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30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9" d="100"/>
          <a:sy n="89" d="100"/>
        </p:scale>
        <p:origin x="-1258" y="-67"/>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14EE70-528C-4413-A4E1-BD29C21A80BA}" type="datetimeFigureOut">
              <a:rPr lang="zh-HK" altLang="en-US" smtClean="0"/>
              <a:t>14/2/2024</a:t>
            </a:fld>
            <a:endParaRPr lang="zh-HK"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A3652-8D78-46DE-A8B8-659F27CA9547}" type="slidenum">
              <a:rPr lang="zh-HK" altLang="en-US" smtClean="0"/>
              <a:t>‹#›</a:t>
            </a:fld>
            <a:endParaRPr lang="zh-HK" altLang="en-US"/>
          </a:p>
        </p:txBody>
      </p:sp>
    </p:spTree>
    <p:extLst>
      <p:ext uri="{BB962C8B-B14F-4D97-AF65-F5344CB8AC3E}">
        <p14:creationId xmlns:p14="http://schemas.microsoft.com/office/powerpoint/2010/main" val="410395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a:ea typeface="PMingLiU" charset="-120"/>
              </a:rPr>
              <a:t>http://</a:t>
            </a:r>
            <a:r>
              <a:rPr lang="en-US" altLang="zh-HK" dirty="0" err="1">
                <a:ea typeface="PMingLiU" charset="-120"/>
              </a:rPr>
              <a:t>reports.weforum.org</a:t>
            </a:r>
            <a:r>
              <a:rPr lang="en-US" altLang="zh-HK" dirty="0">
                <a:ea typeface="PMingLiU" charset="-120"/>
              </a:rPr>
              <a:t>/global-information-technology-report-2016/preface/</a:t>
            </a:r>
            <a:endParaRPr lang="zh-HK" altLang="en-US" dirty="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7285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a:ea typeface="PMingLiU" charset="-120"/>
              </a:rPr>
              <a:t>https://</a:t>
            </a:r>
            <a:r>
              <a:rPr lang="en-US" altLang="zh-HK" dirty="0" err="1">
                <a:ea typeface="PMingLiU" charset="-120"/>
              </a:rPr>
              <a:t>widgets.weforum.org</a:t>
            </a:r>
            <a:r>
              <a:rPr lang="en-US" altLang="zh-HK" dirty="0">
                <a:ea typeface="PMingLiU" charset="-120"/>
              </a:rPr>
              <a:t>/nve-2015/chapter1.html</a:t>
            </a:r>
            <a:endParaRPr lang="zh-HK" altLang="en-US" dirty="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4919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a:ea typeface="PMingLiU" charset="-120"/>
              </a:rPr>
              <a:t>https://</a:t>
            </a:r>
            <a:r>
              <a:rPr lang="en-US" altLang="zh-HK" dirty="0" err="1">
                <a:ea typeface="PMingLiU" charset="-120"/>
              </a:rPr>
              <a:t>www.projectdq.org</a:t>
            </a:r>
            <a:r>
              <a:rPr lang="en-US" altLang="zh-HK" dirty="0">
                <a:ea typeface="PMingLiU" charset="-120"/>
              </a:rPr>
              <a:t>/</a:t>
            </a:r>
            <a:endParaRPr lang="zh-HK" altLang="en-US" dirty="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8695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a:ea typeface="PMingLiU" charset="-120"/>
              </a:rPr>
              <a:t>https://</a:t>
            </a:r>
            <a:r>
              <a:rPr lang="en-US" altLang="zh-HK" dirty="0" err="1">
                <a:ea typeface="PMingLiU" charset="-120"/>
              </a:rPr>
              <a:t>www.weforum.org</a:t>
            </a:r>
            <a:r>
              <a:rPr lang="en-US" altLang="zh-HK" dirty="0">
                <a:ea typeface="PMingLiU" charset="-120"/>
              </a:rPr>
              <a:t>/agenda/2016/06/8-digital-skills-we-must-teach-our-children/</a:t>
            </a:r>
            <a:endParaRPr lang="zh-HK" altLang="en-US" dirty="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2086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Source: ITE4, August 2015</a:t>
            </a:r>
          </a:p>
        </p:txBody>
      </p:sp>
      <p:sp>
        <p:nvSpPr>
          <p:cNvPr id="4" name="Slide Number Placeholder 3"/>
          <p:cNvSpPr>
            <a:spLocks noGrp="1"/>
          </p:cNvSpPr>
          <p:nvPr>
            <p:ph type="sldNum" sz="quarter" idx="10"/>
          </p:nvPr>
        </p:nvSpPr>
        <p:spPr/>
        <p:txBody>
          <a:bodyPr/>
          <a:lstStyle/>
          <a:p>
            <a:fld id="{F97810B3-2B81-5E4B-B628-CED7D07EC213}"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8978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HK" dirty="0">
                <a:ea typeface="PMingLiU" charset="-120"/>
              </a:rPr>
              <a:t>Students</a:t>
            </a:r>
          </a:p>
          <a:p>
            <a:pPr marL="172856" indent="-172856">
              <a:buFont typeface="Arial" panose="020B0604020202020204" pitchFamily="34" charset="0"/>
              <a:buChar char="•"/>
            </a:pPr>
            <a:r>
              <a:rPr lang="en-US" altLang="zh-HK" dirty="0">
                <a:ea typeface="PMingLiU" charset="-120"/>
              </a:rPr>
              <a:t>Higher motivation</a:t>
            </a:r>
          </a:p>
          <a:p>
            <a:pPr marL="172856" indent="-172856">
              <a:buFont typeface="Arial" panose="020B0604020202020204" pitchFamily="34" charset="0"/>
              <a:buChar char="•"/>
            </a:pPr>
            <a:r>
              <a:rPr lang="en-US" altLang="zh-HK" dirty="0">
                <a:ea typeface="PMingLiU" charset="-120"/>
              </a:rPr>
              <a:t>More</a:t>
            </a:r>
            <a:r>
              <a:rPr lang="en-US" altLang="zh-HK" baseline="0" dirty="0">
                <a:ea typeface="PMingLiU" charset="-120"/>
              </a:rPr>
              <a:t> attentive</a:t>
            </a:r>
          </a:p>
          <a:p>
            <a:pPr marL="172856" indent="-172856">
              <a:buFont typeface="Arial" panose="020B0604020202020204" pitchFamily="34" charset="0"/>
              <a:buChar char="•"/>
            </a:pPr>
            <a:r>
              <a:rPr lang="en-US" altLang="zh-HK" baseline="0" dirty="0">
                <a:ea typeface="PMingLiU" charset="-120"/>
              </a:rPr>
              <a:t>More interaction</a:t>
            </a:r>
            <a:endParaRPr lang="zh-HK" altLang="en-US" dirty="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3474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HK" dirty="0">
                <a:ea typeface="PMingLiU" charset="-120"/>
              </a:rPr>
              <a:t>http://</a:t>
            </a:r>
            <a:r>
              <a:rPr lang="en-US" altLang="zh-HK" dirty="0" err="1">
                <a:ea typeface="PMingLiU" charset="-120"/>
              </a:rPr>
              <a:t>idav.ucdavis.edu</a:t>
            </a:r>
            <a:r>
              <a:rPr lang="en-US" altLang="zh-HK" dirty="0">
                <a:ea typeface="PMingLiU" charset="-120"/>
              </a:rPr>
              <a:t>/~</a:t>
            </a:r>
            <a:r>
              <a:rPr lang="en-US" altLang="zh-HK" dirty="0" err="1">
                <a:ea typeface="PMingLiU" charset="-120"/>
              </a:rPr>
              <a:t>okreylos</a:t>
            </a:r>
            <a:r>
              <a:rPr lang="en-US" altLang="zh-HK" dirty="0">
                <a:ea typeface="PMingLiU" charset="-120"/>
              </a:rPr>
              <a:t>/</a:t>
            </a:r>
            <a:r>
              <a:rPr lang="en-US" altLang="zh-HK" dirty="0" err="1">
                <a:ea typeface="PMingLiU" charset="-120"/>
              </a:rPr>
              <a:t>ResDev</a:t>
            </a:r>
            <a:r>
              <a:rPr lang="en-US" altLang="zh-HK" dirty="0">
                <a:ea typeface="PMingLiU" charset="-120"/>
              </a:rPr>
              <a:t>/</a:t>
            </a:r>
            <a:r>
              <a:rPr lang="en-US" altLang="zh-HK" dirty="0" err="1">
                <a:ea typeface="PMingLiU" charset="-120"/>
              </a:rPr>
              <a:t>SARndbox</a:t>
            </a:r>
            <a:r>
              <a:rPr lang="en-US" altLang="zh-HK" dirty="0">
                <a:ea typeface="PMingLiU" charset="-120"/>
              </a:rPr>
              <a:t>/ </a:t>
            </a:r>
            <a:endParaRPr lang="zh-HK" altLang="en-US" dirty="0">
              <a:ea typeface="PMingLiU" charset="-120"/>
            </a:endParaRPr>
          </a:p>
        </p:txBody>
      </p:sp>
      <p:sp>
        <p:nvSpPr>
          <p:cNvPr id="4" name="Slide Number Placeholder 3"/>
          <p:cNvSpPr>
            <a:spLocks noGrp="1"/>
          </p:cNvSpPr>
          <p:nvPr>
            <p:ph type="sldNum" sz="quarter" idx="10"/>
          </p:nvPr>
        </p:nvSpPr>
        <p:spPr/>
        <p:txBody>
          <a:bodyPr/>
          <a:lstStyle/>
          <a:p>
            <a:fld id="{F97810B3-2B81-5E4B-B628-CED7D07EC213}"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68331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7810B3-2B81-5E4B-B628-CED7D07EC213}" type="slidenum">
              <a:rPr lang="en-US">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61841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HK"/>
              <a:t>Click to edit Master title style</a:t>
            </a:r>
            <a:endParaRPr lang="zh-HK"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a:t>Click to edit Master subtitle style</a:t>
            </a:r>
            <a:endParaRPr lang="zh-HK" altLang="en-US"/>
          </a:p>
        </p:txBody>
      </p:sp>
      <p:sp>
        <p:nvSpPr>
          <p:cNvPr id="4" name="Date Placeholder 3"/>
          <p:cNvSpPr>
            <a:spLocks noGrp="1"/>
          </p:cNvSpPr>
          <p:nvPr>
            <p:ph type="dt" sz="half" idx="10"/>
          </p:nvPr>
        </p:nvSpPr>
        <p:spPr/>
        <p:txBody>
          <a:bodyPr/>
          <a:lstStyle/>
          <a:p>
            <a:fld id="{1355C336-6BBD-43B4-8974-D665E73D01A8}" type="datetimeFigureOut">
              <a:rPr lang="zh-HK" altLang="en-US" smtClean="0"/>
              <a:t>14/2/2024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24AEC50-98B6-4D37-9B33-0D86F0906EDB}" type="slidenum">
              <a:rPr lang="zh-HK" altLang="en-US" smtClean="0"/>
              <a:t>‹#›</a:t>
            </a:fld>
            <a:endParaRPr lang="zh-HK" altLang="en-US"/>
          </a:p>
        </p:txBody>
      </p:sp>
    </p:spTree>
    <p:extLst>
      <p:ext uri="{BB962C8B-B14F-4D97-AF65-F5344CB8AC3E}">
        <p14:creationId xmlns:p14="http://schemas.microsoft.com/office/powerpoint/2010/main" val="357761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1355C336-6BBD-43B4-8974-D665E73D01A8}" type="datetimeFigureOut">
              <a:rPr lang="zh-HK" altLang="en-US" smtClean="0"/>
              <a:t>14/2/2024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24AEC50-98B6-4D37-9B33-0D86F0906EDB}" type="slidenum">
              <a:rPr lang="zh-HK" altLang="en-US" smtClean="0"/>
              <a:t>‹#›</a:t>
            </a:fld>
            <a:endParaRPr lang="zh-HK" altLang="en-US"/>
          </a:p>
        </p:txBody>
      </p:sp>
    </p:spTree>
    <p:extLst>
      <p:ext uri="{BB962C8B-B14F-4D97-AF65-F5344CB8AC3E}">
        <p14:creationId xmlns:p14="http://schemas.microsoft.com/office/powerpoint/2010/main" val="427178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HK"/>
              <a:t>Click to edit Master title style</a:t>
            </a:r>
            <a:endParaRPr lang="zh-HK"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1355C336-6BBD-43B4-8974-D665E73D01A8}" type="datetimeFigureOut">
              <a:rPr lang="zh-HK" altLang="en-US" smtClean="0"/>
              <a:t>14/2/2024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24AEC50-98B6-4D37-9B33-0D86F0906EDB}" type="slidenum">
              <a:rPr lang="zh-HK" altLang="en-US" smtClean="0"/>
              <a:t>‹#›</a:t>
            </a:fld>
            <a:endParaRPr lang="zh-HK" altLang="en-US"/>
          </a:p>
        </p:txBody>
      </p:sp>
    </p:spTree>
    <p:extLst>
      <p:ext uri="{BB962C8B-B14F-4D97-AF65-F5344CB8AC3E}">
        <p14:creationId xmlns:p14="http://schemas.microsoft.com/office/powerpoint/2010/main" val="244357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1355C336-6BBD-43B4-8974-D665E73D01A8}" type="datetimeFigureOut">
              <a:rPr lang="zh-HK" altLang="en-US" smtClean="0"/>
              <a:t>14/2/2024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24AEC50-98B6-4D37-9B33-0D86F0906EDB}" type="slidenum">
              <a:rPr lang="zh-HK" altLang="en-US" smtClean="0"/>
              <a:t>‹#›</a:t>
            </a:fld>
            <a:endParaRPr lang="zh-HK" altLang="en-US"/>
          </a:p>
        </p:txBody>
      </p:sp>
    </p:spTree>
    <p:extLst>
      <p:ext uri="{BB962C8B-B14F-4D97-AF65-F5344CB8AC3E}">
        <p14:creationId xmlns:p14="http://schemas.microsoft.com/office/powerpoint/2010/main" val="3261132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HK"/>
              <a:t>Click to edit Master title style</a:t>
            </a:r>
            <a:endParaRPr lang="zh-HK"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a:t>Click to edit Master text styles</a:t>
            </a:r>
          </a:p>
        </p:txBody>
      </p:sp>
      <p:sp>
        <p:nvSpPr>
          <p:cNvPr id="4" name="Date Placeholder 3"/>
          <p:cNvSpPr>
            <a:spLocks noGrp="1"/>
          </p:cNvSpPr>
          <p:nvPr>
            <p:ph type="dt" sz="half" idx="10"/>
          </p:nvPr>
        </p:nvSpPr>
        <p:spPr/>
        <p:txBody>
          <a:bodyPr/>
          <a:lstStyle/>
          <a:p>
            <a:fld id="{1355C336-6BBD-43B4-8974-D665E73D01A8}" type="datetimeFigureOut">
              <a:rPr lang="zh-HK" altLang="en-US" smtClean="0"/>
              <a:t>14/2/2024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24AEC50-98B6-4D37-9B33-0D86F0906EDB}" type="slidenum">
              <a:rPr lang="zh-HK" altLang="en-US" smtClean="0"/>
              <a:t>‹#›</a:t>
            </a:fld>
            <a:endParaRPr lang="zh-HK" altLang="en-US"/>
          </a:p>
        </p:txBody>
      </p:sp>
    </p:spTree>
    <p:extLst>
      <p:ext uri="{BB962C8B-B14F-4D97-AF65-F5344CB8AC3E}">
        <p14:creationId xmlns:p14="http://schemas.microsoft.com/office/powerpoint/2010/main" val="236605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p:txBody>
          <a:bodyPr/>
          <a:lstStyle/>
          <a:p>
            <a:fld id="{1355C336-6BBD-43B4-8974-D665E73D01A8}" type="datetimeFigureOut">
              <a:rPr lang="zh-HK" altLang="en-US" smtClean="0"/>
              <a:t>14/2/2024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24AEC50-98B6-4D37-9B33-0D86F0906EDB}" type="slidenum">
              <a:rPr lang="zh-HK" altLang="en-US" smtClean="0"/>
              <a:t>‹#›</a:t>
            </a:fld>
            <a:endParaRPr lang="zh-HK" altLang="en-US"/>
          </a:p>
        </p:txBody>
      </p:sp>
    </p:spTree>
    <p:extLst>
      <p:ext uri="{BB962C8B-B14F-4D97-AF65-F5344CB8AC3E}">
        <p14:creationId xmlns:p14="http://schemas.microsoft.com/office/powerpoint/2010/main" val="228401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a:t>Click to edit Master title style</a:t>
            </a:r>
            <a:endParaRPr lang="zh-HK"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p:txBody>
          <a:bodyPr/>
          <a:lstStyle/>
          <a:p>
            <a:fld id="{1355C336-6BBD-43B4-8974-D665E73D01A8}" type="datetimeFigureOut">
              <a:rPr lang="zh-HK" altLang="en-US" smtClean="0"/>
              <a:t>14/2/2024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124AEC50-98B6-4D37-9B33-0D86F0906EDB}" type="slidenum">
              <a:rPr lang="zh-HK" altLang="en-US" smtClean="0"/>
              <a:t>‹#›</a:t>
            </a:fld>
            <a:endParaRPr lang="zh-HK" altLang="en-US"/>
          </a:p>
        </p:txBody>
      </p:sp>
    </p:spTree>
    <p:extLst>
      <p:ext uri="{BB962C8B-B14F-4D97-AF65-F5344CB8AC3E}">
        <p14:creationId xmlns:p14="http://schemas.microsoft.com/office/powerpoint/2010/main" val="80394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Date Placeholder 2"/>
          <p:cNvSpPr>
            <a:spLocks noGrp="1"/>
          </p:cNvSpPr>
          <p:nvPr>
            <p:ph type="dt" sz="half" idx="10"/>
          </p:nvPr>
        </p:nvSpPr>
        <p:spPr/>
        <p:txBody>
          <a:bodyPr/>
          <a:lstStyle/>
          <a:p>
            <a:fld id="{1355C336-6BBD-43B4-8974-D665E73D01A8}" type="datetimeFigureOut">
              <a:rPr lang="zh-HK" altLang="en-US" smtClean="0"/>
              <a:t>14/2/2024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124AEC50-98B6-4D37-9B33-0D86F0906EDB}" type="slidenum">
              <a:rPr lang="zh-HK" altLang="en-US" smtClean="0"/>
              <a:t>‹#›</a:t>
            </a:fld>
            <a:endParaRPr lang="zh-HK" altLang="en-US"/>
          </a:p>
        </p:txBody>
      </p:sp>
    </p:spTree>
    <p:extLst>
      <p:ext uri="{BB962C8B-B14F-4D97-AF65-F5344CB8AC3E}">
        <p14:creationId xmlns:p14="http://schemas.microsoft.com/office/powerpoint/2010/main" val="68426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5C336-6BBD-43B4-8974-D665E73D01A8}" type="datetimeFigureOut">
              <a:rPr lang="zh-HK" altLang="en-US" smtClean="0"/>
              <a:t>14/2/2024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124AEC50-98B6-4D37-9B33-0D86F0906EDB}" type="slidenum">
              <a:rPr lang="zh-HK" altLang="en-US" smtClean="0"/>
              <a:t>‹#›</a:t>
            </a:fld>
            <a:endParaRPr lang="zh-HK" altLang="en-US"/>
          </a:p>
        </p:txBody>
      </p:sp>
    </p:spTree>
    <p:extLst>
      <p:ext uri="{BB962C8B-B14F-4D97-AF65-F5344CB8AC3E}">
        <p14:creationId xmlns:p14="http://schemas.microsoft.com/office/powerpoint/2010/main" val="89566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HK"/>
              <a:t>Click to edit Master title style</a:t>
            </a:r>
            <a:endParaRPr lang="zh-HK"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a:t>Click to edit Master text styles</a:t>
            </a:r>
          </a:p>
        </p:txBody>
      </p:sp>
      <p:sp>
        <p:nvSpPr>
          <p:cNvPr id="5" name="Date Placeholder 4"/>
          <p:cNvSpPr>
            <a:spLocks noGrp="1"/>
          </p:cNvSpPr>
          <p:nvPr>
            <p:ph type="dt" sz="half" idx="10"/>
          </p:nvPr>
        </p:nvSpPr>
        <p:spPr/>
        <p:txBody>
          <a:bodyPr/>
          <a:lstStyle/>
          <a:p>
            <a:fld id="{1355C336-6BBD-43B4-8974-D665E73D01A8}" type="datetimeFigureOut">
              <a:rPr lang="zh-HK" altLang="en-US" smtClean="0"/>
              <a:t>14/2/2024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24AEC50-98B6-4D37-9B33-0D86F0906EDB}" type="slidenum">
              <a:rPr lang="zh-HK" altLang="en-US" smtClean="0"/>
              <a:t>‹#›</a:t>
            </a:fld>
            <a:endParaRPr lang="zh-HK" altLang="en-US"/>
          </a:p>
        </p:txBody>
      </p:sp>
    </p:spTree>
    <p:extLst>
      <p:ext uri="{BB962C8B-B14F-4D97-AF65-F5344CB8AC3E}">
        <p14:creationId xmlns:p14="http://schemas.microsoft.com/office/powerpoint/2010/main" val="233543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HK"/>
              <a:t>Click to edit Master title style</a:t>
            </a:r>
            <a:endParaRPr lang="zh-HK"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a:t>Click to edit Master text styles</a:t>
            </a:r>
          </a:p>
        </p:txBody>
      </p:sp>
      <p:sp>
        <p:nvSpPr>
          <p:cNvPr id="5" name="Date Placeholder 4"/>
          <p:cNvSpPr>
            <a:spLocks noGrp="1"/>
          </p:cNvSpPr>
          <p:nvPr>
            <p:ph type="dt" sz="half" idx="10"/>
          </p:nvPr>
        </p:nvSpPr>
        <p:spPr/>
        <p:txBody>
          <a:bodyPr/>
          <a:lstStyle/>
          <a:p>
            <a:fld id="{1355C336-6BBD-43B4-8974-D665E73D01A8}" type="datetimeFigureOut">
              <a:rPr lang="zh-HK" altLang="en-US" smtClean="0"/>
              <a:t>14/2/2024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24AEC50-98B6-4D37-9B33-0D86F0906EDB}" type="slidenum">
              <a:rPr lang="zh-HK" altLang="en-US" smtClean="0"/>
              <a:t>‹#›</a:t>
            </a:fld>
            <a:endParaRPr lang="zh-HK" altLang="en-US"/>
          </a:p>
        </p:txBody>
      </p:sp>
    </p:spTree>
    <p:extLst>
      <p:ext uri="{BB962C8B-B14F-4D97-AF65-F5344CB8AC3E}">
        <p14:creationId xmlns:p14="http://schemas.microsoft.com/office/powerpoint/2010/main" val="369354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HK"/>
              <a:t>Click to edit Master title style</a:t>
            </a:r>
            <a:endParaRPr lang="zh-HK"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5C336-6BBD-43B4-8974-D665E73D01A8}" type="datetimeFigureOut">
              <a:rPr lang="zh-HK" altLang="en-US" smtClean="0"/>
              <a:t>14/2/2024</a:t>
            </a:fld>
            <a:endParaRPr lang="zh-HK"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AEC50-98B6-4D37-9B33-0D86F0906EDB}" type="slidenum">
              <a:rPr lang="zh-HK" altLang="en-US" smtClean="0"/>
              <a:t>‹#›</a:t>
            </a:fld>
            <a:endParaRPr lang="zh-HK" altLang="en-US"/>
          </a:p>
        </p:txBody>
      </p:sp>
    </p:spTree>
    <p:extLst>
      <p:ext uri="{BB962C8B-B14F-4D97-AF65-F5344CB8AC3E}">
        <p14:creationId xmlns:p14="http://schemas.microsoft.com/office/powerpoint/2010/main" val="1943186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4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itle 1"/>
          <p:cNvSpPr>
            <a:spLocks noGrp="1"/>
          </p:cNvSpPr>
          <p:nvPr>
            <p:ph type="ctrTitle"/>
          </p:nvPr>
        </p:nvSpPr>
        <p:spPr>
          <a:xfrm>
            <a:off x="484094" y="1049029"/>
            <a:ext cx="6212542" cy="2906557"/>
          </a:xfrm>
        </p:spPr>
        <p:txBody>
          <a:bodyPr>
            <a:normAutofit/>
          </a:bodyPr>
          <a:lstStyle/>
          <a:p>
            <a:pPr>
              <a:lnSpc>
                <a:spcPts val="7000"/>
              </a:lnSpc>
            </a:pPr>
            <a:r>
              <a:rPr lang="zh-TW" altLang="en-US" sz="5500" b="1" dirty="0">
                <a:solidFill>
                  <a:srgbClr val="4AA8C1"/>
                </a:solidFill>
                <a:latin typeface="PMingLiU" charset="-120"/>
                <a:ea typeface="PMingLiU" charset="-120"/>
                <a:cs typeface="PMingLiU" charset="-120"/>
              </a:rPr>
              <a:t>家長教育</a:t>
            </a:r>
            <a:br>
              <a:rPr lang="en-US" altLang="zh-TW" sz="5500" b="1" dirty="0">
                <a:solidFill>
                  <a:srgbClr val="4AA8C1"/>
                </a:solidFill>
                <a:latin typeface="PMingLiU" charset="-120"/>
                <a:ea typeface="PMingLiU" charset="-120"/>
                <a:cs typeface="PMingLiU" charset="-120"/>
              </a:rPr>
            </a:br>
            <a:r>
              <a:rPr lang="zh-TW" altLang="en-US" sz="5500" b="1" dirty="0">
                <a:solidFill>
                  <a:srgbClr val="4AA8C1"/>
                </a:solidFill>
                <a:latin typeface="PMingLiU" charset="-120"/>
                <a:ea typeface="PMingLiU" charset="-120"/>
                <a:cs typeface="PMingLiU" charset="-120"/>
              </a:rPr>
              <a:t>之</a:t>
            </a:r>
            <a:br>
              <a:rPr lang="en-US" altLang="zh-TW" sz="5500" b="1" dirty="0">
                <a:solidFill>
                  <a:srgbClr val="4AA8C1"/>
                </a:solidFill>
                <a:latin typeface="PMingLiU" charset="-120"/>
                <a:ea typeface="PMingLiU" charset="-120"/>
                <a:cs typeface="PMingLiU" charset="-120"/>
              </a:rPr>
            </a:br>
            <a:r>
              <a:rPr lang="zh-TW" altLang="en-US" sz="5500" b="1" dirty="0">
                <a:solidFill>
                  <a:srgbClr val="4AA8C1"/>
                </a:solidFill>
                <a:latin typeface="PMingLiU" charset="-120"/>
                <a:ea typeface="PMingLiU" charset="-120"/>
                <a:cs typeface="PMingLiU" charset="-120"/>
              </a:rPr>
              <a:t>電子學習</a:t>
            </a:r>
            <a:endParaRPr lang="en-US" sz="5500" b="1" dirty="0">
              <a:solidFill>
                <a:srgbClr val="4AA8C1"/>
              </a:solidFill>
              <a:latin typeface="PMingLiU" charset="-120"/>
              <a:ea typeface="PMingLiU" charset="-120"/>
              <a:cs typeface="PMingLiU" charset="-120"/>
            </a:endParaRPr>
          </a:p>
        </p:txBody>
      </p:sp>
      <p:sp>
        <p:nvSpPr>
          <p:cNvPr id="4" name="Rectangle 3"/>
          <p:cNvSpPr/>
          <p:nvPr/>
        </p:nvSpPr>
        <p:spPr>
          <a:xfrm>
            <a:off x="0" y="6037729"/>
            <a:ext cx="9144000" cy="820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PMingLiU" charset="-120"/>
            </a:endParaRPr>
          </a:p>
        </p:txBody>
      </p:sp>
      <p:grpSp>
        <p:nvGrpSpPr>
          <p:cNvPr id="5" name="Group 4"/>
          <p:cNvGrpSpPr/>
          <p:nvPr/>
        </p:nvGrpSpPr>
        <p:grpSpPr>
          <a:xfrm>
            <a:off x="822453" y="5661212"/>
            <a:ext cx="7606670" cy="1560816"/>
            <a:chOff x="318445" y="5572846"/>
            <a:chExt cx="8336912" cy="1710654"/>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3368" y="6155469"/>
              <a:ext cx="1810755" cy="54540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445" y="6155469"/>
              <a:ext cx="2633998" cy="54540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6645" y="5572846"/>
              <a:ext cx="2418712" cy="1710654"/>
            </a:xfrm>
            <a:prstGeom prst="rect">
              <a:avLst/>
            </a:prstGeom>
          </p:spPr>
        </p:pic>
      </p:grpSp>
    </p:spTree>
    <p:extLst>
      <p:ext uri="{BB962C8B-B14F-4D97-AF65-F5344CB8AC3E}">
        <p14:creationId xmlns:p14="http://schemas.microsoft.com/office/powerpoint/2010/main" val="2512775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txBox="1">
            <a:spLocks/>
          </p:cNvSpPr>
          <p:nvPr/>
        </p:nvSpPr>
        <p:spPr>
          <a:xfrm>
            <a:off x="1169894" y="1108012"/>
            <a:ext cx="2716306" cy="14065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prstClr val="white"/>
                </a:solidFill>
                <a:latin typeface="PMingLiU" charset="-120"/>
                <a:cs typeface="PMingLiU" charset="-120"/>
              </a:rPr>
              <a:t>甚麼是</a:t>
            </a:r>
            <a:endParaRPr lang="en-US" altLang="zh-TW" sz="4000" b="1" dirty="0">
              <a:solidFill>
                <a:prstClr val="white"/>
              </a:solidFill>
              <a:latin typeface="PMingLiU" charset="-120"/>
              <a:cs typeface="PMingLiU" charset="-120"/>
            </a:endParaRPr>
          </a:p>
          <a:p>
            <a:r>
              <a:rPr lang="zh-TW" altLang="en-US" sz="4000" b="1" dirty="0">
                <a:solidFill>
                  <a:prstClr val="white"/>
                </a:solidFill>
                <a:latin typeface="PMingLiU" charset="-120"/>
                <a:cs typeface="PMingLiU" charset="-120"/>
              </a:rPr>
              <a:t>電子學習？</a:t>
            </a:r>
            <a:endParaRPr lang="zh-HK" altLang="en-US" sz="4000" b="1" dirty="0">
              <a:solidFill>
                <a:prstClr val="white"/>
              </a:solidFill>
              <a:latin typeface="PMingLiU" charset="-120"/>
              <a:cs typeface="PMingLiU" charset="-120"/>
            </a:endParaRPr>
          </a:p>
        </p:txBody>
      </p:sp>
      <p:sp>
        <p:nvSpPr>
          <p:cNvPr id="9" name="Content Placeholder 2"/>
          <p:cNvSpPr txBox="1">
            <a:spLocks/>
          </p:cNvSpPr>
          <p:nvPr/>
        </p:nvSpPr>
        <p:spPr>
          <a:xfrm>
            <a:off x="3550337" y="2993648"/>
            <a:ext cx="4464110" cy="2360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400"/>
              </a:lnSpc>
              <a:buFont typeface="Arial" panose="020B0604020202020204" pitchFamily="34" charset="0"/>
              <a:buNone/>
            </a:pPr>
            <a:r>
              <a:rPr lang="zh-TW" altLang="en-US" b="1" dirty="0">
                <a:solidFill>
                  <a:prstClr val="white"/>
                </a:solidFill>
                <a:latin typeface="PMingLiU" charset="-120"/>
                <a:cs typeface="PMingLiU" charset="-120"/>
              </a:rPr>
              <a:t>電子學習指利用一個開放及靈活的學習模式進行學習並達到學習目標</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例如</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利用電子媒體</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包括數碼資源及溝通工具等</a:t>
            </a:r>
            <a:r>
              <a:rPr lang="zh-TW" altLang="en-US" b="1" dirty="0">
                <a:solidFill>
                  <a:prstClr val="white"/>
                </a:solidFill>
                <a:latin typeface="PMingLiU" charset="-120"/>
              </a:rPr>
              <a:t>。</a:t>
            </a:r>
            <a:endParaRPr lang="zh-HK" altLang="en-US" b="1" dirty="0">
              <a:solidFill>
                <a:prstClr val="white"/>
              </a:solidFill>
              <a:latin typeface="PMingLiU" charset="-120"/>
            </a:endParaRPr>
          </a:p>
        </p:txBody>
      </p:sp>
    </p:spTree>
    <p:extLst>
      <p:ext uri="{BB962C8B-B14F-4D97-AF65-F5344CB8AC3E}">
        <p14:creationId xmlns:p14="http://schemas.microsoft.com/office/powerpoint/2010/main" val="68816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5900" y="1588344"/>
            <a:ext cx="6375400" cy="454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638200" y="409598"/>
            <a:ext cx="7867600" cy="114719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prstClr val="white"/>
                </a:solidFill>
                <a:latin typeface="PMingLiU" charset="-120"/>
              </a:rPr>
              <a:t>流動電腦裝置作為學生的學習夥伴</a:t>
            </a:r>
            <a:endParaRPr lang="zh-HK" altLang="en-US" sz="4000" b="1" dirty="0">
              <a:solidFill>
                <a:prstClr val="white"/>
              </a:solidFill>
              <a:latin typeface="PMingLiU" charset="-120"/>
            </a:endParaRPr>
          </a:p>
        </p:txBody>
      </p:sp>
    </p:spTree>
    <p:extLst>
      <p:ext uri="{BB962C8B-B14F-4D97-AF65-F5344CB8AC3E}">
        <p14:creationId xmlns:p14="http://schemas.microsoft.com/office/powerpoint/2010/main" val="2349646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p:cNvSpPr txBox="1">
            <a:spLocks/>
          </p:cNvSpPr>
          <p:nvPr/>
        </p:nvSpPr>
        <p:spPr>
          <a:xfrm>
            <a:off x="273423" y="1531756"/>
            <a:ext cx="3416300" cy="6635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prstClr val="white"/>
                </a:solidFill>
                <a:latin typeface="PMingLiU" charset="-120"/>
              </a:rPr>
              <a:t>學校的使用</a:t>
            </a:r>
            <a:endParaRPr lang="zh-HK" altLang="en-US" sz="4000" b="1" dirty="0">
              <a:solidFill>
                <a:prstClr val="white"/>
              </a:solidFill>
              <a:latin typeface="PMingLiU" charset="-120"/>
            </a:endParaRPr>
          </a:p>
        </p:txBody>
      </p:sp>
    </p:spTree>
    <p:extLst>
      <p:ext uri="{BB962C8B-B14F-4D97-AF65-F5344CB8AC3E}">
        <p14:creationId xmlns:p14="http://schemas.microsoft.com/office/powerpoint/2010/main" val="1514275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p:cNvSpPr txBox="1">
            <a:spLocks/>
          </p:cNvSpPr>
          <p:nvPr/>
        </p:nvSpPr>
        <p:spPr>
          <a:xfrm>
            <a:off x="3595479" y="2939019"/>
            <a:ext cx="4580332" cy="3098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prstClr val="white"/>
                </a:solidFill>
                <a:latin typeface="PMingLiU" charset="-120"/>
                <a:ea typeface="PMingLiU" charset="-120"/>
                <a:cs typeface="PMingLiU" charset="-120"/>
              </a:rPr>
              <a:t>1. </a:t>
            </a:r>
            <a:r>
              <a:rPr lang="zh-TW" altLang="en-US" sz="2800" b="1" dirty="0">
                <a:solidFill>
                  <a:prstClr val="white"/>
                </a:solidFill>
                <a:latin typeface="PMingLiU" charset="-120"/>
                <a:cs typeface="PMingLiU" charset="-120"/>
              </a:rPr>
              <a:t>教室回饋系統</a:t>
            </a:r>
            <a:br>
              <a:rPr lang="en-US" sz="2800" b="1" dirty="0">
                <a:solidFill>
                  <a:prstClr val="white"/>
                </a:solidFill>
                <a:latin typeface="PMingLiU" charset="-120"/>
                <a:ea typeface="PMingLiU" charset="-120"/>
                <a:cs typeface="PMingLiU" charset="-120"/>
              </a:rPr>
            </a:br>
            <a:r>
              <a:rPr lang="en-US" sz="2800" b="1" dirty="0">
                <a:solidFill>
                  <a:prstClr val="white"/>
                </a:solidFill>
                <a:latin typeface="PMingLiU" charset="-120"/>
                <a:ea typeface="PMingLiU" charset="-120"/>
                <a:cs typeface="PMingLiU" charset="-120"/>
              </a:rPr>
              <a:t>2. </a:t>
            </a:r>
            <a:r>
              <a:rPr lang="zh-TW" altLang="en-US" sz="2800" b="1" dirty="0">
                <a:solidFill>
                  <a:prstClr val="white"/>
                </a:solidFill>
                <a:latin typeface="PMingLiU" charset="-120"/>
                <a:cs typeface="PMingLiU" charset="-120"/>
              </a:rPr>
              <a:t>學習管理系統</a:t>
            </a:r>
            <a:endParaRPr lang="en-US" altLang="zh-TW" sz="2800" b="1" dirty="0">
              <a:solidFill>
                <a:prstClr val="white"/>
              </a:solidFill>
              <a:latin typeface="PMingLiU" charset="-120"/>
              <a:cs typeface="PMingLiU" charset="-120"/>
            </a:endParaRPr>
          </a:p>
          <a:p>
            <a:pPr>
              <a:lnSpc>
                <a:spcPct val="100000"/>
              </a:lnSpc>
            </a:pPr>
            <a:r>
              <a:rPr lang="en-US" sz="2800" b="1" dirty="0">
                <a:solidFill>
                  <a:prstClr val="white"/>
                </a:solidFill>
                <a:latin typeface="PMingLiU" charset="-120"/>
                <a:ea typeface="PMingLiU" charset="-120"/>
                <a:cs typeface="PMingLiU" charset="-120"/>
              </a:rPr>
              <a:t>3. </a:t>
            </a:r>
            <a:r>
              <a:rPr lang="zh-TW" altLang="en-US" sz="2800" b="1" dirty="0">
                <a:solidFill>
                  <a:prstClr val="white"/>
                </a:solidFill>
                <a:latin typeface="PMingLiU" charset="-120"/>
                <a:cs typeface="PMingLiU" charset="-120"/>
              </a:rPr>
              <a:t>電子教科書</a:t>
            </a:r>
            <a:br>
              <a:rPr lang="en-US" sz="2800" b="1" dirty="0">
                <a:solidFill>
                  <a:prstClr val="white"/>
                </a:solidFill>
                <a:latin typeface="PMingLiU" charset="-120"/>
                <a:ea typeface="PMingLiU" charset="-120"/>
                <a:cs typeface="PMingLiU" charset="-120"/>
              </a:rPr>
            </a:br>
            <a:r>
              <a:rPr lang="en-US" sz="2800" b="1" dirty="0">
                <a:solidFill>
                  <a:prstClr val="white"/>
                </a:solidFill>
                <a:latin typeface="PMingLiU" charset="-120"/>
                <a:ea typeface="PMingLiU" charset="-120"/>
                <a:cs typeface="PMingLiU" charset="-120"/>
              </a:rPr>
              <a:t>4. </a:t>
            </a:r>
            <a:r>
              <a:rPr lang="zh-TW" altLang="en-US" sz="2800" b="1" dirty="0">
                <a:solidFill>
                  <a:prstClr val="white"/>
                </a:solidFill>
                <a:latin typeface="PMingLiU" charset="-120"/>
                <a:cs typeface="PMingLiU" charset="-120"/>
              </a:rPr>
              <a:t>網上資源</a:t>
            </a:r>
            <a:br>
              <a:rPr lang="en-US" sz="2800" b="1" dirty="0">
                <a:solidFill>
                  <a:prstClr val="white"/>
                </a:solidFill>
                <a:latin typeface="PMingLiU" charset="-120"/>
                <a:ea typeface="PMingLiU" charset="-120"/>
                <a:cs typeface="PMingLiU" charset="-120"/>
              </a:rPr>
            </a:br>
            <a:r>
              <a:rPr lang="en-US" sz="2800" b="1" dirty="0">
                <a:solidFill>
                  <a:prstClr val="white"/>
                </a:solidFill>
                <a:latin typeface="PMingLiU" charset="-120"/>
                <a:ea typeface="PMingLiU" charset="-120"/>
                <a:cs typeface="PMingLiU" charset="-120"/>
              </a:rPr>
              <a:t>5. </a:t>
            </a:r>
            <a:r>
              <a:rPr lang="zh-TW" altLang="en-US" sz="2800" b="1" dirty="0">
                <a:solidFill>
                  <a:prstClr val="white"/>
                </a:solidFill>
                <a:latin typeface="PMingLiU" charset="-120"/>
                <a:cs typeface="PMingLiU" charset="-120"/>
              </a:rPr>
              <a:t>個人學習功能</a:t>
            </a:r>
            <a:br>
              <a:rPr lang="en-US" sz="2800" b="1" dirty="0">
                <a:solidFill>
                  <a:prstClr val="white"/>
                </a:solidFill>
                <a:latin typeface="PMingLiU" charset="-120"/>
                <a:ea typeface="PMingLiU" charset="-120"/>
                <a:cs typeface="PMingLiU" charset="-120"/>
              </a:rPr>
            </a:br>
            <a:r>
              <a:rPr lang="en-US" sz="2800" b="1" dirty="0">
                <a:solidFill>
                  <a:prstClr val="white"/>
                </a:solidFill>
                <a:latin typeface="PMingLiU" charset="-120"/>
                <a:ea typeface="PMingLiU" charset="-120"/>
                <a:cs typeface="PMingLiU" charset="-120"/>
              </a:rPr>
              <a:t>6. </a:t>
            </a:r>
            <a:r>
              <a:rPr lang="zh-TW" altLang="en-US" sz="2800" b="1" dirty="0">
                <a:solidFill>
                  <a:prstClr val="white"/>
                </a:solidFill>
                <a:latin typeface="PMingLiU" charset="-120"/>
                <a:cs typeface="PMingLiU" charset="-120"/>
              </a:rPr>
              <a:t>不同學習領域的學習工具</a:t>
            </a:r>
            <a:endParaRPr lang="en-US" sz="2800" b="1" dirty="0">
              <a:solidFill>
                <a:prstClr val="white"/>
              </a:solidFill>
              <a:latin typeface="PMingLiU" charset="-120"/>
              <a:ea typeface="PMingLiU" charset="-120"/>
              <a:cs typeface="PMingLiU" charset="-120"/>
            </a:endParaRPr>
          </a:p>
        </p:txBody>
      </p:sp>
      <p:sp>
        <p:nvSpPr>
          <p:cNvPr id="5" name="TextBox 4"/>
          <p:cNvSpPr txBox="1"/>
          <p:nvPr/>
        </p:nvSpPr>
        <p:spPr>
          <a:xfrm>
            <a:off x="873218" y="1276953"/>
            <a:ext cx="3232224" cy="707886"/>
          </a:xfrm>
          <a:prstGeom prst="rect">
            <a:avLst/>
          </a:prstGeom>
          <a:noFill/>
        </p:spPr>
        <p:txBody>
          <a:bodyPr wrap="square" rtlCol="0">
            <a:spAutoFit/>
          </a:bodyPr>
          <a:lstStyle/>
          <a:p>
            <a:pPr algn="ctr"/>
            <a:r>
              <a:rPr lang="zh-TW" altLang="en-US" sz="4000" b="1" dirty="0">
                <a:solidFill>
                  <a:prstClr val="white"/>
                </a:solidFill>
                <a:latin typeface="PMingLiU" charset="-120"/>
              </a:rPr>
              <a:t>學生能使用</a:t>
            </a:r>
            <a:endParaRPr lang="en-US" altLang="zh-HK" sz="4000" b="1" dirty="0">
              <a:solidFill>
                <a:prstClr val="white"/>
              </a:solidFill>
              <a:latin typeface="PMingLiU" charset="-120"/>
            </a:endParaRPr>
          </a:p>
        </p:txBody>
      </p:sp>
    </p:spTree>
    <p:extLst>
      <p:ext uri="{BB962C8B-B14F-4D97-AF65-F5344CB8AC3E}">
        <p14:creationId xmlns:p14="http://schemas.microsoft.com/office/powerpoint/2010/main" val="77045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Shape 246" descr="P_20160311_100101.jpg"/>
          <p:cNvPicPr preferRelativeResize="0"/>
          <p:nvPr/>
        </p:nvPicPr>
        <p:blipFill>
          <a:blip r:embed="rId3" cstate="email">
            <a:alphaModFix/>
            <a:extLst>
              <a:ext uri="{BEBA8EAE-BF5A-486C-A8C5-ECC9F3942E4B}">
                <a14:imgProps xmlns:a14="http://schemas.microsoft.com/office/drawing/2010/main">
                  <a14:imgLayer r:embed="rId4">
                    <a14:imgEffect>
                      <a14:brightnessContrast contrast="61000"/>
                    </a14:imgEffect>
                  </a14:imgLayer>
                </a14:imgProps>
              </a:ext>
              <a:ext uri="{28A0092B-C50C-407E-A947-70E740481C1C}">
                <a14:useLocalDpi xmlns:a14="http://schemas.microsoft.com/office/drawing/2010/main"/>
              </a:ext>
            </a:extLst>
          </a:blip>
          <a:stretch>
            <a:fillRect/>
          </a:stretch>
        </p:blipFill>
        <p:spPr>
          <a:xfrm>
            <a:off x="4020670" y="4045155"/>
            <a:ext cx="4283424" cy="2409433"/>
          </a:xfrm>
          <a:prstGeom prst="rect">
            <a:avLst/>
          </a:prstGeom>
          <a:noFill/>
          <a:ln>
            <a:noFill/>
          </a:ln>
        </p:spPr>
      </p:pic>
      <p:pic>
        <p:nvPicPr>
          <p:cNvPr id="10" name="Shape 245" descr="P_20160311_095444.jpg"/>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14400" y="1409530"/>
            <a:ext cx="4283424" cy="2409434"/>
          </a:xfrm>
          <a:prstGeom prst="rect">
            <a:avLst/>
          </a:prstGeom>
          <a:noFill/>
          <a:ln>
            <a:noFill/>
          </a:ln>
        </p:spPr>
      </p:pic>
      <p:sp>
        <p:nvSpPr>
          <p:cNvPr id="7" name="Title 1"/>
          <p:cNvSpPr txBox="1">
            <a:spLocks/>
          </p:cNvSpPr>
          <p:nvPr/>
        </p:nvSpPr>
        <p:spPr>
          <a:xfrm>
            <a:off x="638200" y="409598"/>
            <a:ext cx="7867600" cy="114719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4000" b="1" dirty="0">
                <a:solidFill>
                  <a:prstClr val="white"/>
                </a:solidFill>
                <a:latin typeface="PMingLiU" charset="-120"/>
                <a:cs typeface="PMingLiU" charset="-120"/>
              </a:rPr>
              <a:t>1. </a:t>
            </a:r>
            <a:r>
              <a:rPr lang="zh-TW" altLang="en-US" sz="4000" b="1" dirty="0">
                <a:solidFill>
                  <a:prstClr val="white"/>
                </a:solidFill>
                <a:latin typeface="PMingLiU" charset="-120"/>
                <a:cs typeface="PMingLiU" charset="-120"/>
              </a:rPr>
              <a:t>教室回饋系統</a:t>
            </a:r>
            <a:endParaRPr lang="zh-HK" altLang="en-US" sz="4000" b="1" dirty="0">
              <a:solidFill>
                <a:prstClr val="white"/>
              </a:solidFill>
              <a:latin typeface="PMingLiU" charset="-120"/>
              <a:cs typeface="PMingLiU" charset="-120"/>
            </a:endParaRPr>
          </a:p>
        </p:txBody>
      </p:sp>
    </p:spTree>
    <p:extLst>
      <p:ext uri="{BB962C8B-B14F-4D97-AF65-F5344CB8AC3E}">
        <p14:creationId xmlns:p14="http://schemas.microsoft.com/office/powerpoint/2010/main" val="202341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內容版面配置區 2"/>
          <p:cNvSpPr txBox="1">
            <a:spLocks/>
          </p:cNvSpPr>
          <p:nvPr/>
        </p:nvSpPr>
        <p:spPr>
          <a:xfrm>
            <a:off x="3079376" y="502618"/>
            <a:ext cx="5688276" cy="13702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zh-TW" altLang="en-US" b="1" dirty="0">
                <a:solidFill>
                  <a:srgbClr val="5AB34F"/>
                </a:solidFill>
                <a:latin typeface="PMingLiU" charset="-120"/>
              </a:rPr>
              <a:t>教師利用教室回饋系統，可根據學生的課堂表現即時給予他們回饋。</a:t>
            </a:r>
            <a:endParaRPr lang="zh-HK" altLang="en-US" b="1" dirty="0">
              <a:solidFill>
                <a:srgbClr val="5AB34F"/>
              </a:solidFill>
              <a:latin typeface="PMingLiU" charset="-120"/>
            </a:endParaRPr>
          </a:p>
        </p:txBody>
      </p:sp>
      <p:pic>
        <p:nvPicPr>
          <p:cNvPr id="9"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340" y="1957654"/>
            <a:ext cx="7018887" cy="4386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871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
          <p:cNvSpPr txBox="1">
            <a:spLocks/>
          </p:cNvSpPr>
          <p:nvPr/>
        </p:nvSpPr>
        <p:spPr>
          <a:xfrm>
            <a:off x="638200" y="409598"/>
            <a:ext cx="7867600" cy="114719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prstClr val="white"/>
                </a:solidFill>
                <a:latin typeface="PMingLiU" charset="-120"/>
                <a:ea typeface="PMingLiU" charset="-120"/>
                <a:cs typeface="PMingLiU" charset="-120"/>
              </a:rPr>
              <a:t>2. </a:t>
            </a:r>
            <a:r>
              <a:rPr lang="zh-TW" altLang="en-US" sz="4000" b="1" dirty="0">
                <a:solidFill>
                  <a:prstClr val="white"/>
                </a:solidFill>
                <a:latin typeface="PMingLiU" charset="-120"/>
                <a:cs typeface="PMingLiU" charset="-120"/>
              </a:rPr>
              <a:t>學習管理系統</a:t>
            </a:r>
            <a:endParaRPr lang="en-US" sz="4000" b="1" dirty="0">
              <a:solidFill>
                <a:prstClr val="white"/>
              </a:solidFill>
              <a:latin typeface="PMingLiU" charset="-120"/>
              <a:ea typeface="PMingLiU" charset="-120"/>
              <a:cs typeface="PMingLiU" charset="-12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4705" y="1175116"/>
            <a:ext cx="7526763" cy="4431888"/>
          </a:xfrm>
          <a:prstGeom prst="rect">
            <a:avLst/>
          </a:prstGeom>
        </p:spPr>
      </p:pic>
    </p:spTree>
    <p:extLst>
      <p:ext uri="{BB962C8B-B14F-4D97-AF65-F5344CB8AC3E}">
        <p14:creationId xmlns:p14="http://schemas.microsoft.com/office/powerpoint/2010/main" val="3706084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圖片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978" y="606806"/>
            <a:ext cx="4226768" cy="5631950"/>
          </a:xfrm>
          <a:prstGeom prst="rect">
            <a:avLst/>
          </a:prstGeom>
          <a:ln>
            <a:noFill/>
          </a:ln>
        </p:spPr>
      </p:pic>
      <p:sp>
        <p:nvSpPr>
          <p:cNvPr id="5" name="Title 1"/>
          <p:cNvSpPr txBox="1">
            <a:spLocks/>
          </p:cNvSpPr>
          <p:nvPr/>
        </p:nvSpPr>
        <p:spPr>
          <a:xfrm>
            <a:off x="5510299" y="1160754"/>
            <a:ext cx="3505538" cy="11471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prstClr val="white"/>
                </a:solidFill>
                <a:latin typeface="PMingLiU" charset="-120"/>
              </a:rPr>
              <a:t>學習管理系統</a:t>
            </a:r>
            <a:endParaRPr lang="en-US" altLang="zh-TW" sz="4000" b="1" dirty="0">
              <a:solidFill>
                <a:prstClr val="white"/>
              </a:solidFill>
              <a:latin typeface="PMingLiU" charset="-120"/>
            </a:endParaRPr>
          </a:p>
          <a:p>
            <a:pPr algn="ctr"/>
            <a:r>
              <a:rPr lang="zh-TW" altLang="en-US" sz="4000" b="1" dirty="0">
                <a:solidFill>
                  <a:prstClr val="white"/>
                </a:solidFill>
                <a:latin typeface="PMingLiU" charset="-120"/>
              </a:rPr>
              <a:t>文章分享</a:t>
            </a:r>
            <a:endParaRPr lang="zh-HK" altLang="en-US" sz="4000" b="1" dirty="0">
              <a:solidFill>
                <a:prstClr val="white"/>
              </a:solidFill>
              <a:latin typeface="PMingLiU" charset="-120"/>
              <a:cs typeface="PMingLiU" charset="-120"/>
            </a:endParaRPr>
          </a:p>
        </p:txBody>
      </p:sp>
    </p:spTree>
    <p:extLst>
      <p:ext uri="{BB962C8B-B14F-4D97-AF65-F5344CB8AC3E}">
        <p14:creationId xmlns:p14="http://schemas.microsoft.com/office/powerpoint/2010/main" val="153955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圖片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6833" y="686975"/>
            <a:ext cx="5510333" cy="5526167"/>
          </a:xfrm>
          <a:prstGeom prst="rect">
            <a:avLst/>
          </a:prstGeom>
        </p:spPr>
      </p:pic>
    </p:spTree>
    <p:extLst>
      <p:ext uri="{BB962C8B-B14F-4D97-AF65-F5344CB8AC3E}">
        <p14:creationId xmlns:p14="http://schemas.microsoft.com/office/powerpoint/2010/main" val="2440878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txBox="1">
            <a:spLocks/>
          </p:cNvSpPr>
          <p:nvPr/>
        </p:nvSpPr>
        <p:spPr>
          <a:xfrm>
            <a:off x="915633" y="1394574"/>
            <a:ext cx="7638294" cy="14587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b="1" dirty="0">
                <a:solidFill>
                  <a:prstClr val="white"/>
                </a:solidFill>
                <a:latin typeface="PMingLiU" charset="-120"/>
                <a:cs typeface="PMingLiU" charset="-120"/>
              </a:rPr>
              <a:t>電子教科書適用書目表</a:t>
            </a:r>
            <a:endParaRPr lang="en-US" altLang="zh-TW" b="1" dirty="0">
              <a:solidFill>
                <a:prstClr val="white"/>
              </a:solidFill>
              <a:latin typeface="PMingLiU" charset="-120"/>
              <a:cs typeface="PMingLiU" charset="-120"/>
            </a:endParaRPr>
          </a:p>
          <a:p>
            <a:pPr marL="0" indent="0">
              <a:buFont typeface="Arial" panose="020B0604020202020204" pitchFamily="34" charset="0"/>
              <a:buNone/>
            </a:pPr>
            <a:r>
              <a:rPr lang="en-US" altLang="zh-HK" sz="2400" b="1" dirty="0">
                <a:solidFill>
                  <a:prstClr val="white"/>
                </a:solidFill>
                <a:latin typeface="PMingLiU" charset="-120"/>
                <a:cs typeface="PMingLiU" charset="-120"/>
              </a:rPr>
              <a:t>http://</a:t>
            </a:r>
            <a:r>
              <a:rPr lang="en-US" altLang="zh-HK" sz="2400" b="1" dirty="0" err="1">
                <a:solidFill>
                  <a:prstClr val="white"/>
                </a:solidFill>
                <a:latin typeface="PMingLiU" charset="-120"/>
                <a:cs typeface="PMingLiU" charset="-120"/>
              </a:rPr>
              <a:t>www.edb.gov.hk</a:t>
            </a:r>
            <a:r>
              <a:rPr lang="en-US" altLang="zh-HK" sz="2400" b="1" dirty="0">
                <a:solidFill>
                  <a:prstClr val="white"/>
                </a:solidFill>
                <a:latin typeface="PMingLiU" charset="-120"/>
                <a:cs typeface="PMingLiU" charset="-120"/>
              </a:rPr>
              <a:t>/</a:t>
            </a:r>
            <a:r>
              <a:rPr lang="en-US" altLang="zh-HK" sz="2400" b="1" dirty="0" err="1">
                <a:solidFill>
                  <a:prstClr val="white"/>
                </a:solidFill>
                <a:latin typeface="PMingLiU" charset="-120"/>
                <a:cs typeface="PMingLiU" charset="-120"/>
              </a:rPr>
              <a:t>tc</a:t>
            </a:r>
            <a:r>
              <a:rPr lang="en-US" altLang="zh-HK" sz="2400" b="1" dirty="0">
                <a:solidFill>
                  <a:prstClr val="white"/>
                </a:solidFill>
                <a:latin typeface="PMingLiU" charset="-120"/>
                <a:cs typeface="PMingLiU" charset="-120"/>
              </a:rPr>
              <a:t>/curriculum-development/resource-support/textbook-info/</a:t>
            </a:r>
            <a:r>
              <a:rPr lang="en-US" altLang="zh-HK" sz="2400" b="1" dirty="0" err="1">
                <a:solidFill>
                  <a:prstClr val="white"/>
                </a:solidFill>
                <a:latin typeface="PMingLiU" charset="-120"/>
                <a:cs typeface="PMingLiU" charset="-120"/>
              </a:rPr>
              <a:t>index.html</a:t>
            </a:r>
            <a:endParaRPr lang="en-US" altLang="zh-HK" sz="2400" b="1" dirty="0">
              <a:solidFill>
                <a:prstClr val="white"/>
              </a:solidFill>
              <a:latin typeface="PMingLiU" charset="-120"/>
              <a:cs typeface="PMingLiU" charset="-120"/>
            </a:endParaRPr>
          </a:p>
          <a:p>
            <a:pPr marL="0" indent="0">
              <a:buFont typeface="Arial" panose="020B0604020202020204" pitchFamily="34" charset="0"/>
              <a:buNone/>
            </a:pPr>
            <a:endParaRPr lang="zh-HK" altLang="en-US" b="1" dirty="0">
              <a:solidFill>
                <a:prstClr val="white"/>
              </a:solidFill>
              <a:latin typeface="PMingLiU" charset="-120"/>
              <a:cs typeface="PMingLiU" charset="-120"/>
            </a:endParaRPr>
          </a:p>
        </p:txBody>
      </p:sp>
      <p:sp>
        <p:nvSpPr>
          <p:cNvPr id="5" name="Title 1"/>
          <p:cNvSpPr txBox="1">
            <a:spLocks/>
          </p:cNvSpPr>
          <p:nvPr/>
        </p:nvSpPr>
        <p:spPr>
          <a:xfrm>
            <a:off x="638200" y="624750"/>
            <a:ext cx="7867600" cy="73340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4000" b="1" dirty="0">
                <a:solidFill>
                  <a:prstClr val="white"/>
                </a:solidFill>
                <a:latin typeface="PMingLiU" charset="-120"/>
                <a:cs typeface="PMingLiU" charset="-120"/>
              </a:rPr>
              <a:t>3. </a:t>
            </a:r>
            <a:r>
              <a:rPr lang="zh-TW" altLang="en-US" sz="4000" b="1" dirty="0">
                <a:solidFill>
                  <a:prstClr val="white"/>
                </a:solidFill>
                <a:latin typeface="PMingLiU" charset="-120"/>
                <a:cs typeface="PMingLiU" charset="-120"/>
              </a:rPr>
              <a:t>電子教科書</a:t>
            </a:r>
            <a:endParaRPr lang="zh-HK" altLang="en-US" sz="4000" b="1" dirty="0">
              <a:solidFill>
                <a:prstClr val="white"/>
              </a:solidFill>
              <a:latin typeface="PMingLiU" charset="-120"/>
              <a:cs typeface="PMingLiU" charset="-12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75711" y="3024291"/>
            <a:ext cx="4553757" cy="3287530"/>
          </a:xfrm>
          <a:prstGeom prst="rect">
            <a:avLst/>
          </a:prstGeom>
        </p:spPr>
      </p:pic>
    </p:spTree>
    <p:extLst>
      <p:ext uri="{BB962C8B-B14F-4D97-AF65-F5344CB8AC3E}">
        <p14:creationId xmlns:p14="http://schemas.microsoft.com/office/powerpoint/2010/main" val="9739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標題 3"/>
          <p:cNvSpPr txBox="1">
            <a:spLocks/>
          </p:cNvSpPr>
          <p:nvPr/>
        </p:nvSpPr>
        <p:spPr>
          <a:xfrm>
            <a:off x="1229645" y="1750266"/>
            <a:ext cx="2092325" cy="1362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zh-HK" sz="4000" b="1" dirty="0">
                <a:solidFill>
                  <a:prstClr val="white"/>
                </a:solidFill>
                <a:latin typeface="PMingLiU" charset="-120"/>
              </a:rPr>
              <a:t>中學篇</a:t>
            </a:r>
            <a:endParaRPr lang="zh-HK" altLang="en-US" sz="4000" b="1" dirty="0">
              <a:solidFill>
                <a:prstClr val="white"/>
              </a:solidFill>
              <a:latin typeface="PMingLiU" charset="-120"/>
            </a:endParaRPr>
          </a:p>
        </p:txBody>
      </p:sp>
    </p:spTree>
    <p:extLst>
      <p:ext uri="{BB962C8B-B14F-4D97-AF65-F5344CB8AC3E}">
        <p14:creationId xmlns:p14="http://schemas.microsoft.com/office/powerpoint/2010/main" val="1964766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ontent Placeholder 2"/>
          <p:cNvSpPr txBox="1">
            <a:spLocks/>
          </p:cNvSpPr>
          <p:nvPr/>
        </p:nvSpPr>
        <p:spPr>
          <a:xfrm>
            <a:off x="3532034" y="2303660"/>
            <a:ext cx="5437153" cy="41105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zh-TW" altLang="en-US" b="1" dirty="0">
                <a:solidFill>
                  <a:prstClr val="white"/>
                </a:solidFill>
                <a:latin typeface="PMingLiU" charset="-120"/>
                <a:cs typeface="PMingLiU" charset="-120"/>
              </a:rPr>
              <a:t>香港教育城的免費資源</a:t>
            </a:r>
            <a:r>
              <a:rPr lang="zh-TW" altLang="en-US" b="1" dirty="0">
                <a:solidFill>
                  <a:prstClr val="white"/>
                </a:solidFill>
                <a:latin typeface="PMingLiU" charset="-120"/>
              </a:rPr>
              <a:t>：</a:t>
            </a:r>
            <a:endParaRPr lang="en-US" altLang="zh-HK" b="1" dirty="0">
              <a:solidFill>
                <a:prstClr val="white"/>
              </a:solidFill>
              <a:latin typeface="PMingLiU" charset="-120"/>
              <a:cs typeface="PMingLiU" charset="-120"/>
            </a:endParaRPr>
          </a:p>
          <a:p>
            <a:pPr marL="514350" indent="-514350">
              <a:lnSpc>
                <a:spcPct val="100000"/>
              </a:lnSpc>
              <a:buFont typeface="+mj-lt"/>
              <a:buAutoNum type="arabicPeriod"/>
            </a:pPr>
            <a:r>
              <a:rPr lang="zh-TW" altLang="en-US" b="1" dirty="0">
                <a:solidFill>
                  <a:prstClr val="white"/>
                </a:solidFill>
                <a:latin typeface="PMingLiU" charset="-120"/>
                <a:cs typeface="PMingLiU" charset="-120"/>
              </a:rPr>
              <a:t>教城書櫃</a:t>
            </a:r>
            <a:endParaRPr lang="en-US" altLang="zh-TW" b="1" dirty="0">
              <a:solidFill>
                <a:prstClr val="white"/>
              </a:solidFill>
              <a:latin typeface="PMingLiU" charset="-120"/>
              <a:cs typeface="PMingLiU" charset="-120"/>
            </a:endParaRPr>
          </a:p>
          <a:p>
            <a:pPr marL="514350" indent="-514350">
              <a:lnSpc>
                <a:spcPct val="100000"/>
              </a:lnSpc>
              <a:buFont typeface="+mj-lt"/>
              <a:buAutoNum type="arabicPeriod"/>
            </a:pPr>
            <a:r>
              <a:rPr lang="zh-TW" altLang="en-US" b="1" dirty="0">
                <a:solidFill>
                  <a:prstClr val="white"/>
                </a:solidFill>
                <a:latin typeface="PMingLiU" charset="-120"/>
                <a:cs typeface="PMingLiU" charset="-120"/>
              </a:rPr>
              <a:t>教城購物廣場</a:t>
            </a:r>
            <a:endParaRPr lang="en-US" altLang="zh-TW" b="1" dirty="0">
              <a:solidFill>
                <a:prstClr val="white"/>
              </a:solidFill>
              <a:latin typeface="PMingLiU" charset="-120"/>
              <a:cs typeface="PMingLiU" charset="-120"/>
            </a:endParaRPr>
          </a:p>
          <a:p>
            <a:pPr marL="514350" indent="-514350">
              <a:lnSpc>
                <a:spcPct val="100000"/>
              </a:lnSpc>
              <a:buFont typeface="+mj-lt"/>
              <a:buAutoNum type="arabicPeriod"/>
            </a:pPr>
            <a:r>
              <a:rPr lang="en-US" altLang="zh-HK" b="1" dirty="0" err="1">
                <a:solidFill>
                  <a:prstClr val="white"/>
                </a:solidFill>
                <a:latin typeface="PMingLiU" charset="-120"/>
                <a:cs typeface="PMingLiU" charset="-120"/>
              </a:rPr>
              <a:t>eREAP</a:t>
            </a:r>
            <a:endParaRPr lang="en-US" altLang="zh-HK" b="1" dirty="0">
              <a:solidFill>
                <a:prstClr val="white"/>
              </a:solidFill>
              <a:latin typeface="PMingLiU" charset="-120"/>
              <a:cs typeface="PMingLiU" charset="-120"/>
            </a:endParaRPr>
          </a:p>
          <a:p>
            <a:pPr marL="514350" indent="-514350">
              <a:lnSpc>
                <a:spcPct val="100000"/>
              </a:lnSpc>
              <a:buFont typeface="+mj-lt"/>
              <a:buAutoNum type="arabicPeriod"/>
            </a:pPr>
            <a:r>
              <a:rPr lang="en-US" altLang="zh-TW" b="1" dirty="0">
                <a:solidFill>
                  <a:prstClr val="white"/>
                </a:solidFill>
                <a:latin typeface="PMingLiU" charset="-120"/>
                <a:cs typeface="PMingLiU" charset="-120"/>
              </a:rPr>
              <a:t>STAR</a:t>
            </a:r>
            <a:r>
              <a:rPr lang="zh-TW" altLang="en-US" b="1" dirty="0">
                <a:solidFill>
                  <a:prstClr val="white"/>
                </a:solidFill>
                <a:latin typeface="PMingLiU" charset="-120"/>
                <a:cs typeface="PMingLiU" charset="-120"/>
              </a:rPr>
              <a:t>網上學生評估平台</a:t>
            </a:r>
            <a:endParaRPr lang="en-US" altLang="zh-TW" b="1" dirty="0">
              <a:solidFill>
                <a:prstClr val="white"/>
              </a:solidFill>
              <a:latin typeface="PMingLiU" charset="-120"/>
              <a:cs typeface="PMingLiU" charset="-120"/>
            </a:endParaRPr>
          </a:p>
          <a:p>
            <a:pPr marL="514350" indent="-514350">
              <a:lnSpc>
                <a:spcPct val="100000"/>
              </a:lnSpc>
              <a:buFont typeface="+mj-lt"/>
              <a:buAutoNum type="arabicPeriod"/>
            </a:pPr>
            <a:r>
              <a:rPr lang="zh-TW" altLang="en-US" b="1" dirty="0">
                <a:solidFill>
                  <a:prstClr val="white"/>
                </a:solidFill>
                <a:latin typeface="PMingLiU" charset="-120"/>
                <a:cs typeface="PMingLiU" charset="-120"/>
              </a:rPr>
              <a:t>教育局一站式學與教資源平台</a:t>
            </a:r>
            <a:endParaRPr lang="en-US" altLang="zh-HK" b="1" dirty="0">
              <a:solidFill>
                <a:prstClr val="white"/>
              </a:solidFill>
              <a:latin typeface="PMingLiU" charset="-120"/>
              <a:cs typeface="PMingLiU" charset="-120"/>
            </a:endParaRPr>
          </a:p>
          <a:p>
            <a:pPr marL="514350" indent="-514350">
              <a:lnSpc>
                <a:spcPct val="100000"/>
              </a:lnSpc>
              <a:buFont typeface="+mj-lt"/>
              <a:buAutoNum type="arabicPeriod"/>
            </a:pPr>
            <a:r>
              <a:rPr lang="zh-TW" altLang="en-US" b="1" dirty="0">
                <a:solidFill>
                  <a:prstClr val="white"/>
                </a:solidFill>
                <a:latin typeface="PMingLiU" charset="-120"/>
                <a:cs typeface="PMingLiU" charset="-120"/>
              </a:rPr>
              <a:t>虛擬學習環境反轉課堂</a:t>
            </a:r>
            <a:endParaRPr lang="en-US" altLang="zh-HK" b="1" dirty="0">
              <a:solidFill>
                <a:prstClr val="white"/>
              </a:solidFill>
              <a:latin typeface="PMingLiU" charset="-120"/>
              <a:cs typeface="PMingLiU" charset="-120"/>
            </a:endParaRPr>
          </a:p>
          <a:p>
            <a:pPr marL="514350" indent="-514350">
              <a:lnSpc>
                <a:spcPct val="100000"/>
              </a:lnSpc>
              <a:buFont typeface="+mj-lt"/>
              <a:buAutoNum type="arabicPeriod"/>
            </a:pPr>
            <a:endParaRPr lang="zh-HK" altLang="en-US" b="1" dirty="0">
              <a:solidFill>
                <a:prstClr val="white"/>
              </a:solidFill>
              <a:latin typeface="PMingLiU" charset="-120"/>
              <a:cs typeface="PMingLiU" charset="-120"/>
            </a:endParaRPr>
          </a:p>
        </p:txBody>
      </p:sp>
      <p:sp>
        <p:nvSpPr>
          <p:cNvPr id="6" name="Title 1"/>
          <p:cNvSpPr txBox="1">
            <a:spLocks/>
          </p:cNvSpPr>
          <p:nvPr/>
        </p:nvSpPr>
        <p:spPr>
          <a:xfrm>
            <a:off x="289510" y="1382000"/>
            <a:ext cx="2764757" cy="73340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4000" b="1" dirty="0">
                <a:solidFill>
                  <a:prstClr val="white"/>
                </a:solidFill>
                <a:latin typeface="PMingLiU" charset="-120"/>
                <a:cs typeface="PMingLiU" charset="-120"/>
              </a:rPr>
              <a:t>4. </a:t>
            </a:r>
            <a:r>
              <a:rPr lang="zh-TW" altLang="en-US" sz="4000" b="1" dirty="0">
                <a:solidFill>
                  <a:prstClr val="white"/>
                </a:solidFill>
                <a:latin typeface="PMingLiU" charset="-120"/>
                <a:cs typeface="PMingLiU" charset="-120"/>
              </a:rPr>
              <a:t>網上資源</a:t>
            </a:r>
            <a:endParaRPr lang="zh-HK" altLang="en-US" sz="4000" b="1" dirty="0">
              <a:solidFill>
                <a:prstClr val="white"/>
              </a:solidFill>
              <a:latin typeface="PMingLiU" charset="-120"/>
              <a:cs typeface="PMingLiU" charset="-120"/>
            </a:endParaRPr>
          </a:p>
        </p:txBody>
      </p:sp>
    </p:spTree>
    <p:extLst>
      <p:ext uri="{BB962C8B-B14F-4D97-AF65-F5344CB8AC3E}">
        <p14:creationId xmlns:p14="http://schemas.microsoft.com/office/powerpoint/2010/main" val="397431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txBox="1">
            <a:spLocks/>
          </p:cNvSpPr>
          <p:nvPr/>
        </p:nvSpPr>
        <p:spPr>
          <a:xfrm>
            <a:off x="6234843" y="2215162"/>
            <a:ext cx="1649392" cy="2243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srgbClr val="5AB34F"/>
                </a:solidFill>
                <a:latin typeface="PMingLiU" charset="-120"/>
                <a:cs typeface="PMingLiU" charset="-120"/>
              </a:rPr>
              <a:t>字典</a:t>
            </a:r>
            <a:endParaRPr lang="en-US" altLang="zh-HK" b="1" dirty="0">
              <a:solidFill>
                <a:srgbClr val="5AB34F"/>
              </a:solidFill>
              <a:latin typeface="PMingLiU" charset="-120"/>
              <a:cs typeface="PMingLiU" charset="-120"/>
            </a:endParaRPr>
          </a:p>
          <a:p>
            <a:pPr>
              <a:lnSpc>
                <a:spcPct val="100000"/>
              </a:lnSpc>
            </a:pPr>
            <a:r>
              <a:rPr lang="zh-TW" altLang="en-US" b="1" dirty="0">
                <a:solidFill>
                  <a:srgbClr val="5AB34F"/>
                </a:solidFill>
                <a:latin typeface="PMingLiU" charset="-120"/>
                <a:cs typeface="PMingLiU" charset="-120"/>
              </a:rPr>
              <a:t>相機</a:t>
            </a:r>
            <a:endParaRPr lang="en-US" altLang="zh-TW" b="1" dirty="0">
              <a:solidFill>
                <a:srgbClr val="5AB34F"/>
              </a:solidFill>
              <a:latin typeface="PMingLiU" charset="-120"/>
              <a:cs typeface="PMingLiU" charset="-120"/>
            </a:endParaRPr>
          </a:p>
          <a:p>
            <a:pPr>
              <a:lnSpc>
                <a:spcPct val="100000"/>
              </a:lnSpc>
            </a:pPr>
            <a:r>
              <a:rPr lang="zh-TW" altLang="en-US" b="1" dirty="0">
                <a:solidFill>
                  <a:srgbClr val="5AB34F"/>
                </a:solidFill>
                <a:latin typeface="PMingLiU" charset="-120"/>
                <a:cs typeface="PMingLiU" charset="-120"/>
              </a:rPr>
              <a:t>筆記簿</a:t>
            </a:r>
            <a:endParaRPr lang="en-US" altLang="zh-TW" b="1" dirty="0">
              <a:solidFill>
                <a:srgbClr val="5AB34F"/>
              </a:solidFill>
              <a:latin typeface="PMingLiU" charset="-120"/>
              <a:cs typeface="PMingLiU" charset="-120"/>
            </a:endParaRPr>
          </a:p>
          <a:p>
            <a:pPr>
              <a:lnSpc>
                <a:spcPct val="100000"/>
              </a:lnSpc>
            </a:pPr>
            <a:r>
              <a:rPr lang="zh-TW" altLang="en-US" b="1" dirty="0">
                <a:solidFill>
                  <a:srgbClr val="5AB34F"/>
                </a:solidFill>
                <a:latin typeface="PMingLiU" charset="-120"/>
                <a:cs typeface="PMingLiU" charset="-120"/>
              </a:rPr>
              <a:t>計算機</a:t>
            </a:r>
            <a:endParaRPr lang="zh-HK" altLang="en-US" b="1" dirty="0">
              <a:solidFill>
                <a:srgbClr val="5AB34F"/>
              </a:solidFill>
              <a:latin typeface="PMingLiU" charset="-120"/>
              <a:cs typeface="PMingLiU" charset="-120"/>
            </a:endParaRPr>
          </a:p>
        </p:txBody>
      </p:sp>
      <p:pic>
        <p:nvPicPr>
          <p:cNvPr id="5" name="圖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110" y="2197063"/>
            <a:ext cx="3495702" cy="4660936"/>
          </a:xfrm>
          <a:prstGeom prst="rect">
            <a:avLst/>
          </a:prstGeom>
        </p:spPr>
      </p:pic>
      <p:sp>
        <p:nvSpPr>
          <p:cNvPr id="6" name="Title 1"/>
          <p:cNvSpPr txBox="1">
            <a:spLocks/>
          </p:cNvSpPr>
          <p:nvPr/>
        </p:nvSpPr>
        <p:spPr>
          <a:xfrm>
            <a:off x="638200" y="409598"/>
            <a:ext cx="7867600" cy="73340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HK" sz="4000" b="1" dirty="0">
                <a:solidFill>
                  <a:prstClr val="white"/>
                </a:solidFill>
                <a:latin typeface="PMingLiU" charset="-120"/>
                <a:cs typeface="PMingLiU" charset="-120"/>
              </a:rPr>
              <a:t>5. </a:t>
            </a:r>
            <a:r>
              <a:rPr lang="zh-TW" altLang="en-US" sz="4000" b="1" dirty="0">
                <a:solidFill>
                  <a:prstClr val="white"/>
                </a:solidFill>
                <a:latin typeface="PMingLiU" charset="-120"/>
                <a:cs typeface="PMingLiU" charset="-120"/>
              </a:rPr>
              <a:t>個人學習功能</a:t>
            </a:r>
            <a:endParaRPr lang="zh-HK" altLang="en-US" sz="4000" b="1" dirty="0">
              <a:solidFill>
                <a:prstClr val="white"/>
              </a:solidFill>
              <a:latin typeface="PMingLiU" charset="-120"/>
              <a:cs typeface="PMingLiU" charset="-120"/>
            </a:endParaRPr>
          </a:p>
        </p:txBody>
      </p:sp>
    </p:spTree>
    <p:extLst>
      <p:ext uri="{BB962C8B-B14F-4D97-AF65-F5344CB8AC3E}">
        <p14:creationId xmlns:p14="http://schemas.microsoft.com/office/powerpoint/2010/main" val="2268561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3319429" y="1373242"/>
            <a:ext cx="4753007" cy="23532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HK" sz="4000" b="1" dirty="0">
                <a:solidFill>
                  <a:prstClr val="white"/>
                </a:solidFill>
                <a:latin typeface="PMingLiU" charset="-120"/>
                <a:cs typeface="PMingLiU" charset="-120"/>
              </a:rPr>
              <a:t>6. </a:t>
            </a:r>
            <a:r>
              <a:rPr lang="zh-TW" altLang="en-US" sz="4000" b="1" dirty="0">
                <a:solidFill>
                  <a:prstClr val="white"/>
                </a:solidFill>
                <a:latin typeface="PMingLiU" charset="-120"/>
                <a:cs typeface="PMingLiU" charset="-120"/>
              </a:rPr>
              <a:t>不同學習領域的</a:t>
            </a:r>
            <a:endParaRPr lang="en-US" altLang="zh-TW" sz="4000" b="1" dirty="0">
              <a:solidFill>
                <a:prstClr val="white"/>
              </a:solidFill>
              <a:latin typeface="PMingLiU" charset="-120"/>
              <a:cs typeface="PMingLiU" charset="-120"/>
            </a:endParaRPr>
          </a:p>
          <a:p>
            <a:pPr lvl="1"/>
            <a:r>
              <a:rPr lang="zh-TW" altLang="en-US" sz="4100" b="1" dirty="0">
                <a:solidFill>
                  <a:prstClr val="white"/>
                </a:solidFill>
                <a:latin typeface="PMingLiU" charset="-120"/>
                <a:cs typeface="PMingLiU" charset="-120"/>
              </a:rPr>
              <a:t>學習工具 </a:t>
            </a:r>
            <a:r>
              <a:rPr lang="en-US" altLang="zh-TW" sz="4100" b="1" dirty="0">
                <a:solidFill>
                  <a:prstClr val="white"/>
                </a:solidFill>
                <a:latin typeface="PMingLiU" charset="-120"/>
                <a:cs typeface="PMingLiU" charset="-120"/>
              </a:rPr>
              <a:t>(</a:t>
            </a:r>
            <a:r>
              <a:rPr lang="zh-TW" altLang="en-US" sz="4100" b="1" dirty="0">
                <a:solidFill>
                  <a:prstClr val="white"/>
                </a:solidFill>
                <a:latin typeface="PMingLiU" charset="-120"/>
                <a:cs typeface="PMingLiU" charset="-120"/>
              </a:rPr>
              <a:t>例子</a:t>
            </a:r>
            <a:r>
              <a:rPr lang="en-US" altLang="zh-TW" sz="4100" b="1" dirty="0">
                <a:solidFill>
                  <a:prstClr val="white"/>
                </a:solidFill>
                <a:latin typeface="PMingLiU" charset="-120"/>
                <a:cs typeface="PMingLiU" charset="-120"/>
              </a:rPr>
              <a:t>)</a:t>
            </a:r>
            <a:endParaRPr lang="zh-HK" altLang="en-US" sz="4100" b="1" dirty="0">
              <a:solidFill>
                <a:prstClr val="white"/>
              </a:solidFill>
              <a:latin typeface="PMingLiU" charset="-120"/>
              <a:cs typeface="PMingLiU" charset="-120"/>
            </a:endParaRPr>
          </a:p>
        </p:txBody>
      </p:sp>
    </p:spTree>
    <p:extLst>
      <p:ext uri="{BB962C8B-B14F-4D97-AF65-F5344CB8AC3E}">
        <p14:creationId xmlns:p14="http://schemas.microsoft.com/office/powerpoint/2010/main" val="4261969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144" y="1496417"/>
            <a:ext cx="3714962" cy="286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圖片 10"/>
          <p:cNvPicPr/>
          <p:nvPr/>
        </p:nvPicPr>
        <p:blipFill rotWithShape="1">
          <a:blip r:embed="rId4" cstate="email">
            <a:extLst>
              <a:ext uri="{28A0092B-C50C-407E-A947-70E740481C1C}">
                <a14:useLocalDpi xmlns:a14="http://schemas.microsoft.com/office/drawing/2010/main"/>
              </a:ext>
            </a:extLst>
          </a:blip>
          <a:srcRect/>
          <a:stretch/>
        </p:blipFill>
        <p:spPr bwMode="auto">
          <a:xfrm>
            <a:off x="4760258" y="3442447"/>
            <a:ext cx="3714962" cy="2848138"/>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0" y="-133681"/>
            <a:ext cx="9144000" cy="1642194"/>
          </a:xfrm>
        </p:spPr>
        <p:txBody>
          <a:bodyPr>
            <a:normAutofit/>
          </a:bodyPr>
          <a:lstStyle/>
          <a:p>
            <a:pPr algn="ctr"/>
            <a:r>
              <a:rPr lang="zh-TW" altLang="en-US" sz="4000" b="1" dirty="0">
                <a:solidFill>
                  <a:schemeClr val="bg1"/>
                </a:solidFill>
                <a:ea typeface="PMingLiU" charset="-120"/>
                <a:cs typeface="PMingLiU" charset="-120"/>
              </a:rPr>
              <a:t>利用</a:t>
            </a:r>
            <a:r>
              <a:rPr lang="en-US" altLang="zh-TW" sz="4000" b="1" dirty="0">
                <a:solidFill>
                  <a:schemeClr val="bg1"/>
                </a:solidFill>
                <a:ea typeface="PMingLiU" charset="-120"/>
                <a:cs typeface="PMingLiU" charset="-120"/>
              </a:rPr>
              <a:t>Scratch</a:t>
            </a:r>
            <a:r>
              <a:rPr lang="zh-TW" altLang="en-US" sz="4000" b="1" dirty="0">
                <a:solidFill>
                  <a:schemeClr val="bg1"/>
                </a:solidFill>
                <a:ea typeface="PMingLiU" charset="-120"/>
                <a:cs typeface="PMingLiU" charset="-120"/>
              </a:rPr>
              <a:t>遊戲教授科學概念</a:t>
            </a:r>
            <a:endParaRPr lang="zh-HK" altLang="en-US" sz="4000" b="1" dirty="0">
              <a:solidFill>
                <a:schemeClr val="bg1"/>
              </a:solidFill>
              <a:ea typeface="PMingLiU" charset="-120"/>
              <a:cs typeface="PMingLiU" charset="-120"/>
            </a:endParaRPr>
          </a:p>
        </p:txBody>
      </p:sp>
    </p:spTree>
    <p:extLst>
      <p:ext uri="{BB962C8B-B14F-4D97-AF65-F5344CB8AC3E}">
        <p14:creationId xmlns:p14="http://schemas.microsoft.com/office/powerpoint/2010/main" val="257423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p:cNvSpPr txBox="1">
            <a:spLocks/>
          </p:cNvSpPr>
          <p:nvPr/>
        </p:nvSpPr>
        <p:spPr>
          <a:xfrm>
            <a:off x="1929629" y="2280214"/>
            <a:ext cx="5579279" cy="1331089"/>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b="1" dirty="0">
                <a:solidFill>
                  <a:prstClr val="white"/>
                </a:solidFill>
                <a:latin typeface="PMingLiU" charset="-120"/>
                <a:cs typeface="PMingLiU" charset="-120"/>
              </a:rPr>
              <a:t>使用新科技來加強</a:t>
            </a:r>
            <a:endParaRPr lang="en-US" altLang="zh-TW" b="1" dirty="0">
              <a:solidFill>
                <a:prstClr val="white"/>
              </a:solidFill>
              <a:latin typeface="PMingLiU" charset="-120"/>
              <a:cs typeface="PMingLiU" charset="-120"/>
            </a:endParaRPr>
          </a:p>
          <a:p>
            <a:pPr>
              <a:lnSpc>
                <a:spcPct val="100000"/>
              </a:lnSpc>
            </a:pPr>
            <a:r>
              <a:rPr lang="zh-TW" altLang="en-US" b="1" dirty="0">
                <a:solidFill>
                  <a:prstClr val="white"/>
                </a:solidFill>
                <a:latin typeface="PMingLiU" charset="-120"/>
                <a:cs typeface="PMingLiU" charset="-120"/>
              </a:rPr>
              <a:t>對抽象概念的理解</a:t>
            </a:r>
            <a:r>
              <a:rPr lang="en-US" altLang="zh-TW" b="1" dirty="0">
                <a:solidFill>
                  <a:prstClr val="white"/>
                </a:solidFill>
                <a:latin typeface="PMingLiU" charset="-120"/>
                <a:cs typeface="PMingLiU" charset="-120"/>
              </a:rPr>
              <a:t>(</a:t>
            </a:r>
            <a:r>
              <a:rPr lang="zh-TW" altLang="en-US" b="1" dirty="0">
                <a:solidFill>
                  <a:prstClr val="white"/>
                </a:solidFill>
                <a:latin typeface="PMingLiU" charset="-120"/>
                <a:cs typeface="PMingLiU" charset="-120"/>
              </a:rPr>
              <a:t>例子</a:t>
            </a:r>
            <a:r>
              <a:rPr lang="en-US" altLang="zh-TW" b="1" dirty="0">
                <a:solidFill>
                  <a:prstClr val="white"/>
                </a:solidFill>
                <a:latin typeface="PMingLiU" charset="-120"/>
                <a:cs typeface="PMingLiU" charset="-120"/>
              </a:rPr>
              <a:t>)</a:t>
            </a:r>
            <a:endParaRPr lang="zh-HK" altLang="en-US" b="1" dirty="0">
              <a:solidFill>
                <a:prstClr val="white"/>
              </a:solidFill>
              <a:latin typeface="PMingLiU" charset="-120"/>
              <a:cs typeface="PMingLiU" charset="-120"/>
            </a:endParaRPr>
          </a:p>
        </p:txBody>
      </p:sp>
      <p:sp>
        <p:nvSpPr>
          <p:cNvPr id="5" name="Content Placeholder 2"/>
          <p:cNvSpPr txBox="1">
            <a:spLocks/>
          </p:cNvSpPr>
          <p:nvPr/>
        </p:nvSpPr>
        <p:spPr>
          <a:xfrm>
            <a:off x="1726125" y="3808074"/>
            <a:ext cx="2842815" cy="13229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b="1" dirty="0">
                <a:solidFill>
                  <a:prstClr val="white"/>
                </a:solidFill>
                <a:latin typeface="PMingLiU" charset="-120"/>
                <a:cs typeface="PMingLiU" charset="-120"/>
              </a:rPr>
              <a:t>擴增實境 </a:t>
            </a:r>
            <a:r>
              <a:rPr lang="en-US" altLang="zh-TW" b="1" dirty="0">
                <a:solidFill>
                  <a:prstClr val="white"/>
                </a:solidFill>
                <a:latin typeface="PMingLiU" charset="-120"/>
                <a:cs typeface="PMingLiU" charset="-120"/>
              </a:rPr>
              <a:t>(AR)</a:t>
            </a:r>
            <a:r>
              <a:rPr lang="zh-TW" altLang="en-US" b="1" dirty="0">
                <a:solidFill>
                  <a:prstClr val="white"/>
                </a:solidFill>
                <a:latin typeface="PMingLiU" charset="-120"/>
                <a:cs typeface="PMingLiU" charset="-120"/>
              </a:rPr>
              <a:t> </a:t>
            </a:r>
            <a:endParaRPr lang="en-US" altLang="zh-TW" b="1" dirty="0">
              <a:solidFill>
                <a:prstClr val="white"/>
              </a:solidFill>
              <a:latin typeface="PMingLiU" charset="-120"/>
              <a:cs typeface="PMingLiU" charset="-120"/>
            </a:endParaRPr>
          </a:p>
          <a:p>
            <a:r>
              <a:rPr lang="zh-TW" altLang="en-US" b="1" dirty="0">
                <a:solidFill>
                  <a:prstClr val="white"/>
                </a:solidFill>
                <a:latin typeface="PMingLiU" charset="-120"/>
                <a:cs typeface="PMingLiU" charset="-120"/>
              </a:rPr>
              <a:t>虛擬實境 </a:t>
            </a:r>
            <a:r>
              <a:rPr lang="en-US" altLang="zh-TW" b="1" dirty="0">
                <a:solidFill>
                  <a:prstClr val="white"/>
                </a:solidFill>
                <a:latin typeface="PMingLiU" charset="-120"/>
                <a:cs typeface="PMingLiU" charset="-120"/>
              </a:rPr>
              <a:t>(VR)</a:t>
            </a:r>
            <a:endParaRPr lang="en-GB" altLang="zh-HK" b="1" dirty="0">
              <a:solidFill>
                <a:prstClr val="white"/>
              </a:solidFill>
              <a:latin typeface="PMingLiU" charset="-120"/>
              <a:cs typeface="PMingLiU" charset="-120"/>
            </a:endParaRPr>
          </a:p>
        </p:txBody>
      </p:sp>
    </p:spTree>
    <p:extLst>
      <p:ext uri="{BB962C8B-B14F-4D97-AF65-F5344CB8AC3E}">
        <p14:creationId xmlns:p14="http://schemas.microsoft.com/office/powerpoint/2010/main" val="1170470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481902"/>
            <a:ext cx="9144000" cy="2002234"/>
          </a:xfrm>
        </p:spPr>
        <p:txBody>
          <a:bodyPr>
            <a:normAutofit/>
          </a:bodyPr>
          <a:lstStyle/>
          <a:p>
            <a:pPr algn="ctr"/>
            <a:r>
              <a:rPr lang="zh-TW" altLang="en-US" sz="4000" b="1" dirty="0">
                <a:solidFill>
                  <a:schemeClr val="bg1"/>
                </a:solidFill>
                <a:ea typeface="PMingLiU" charset="-120"/>
                <a:cs typeface="PMingLiU" charset="-120"/>
              </a:rPr>
              <a:t>視覺藝術與通訊科技科的</a:t>
            </a:r>
            <a:br>
              <a:rPr lang="en-US" altLang="zh-TW" sz="4000" b="1" dirty="0">
                <a:solidFill>
                  <a:schemeClr val="bg1"/>
                </a:solidFill>
                <a:ea typeface="PMingLiU" charset="-120"/>
                <a:cs typeface="PMingLiU" charset="-120"/>
              </a:rPr>
            </a:br>
            <a:r>
              <a:rPr lang="zh-TW" altLang="en-US" sz="4000" b="1" dirty="0">
                <a:solidFill>
                  <a:schemeClr val="bg1"/>
                </a:solidFill>
                <a:ea typeface="PMingLiU" charset="-120"/>
                <a:cs typeface="PMingLiU" charset="-120"/>
              </a:rPr>
              <a:t>跨學科擴增實景研究</a:t>
            </a:r>
            <a:endParaRPr lang="zh-HK" altLang="en-US" sz="4000" b="1" dirty="0">
              <a:solidFill>
                <a:schemeClr val="bg1"/>
              </a:solidFill>
              <a:ea typeface="PMingLiU" charset="-120"/>
              <a:cs typeface="PMingLiU" charset="-120"/>
            </a:endParaRPr>
          </a:p>
        </p:txBody>
      </p:sp>
      <p:pic>
        <p:nvPicPr>
          <p:cNvPr id="4" name="Picture 2" descr="https://lh3.googleusercontent.com/VvmMZDcLgDpZ9dKPAcUT5t2LxW0eJjqq91SQlLXolKrtGK1Xd7mu25Lk_lRJmDXSbEN5LZM5nEJ_PCGu_6mqhu17c9d6FHUaxtb5G-JjRIQ5YRSodTIU5FU3uhs07xvcWKgGc-aI5Rrzye2jn0LXjsmWMbQh0j1yrOFBYfVus05Sti7ft67grEYEi3h_DSKX7sKsuE12Omf8MRK4rd7wmGuLQq37ZNg6ot8MUH0MG0_uT7iKLMgf6zeBKoQoLGmSygrk73zZyAwjHewIwkH3dkstMbpZUEYGeNSXoz6gjWXSqErqEo3IHanrp5CMjRa4Nb31kOPxV2vCBVtAbywYyxlg85is2loHipQs0CQaa-SOiMRW-OK7AHbQvzD1yt81IfQzRxRY6Q8bjLrSnc7Gipogz82pv7Im8g8ZnFUx50lOXokPBpu87WP0ZYKDhcu5PpfwGdyn4k-So677iq1ikwLrPOlPeiqbCJg-BCVKOmDidAD20uBI2LIM0hUZ30RC0pB9GlLmcEnMoqkfDfmwgjHTmsrA4Gc0zMs54wPGKhlddZQVtdDE2-fT4PZl3bhBtFXHoLz78M1BkT61u-3Sq9eKHFPomXyktTQ78e3X78Dil8sNOd-6Wg=w930-h524-no"/>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524000" y="2183829"/>
            <a:ext cx="6120384" cy="344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171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內容版面配置區 2"/>
          <p:cNvSpPr txBox="1">
            <a:spLocks/>
          </p:cNvSpPr>
          <p:nvPr/>
        </p:nvSpPr>
        <p:spPr>
          <a:xfrm>
            <a:off x="209285" y="1542853"/>
            <a:ext cx="3987866" cy="41418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srgbClr val="5AB34F"/>
                </a:solidFill>
                <a:latin typeface="PMingLiU" charset="-120"/>
                <a:cs typeface="PMingLiU" charset="-120"/>
              </a:rPr>
              <a:t>這個擴增實境沙池是由加州大學的</a:t>
            </a:r>
            <a:r>
              <a:rPr lang="en-US" altLang="zh-TW" b="1" dirty="0" err="1">
                <a:solidFill>
                  <a:srgbClr val="5AB34F"/>
                </a:solidFill>
                <a:latin typeface="PMingLiU" charset="-120"/>
                <a:cs typeface="PMingLiU" charset="-120"/>
              </a:rPr>
              <a:t>Dr</a:t>
            </a:r>
            <a:r>
              <a:rPr lang="en-US" altLang="zh-TW" b="1" dirty="0">
                <a:solidFill>
                  <a:srgbClr val="5AB34F"/>
                </a:solidFill>
                <a:latin typeface="PMingLiU" charset="-120"/>
                <a:cs typeface="PMingLiU" charset="-120"/>
              </a:rPr>
              <a:t> Oliver </a:t>
            </a:r>
            <a:r>
              <a:rPr lang="en-US" altLang="zh-TW" b="1" dirty="0" err="1">
                <a:solidFill>
                  <a:srgbClr val="5AB34F"/>
                </a:solidFill>
                <a:latin typeface="PMingLiU" charset="-120"/>
                <a:cs typeface="PMingLiU" charset="-120"/>
              </a:rPr>
              <a:t>Kreylos</a:t>
            </a:r>
            <a:r>
              <a:rPr lang="zh-TW" altLang="en-US" b="1" dirty="0">
                <a:solidFill>
                  <a:srgbClr val="5AB34F"/>
                </a:solidFill>
                <a:latin typeface="PMingLiU" charset="-120"/>
                <a:cs typeface="PMingLiU" charset="-120"/>
              </a:rPr>
              <a:t>建立的</a:t>
            </a:r>
            <a:r>
              <a:rPr lang="zh-TW" altLang="en-US" b="1" dirty="0">
                <a:solidFill>
                  <a:srgbClr val="5AB34F"/>
                </a:solidFill>
                <a:latin typeface="PMingLiU" charset="-120"/>
              </a:rPr>
              <a:t>。</a:t>
            </a:r>
            <a:r>
              <a:rPr lang="en-US" altLang="zh-HK" b="1" dirty="0">
                <a:solidFill>
                  <a:srgbClr val="5AB34F"/>
                </a:solidFill>
                <a:latin typeface="PMingLiU" charset="-120"/>
                <a:cs typeface="PMingLiU" charset="-120"/>
              </a:rPr>
              <a:t> </a:t>
            </a:r>
          </a:p>
          <a:p>
            <a:pPr>
              <a:lnSpc>
                <a:spcPct val="100000"/>
              </a:lnSpc>
            </a:pPr>
            <a:r>
              <a:rPr lang="zh-TW" altLang="en-US" b="1" dirty="0">
                <a:solidFill>
                  <a:srgbClr val="5AB34F"/>
                </a:solidFill>
                <a:latin typeface="PMingLiU" charset="-120"/>
                <a:cs typeface="PMingLiU" charset="-120"/>
              </a:rPr>
              <a:t>這個擴增實境沙池結合了即時的擴增實境系統來造成一個地勢模型</a:t>
            </a:r>
            <a:r>
              <a:rPr lang="zh-TW" altLang="en-US" b="1" dirty="0">
                <a:solidFill>
                  <a:srgbClr val="5AB34F"/>
                </a:solidFill>
                <a:latin typeface="PMingLiU" charset="-120"/>
              </a:rPr>
              <a:t>，</a:t>
            </a:r>
            <a:r>
              <a:rPr lang="zh-TW" altLang="en-US" b="1" dirty="0">
                <a:solidFill>
                  <a:srgbClr val="5AB34F"/>
                </a:solidFill>
                <a:latin typeface="PMingLiU" charset="-120"/>
                <a:cs typeface="PMingLiU" charset="-120"/>
              </a:rPr>
              <a:t>同時可加入不同的圖像效果和類似的模型</a:t>
            </a:r>
            <a:r>
              <a:rPr lang="zh-TW" altLang="en-US" b="1" dirty="0">
                <a:solidFill>
                  <a:srgbClr val="5AB34F"/>
                </a:solidFill>
                <a:latin typeface="PMingLiU" charset="-120"/>
              </a:rPr>
              <a:t>。</a:t>
            </a:r>
            <a:endParaRPr lang="zh-HK" altLang="en-US" b="1" dirty="0">
              <a:solidFill>
                <a:srgbClr val="5AB34F"/>
              </a:solidFill>
              <a:latin typeface="PMingLiU" charset="-120"/>
              <a:cs typeface="PMingLiU" charset="-120"/>
            </a:endParaRP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1840" y="1991412"/>
            <a:ext cx="3333513" cy="501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638200" y="409598"/>
            <a:ext cx="7867600" cy="73340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prstClr val="white"/>
                </a:solidFill>
                <a:latin typeface="PMingLiU" charset="-120"/>
                <a:cs typeface="PMingLiU" charset="-120"/>
              </a:rPr>
              <a:t>地理科</a:t>
            </a:r>
            <a:r>
              <a:rPr lang="en-US" altLang="zh-TW" sz="4000" b="1" dirty="0">
                <a:solidFill>
                  <a:prstClr val="white"/>
                </a:solidFill>
                <a:latin typeface="PMingLiU" charset="-120"/>
                <a:cs typeface="PMingLiU" charset="-120"/>
              </a:rPr>
              <a:t>—</a:t>
            </a:r>
            <a:r>
              <a:rPr lang="zh-TW" altLang="en-US" sz="4000" b="1" dirty="0">
                <a:solidFill>
                  <a:prstClr val="white"/>
                </a:solidFill>
                <a:latin typeface="PMingLiU" charset="-120"/>
                <a:cs typeface="PMingLiU" charset="-120"/>
              </a:rPr>
              <a:t>擴增實境沙池</a:t>
            </a:r>
            <a:endParaRPr lang="zh-HK" altLang="en-US" sz="4000" b="1" dirty="0">
              <a:solidFill>
                <a:prstClr val="white"/>
              </a:solidFill>
              <a:latin typeface="PMingLiU" charset="-120"/>
              <a:cs typeface="PMingLiU" charset="-120"/>
            </a:endParaRPr>
          </a:p>
        </p:txBody>
      </p:sp>
      <p:sp>
        <p:nvSpPr>
          <p:cNvPr id="9" name="內容版面配置區 2"/>
          <p:cNvSpPr txBox="1">
            <a:spLocks/>
          </p:cNvSpPr>
          <p:nvPr/>
        </p:nvSpPr>
        <p:spPr>
          <a:xfrm>
            <a:off x="475631" y="5377644"/>
            <a:ext cx="3563933" cy="10774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HK" sz="2400" b="1" dirty="0">
                <a:solidFill>
                  <a:srgbClr val="5AB34F"/>
                </a:solidFill>
                <a:latin typeface="PMingLiU" charset="-120"/>
                <a:cs typeface="PMingLiU" charset="-120"/>
              </a:rPr>
              <a:t>http://</a:t>
            </a:r>
            <a:r>
              <a:rPr lang="en-US" altLang="zh-HK" sz="2400" b="1" dirty="0" err="1">
                <a:solidFill>
                  <a:srgbClr val="5AB34F"/>
                </a:solidFill>
                <a:latin typeface="PMingLiU" charset="-120"/>
                <a:cs typeface="PMingLiU" charset="-120"/>
              </a:rPr>
              <a:t>idav.ucdavis.edu</a:t>
            </a:r>
            <a:r>
              <a:rPr lang="en-US" altLang="zh-HK" sz="2400" b="1" dirty="0">
                <a:solidFill>
                  <a:srgbClr val="5AB34F"/>
                </a:solidFill>
                <a:latin typeface="PMingLiU" charset="-120"/>
                <a:cs typeface="PMingLiU" charset="-120"/>
              </a:rPr>
              <a:t>/~</a:t>
            </a:r>
            <a:r>
              <a:rPr lang="en-US" altLang="zh-HK" sz="2400" b="1" dirty="0" err="1">
                <a:solidFill>
                  <a:srgbClr val="5AB34F"/>
                </a:solidFill>
                <a:latin typeface="PMingLiU" charset="-120"/>
                <a:cs typeface="PMingLiU" charset="-120"/>
              </a:rPr>
              <a:t>okreylos</a:t>
            </a:r>
            <a:r>
              <a:rPr lang="en-US" altLang="zh-HK" sz="2400" b="1" dirty="0">
                <a:solidFill>
                  <a:srgbClr val="5AB34F"/>
                </a:solidFill>
                <a:latin typeface="PMingLiU" charset="-120"/>
                <a:cs typeface="PMingLiU" charset="-120"/>
              </a:rPr>
              <a:t>/</a:t>
            </a:r>
            <a:r>
              <a:rPr lang="en-US" altLang="zh-HK" sz="2400" b="1" dirty="0" err="1">
                <a:solidFill>
                  <a:srgbClr val="5AB34F"/>
                </a:solidFill>
                <a:latin typeface="PMingLiU" charset="-120"/>
                <a:cs typeface="PMingLiU" charset="-120"/>
              </a:rPr>
              <a:t>ResDev</a:t>
            </a:r>
            <a:r>
              <a:rPr lang="en-US" altLang="zh-HK" sz="2400" b="1" dirty="0">
                <a:solidFill>
                  <a:srgbClr val="5AB34F"/>
                </a:solidFill>
                <a:latin typeface="PMingLiU" charset="-120"/>
                <a:cs typeface="PMingLiU" charset="-120"/>
              </a:rPr>
              <a:t>/</a:t>
            </a:r>
            <a:r>
              <a:rPr lang="en-US" altLang="zh-HK" sz="2400" b="1" dirty="0" err="1">
                <a:solidFill>
                  <a:srgbClr val="5AB34F"/>
                </a:solidFill>
                <a:latin typeface="PMingLiU" charset="-120"/>
                <a:cs typeface="PMingLiU" charset="-120"/>
              </a:rPr>
              <a:t>SARndbox</a:t>
            </a:r>
            <a:r>
              <a:rPr lang="en-US" altLang="zh-HK" sz="2400" b="1" dirty="0">
                <a:solidFill>
                  <a:srgbClr val="5AB34F"/>
                </a:solidFill>
                <a:latin typeface="PMingLiU" charset="-120"/>
                <a:cs typeface="PMingLiU" charset="-120"/>
              </a:rPr>
              <a:t>/ </a:t>
            </a:r>
            <a:endParaRPr lang="zh-HK" altLang="en-US" sz="2400" b="1" dirty="0">
              <a:solidFill>
                <a:srgbClr val="5AB34F"/>
              </a:solidFill>
              <a:latin typeface="PMingLiU" charset="-120"/>
              <a:cs typeface="PMingLiU" charset="-120"/>
            </a:endParaRPr>
          </a:p>
          <a:p>
            <a:pPr marL="0" indent="0">
              <a:lnSpc>
                <a:spcPct val="100000"/>
              </a:lnSpc>
              <a:buFont typeface="Arial" panose="020B0604020202020204" pitchFamily="34" charset="0"/>
              <a:buNone/>
            </a:pPr>
            <a:endParaRPr lang="zh-HK" altLang="en-US" sz="2400" b="1" dirty="0">
              <a:solidFill>
                <a:srgbClr val="5AB34F"/>
              </a:solidFill>
              <a:latin typeface="PMingLiU" charset="-120"/>
              <a:cs typeface="PMingLiU" charset="-120"/>
            </a:endParaRPr>
          </a:p>
        </p:txBody>
      </p:sp>
    </p:spTree>
    <p:extLst>
      <p:ext uri="{BB962C8B-B14F-4D97-AF65-F5344CB8AC3E}">
        <p14:creationId xmlns:p14="http://schemas.microsoft.com/office/powerpoint/2010/main" val="143093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txBox="1">
            <a:spLocks/>
          </p:cNvSpPr>
          <p:nvPr/>
        </p:nvSpPr>
        <p:spPr>
          <a:xfrm>
            <a:off x="596695" y="1821450"/>
            <a:ext cx="8205260" cy="37459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prstClr val="white"/>
                </a:solidFill>
                <a:latin typeface="PMingLiU" charset="-120"/>
                <a:cs typeface="PMingLiU" charset="-120"/>
              </a:rPr>
              <a:t>歷史科研習</a:t>
            </a:r>
            <a:r>
              <a:rPr lang="en-US" altLang="zh-TW" b="1" dirty="0">
                <a:solidFill>
                  <a:prstClr val="white"/>
                </a:solidFill>
                <a:latin typeface="PMingLiU" charset="-120"/>
                <a:cs typeface="PMingLiU" charset="-120"/>
              </a:rPr>
              <a:t>—</a:t>
            </a:r>
            <a:r>
              <a:rPr lang="zh-TW" altLang="en-US" b="1" dirty="0">
                <a:solidFill>
                  <a:prstClr val="white"/>
                </a:solidFill>
                <a:latin typeface="PMingLiU" charset="-120"/>
                <a:cs typeface="PMingLiU" charset="-120"/>
              </a:rPr>
              <a:t>長洲</a:t>
            </a:r>
            <a:endParaRPr lang="en-US" altLang="zh-TW" b="1" dirty="0">
              <a:solidFill>
                <a:prstClr val="white"/>
              </a:solidFill>
              <a:latin typeface="PMingLiU" charset="-120"/>
              <a:cs typeface="PMingLiU" charset="-120"/>
            </a:endParaRPr>
          </a:p>
          <a:p>
            <a:pPr>
              <a:lnSpc>
                <a:spcPct val="100000"/>
              </a:lnSpc>
            </a:pPr>
            <a:r>
              <a:rPr lang="zh-TW" altLang="en-US" b="1" dirty="0">
                <a:solidFill>
                  <a:prstClr val="white"/>
                </a:solidFill>
                <a:latin typeface="PMingLiU" charset="-120"/>
                <a:cs typeface="PMingLiU" charset="-120"/>
              </a:rPr>
              <a:t>如果學生能實地到長洲進行考察</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親身經歷包山節的傳統活動</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對學生來說是一個寶貴的經驗</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可是</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不是所有學校都可以安排學生進行類似的考察活動</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因此</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學校可以利用擴增實境手機應用程式</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讓學生可於進行考察活動時觀看有關地點的影片</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例如</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他們可以掃瞄舉行搶包山比賽的地點</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然後瀏覽以往比賽時的片段</a:t>
            </a:r>
            <a:r>
              <a:rPr lang="zh-TW" altLang="en-US" b="1" dirty="0">
                <a:solidFill>
                  <a:prstClr val="white"/>
                </a:solidFill>
                <a:latin typeface="PMingLiU" charset="-120"/>
              </a:rPr>
              <a:t>。</a:t>
            </a:r>
            <a:endParaRPr lang="en-US" b="1" dirty="0">
              <a:solidFill>
                <a:prstClr val="white"/>
              </a:solidFill>
              <a:latin typeface="PMingLiU" charset="-120"/>
              <a:ea typeface="PMingLiU" charset="-120"/>
              <a:cs typeface="PMingLiU" charset="-120"/>
            </a:endParaRPr>
          </a:p>
        </p:txBody>
      </p:sp>
      <p:sp>
        <p:nvSpPr>
          <p:cNvPr id="6" name="Title 1"/>
          <p:cNvSpPr txBox="1">
            <a:spLocks/>
          </p:cNvSpPr>
          <p:nvPr/>
        </p:nvSpPr>
        <p:spPr>
          <a:xfrm>
            <a:off x="638200" y="409597"/>
            <a:ext cx="7867600" cy="1199283"/>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TW" altLang="en-US" sz="4000" b="1" dirty="0">
                <a:solidFill>
                  <a:prstClr val="white"/>
                </a:solidFill>
                <a:latin typeface="PMingLiU" charset="-120"/>
                <a:cs typeface="PMingLiU" charset="-120"/>
              </a:rPr>
              <a:t>於歷史科課堂中</a:t>
            </a:r>
            <a:endParaRPr lang="en-US" altLang="zh-TW" sz="4000" b="1" dirty="0">
              <a:solidFill>
                <a:prstClr val="white"/>
              </a:solidFill>
              <a:latin typeface="PMingLiU" charset="-120"/>
              <a:cs typeface="PMingLiU" charset="-120"/>
            </a:endParaRPr>
          </a:p>
          <a:p>
            <a:pPr algn="ctr">
              <a:lnSpc>
                <a:spcPct val="100000"/>
              </a:lnSpc>
            </a:pPr>
            <a:r>
              <a:rPr lang="zh-TW" altLang="en-US" sz="4000" b="1" dirty="0">
                <a:solidFill>
                  <a:prstClr val="white"/>
                </a:solidFill>
                <a:latin typeface="PMingLiU" charset="-120"/>
                <a:cs typeface="PMingLiU" charset="-120"/>
              </a:rPr>
              <a:t>使用擴增實境</a:t>
            </a:r>
            <a:endParaRPr lang="en-US" sz="4000" b="1" dirty="0">
              <a:solidFill>
                <a:prstClr val="white"/>
              </a:solidFill>
              <a:latin typeface="PMingLiU" charset="-120"/>
              <a:ea typeface="PMingLiU" charset="-120"/>
              <a:cs typeface="PMingLiU" charset="-120"/>
            </a:endParaRPr>
          </a:p>
        </p:txBody>
      </p:sp>
    </p:spTree>
    <p:extLst>
      <p:ext uri="{BB962C8B-B14F-4D97-AF65-F5344CB8AC3E}">
        <p14:creationId xmlns:p14="http://schemas.microsoft.com/office/powerpoint/2010/main" val="3290192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內容版面配置區 2"/>
          <p:cNvSpPr txBox="1">
            <a:spLocks/>
          </p:cNvSpPr>
          <p:nvPr/>
        </p:nvSpPr>
        <p:spPr>
          <a:xfrm>
            <a:off x="3558310" y="1438294"/>
            <a:ext cx="5313751" cy="4297101"/>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19150" lvl="2" indent="-457200" defTabSz="457207">
              <a:lnSpc>
                <a:spcPct val="100000"/>
              </a:lnSpc>
              <a:spcAft>
                <a:spcPts val="200"/>
              </a:spcAft>
              <a:buClr>
                <a:srgbClr val="EEECE1">
                  <a:lumMod val="40000"/>
                  <a:lumOff val="60000"/>
                </a:srgbClr>
              </a:buClr>
              <a:defRPr/>
            </a:pPr>
            <a:r>
              <a:rPr lang="zh-TW" altLang="en-US" sz="2800" b="1" dirty="0">
                <a:solidFill>
                  <a:prstClr val="white"/>
                </a:solidFill>
                <a:latin typeface="PMingLiU" charset="-120"/>
                <a:cs typeface="PMingLiU" charset="-120"/>
              </a:rPr>
              <a:t>結合虛擬與現實的學習體驗</a:t>
            </a:r>
            <a:r>
              <a:rPr lang="zh-TW" altLang="en-US" sz="2800" b="1" dirty="0">
                <a:solidFill>
                  <a:prstClr val="white"/>
                </a:solidFill>
                <a:latin typeface="PMingLiU" charset="-120"/>
              </a:rPr>
              <a:t>，</a:t>
            </a:r>
            <a:r>
              <a:rPr lang="zh-TW" altLang="en-US" sz="2800" b="1" dirty="0">
                <a:solidFill>
                  <a:prstClr val="white"/>
                </a:solidFill>
                <a:latin typeface="PMingLiU" charset="-120"/>
                <a:cs typeface="PMingLiU" charset="-120"/>
              </a:rPr>
              <a:t>學習變得更互動和有趣</a:t>
            </a:r>
            <a:r>
              <a:rPr lang="zh-TW" altLang="en-US" sz="2800" b="1" dirty="0">
                <a:solidFill>
                  <a:prstClr val="white"/>
                </a:solidFill>
                <a:latin typeface="PMingLiU" charset="-120"/>
              </a:rPr>
              <a:t>。</a:t>
            </a:r>
            <a:endParaRPr lang="en-US" altLang="zh-TW" sz="2800" b="1" dirty="0">
              <a:solidFill>
                <a:prstClr val="white"/>
              </a:solidFill>
              <a:latin typeface="PMingLiU" charset="-120"/>
            </a:endParaRPr>
          </a:p>
          <a:p>
            <a:pPr marL="819150" lvl="2" indent="-457200" defTabSz="457207">
              <a:lnSpc>
                <a:spcPct val="100000"/>
              </a:lnSpc>
              <a:spcAft>
                <a:spcPts val="200"/>
              </a:spcAft>
              <a:buClr>
                <a:srgbClr val="EEECE1">
                  <a:lumMod val="40000"/>
                  <a:lumOff val="60000"/>
                </a:srgbClr>
              </a:buClr>
              <a:defRPr/>
            </a:pPr>
            <a:r>
              <a:rPr lang="zh-TW" altLang="en-US" sz="2800" b="1" dirty="0">
                <a:solidFill>
                  <a:prstClr val="white"/>
                </a:solidFill>
                <a:latin typeface="PMingLiU" charset="-120"/>
                <a:cs typeface="PMingLiU" charset="-120"/>
              </a:rPr>
              <a:t>擴增實景 </a:t>
            </a:r>
            <a:r>
              <a:rPr lang="en-US" altLang="zh-TW" sz="2800" b="1" dirty="0">
                <a:solidFill>
                  <a:prstClr val="white"/>
                </a:solidFill>
                <a:latin typeface="PMingLiU" charset="-120"/>
                <a:cs typeface="PMingLiU" charset="-120"/>
              </a:rPr>
              <a:t>(AR)</a:t>
            </a:r>
            <a:r>
              <a:rPr lang="zh-TW" altLang="en-US" sz="2800" b="1" dirty="0">
                <a:solidFill>
                  <a:prstClr val="white"/>
                </a:solidFill>
                <a:latin typeface="PMingLiU" charset="-120"/>
                <a:cs typeface="PMingLiU" charset="-120"/>
              </a:rPr>
              <a:t>中附加文字說明</a:t>
            </a:r>
            <a:r>
              <a:rPr lang="zh-TW" altLang="en-US" sz="2800" b="1" dirty="0">
                <a:solidFill>
                  <a:prstClr val="white"/>
                </a:solidFill>
                <a:latin typeface="PMingLiU" charset="-120"/>
              </a:rPr>
              <a:t>，</a:t>
            </a:r>
            <a:r>
              <a:rPr lang="zh-TW" altLang="en-US" sz="2800" b="1" dirty="0">
                <a:solidFill>
                  <a:prstClr val="white"/>
                </a:solidFill>
                <a:latin typeface="PMingLiU" charset="-120"/>
                <a:cs typeface="PMingLiU" charset="-120"/>
              </a:rPr>
              <a:t>有助同學理解</a:t>
            </a:r>
            <a:r>
              <a:rPr lang="zh-TW" altLang="en-US" sz="2800" b="1" dirty="0">
                <a:solidFill>
                  <a:prstClr val="white"/>
                </a:solidFill>
                <a:latin typeface="PMingLiU" charset="-120"/>
              </a:rPr>
              <a:t>。</a:t>
            </a:r>
            <a:endParaRPr lang="en-US" altLang="zh-TW" sz="2800" b="1" dirty="0">
              <a:solidFill>
                <a:prstClr val="white"/>
              </a:solidFill>
              <a:latin typeface="PMingLiU" charset="-120"/>
              <a:cs typeface="PMingLiU" charset="-120"/>
            </a:endParaRPr>
          </a:p>
          <a:p>
            <a:pPr marL="819150" lvl="2" indent="-457200" defTabSz="457207">
              <a:lnSpc>
                <a:spcPct val="100000"/>
              </a:lnSpc>
              <a:spcAft>
                <a:spcPts val="200"/>
              </a:spcAft>
              <a:buClr>
                <a:srgbClr val="EEECE1">
                  <a:lumMod val="40000"/>
                  <a:lumOff val="60000"/>
                </a:srgbClr>
              </a:buClr>
              <a:defRPr/>
            </a:pPr>
            <a:r>
              <a:rPr lang="zh-TW" altLang="en-US" sz="2800" b="1" dirty="0">
                <a:solidFill>
                  <a:prstClr val="white"/>
                </a:solidFill>
                <a:latin typeface="PMingLiU" charset="-120"/>
                <a:cs typeface="PMingLiU" charset="-120"/>
              </a:rPr>
              <a:t>結合</a:t>
            </a:r>
            <a:r>
              <a:rPr lang="zh-TW" altLang="zh-TW" sz="2800" b="1" dirty="0">
                <a:solidFill>
                  <a:prstClr val="white"/>
                </a:solidFill>
                <a:latin typeface="PMingLiU" charset="-120"/>
                <a:cs typeface="PMingLiU" charset="-120"/>
              </a:rPr>
              <a:t>全球定位系統</a:t>
            </a:r>
            <a:r>
              <a:rPr lang="en-US" altLang="zh-TW" sz="2800" b="1" dirty="0">
                <a:solidFill>
                  <a:prstClr val="white"/>
                </a:solidFill>
                <a:latin typeface="PMingLiU" charset="-120"/>
                <a:cs typeface="PMingLiU" charset="-120"/>
              </a:rPr>
              <a:t> (GPS)</a:t>
            </a:r>
            <a:r>
              <a:rPr lang="zh-TW" altLang="en-US" sz="2800" b="1" dirty="0">
                <a:solidFill>
                  <a:prstClr val="white"/>
                </a:solidFill>
                <a:latin typeface="PMingLiU" charset="-120"/>
              </a:rPr>
              <a:t>，</a:t>
            </a:r>
            <a:r>
              <a:rPr lang="zh-TW" altLang="en-US" sz="2800" b="1" dirty="0">
                <a:solidFill>
                  <a:prstClr val="white"/>
                </a:solidFill>
                <a:latin typeface="PMingLiU" charset="-120"/>
                <a:cs typeface="PMingLiU" charset="-120"/>
              </a:rPr>
              <a:t>顯示幡竿距離</a:t>
            </a:r>
            <a:r>
              <a:rPr lang="zh-TW" altLang="en-US" sz="2800" b="1" dirty="0">
                <a:solidFill>
                  <a:prstClr val="white"/>
                </a:solidFill>
                <a:latin typeface="PMingLiU" charset="-120"/>
              </a:rPr>
              <a:t>、</a:t>
            </a:r>
            <a:r>
              <a:rPr lang="zh-TW" altLang="en-US" sz="2800" b="1" dirty="0">
                <a:solidFill>
                  <a:prstClr val="white"/>
                </a:solidFill>
                <a:latin typeface="PMingLiU" charset="-120"/>
                <a:cs typeface="PMingLiU" charset="-120"/>
              </a:rPr>
              <a:t>方向</a:t>
            </a:r>
            <a:r>
              <a:rPr lang="zh-TW" altLang="en-US" sz="2800" b="1" dirty="0">
                <a:solidFill>
                  <a:prstClr val="white"/>
                </a:solidFill>
                <a:latin typeface="PMingLiU" charset="-120"/>
              </a:rPr>
              <a:t>，</a:t>
            </a:r>
            <a:r>
              <a:rPr lang="zh-TW" altLang="en-US" sz="2800" b="1" dirty="0">
                <a:solidFill>
                  <a:prstClr val="white"/>
                </a:solidFill>
                <a:latin typeface="PMingLiU" charset="-120"/>
                <a:cs typeface="PMingLiU" charset="-120"/>
              </a:rPr>
              <a:t>創新導遊體驗</a:t>
            </a:r>
            <a:r>
              <a:rPr lang="zh-TW" altLang="en-US" sz="2800" b="1" dirty="0">
                <a:solidFill>
                  <a:prstClr val="white"/>
                </a:solidFill>
                <a:latin typeface="PMingLiU" charset="-120"/>
              </a:rPr>
              <a:t>。</a:t>
            </a:r>
            <a:endParaRPr lang="en-US" altLang="zh-TW" sz="2800" b="1" dirty="0">
              <a:solidFill>
                <a:prstClr val="white"/>
              </a:solidFill>
              <a:latin typeface="PMingLiU" charset="-120"/>
              <a:cs typeface="PMingLiU" charset="-120"/>
            </a:endParaRPr>
          </a:p>
          <a:p>
            <a:pPr marL="819150" lvl="2" indent="-457200" defTabSz="457207">
              <a:lnSpc>
                <a:spcPct val="100000"/>
              </a:lnSpc>
              <a:spcAft>
                <a:spcPts val="200"/>
              </a:spcAft>
              <a:buClr>
                <a:srgbClr val="EEECE1">
                  <a:lumMod val="40000"/>
                  <a:lumOff val="60000"/>
                </a:srgbClr>
              </a:buClr>
              <a:defRPr/>
            </a:pPr>
            <a:r>
              <a:rPr lang="zh-TW" altLang="en-US" sz="2800" b="1" dirty="0">
                <a:solidFill>
                  <a:prstClr val="white"/>
                </a:solidFill>
                <a:latin typeface="PMingLiU" charset="-120"/>
                <a:cs typeface="PMingLiU" charset="-120"/>
              </a:rPr>
              <a:t>結合移動定位服務 </a:t>
            </a:r>
            <a:r>
              <a:rPr lang="en-US" altLang="zh-TW" sz="2800" b="1" dirty="0">
                <a:solidFill>
                  <a:prstClr val="white"/>
                </a:solidFill>
                <a:latin typeface="PMingLiU" charset="-120"/>
                <a:cs typeface="PMingLiU" charset="-120"/>
              </a:rPr>
              <a:t>(LBS)</a:t>
            </a:r>
            <a:r>
              <a:rPr lang="zh-TW" altLang="en-US" sz="2800" b="1" dirty="0">
                <a:solidFill>
                  <a:prstClr val="white"/>
                </a:solidFill>
                <a:latin typeface="PMingLiU" charset="-120"/>
              </a:rPr>
              <a:t>，</a:t>
            </a:r>
            <a:r>
              <a:rPr lang="zh-TW" altLang="en-US" sz="2800" b="1" dirty="0">
                <a:solidFill>
                  <a:prstClr val="white"/>
                </a:solidFill>
                <a:latin typeface="PMingLiU" charset="-120"/>
                <a:cs typeface="PMingLiU" charset="-120"/>
              </a:rPr>
              <a:t>進行實地考察學習</a:t>
            </a:r>
            <a:r>
              <a:rPr lang="zh-TW" altLang="en-US" sz="2800" b="1" dirty="0">
                <a:solidFill>
                  <a:prstClr val="white"/>
                </a:solidFill>
                <a:latin typeface="PMingLiU" charset="-120"/>
              </a:rPr>
              <a:t>。</a:t>
            </a:r>
            <a:endParaRPr lang="zh-TW" altLang="en-US" sz="2800" b="1" dirty="0">
              <a:solidFill>
                <a:prstClr val="white"/>
              </a:solidFill>
              <a:latin typeface="PMingLiU" charset="-120"/>
              <a:cs typeface="PMingLiU" charset="-120"/>
            </a:endParaRPr>
          </a:p>
        </p:txBody>
      </p:sp>
      <p:grpSp>
        <p:nvGrpSpPr>
          <p:cNvPr id="3" name="Group 2"/>
          <p:cNvGrpSpPr/>
          <p:nvPr/>
        </p:nvGrpSpPr>
        <p:grpSpPr>
          <a:xfrm>
            <a:off x="342451" y="1726757"/>
            <a:ext cx="3376732" cy="3531044"/>
            <a:chOff x="371026" y="1583881"/>
            <a:chExt cx="3737984" cy="3908805"/>
          </a:xfrm>
        </p:grpSpPr>
        <p:pic>
          <p:nvPicPr>
            <p:cNvPr id="5" name="Picture 2" descr="C:\Users\User\Desktop\jiao_ppt\20160711_1854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026" y="1583881"/>
              <a:ext cx="2197545" cy="3908805"/>
            </a:xfrm>
            <a:prstGeom prst="rect">
              <a:avLst/>
            </a:prstGeom>
            <a:noFill/>
            <a:ln w="9525">
              <a:noFill/>
              <a:miter lim="800000"/>
              <a:headEnd/>
              <a:tailEnd/>
            </a:ln>
          </p:spPr>
        </p:pic>
        <p:pic>
          <p:nvPicPr>
            <p:cNvPr id="6" name="內容版面配置區 4" descr="相片 12-7-2016 上午11 44 37.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0959" y="1583881"/>
              <a:ext cx="1498051" cy="1997908"/>
            </a:xfrm>
            <a:prstGeom prst="rect">
              <a:avLst/>
            </a:prstGeom>
            <a:noFill/>
            <a:ln w="9525">
              <a:noFill/>
              <a:miter lim="800000"/>
              <a:headEnd/>
              <a:tailEnd/>
            </a:ln>
          </p:spPr>
        </p:pic>
        <p:pic>
          <p:nvPicPr>
            <p:cNvPr id="7" name="Picture 2" descr="C:\Users\User\Desktop\jiao_ppt\相片 12-7-2016 上午11 34 3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10959" y="3495800"/>
              <a:ext cx="1498051" cy="1996886"/>
            </a:xfrm>
            <a:prstGeom prst="rect">
              <a:avLst/>
            </a:prstGeom>
            <a:noFill/>
            <a:ln w="9525">
              <a:noFill/>
              <a:miter lim="800000"/>
              <a:headEnd/>
              <a:tailEnd/>
            </a:ln>
          </p:spPr>
        </p:pic>
      </p:grpSp>
      <p:sp>
        <p:nvSpPr>
          <p:cNvPr id="8" name="Title 1"/>
          <p:cNvSpPr txBox="1">
            <a:spLocks/>
          </p:cNvSpPr>
          <p:nvPr/>
        </p:nvSpPr>
        <p:spPr>
          <a:xfrm>
            <a:off x="638200" y="409598"/>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7">
              <a:defRPr/>
            </a:pPr>
            <a:r>
              <a:rPr lang="zh-TW" altLang="en-US" sz="3600" b="1" dirty="0">
                <a:solidFill>
                  <a:prstClr val="white"/>
                </a:solidFill>
                <a:latin typeface="PMingLiU" charset="-120"/>
                <a:cs typeface="PMingLiU" charset="-120"/>
              </a:rPr>
              <a:t>結合擴增實景 </a:t>
            </a:r>
            <a:r>
              <a:rPr lang="en-US" altLang="zh-TW" sz="3600" b="1" dirty="0">
                <a:solidFill>
                  <a:prstClr val="white"/>
                </a:solidFill>
                <a:latin typeface="PMingLiU" charset="-120"/>
                <a:cs typeface="PMingLiU" charset="-120"/>
              </a:rPr>
              <a:t>(AR)</a:t>
            </a:r>
            <a:br>
              <a:rPr lang="en-US" altLang="zh-TW" sz="3600" b="1" dirty="0">
                <a:solidFill>
                  <a:prstClr val="white"/>
                </a:solidFill>
                <a:latin typeface="PMingLiU" charset="-120"/>
                <a:cs typeface="PMingLiU" charset="-120"/>
              </a:rPr>
            </a:br>
            <a:endParaRPr lang="zh-TW" altLang="en-US" sz="3600" b="1" dirty="0">
              <a:solidFill>
                <a:prstClr val="white"/>
              </a:solidFill>
              <a:latin typeface="PMingLiU" charset="-120"/>
              <a:cs typeface="PMingLiU" charset="-120"/>
            </a:endParaRPr>
          </a:p>
        </p:txBody>
      </p:sp>
    </p:spTree>
    <p:extLst>
      <p:ext uri="{BB962C8B-B14F-4D97-AF65-F5344CB8AC3E}">
        <p14:creationId xmlns:p14="http://schemas.microsoft.com/office/powerpoint/2010/main" val="1923506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內容版面配置區 2"/>
          <p:cNvSpPr txBox="1">
            <a:spLocks/>
          </p:cNvSpPr>
          <p:nvPr/>
        </p:nvSpPr>
        <p:spPr>
          <a:xfrm>
            <a:off x="3773352" y="888355"/>
            <a:ext cx="5324353" cy="4213974"/>
          </a:xfrm>
          <a:prstGeom prst="rect">
            <a:avLst/>
          </a:prstGeom>
        </p:spPr>
        <p:txBody>
          <a:bodyPr wrap="square"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buFont typeface="Wingdings 3" pitchFamily="18" charset="2"/>
              <a:buNone/>
            </a:pPr>
            <a:endParaRPr lang="en-US" altLang="zh-TW" b="1" dirty="0">
              <a:solidFill>
                <a:prstClr val="white"/>
              </a:solidFill>
              <a:latin typeface="PMingLiU" charset="-120"/>
              <a:cs typeface="PMingLiU" charset="-120"/>
            </a:endParaRPr>
          </a:p>
          <a:p>
            <a:pPr marL="704850" lvl="1" indent="-342900">
              <a:lnSpc>
                <a:spcPct val="100000"/>
              </a:lnSpc>
              <a:spcAft>
                <a:spcPts val="200"/>
              </a:spcAft>
            </a:pPr>
            <a:r>
              <a:rPr lang="zh-TW" altLang="en-US" sz="2800" b="1" dirty="0">
                <a:solidFill>
                  <a:prstClr val="white"/>
                </a:solidFill>
                <a:latin typeface="PMingLiU" charset="-120"/>
                <a:cs typeface="PMingLiU" charset="-120"/>
              </a:rPr>
              <a:t>擴增實景將醮場的</a:t>
            </a:r>
            <a:r>
              <a:rPr lang="en-US" altLang="zh-TW" sz="2800" b="1" dirty="0">
                <a:solidFill>
                  <a:prstClr val="white"/>
                </a:solidFill>
                <a:latin typeface="PMingLiU" charset="-120"/>
                <a:cs typeface="PMingLiU" charset="-120"/>
              </a:rPr>
              <a:t>3D</a:t>
            </a:r>
            <a:r>
              <a:rPr lang="zh-TW" altLang="en-US" sz="2800" b="1" dirty="0">
                <a:solidFill>
                  <a:prstClr val="white"/>
                </a:solidFill>
                <a:latin typeface="PMingLiU" charset="-120"/>
                <a:cs typeface="PMingLiU" charset="-120"/>
              </a:rPr>
              <a:t>模型呈現在真實環境之上</a:t>
            </a:r>
            <a:r>
              <a:rPr lang="zh-TW" altLang="en-US" sz="2800" b="1" dirty="0">
                <a:solidFill>
                  <a:prstClr val="white"/>
                </a:solidFill>
                <a:latin typeface="PMingLiU" charset="-120"/>
              </a:rPr>
              <a:t>。</a:t>
            </a:r>
            <a:endParaRPr lang="en-US" altLang="zh-TW" sz="2800" b="1" dirty="0">
              <a:solidFill>
                <a:prstClr val="white"/>
              </a:solidFill>
              <a:latin typeface="PMingLiU" charset="-120"/>
              <a:cs typeface="PMingLiU" charset="-120"/>
            </a:endParaRPr>
          </a:p>
          <a:p>
            <a:pPr marL="704850" lvl="1" indent="-342900">
              <a:lnSpc>
                <a:spcPct val="100000"/>
              </a:lnSpc>
              <a:spcAft>
                <a:spcPts val="200"/>
              </a:spcAft>
            </a:pPr>
            <a:r>
              <a:rPr lang="zh-TW" altLang="en-US" sz="2800" b="1" dirty="0">
                <a:solidFill>
                  <a:prstClr val="white"/>
                </a:solidFill>
                <a:latin typeface="PMingLiU" charset="-120"/>
                <a:cs typeface="PMingLiU" charset="-120"/>
              </a:rPr>
              <a:t>利用</a:t>
            </a:r>
            <a:r>
              <a:rPr lang="en-US" altLang="zh-TW" sz="2800" b="1" dirty="0">
                <a:solidFill>
                  <a:prstClr val="white"/>
                </a:solidFill>
                <a:latin typeface="PMingLiU" charset="-120"/>
                <a:cs typeface="PMingLiU" charset="-120"/>
              </a:rPr>
              <a:t>GPS</a:t>
            </a:r>
            <a:r>
              <a:rPr lang="zh-TW" altLang="en-US" sz="2800" b="1" dirty="0">
                <a:solidFill>
                  <a:prstClr val="white"/>
                </a:solidFill>
                <a:latin typeface="PMingLiU" charset="-120"/>
                <a:cs typeface="PMingLiU" charset="-120"/>
              </a:rPr>
              <a:t>定位</a:t>
            </a:r>
            <a:r>
              <a:rPr lang="zh-TW" altLang="en-US" sz="2800" b="1" dirty="0">
                <a:solidFill>
                  <a:prstClr val="white"/>
                </a:solidFill>
                <a:latin typeface="PMingLiU" charset="-120"/>
              </a:rPr>
              <a:t>，</a:t>
            </a:r>
            <a:r>
              <a:rPr lang="zh-TW" altLang="en-US" sz="2800" b="1" dirty="0">
                <a:solidFill>
                  <a:prstClr val="white"/>
                </a:solidFill>
                <a:latin typeface="PMingLiU" charset="-120"/>
                <a:cs typeface="PMingLiU" charset="-120"/>
              </a:rPr>
              <a:t>使學生有一個尋找探索的體驗</a:t>
            </a:r>
            <a:r>
              <a:rPr lang="zh-TW" altLang="en-US" sz="2800" b="1" dirty="0">
                <a:solidFill>
                  <a:prstClr val="white"/>
                </a:solidFill>
                <a:latin typeface="PMingLiU" charset="-120"/>
              </a:rPr>
              <a:t>。</a:t>
            </a:r>
            <a:endParaRPr lang="en-US" altLang="zh-TW" sz="2800" b="1" dirty="0">
              <a:solidFill>
                <a:prstClr val="white"/>
              </a:solidFill>
              <a:latin typeface="PMingLiU" charset="-120"/>
              <a:cs typeface="PMingLiU" charset="-120"/>
            </a:endParaRPr>
          </a:p>
          <a:p>
            <a:pPr marL="704850" lvl="1" indent="-342900">
              <a:lnSpc>
                <a:spcPct val="100000"/>
              </a:lnSpc>
              <a:spcAft>
                <a:spcPts val="200"/>
              </a:spcAft>
            </a:pPr>
            <a:r>
              <a:rPr lang="zh-TW" altLang="en-US" sz="2800" b="1" dirty="0">
                <a:solidFill>
                  <a:prstClr val="white"/>
                </a:solidFill>
                <a:latin typeface="PMingLiU" charset="-120"/>
                <a:cs typeface="PMingLiU" charset="-120"/>
              </a:rPr>
              <a:t>結合虛擬與現實的學習體驗 </a:t>
            </a:r>
            <a:r>
              <a:rPr lang="en-US" altLang="zh-TW" sz="2800" b="1" dirty="0">
                <a:solidFill>
                  <a:prstClr val="white"/>
                </a:solidFill>
                <a:latin typeface="PMingLiU" charset="-120"/>
                <a:cs typeface="PMingLiU" charset="-120"/>
              </a:rPr>
              <a:t>— </a:t>
            </a:r>
            <a:r>
              <a:rPr lang="zh-TW" altLang="en-US" sz="2800" b="1" dirty="0">
                <a:solidFill>
                  <a:prstClr val="white"/>
                </a:solidFill>
                <a:latin typeface="PMingLiU" charset="-120"/>
                <a:cs typeface="PMingLiU" charset="-120"/>
              </a:rPr>
              <a:t>按下</a:t>
            </a:r>
            <a:r>
              <a:rPr lang="en-US" altLang="zh-TW" sz="2800" b="1" dirty="0">
                <a:solidFill>
                  <a:prstClr val="white"/>
                </a:solidFill>
                <a:latin typeface="PMingLiU" charset="-120"/>
                <a:cs typeface="PMingLiU" charset="-120"/>
              </a:rPr>
              <a:t>3D</a:t>
            </a:r>
            <a:r>
              <a:rPr lang="zh-TW" altLang="en-US" sz="2800" b="1" dirty="0">
                <a:solidFill>
                  <a:prstClr val="white"/>
                </a:solidFill>
                <a:latin typeface="PMingLiU" charset="-120"/>
                <a:cs typeface="PMingLiU" charset="-120"/>
              </a:rPr>
              <a:t>模型</a:t>
            </a:r>
            <a:r>
              <a:rPr lang="zh-TW" altLang="en-US" sz="2800" b="1" dirty="0">
                <a:solidFill>
                  <a:prstClr val="white"/>
                </a:solidFill>
                <a:latin typeface="PMingLiU" charset="-120"/>
              </a:rPr>
              <a:t>，</a:t>
            </a:r>
            <a:r>
              <a:rPr lang="zh-TW" altLang="en-US" sz="2800" b="1" dirty="0">
                <a:solidFill>
                  <a:prstClr val="white"/>
                </a:solidFill>
                <a:latin typeface="PMingLiU" charset="-120"/>
                <a:cs typeface="PMingLiU" charset="-120"/>
              </a:rPr>
              <a:t>會呈現附加文字及多媒體內容</a:t>
            </a:r>
            <a:r>
              <a:rPr lang="zh-TW" altLang="en-US" sz="2800" b="1" dirty="0">
                <a:solidFill>
                  <a:prstClr val="white"/>
                </a:solidFill>
                <a:latin typeface="PMingLiU" charset="-120"/>
              </a:rPr>
              <a:t>，</a:t>
            </a:r>
            <a:r>
              <a:rPr lang="zh-TW" altLang="en-US" sz="2800" b="1" dirty="0">
                <a:solidFill>
                  <a:prstClr val="white"/>
                </a:solidFill>
                <a:latin typeface="PMingLiU" charset="-120"/>
                <a:cs typeface="PMingLiU" charset="-120"/>
              </a:rPr>
              <a:t>使學生學習更多，了解更多</a:t>
            </a:r>
            <a:r>
              <a:rPr lang="zh-TW" altLang="en-US" sz="2800" b="1" dirty="0">
                <a:solidFill>
                  <a:prstClr val="white"/>
                </a:solidFill>
                <a:latin typeface="PMingLiU" charset="-120"/>
              </a:rPr>
              <a:t>。</a:t>
            </a:r>
            <a:endParaRPr lang="en-US" altLang="zh-TW" sz="2800" b="1" dirty="0">
              <a:solidFill>
                <a:prstClr val="white"/>
              </a:solidFill>
              <a:latin typeface="PMingLiU" charset="-120"/>
              <a:cs typeface="PMingLiU" charset="-120"/>
            </a:endParaRPr>
          </a:p>
        </p:txBody>
      </p:sp>
      <p:pic>
        <p:nvPicPr>
          <p:cNvPr id="5" name="內容版面配置區 5" descr="02c1b177-d579-4f17-a2e3-2071931427e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770" y="1931319"/>
            <a:ext cx="1931412" cy="2574694"/>
          </a:xfrm>
          <a:prstGeom prst="rect">
            <a:avLst/>
          </a:prstGeom>
          <a:noFill/>
          <a:ln w="9525">
            <a:noFill/>
            <a:miter lim="800000"/>
            <a:headEnd/>
            <a:tailEnd/>
          </a:ln>
        </p:spPr>
      </p:pic>
      <p:pic>
        <p:nvPicPr>
          <p:cNvPr id="6" name="圖片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3491" y="1956121"/>
            <a:ext cx="1454460" cy="2584616"/>
          </a:xfrm>
          <a:prstGeom prst="rect">
            <a:avLst/>
          </a:prstGeom>
          <a:noFill/>
          <a:ln w="9525">
            <a:noFill/>
            <a:miter lim="800000"/>
            <a:headEnd/>
            <a:tailEnd/>
          </a:ln>
        </p:spPr>
      </p:pic>
      <p:sp>
        <p:nvSpPr>
          <p:cNvPr id="7" name="Title 1"/>
          <p:cNvSpPr txBox="1">
            <a:spLocks/>
          </p:cNvSpPr>
          <p:nvPr/>
        </p:nvSpPr>
        <p:spPr>
          <a:xfrm>
            <a:off x="638200" y="409598"/>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7">
              <a:defRPr/>
            </a:pPr>
            <a:r>
              <a:rPr lang="zh-TW" altLang="en-US" sz="3600" b="1" dirty="0">
                <a:solidFill>
                  <a:prstClr val="white"/>
                </a:solidFill>
                <a:latin typeface="PMingLiU" charset="-120"/>
                <a:cs typeface="PMingLiU" charset="-120"/>
              </a:rPr>
              <a:t>結合擴增實景 </a:t>
            </a:r>
            <a:r>
              <a:rPr lang="en-US" altLang="zh-TW" sz="3600" b="1" dirty="0">
                <a:solidFill>
                  <a:prstClr val="white"/>
                </a:solidFill>
                <a:latin typeface="PMingLiU" charset="-120"/>
                <a:cs typeface="PMingLiU" charset="-120"/>
              </a:rPr>
              <a:t>(AR)</a:t>
            </a:r>
            <a:br>
              <a:rPr lang="en-US" altLang="zh-TW" sz="3600" b="1" dirty="0">
                <a:solidFill>
                  <a:prstClr val="white"/>
                </a:solidFill>
                <a:latin typeface="PMingLiU" charset="-120"/>
                <a:cs typeface="PMingLiU" charset="-120"/>
              </a:rPr>
            </a:br>
            <a:endParaRPr lang="zh-TW" altLang="en-US" sz="3600" b="1" dirty="0">
              <a:solidFill>
                <a:prstClr val="white"/>
              </a:solidFill>
              <a:latin typeface="PMingLiU" charset="-120"/>
              <a:cs typeface="PMingLiU" charset="-120"/>
            </a:endParaRPr>
          </a:p>
        </p:txBody>
      </p:sp>
    </p:spTree>
    <p:extLst>
      <p:ext uri="{BB962C8B-B14F-4D97-AF65-F5344CB8AC3E}">
        <p14:creationId xmlns:p14="http://schemas.microsoft.com/office/powerpoint/2010/main" val="390800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p:cNvSpPr txBox="1">
            <a:spLocks/>
          </p:cNvSpPr>
          <p:nvPr/>
        </p:nvSpPr>
        <p:spPr>
          <a:xfrm>
            <a:off x="1479176" y="914400"/>
            <a:ext cx="6461666" cy="18825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TW" altLang="en-US" sz="4000" b="1" dirty="0">
                <a:solidFill>
                  <a:prstClr val="white"/>
                </a:solidFill>
                <a:latin typeface="PMingLiU" charset="-120"/>
                <a:cs typeface="PMingLiU" charset="-120"/>
              </a:rPr>
              <a:t>家長：當子女參與電子學習</a:t>
            </a:r>
            <a:r>
              <a:rPr lang="zh-TW" altLang="en-US" b="1" dirty="0">
                <a:solidFill>
                  <a:prstClr val="white"/>
                </a:solidFill>
                <a:latin typeface="PMingLiU" charset="-120"/>
              </a:rPr>
              <a:t>，</a:t>
            </a:r>
            <a:r>
              <a:rPr lang="zh-TW" altLang="en-US" sz="4000" b="1" dirty="0">
                <a:solidFill>
                  <a:prstClr val="white"/>
                </a:solidFill>
                <a:latin typeface="PMingLiU" charset="-120"/>
                <a:cs typeface="PMingLiU" charset="-120"/>
              </a:rPr>
              <a:t>我應如何作好準備？</a:t>
            </a:r>
            <a:endParaRPr lang="en-US" sz="4000" b="1" dirty="0">
              <a:solidFill>
                <a:prstClr val="white"/>
              </a:solidFill>
              <a:latin typeface="PMingLiU" charset="-120"/>
              <a:ea typeface="PMingLiU" charset="-120"/>
              <a:cs typeface="PMingLiU" charset="-120"/>
            </a:endParaRPr>
          </a:p>
        </p:txBody>
      </p:sp>
    </p:spTree>
    <p:extLst>
      <p:ext uri="{BB962C8B-B14F-4D97-AF65-F5344CB8AC3E}">
        <p14:creationId xmlns:p14="http://schemas.microsoft.com/office/powerpoint/2010/main" val="3879845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3124352" y="1310500"/>
            <a:ext cx="5295109" cy="16421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prstClr val="white"/>
                </a:solidFill>
                <a:latin typeface="PMingLiU" charset="-120"/>
              </a:rPr>
              <a:t>於數學科課堂中利用虛擬實境來量度國際金融中心的高度</a:t>
            </a:r>
            <a:endParaRPr lang="en-US" sz="4000" b="1" dirty="0">
              <a:solidFill>
                <a:prstClr val="white"/>
              </a:solidFill>
              <a:latin typeface="PMingLiU" charset="-120"/>
            </a:endParaRPr>
          </a:p>
        </p:txBody>
      </p:sp>
      <p:sp>
        <p:nvSpPr>
          <p:cNvPr id="4" name="Content Placeholder 2"/>
          <p:cNvSpPr txBox="1">
            <a:spLocks/>
          </p:cNvSpPr>
          <p:nvPr/>
        </p:nvSpPr>
        <p:spPr>
          <a:xfrm>
            <a:off x="3124352" y="3302827"/>
            <a:ext cx="5580994" cy="21819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zh-TW" altLang="en-US" b="1" dirty="0">
                <a:solidFill>
                  <a:prstClr val="white"/>
                </a:solidFill>
                <a:latin typeface="PMingLiU" charset="-120"/>
              </a:rPr>
              <a:t>利用虛擬實境技術，學生戴着可看到虛擬畫面的裝置，他們便可量度與該建築物的角度及距離，並利用網上地圖，從而計算它的實際高度。</a:t>
            </a:r>
            <a:endParaRPr lang="en-US" b="1" dirty="0">
              <a:solidFill>
                <a:prstClr val="white"/>
              </a:solidFill>
              <a:latin typeface="PMingLiU" charset="-120"/>
            </a:endParaRPr>
          </a:p>
        </p:txBody>
      </p:sp>
    </p:spTree>
    <p:extLst>
      <p:ext uri="{BB962C8B-B14F-4D97-AF65-F5344CB8AC3E}">
        <p14:creationId xmlns:p14="http://schemas.microsoft.com/office/powerpoint/2010/main" val="1141711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2582" y="723553"/>
            <a:ext cx="7432362" cy="4954908"/>
          </a:xfrm>
          <a:prstGeom prst="rect">
            <a:avLst/>
          </a:prstGeom>
        </p:spPr>
      </p:pic>
    </p:spTree>
    <p:extLst>
      <p:ext uri="{BB962C8B-B14F-4D97-AF65-F5344CB8AC3E}">
        <p14:creationId xmlns:p14="http://schemas.microsoft.com/office/powerpoint/2010/main" val="3430444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5748870" y="1171910"/>
            <a:ext cx="2939970"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prstClr val="white"/>
                </a:solidFill>
                <a:latin typeface="PMingLiU" charset="-120"/>
              </a:rPr>
              <a:t>教育新趨勢</a:t>
            </a:r>
            <a:endParaRPr lang="zh-HK" altLang="en-US" sz="4000" b="1" dirty="0">
              <a:solidFill>
                <a:prstClr val="white"/>
              </a:solidFill>
              <a:latin typeface="PMingLiU" charset="-120"/>
            </a:endParaRPr>
          </a:p>
        </p:txBody>
      </p:sp>
      <p:sp>
        <p:nvSpPr>
          <p:cNvPr id="4" name="Content Placeholder 2"/>
          <p:cNvSpPr txBox="1">
            <a:spLocks/>
          </p:cNvSpPr>
          <p:nvPr/>
        </p:nvSpPr>
        <p:spPr>
          <a:xfrm>
            <a:off x="5563677" y="1856233"/>
            <a:ext cx="2420112" cy="13844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prstClr val="white"/>
                </a:solidFill>
                <a:latin typeface="PMingLiU" charset="-120"/>
                <a:cs typeface="PMingLiU" charset="-120"/>
              </a:rPr>
              <a:t>反轉課堂</a:t>
            </a:r>
            <a:endParaRPr lang="en-US" altLang="zh-TW" b="1" dirty="0">
              <a:solidFill>
                <a:prstClr val="white"/>
              </a:solidFill>
              <a:latin typeface="PMingLiU" charset="-120"/>
              <a:cs typeface="PMingLiU" charset="-120"/>
            </a:endParaRPr>
          </a:p>
          <a:p>
            <a:pPr>
              <a:lnSpc>
                <a:spcPct val="100000"/>
              </a:lnSpc>
            </a:pPr>
            <a:r>
              <a:rPr lang="zh-TW" altLang="en-US" b="1" dirty="0">
                <a:solidFill>
                  <a:prstClr val="white"/>
                </a:solidFill>
                <a:latin typeface="PMingLiU" charset="-120"/>
                <a:cs typeface="PMingLiU" charset="-120"/>
              </a:rPr>
              <a:t>計算思維</a:t>
            </a:r>
            <a:endParaRPr lang="en-US" altLang="zh-HK" b="1" dirty="0">
              <a:solidFill>
                <a:prstClr val="white"/>
              </a:solidFill>
              <a:latin typeface="PMingLiU" charset="-120"/>
              <a:cs typeface="PMingLiU" charset="-120"/>
            </a:endParaRPr>
          </a:p>
        </p:txBody>
      </p:sp>
    </p:spTree>
    <p:extLst>
      <p:ext uri="{BB962C8B-B14F-4D97-AF65-F5344CB8AC3E}">
        <p14:creationId xmlns:p14="http://schemas.microsoft.com/office/powerpoint/2010/main" val="1253776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ontent Placeholder 2"/>
          <p:cNvSpPr txBox="1">
            <a:spLocks/>
          </p:cNvSpPr>
          <p:nvPr/>
        </p:nvSpPr>
        <p:spPr>
          <a:xfrm>
            <a:off x="4329115" y="1125999"/>
            <a:ext cx="4547945" cy="3882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sz="2700" b="1" dirty="0">
                <a:solidFill>
                  <a:prstClr val="white"/>
                </a:solidFill>
                <a:latin typeface="PMingLiU" charset="-120"/>
                <a:cs typeface="PMingLiU" charset="-120"/>
              </a:rPr>
              <a:t>教師預先製作學習片段</a:t>
            </a:r>
            <a:r>
              <a:rPr lang="zh-TW" altLang="en-US" sz="2700" b="1" dirty="0">
                <a:solidFill>
                  <a:prstClr val="white"/>
                </a:solidFill>
                <a:latin typeface="PMingLiU" charset="-120"/>
              </a:rPr>
              <a:t>，</a:t>
            </a:r>
            <a:r>
              <a:rPr lang="zh-TW" altLang="en-US" sz="2700" b="1" dirty="0">
                <a:solidFill>
                  <a:prstClr val="white"/>
                </a:solidFill>
                <a:latin typeface="PMingLiU" charset="-120"/>
                <a:cs typeface="PMingLiU" charset="-120"/>
              </a:rPr>
              <a:t>並按進度上載給學生預習</a:t>
            </a:r>
            <a:r>
              <a:rPr lang="zh-TW" altLang="en-US" sz="2700" b="1" dirty="0">
                <a:solidFill>
                  <a:prstClr val="white"/>
                </a:solidFill>
                <a:latin typeface="PMingLiU" charset="-120"/>
              </a:rPr>
              <a:t>。</a:t>
            </a:r>
            <a:r>
              <a:rPr lang="zh-TW" altLang="en-US" sz="2700" b="1" dirty="0">
                <a:solidFill>
                  <a:prstClr val="white"/>
                </a:solidFill>
                <a:latin typeface="PMingLiU" charset="-120"/>
                <a:cs typeface="PMingLiU" charset="-120"/>
              </a:rPr>
              <a:t>學生需要於觀看片段後回答問題</a:t>
            </a:r>
            <a:r>
              <a:rPr lang="zh-TW" altLang="en-US" sz="2700" b="1" dirty="0">
                <a:solidFill>
                  <a:prstClr val="white"/>
                </a:solidFill>
                <a:latin typeface="PMingLiU" charset="-120"/>
              </a:rPr>
              <a:t>，</a:t>
            </a:r>
            <a:r>
              <a:rPr lang="zh-TW" altLang="en-US" sz="2700" b="1" dirty="0">
                <a:solidFill>
                  <a:prstClr val="white"/>
                </a:solidFill>
                <a:latin typeface="PMingLiU" charset="-120"/>
                <a:cs typeface="PMingLiU" charset="-120"/>
              </a:rPr>
              <a:t>教師會按照學生的回應及表現調節他的教學目標</a:t>
            </a:r>
            <a:r>
              <a:rPr lang="zh-TW" altLang="en-US" sz="2700" b="1" dirty="0">
                <a:solidFill>
                  <a:prstClr val="white"/>
                </a:solidFill>
                <a:latin typeface="PMingLiU" charset="-120"/>
              </a:rPr>
              <a:t>。</a:t>
            </a:r>
            <a:r>
              <a:rPr lang="zh-TW" altLang="en-US" sz="2700" b="1" dirty="0">
                <a:solidFill>
                  <a:prstClr val="white"/>
                </a:solidFill>
                <a:latin typeface="PMingLiU" charset="-120"/>
                <a:cs typeface="PMingLiU" charset="-120"/>
              </a:rPr>
              <a:t>課堂時</a:t>
            </a:r>
            <a:r>
              <a:rPr lang="zh-TW" altLang="en-US" sz="2700" b="1" dirty="0">
                <a:solidFill>
                  <a:prstClr val="white"/>
                </a:solidFill>
                <a:latin typeface="PMingLiU" charset="-120"/>
              </a:rPr>
              <a:t>，</a:t>
            </a:r>
            <a:r>
              <a:rPr lang="zh-TW" altLang="en-US" sz="2700" b="1" dirty="0">
                <a:solidFill>
                  <a:prstClr val="white"/>
                </a:solidFill>
                <a:latin typeface="PMingLiU" charset="-120"/>
                <a:cs typeface="PMingLiU" charset="-120"/>
              </a:rPr>
              <a:t>教師會於學生完成分組討論後給學生課業鞏固知識</a:t>
            </a:r>
            <a:r>
              <a:rPr lang="zh-TW" altLang="en-US" sz="2700" b="1" dirty="0">
                <a:solidFill>
                  <a:prstClr val="white"/>
                </a:solidFill>
                <a:latin typeface="PMingLiU" charset="-120"/>
              </a:rPr>
              <a:t>。</a:t>
            </a:r>
            <a:endParaRPr lang="en-US" sz="2700" b="1" dirty="0">
              <a:solidFill>
                <a:prstClr val="white"/>
              </a:solidFill>
              <a:latin typeface="PMingLiU" charset="-120"/>
              <a:ea typeface="PMingLiU" charset="-120"/>
              <a:cs typeface="PMingLiU" charset="-120"/>
            </a:endParaRPr>
          </a:p>
        </p:txBody>
      </p:sp>
      <p:sp>
        <p:nvSpPr>
          <p:cNvPr id="6" name="Title 1"/>
          <p:cNvSpPr txBox="1">
            <a:spLocks/>
          </p:cNvSpPr>
          <p:nvPr/>
        </p:nvSpPr>
        <p:spPr>
          <a:xfrm>
            <a:off x="638200" y="335449"/>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prstClr val="white"/>
                </a:solidFill>
                <a:latin typeface="PMingLiU" charset="-120"/>
              </a:rPr>
              <a:t>數學科的反轉課堂</a:t>
            </a:r>
            <a:endParaRPr lang="en-US" sz="4000" b="1" dirty="0">
              <a:solidFill>
                <a:prstClr val="white"/>
              </a:solidFill>
              <a:latin typeface="PMingLiU" charset="-120"/>
            </a:endParaRPr>
          </a:p>
        </p:txBody>
      </p:sp>
      <p:pic>
        <p:nvPicPr>
          <p:cNvPr id="8" name="Shape 3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8853" y="1213531"/>
            <a:ext cx="3790246" cy="2808312"/>
          </a:xfrm>
          <a:prstGeom prst="rect">
            <a:avLst/>
          </a:prstGeom>
          <a:noFill/>
          <a:ln>
            <a:noFill/>
          </a:ln>
        </p:spPr>
      </p:pic>
    </p:spTree>
    <p:extLst>
      <p:ext uri="{BB962C8B-B14F-4D97-AF65-F5344CB8AC3E}">
        <p14:creationId xmlns:p14="http://schemas.microsoft.com/office/powerpoint/2010/main" val="3483681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Content Placeholder 2"/>
          <p:cNvSpPr txBox="1">
            <a:spLocks/>
          </p:cNvSpPr>
          <p:nvPr/>
        </p:nvSpPr>
        <p:spPr>
          <a:xfrm>
            <a:off x="4329115" y="1125999"/>
            <a:ext cx="4547945" cy="38827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prstClr val="white"/>
                </a:solidFill>
                <a:latin typeface="PMingLiU" charset="-120"/>
                <a:cs typeface="PMingLiU" charset="-120"/>
              </a:rPr>
              <a:t>這方法能促進學生自主學習</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擴展他們的學習時間及照顧不同的學習需要</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同時</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亦能有效地收集學習分析數據</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讓教師調適教學策略</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並提供即時回饋給學生</a:t>
            </a:r>
            <a:r>
              <a:rPr lang="zh-TW" altLang="en-US" b="1" dirty="0">
                <a:solidFill>
                  <a:prstClr val="white"/>
                </a:solidFill>
                <a:latin typeface="PMingLiU" charset="-120"/>
              </a:rPr>
              <a:t>。</a:t>
            </a:r>
            <a:endParaRPr lang="en-US" b="1" dirty="0">
              <a:solidFill>
                <a:prstClr val="white"/>
              </a:solidFill>
              <a:latin typeface="PMingLiU" charset="-120"/>
              <a:ea typeface="PMingLiU" charset="-120"/>
              <a:cs typeface="PMingLiU" charset="-120"/>
            </a:endParaRPr>
          </a:p>
        </p:txBody>
      </p:sp>
      <p:pic>
        <p:nvPicPr>
          <p:cNvPr id="8" name="Shape 3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8853" y="1213531"/>
            <a:ext cx="3790246" cy="2808312"/>
          </a:xfrm>
          <a:prstGeom prst="rect">
            <a:avLst/>
          </a:prstGeom>
          <a:noFill/>
          <a:ln>
            <a:noFill/>
          </a:ln>
        </p:spPr>
      </p:pic>
      <p:sp>
        <p:nvSpPr>
          <p:cNvPr id="9" name="Title 1"/>
          <p:cNvSpPr txBox="1">
            <a:spLocks/>
          </p:cNvSpPr>
          <p:nvPr/>
        </p:nvSpPr>
        <p:spPr>
          <a:xfrm>
            <a:off x="638200" y="335449"/>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prstClr val="white"/>
                </a:solidFill>
                <a:latin typeface="PMingLiU" charset="-120"/>
              </a:rPr>
              <a:t>數學科的反轉課堂</a:t>
            </a:r>
            <a:endParaRPr lang="en-US" sz="4000" b="1" dirty="0">
              <a:solidFill>
                <a:prstClr val="white"/>
              </a:solidFill>
              <a:latin typeface="PMingLiU" charset="-120"/>
            </a:endParaRPr>
          </a:p>
        </p:txBody>
      </p:sp>
    </p:spTree>
    <p:extLst>
      <p:ext uri="{BB962C8B-B14F-4D97-AF65-F5344CB8AC3E}">
        <p14:creationId xmlns:p14="http://schemas.microsoft.com/office/powerpoint/2010/main" val="3229484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6421236" y="622690"/>
            <a:ext cx="2474205" cy="6935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srgbClr val="5AB34F"/>
                </a:solidFill>
                <a:latin typeface="PMingLiU" charset="-120"/>
                <a:cs typeface="PMingLiU" charset="-120"/>
              </a:rPr>
              <a:t>計算思維</a:t>
            </a:r>
            <a:br>
              <a:rPr lang="en-US" sz="4000" b="1" dirty="0">
                <a:solidFill>
                  <a:srgbClr val="5AB34F"/>
                </a:solidFill>
                <a:latin typeface="PMingLiU" charset="-120"/>
                <a:ea typeface="PMingLiU" charset="-120"/>
                <a:cs typeface="PMingLiU" charset="-120"/>
              </a:rPr>
            </a:br>
            <a:endParaRPr lang="en-US" sz="4000" b="1" dirty="0">
              <a:solidFill>
                <a:srgbClr val="5AB34F"/>
              </a:solidFill>
              <a:latin typeface="PMingLiU" charset="-120"/>
              <a:ea typeface="PMingLiU" charset="-120"/>
              <a:cs typeface="PMingLiU" charset="-120"/>
            </a:endParaRPr>
          </a:p>
        </p:txBody>
      </p:sp>
      <p:sp>
        <p:nvSpPr>
          <p:cNvPr id="4" name="TextBox 3"/>
          <p:cNvSpPr txBox="1"/>
          <p:nvPr/>
        </p:nvSpPr>
        <p:spPr>
          <a:xfrm>
            <a:off x="6451593" y="1249687"/>
            <a:ext cx="2129890" cy="1120756"/>
          </a:xfrm>
          <a:prstGeom prst="rect">
            <a:avLst/>
          </a:prstGeom>
          <a:noFill/>
        </p:spPr>
        <p:txBody>
          <a:bodyPr wrap="square" rtlCol="0">
            <a:spAutoFit/>
          </a:bodyPr>
          <a:lstStyle/>
          <a:p>
            <a:pPr marL="285750" indent="-285750">
              <a:lnSpc>
                <a:spcPts val="4200"/>
              </a:lnSpc>
              <a:buFont typeface="Arial" panose="020B0604020202020204" pitchFamily="34" charset="0"/>
              <a:buChar char="•"/>
            </a:pPr>
            <a:r>
              <a:rPr lang="zh-TW" altLang="en-US" sz="2800" b="1" dirty="0">
                <a:solidFill>
                  <a:srgbClr val="5AB34F"/>
                </a:solidFill>
                <a:latin typeface="PMingLiU" charset="-120"/>
                <a:cs typeface="PMingLiU" charset="-120"/>
              </a:rPr>
              <a:t>程式</a:t>
            </a:r>
            <a:endParaRPr lang="en-US" altLang="zh-HK" sz="2800" b="1" dirty="0">
              <a:solidFill>
                <a:srgbClr val="5AB34F"/>
              </a:solidFill>
              <a:latin typeface="PMingLiU" charset="-120"/>
              <a:cs typeface="PMingLiU" charset="-120"/>
            </a:endParaRPr>
          </a:p>
          <a:p>
            <a:pPr marL="285750" indent="-285750">
              <a:lnSpc>
                <a:spcPts val="4200"/>
              </a:lnSpc>
              <a:buFont typeface="Arial" panose="020B0604020202020204" pitchFamily="34" charset="0"/>
              <a:buChar char="•"/>
            </a:pPr>
            <a:r>
              <a:rPr lang="zh-TW" altLang="en-US" sz="2800" b="1" dirty="0">
                <a:solidFill>
                  <a:srgbClr val="5AB34F"/>
                </a:solidFill>
                <a:latin typeface="PMingLiU" charset="-120"/>
                <a:cs typeface="PMingLiU" charset="-120"/>
              </a:rPr>
              <a:t>機械人化</a:t>
            </a:r>
            <a:endParaRPr lang="zh-HK" altLang="en-US" sz="2800" b="1" dirty="0">
              <a:solidFill>
                <a:srgbClr val="5AB34F"/>
              </a:solidFill>
              <a:latin typeface="PMingLiU" charset="-120"/>
              <a:cs typeface="PMingLiU" charset="-120"/>
            </a:endParaRPr>
          </a:p>
        </p:txBody>
      </p:sp>
      <p:pic>
        <p:nvPicPr>
          <p:cNvPr id="5" name="圖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6347" y="3906522"/>
            <a:ext cx="2043790" cy="2232449"/>
          </a:xfrm>
          <a:prstGeom prst="rect">
            <a:avLst/>
          </a:prstGeom>
        </p:spPr>
      </p:pic>
      <p:pic>
        <p:nvPicPr>
          <p:cNvPr id="6" name="Picture 5" descr="https://lh3.googleusercontent.com/xUExUQt34HlcEIwWKnaiDY3EW1mVqoDZqsljTpHSREZofVrANj8iZz1YHJ_1vNA2qBPtX0CKI-vPkhm8nrco-suQ1i6TbWw2pudSLE2PwOtgmexMjk_PabtdogKhWjZ1X_iLg6ducZZf7R69JuRH7HKRoMbrJxPmhsKExBbGIeFMqBzXHUxRRzUOg1dXLpigHhjvYiCNUb9hqOJHpi4h44P24cIXEDXxp-8fwD27RgmGfTg7DHqPQz2jDp-_GA0wJtRy3GnK6SbMlVU9Vo-kVaHrNc1m2r4Yp-AUwxfQFM4-Hy3Ya4xJ_Z0BnAZ_Tidz1ACiKeL-6gZgMeIVfcnBbzDzu_AjhBggP5a66HRTKmaoFvLKAuHYxU54eHtYIcHHruXZUScyNoKHX8E05wpkYB6dta6Vb9JlMUenH75pvP18L1i_0ycBk5OOpC4LV9ARxOtpR3838cs101MpyHUXzQu_0bVOVd6MjBZzm0Y6UHD_KkJerEg77rbJqnOiVM2jqRnOpaQDIS3UG51lZRKZJ37lyQCYWsl9fSemMJzHYbh3BEMd8O5zHlRphWuGlHP__EM9UTcDcQzGtsyS4RRxHryPN3IAt3Z_UrhC-1NuD_mb0WubJMwrCg=w743-h558-n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8727" y="3906522"/>
            <a:ext cx="2977935" cy="2232449"/>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6346" y="793308"/>
            <a:ext cx="5110315" cy="3040062"/>
          </a:xfrm>
          <a:prstGeom prst="rect">
            <a:avLst/>
          </a:prstGeom>
        </p:spPr>
      </p:pic>
    </p:spTree>
    <p:extLst>
      <p:ext uri="{BB962C8B-B14F-4D97-AF65-F5344CB8AC3E}">
        <p14:creationId xmlns:p14="http://schemas.microsoft.com/office/powerpoint/2010/main" val="3353647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內容版面配置區 2"/>
          <p:cNvSpPr txBox="1">
            <a:spLocks/>
          </p:cNvSpPr>
          <p:nvPr/>
        </p:nvSpPr>
        <p:spPr>
          <a:xfrm>
            <a:off x="1516056" y="2039708"/>
            <a:ext cx="5706547" cy="2300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b="1" dirty="0">
                <a:solidFill>
                  <a:prstClr val="white"/>
                </a:solidFill>
                <a:latin typeface="PMingLiU" charset="-120"/>
                <a:cs typeface="PMingLiU" charset="-120"/>
              </a:rPr>
              <a:t>利用視覺化程式語言</a:t>
            </a:r>
            <a:r>
              <a:rPr lang="en-US" altLang="zh-TW" b="1" dirty="0">
                <a:solidFill>
                  <a:prstClr val="white"/>
                </a:solidFill>
                <a:latin typeface="PMingLiU" charset="-120"/>
                <a:cs typeface="PMingLiU" charset="-120"/>
              </a:rPr>
              <a:t>(VPL)</a:t>
            </a:r>
            <a:r>
              <a:rPr lang="zh-TW" altLang="en-US" b="1" dirty="0">
                <a:solidFill>
                  <a:prstClr val="white"/>
                </a:solidFill>
                <a:latin typeface="PMingLiU" charset="-120"/>
                <a:cs typeface="PMingLiU" charset="-120"/>
              </a:rPr>
              <a:t> 如</a:t>
            </a:r>
            <a:r>
              <a:rPr lang="zh-TW" altLang="en-US" b="1" dirty="0">
                <a:solidFill>
                  <a:prstClr val="white"/>
                </a:solidFill>
                <a:latin typeface="PMingLiU" charset="-120"/>
              </a:rPr>
              <a:t>：</a:t>
            </a:r>
            <a:r>
              <a:rPr lang="en-US" altLang="zh-TW" b="1" dirty="0">
                <a:solidFill>
                  <a:prstClr val="white"/>
                </a:solidFill>
                <a:latin typeface="PMingLiU" charset="-120"/>
                <a:cs typeface="PMingLiU" charset="-120"/>
              </a:rPr>
              <a:t>Scratch</a:t>
            </a:r>
            <a:r>
              <a:rPr lang="zh-TW" altLang="en-US" b="1" dirty="0">
                <a:solidFill>
                  <a:prstClr val="white"/>
                </a:solidFill>
                <a:latin typeface="PMingLiU" charset="-120"/>
              </a:rPr>
              <a:t>，</a:t>
            </a:r>
            <a:r>
              <a:rPr lang="en-US" altLang="zh-TW" b="1" dirty="0">
                <a:solidFill>
                  <a:prstClr val="white"/>
                </a:solidFill>
                <a:latin typeface="PMingLiU" charset="-120"/>
                <a:cs typeface="PMingLiU" charset="-120"/>
              </a:rPr>
              <a:t>App Inventor</a:t>
            </a:r>
          </a:p>
          <a:p>
            <a:r>
              <a:rPr lang="zh-TW" altLang="en-US" b="1" dirty="0">
                <a:solidFill>
                  <a:prstClr val="white"/>
                </a:solidFill>
                <a:latin typeface="PMingLiU" charset="-120"/>
                <a:cs typeface="PMingLiU" charset="-120"/>
              </a:rPr>
              <a:t>沒有輸入錯誤</a:t>
            </a:r>
            <a:r>
              <a:rPr lang="en-US" altLang="zh-TW" b="1" dirty="0">
                <a:solidFill>
                  <a:prstClr val="white"/>
                </a:solidFill>
                <a:latin typeface="PMingLiU" charset="-120"/>
                <a:cs typeface="PMingLiU" charset="-120"/>
              </a:rPr>
              <a:t>(</a:t>
            </a:r>
            <a:r>
              <a:rPr lang="zh-TW" altLang="en-US" b="1" dirty="0">
                <a:solidFill>
                  <a:prstClr val="white"/>
                </a:solidFill>
                <a:latin typeface="PMingLiU" charset="-120"/>
                <a:cs typeface="PMingLiU" charset="-120"/>
              </a:rPr>
              <a:t>移動程式組件</a:t>
            </a:r>
            <a:r>
              <a:rPr lang="en-US" altLang="zh-TW" b="1" dirty="0">
                <a:solidFill>
                  <a:prstClr val="white"/>
                </a:solidFill>
                <a:latin typeface="PMingLiU" charset="-120"/>
                <a:cs typeface="PMingLiU" charset="-120"/>
              </a:rPr>
              <a:t>)</a:t>
            </a:r>
            <a:endParaRPr lang="en-US" b="1" dirty="0">
              <a:solidFill>
                <a:prstClr val="white"/>
              </a:solidFill>
              <a:latin typeface="PMingLiU" charset="-120"/>
              <a:ea typeface="PMingLiU" charset="-120"/>
              <a:cs typeface="PMingLiU" charset="-120"/>
              <a:sym typeface="Wingdings" panose="05000000000000000000" pitchFamily="2" charset="2"/>
            </a:endParaRPr>
          </a:p>
          <a:p>
            <a:r>
              <a:rPr lang="zh-TW" altLang="en-US" b="1" dirty="0">
                <a:solidFill>
                  <a:prstClr val="white"/>
                </a:solidFill>
                <a:latin typeface="PMingLiU" charset="-120"/>
                <a:cs typeface="PMingLiU" charset="-120"/>
              </a:rPr>
              <a:t>即時展示結果</a:t>
            </a:r>
            <a:endParaRPr lang="en-GB" b="1" dirty="0">
              <a:solidFill>
                <a:prstClr val="white"/>
              </a:solidFill>
              <a:latin typeface="PMingLiU" charset="-120"/>
              <a:ea typeface="PMingLiU" charset="-120"/>
              <a:cs typeface="PMingLiU" charset="-120"/>
            </a:endParaRPr>
          </a:p>
        </p:txBody>
      </p:sp>
      <p:sp>
        <p:nvSpPr>
          <p:cNvPr id="5" name="投影片編號版面配置區 3"/>
          <p:cNvSpPr>
            <a:spLocks noGrp="1"/>
          </p:cNvSpPr>
          <p:nvPr>
            <p:ph type="sldNum" sz="quarter" idx="12"/>
          </p:nvPr>
        </p:nvSpPr>
        <p:spPr>
          <a:xfrm>
            <a:off x="6553200" y="6356350"/>
            <a:ext cx="2133600" cy="365125"/>
          </a:xfrm>
        </p:spPr>
        <p:txBody>
          <a:bodyPr/>
          <a:lstStyle/>
          <a:p>
            <a:fld id="{98792063-9BC4-4FD8-A163-203B7E4F880E}" type="slidenum">
              <a:rPr lang="zh-HK" altLang="en-US">
                <a:solidFill>
                  <a:prstClr val="black">
                    <a:tint val="75000"/>
                  </a:prstClr>
                </a:solidFill>
              </a:rPr>
              <a:pPr/>
              <a:t>36</a:t>
            </a:fld>
            <a:endParaRPr lang="zh-HK" altLang="en-US" dirty="0">
              <a:solidFill>
                <a:prstClr val="black">
                  <a:tint val="75000"/>
                </a:prstClr>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4984" y="4356264"/>
            <a:ext cx="1850230" cy="172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0877" y="4356264"/>
            <a:ext cx="2340573" cy="172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1029" y="4356264"/>
            <a:ext cx="2324571" cy="172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0265664" y="3230880"/>
            <a:ext cx="184731" cy="369332"/>
          </a:xfrm>
          <a:prstGeom prst="rect">
            <a:avLst/>
          </a:prstGeom>
          <a:noFill/>
        </p:spPr>
        <p:txBody>
          <a:bodyPr wrap="none" rtlCol="0">
            <a:spAutoFit/>
          </a:bodyPr>
          <a:lstStyle/>
          <a:p>
            <a:endParaRPr lang="en-US" dirty="0">
              <a:solidFill>
                <a:prstClr val="black"/>
              </a:solidFill>
              <a:latin typeface="PMingLiU" charset="-120"/>
            </a:endParaRPr>
          </a:p>
        </p:txBody>
      </p:sp>
      <p:sp>
        <p:nvSpPr>
          <p:cNvPr id="10" name="Title 1"/>
          <p:cNvSpPr txBox="1">
            <a:spLocks/>
          </p:cNvSpPr>
          <p:nvPr/>
        </p:nvSpPr>
        <p:spPr>
          <a:xfrm>
            <a:off x="638200" y="306109"/>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prstClr val="white"/>
                </a:solidFill>
                <a:latin typeface="PMingLiU" charset="-120"/>
              </a:rPr>
              <a:t>主題：測試和排除錯誤</a:t>
            </a:r>
            <a:endParaRPr lang="en-GB" sz="4000" b="1" dirty="0">
              <a:solidFill>
                <a:prstClr val="white"/>
              </a:solidFill>
              <a:latin typeface="PMingLiU" charset="-120"/>
            </a:endParaRPr>
          </a:p>
        </p:txBody>
      </p:sp>
    </p:spTree>
    <p:extLst>
      <p:ext uri="{BB962C8B-B14F-4D97-AF65-F5344CB8AC3E}">
        <p14:creationId xmlns:p14="http://schemas.microsoft.com/office/powerpoint/2010/main" val="2580873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投影片編號版面配置區 3"/>
          <p:cNvSpPr>
            <a:spLocks noGrp="1"/>
          </p:cNvSpPr>
          <p:nvPr>
            <p:ph type="sldNum" sz="quarter" idx="12"/>
          </p:nvPr>
        </p:nvSpPr>
        <p:spPr>
          <a:xfrm>
            <a:off x="6553200" y="6356350"/>
            <a:ext cx="2133600" cy="365125"/>
          </a:xfrm>
        </p:spPr>
        <p:txBody>
          <a:bodyPr/>
          <a:lstStyle/>
          <a:p>
            <a:fld id="{98792063-9BC4-4FD8-A163-203B7E4F880E}" type="slidenum">
              <a:rPr lang="zh-HK" altLang="en-US">
                <a:solidFill>
                  <a:prstClr val="black">
                    <a:tint val="75000"/>
                  </a:prstClr>
                </a:solidFill>
              </a:rPr>
              <a:pPr/>
              <a:t>37</a:t>
            </a:fld>
            <a:endParaRPr lang="zh-HK" altLang="en-US" dirty="0">
              <a:solidFill>
                <a:prstClr val="black">
                  <a:tint val="75000"/>
                </a:prstClr>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1168" y="4602209"/>
            <a:ext cx="1769362" cy="164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16752" y="4602210"/>
            <a:ext cx="2238274" cy="164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2379" y="4602209"/>
            <a:ext cx="2222972" cy="164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圓角矩形 9"/>
          <p:cNvSpPr/>
          <p:nvPr/>
        </p:nvSpPr>
        <p:spPr bwMode="auto">
          <a:xfrm>
            <a:off x="1660233" y="1463502"/>
            <a:ext cx="5573944" cy="1532334"/>
          </a:xfrm>
          <a:prstGeom prst="roundRect">
            <a:avLst/>
          </a:prstGeom>
          <a:noFill/>
          <a:ln w="571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r>
              <a:rPr kumimoji="1" lang="zh-TW" altLang="en-US" sz="2700" b="1" dirty="0">
                <a:solidFill>
                  <a:srgbClr val="5AB34F"/>
                </a:solidFill>
                <a:latin typeface="PMingLiU" charset="-120"/>
                <a:cs typeface="PMingLiU" charset="-120"/>
              </a:rPr>
              <a:t>甚麼有果效？</a:t>
            </a:r>
            <a:endParaRPr kumimoji="1" lang="en-US" altLang="zh-HK" sz="2700" b="1" dirty="0">
              <a:solidFill>
                <a:srgbClr val="5AB34F"/>
              </a:solidFill>
              <a:latin typeface="PMingLiU" charset="-120"/>
              <a:cs typeface="PMingLiU" charset="-120"/>
            </a:endParaRPr>
          </a:p>
          <a:p>
            <a:pPr marL="285750" indent="-285750" fontAlgn="base">
              <a:spcBef>
                <a:spcPct val="0"/>
              </a:spcBef>
              <a:spcAft>
                <a:spcPct val="0"/>
              </a:spcAft>
              <a:buFont typeface="Arial" panose="020B0604020202020204" pitchFamily="34" charset="0"/>
              <a:buChar char="•"/>
            </a:pPr>
            <a:r>
              <a:rPr kumimoji="1" lang="zh-TW" altLang="en-US" sz="2700" b="1" dirty="0">
                <a:solidFill>
                  <a:srgbClr val="5AB34F"/>
                </a:solidFill>
                <a:latin typeface="PMingLiU" charset="-120"/>
                <a:cs typeface="PMingLiU" charset="-120"/>
              </a:rPr>
              <a:t>集中在學習程式概念上</a:t>
            </a:r>
            <a:endParaRPr kumimoji="1" lang="en-US" altLang="zh-HK" sz="2700" b="1" dirty="0">
              <a:solidFill>
                <a:srgbClr val="5AB34F"/>
              </a:solidFill>
              <a:latin typeface="PMingLiU" charset="-120"/>
              <a:cs typeface="PMingLiU" charset="-120"/>
            </a:endParaRPr>
          </a:p>
          <a:p>
            <a:pPr marL="285750" indent="-285750" fontAlgn="base">
              <a:spcBef>
                <a:spcPct val="0"/>
              </a:spcBef>
              <a:spcAft>
                <a:spcPct val="0"/>
              </a:spcAft>
              <a:buFont typeface="Arial" panose="020B0604020202020204" pitchFamily="34" charset="0"/>
              <a:buChar char="•"/>
            </a:pPr>
            <a:r>
              <a:rPr kumimoji="1" lang="zh-TW" altLang="en-US" sz="2700" b="1" dirty="0">
                <a:solidFill>
                  <a:srgbClr val="5AB34F"/>
                </a:solidFill>
                <a:latin typeface="PMingLiU" charset="-120"/>
                <a:cs typeface="PMingLiU" charset="-120"/>
                <a:sym typeface="Wingdings" panose="05000000000000000000" pitchFamily="2" charset="2"/>
              </a:rPr>
              <a:t>建構學生的個人學習內容</a:t>
            </a:r>
            <a:endParaRPr kumimoji="1" lang="en-US" altLang="zh-HK" sz="2700" b="1" dirty="0">
              <a:solidFill>
                <a:srgbClr val="5AB34F"/>
              </a:solidFill>
              <a:latin typeface="PMingLiU" charset="-120"/>
              <a:cs typeface="PMingLiU" charset="-120"/>
            </a:endParaRPr>
          </a:p>
        </p:txBody>
      </p:sp>
      <p:sp>
        <p:nvSpPr>
          <p:cNvPr id="10" name="圓角矩形 10"/>
          <p:cNvSpPr/>
          <p:nvPr/>
        </p:nvSpPr>
        <p:spPr bwMode="auto">
          <a:xfrm>
            <a:off x="1660233" y="2996925"/>
            <a:ext cx="6060081" cy="1532334"/>
          </a:xfrm>
          <a:prstGeom prst="roundRect">
            <a:avLst/>
          </a:prstGeom>
          <a:noFill/>
          <a:ln w="571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fontAlgn="base">
              <a:spcBef>
                <a:spcPct val="0"/>
              </a:spcBef>
              <a:spcAft>
                <a:spcPct val="0"/>
              </a:spcAft>
            </a:pPr>
            <a:r>
              <a:rPr kumimoji="1" lang="zh-TW" altLang="en-US" sz="2700" b="1" dirty="0">
                <a:solidFill>
                  <a:srgbClr val="5AB34F"/>
                </a:solidFill>
                <a:latin typeface="PMingLiU" charset="-120"/>
                <a:cs typeface="PMingLiU" charset="-120"/>
              </a:rPr>
              <a:t>甚麼沒有果效？</a:t>
            </a:r>
            <a:endParaRPr kumimoji="1" lang="en-US" altLang="zh-HK" sz="2700" b="1" dirty="0">
              <a:solidFill>
                <a:srgbClr val="5AB34F"/>
              </a:solidFill>
              <a:latin typeface="PMingLiU" charset="-120"/>
              <a:cs typeface="PMingLiU" charset="-120"/>
            </a:endParaRPr>
          </a:p>
          <a:p>
            <a:pPr marL="285750" indent="-285750" fontAlgn="base">
              <a:spcBef>
                <a:spcPct val="0"/>
              </a:spcBef>
              <a:spcAft>
                <a:spcPct val="0"/>
              </a:spcAft>
              <a:buFont typeface="Arial" panose="020B0604020202020204" pitchFamily="34" charset="0"/>
              <a:buChar char="•"/>
            </a:pPr>
            <a:r>
              <a:rPr kumimoji="1" lang="zh-TW" altLang="en-US" sz="2700" b="1" dirty="0">
                <a:solidFill>
                  <a:srgbClr val="5AB34F"/>
                </a:solidFill>
                <a:latin typeface="PMingLiU" charset="-120"/>
                <a:cs typeface="PMingLiU" charset="-120"/>
              </a:rPr>
              <a:t>當學生學習高級的程式時</a:t>
            </a:r>
            <a:r>
              <a:rPr lang="zh-TW" altLang="en-US" sz="2700" b="1" dirty="0">
                <a:solidFill>
                  <a:srgbClr val="5AB34F"/>
                </a:solidFill>
                <a:latin typeface="PMingLiU" charset="-120"/>
              </a:rPr>
              <a:t>，</a:t>
            </a:r>
            <a:r>
              <a:rPr kumimoji="1" lang="zh-TW" altLang="en-US" sz="2700" b="1" dirty="0">
                <a:solidFill>
                  <a:srgbClr val="5AB34F"/>
                </a:solidFill>
                <a:latin typeface="PMingLiU" charset="-120"/>
                <a:cs typeface="PMingLiU" charset="-120"/>
              </a:rPr>
              <a:t>它不能代替文字程式</a:t>
            </a:r>
            <a:r>
              <a:rPr lang="zh-TW" altLang="en-US" sz="2700" b="1" dirty="0">
                <a:solidFill>
                  <a:srgbClr val="5AB34F"/>
                </a:solidFill>
                <a:latin typeface="PMingLiU" charset="-120"/>
              </a:rPr>
              <a:t>。</a:t>
            </a:r>
            <a:endParaRPr kumimoji="1" lang="en-US" altLang="zh-HK" sz="2700" b="1" dirty="0">
              <a:solidFill>
                <a:srgbClr val="5AB34F"/>
              </a:solidFill>
              <a:latin typeface="PMingLiU" charset="-120"/>
              <a:cs typeface="PMingLiU" charset="-120"/>
            </a:endParaRPr>
          </a:p>
        </p:txBody>
      </p:sp>
      <p:sp>
        <p:nvSpPr>
          <p:cNvPr id="12" name="TextBox 11"/>
          <p:cNvSpPr txBox="1"/>
          <p:nvPr/>
        </p:nvSpPr>
        <p:spPr>
          <a:xfrm>
            <a:off x="10265664" y="3230880"/>
            <a:ext cx="184731" cy="369332"/>
          </a:xfrm>
          <a:prstGeom prst="rect">
            <a:avLst/>
          </a:prstGeom>
          <a:noFill/>
        </p:spPr>
        <p:txBody>
          <a:bodyPr wrap="none" rtlCol="0">
            <a:spAutoFit/>
          </a:bodyPr>
          <a:lstStyle/>
          <a:p>
            <a:endParaRPr lang="en-US" dirty="0">
              <a:solidFill>
                <a:prstClr val="black"/>
              </a:solidFill>
              <a:latin typeface="PMingLiU" charset="-120"/>
            </a:endParaRPr>
          </a:p>
        </p:txBody>
      </p:sp>
      <p:sp>
        <p:nvSpPr>
          <p:cNvPr id="13" name="Title 1"/>
          <p:cNvSpPr txBox="1">
            <a:spLocks/>
          </p:cNvSpPr>
          <p:nvPr/>
        </p:nvSpPr>
        <p:spPr>
          <a:xfrm>
            <a:off x="638200" y="306109"/>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prstClr val="white"/>
                </a:solidFill>
                <a:latin typeface="PMingLiU" charset="-120"/>
              </a:rPr>
              <a:t>主題：測試和排除錯誤</a:t>
            </a:r>
            <a:endParaRPr lang="en-GB" sz="4000" b="1" dirty="0">
              <a:solidFill>
                <a:prstClr val="white"/>
              </a:solidFill>
              <a:latin typeface="PMingLiU" charset="-120"/>
            </a:endParaRPr>
          </a:p>
        </p:txBody>
      </p:sp>
    </p:spTree>
    <p:extLst>
      <p:ext uri="{BB962C8B-B14F-4D97-AF65-F5344CB8AC3E}">
        <p14:creationId xmlns:p14="http://schemas.microsoft.com/office/powerpoint/2010/main" val="2661947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4076502" y="1410378"/>
            <a:ext cx="3765090" cy="58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prstClr val="white"/>
                </a:solidFill>
                <a:latin typeface="PMingLiU" charset="-120"/>
              </a:rPr>
              <a:t>電子學習的好處</a:t>
            </a:r>
            <a:endParaRPr lang="zh-HK" altLang="en-US" sz="4000" b="1" dirty="0">
              <a:solidFill>
                <a:prstClr val="white"/>
              </a:solidFill>
              <a:latin typeface="PMingLiU" charset="-120"/>
            </a:endParaRPr>
          </a:p>
        </p:txBody>
      </p:sp>
    </p:spTree>
    <p:extLst>
      <p:ext uri="{BB962C8B-B14F-4D97-AF65-F5344CB8AC3E}">
        <p14:creationId xmlns:p14="http://schemas.microsoft.com/office/powerpoint/2010/main" val="1221775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8041" y="1719616"/>
            <a:ext cx="6432376" cy="4288250"/>
          </a:xfrm>
          <a:prstGeom prst="rect">
            <a:avLst/>
          </a:prstGeom>
        </p:spPr>
      </p:pic>
      <p:sp>
        <p:nvSpPr>
          <p:cNvPr id="5" name="Title 1"/>
          <p:cNvSpPr txBox="1">
            <a:spLocks/>
          </p:cNvSpPr>
          <p:nvPr/>
        </p:nvSpPr>
        <p:spPr>
          <a:xfrm>
            <a:off x="638200" y="342363"/>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prstClr val="white"/>
                </a:solidFill>
                <a:latin typeface="PMingLiU" charset="-120"/>
              </a:rPr>
              <a:t>加強學生的協作及自主學習</a:t>
            </a:r>
            <a:endParaRPr lang="zh-HK" altLang="en-US" sz="4000" b="1" dirty="0">
              <a:solidFill>
                <a:prstClr val="white"/>
              </a:solidFill>
              <a:latin typeface="PMingLiU" charset="-120"/>
            </a:endParaRPr>
          </a:p>
        </p:txBody>
      </p:sp>
    </p:spTree>
    <p:extLst>
      <p:ext uri="{BB962C8B-B14F-4D97-AF65-F5344CB8AC3E}">
        <p14:creationId xmlns:p14="http://schemas.microsoft.com/office/powerpoint/2010/main" val="388114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p:cNvSpPr txBox="1">
            <a:spLocks/>
          </p:cNvSpPr>
          <p:nvPr/>
        </p:nvSpPr>
        <p:spPr>
          <a:xfrm>
            <a:off x="4134164" y="2681208"/>
            <a:ext cx="4572002" cy="2743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0050" indent="-400050">
              <a:lnSpc>
                <a:spcPct val="150000"/>
              </a:lnSpc>
              <a:buFontTx/>
              <a:buAutoNum type="romanUcPeriod"/>
            </a:pPr>
            <a:r>
              <a:rPr lang="zh-TW" altLang="en-US" sz="2800" b="1" dirty="0">
                <a:solidFill>
                  <a:prstClr val="white"/>
                </a:solidFill>
                <a:latin typeface="PMingLiU" charset="-120"/>
                <a:cs typeface="PMingLiU" charset="-120"/>
              </a:rPr>
              <a:t>世界趨勢</a:t>
            </a:r>
            <a:endParaRPr lang="en-US" altLang="zh-TW" sz="2800" b="1" dirty="0">
              <a:solidFill>
                <a:prstClr val="white"/>
              </a:solidFill>
              <a:latin typeface="PMingLiU" charset="-120"/>
              <a:cs typeface="PMingLiU" charset="-120"/>
            </a:endParaRPr>
          </a:p>
          <a:p>
            <a:pPr marL="400050" indent="-400050">
              <a:lnSpc>
                <a:spcPct val="150000"/>
              </a:lnSpc>
              <a:buFontTx/>
              <a:buAutoNum type="romanUcPeriod"/>
            </a:pPr>
            <a:r>
              <a:rPr lang="zh-TW" altLang="en-US" sz="2800" b="1" dirty="0">
                <a:solidFill>
                  <a:prstClr val="white"/>
                </a:solidFill>
                <a:latin typeface="PMingLiU" charset="-120"/>
                <a:cs typeface="PMingLiU" charset="-120"/>
              </a:rPr>
              <a:t>認識電子學習及家</a:t>
            </a:r>
            <a:r>
              <a:rPr lang="zh-HK" altLang="en-US" sz="2800" b="1" dirty="0">
                <a:solidFill>
                  <a:prstClr val="white"/>
                </a:solidFill>
                <a:latin typeface="PMingLiU" charset="-120"/>
                <a:cs typeface="PMingLiU" charset="-120"/>
              </a:rPr>
              <a:t>校溝通</a:t>
            </a:r>
            <a:endParaRPr lang="en-US" altLang="zh-HK" sz="2800" b="1" dirty="0">
              <a:solidFill>
                <a:prstClr val="white"/>
              </a:solidFill>
              <a:latin typeface="PMingLiU" charset="-120"/>
              <a:cs typeface="PMingLiU" charset="-120"/>
            </a:endParaRPr>
          </a:p>
          <a:p>
            <a:pPr marL="400050" indent="-400050">
              <a:lnSpc>
                <a:spcPct val="150000"/>
              </a:lnSpc>
              <a:buFontTx/>
              <a:buAutoNum type="romanUcPeriod"/>
            </a:pPr>
            <a:r>
              <a:rPr lang="zh-HK" altLang="en-US" sz="2800" b="1" dirty="0">
                <a:solidFill>
                  <a:prstClr val="white"/>
                </a:solidFill>
                <a:latin typeface="PMingLiU" charset="-120"/>
                <a:cs typeface="PMingLiU" charset="-120"/>
              </a:rPr>
              <a:t>支持及指導子女</a:t>
            </a:r>
            <a:endParaRPr lang="en-GB" altLang="zh-HK" sz="2800" b="1" dirty="0">
              <a:solidFill>
                <a:prstClr val="white"/>
              </a:solidFill>
              <a:latin typeface="PMingLiU" charset="-120"/>
              <a:cs typeface="PMingLiU" charset="-120"/>
            </a:endParaRPr>
          </a:p>
          <a:p>
            <a:pPr marL="400050" indent="-400050">
              <a:lnSpc>
                <a:spcPct val="150000"/>
              </a:lnSpc>
              <a:buFontTx/>
              <a:buAutoNum type="romanUcPeriod"/>
            </a:pPr>
            <a:r>
              <a:rPr lang="zh-TW" altLang="en-US" sz="2800" b="1" dirty="0">
                <a:solidFill>
                  <a:prstClr val="white"/>
                </a:solidFill>
                <a:latin typeface="PMingLiU" charset="-120"/>
                <a:cs typeface="PMingLiU" charset="-120"/>
              </a:rPr>
              <a:t>有需要時尋求協助</a:t>
            </a:r>
            <a:endParaRPr lang="en-GB" altLang="zh-HK" sz="2800" b="1" dirty="0">
              <a:solidFill>
                <a:prstClr val="white"/>
              </a:solidFill>
              <a:latin typeface="PMingLiU" charset="-120"/>
              <a:cs typeface="PMingLiU" charset="-120"/>
            </a:endParaRPr>
          </a:p>
        </p:txBody>
      </p:sp>
      <p:sp>
        <p:nvSpPr>
          <p:cNvPr id="9" name="Title 1"/>
          <p:cNvSpPr txBox="1">
            <a:spLocks/>
          </p:cNvSpPr>
          <p:nvPr/>
        </p:nvSpPr>
        <p:spPr>
          <a:xfrm>
            <a:off x="322730" y="349623"/>
            <a:ext cx="3603811" cy="33079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b="1" dirty="0">
                <a:solidFill>
                  <a:prstClr val="white"/>
                </a:solidFill>
                <a:latin typeface="PMingLiU" charset="-120"/>
                <a:cs typeface="PMingLiU" charset="-120"/>
              </a:rPr>
              <a:t>家長：</a:t>
            </a:r>
            <a:endParaRPr lang="en-US" altLang="zh-TW" sz="4000" b="1" dirty="0">
              <a:solidFill>
                <a:prstClr val="white"/>
              </a:solidFill>
              <a:latin typeface="PMingLiU" charset="-120"/>
              <a:cs typeface="PMingLiU" charset="-120"/>
            </a:endParaRPr>
          </a:p>
          <a:p>
            <a:pPr>
              <a:lnSpc>
                <a:spcPct val="100000"/>
              </a:lnSpc>
            </a:pPr>
            <a:r>
              <a:rPr lang="zh-TW" altLang="en-US" sz="4000" b="1" dirty="0">
                <a:solidFill>
                  <a:prstClr val="white"/>
                </a:solidFill>
                <a:latin typeface="PMingLiU" charset="-120"/>
                <a:cs typeface="PMingLiU" charset="-120"/>
              </a:rPr>
              <a:t>當子女參與</a:t>
            </a:r>
            <a:endParaRPr lang="en-US" altLang="zh-TW" sz="4000" b="1" dirty="0">
              <a:solidFill>
                <a:prstClr val="white"/>
              </a:solidFill>
              <a:latin typeface="PMingLiU" charset="-120"/>
              <a:cs typeface="PMingLiU" charset="-120"/>
            </a:endParaRPr>
          </a:p>
          <a:p>
            <a:pPr>
              <a:lnSpc>
                <a:spcPct val="100000"/>
              </a:lnSpc>
            </a:pPr>
            <a:r>
              <a:rPr lang="zh-TW" altLang="en-US" sz="4000" b="1" dirty="0">
                <a:solidFill>
                  <a:prstClr val="white"/>
                </a:solidFill>
                <a:latin typeface="PMingLiU" charset="-120"/>
                <a:cs typeface="PMingLiU" charset="-120"/>
              </a:rPr>
              <a:t>電子學習</a:t>
            </a:r>
            <a:r>
              <a:rPr lang="zh-TW" altLang="en-US" sz="4000" b="1" dirty="0">
                <a:solidFill>
                  <a:prstClr val="white"/>
                </a:solidFill>
                <a:latin typeface="PMingLiU" charset="-120"/>
              </a:rPr>
              <a:t>，</a:t>
            </a:r>
            <a:endParaRPr lang="en-US" altLang="zh-TW" sz="4000" b="1" dirty="0">
              <a:solidFill>
                <a:prstClr val="white"/>
              </a:solidFill>
              <a:latin typeface="PMingLiU" charset="-120"/>
              <a:cs typeface="PMingLiU" charset="-120"/>
            </a:endParaRPr>
          </a:p>
          <a:p>
            <a:pPr>
              <a:lnSpc>
                <a:spcPct val="100000"/>
              </a:lnSpc>
            </a:pPr>
            <a:r>
              <a:rPr lang="zh-TW" altLang="en-US" sz="4000" b="1" dirty="0">
                <a:solidFill>
                  <a:prstClr val="white"/>
                </a:solidFill>
                <a:latin typeface="PMingLiU" charset="-120"/>
                <a:cs typeface="PMingLiU" charset="-120"/>
              </a:rPr>
              <a:t>我應如何</a:t>
            </a:r>
            <a:endParaRPr lang="en-US" altLang="zh-TW" sz="4000" b="1" dirty="0">
              <a:solidFill>
                <a:prstClr val="white"/>
              </a:solidFill>
              <a:latin typeface="PMingLiU" charset="-120"/>
              <a:cs typeface="PMingLiU" charset="-120"/>
            </a:endParaRPr>
          </a:p>
          <a:p>
            <a:pPr>
              <a:lnSpc>
                <a:spcPct val="100000"/>
              </a:lnSpc>
            </a:pPr>
            <a:r>
              <a:rPr lang="zh-TW" altLang="en-US" sz="4000" b="1" dirty="0">
                <a:solidFill>
                  <a:prstClr val="white"/>
                </a:solidFill>
                <a:latin typeface="PMingLiU" charset="-120"/>
                <a:cs typeface="PMingLiU" charset="-120"/>
              </a:rPr>
              <a:t>作好準備？</a:t>
            </a:r>
            <a:endParaRPr lang="en-US" sz="4000" b="1" dirty="0">
              <a:solidFill>
                <a:prstClr val="white"/>
              </a:solidFill>
              <a:latin typeface="PMingLiU" charset="-120"/>
              <a:ea typeface="PMingLiU" charset="-120"/>
              <a:cs typeface="PMingLiU" charset="-120"/>
            </a:endParaRPr>
          </a:p>
        </p:txBody>
      </p:sp>
    </p:spTree>
    <p:extLst>
      <p:ext uri="{BB962C8B-B14F-4D97-AF65-F5344CB8AC3E}">
        <p14:creationId xmlns:p14="http://schemas.microsoft.com/office/powerpoint/2010/main" val="2085855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圖片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9807" y="2284930"/>
            <a:ext cx="4339054" cy="2744270"/>
          </a:xfrm>
          <a:prstGeom prst="rect">
            <a:avLst/>
          </a:prstGeom>
        </p:spPr>
      </p:pic>
      <p:pic>
        <p:nvPicPr>
          <p:cNvPr id="13" name="圖片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79210" y="3213846"/>
            <a:ext cx="3808019" cy="2815541"/>
          </a:xfrm>
          <a:prstGeom prst="rect">
            <a:avLst/>
          </a:prstGeom>
        </p:spPr>
      </p:pic>
      <p:sp>
        <p:nvSpPr>
          <p:cNvPr id="3" name="Title 1"/>
          <p:cNvSpPr txBox="1">
            <a:spLocks/>
          </p:cNvSpPr>
          <p:nvPr/>
        </p:nvSpPr>
        <p:spPr>
          <a:xfrm>
            <a:off x="2547488" y="647395"/>
            <a:ext cx="5426675" cy="6015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srgbClr val="5AB34F"/>
                </a:solidFill>
                <a:latin typeface="PMingLiU" charset="-120"/>
              </a:rPr>
              <a:t>超越空間及時間的限制</a:t>
            </a:r>
            <a:endParaRPr lang="en-US" sz="4000" b="1" dirty="0">
              <a:solidFill>
                <a:srgbClr val="5AB34F"/>
              </a:solidFill>
              <a:latin typeface="PMingLiU" charset="-120"/>
            </a:endParaRPr>
          </a:p>
        </p:txBody>
      </p:sp>
      <p:sp>
        <p:nvSpPr>
          <p:cNvPr id="7" name="TextBox 6"/>
          <p:cNvSpPr txBox="1"/>
          <p:nvPr/>
        </p:nvSpPr>
        <p:spPr>
          <a:xfrm>
            <a:off x="596704" y="5463704"/>
            <a:ext cx="3240360" cy="523220"/>
          </a:xfrm>
          <a:prstGeom prst="rect">
            <a:avLst/>
          </a:prstGeom>
          <a:noFill/>
        </p:spPr>
        <p:txBody>
          <a:bodyPr wrap="square" rtlCol="0">
            <a:spAutoFit/>
          </a:bodyPr>
          <a:lstStyle/>
          <a:p>
            <a:r>
              <a:rPr lang="zh-TW" altLang="en-US" sz="2800" b="1" dirty="0">
                <a:solidFill>
                  <a:srgbClr val="5AB34F"/>
                </a:solidFill>
                <a:latin typeface="PMingLiU" charset="-120"/>
                <a:cs typeface="PMingLiU" charset="-120"/>
              </a:rPr>
              <a:t>翻轉教室學習資源</a:t>
            </a:r>
            <a:endParaRPr lang="zh-HK" altLang="en-US" sz="2800" b="1" dirty="0">
              <a:solidFill>
                <a:srgbClr val="5AB34F"/>
              </a:solidFill>
              <a:latin typeface="PMingLiU" charset="-120"/>
              <a:cs typeface="PMingLiU" charset="-120"/>
            </a:endParaRPr>
          </a:p>
        </p:txBody>
      </p:sp>
    </p:spTree>
    <p:extLst>
      <p:ext uri="{BB962C8B-B14F-4D97-AF65-F5344CB8AC3E}">
        <p14:creationId xmlns:p14="http://schemas.microsoft.com/office/powerpoint/2010/main" val="248632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6704" y="1707280"/>
            <a:ext cx="6363624" cy="4242416"/>
          </a:xfrm>
          <a:prstGeom prst="rect">
            <a:avLst/>
          </a:prstGeom>
        </p:spPr>
      </p:pic>
      <p:sp>
        <p:nvSpPr>
          <p:cNvPr id="6" name="Title 1"/>
          <p:cNvSpPr txBox="1">
            <a:spLocks/>
          </p:cNvSpPr>
          <p:nvPr/>
        </p:nvSpPr>
        <p:spPr>
          <a:xfrm>
            <a:off x="638200" y="288575"/>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prstClr val="white"/>
                </a:solidFill>
                <a:latin typeface="PMingLiU" charset="-120"/>
              </a:rPr>
              <a:t>為深度思考創造機會</a:t>
            </a:r>
            <a:endParaRPr lang="zh-HK" altLang="en-US" sz="4000" b="1" dirty="0">
              <a:solidFill>
                <a:prstClr val="white"/>
              </a:solidFill>
              <a:latin typeface="PMingLiU" charset="-120"/>
            </a:endParaRPr>
          </a:p>
        </p:txBody>
      </p:sp>
    </p:spTree>
    <p:extLst>
      <p:ext uri="{BB962C8B-B14F-4D97-AF65-F5344CB8AC3E}">
        <p14:creationId xmlns:p14="http://schemas.microsoft.com/office/powerpoint/2010/main" val="3269333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6809" y="1625750"/>
            <a:ext cx="6298264" cy="4434682"/>
          </a:xfrm>
          <a:prstGeom prst="rect">
            <a:avLst/>
          </a:prstGeom>
        </p:spPr>
      </p:pic>
      <p:sp>
        <p:nvSpPr>
          <p:cNvPr id="8" name="Title 1"/>
          <p:cNvSpPr txBox="1">
            <a:spLocks/>
          </p:cNvSpPr>
          <p:nvPr/>
        </p:nvSpPr>
        <p:spPr>
          <a:xfrm>
            <a:off x="638200" y="288575"/>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prstClr val="white"/>
                </a:solidFill>
                <a:latin typeface="PMingLiU" charset="-120"/>
              </a:rPr>
              <a:t>加強對抽象概念的理解</a:t>
            </a:r>
            <a:endParaRPr lang="zh-HK" altLang="en-US" sz="4000" b="1" dirty="0">
              <a:solidFill>
                <a:prstClr val="white"/>
              </a:solidFill>
              <a:latin typeface="PMingLiU" charset="-120"/>
            </a:endParaRPr>
          </a:p>
        </p:txBody>
      </p:sp>
    </p:spTree>
    <p:extLst>
      <p:ext uri="{BB962C8B-B14F-4D97-AF65-F5344CB8AC3E}">
        <p14:creationId xmlns:p14="http://schemas.microsoft.com/office/powerpoint/2010/main" val="2500636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2270721" y="214871"/>
            <a:ext cx="4602557"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prstClr val="white"/>
                </a:solidFill>
                <a:latin typeface="PMingLiU" charset="-120"/>
              </a:rPr>
              <a:t>利用電子學習促進學生自主學習</a:t>
            </a:r>
            <a:endParaRPr lang="zh-HK" altLang="en-US" sz="4000" b="1" dirty="0">
              <a:solidFill>
                <a:prstClr val="white"/>
              </a:solidFill>
              <a:latin typeface="PMingLiU" charset="-12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1272" y="1705595"/>
            <a:ext cx="6840760" cy="406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77954" y="5976006"/>
            <a:ext cx="1639416" cy="523220"/>
          </a:xfrm>
          <a:prstGeom prst="rect">
            <a:avLst/>
          </a:prstGeom>
          <a:noFill/>
        </p:spPr>
        <p:txBody>
          <a:bodyPr wrap="square" rtlCol="0">
            <a:spAutoFit/>
          </a:bodyPr>
          <a:lstStyle/>
          <a:p>
            <a:r>
              <a:rPr lang="zh-TW" altLang="en-US" sz="2800" b="1" dirty="0">
                <a:solidFill>
                  <a:srgbClr val="5AB34F"/>
                </a:solidFill>
                <a:latin typeface="PMingLiU" charset="-120"/>
                <a:cs typeface="PMingLiU" charset="-120"/>
              </a:rPr>
              <a:t>課前錄像</a:t>
            </a:r>
            <a:endParaRPr lang="en-GB" altLang="zh-HK" sz="2800" b="1" dirty="0">
              <a:solidFill>
                <a:srgbClr val="5AB34F"/>
              </a:solidFill>
              <a:latin typeface="PMingLiU" charset="-120"/>
              <a:cs typeface="PMingLiU" charset="-120"/>
            </a:endParaRPr>
          </a:p>
        </p:txBody>
      </p:sp>
    </p:spTree>
    <p:extLst>
      <p:ext uri="{BB962C8B-B14F-4D97-AF65-F5344CB8AC3E}">
        <p14:creationId xmlns:p14="http://schemas.microsoft.com/office/powerpoint/2010/main" val="305842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1"/>
          <p:cNvSpPr txBox="1">
            <a:spLocks/>
          </p:cNvSpPr>
          <p:nvPr/>
        </p:nvSpPr>
        <p:spPr>
          <a:xfrm>
            <a:off x="1920515" y="1617624"/>
            <a:ext cx="5381238" cy="15162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TW" altLang="en-US" sz="4000" b="1" dirty="0">
                <a:solidFill>
                  <a:srgbClr val="5AB34F"/>
                </a:solidFill>
                <a:latin typeface="PMingLiU" charset="-120"/>
              </a:rPr>
              <a:t>考察</a:t>
            </a:r>
            <a:endParaRPr lang="en-US" altLang="zh-TW" sz="4000" b="1" dirty="0">
              <a:solidFill>
                <a:srgbClr val="5AB34F"/>
              </a:solidFill>
              <a:latin typeface="PMingLiU" charset="-120"/>
            </a:endParaRPr>
          </a:p>
          <a:p>
            <a:pPr>
              <a:lnSpc>
                <a:spcPct val="100000"/>
              </a:lnSpc>
            </a:pPr>
            <a:r>
              <a:rPr lang="en-US" altLang="zh-TW" sz="2800" b="1" dirty="0">
                <a:solidFill>
                  <a:srgbClr val="5AB34F"/>
                </a:solidFill>
                <a:latin typeface="PMingLiU" charset="-120"/>
              </a:rPr>
              <a:t>(</a:t>
            </a:r>
            <a:r>
              <a:rPr lang="zh-TW" altLang="en-US" sz="2800" b="1" dirty="0">
                <a:solidFill>
                  <a:srgbClr val="5AB34F"/>
                </a:solidFill>
                <a:latin typeface="PMingLiU" charset="-120"/>
              </a:rPr>
              <a:t>教室外的學習，移動學習工具：</a:t>
            </a:r>
            <a:r>
              <a:rPr lang="zh-TW" altLang="en-US" sz="2800" b="1" dirty="0">
                <a:solidFill>
                  <a:prstClr val="white"/>
                </a:solidFill>
                <a:latin typeface="PMingLiU" charset="-120"/>
              </a:rPr>
              <a:t> </a:t>
            </a:r>
            <a:r>
              <a:rPr lang="en-US" altLang="zh-TW" sz="2800" b="1" dirty="0" err="1">
                <a:solidFill>
                  <a:srgbClr val="5AB34F"/>
                </a:solidFill>
                <a:latin typeface="PMingLiU" charset="-120"/>
              </a:rPr>
              <a:t>EduVenture</a:t>
            </a:r>
            <a:r>
              <a:rPr lang="en-US" altLang="zh-TW" sz="2800" b="1" dirty="0">
                <a:solidFill>
                  <a:srgbClr val="5AB34F"/>
                </a:solidFill>
                <a:latin typeface="PMingLiU" charset="-120"/>
              </a:rPr>
              <a:t>)</a:t>
            </a:r>
            <a:endParaRPr lang="en-US" sz="2800" b="1" dirty="0">
              <a:solidFill>
                <a:srgbClr val="5AB34F"/>
              </a:solidFill>
              <a:latin typeface="PMingLiU" charset="-120"/>
            </a:endParaRPr>
          </a:p>
        </p:txBody>
      </p:sp>
      <p:sp>
        <p:nvSpPr>
          <p:cNvPr id="4" name="Content Placeholder 2"/>
          <p:cNvSpPr txBox="1">
            <a:spLocks/>
          </p:cNvSpPr>
          <p:nvPr/>
        </p:nvSpPr>
        <p:spPr>
          <a:xfrm>
            <a:off x="1664889" y="3230251"/>
            <a:ext cx="6250328" cy="29557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srgbClr val="5AB34F"/>
                </a:solidFill>
                <a:latin typeface="PMingLiU" charset="-120"/>
              </a:rPr>
              <a:t>教師會先預設題目於一個手機應用程式</a:t>
            </a:r>
            <a:r>
              <a:rPr lang="zh-TW" altLang="en-US" b="1" dirty="0">
                <a:solidFill>
                  <a:srgbClr val="5AB34F"/>
                </a:solidFill>
                <a:latin typeface="PMingLiU" charset="-120"/>
                <a:cs typeface="PMingLiU" charset="-120"/>
              </a:rPr>
              <a:t>內</a:t>
            </a:r>
            <a:r>
              <a:rPr lang="zh-TW" altLang="en-US" b="1" dirty="0">
                <a:solidFill>
                  <a:srgbClr val="5AB34F"/>
                </a:solidFill>
                <a:latin typeface="PMingLiU" charset="-120"/>
              </a:rPr>
              <a:t>，學生在考察時會使用該手機應用程式。當學生到達考察地點時，題目便會出現。學生需要觀察當時的環境回答問題。</a:t>
            </a:r>
            <a:endParaRPr lang="en-US" b="1" dirty="0">
              <a:solidFill>
                <a:srgbClr val="5AB34F"/>
              </a:solidFill>
              <a:latin typeface="PMingLiU" charset="-120"/>
            </a:endParaRPr>
          </a:p>
        </p:txBody>
      </p:sp>
    </p:spTree>
    <p:extLst>
      <p:ext uri="{BB962C8B-B14F-4D97-AF65-F5344CB8AC3E}">
        <p14:creationId xmlns:p14="http://schemas.microsoft.com/office/powerpoint/2010/main" val="39802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文字方塊 7"/>
          <p:cNvSpPr txBox="1"/>
          <p:nvPr/>
        </p:nvSpPr>
        <p:spPr>
          <a:xfrm>
            <a:off x="3889969" y="1720150"/>
            <a:ext cx="5457631" cy="3600986"/>
          </a:xfrm>
          <a:prstGeom prst="rect">
            <a:avLst/>
          </a:prstGeom>
          <a:noFill/>
        </p:spPr>
        <p:txBody>
          <a:bodyPr wrap="square" rtlCol="0">
            <a:spAutoFit/>
          </a:bodyPr>
          <a:lstStyle/>
          <a:p>
            <a:pPr marL="342900" indent="-342900">
              <a:spcBef>
                <a:spcPts val="1800"/>
              </a:spcBef>
              <a:buClr>
                <a:prstClr val="white"/>
              </a:buClr>
              <a:buSzPct val="100000"/>
              <a:buFont typeface="Arial" charset="0"/>
              <a:buChar char="•"/>
            </a:pPr>
            <a:endParaRPr lang="en-US" altLang="zh-TW" sz="2800" b="1" dirty="0">
              <a:solidFill>
                <a:prstClr val="white"/>
              </a:solidFill>
              <a:latin typeface="PMingLiU" charset="-120"/>
              <a:cs typeface="PMingLiU" charset="-120"/>
            </a:endParaRPr>
          </a:p>
          <a:p>
            <a:pPr marL="342900" indent="-342900">
              <a:spcBef>
                <a:spcPts val="1800"/>
              </a:spcBef>
              <a:buClr>
                <a:prstClr val="white"/>
              </a:buClr>
              <a:buSzPct val="100000"/>
              <a:buFont typeface="Arial" charset="0"/>
              <a:buChar char="•"/>
            </a:pPr>
            <a:r>
              <a:rPr lang="zh-TW" altLang="en-US" sz="2800" b="1" dirty="0">
                <a:solidFill>
                  <a:prstClr val="white"/>
                </a:solidFill>
                <a:latin typeface="PMingLiU" charset="-120"/>
                <a:cs typeface="PMingLiU" charset="-120"/>
              </a:rPr>
              <a:t>學生可以用不同角度進行探索</a:t>
            </a:r>
            <a:endParaRPr lang="en-US" altLang="zh-HK" sz="2800" b="1" dirty="0">
              <a:solidFill>
                <a:prstClr val="white"/>
              </a:solidFill>
              <a:latin typeface="PMingLiU" charset="-120"/>
              <a:cs typeface="PMingLiU" charset="-120"/>
            </a:endParaRPr>
          </a:p>
          <a:p>
            <a:pPr marL="342900" indent="-342900">
              <a:spcBef>
                <a:spcPts val="1800"/>
              </a:spcBef>
              <a:buClr>
                <a:prstClr val="white"/>
              </a:buClr>
              <a:buSzPct val="100000"/>
              <a:buFont typeface="Arial" charset="0"/>
              <a:buChar char="•"/>
            </a:pPr>
            <a:r>
              <a:rPr lang="zh-TW" altLang="en-US" sz="2800" b="1" dirty="0">
                <a:solidFill>
                  <a:prstClr val="white"/>
                </a:solidFill>
                <a:latin typeface="PMingLiU" charset="-120"/>
                <a:cs typeface="PMingLiU" charset="-120"/>
              </a:rPr>
              <a:t>減少畫圖的時間</a:t>
            </a:r>
            <a:endParaRPr lang="en-US" altLang="zh-HK" sz="2800" b="1" dirty="0">
              <a:solidFill>
                <a:prstClr val="white"/>
              </a:solidFill>
              <a:latin typeface="PMingLiU" charset="-120"/>
              <a:cs typeface="PMingLiU" charset="-120"/>
            </a:endParaRPr>
          </a:p>
          <a:p>
            <a:pPr marL="342900" lvl="1" indent="-342900">
              <a:spcBef>
                <a:spcPts val="1800"/>
              </a:spcBef>
              <a:buClr>
                <a:prstClr val="white"/>
              </a:buClr>
              <a:buSzPct val="100000"/>
              <a:buFont typeface="Arial" charset="0"/>
              <a:buChar char="•"/>
            </a:pPr>
            <a:r>
              <a:rPr lang="zh-TW" altLang="en-US" sz="2800" b="1" dirty="0">
                <a:solidFill>
                  <a:prstClr val="white"/>
                </a:solidFill>
                <a:latin typeface="PMingLiU" charset="-120"/>
                <a:cs typeface="PMingLiU" charset="-120"/>
              </a:rPr>
              <a:t>增加了生生及師生的互動</a:t>
            </a:r>
            <a:endParaRPr lang="en-US" altLang="zh-TW" sz="2800" b="1" dirty="0">
              <a:solidFill>
                <a:prstClr val="white"/>
              </a:solidFill>
              <a:latin typeface="PMingLiU" charset="-120"/>
              <a:cs typeface="PMingLiU" charset="-120"/>
            </a:endParaRPr>
          </a:p>
          <a:p>
            <a:pPr marL="342900" lvl="1" indent="-342900">
              <a:spcBef>
                <a:spcPts val="1800"/>
              </a:spcBef>
              <a:buClr>
                <a:prstClr val="white"/>
              </a:buClr>
              <a:buSzPct val="100000"/>
              <a:buFont typeface="Arial" charset="0"/>
              <a:buChar char="•"/>
            </a:pPr>
            <a:r>
              <a:rPr lang="zh-TW" altLang="en-US" sz="2800" b="1" dirty="0">
                <a:solidFill>
                  <a:prstClr val="white"/>
                </a:solidFill>
                <a:latin typeface="PMingLiU" charset="-120"/>
                <a:cs typeface="PMingLiU" charset="-120"/>
              </a:rPr>
              <a:t>分享學習成果變得容易</a:t>
            </a:r>
            <a:r>
              <a:rPr lang="zh-TW" altLang="en-US" sz="2800" b="1" dirty="0">
                <a:solidFill>
                  <a:prstClr val="white"/>
                </a:solidFill>
                <a:latin typeface="PMingLiU" charset="-120"/>
              </a:rPr>
              <a:t>，</a:t>
            </a:r>
            <a:r>
              <a:rPr lang="zh-TW" altLang="en-US" sz="2800" b="1" dirty="0">
                <a:solidFill>
                  <a:prstClr val="white"/>
                </a:solidFill>
                <a:latin typeface="PMingLiU" charset="-120"/>
                <a:cs typeface="PMingLiU" charset="-120"/>
              </a:rPr>
              <a:t>令學生對數學學習更有興趣</a:t>
            </a:r>
            <a:endParaRPr lang="zh-HK" altLang="en-US" sz="2800" b="1" dirty="0">
              <a:solidFill>
                <a:prstClr val="white"/>
              </a:solidFill>
              <a:latin typeface="PMingLiU" charset="-120"/>
              <a:cs typeface="PMingLiU" charset="-120"/>
            </a:endParaRPr>
          </a:p>
        </p:txBody>
      </p:sp>
      <p:pic>
        <p:nvPicPr>
          <p:cNvPr id="5" name="圖片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1581" y="1322410"/>
            <a:ext cx="2834361" cy="1912339"/>
          </a:xfrm>
          <a:prstGeom prst="rect">
            <a:avLst/>
          </a:prstGeom>
        </p:spPr>
      </p:pic>
      <p:sp>
        <p:nvSpPr>
          <p:cNvPr id="7" name="Title 1"/>
          <p:cNvSpPr txBox="1">
            <a:spLocks/>
          </p:cNvSpPr>
          <p:nvPr/>
        </p:nvSpPr>
        <p:spPr>
          <a:xfrm>
            <a:off x="638200" y="409598"/>
            <a:ext cx="7867600" cy="7334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b="1" dirty="0">
                <a:solidFill>
                  <a:prstClr val="white"/>
                </a:solidFill>
                <a:latin typeface="PMingLiU" charset="-120"/>
                <a:cs typeface="PMingLiU" charset="-120"/>
              </a:rPr>
              <a:t>數學課堂</a:t>
            </a:r>
            <a:r>
              <a:rPr lang="en-US" altLang="zh-TW" sz="4000" b="1" dirty="0">
                <a:solidFill>
                  <a:prstClr val="white"/>
                </a:solidFill>
                <a:latin typeface="PMingLiU" charset="-120"/>
                <a:cs typeface="PMingLiU" charset="-120"/>
              </a:rPr>
              <a:t> </a:t>
            </a:r>
            <a:r>
              <a:rPr lang="en-US" altLang="zh-TW" sz="4000" b="1" dirty="0">
                <a:solidFill>
                  <a:prstClr val="white"/>
                </a:solidFill>
                <a:latin typeface="PMingLiU" charset="-120"/>
              </a:rPr>
              <a:t>—</a:t>
            </a:r>
            <a:r>
              <a:rPr lang="en-US" altLang="zh-TW" sz="4000" b="1" dirty="0">
                <a:solidFill>
                  <a:prstClr val="white"/>
                </a:solidFill>
                <a:latin typeface="PMingLiU" charset="-120"/>
                <a:cs typeface="PMingLiU" charset="-120"/>
              </a:rPr>
              <a:t> </a:t>
            </a:r>
            <a:r>
              <a:rPr lang="zh-TW" altLang="en-US" sz="4000" b="1" dirty="0">
                <a:solidFill>
                  <a:prstClr val="white"/>
                </a:solidFill>
                <a:latin typeface="PMingLiU" charset="-120"/>
                <a:cs typeface="PMingLiU" charset="-120"/>
              </a:rPr>
              <a:t>三角型的心</a:t>
            </a:r>
          </a:p>
        </p:txBody>
      </p:sp>
      <p:pic>
        <p:nvPicPr>
          <p:cNvPr id="9" name="圖片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1581" y="3269003"/>
            <a:ext cx="2834361" cy="1987038"/>
          </a:xfrm>
          <a:prstGeom prst="rect">
            <a:avLst/>
          </a:prstGeom>
        </p:spPr>
      </p:pic>
      <p:sp>
        <p:nvSpPr>
          <p:cNvPr id="11" name="文字方塊 7"/>
          <p:cNvSpPr txBox="1"/>
          <p:nvPr/>
        </p:nvSpPr>
        <p:spPr>
          <a:xfrm>
            <a:off x="4260397" y="1723046"/>
            <a:ext cx="4198916" cy="523220"/>
          </a:xfrm>
          <a:prstGeom prst="rect">
            <a:avLst/>
          </a:prstGeom>
          <a:noFill/>
        </p:spPr>
        <p:txBody>
          <a:bodyPr wrap="square" rtlCol="0">
            <a:spAutoFit/>
          </a:bodyPr>
          <a:lstStyle/>
          <a:p>
            <a:r>
              <a:rPr lang="zh-TW" altLang="en-US" sz="2800" b="1" dirty="0">
                <a:solidFill>
                  <a:prstClr val="white"/>
                </a:solidFill>
                <a:latin typeface="PMingLiU" charset="-120"/>
                <a:cs typeface="PMingLiU" charset="-120"/>
              </a:rPr>
              <a:t>使用科技進行探索的好處</a:t>
            </a:r>
            <a:r>
              <a:rPr lang="zh-TW" altLang="en-US" sz="2800" b="1" dirty="0">
                <a:solidFill>
                  <a:prstClr val="white"/>
                </a:solidFill>
                <a:latin typeface="PMingLiU" charset="-120"/>
              </a:rPr>
              <a:t>：</a:t>
            </a:r>
            <a:endParaRPr lang="zh-HK" altLang="en-US" sz="2800" b="1" dirty="0">
              <a:solidFill>
                <a:prstClr val="white"/>
              </a:solidFill>
              <a:latin typeface="PMingLiU" charset="-120"/>
              <a:cs typeface="PMingLiU" charset="-120"/>
            </a:endParaRPr>
          </a:p>
        </p:txBody>
      </p:sp>
    </p:spTree>
    <p:extLst>
      <p:ext uri="{BB962C8B-B14F-4D97-AF65-F5344CB8AC3E}">
        <p14:creationId xmlns:p14="http://schemas.microsoft.com/office/powerpoint/2010/main" val="950110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le 1"/>
          <p:cNvSpPr txBox="1">
            <a:spLocks/>
          </p:cNvSpPr>
          <p:nvPr/>
        </p:nvSpPr>
        <p:spPr>
          <a:xfrm>
            <a:off x="591669" y="4832094"/>
            <a:ext cx="6414248" cy="11203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1600" b="1" dirty="0">
                <a:solidFill>
                  <a:srgbClr val="5AB34F"/>
                </a:solidFill>
                <a:latin typeface="PMingLiU" charset="-120"/>
                <a:cs typeface="PMingLiU" charset="-120"/>
              </a:rPr>
              <a:t>©</a:t>
            </a:r>
            <a:r>
              <a:rPr lang="zh-TW" altLang="en-US" sz="1600" b="1" dirty="0">
                <a:solidFill>
                  <a:srgbClr val="5AB34F"/>
                </a:solidFill>
                <a:latin typeface="PMingLiU" charset="-120"/>
                <a:cs typeface="PMingLiU" charset="-120"/>
              </a:rPr>
              <a:t>香港特別行政區政府教育局    教育基建分部    資訊科技教育組 </a:t>
            </a:r>
            <a:r>
              <a:rPr lang="en-US" altLang="zh-TW" sz="1600" b="1" dirty="0">
                <a:solidFill>
                  <a:srgbClr val="5AB34F"/>
                </a:solidFill>
                <a:latin typeface="PMingLiU" charset="-120"/>
                <a:cs typeface="PMingLiU" charset="-120"/>
              </a:rPr>
              <a:t>2017</a:t>
            </a:r>
            <a:r>
              <a:rPr lang="zh-TW" altLang="en-US" sz="1600" b="1" dirty="0">
                <a:solidFill>
                  <a:srgbClr val="5AB34F"/>
                </a:solidFill>
                <a:latin typeface="PMingLiU" charset="-120"/>
                <a:cs typeface="PMingLiU" charset="-120"/>
              </a:rPr>
              <a:t> </a:t>
            </a:r>
            <a:br>
              <a:rPr lang="zh-TW" altLang="en-US" sz="1600" b="1" dirty="0">
                <a:solidFill>
                  <a:srgbClr val="5AB34F"/>
                </a:solidFill>
                <a:latin typeface="PMingLiU" charset="-120"/>
                <a:cs typeface="PMingLiU" charset="-120"/>
              </a:rPr>
            </a:br>
            <a:br>
              <a:rPr lang="zh-TW" altLang="en-US" sz="1600" b="1" dirty="0">
                <a:solidFill>
                  <a:srgbClr val="5AB34F"/>
                </a:solidFill>
                <a:latin typeface="PMingLiU" charset="-120"/>
                <a:cs typeface="PMingLiU" charset="-120"/>
              </a:rPr>
            </a:br>
            <a:r>
              <a:rPr lang="zh-TW" altLang="en-US" sz="1600" b="1" dirty="0">
                <a:solidFill>
                  <a:srgbClr val="5AB34F"/>
                </a:solidFill>
                <a:latin typeface="PMingLiU" charset="-120"/>
                <a:cs typeface="PMingLiU" charset="-120"/>
              </a:rPr>
              <a:t>本簡報的版權屬香港特別行政區政府教育局所有，不得作商業用途。學校可使用部分或全部內容作非牟利教育用途。</a:t>
            </a:r>
            <a:endParaRPr lang="en-US" sz="1600" b="1" dirty="0">
              <a:solidFill>
                <a:srgbClr val="5AB34F"/>
              </a:solidFill>
              <a:latin typeface="PMingLiU" charset="-120"/>
              <a:ea typeface="PMingLiU" charset="-120"/>
              <a:cs typeface="PMingLiU" charset="-120"/>
            </a:endParaRPr>
          </a:p>
        </p:txBody>
      </p:sp>
      <p:sp>
        <p:nvSpPr>
          <p:cNvPr id="7" name="Title 1"/>
          <p:cNvSpPr txBox="1">
            <a:spLocks/>
          </p:cNvSpPr>
          <p:nvPr/>
        </p:nvSpPr>
        <p:spPr>
          <a:xfrm>
            <a:off x="255493" y="2658271"/>
            <a:ext cx="7059706" cy="11203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5500" b="1" dirty="0">
                <a:solidFill>
                  <a:srgbClr val="5AB34F"/>
                </a:solidFill>
                <a:latin typeface="PMingLiU" charset="-120"/>
                <a:cs typeface="PMingLiU" charset="-120"/>
              </a:rPr>
              <a:t>完</a:t>
            </a:r>
            <a:endParaRPr lang="en-US" sz="5500" b="1" dirty="0">
              <a:solidFill>
                <a:srgbClr val="5AB34F"/>
              </a:solidFill>
              <a:latin typeface="PMingLiU" charset="-120"/>
              <a:ea typeface="PMingLiU" charset="-120"/>
              <a:cs typeface="PMingLiU" charset="-120"/>
            </a:endParaRPr>
          </a:p>
        </p:txBody>
      </p:sp>
      <p:cxnSp>
        <p:nvCxnSpPr>
          <p:cNvPr id="6" name="Straight Connector 5"/>
          <p:cNvCxnSpPr/>
          <p:nvPr/>
        </p:nvCxnSpPr>
        <p:spPr>
          <a:xfrm>
            <a:off x="712694" y="4625788"/>
            <a:ext cx="6118412" cy="0"/>
          </a:xfrm>
          <a:prstGeom prst="line">
            <a:avLst/>
          </a:prstGeom>
          <a:ln>
            <a:solidFill>
              <a:srgbClr val="5AB3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08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txBox="1">
            <a:spLocks/>
          </p:cNvSpPr>
          <p:nvPr/>
        </p:nvSpPr>
        <p:spPr>
          <a:xfrm>
            <a:off x="376516" y="1385047"/>
            <a:ext cx="2815863" cy="6185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a:solidFill>
                  <a:prstClr val="white"/>
                </a:solidFill>
                <a:latin typeface="PMingLiU" charset="-120"/>
                <a:cs typeface="PMingLiU" charset="-120"/>
              </a:rPr>
              <a:t>I. </a:t>
            </a:r>
            <a:r>
              <a:rPr lang="zh-TW" altLang="en-US" sz="4000" b="1" dirty="0">
                <a:solidFill>
                  <a:prstClr val="white"/>
                </a:solidFill>
                <a:latin typeface="PMingLiU" charset="-120"/>
                <a:cs typeface="PMingLiU" charset="-120"/>
              </a:rPr>
              <a:t>世界趨勢</a:t>
            </a:r>
            <a:endParaRPr lang="zh-HK" altLang="en-US" sz="4000" b="1" dirty="0">
              <a:solidFill>
                <a:prstClr val="white"/>
              </a:solidFill>
              <a:latin typeface="PMingLiU" charset="-120"/>
              <a:cs typeface="PMingLiU" charset="-120"/>
            </a:endParaRPr>
          </a:p>
        </p:txBody>
      </p:sp>
      <p:sp>
        <p:nvSpPr>
          <p:cNvPr id="6" name="Content Placeholder 2"/>
          <p:cNvSpPr txBox="1">
            <a:spLocks/>
          </p:cNvSpPr>
          <p:nvPr/>
        </p:nvSpPr>
        <p:spPr>
          <a:xfrm>
            <a:off x="3361764" y="2224461"/>
            <a:ext cx="5109883"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prstClr val="white"/>
                </a:solidFill>
                <a:latin typeface="PMingLiU" charset="-120"/>
                <a:cs typeface="PMingLiU" charset="-120"/>
              </a:rPr>
              <a:t>根據</a:t>
            </a:r>
            <a:r>
              <a:rPr lang="en-US" altLang="zh-TW" b="1" dirty="0">
                <a:solidFill>
                  <a:prstClr val="white"/>
                </a:solidFill>
                <a:latin typeface="PMingLiU" charset="-120"/>
                <a:cs typeface="PMingLiU" charset="-120"/>
              </a:rPr>
              <a:t>2016</a:t>
            </a:r>
            <a:r>
              <a:rPr lang="zh-TW" altLang="en-US" b="1" dirty="0">
                <a:solidFill>
                  <a:prstClr val="white"/>
                </a:solidFill>
                <a:latin typeface="PMingLiU" charset="-120"/>
                <a:cs typeface="PMingLiU" charset="-120"/>
              </a:rPr>
              <a:t>全球資訊科技報告</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全球正進入第四個工業革命</a:t>
            </a:r>
            <a:r>
              <a:rPr lang="zh-TW" altLang="en-US" b="1" dirty="0">
                <a:solidFill>
                  <a:prstClr val="white"/>
                </a:solidFill>
                <a:latin typeface="PMingLiU" charset="-120"/>
              </a:rPr>
              <a:t>。</a:t>
            </a:r>
            <a:endParaRPr lang="en-US" altLang="zh-TW" b="1" dirty="0">
              <a:solidFill>
                <a:prstClr val="white"/>
              </a:solidFill>
              <a:latin typeface="PMingLiU" charset="-120"/>
              <a:cs typeface="PMingLiU" charset="-120"/>
            </a:endParaRPr>
          </a:p>
          <a:p>
            <a:pPr>
              <a:lnSpc>
                <a:spcPct val="100000"/>
              </a:lnSpc>
            </a:pPr>
            <a:r>
              <a:rPr lang="zh-TW" altLang="en-US" b="1" dirty="0">
                <a:solidFill>
                  <a:prstClr val="white"/>
                </a:solidFill>
                <a:latin typeface="PMingLiU" charset="-120"/>
                <a:cs typeface="PMingLiU" charset="-120"/>
              </a:rPr>
              <a:t>處理及儲存容量的增長會越來越快</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人類比以前更容易獲取知識</a:t>
            </a:r>
            <a:r>
              <a:rPr lang="zh-TW" altLang="en-US" b="1" dirty="0">
                <a:solidFill>
                  <a:prstClr val="white"/>
                </a:solidFill>
                <a:latin typeface="PMingLiU" charset="-120"/>
              </a:rPr>
              <a:t>。</a:t>
            </a:r>
            <a:endParaRPr lang="en-US" altLang="zh-TW" b="1" dirty="0">
              <a:solidFill>
                <a:prstClr val="white"/>
              </a:solidFill>
              <a:latin typeface="PMingLiU" charset="-120"/>
              <a:cs typeface="PMingLiU" charset="-120"/>
            </a:endParaRPr>
          </a:p>
          <a:p>
            <a:pPr>
              <a:lnSpc>
                <a:spcPct val="100000"/>
              </a:lnSpc>
            </a:pPr>
            <a:r>
              <a:rPr lang="zh-TW" altLang="en-US" b="1" dirty="0">
                <a:solidFill>
                  <a:prstClr val="white"/>
                </a:solidFill>
                <a:latin typeface="PMingLiU" charset="-120"/>
                <a:cs typeface="PMingLiU" charset="-120"/>
              </a:rPr>
              <a:t>新科技如</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互聯網</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人工智能</a:t>
            </a:r>
            <a:r>
              <a:rPr lang="zh-TW" altLang="en-US" b="1" dirty="0">
                <a:solidFill>
                  <a:prstClr val="white"/>
                </a:solidFill>
                <a:latin typeface="PMingLiU" charset="-120"/>
              </a:rPr>
              <a:t>、 </a:t>
            </a:r>
            <a:r>
              <a:rPr lang="en-US" altLang="zh-TW" b="1" dirty="0">
                <a:solidFill>
                  <a:prstClr val="white"/>
                </a:solidFill>
                <a:latin typeface="PMingLiU" charset="-120"/>
                <a:cs typeface="PMingLiU" charset="-120"/>
              </a:rPr>
              <a:t>3D</a:t>
            </a:r>
            <a:r>
              <a:rPr lang="zh-TW" altLang="en-US" b="1" dirty="0">
                <a:solidFill>
                  <a:prstClr val="white"/>
                </a:solidFill>
                <a:latin typeface="PMingLiU" charset="-120"/>
                <a:cs typeface="PMingLiU" charset="-120"/>
              </a:rPr>
              <a:t>打印</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能量儲存和量子電腦開展等</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將更有潛力支配將來人類的發展</a:t>
            </a:r>
            <a:r>
              <a:rPr lang="zh-TW" altLang="en-US" b="1" dirty="0">
                <a:solidFill>
                  <a:prstClr val="white"/>
                </a:solidFill>
                <a:latin typeface="PMingLiU" charset="-120"/>
              </a:rPr>
              <a:t>。</a:t>
            </a:r>
            <a:endParaRPr lang="zh-HK" altLang="en-US" b="1" dirty="0">
              <a:solidFill>
                <a:prstClr val="white"/>
              </a:solidFill>
              <a:latin typeface="PMingLiU" charset="-120"/>
              <a:cs typeface="PMingLiU" charset="-120"/>
            </a:endParaRPr>
          </a:p>
        </p:txBody>
      </p:sp>
    </p:spTree>
    <p:extLst>
      <p:ext uri="{BB962C8B-B14F-4D97-AF65-F5344CB8AC3E}">
        <p14:creationId xmlns:p14="http://schemas.microsoft.com/office/powerpoint/2010/main" val="285166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Content Placeholder 2"/>
          <p:cNvSpPr txBox="1">
            <a:spLocks/>
          </p:cNvSpPr>
          <p:nvPr/>
        </p:nvSpPr>
        <p:spPr>
          <a:xfrm>
            <a:off x="1077809" y="5292381"/>
            <a:ext cx="6831262" cy="7320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altLang="zh-HK" sz="1900" b="1" dirty="0">
                <a:solidFill>
                  <a:prstClr val="white"/>
                </a:solidFill>
                <a:latin typeface="PMingLiU" charset="-120"/>
                <a:cs typeface="PMingLiU" charset="-120"/>
              </a:rPr>
              <a:t>https://</a:t>
            </a:r>
            <a:r>
              <a:rPr lang="en-US" altLang="zh-HK" sz="1900" b="1" dirty="0" err="1">
                <a:solidFill>
                  <a:prstClr val="white"/>
                </a:solidFill>
                <a:latin typeface="PMingLiU" charset="-120"/>
                <a:cs typeface="PMingLiU" charset="-120"/>
              </a:rPr>
              <a:t>widgets.weforum.org</a:t>
            </a:r>
            <a:r>
              <a:rPr lang="en-US" altLang="zh-HK" sz="1900" b="1" dirty="0">
                <a:solidFill>
                  <a:prstClr val="white"/>
                </a:solidFill>
                <a:latin typeface="PMingLiU" charset="-120"/>
                <a:cs typeface="PMingLiU" charset="-120"/>
              </a:rPr>
              <a:t>/nve-2015/chapter1.html</a:t>
            </a:r>
            <a:endParaRPr lang="zh-HK" altLang="en-US" sz="1900" b="1" dirty="0">
              <a:solidFill>
                <a:prstClr val="white"/>
              </a:solidFill>
              <a:latin typeface="PMingLiU" charset="-120"/>
              <a:cs typeface="PMingLiU" charset="-120"/>
            </a:endParaRPr>
          </a:p>
        </p:txBody>
      </p:sp>
      <p:sp>
        <p:nvSpPr>
          <p:cNvPr id="10" name="Title 1"/>
          <p:cNvSpPr txBox="1">
            <a:spLocks/>
          </p:cNvSpPr>
          <p:nvPr/>
        </p:nvSpPr>
        <p:spPr>
          <a:xfrm>
            <a:off x="1077809" y="666226"/>
            <a:ext cx="3657600" cy="5451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prstClr val="white"/>
                </a:solidFill>
                <a:latin typeface="PMingLiU" charset="-120"/>
                <a:cs typeface="PMingLiU" charset="-120"/>
              </a:rPr>
              <a:t>廿一世紀技能</a:t>
            </a:r>
            <a:endParaRPr lang="zh-HK" altLang="en-US" sz="4000" b="1" dirty="0">
              <a:solidFill>
                <a:prstClr val="white"/>
              </a:solidFill>
              <a:latin typeface="PMingLiU" charset="-120"/>
              <a:cs typeface="PMingLiU" charset="-120"/>
            </a:endParaRPr>
          </a:p>
        </p:txBody>
      </p:sp>
      <p:sp>
        <p:nvSpPr>
          <p:cNvPr id="2" name="TextBox 1"/>
          <p:cNvSpPr txBox="1"/>
          <p:nvPr/>
        </p:nvSpPr>
        <p:spPr>
          <a:xfrm>
            <a:off x="1077809" y="1393402"/>
            <a:ext cx="5000262" cy="3477875"/>
          </a:xfrm>
          <a:prstGeom prst="rect">
            <a:avLst/>
          </a:prstGeom>
          <a:noFill/>
        </p:spPr>
        <p:txBody>
          <a:bodyPr wrap="square" rtlCol="0">
            <a:spAutoFit/>
          </a:bodyPr>
          <a:lstStyle/>
          <a:p>
            <a:r>
              <a:rPr lang="zh-TW" altLang="en-US" sz="2800" b="1" dirty="0">
                <a:solidFill>
                  <a:prstClr val="white"/>
                </a:solidFill>
                <a:latin typeface="PMingLiU" charset="-120"/>
                <a:cs typeface="PMingLiU" charset="-120"/>
              </a:rPr>
              <a:t>根據世界經濟論壇，廿一世紀技能包括三方面：基本素養、能力及性格質素。基本素養，即學生需要運用該等核心技能，以完成日常的工作。而資訊和通訊科技素養是基本素養範疇中的其中一個。</a:t>
            </a:r>
            <a:endParaRPr lang="zh-HK" altLang="en-US" sz="2800" b="1" dirty="0">
              <a:solidFill>
                <a:prstClr val="white"/>
              </a:solidFill>
              <a:latin typeface="PMingLiU" charset="-120"/>
              <a:cs typeface="PMingLiU" charset="-120"/>
            </a:endParaRPr>
          </a:p>
          <a:p>
            <a:endParaRPr lang="en-US" sz="2400" dirty="0">
              <a:solidFill>
                <a:prstClr val="white"/>
              </a:solidFill>
              <a:latin typeface="PMingLiU" charset="-120"/>
              <a:ea typeface="PMingLiU" charset="-120"/>
              <a:cs typeface="PMingLiU" charset="-120"/>
            </a:endParaRPr>
          </a:p>
        </p:txBody>
      </p:sp>
      <p:sp>
        <p:nvSpPr>
          <p:cNvPr id="4" name="TextBox 3"/>
          <p:cNvSpPr txBox="1"/>
          <p:nvPr/>
        </p:nvSpPr>
        <p:spPr>
          <a:xfrm>
            <a:off x="7288306" y="766482"/>
            <a:ext cx="184731"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3385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p:cNvSpPr txBox="1">
            <a:spLocks/>
          </p:cNvSpPr>
          <p:nvPr/>
        </p:nvSpPr>
        <p:spPr>
          <a:xfrm>
            <a:off x="822053" y="373980"/>
            <a:ext cx="4864249" cy="5937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b="1" dirty="0">
                <a:solidFill>
                  <a:prstClr val="white"/>
                </a:solidFill>
                <a:latin typeface="PMingLiU" charset="-120"/>
              </a:rPr>
              <a:t>數碼智商和資訊素養</a:t>
            </a:r>
            <a:endParaRPr lang="zh-HK" altLang="en-US" sz="4000" b="1" dirty="0">
              <a:solidFill>
                <a:prstClr val="white"/>
              </a:solidFill>
              <a:latin typeface="PMingLiU" charset="-120"/>
            </a:endParaRPr>
          </a:p>
        </p:txBody>
      </p:sp>
      <p:sp>
        <p:nvSpPr>
          <p:cNvPr id="8" name="Content Placeholder 2"/>
          <p:cNvSpPr txBox="1">
            <a:spLocks/>
          </p:cNvSpPr>
          <p:nvPr/>
        </p:nvSpPr>
        <p:spPr>
          <a:xfrm>
            <a:off x="589867" y="1229502"/>
            <a:ext cx="5644522" cy="4096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b="1" dirty="0">
                <a:solidFill>
                  <a:prstClr val="white"/>
                </a:solidFill>
                <a:latin typeface="PMingLiU" charset="-120"/>
                <a:cs typeface="PMingLiU" charset="-120"/>
              </a:rPr>
              <a:t>兒童除了於數碼世界學習和娛樂外</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也會面對不同的危機</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如</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網上欺凌</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科技沉迷</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不雅及暴力的內容等</a:t>
            </a:r>
            <a:r>
              <a:rPr lang="zh-TW" altLang="zh-HK" b="1" dirty="0">
                <a:solidFill>
                  <a:prstClr val="white"/>
                </a:solidFill>
                <a:latin typeface="PMingLiU" charset="-120"/>
              </a:rPr>
              <a:t>。</a:t>
            </a:r>
            <a:endParaRPr lang="en-US" altLang="zh-TW" b="1" dirty="0">
              <a:solidFill>
                <a:prstClr val="white"/>
              </a:solidFill>
              <a:latin typeface="PMingLiU" charset="-120"/>
              <a:cs typeface="PMingLiU" charset="-120"/>
            </a:endParaRPr>
          </a:p>
          <a:p>
            <a:pPr>
              <a:lnSpc>
                <a:spcPct val="100000"/>
              </a:lnSpc>
            </a:pPr>
            <a:r>
              <a:rPr lang="zh-TW" altLang="en-US" b="1" dirty="0">
                <a:solidFill>
                  <a:prstClr val="white"/>
                </a:solidFill>
                <a:latin typeface="PMingLiU" charset="-120"/>
                <a:cs typeface="PMingLiU" charset="-120"/>
              </a:rPr>
              <a:t>因此</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家長應裝備子女具備數碼智商和資訊素養</a:t>
            </a:r>
            <a:r>
              <a:rPr lang="zh-TW" altLang="en-US" b="1" dirty="0">
                <a:solidFill>
                  <a:prstClr val="white"/>
                </a:solidFill>
                <a:latin typeface="PMingLiU" charset="-120"/>
              </a:rPr>
              <a:t>，</a:t>
            </a:r>
            <a:r>
              <a:rPr lang="zh-TW" altLang="en-US" b="1" dirty="0">
                <a:solidFill>
                  <a:prstClr val="white"/>
                </a:solidFill>
                <a:latin typeface="PMingLiU" charset="-120"/>
                <a:cs typeface="PMingLiU" charset="-120"/>
              </a:rPr>
              <a:t>讓他們</a:t>
            </a:r>
            <a:r>
              <a:rPr lang="zh-HK" altLang="zh-HK" b="1" dirty="0">
                <a:solidFill>
                  <a:prstClr val="white"/>
                </a:solidFill>
                <a:latin typeface="PMingLiU" charset="-120"/>
                <a:cs typeface="PMingLiU" charset="-120"/>
              </a:rPr>
              <a:t>有效和</a:t>
            </a:r>
            <a:r>
              <a:rPr lang="zh-TW" altLang="zh-HK" b="1" dirty="0">
                <a:solidFill>
                  <a:prstClr val="white"/>
                </a:solidFill>
                <a:latin typeface="PMingLiU" charset="-120"/>
                <a:cs typeface="PMingLiU" charset="-120"/>
              </a:rPr>
              <a:t>符</a:t>
            </a:r>
            <a:r>
              <a:rPr lang="zh-HK" altLang="zh-HK" b="1" dirty="0">
                <a:solidFill>
                  <a:prstClr val="white"/>
                </a:solidFill>
                <a:latin typeface="PMingLiU" charset="-120"/>
                <a:cs typeface="PMingLiU" charset="-120"/>
              </a:rPr>
              <a:t>合道德地運用資訊及資訊科技</a:t>
            </a:r>
            <a:r>
              <a:rPr lang="zh-TW" altLang="en-US" b="1" dirty="0">
                <a:solidFill>
                  <a:prstClr val="white"/>
                </a:solidFill>
                <a:latin typeface="PMingLiU" charset="-120"/>
              </a:rPr>
              <a:t>，</a:t>
            </a:r>
            <a:r>
              <a:rPr lang="zh-TW" altLang="zh-HK" b="1" dirty="0">
                <a:solidFill>
                  <a:prstClr val="white"/>
                </a:solidFill>
                <a:latin typeface="PMingLiU" charset="-120"/>
                <a:cs typeface="PMingLiU" charset="-120"/>
              </a:rPr>
              <a:t>並培養</a:t>
            </a:r>
            <a:r>
              <a:rPr lang="zh-HK" altLang="zh-HK" b="1" dirty="0">
                <a:solidFill>
                  <a:prstClr val="white"/>
                </a:solidFill>
                <a:latin typeface="PMingLiU" charset="-120"/>
                <a:cs typeface="PMingLiU" charset="-120"/>
              </a:rPr>
              <a:t>他們成為負責任的公民</a:t>
            </a:r>
            <a:r>
              <a:rPr lang="zh-TW" altLang="zh-HK" b="1" dirty="0">
                <a:solidFill>
                  <a:prstClr val="white"/>
                </a:solidFill>
                <a:latin typeface="PMingLiU" charset="-120"/>
                <a:cs typeface="PMingLiU" charset="-120"/>
              </a:rPr>
              <a:t>及終身學習者</a:t>
            </a:r>
            <a:r>
              <a:rPr lang="zh-TW" altLang="zh-HK" b="1" dirty="0">
                <a:solidFill>
                  <a:prstClr val="white"/>
                </a:solidFill>
                <a:latin typeface="PMingLiU" charset="-120"/>
              </a:rPr>
              <a:t>。</a:t>
            </a:r>
            <a:endParaRPr lang="zh-HK" altLang="en-US" b="1" dirty="0">
              <a:solidFill>
                <a:prstClr val="white"/>
              </a:solidFill>
              <a:latin typeface="PMingLiU" charset="-120"/>
              <a:cs typeface="PMingLiU" charset="-120"/>
            </a:endParaRPr>
          </a:p>
        </p:txBody>
      </p:sp>
      <p:sp>
        <p:nvSpPr>
          <p:cNvPr id="9" name="Content Placeholder 2"/>
          <p:cNvSpPr txBox="1">
            <a:spLocks/>
          </p:cNvSpPr>
          <p:nvPr/>
        </p:nvSpPr>
        <p:spPr>
          <a:xfrm>
            <a:off x="822053" y="5415210"/>
            <a:ext cx="5644522" cy="6928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HK" sz="2400" b="1" dirty="0">
                <a:solidFill>
                  <a:prstClr val="white"/>
                </a:solidFill>
                <a:latin typeface="PMingLiU" charset="-120"/>
                <a:cs typeface="PMingLiU" charset="-120"/>
              </a:rPr>
              <a:t>https://</a:t>
            </a:r>
            <a:r>
              <a:rPr lang="en-US" altLang="zh-HK" sz="2400" b="1" dirty="0" err="1">
                <a:solidFill>
                  <a:prstClr val="white"/>
                </a:solidFill>
                <a:latin typeface="PMingLiU" charset="-120"/>
                <a:cs typeface="PMingLiU" charset="-120"/>
              </a:rPr>
              <a:t>www.projectdq.org</a:t>
            </a:r>
            <a:r>
              <a:rPr lang="en-US" altLang="zh-HK" sz="2400" b="1" dirty="0">
                <a:solidFill>
                  <a:prstClr val="white"/>
                </a:solidFill>
                <a:latin typeface="PMingLiU" charset="-120"/>
                <a:cs typeface="PMingLiU" charset="-120"/>
              </a:rPr>
              <a:t>/</a:t>
            </a:r>
            <a:endParaRPr lang="zh-HK" altLang="en-US" sz="2400" b="1" dirty="0">
              <a:solidFill>
                <a:prstClr val="white"/>
              </a:solidFill>
              <a:latin typeface="PMingLiU" charset="-120"/>
              <a:cs typeface="PMingLiU" charset="-120"/>
            </a:endParaRPr>
          </a:p>
        </p:txBody>
      </p:sp>
    </p:spTree>
    <p:extLst>
      <p:ext uri="{BB962C8B-B14F-4D97-AF65-F5344CB8AC3E}">
        <p14:creationId xmlns:p14="http://schemas.microsoft.com/office/powerpoint/2010/main" val="236203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Content Placeholder 2"/>
          <p:cNvSpPr txBox="1">
            <a:spLocks/>
          </p:cNvSpPr>
          <p:nvPr/>
        </p:nvSpPr>
        <p:spPr>
          <a:xfrm>
            <a:off x="5322216" y="1034047"/>
            <a:ext cx="2807372" cy="23411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zh-TW" altLang="en-US" b="1" dirty="0">
                <a:solidFill>
                  <a:srgbClr val="5AB34F"/>
                </a:solidFill>
                <a:latin typeface="PMingLiU" charset="-120"/>
                <a:cs typeface="PMingLiU" charset="-120"/>
              </a:rPr>
              <a:t>數碼智商指社交</a:t>
            </a:r>
            <a:r>
              <a:rPr lang="zh-TW" altLang="en-US" b="1" dirty="0">
                <a:solidFill>
                  <a:srgbClr val="5AB34F"/>
                </a:solidFill>
                <a:latin typeface="PMingLiU" charset="-120"/>
              </a:rPr>
              <a:t>、</a:t>
            </a:r>
            <a:r>
              <a:rPr lang="zh-TW" altLang="en-US" b="1" dirty="0">
                <a:solidFill>
                  <a:srgbClr val="5AB34F"/>
                </a:solidFill>
                <a:latin typeface="PMingLiU" charset="-120"/>
                <a:cs typeface="PMingLiU" charset="-120"/>
              </a:rPr>
              <a:t>情感及認知的能力以應付日常的挑戰和適應數碼生活的要求</a:t>
            </a:r>
            <a:r>
              <a:rPr lang="zh-TW" altLang="en-US" b="1" dirty="0">
                <a:solidFill>
                  <a:srgbClr val="5AB34F"/>
                </a:solidFill>
                <a:latin typeface="PMingLiU" charset="-120"/>
              </a:rPr>
              <a:t>。</a:t>
            </a:r>
            <a:endParaRPr lang="en-US" altLang="zh-HK" b="1" dirty="0">
              <a:solidFill>
                <a:srgbClr val="5AB34F"/>
              </a:solidFill>
              <a:latin typeface="PMingLiU" charset="-120"/>
            </a:endParaRPr>
          </a:p>
          <a:p>
            <a:pPr marL="0" indent="0">
              <a:lnSpc>
                <a:spcPct val="100000"/>
              </a:lnSpc>
              <a:buFont typeface="Arial" panose="020B0604020202020204" pitchFamily="34" charset="0"/>
              <a:buNone/>
            </a:pPr>
            <a:endParaRPr lang="zh-TW" altLang="zh-HK" b="1" dirty="0">
              <a:solidFill>
                <a:srgbClr val="5AB34F"/>
              </a:solidFill>
              <a:latin typeface="PMingLiU" charset="-120"/>
              <a:cs typeface="PMingLiU" charset="-120"/>
            </a:endParaRPr>
          </a:p>
          <a:p>
            <a:pPr marL="0" indent="0">
              <a:lnSpc>
                <a:spcPct val="100000"/>
              </a:lnSpc>
              <a:buFont typeface="Arial" panose="020B0604020202020204" pitchFamily="34" charset="0"/>
              <a:buNone/>
            </a:pPr>
            <a:endParaRPr lang="zh-HK" altLang="en-US" b="1" dirty="0">
              <a:solidFill>
                <a:srgbClr val="5AB34F"/>
              </a:solidFill>
              <a:latin typeface="PMingLiU" charset="-120"/>
              <a:cs typeface="PMingLiU" charset="-120"/>
            </a:endParaRPr>
          </a:p>
          <a:p>
            <a:pPr marL="0" indent="0">
              <a:lnSpc>
                <a:spcPct val="100000"/>
              </a:lnSpc>
              <a:buFont typeface="Arial" panose="020B0604020202020204" pitchFamily="34" charset="0"/>
              <a:buNone/>
            </a:pPr>
            <a:endParaRPr lang="zh-HK" altLang="en-US" b="1" dirty="0">
              <a:solidFill>
                <a:srgbClr val="5AB34F"/>
              </a:solidFill>
              <a:latin typeface="PMingLiU" charset="-120"/>
              <a:cs typeface="PMingLiU" charset="-120"/>
            </a:endParaRPr>
          </a:p>
        </p:txBody>
      </p:sp>
      <p:sp>
        <p:nvSpPr>
          <p:cNvPr id="5" name="Content Placeholder 2"/>
          <p:cNvSpPr txBox="1">
            <a:spLocks/>
          </p:cNvSpPr>
          <p:nvPr/>
        </p:nvSpPr>
        <p:spPr>
          <a:xfrm>
            <a:off x="896555" y="5149127"/>
            <a:ext cx="5490798" cy="9962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US" altLang="zh-HK" sz="2000" b="1" dirty="0">
                <a:solidFill>
                  <a:srgbClr val="FFFFFF"/>
                </a:solidFill>
                <a:latin typeface="PMingLiU" charset="-120"/>
                <a:cs typeface="PMingLiU" charset="-120"/>
              </a:rPr>
              <a:t>https://</a:t>
            </a:r>
            <a:r>
              <a:rPr lang="en-US" altLang="zh-HK" sz="2000" b="1" dirty="0" err="1">
                <a:solidFill>
                  <a:srgbClr val="FFFFFF"/>
                </a:solidFill>
                <a:latin typeface="PMingLiU" charset="-120"/>
                <a:cs typeface="PMingLiU" charset="-120"/>
              </a:rPr>
              <a:t>www.weforum.org</a:t>
            </a:r>
            <a:r>
              <a:rPr lang="en-US" altLang="zh-HK" sz="2000" b="1" dirty="0">
                <a:solidFill>
                  <a:srgbClr val="FFFFFF"/>
                </a:solidFill>
                <a:latin typeface="PMingLiU" charset="-120"/>
                <a:cs typeface="PMingLiU" charset="-120"/>
              </a:rPr>
              <a:t>/agenda/2016/06/8-digital-skills-we-must-teach-our-children/</a:t>
            </a:r>
            <a:endParaRPr lang="zh-HK" altLang="en-US" sz="2000" b="1" dirty="0">
              <a:solidFill>
                <a:srgbClr val="FFFFFF"/>
              </a:solidFill>
              <a:latin typeface="PMingLiU" charset="-120"/>
              <a:cs typeface="PMingLiU" charset="-120"/>
            </a:endParaRPr>
          </a:p>
        </p:txBody>
      </p:sp>
      <p:sp>
        <p:nvSpPr>
          <p:cNvPr id="2" name="TextBox 1"/>
          <p:cNvSpPr txBox="1"/>
          <p:nvPr/>
        </p:nvSpPr>
        <p:spPr>
          <a:xfrm>
            <a:off x="896555" y="1034047"/>
            <a:ext cx="3556000" cy="3970318"/>
          </a:xfrm>
          <a:prstGeom prst="rect">
            <a:avLst/>
          </a:prstGeom>
          <a:noFill/>
        </p:spPr>
        <p:txBody>
          <a:bodyPr wrap="square" rtlCol="0">
            <a:spAutoFit/>
          </a:bodyPr>
          <a:lstStyle/>
          <a:p>
            <a:r>
              <a:rPr lang="zh-TW" altLang="en-US" sz="2800" b="1" dirty="0">
                <a:solidFill>
                  <a:prstClr val="white"/>
                </a:solidFill>
                <a:latin typeface="PMingLiU" charset="-120"/>
                <a:cs typeface="PMingLiU" charset="-120"/>
              </a:rPr>
              <a:t>數碼智商共有八方面：</a:t>
            </a:r>
            <a:endParaRPr lang="en-US" altLang="zh-TW" sz="2800" b="1" dirty="0">
              <a:solidFill>
                <a:prstClr val="white"/>
              </a:solidFill>
              <a:latin typeface="PMingLiU" charset="-120"/>
              <a:cs typeface="PMingLiU" charset="-120"/>
            </a:endParaRPr>
          </a:p>
          <a:p>
            <a:pPr marL="342900" indent="-342900">
              <a:buFontTx/>
              <a:buAutoNum type="arabicPeriod"/>
            </a:pPr>
            <a:r>
              <a:rPr lang="zh-TW" altLang="en-US" sz="2800" b="1" dirty="0">
                <a:solidFill>
                  <a:prstClr val="white"/>
                </a:solidFill>
                <a:latin typeface="PMingLiU" charset="-120"/>
                <a:cs typeface="PMingLiU" charset="-120"/>
              </a:rPr>
              <a:t>數碼權利</a:t>
            </a:r>
            <a:endParaRPr lang="en-US" altLang="zh-TW" sz="2800" b="1" dirty="0">
              <a:solidFill>
                <a:prstClr val="white"/>
              </a:solidFill>
              <a:latin typeface="PMingLiU" charset="-120"/>
              <a:cs typeface="PMingLiU" charset="-120"/>
            </a:endParaRPr>
          </a:p>
          <a:p>
            <a:pPr marL="342900" indent="-342900">
              <a:buFontTx/>
              <a:buAutoNum type="arabicPeriod"/>
            </a:pPr>
            <a:r>
              <a:rPr lang="zh-TW" altLang="en-US" sz="2800" b="1" dirty="0">
                <a:solidFill>
                  <a:prstClr val="white"/>
                </a:solidFill>
                <a:latin typeface="PMingLiU" charset="-120"/>
                <a:cs typeface="PMingLiU" charset="-120"/>
              </a:rPr>
              <a:t>數碼素養</a:t>
            </a:r>
            <a:endParaRPr lang="en-US" altLang="zh-TW" sz="2800" b="1" dirty="0">
              <a:solidFill>
                <a:prstClr val="white"/>
              </a:solidFill>
              <a:latin typeface="PMingLiU" charset="-120"/>
              <a:cs typeface="PMingLiU" charset="-120"/>
            </a:endParaRPr>
          </a:p>
          <a:p>
            <a:pPr marL="342900" indent="-342900">
              <a:buFontTx/>
              <a:buAutoNum type="arabicPeriod"/>
            </a:pPr>
            <a:r>
              <a:rPr lang="zh-TW" altLang="en-US" sz="2800" b="1" dirty="0">
                <a:solidFill>
                  <a:prstClr val="white"/>
                </a:solidFill>
                <a:latin typeface="PMingLiU" charset="-120"/>
                <a:cs typeface="PMingLiU" charset="-120"/>
              </a:rPr>
              <a:t>數碼溝通</a:t>
            </a:r>
            <a:endParaRPr lang="en-US" altLang="zh-TW" sz="2800" b="1" dirty="0">
              <a:solidFill>
                <a:prstClr val="white"/>
              </a:solidFill>
              <a:latin typeface="PMingLiU" charset="-120"/>
              <a:cs typeface="PMingLiU" charset="-120"/>
            </a:endParaRPr>
          </a:p>
          <a:p>
            <a:pPr marL="342900" indent="-342900">
              <a:buFontTx/>
              <a:buAutoNum type="arabicPeriod"/>
            </a:pPr>
            <a:r>
              <a:rPr lang="zh-TW" altLang="en-US" sz="2800" b="1" dirty="0">
                <a:solidFill>
                  <a:prstClr val="white"/>
                </a:solidFill>
                <a:latin typeface="PMingLiU" charset="-120"/>
                <a:cs typeface="PMingLiU" charset="-120"/>
              </a:rPr>
              <a:t>數碼情感智商</a:t>
            </a:r>
            <a:endParaRPr lang="en-US" altLang="zh-TW" sz="2800" b="1" dirty="0">
              <a:solidFill>
                <a:prstClr val="white"/>
              </a:solidFill>
              <a:latin typeface="PMingLiU" charset="-120"/>
              <a:cs typeface="PMingLiU" charset="-120"/>
            </a:endParaRPr>
          </a:p>
          <a:p>
            <a:pPr marL="342900" indent="-342900">
              <a:buFontTx/>
              <a:buAutoNum type="arabicPeriod"/>
            </a:pPr>
            <a:r>
              <a:rPr lang="zh-TW" altLang="en-US" sz="2800" b="1" dirty="0">
                <a:solidFill>
                  <a:prstClr val="white"/>
                </a:solidFill>
                <a:latin typeface="PMingLiU" charset="-120"/>
                <a:cs typeface="PMingLiU" charset="-120"/>
              </a:rPr>
              <a:t>數碼保安</a:t>
            </a:r>
            <a:endParaRPr lang="en-US" altLang="zh-TW" sz="2800" b="1" dirty="0">
              <a:solidFill>
                <a:prstClr val="white"/>
              </a:solidFill>
              <a:latin typeface="PMingLiU" charset="-120"/>
              <a:cs typeface="PMingLiU" charset="-120"/>
            </a:endParaRPr>
          </a:p>
          <a:p>
            <a:pPr marL="342900" indent="-342900">
              <a:buFontTx/>
              <a:buAutoNum type="arabicPeriod"/>
            </a:pPr>
            <a:r>
              <a:rPr lang="zh-TW" altLang="en-US" sz="2800" b="1" dirty="0">
                <a:solidFill>
                  <a:prstClr val="white"/>
                </a:solidFill>
                <a:latin typeface="PMingLiU" charset="-120"/>
                <a:cs typeface="PMingLiU" charset="-120"/>
              </a:rPr>
              <a:t>數碼安全</a:t>
            </a:r>
            <a:endParaRPr lang="en-US" altLang="zh-TW" sz="2800" b="1" dirty="0">
              <a:solidFill>
                <a:prstClr val="white"/>
              </a:solidFill>
              <a:latin typeface="PMingLiU" charset="-120"/>
              <a:cs typeface="PMingLiU" charset="-120"/>
            </a:endParaRPr>
          </a:p>
          <a:p>
            <a:pPr marL="342900" indent="-342900">
              <a:buFontTx/>
              <a:buAutoNum type="arabicPeriod"/>
            </a:pPr>
            <a:r>
              <a:rPr lang="zh-TW" altLang="en-US" sz="2800" b="1" dirty="0">
                <a:solidFill>
                  <a:prstClr val="white"/>
                </a:solidFill>
                <a:latin typeface="PMingLiU" charset="-120"/>
                <a:cs typeface="PMingLiU" charset="-120"/>
              </a:rPr>
              <a:t>數碼使用</a:t>
            </a:r>
            <a:endParaRPr lang="en-US" altLang="zh-TW" sz="2800" b="1" dirty="0">
              <a:solidFill>
                <a:prstClr val="white"/>
              </a:solidFill>
              <a:latin typeface="PMingLiU" charset="-120"/>
              <a:cs typeface="PMingLiU" charset="-120"/>
            </a:endParaRPr>
          </a:p>
          <a:p>
            <a:pPr marL="342900" indent="-342900">
              <a:buFontTx/>
              <a:buAutoNum type="arabicPeriod"/>
            </a:pPr>
            <a:r>
              <a:rPr lang="zh-TW" altLang="en-US" sz="2800" b="1" dirty="0">
                <a:solidFill>
                  <a:prstClr val="white"/>
                </a:solidFill>
                <a:latin typeface="PMingLiU" charset="-120"/>
                <a:cs typeface="PMingLiU" charset="-120"/>
              </a:rPr>
              <a:t>數碼身份</a:t>
            </a:r>
            <a:endParaRPr lang="en-US" altLang="zh-HK" sz="2800" b="1" dirty="0">
              <a:solidFill>
                <a:prstClr val="white"/>
              </a:solidFill>
              <a:latin typeface="PMingLiU" charset="-120"/>
              <a:cs typeface="PMingLiU" charset="-120"/>
            </a:endParaRPr>
          </a:p>
        </p:txBody>
      </p:sp>
    </p:spTree>
    <p:extLst>
      <p:ext uri="{BB962C8B-B14F-4D97-AF65-F5344CB8AC3E}">
        <p14:creationId xmlns:p14="http://schemas.microsoft.com/office/powerpoint/2010/main" val="1800325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標題 5"/>
          <p:cNvSpPr txBox="1">
            <a:spLocks/>
          </p:cNvSpPr>
          <p:nvPr/>
        </p:nvSpPr>
        <p:spPr>
          <a:xfrm>
            <a:off x="2352384" y="1863527"/>
            <a:ext cx="6374757" cy="612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4000" b="1" dirty="0">
                <a:solidFill>
                  <a:prstClr val="white"/>
                </a:solidFill>
                <a:latin typeface="PMingLiU" charset="-120"/>
                <a:cs typeface="PMingLiU" charset="-120"/>
              </a:rPr>
              <a:t>II. </a:t>
            </a:r>
            <a:r>
              <a:rPr lang="zh-TW" altLang="en-US" sz="4000" b="1" dirty="0">
                <a:solidFill>
                  <a:prstClr val="white"/>
                </a:solidFill>
                <a:latin typeface="PMingLiU" charset="-120"/>
                <a:cs typeface="PMingLiU" charset="-120"/>
              </a:rPr>
              <a:t>認識電子學習及家</a:t>
            </a:r>
            <a:r>
              <a:rPr lang="zh-HK" altLang="en-US" sz="4000" b="1" dirty="0">
                <a:solidFill>
                  <a:prstClr val="white"/>
                </a:solidFill>
                <a:latin typeface="PMingLiU" charset="-120"/>
                <a:cs typeface="PMingLiU" charset="-120"/>
              </a:rPr>
              <a:t>校溝通</a:t>
            </a:r>
          </a:p>
        </p:txBody>
      </p:sp>
    </p:spTree>
    <p:extLst>
      <p:ext uri="{BB962C8B-B14F-4D97-AF65-F5344CB8AC3E}">
        <p14:creationId xmlns:p14="http://schemas.microsoft.com/office/powerpoint/2010/main" val="594673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1264</Words>
  <Application>Microsoft Office PowerPoint</Application>
  <PresentationFormat>On-screen Show (4:3)</PresentationFormat>
  <Paragraphs>153</Paragraphs>
  <Slides>46</Slides>
  <Notes>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家長教育 之 電子學習</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利用Scratch遊戲教授科學概念</vt:lpstr>
      <vt:lpstr>PowerPoint Presentation</vt:lpstr>
      <vt:lpstr>視覺藝術與通訊科技科的 跨學科擴增實景研究</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家長教育 之 電子學習</dc:title>
  <dc:creator>WONG, Pui-ting Cecilia</dc:creator>
  <cp:lastModifiedBy>WONG, Pui-ting Cecilia</cp:lastModifiedBy>
  <cp:revision>4</cp:revision>
  <dcterms:created xsi:type="dcterms:W3CDTF">2017-04-07T06:12:04Z</dcterms:created>
  <dcterms:modified xsi:type="dcterms:W3CDTF">2024-02-14T08:32:47Z</dcterms:modified>
</cp:coreProperties>
</file>