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42" r:id="rId1"/>
    <p:sldMasterId id="2147484060" r:id="rId2"/>
  </p:sldMasterIdLst>
  <p:sldIdLst>
    <p:sldId id="276" r:id="rId3"/>
    <p:sldId id="290" r:id="rId4"/>
    <p:sldId id="292" r:id="rId5"/>
    <p:sldId id="310" r:id="rId6"/>
    <p:sldId id="293" r:id="rId7"/>
    <p:sldId id="302" r:id="rId8"/>
    <p:sldId id="303" r:id="rId9"/>
    <p:sldId id="304" r:id="rId10"/>
    <p:sldId id="306" r:id="rId11"/>
    <p:sldId id="305" r:id="rId12"/>
    <p:sldId id="307" r:id="rId13"/>
    <p:sldId id="289" r:id="rId14"/>
    <p:sldId id="298" r:id="rId15"/>
    <p:sldId id="308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6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EF3170AA-B744-40A0-B98C-FC8582F06015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0221D01F-A2E0-4C9E-8F28-6285812A84DF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230507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170AA-B744-40A0-B98C-FC8582F06015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1D01F-A2E0-4C9E-8F28-6285812A84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8854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170AA-B744-40A0-B98C-FC8582F06015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1D01F-A2E0-4C9E-8F28-6285812A84DF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93894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170AA-B744-40A0-B98C-FC8582F06015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1D01F-A2E0-4C9E-8F28-6285812A84DF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49616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170AA-B744-40A0-B98C-FC8582F06015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1D01F-A2E0-4C9E-8F28-6285812A84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489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170AA-B744-40A0-B98C-FC8582F06015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1D01F-A2E0-4C9E-8F28-6285812A84DF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16057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170AA-B744-40A0-B98C-FC8582F06015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1D01F-A2E0-4C9E-8F28-6285812A84DF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20747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170AA-B744-40A0-B98C-FC8582F06015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1D01F-A2E0-4C9E-8F28-6285812A84DF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16391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170AA-B744-40A0-B98C-FC8582F06015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1D01F-A2E0-4C9E-8F28-6285812A84DF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02225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170AA-B744-40A0-B98C-FC8582F06015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1D01F-A2E0-4C9E-8F28-6285812A84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08099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170AA-B744-40A0-B98C-FC8582F06015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1D01F-A2E0-4C9E-8F28-6285812A84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0041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170AA-B744-40A0-B98C-FC8582F06015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1D01F-A2E0-4C9E-8F28-6285812A84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6588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170AA-B744-40A0-B98C-FC8582F06015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1D01F-A2E0-4C9E-8F28-6285812A84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91355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170AA-B744-40A0-B98C-FC8582F06015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1D01F-A2E0-4C9E-8F28-6285812A84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90754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170AA-B744-40A0-B98C-FC8582F06015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1D01F-A2E0-4C9E-8F28-6285812A84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5455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170AA-B744-40A0-B98C-FC8582F06015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1D01F-A2E0-4C9E-8F28-6285812A84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57773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170AA-B744-40A0-B98C-FC8582F06015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1D01F-A2E0-4C9E-8F28-6285812A84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10880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170AA-B744-40A0-B98C-FC8582F06015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1D01F-A2E0-4C9E-8F28-6285812A84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29405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170AA-B744-40A0-B98C-FC8582F06015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1D01F-A2E0-4C9E-8F28-6285812A84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92894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170AA-B744-40A0-B98C-FC8582F06015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1D01F-A2E0-4C9E-8F28-6285812A84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73801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170AA-B744-40A0-B98C-FC8582F06015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1D01F-A2E0-4C9E-8F28-6285812A84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568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170AA-B744-40A0-B98C-FC8582F06015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1D01F-A2E0-4C9E-8F28-6285812A84DF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64917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170AA-B744-40A0-B98C-FC8582F06015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1D01F-A2E0-4C9E-8F28-6285812A84DF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11534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170AA-B744-40A0-B98C-FC8582F06015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1D01F-A2E0-4C9E-8F28-6285812A84DF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41154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170AA-B744-40A0-B98C-FC8582F06015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1D01F-A2E0-4C9E-8F28-6285812A84DF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71305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170AA-B744-40A0-B98C-FC8582F06015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1D01F-A2E0-4C9E-8F28-6285812A84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37175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170AA-B744-40A0-B98C-FC8582F06015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1D01F-A2E0-4C9E-8F28-6285812A84DF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879954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170AA-B744-40A0-B98C-FC8582F06015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1D01F-A2E0-4C9E-8F28-6285812A84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9925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F3170AA-B744-40A0-B98C-FC8582F06015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221D01F-A2E0-4C9E-8F28-6285812A84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018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3" r:id="rId1"/>
    <p:sldLayoutId id="2147484044" r:id="rId2"/>
    <p:sldLayoutId id="2147484045" r:id="rId3"/>
    <p:sldLayoutId id="2147484046" r:id="rId4"/>
    <p:sldLayoutId id="2147484047" r:id="rId5"/>
    <p:sldLayoutId id="2147484048" r:id="rId6"/>
    <p:sldLayoutId id="2147484049" r:id="rId7"/>
    <p:sldLayoutId id="2147484050" r:id="rId8"/>
    <p:sldLayoutId id="2147484051" r:id="rId9"/>
    <p:sldLayoutId id="2147484052" r:id="rId10"/>
    <p:sldLayoutId id="2147484053" r:id="rId11"/>
    <p:sldLayoutId id="2147484054" r:id="rId12"/>
    <p:sldLayoutId id="2147484055" r:id="rId13"/>
    <p:sldLayoutId id="2147484056" r:id="rId14"/>
    <p:sldLayoutId id="2147484057" r:id="rId15"/>
    <p:sldLayoutId id="2147484058" r:id="rId16"/>
    <p:sldLayoutId id="21474840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3170AA-B744-40A0-B98C-FC8582F06015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21D01F-A2E0-4C9E-8F28-6285812A84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8826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1" r:id="rId1"/>
    <p:sldLayoutId id="2147484062" r:id="rId2"/>
    <p:sldLayoutId id="2147484063" r:id="rId3"/>
    <p:sldLayoutId id="2147484064" r:id="rId4"/>
    <p:sldLayoutId id="2147484065" r:id="rId5"/>
    <p:sldLayoutId id="2147484066" r:id="rId6"/>
    <p:sldLayoutId id="2147484067" r:id="rId7"/>
    <p:sldLayoutId id="2147484068" r:id="rId8"/>
    <p:sldLayoutId id="2147484069" r:id="rId9"/>
    <p:sldLayoutId id="2147484070" r:id="rId10"/>
    <p:sldLayoutId id="21474840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+mj-ea"/>
              </a:rPr>
              <a:t>資訊處理精明眼</a:t>
            </a:r>
            <a:endParaRPr lang="en-US" dirty="0">
              <a:latin typeface="+mj-ea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zh-TW" altLang="en-US" sz="3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第一教節</a:t>
            </a:r>
            <a:endParaRPr lang="en-US" sz="30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7565" y="3923489"/>
            <a:ext cx="2340869" cy="2340869"/>
          </a:xfrm>
          <a:prstGeom prst="rect">
            <a:avLst/>
          </a:prstGeom>
        </p:spPr>
      </p:pic>
      <p:sp>
        <p:nvSpPr>
          <p:cNvPr id="6" name="TextBox 3">
            <a:extLst>
              <a:ext uri="{FF2B5EF4-FFF2-40B4-BE49-F238E27FC236}">
                <a16:creationId xmlns:a16="http://schemas.microsoft.com/office/drawing/2014/main" id="{825F9508-8D85-4000-8946-66D3FE8A1ED1}"/>
              </a:ext>
            </a:extLst>
          </p:cNvPr>
          <p:cNvSpPr txBox="1"/>
          <p:nvPr/>
        </p:nvSpPr>
        <p:spPr>
          <a:xfrm>
            <a:off x="609143" y="5956581"/>
            <a:ext cx="4665679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err="1">
                <a:solidFill>
                  <a:schemeClr val="bg2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小學資訊素養</a:t>
            </a:r>
            <a:r>
              <a:rPr lang="zh-TW" altLang="en-US" sz="1400" dirty="0">
                <a:solidFill>
                  <a:schemeClr val="bg2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學與教資源</a:t>
            </a:r>
            <a:r>
              <a:rPr lang="en-US" sz="1400" dirty="0">
                <a:solidFill>
                  <a:schemeClr val="bg2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套｜</a:t>
            </a:r>
            <a:r>
              <a:rPr lang="zh-TW" altLang="en-US" sz="1400" dirty="0">
                <a:solidFill>
                  <a:schemeClr val="bg2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適用學習年級：小一至小三</a:t>
            </a:r>
            <a:endParaRPr lang="en-US" sz="1400" dirty="0">
              <a:solidFill>
                <a:schemeClr val="bg2">
                  <a:lumMod val="75000"/>
                </a:schemeClr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0782815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事件重演</a:t>
            </a:r>
            <a:endParaRPr lang="zh-TW" altLang="en-US" dirty="0">
              <a:latin typeface="+mj-ea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669564"/>
          </a:xfrm>
        </p:spPr>
        <p:txBody>
          <a:bodyPr>
            <a:normAutofit/>
          </a:bodyPr>
          <a:lstStyle/>
          <a:p>
            <a:r>
              <a:rPr lang="zh-TW" altLang="en-US" sz="3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時間：</a:t>
            </a:r>
            <a:r>
              <a:rPr lang="en-US" altLang="zh-TW" sz="3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09:00</a:t>
            </a:r>
          </a:p>
          <a:p>
            <a:r>
              <a:rPr lang="zh-TW" altLang="en-US" sz="3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地點：</a:t>
            </a:r>
            <a:r>
              <a:rPr lang="en-US" altLang="zh-TW" sz="3000" dirty="0" err="1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2A</a:t>
            </a:r>
            <a:r>
              <a:rPr lang="zh-TW" altLang="en-US" sz="3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班課室</a:t>
            </a:r>
            <a:endParaRPr lang="en-US" altLang="zh-TW" sz="30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r>
              <a:rPr lang="zh-TW" altLang="en-US" sz="3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人物：</a:t>
            </a:r>
            <a:r>
              <a:rPr lang="zh-TW" altLang="en-US" sz="3000" u="sng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小豪</a:t>
            </a:r>
            <a:r>
              <a:rPr lang="zh-TW" altLang="en-US" sz="3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、</a:t>
            </a:r>
            <a:r>
              <a:rPr lang="zh-TW" altLang="en-US" sz="3000" u="sng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小聰</a:t>
            </a:r>
            <a:endParaRPr lang="en-US" altLang="zh-TW" sz="3000" u="sng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r>
              <a:rPr lang="zh-TW" altLang="en-US" sz="3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事件：</a:t>
            </a:r>
            <a:r>
              <a:rPr lang="zh-TW" altLang="en-US" sz="3000" u="sng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小聰</a:t>
            </a:r>
            <a:r>
              <a:rPr lang="zh-TW" altLang="en-US" sz="3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站在籃球上，   </a:t>
            </a:r>
            <a:r>
              <a:rPr lang="en-US" altLang="zh-TW" sz="3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/>
            </a:r>
            <a:br>
              <a:rPr lang="en-US" altLang="zh-TW" sz="3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</a:br>
            <a:r>
              <a:rPr lang="en-US" altLang="zh-TW" sz="3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           </a:t>
            </a:r>
            <a:r>
              <a:rPr lang="zh-TW" altLang="en-US" sz="3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失了平衡，跌在地</a:t>
            </a:r>
            <a:r>
              <a:rPr lang="en-US" altLang="zh-TW" sz="3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/>
            </a:r>
            <a:br>
              <a:rPr lang="en-US" altLang="zh-TW" sz="3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</a:br>
            <a:r>
              <a:rPr lang="en-US" altLang="zh-TW" sz="3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           </a:t>
            </a:r>
            <a:r>
              <a:rPr lang="zh-TW" altLang="en-US" sz="3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上。</a:t>
            </a:r>
          </a:p>
          <a:p>
            <a:endParaRPr lang="zh-TW" altLang="en-US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pic>
        <p:nvPicPr>
          <p:cNvPr id="6" name="Picture 4" descr="Z:\EMADS_CT_Primary\EDB_IL graphic\SET.01 資訊處理精明眼 - 真假圖片逐個捉_1.png"/>
          <p:cNvPicPr>
            <a:picLocks noGrp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54" t="6487" r="21885" b="3459"/>
          <a:stretch/>
        </p:blipFill>
        <p:spPr bwMode="auto">
          <a:xfrm>
            <a:off x="6512417" y="2560638"/>
            <a:ext cx="4056665" cy="330993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76054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+mj-ea"/>
              </a:rPr>
              <a:t>小</a:t>
            </a:r>
            <a:r>
              <a:rPr lang="zh-HK" altLang="en-US" dirty="0">
                <a:latin typeface="+mj-ea"/>
              </a:rPr>
              <a:t>結</a:t>
            </a:r>
            <a:endParaRPr lang="en-US" dirty="0">
              <a:latin typeface="+mj-e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3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評估資訊的真確性時，我們應考慮資訊是否完整。</a:t>
            </a:r>
          </a:p>
        </p:txBody>
      </p:sp>
    </p:spTree>
    <p:extLst>
      <p:ext uri="{BB962C8B-B14F-4D97-AF65-F5344CB8AC3E}">
        <p14:creationId xmlns:p14="http://schemas.microsoft.com/office/powerpoint/2010/main" val="15526062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+mj-ea"/>
              </a:rPr>
              <a:t>總</a:t>
            </a:r>
            <a:r>
              <a:rPr lang="zh-HK" altLang="en-US" dirty="0">
                <a:latin typeface="+mj-ea"/>
              </a:rPr>
              <a:t>結</a:t>
            </a:r>
            <a:endParaRPr lang="en-US" dirty="0">
              <a:latin typeface="+mj-e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3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透過利用「時、地、人、事」四要素，我們可以初步評估資訊。</a:t>
            </a:r>
          </a:p>
          <a:p>
            <a:r>
              <a:rPr lang="zh-TW" altLang="en-US" sz="3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評估資訊的真確性時，我們應考慮資訊是否完整，並從多角度思考。</a:t>
            </a:r>
            <a:endParaRPr lang="zh-TW" altLang="en-US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9327212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>
                <a:latin typeface="+mj-ea"/>
              </a:rPr>
              <a:t>課後延伸活動</a:t>
            </a:r>
            <a:endParaRPr lang="en-US" dirty="0">
              <a:latin typeface="+mj-ea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zh-TW" altLang="en-US" sz="3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小故事．考眼光</a:t>
            </a:r>
            <a:endParaRPr lang="en-US" sz="30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6694795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小故事．考眼光</a:t>
            </a:r>
            <a:endParaRPr lang="zh-TW" altLang="en-US" dirty="0">
              <a:latin typeface="+mj-ea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669564"/>
          </a:xfrm>
        </p:spPr>
        <p:txBody>
          <a:bodyPr>
            <a:noAutofit/>
          </a:bodyPr>
          <a:lstStyle/>
          <a:p>
            <a:r>
              <a:rPr lang="zh-TW" altLang="en-US" sz="3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標題</a:t>
            </a:r>
            <a:r>
              <a:rPr lang="en-US" altLang="zh-TW" sz="3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1</a:t>
            </a:r>
            <a:r>
              <a:rPr lang="zh-TW" altLang="en-US" sz="3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：</a:t>
            </a:r>
            <a:r>
              <a:rPr lang="zh-TW" altLang="en-US" sz="3000" u="sng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小聰</a:t>
            </a:r>
            <a:r>
              <a:rPr lang="zh-TW" altLang="en-US" sz="3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欺負</a:t>
            </a:r>
            <a:r>
              <a:rPr lang="zh-TW" altLang="en-US" sz="3000" u="sng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莉莉</a:t>
            </a:r>
            <a:r>
              <a:rPr lang="zh-TW" altLang="en-US" sz="3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，把她的水樽扔了在地上。</a:t>
            </a:r>
          </a:p>
          <a:p>
            <a:r>
              <a:rPr lang="zh-TW" altLang="en-US" sz="3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標題</a:t>
            </a:r>
            <a:r>
              <a:rPr lang="en-US" altLang="zh-TW" sz="3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2</a:t>
            </a:r>
            <a:r>
              <a:rPr lang="zh-TW" altLang="en-US" sz="3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：</a:t>
            </a:r>
            <a:r>
              <a:rPr lang="zh-TW" altLang="en-US" sz="3000" u="sng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小聰</a:t>
            </a:r>
            <a:r>
              <a:rPr lang="zh-TW" altLang="en-US" sz="3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不小心弄跌了</a:t>
            </a:r>
            <a:r>
              <a:rPr lang="zh-TW" altLang="en-US" sz="3000" u="sng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莉莉</a:t>
            </a:r>
            <a:r>
              <a:rPr lang="zh-TW" altLang="en-US" sz="3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的水樽。</a:t>
            </a:r>
          </a:p>
          <a:p>
            <a:r>
              <a:rPr lang="zh-TW" altLang="en-US" sz="3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哪個</a:t>
            </a:r>
            <a:r>
              <a:rPr lang="zh-TW" altLang="en-US" sz="3000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標題的可信度</a:t>
            </a:r>
            <a:r>
              <a:rPr lang="zh-TW" altLang="en-US" sz="3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較高？</a:t>
            </a:r>
            <a:endParaRPr lang="en-US" altLang="zh-TW" sz="30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r>
              <a:rPr lang="zh-TW" altLang="en-US" sz="3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完成工作紙。</a:t>
            </a:r>
          </a:p>
        </p:txBody>
      </p:sp>
      <p:pic>
        <p:nvPicPr>
          <p:cNvPr id="6" name="Picture 1" descr="Z:\EMADS_CT_Primary\EDB_IL graphic\SET.02 資訊處理精明眼 - 小故事‧考眼光_2.png"/>
          <p:cNvPicPr>
            <a:picLocks noGrp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3483" y="2560638"/>
            <a:ext cx="4034533" cy="33099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52208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+mj-ea"/>
              </a:rPr>
              <a:t>學習目標</a:t>
            </a:r>
            <a:endParaRPr lang="en-US" dirty="0">
              <a:latin typeface="+mj-e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z="3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開始注意如何安全、正確和健康地使用互聯網。</a:t>
            </a:r>
          </a:p>
          <a:p>
            <a:r>
              <a:rPr lang="zh-TW" altLang="en-US" sz="3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識別不同的人可能抱持不同觀點。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84072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>
                <a:latin typeface="+mj-ea"/>
              </a:rPr>
              <a:t>圖片描述</a:t>
            </a:r>
            <a:endParaRPr lang="en-US" dirty="0">
              <a:latin typeface="+mj-ea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zh-TW" altLang="en-US" sz="3000" u="sng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小豪</a:t>
            </a:r>
            <a:r>
              <a:rPr lang="zh-TW" altLang="en-US" sz="3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舉手大喊、</a:t>
            </a:r>
            <a:r>
              <a:rPr lang="zh-TW" altLang="en-US" sz="3000" u="sng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小聰</a:t>
            </a:r>
            <a:r>
              <a:rPr lang="zh-TW" altLang="en-US" sz="3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倒地、旁邊有一個籃球</a:t>
            </a:r>
            <a:r>
              <a:rPr lang="en-US" altLang="zh-TW" sz="3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……</a:t>
            </a:r>
          </a:p>
          <a:p>
            <a:r>
              <a:rPr lang="zh-TW" altLang="en-US" sz="3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單看一幅相片，我們能知悉</a:t>
            </a:r>
            <a:r>
              <a:rPr lang="zh-TW" altLang="en-US" sz="3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他們之間發生了</a:t>
            </a:r>
            <a:r>
              <a:rPr lang="zh-TW" altLang="en-US" sz="3000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甚麼</a:t>
            </a:r>
            <a:r>
              <a:rPr lang="zh-TW" altLang="en-US" sz="3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事情嗎？</a:t>
            </a:r>
          </a:p>
          <a:p>
            <a:endParaRPr lang="en-US" altLang="zh-TW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3483" y="2560638"/>
            <a:ext cx="4034533" cy="3309937"/>
          </a:xfrm>
        </p:spPr>
      </p:pic>
    </p:spTree>
    <p:extLst>
      <p:ext uri="{BB962C8B-B14F-4D97-AF65-F5344CB8AC3E}">
        <p14:creationId xmlns:p14="http://schemas.microsoft.com/office/powerpoint/2010/main" val="2951352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+mj-ea"/>
              </a:rPr>
              <a:t>資訊四要素</a:t>
            </a:r>
            <a:endParaRPr lang="en-US" dirty="0">
              <a:latin typeface="+mj-e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3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時間</a:t>
            </a:r>
            <a:endParaRPr lang="en-US" altLang="zh-TW" sz="30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r>
              <a:rPr lang="zh-TW" altLang="en-US" sz="3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地點</a:t>
            </a:r>
            <a:endParaRPr lang="en-US" altLang="zh-TW" sz="30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r>
              <a:rPr lang="zh-TW" altLang="en-US" sz="3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人物</a:t>
            </a:r>
            <a:endParaRPr lang="en-US" altLang="zh-TW" sz="30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r>
              <a:rPr lang="zh-TW" altLang="en-US" sz="3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事件</a:t>
            </a:r>
          </a:p>
        </p:txBody>
      </p:sp>
    </p:spTree>
    <p:extLst>
      <p:ext uri="{BB962C8B-B14F-4D97-AF65-F5344CB8AC3E}">
        <p14:creationId xmlns:p14="http://schemas.microsoft.com/office/powerpoint/2010/main" val="200375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>
                <a:latin typeface="+mj-ea"/>
              </a:rPr>
              <a:t>活動</a:t>
            </a:r>
            <a:r>
              <a:rPr lang="en-US" altLang="zh-TW" dirty="0">
                <a:latin typeface="+mj-ea"/>
              </a:rPr>
              <a:t>1</a:t>
            </a:r>
            <a:endParaRPr lang="en-US" dirty="0">
              <a:latin typeface="+mj-ea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zh-TW" altLang="en-US" sz="3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真假圖片逐個捉</a:t>
            </a:r>
            <a:endParaRPr lang="en-US" sz="30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9653777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>
                <a:latin typeface="+mj-ea"/>
              </a:rPr>
              <a:t>真假圖片逐個捉</a:t>
            </a:r>
            <a:endParaRPr lang="en-US" dirty="0">
              <a:latin typeface="+mj-ea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603088"/>
          </a:xfrm>
        </p:spPr>
        <p:txBody>
          <a:bodyPr>
            <a:noAutofit/>
          </a:bodyPr>
          <a:lstStyle/>
          <a:p>
            <a:r>
              <a:rPr lang="zh-TW" altLang="en-US" sz="3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你認為以下哪項資料是正確的事情經過？</a:t>
            </a:r>
            <a:endParaRPr lang="en-US" altLang="zh-TW" sz="30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lvl="1"/>
            <a:r>
              <a:rPr lang="zh-TW" altLang="en-US" sz="3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資料</a:t>
            </a:r>
            <a:r>
              <a:rPr lang="en-US" altLang="zh-TW" sz="3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1</a:t>
            </a:r>
          </a:p>
          <a:p>
            <a:pPr lvl="1"/>
            <a:r>
              <a:rPr lang="zh-TW" altLang="en-US" sz="3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資料</a:t>
            </a:r>
            <a:r>
              <a:rPr lang="en-US" altLang="zh-TW" sz="3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2</a:t>
            </a:r>
          </a:p>
          <a:p>
            <a:pPr lvl="1"/>
            <a:r>
              <a:rPr lang="zh-TW" altLang="en-US" sz="3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資料</a:t>
            </a:r>
            <a:r>
              <a:rPr lang="en-US" altLang="zh-TW" sz="3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3</a:t>
            </a:r>
          </a:p>
          <a:p>
            <a:pPr lvl="1"/>
            <a:r>
              <a:rPr lang="zh-TW" altLang="en-US" sz="3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不知道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3483" y="2560638"/>
            <a:ext cx="4034533" cy="3309937"/>
          </a:xfrm>
        </p:spPr>
      </p:pic>
    </p:spTree>
    <p:extLst>
      <p:ext uri="{BB962C8B-B14F-4D97-AF65-F5344CB8AC3E}">
        <p14:creationId xmlns:p14="http://schemas.microsoft.com/office/powerpoint/2010/main" val="14471638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+mj-ea"/>
              </a:rPr>
              <a:t>小</a:t>
            </a:r>
            <a:r>
              <a:rPr lang="zh-HK" altLang="en-US" dirty="0">
                <a:latin typeface="+mj-ea"/>
              </a:rPr>
              <a:t>結</a:t>
            </a:r>
            <a:endParaRPr lang="en-US" dirty="0">
              <a:latin typeface="+mj-e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3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透過利用「時、地、人、事」四要素，我們可以初步評估資訊。</a:t>
            </a:r>
            <a:endParaRPr lang="en-US" altLang="zh-TW" sz="30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r>
              <a:rPr lang="zh-TW" altLang="en-US" sz="3000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如</a:t>
            </a:r>
            <a:r>
              <a:rPr lang="zh-TW" altLang="en-US" sz="3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提供的資料有限，我們不宜隨便相信該資訊。</a:t>
            </a:r>
            <a:endParaRPr lang="en-US" altLang="zh-TW" sz="30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5730726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>
                <a:latin typeface="+mj-ea"/>
              </a:rPr>
              <a:t>活動</a:t>
            </a:r>
            <a:r>
              <a:rPr lang="en-US" altLang="zh-TW" dirty="0">
                <a:latin typeface="+mj-ea"/>
              </a:rPr>
              <a:t>2</a:t>
            </a:r>
            <a:endParaRPr lang="en-US" dirty="0">
              <a:latin typeface="+mj-ea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zh-TW" altLang="en-US" sz="3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我是現場小主播</a:t>
            </a:r>
            <a:endParaRPr lang="en-US" sz="30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4966213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Z:\EMADS_CT_Primary\EDB_IL graphic\SET.01 資訊處理精明眼 - 真假圖片逐個捉_1.pn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54" t="6487" r="21885" b="3459"/>
          <a:stretch/>
        </p:blipFill>
        <p:spPr bwMode="auto">
          <a:xfrm>
            <a:off x="2162908" y="0"/>
            <a:ext cx="7877907" cy="6858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14610492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577</TotalTime>
  <Words>316</Words>
  <Application>Microsoft Office PowerPoint</Application>
  <PresentationFormat>寬螢幕</PresentationFormat>
  <Paragraphs>44</Paragraphs>
  <Slides>14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2</vt:i4>
      </vt:variant>
      <vt:variant>
        <vt:lpstr>投影片標題</vt:lpstr>
      </vt:variant>
      <vt:variant>
        <vt:i4>14</vt:i4>
      </vt:variant>
    </vt:vector>
  </HeadingPairs>
  <TitlesOfParts>
    <vt:vector size="22" baseType="lpstr">
      <vt:lpstr>Microsoft JhengHei</vt:lpstr>
      <vt:lpstr>Microsoft JhengHei</vt:lpstr>
      <vt:lpstr>Arial</vt:lpstr>
      <vt:lpstr>Calibri</vt:lpstr>
      <vt:lpstr>Calibri Light</vt:lpstr>
      <vt:lpstr>Garamond</vt:lpstr>
      <vt:lpstr>Organic</vt:lpstr>
      <vt:lpstr>Office Theme</vt:lpstr>
      <vt:lpstr>資訊處理精明眼</vt:lpstr>
      <vt:lpstr>學習目標</vt:lpstr>
      <vt:lpstr>圖片描述</vt:lpstr>
      <vt:lpstr>資訊四要素</vt:lpstr>
      <vt:lpstr>活動1</vt:lpstr>
      <vt:lpstr>真假圖片逐個捉</vt:lpstr>
      <vt:lpstr>小結</vt:lpstr>
      <vt:lpstr>活動2</vt:lpstr>
      <vt:lpstr>PowerPoint 簡報</vt:lpstr>
      <vt:lpstr>事件重演</vt:lpstr>
      <vt:lpstr>小結</vt:lpstr>
      <vt:lpstr>總結</vt:lpstr>
      <vt:lpstr>課後延伸活動</vt:lpstr>
      <vt:lpstr>小故事．考眼光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課題</dc:title>
  <dc:creator>owner</dc:creator>
  <cp:lastModifiedBy>EDB</cp:lastModifiedBy>
  <cp:revision>69</cp:revision>
  <dcterms:created xsi:type="dcterms:W3CDTF">2019-10-22T03:40:58Z</dcterms:created>
  <dcterms:modified xsi:type="dcterms:W3CDTF">2020-05-28T02:50:11Z</dcterms:modified>
</cp:coreProperties>
</file>