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  <p:sldMasterId id="2147484060" r:id="rId2"/>
  </p:sldMasterIdLst>
  <p:sldIdLst>
    <p:sldId id="318" r:id="rId3"/>
    <p:sldId id="290" r:id="rId4"/>
    <p:sldId id="293" r:id="rId5"/>
    <p:sldId id="316" r:id="rId6"/>
    <p:sldId id="292" r:id="rId7"/>
    <p:sldId id="311" r:id="rId8"/>
    <p:sldId id="306" r:id="rId9"/>
    <p:sldId id="305" r:id="rId10"/>
    <p:sldId id="303" r:id="rId11"/>
    <p:sldId id="304" r:id="rId12"/>
    <p:sldId id="317" r:id="rId13"/>
    <p:sldId id="307" r:id="rId14"/>
    <p:sldId id="313" r:id="rId15"/>
    <p:sldId id="309" r:id="rId16"/>
    <p:sldId id="315" r:id="rId17"/>
    <p:sldId id="298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305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8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389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961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8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605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074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639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222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87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2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58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65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85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67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3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53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75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10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4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8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49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15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11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13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71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799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9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1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170AA-B744-40A0-B98C-FC8582F0601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5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資訊處理精明眼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第二教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節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565" y="3923489"/>
            <a:ext cx="2340869" cy="234086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825F9508-8D85-4000-8946-66D3FE8A1ED1}"/>
              </a:ext>
            </a:extLst>
          </p:cNvPr>
          <p:cNvSpPr txBox="1"/>
          <p:nvPr/>
        </p:nvSpPr>
        <p:spPr>
          <a:xfrm>
            <a:off x="609143" y="5956581"/>
            <a:ext cx="466567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小學資訊素養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學與教資源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套｜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適用學習年級：小一至小三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8676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2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假的真不了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6621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-45" r="-289" b="7355"/>
          <a:stretch/>
        </p:blipFill>
        <p:spPr>
          <a:xfrm>
            <a:off x="1978270" y="11351"/>
            <a:ext cx="8369574" cy="684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69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u="sng" dirty="0">
                <a:latin typeface="+mj-ea"/>
              </a:rPr>
              <a:t>小霖</a:t>
            </a:r>
            <a:r>
              <a:rPr lang="zh-TW" altLang="en-US" dirty="0">
                <a:latin typeface="+mj-ea"/>
              </a:rPr>
              <a:t>轉發訊息的行為可能有甚麼後果？</a:t>
            </a:r>
            <a:endParaRPr lang="en-US" dirty="0">
              <a:latin typeface="+mj-ea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小美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或會嘗試把儲值卡放到手提電話上增值。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即使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小美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成功為儲值卡增值，也屬於違法行為，會負上法律責任。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2" t="-63" r="-243" b="7356"/>
          <a:stretch/>
        </p:blipFill>
        <p:spPr>
          <a:xfrm>
            <a:off x="6586950" y="2558562"/>
            <a:ext cx="4183627" cy="3411415"/>
          </a:xfrm>
        </p:spPr>
      </p:pic>
    </p:spTree>
    <p:extLst>
      <p:ext uri="{BB962C8B-B14F-4D97-AF65-F5344CB8AC3E}">
        <p14:creationId xmlns:p14="http://schemas.microsoft.com/office/powerpoint/2010/main" val="1734485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解決辦法</a:t>
            </a:r>
            <a:endParaRPr lang="en-US" dirty="0">
              <a:latin typeface="+mj-ea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小霖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收到未經證實的資訊，應如何處理？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他應評估資訊的真偽，再決定是否轉發。</a:t>
            </a:r>
          </a:p>
        </p:txBody>
      </p:sp>
    </p:spTree>
    <p:extLst>
      <p:ext uri="{BB962C8B-B14F-4D97-AF65-F5344CB8AC3E}">
        <p14:creationId xmlns:p14="http://schemas.microsoft.com/office/powerpoint/2010/main" val="142125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我們不應將虛假或未能查證的資訊轉發他人。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我們應正確、有效及符合道德地使用互聯網和電子產品。</a:t>
            </a:r>
          </a:p>
        </p:txBody>
      </p:sp>
    </p:spTree>
    <p:extLst>
      <p:ext uri="{BB962C8B-B14F-4D97-AF65-F5344CB8AC3E}">
        <p14:creationId xmlns:p14="http://schemas.microsoft.com/office/powerpoint/2010/main" val="2756042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總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不同的人對同一事件可能抱持不同觀點。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我們不應將虛假或未能查證的資訊轉發他人。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我們應正確、有效及符合道德地使用互聯網和電子產品作資訊交流。</a:t>
            </a:r>
          </a:p>
          <a:p>
            <a:endParaRPr lang="zh-TW" alt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955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課後延伸活動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資訊小錦囊</a:t>
            </a:r>
          </a:p>
        </p:txBody>
      </p:sp>
    </p:spTree>
    <p:extLst>
      <p:ext uri="{BB962C8B-B14F-4D97-AF65-F5344CB8AC3E}">
        <p14:creationId xmlns:p14="http://schemas.microsoft.com/office/powerpoint/2010/main" val="1669479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資訊小錦囊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於資訊小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錦囊上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寫上一句有關處理真假資訊的建議。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塗上顔色美化錦囊。</a:t>
            </a:r>
          </a:p>
        </p:txBody>
      </p:sp>
    </p:spTree>
    <p:extLst>
      <p:ext uri="{BB962C8B-B14F-4D97-AF65-F5344CB8AC3E}">
        <p14:creationId xmlns:p14="http://schemas.microsoft.com/office/powerpoint/2010/main" val="293272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學習目標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開始注意如何安全、正確和健康地使用互聯網。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識別不同的人可能抱持不同觀點。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0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1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校園小爭執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5377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15" y="0"/>
            <a:ext cx="8337381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8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校園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偵探簡介</a:t>
            </a:r>
            <a:endParaRPr lang="en-US" dirty="0">
              <a:latin typeface="+mj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偵探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小文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小聰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的好朋友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偵探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小美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：不喜歡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小聰</a:t>
            </a:r>
            <a:endParaRPr lang="en-US" altLang="zh-TW" sz="3000" u="sng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偵探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小明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小聰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的同班同學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1352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偵探</a:t>
            </a:r>
            <a:r>
              <a:rPr lang="zh-TW" altLang="en-US" u="sng" dirty="0">
                <a:latin typeface="+mj-ea"/>
              </a:rPr>
              <a:t>小文</a:t>
            </a:r>
            <a:r>
              <a:rPr lang="zh-TW" altLang="en-US" dirty="0">
                <a:latin typeface="+mj-ea"/>
              </a:rPr>
              <a:t>的報告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000" u="sng" dirty="0">
                <a:latin typeface="+mj-ea"/>
                <a:ea typeface="+mj-ea"/>
              </a:rPr>
              <a:t>陳</a:t>
            </a:r>
            <a:r>
              <a:rPr lang="zh-TW" altLang="en-US" sz="3000" dirty="0">
                <a:latin typeface="+mj-ea"/>
                <a:ea typeface="+mj-ea"/>
              </a:rPr>
              <a:t>老師著</a:t>
            </a:r>
            <a:r>
              <a:rPr lang="zh-TW" altLang="en-US" sz="3000" u="sng" dirty="0">
                <a:latin typeface="+mj-ea"/>
                <a:ea typeface="+mj-ea"/>
              </a:rPr>
              <a:t>小聰</a:t>
            </a:r>
            <a:r>
              <a:rPr lang="zh-TW" altLang="en-US" sz="3000" dirty="0">
                <a:latin typeface="+mj-ea"/>
                <a:ea typeface="+mj-ea"/>
              </a:rPr>
              <a:t>完成家課改正，</a:t>
            </a:r>
            <a:r>
              <a:rPr lang="zh-TW" altLang="en-US" sz="3000" u="sng" dirty="0">
                <a:latin typeface="+mj-ea"/>
                <a:ea typeface="+mj-ea"/>
              </a:rPr>
              <a:t>小聰</a:t>
            </a:r>
            <a:r>
              <a:rPr lang="zh-TW" altLang="en-US" sz="3000" dirty="0">
                <a:latin typeface="+mj-ea"/>
                <a:ea typeface="+mj-ea"/>
              </a:rPr>
              <a:t>沒有鉛筆，借了</a:t>
            </a:r>
            <a:r>
              <a:rPr lang="zh-TW" altLang="en-US" sz="3000" u="sng" dirty="0">
                <a:latin typeface="+mj-ea"/>
                <a:ea typeface="+mj-ea"/>
              </a:rPr>
              <a:t>莉莉</a:t>
            </a:r>
            <a:r>
              <a:rPr lang="zh-TW" altLang="en-US" sz="3000" dirty="0">
                <a:latin typeface="+mj-ea"/>
                <a:ea typeface="+mj-ea"/>
              </a:rPr>
              <a:t>的鉛筆改正。</a:t>
            </a:r>
            <a:r>
              <a:rPr lang="zh-TW" altLang="en-US" sz="3000" u="sng" dirty="0">
                <a:latin typeface="+mj-ea"/>
                <a:ea typeface="+mj-ea"/>
              </a:rPr>
              <a:t>小聰</a:t>
            </a:r>
            <a:r>
              <a:rPr lang="zh-TW" altLang="en-US" sz="3000" dirty="0">
                <a:latin typeface="+mj-ea"/>
                <a:ea typeface="+mj-ea"/>
              </a:rPr>
              <a:t>和</a:t>
            </a:r>
            <a:r>
              <a:rPr lang="zh-TW" altLang="en-US" sz="3000" u="sng" dirty="0">
                <a:latin typeface="+mj-ea"/>
                <a:ea typeface="+mj-ea"/>
              </a:rPr>
              <a:t>莉莉</a:t>
            </a:r>
            <a:r>
              <a:rPr lang="zh-TW" altLang="en-US" sz="3000" dirty="0">
                <a:latin typeface="+mj-ea"/>
                <a:ea typeface="+mj-ea"/>
              </a:rPr>
              <a:t>是同學，</a:t>
            </a:r>
            <a:r>
              <a:rPr lang="zh-TW" altLang="en-US" sz="3000" u="sng" dirty="0">
                <a:latin typeface="+mj-ea"/>
                <a:ea typeface="+mj-ea"/>
              </a:rPr>
              <a:t>莉莉</a:t>
            </a:r>
            <a:r>
              <a:rPr lang="zh-TW" altLang="en-US" sz="3000" dirty="0">
                <a:latin typeface="+mj-ea"/>
                <a:ea typeface="+mj-ea"/>
              </a:rPr>
              <a:t>不應該覺得有問題。</a:t>
            </a:r>
            <a:endParaRPr lang="en-US" altLang="zh-TW" sz="3000" dirty="0">
              <a:latin typeface="+mj-ea"/>
              <a:ea typeface="+mj-ea"/>
            </a:endParaRPr>
          </a:p>
        </p:txBody>
      </p:sp>
      <p:pic>
        <p:nvPicPr>
          <p:cNvPr id="6" name="Picture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94" y="2560638"/>
            <a:ext cx="4037712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38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偵探</a:t>
            </a:r>
            <a:r>
              <a:rPr lang="zh-TW" altLang="en-US" u="sng" dirty="0">
                <a:latin typeface="+mj-ea"/>
              </a:rPr>
              <a:t>小美</a:t>
            </a:r>
            <a:r>
              <a:rPr lang="zh-TW" altLang="en-US" dirty="0">
                <a:latin typeface="+mj-ea"/>
              </a:rPr>
              <a:t>的報告</a:t>
            </a:r>
            <a:endParaRPr lang="en-US" dirty="0">
              <a:latin typeface="+mj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陳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老師著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小聰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完成家課改正，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小聰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沒有鉛筆，竟乘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莉莉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不在時故意偷了她的鉛筆。無論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小聰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莉莉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是否相熟，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小聰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也應先問准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莉莉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。學校應記他大過！</a:t>
            </a:r>
          </a:p>
        </p:txBody>
      </p:sp>
      <p:pic>
        <p:nvPicPr>
          <p:cNvPr id="6" name="Picture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94" y="2560638"/>
            <a:ext cx="4037712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20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偵探</a:t>
            </a:r>
            <a:r>
              <a:rPr lang="zh-TW" altLang="en-US" u="sng" dirty="0">
                <a:latin typeface="+mj-ea"/>
              </a:rPr>
              <a:t>小明</a:t>
            </a:r>
            <a:r>
              <a:rPr lang="zh-TW" altLang="en-US" dirty="0">
                <a:latin typeface="+mj-ea"/>
              </a:rPr>
              <a:t>的報告</a:t>
            </a:r>
            <a:endParaRPr lang="en-US" dirty="0">
              <a:latin typeface="+mj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陳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老師著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小聰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完成家課改正，可是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小聰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沒有鉛筆。他發現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莉莉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書桌上有一枝鉛筆，但她剛巧不在。於是他便自行取用了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莉莉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的鉛筆，並打算之後還給她。</a:t>
            </a:r>
          </a:p>
        </p:txBody>
      </p:sp>
      <p:pic>
        <p:nvPicPr>
          <p:cNvPr id="6" name="Picture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94" y="2560638"/>
            <a:ext cx="4037712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8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資訊有可能會因報導或傳遞者的個人的觀點及喜惡而有所偏差。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不同的人對同一事件可能抱持不同觀點。</a:t>
            </a:r>
          </a:p>
        </p:txBody>
      </p:sp>
    </p:spTree>
    <p:extLst>
      <p:ext uri="{BB962C8B-B14F-4D97-AF65-F5344CB8AC3E}">
        <p14:creationId xmlns:p14="http://schemas.microsoft.com/office/powerpoint/2010/main" val="35730726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595</TotalTime>
  <Words>458</Words>
  <Application>Microsoft Office PowerPoint</Application>
  <PresentationFormat>寬螢幕</PresentationFormat>
  <Paragraphs>41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Microsoft JhengHei</vt:lpstr>
      <vt:lpstr>Microsoft JhengHei</vt:lpstr>
      <vt:lpstr>Arial</vt:lpstr>
      <vt:lpstr>Calibri</vt:lpstr>
      <vt:lpstr>Calibri Light</vt:lpstr>
      <vt:lpstr>Garamond</vt:lpstr>
      <vt:lpstr>Organic</vt:lpstr>
      <vt:lpstr>Office Theme</vt:lpstr>
      <vt:lpstr>資訊處理精明眼</vt:lpstr>
      <vt:lpstr>學習目標</vt:lpstr>
      <vt:lpstr>活動1</vt:lpstr>
      <vt:lpstr>PowerPoint 簡報</vt:lpstr>
      <vt:lpstr>校園偵探簡介</vt:lpstr>
      <vt:lpstr>偵探小文的報告</vt:lpstr>
      <vt:lpstr>偵探小美的報告</vt:lpstr>
      <vt:lpstr>偵探小明的報告</vt:lpstr>
      <vt:lpstr>小結</vt:lpstr>
      <vt:lpstr>活動2</vt:lpstr>
      <vt:lpstr>PowerPoint 簡報</vt:lpstr>
      <vt:lpstr>小霖轉發訊息的行為可能有甚麼後果？</vt:lpstr>
      <vt:lpstr>解決辦法</vt:lpstr>
      <vt:lpstr>小結</vt:lpstr>
      <vt:lpstr>總結</vt:lpstr>
      <vt:lpstr>課後延伸活動</vt:lpstr>
      <vt:lpstr>資訊小錦囊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課題</dc:title>
  <dc:creator>owner</dc:creator>
  <cp:lastModifiedBy>EDB</cp:lastModifiedBy>
  <cp:revision>68</cp:revision>
  <dcterms:created xsi:type="dcterms:W3CDTF">2019-10-22T03:40:58Z</dcterms:created>
  <dcterms:modified xsi:type="dcterms:W3CDTF">2020-05-28T02:52:39Z</dcterms:modified>
</cp:coreProperties>
</file>