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sldIdLst>
    <p:sldId id="256" r:id="rId2"/>
    <p:sldId id="265" r:id="rId3"/>
    <p:sldId id="266" r:id="rId4"/>
    <p:sldId id="279" r:id="rId5"/>
    <p:sldId id="270" r:id="rId6"/>
    <p:sldId id="280" r:id="rId7"/>
    <p:sldId id="276" r:id="rId8"/>
    <p:sldId id="275" r:id="rId9"/>
    <p:sldId id="277" r:id="rId10"/>
    <p:sldId id="284" r:id="rId11"/>
    <p:sldId id="278" r:id="rId12"/>
    <p:sldId id="286" r:id="rId13"/>
    <p:sldId id="288" r:id="rId14"/>
    <p:sldId id="287"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21D01F-A2E0-4C9E-8F28-6285812A84D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3223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176235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4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03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318313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98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91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36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55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403416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5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70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3170AA-B744-40A0-B98C-FC8582F06015}"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1D01F-A2E0-4C9E-8F28-6285812A84D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75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170AA-B744-40A0-B98C-FC8582F06015}"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1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70AA-B744-40A0-B98C-FC8582F06015}"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27753831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7119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188182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3170AA-B744-40A0-B98C-FC8582F06015}" type="datetimeFigureOut">
              <a:rPr lang="en-US" smtClean="0"/>
              <a:t>5/29/2020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21D01F-A2E0-4C9E-8F28-6285812A84DF}" type="slidenum">
              <a:rPr lang="en-US" smtClean="0"/>
              <a:t>‹#›</a:t>
            </a:fld>
            <a:endParaRPr lang="en-US"/>
          </a:p>
        </p:txBody>
      </p:sp>
    </p:spTree>
    <p:extLst>
      <p:ext uri="{BB962C8B-B14F-4D97-AF65-F5344CB8AC3E}">
        <p14:creationId xmlns:p14="http://schemas.microsoft.com/office/powerpoint/2010/main" val="277336630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qhi.gov.hk/tc.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資訊放大鏡</a:t>
            </a:r>
            <a:endParaRPr lang="en-US" dirty="0">
              <a:latin typeface="+mj-ea"/>
            </a:endParaRPr>
          </a:p>
        </p:txBody>
      </p:sp>
      <p:sp>
        <p:nvSpPr>
          <p:cNvPr id="3" name="Subtitle 2"/>
          <p:cNvSpPr>
            <a:spLocks noGrp="1"/>
          </p:cNvSpPr>
          <p:nvPr>
            <p:ph type="body"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第一教節</a:t>
            </a:r>
            <a:endParaRPr lang="en-US" sz="3000" dirty="0">
              <a:latin typeface="Microsoft JhengHei" panose="020B0604030504040204" pitchFamily="34" charset="-120"/>
              <a:ea typeface="Microsoft JhengHei" panose="020B0604030504040204" pitchFamily="34" charset="-12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7565" y="3923489"/>
            <a:ext cx="2340869" cy="2340869"/>
          </a:xfrm>
          <a:prstGeom prst="rect">
            <a:avLst/>
          </a:prstGeom>
        </p:spPr>
      </p:pic>
      <p:sp>
        <p:nvSpPr>
          <p:cNvPr id="7" name="TextBox 6">
            <a:extLst>
              <a:ext uri="{FF2B5EF4-FFF2-40B4-BE49-F238E27FC236}">
                <a16:creationId xmlns:a16="http://schemas.microsoft.com/office/drawing/2014/main" id="{DBB7BA4D-A693-4462-9126-3CEC7FF0864E}"/>
              </a:ext>
            </a:extLst>
          </p:cNvPr>
          <p:cNvSpPr txBox="1"/>
          <p:nvPr/>
        </p:nvSpPr>
        <p:spPr>
          <a:xfrm>
            <a:off x="609143" y="5956581"/>
            <a:ext cx="4692183"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chemeClr val="bg2">
                    <a:lumMod val="75000"/>
                  </a:schemeClr>
                </a:solidFill>
                <a:latin typeface="Microsoft JhengHei" panose="020B0604030504040204" pitchFamily="34" charset="-120"/>
                <a:ea typeface="Microsoft JhengHei" panose="020B0604030504040204" pitchFamily="34" charset="-120"/>
              </a:rPr>
              <a:t>小學資訊素養</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學與</a:t>
            </a:r>
            <a:r>
              <a:rPr lang="en-US" sz="1400" dirty="0">
                <a:solidFill>
                  <a:schemeClr val="bg2">
                    <a:lumMod val="75000"/>
                  </a:schemeClr>
                </a:solidFill>
                <a:latin typeface="Microsoft JhengHei" panose="020B0604030504040204" pitchFamily="34" charset="-120"/>
                <a:ea typeface="Microsoft JhengHei" panose="020B0604030504040204" pitchFamily="34" charset="-120"/>
              </a:rPr>
              <a:t>教</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資源套</a:t>
            </a:r>
            <a:r>
              <a:rPr lang="en-US" sz="1400" dirty="0">
                <a:solidFill>
                  <a:schemeClr val="bg2">
                    <a:lumMod val="75000"/>
                  </a:schemeClr>
                </a:solidFill>
                <a:latin typeface="Microsoft JhengHei" panose="020B0604030504040204" pitchFamily="34" charset="-120"/>
                <a:ea typeface="Microsoft JhengHei" panose="020B0604030504040204" pitchFamily="34" charset="-120"/>
              </a:rPr>
              <a:t>｜</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適用學習年級：小四至小六</a:t>
            </a:r>
            <a:endParaRPr lang="en-US" sz="1400" dirty="0">
              <a:solidFill>
                <a:schemeClr val="bg2">
                  <a:lumMod val="7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7337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空氣質素健康指數</a:t>
            </a:r>
          </a:p>
        </p:txBody>
      </p:sp>
      <p:sp>
        <p:nvSpPr>
          <p:cNvPr id="3" name="Content Placeholder 2"/>
          <p:cNvSpPr>
            <a:spLocks noGrp="1"/>
          </p:cNvSpPr>
          <p:nvPr>
            <p:ph idx="1"/>
          </p:nvPr>
        </p:nvSpPr>
        <p:spPr/>
        <p:txBody>
          <a:bodyPr>
            <a:normAutofit/>
          </a:bodyPr>
          <a:lstStyle/>
          <a:p>
            <a:r>
              <a:rPr lang="zh-TW" altLang="en-US" sz="3000" dirty="0" smtClean="0">
                <a:latin typeface="Microsoft JhengHei" panose="020B0604030504040204" pitchFamily="34" charset="-120"/>
                <a:ea typeface="Microsoft JhengHei" panose="020B0604030504040204" pitchFamily="34" charset="-120"/>
              </a:rPr>
              <a:t>閱讀</a:t>
            </a:r>
            <a:r>
              <a:rPr lang="zh-TW" altLang="en-US" sz="3000" dirty="0">
                <a:latin typeface="Microsoft JhengHei" panose="020B0604030504040204" pitchFamily="34" charset="-120"/>
                <a:ea typeface="Microsoft JhengHei" panose="020B0604030504040204" pitchFamily="34" charset="-120"/>
              </a:rPr>
              <a:t>過去</a:t>
            </a:r>
            <a:r>
              <a:rPr lang="en-US" altLang="zh-TW" sz="3000" dirty="0">
                <a:latin typeface="Microsoft JhengHei" panose="020B0604030504040204" pitchFamily="34" charset="-120"/>
                <a:ea typeface="Microsoft JhengHei" panose="020B0604030504040204" pitchFamily="34" charset="-120"/>
              </a:rPr>
              <a:t>24</a:t>
            </a:r>
            <a:r>
              <a:rPr lang="zh-TW" altLang="en-US" sz="3000" dirty="0">
                <a:latin typeface="Microsoft JhengHei" panose="020B0604030504040204" pitchFamily="34" charset="-120"/>
                <a:ea typeface="Microsoft JhengHei" panose="020B0604030504040204" pitchFamily="34" charset="-120"/>
              </a:rPr>
              <a:t>小時中環區和葵涌區的空氣質素健康指數：</a:t>
            </a:r>
            <a:r>
              <a:rPr lang="en-US" altLang="zh-TW" sz="3000" dirty="0">
                <a:latin typeface="Microsoft JhengHei" panose="020B0604030504040204" pitchFamily="34" charset="-120"/>
                <a:ea typeface="Microsoft JhengHei" panose="020B0604030504040204" pitchFamily="34" charset="-120"/>
                <a:hlinkClick r:id="rId2"/>
              </a:rPr>
              <a:t>https://</a:t>
            </a:r>
            <a:r>
              <a:rPr lang="en-US" altLang="zh-TW" sz="3000" dirty="0" err="1">
                <a:latin typeface="Microsoft JhengHei" panose="020B0604030504040204" pitchFamily="34" charset="-120"/>
                <a:ea typeface="Microsoft JhengHei" panose="020B0604030504040204" pitchFamily="34" charset="-120"/>
                <a:hlinkClick r:id="rId2"/>
              </a:rPr>
              <a:t>www.aqhi.gov.hk</a:t>
            </a:r>
            <a:r>
              <a:rPr lang="en-US" altLang="zh-TW" sz="3000" dirty="0">
                <a:latin typeface="Microsoft JhengHei" panose="020B0604030504040204" pitchFamily="34" charset="-120"/>
                <a:ea typeface="Microsoft JhengHei" panose="020B0604030504040204" pitchFamily="34" charset="-120"/>
                <a:hlinkClick r:id="rId2"/>
              </a:rPr>
              <a:t>/</a:t>
            </a:r>
            <a:r>
              <a:rPr lang="en-US" altLang="zh-TW" sz="3000" dirty="0" err="1">
                <a:latin typeface="Microsoft JhengHei" panose="020B0604030504040204" pitchFamily="34" charset="-120"/>
                <a:ea typeface="Microsoft JhengHei" panose="020B0604030504040204" pitchFamily="34" charset="-120"/>
                <a:hlinkClick r:id="rId2"/>
              </a:rPr>
              <a:t>tc.html</a:t>
            </a:r>
            <a:endParaRPr lang="en-US" altLang="zh-TW" sz="3000" dirty="0">
              <a:latin typeface="Microsoft JhengHei" panose="020B0604030504040204" pitchFamily="34" charset="-120"/>
              <a:ea typeface="Microsoft JhengHei"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817" y="3574561"/>
            <a:ext cx="1905000" cy="1905000"/>
          </a:xfrm>
          <a:prstGeom prst="rect">
            <a:avLst/>
          </a:prstGeom>
        </p:spPr>
      </p:pic>
    </p:spTree>
    <p:extLst>
      <p:ext uri="{BB962C8B-B14F-4D97-AF65-F5344CB8AC3E}">
        <p14:creationId xmlns:p14="http://schemas.microsoft.com/office/powerpoint/2010/main" val="354122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空氣質素健康指數（續）</a:t>
            </a:r>
            <a:endParaRPr lang="en-US" dirty="0">
              <a:latin typeface="+mj-ea"/>
            </a:endParaRP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這兩區的空氣質素健康指數是否一樣？哪段時間的指數較高</a:t>
            </a:r>
            <a:r>
              <a:rPr lang="zh-TW" altLang="en-US" sz="3000" dirty="0" smtClean="0">
                <a:latin typeface="Microsoft JhengHei" panose="020B0604030504040204" pitchFamily="34" charset="-120"/>
                <a:ea typeface="Microsoft JhengHei" panose="020B0604030504040204" pitchFamily="34" charset="-120"/>
              </a:rPr>
              <a:t>？</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339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空氣污染從何來</a:t>
            </a: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如果我們想了解香港空氣污染的成因，從而構思減少空氣污染的方法，我們可到哪裏找到資料？</a:t>
            </a:r>
            <a:endParaRPr lang="en-US" altLang="zh-TW" sz="3000" dirty="0">
              <a:latin typeface="Microsoft JhengHei" panose="020B0604030504040204" pitchFamily="34" charset="-120"/>
              <a:ea typeface="Microsoft JhengHei" panose="020B0604030504040204" pitchFamily="34" charset="-120"/>
            </a:endParaRPr>
          </a:p>
          <a:p>
            <a:pPr lvl="1"/>
            <a:r>
              <a:rPr lang="zh-TW" altLang="en-US" sz="3000" dirty="0">
                <a:latin typeface="Microsoft JhengHei" panose="020B0604030504040204" pitchFamily="34" charset="-120"/>
                <a:ea typeface="Microsoft JhengHei" panose="020B0604030504040204" pitchFamily="34" charset="-120"/>
              </a:rPr>
              <a:t>環保署</a:t>
            </a:r>
            <a:r>
              <a:rPr lang="zh-TW" altLang="en-US" sz="3000" dirty="0" smtClean="0">
                <a:latin typeface="Microsoft JhengHei" panose="020B0604030504040204" pitchFamily="34" charset="-120"/>
                <a:ea typeface="Microsoft JhengHei" panose="020B0604030504040204" pitchFamily="34" charset="-120"/>
              </a:rPr>
              <a:t>網站</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71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空氣污染從何來</a:t>
            </a: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有時只在一個網站搜尋資料，找到的資料可能比較有限，如在不同的網站搜尋資料，可能會找到更多合適的資料。</a:t>
            </a:r>
          </a:p>
        </p:txBody>
      </p:sp>
    </p:spTree>
    <p:extLst>
      <p:ext uri="{BB962C8B-B14F-4D97-AF65-F5344CB8AC3E}">
        <p14:creationId xmlns:p14="http://schemas.microsoft.com/office/powerpoint/2010/main" val="91930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工作紙</a:t>
            </a: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從不同網站搜尋空氣污染的成因。</a:t>
            </a:r>
            <a:endParaRPr lang="en-US" altLang="zh-TW" sz="3000" dirty="0">
              <a:latin typeface="Microsoft JhengHei" panose="020B0604030504040204" pitchFamily="34" charset="-120"/>
              <a:ea typeface="Microsoft JhengHei" panose="020B0604030504040204" pitchFamily="34" charset="-120"/>
            </a:endParaRPr>
          </a:p>
          <a:p>
            <a:r>
              <a:rPr lang="zh-TW" altLang="en-US" sz="3000" dirty="0">
                <a:latin typeface="Microsoft JhengHei" panose="020B0604030504040204" pitchFamily="34" charset="-120"/>
                <a:ea typeface="Microsoft JhengHei" panose="020B0604030504040204" pitchFamily="34" charset="-120"/>
              </a:rPr>
              <a:t>寫下解決空氣污染的方法。</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70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小</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我們可透過不同途徑獲取資訊，以滿足需要。</a:t>
            </a:r>
          </a:p>
        </p:txBody>
      </p:sp>
    </p:spTree>
    <p:extLst>
      <p:ext uri="{BB962C8B-B14F-4D97-AF65-F5344CB8AC3E}">
        <p14:creationId xmlns:p14="http://schemas.microsoft.com/office/powerpoint/2010/main" val="426162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總</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我們可因應需要透過不同的途徑獲取資訊。</a:t>
            </a:r>
          </a:p>
        </p:txBody>
      </p:sp>
    </p:spTree>
    <p:extLst>
      <p:ext uri="{BB962C8B-B14F-4D97-AF65-F5344CB8AC3E}">
        <p14:creationId xmlns:p14="http://schemas.microsoft.com/office/powerpoint/2010/main" val="333839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課後延伸活動</a:t>
            </a:r>
            <a:endParaRPr lang="en-US" dirty="0">
              <a:latin typeface="+mj-ea"/>
            </a:endParaRPr>
          </a:p>
        </p:txBody>
      </p:sp>
    </p:spTree>
    <p:extLst>
      <p:ext uri="{BB962C8B-B14F-4D97-AF65-F5344CB8AC3E}">
        <p14:creationId xmlns:p14="http://schemas.microsoft.com/office/powerpoint/2010/main" val="2143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課後延伸活動</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搜尋其他污染種類的源頭。</a:t>
            </a:r>
            <a:endParaRPr lang="en-US" altLang="zh-TW" sz="3000" dirty="0">
              <a:latin typeface="Microsoft JhengHei" panose="020B0604030504040204" pitchFamily="34" charset="-120"/>
              <a:ea typeface="Microsoft JhengHei" panose="020B0604030504040204" pitchFamily="34" charset="-120"/>
            </a:endParaRPr>
          </a:p>
          <a:p>
            <a:r>
              <a:rPr lang="zh-TW" altLang="en-US" sz="3000" dirty="0">
                <a:latin typeface="Microsoft JhengHei" panose="020B0604030504040204" pitchFamily="34" charset="-120"/>
                <a:ea typeface="Microsoft JhengHei" panose="020B0604030504040204" pitchFamily="34" charset="-120"/>
              </a:rPr>
              <a:t>完成工作紙。</a:t>
            </a:r>
          </a:p>
        </p:txBody>
      </p:sp>
    </p:spTree>
    <p:extLst>
      <p:ext uri="{BB962C8B-B14F-4D97-AF65-F5344CB8AC3E}">
        <p14:creationId xmlns:p14="http://schemas.microsoft.com/office/powerpoint/2010/main" val="309742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學習目標</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了解找出和獲取資訊的不同方法。</a:t>
            </a:r>
          </a:p>
          <a:p>
            <a:pPr lvl="0"/>
            <a:r>
              <a:rPr lang="zh-TW" altLang="en-US" sz="3000" dirty="0">
                <a:latin typeface="Microsoft JhengHei" panose="020B0604030504040204" pitchFamily="34" charset="-120"/>
                <a:ea typeface="Microsoft JhengHei" panose="020B0604030504040204" pitchFamily="34" charset="-120"/>
              </a:rPr>
              <a:t>能夠確定某項資訊能否滿足需要。</a:t>
            </a:r>
          </a:p>
          <a:p>
            <a:pPr lvl="0"/>
            <a:r>
              <a:rPr lang="zh-TW" altLang="en-US" sz="3000" dirty="0">
                <a:latin typeface="Microsoft JhengHei" panose="020B0604030504040204" pitchFamily="34" charset="-120"/>
                <a:ea typeface="Microsoft JhengHei" panose="020B0604030504040204" pitchFamily="34" charset="-120"/>
              </a:rPr>
              <a:t>認識社會上有部分資訊提供者的表現可能不恰當。</a:t>
            </a:r>
          </a:p>
          <a:p>
            <a:pPr lvl="0"/>
            <a:r>
              <a:rPr lang="zh-TW" altLang="en-US" sz="3000" dirty="0">
                <a:latin typeface="Microsoft JhengHei" panose="020B0604030504040204" pitchFamily="34" charset="-120"/>
                <a:ea typeface="Microsoft JhengHei" panose="020B0604030504040204" pitchFamily="34" charset="-120"/>
              </a:rPr>
              <a:t>對資訊提供者的特點有基本認知。</a:t>
            </a:r>
          </a:p>
        </p:txBody>
      </p:sp>
    </p:spTree>
    <p:extLst>
      <p:ext uri="{BB962C8B-B14F-4D97-AF65-F5344CB8AC3E}">
        <p14:creationId xmlns:p14="http://schemas.microsoft.com/office/powerpoint/2010/main" val="264276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學習目標（續）</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認識使用資訊人士對資訊提供者就資訊的可信性及持守公平等方面有所期望。</a:t>
            </a:r>
          </a:p>
          <a:p>
            <a:pPr lvl="0"/>
            <a:r>
              <a:rPr lang="zh-TW" altLang="en-US" sz="3000" dirty="0">
                <a:latin typeface="Microsoft JhengHei" panose="020B0604030504040204" pitchFamily="34" charset="-120"/>
                <a:ea typeface="Microsoft JhengHei" panose="020B0604030504040204" pitchFamily="34" charset="-120"/>
              </a:rPr>
              <a:t>開始注意資訊內</a:t>
            </a:r>
            <a:r>
              <a:rPr lang="zh-TW" altLang="en-US" sz="3000" dirty="0">
                <a:latin typeface="Microsoft JhengHei" panose="020B0604030504040204" pitchFamily="34" charset="-120"/>
                <a:ea typeface="Microsoft JhengHei" panose="020B0604030504040204" pitchFamily="34" charset="-120"/>
              </a:rPr>
              <a:t>能隱藏</a:t>
            </a:r>
            <a:r>
              <a:rPr lang="zh-TW" altLang="en-US" sz="3000" dirty="0">
                <a:latin typeface="Microsoft JhengHei" panose="020B0604030504040204" pitchFamily="34" charset="-120"/>
                <a:ea typeface="Microsoft JhengHei" panose="020B0604030504040204" pitchFamily="34" charset="-120"/>
              </a:rPr>
              <a:t>不同的觀點。</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8897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香港空氣污染情況</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上課前你們已搜集了一些有關香港空氣污染情況的資料，你們認為香港的空氣污染情況嚴重嗎？為甚麼？</a:t>
            </a:r>
          </a:p>
          <a:p>
            <a:pPr lvl="0"/>
            <a:r>
              <a:rPr lang="zh-TW" altLang="en-US" sz="3000" dirty="0">
                <a:latin typeface="Microsoft JhengHei" panose="020B0604030504040204" pitchFamily="34" charset="-120"/>
                <a:ea typeface="Microsoft JhengHei" panose="020B0604030504040204" pitchFamily="34" charset="-120"/>
              </a:rPr>
              <a:t>除了上網</a:t>
            </a:r>
            <a:r>
              <a:rPr lang="zh-TW" altLang="en-US" sz="3000" dirty="0" smtClean="0">
                <a:latin typeface="Microsoft JhengHei" panose="020B0604030504040204" pitchFamily="34" charset="-120"/>
                <a:ea typeface="Microsoft JhengHei" panose="020B0604030504040204" pitchFamily="34" charset="-120"/>
              </a:rPr>
              <a:t>搜尋外</a:t>
            </a:r>
            <a:r>
              <a:rPr lang="zh-TW" altLang="en-US" sz="3000" dirty="0">
                <a:latin typeface="Microsoft JhengHei" panose="020B0604030504040204" pitchFamily="34" charset="-120"/>
                <a:ea typeface="Microsoft JhengHei" panose="020B0604030504040204" pitchFamily="34" charset="-120"/>
              </a:rPr>
              <a:t>，還可以從哪裡找到有關香港空氣污染情況的資訊呢？</a:t>
            </a:r>
          </a:p>
        </p:txBody>
      </p:sp>
    </p:spTree>
    <p:extLst>
      <p:ext uri="{BB962C8B-B14F-4D97-AF65-F5344CB8AC3E}">
        <p14:creationId xmlns:p14="http://schemas.microsoft.com/office/powerpoint/2010/main" val="575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活動</a:t>
            </a:r>
            <a:r>
              <a:rPr lang="en-US" altLang="zh-TW" dirty="0">
                <a:latin typeface="+mj-ea"/>
              </a:rPr>
              <a:t>1</a:t>
            </a:r>
            <a:endParaRPr lang="en-US" dirty="0">
              <a:latin typeface="+mj-ea"/>
            </a:endParaRPr>
          </a:p>
        </p:txBody>
      </p:sp>
      <p:sp>
        <p:nvSpPr>
          <p:cNvPr id="3" name="Subtitle 2"/>
          <p:cNvSpPr>
            <a:spLocks noGrp="1"/>
          </p:cNvSpPr>
          <p:nvPr>
            <p:ph type="subTitle"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資訊提供者</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7115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取得資訊的途徑</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在搜尋有關香港空氣污染的資料時，我們可以透過哪些途徑取得資料？</a:t>
            </a:r>
            <a:endParaRPr lang="en-US" altLang="zh-TW" sz="3000" dirty="0">
              <a:latin typeface="Microsoft JhengHei" panose="020B0604030504040204" pitchFamily="34" charset="-120"/>
              <a:ea typeface="Microsoft JhengHei" panose="020B0604030504040204" pitchFamily="34" charset="-120"/>
            </a:endParaRPr>
          </a:p>
          <a:p>
            <a:pPr lvl="1"/>
            <a:r>
              <a:rPr lang="zh-TW" altLang="en-US" sz="3000" dirty="0">
                <a:latin typeface="Microsoft JhengHei" panose="020B0604030504040204" pitchFamily="34" charset="-120"/>
                <a:ea typeface="Microsoft JhengHei" panose="020B0604030504040204" pitchFamily="34" charset="-120"/>
              </a:rPr>
              <a:t>互聯網</a:t>
            </a:r>
            <a:endParaRPr lang="en-US" altLang="zh-TW" sz="3000" dirty="0">
              <a:latin typeface="Microsoft JhengHei" panose="020B0604030504040204" pitchFamily="34" charset="-120"/>
              <a:ea typeface="Microsoft JhengHei" panose="020B0604030504040204" pitchFamily="34" charset="-120"/>
            </a:endParaRPr>
          </a:p>
          <a:p>
            <a:pPr lvl="1"/>
            <a:r>
              <a:rPr lang="zh-TW" altLang="en-US" sz="3000" dirty="0">
                <a:latin typeface="Microsoft JhengHei" panose="020B0604030504040204" pitchFamily="34" charset="-120"/>
                <a:ea typeface="Microsoft JhengHei" panose="020B0604030504040204" pitchFamily="34" charset="-120"/>
              </a:rPr>
              <a:t>圖書館</a:t>
            </a:r>
            <a:endParaRPr lang="en-US" altLang="zh-TW" sz="3000" dirty="0">
              <a:latin typeface="Microsoft JhengHei" panose="020B0604030504040204" pitchFamily="34" charset="-120"/>
              <a:ea typeface="Microsoft JhengHei" panose="020B0604030504040204" pitchFamily="34" charset="-120"/>
            </a:endParaRPr>
          </a:p>
          <a:p>
            <a:pPr lvl="1"/>
            <a:r>
              <a:rPr lang="zh-TW" altLang="en-US" sz="3000" dirty="0">
                <a:latin typeface="Microsoft JhengHei" panose="020B0604030504040204" pitchFamily="34" charset="-120"/>
                <a:ea typeface="Microsoft JhengHei" panose="020B0604030504040204" pitchFamily="34" charset="-120"/>
              </a:rPr>
              <a:t>博物館</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890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小</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我們可以透過不同的途徑獲取資訊。</a:t>
            </a:r>
          </a:p>
        </p:txBody>
      </p:sp>
    </p:spTree>
    <p:extLst>
      <p:ext uri="{BB962C8B-B14F-4D97-AF65-F5344CB8AC3E}">
        <p14:creationId xmlns:p14="http://schemas.microsoft.com/office/powerpoint/2010/main" val="68569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活動</a:t>
            </a:r>
            <a:r>
              <a:rPr lang="en-US" altLang="zh-TW" dirty="0">
                <a:latin typeface="+mj-ea"/>
              </a:rPr>
              <a:t>2</a:t>
            </a:r>
            <a:endParaRPr lang="en-US" dirty="0">
              <a:latin typeface="+mj-ea"/>
            </a:endParaRPr>
          </a:p>
        </p:txBody>
      </p:sp>
      <p:sp>
        <p:nvSpPr>
          <p:cNvPr id="3" name="Subtitle 2"/>
          <p:cNvSpPr>
            <a:spLocks noGrp="1"/>
          </p:cNvSpPr>
          <p:nvPr>
            <p:ph type="subTitle"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空氣污染從何來</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5091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mj-ea"/>
              </a:rPr>
              <a:t>考考你</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假如我們在互聯網搜尋有關香港污染的資訊，哪個網站的資訊比較可靠？</a:t>
            </a:r>
            <a:endParaRPr lang="en-US" altLang="zh-TW" sz="3000" dirty="0">
              <a:latin typeface="Microsoft JhengHei" panose="020B0604030504040204" pitchFamily="34" charset="-120"/>
              <a:ea typeface="Microsoft JhengHei" panose="020B0604030504040204" pitchFamily="34" charset="-120"/>
            </a:endParaRPr>
          </a:p>
          <a:p>
            <a:pPr lvl="1"/>
            <a:r>
              <a:rPr lang="zh-TW" altLang="en-US" sz="3000" dirty="0">
                <a:latin typeface="Microsoft JhengHei" panose="020B0604030504040204" pitchFamily="34" charset="-120"/>
                <a:ea typeface="Microsoft JhengHei" panose="020B0604030504040204" pitchFamily="34" charset="-120"/>
              </a:rPr>
              <a:t>環境保護署的網站</a:t>
            </a:r>
            <a:endParaRPr lang="en-US" altLang="zh-TW" sz="3000" dirty="0">
              <a:latin typeface="Microsoft JhengHei" panose="020B0604030504040204" pitchFamily="34" charset="-120"/>
              <a:ea typeface="Microsoft JhengHei" panose="020B0604030504040204" pitchFamily="34" charset="-120"/>
            </a:endParaRPr>
          </a:p>
          <a:p>
            <a:r>
              <a:rPr lang="zh-TW" altLang="en-US" sz="3000" dirty="0">
                <a:latin typeface="Microsoft JhengHei" panose="020B0604030504040204" pitchFamily="34" charset="-120"/>
                <a:ea typeface="Microsoft JhengHei" panose="020B0604030504040204" pitchFamily="34" charset="-120"/>
              </a:rPr>
              <a:t>為甚麼？</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225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374</TotalTime>
  <Words>413</Words>
  <Application>Microsoft Office PowerPoint</Application>
  <PresentationFormat>寬螢幕</PresentationFormat>
  <Paragraphs>49</Paragraphs>
  <Slides>18</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微軟正黑體</vt:lpstr>
      <vt:lpstr>微軟正黑體</vt:lpstr>
      <vt:lpstr>Arial</vt:lpstr>
      <vt:lpstr>Garamond</vt:lpstr>
      <vt:lpstr>Organic</vt:lpstr>
      <vt:lpstr>資訊放大鏡</vt:lpstr>
      <vt:lpstr>學習目標</vt:lpstr>
      <vt:lpstr>學習目標（續）</vt:lpstr>
      <vt:lpstr>香港空氣污染情況</vt:lpstr>
      <vt:lpstr>活動1</vt:lpstr>
      <vt:lpstr>取得資訊的途徑</vt:lpstr>
      <vt:lpstr>小結</vt:lpstr>
      <vt:lpstr>活動2</vt:lpstr>
      <vt:lpstr>考考你</vt:lpstr>
      <vt:lpstr>空氣質素健康指數</vt:lpstr>
      <vt:lpstr>空氣質素健康指數（續）</vt:lpstr>
      <vt:lpstr>空氣污染從何來</vt:lpstr>
      <vt:lpstr>空氣污染從何來</vt:lpstr>
      <vt:lpstr>工作紙</vt:lpstr>
      <vt:lpstr>小結</vt:lpstr>
      <vt:lpstr>總結</vt:lpstr>
      <vt:lpstr>課後延伸活動</vt:lpstr>
      <vt:lpstr>課後延伸活動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課題</dc:title>
  <dc:creator>owner</dc:creator>
  <cp:lastModifiedBy>EDB</cp:lastModifiedBy>
  <cp:revision>70</cp:revision>
  <dcterms:created xsi:type="dcterms:W3CDTF">2019-10-22T03:40:58Z</dcterms:created>
  <dcterms:modified xsi:type="dcterms:W3CDTF">2020-05-29T06:38:39Z</dcterms:modified>
</cp:coreProperties>
</file>