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060" r:id="rId2"/>
  </p:sldMasterIdLst>
  <p:sldIdLst>
    <p:sldId id="309" r:id="rId3"/>
    <p:sldId id="265" r:id="rId4"/>
    <p:sldId id="279" r:id="rId5"/>
    <p:sldId id="270" r:id="rId6"/>
    <p:sldId id="292" r:id="rId7"/>
    <p:sldId id="280" r:id="rId8"/>
    <p:sldId id="293" r:id="rId9"/>
    <p:sldId id="305" r:id="rId10"/>
    <p:sldId id="306" r:id="rId11"/>
    <p:sldId id="307" r:id="rId12"/>
    <p:sldId id="297" r:id="rId13"/>
    <p:sldId id="298" r:id="rId14"/>
    <p:sldId id="276" r:id="rId15"/>
    <p:sldId id="301" r:id="rId16"/>
    <p:sldId id="275" r:id="rId17"/>
    <p:sldId id="277" r:id="rId18"/>
    <p:sldId id="304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461E"/>
    <a:srgbClr val="BA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2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3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1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6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59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94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3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50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40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1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7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0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99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05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5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1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70AA-B744-40A0-B98C-FC8582F0601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6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HK" dirty="0">
                <a:latin typeface="+mj-ea"/>
              </a:rPr>
              <a:t>應</a:t>
            </a:r>
            <a:r>
              <a:rPr lang="zh-TW" altLang="en-US" dirty="0">
                <a:latin typeface="+mj-ea"/>
              </a:rPr>
              <a:t>對網絡欺凌有辦法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741948DE-D28D-49CF-ABCF-046B8ED32254}"/>
              </a:ext>
            </a:extLst>
          </p:cNvPr>
          <p:cNvSpPr txBox="1"/>
          <p:nvPr/>
        </p:nvSpPr>
        <p:spPr>
          <a:xfrm>
            <a:off x="595890" y="5956581"/>
            <a:ext cx="469218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資源套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適用學習年級：小四至小六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82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71600" y="1074508"/>
            <a:ext cx="1107996" cy="470898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altLang="zh-TW" sz="6000" b="1" dirty="0">
                <a:ln w="10160">
                  <a:solidFill>
                    <a:srgbClr val="85461E"/>
                  </a:solidFill>
                  <a:prstDash val="solid"/>
                </a:ln>
                <a:solidFill>
                  <a:srgbClr val="BA781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d) </a:t>
            </a:r>
            <a:r>
              <a:rPr lang="zh-TW" altLang="en-US" sz="6000" b="1" dirty="0">
                <a:ln w="10160">
                  <a:solidFill>
                    <a:srgbClr val="85461E"/>
                  </a:solidFill>
                  <a:prstDash val="solid"/>
                </a:ln>
                <a:solidFill>
                  <a:srgbClr val="BA781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不作理會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5" y="0"/>
            <a:ext cx="8367346" cy="68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處理網絡欺凌</a:t>
            </a:r>
            <a:r>
              <a:rPr lang="zh-HK" altLang="en-HK" dirty="0">
                <a:latin typeface="+mj-ea"/>
              </a:rPr>
              <a:t>的方法（受害者篇）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保持克制，以免掀起罵戰，使惡意攻擊蔓延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隱藏或刪除不當留言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向系統管理員或服務供應商舉報，要求移除留言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封鎖欺凌者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6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處理網絡欺凌的方法（受害者篇）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不隨便回應或報復，避免受到網絡追擊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保留證據，以便跟進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向信任的人求助，包括父母、師長、親友、社工等。</a:t>
            </a:r>
          </a:p>
        </p:txBody>
      </p:sp>
    </p:spTree>
    <p:extLst>
      <p:ext uri="{BB962C8B-B14F-4D97-AF65-F5344CB8AC3E}">
        <p14:creationId xmlns:p14="http://schemas.microsoft.com/office/powerpoint/2010/main" val="10554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處理網絡欺凌的方法（</a:t>
            </a:r>
            <a:r>
              <a:rPr lang="zh-TW" altLang="en-HK" dirty="0">
                <a:latin typeface="+mj-ea"/>
              </a:rPr>
              <a:t>旁觀</a:t>
            </a:r>
            <a:r>
              <a:rPr lang="zh-TW" altLang="en-US" dirty="0">
                <a:latin typeface="+mj-ea"/>
              </a:rPr>
              <a:t>者篇）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不要欺凌別人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懂得妥善處理自己的情緒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了解及尊重他人的感受。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不要袖手旁觀，應在安全的情況下勸阻欺凌事件。</a:t>
            </a:r>
            <a:endParaRPr lang="en-HK" altLang="zh-TW" sz="3000" strike="sngStrike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如未能成功勸阻，主動尋求教師或家長的幫助。</a:t>
            </a:r>
          </a:p>
        </p:txBody>
      </p:sp>
    </p:spTree>
    <p:extLst>
      <p:ext uri="{BB962C8B-B14F-4D97-AF65-F5344CB8AC3E}">
        <p14:creationId xmlns:p14="http://schemas.microsoft.com/office/powerpoint/2010/main" val="68569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面對網絡欺凌，我們應該先保持冷靜，再思考處理方法。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正確的處理方法能減低網絡欺凌帶來的影響。</a:t>
            </a:r>
          </a:p>
          <a:p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決定私訊同學前，應先評估自己是否有足夠能力處理；要留意使用適當的用語；在幫助同學時，亦應懂得保護自己。</a:t>
            </a:r>
          </a:p>
        </p:txBody>
      </p:sp>
    </p:spTree>
    <p:extLst>
      <p:ext uri="{BB962C8B-B14F-4D97-AF65-F5344CB8AC3E}">
        <p14:creationId xmlns:p14="http://schemas.microsoft.com/office/powerpoint/2010/main" val="357067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理想的網絡世界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91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理想的網絡世界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認識網絡欺凌帶來的影響後，我們應如何建構理想的網絡世界？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於工作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紙寫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下符合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道德地及負責任地使用互聯網的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行為。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257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符合道德地及負責任地使用互聯網的行為</a:t>
            </a:r>
            <a:endParaRPr lang="en-US" dirty="0">
              <a:latin typeface="+mj-ea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1295400" y="2611316"/>
            <a:ext cx="8710246" cy="3264552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latin typeface="+mj-ea"/>
                <a:ea typeface="+mj-ea"/>
              </a:rPr>
              <a:t>不欺負其他互聯網用戶。</a:t>
            </a:r>
            <a:endParaRPr lang="en-US" altLang="zh-TW" sz="3000" dirty="0">
              <a:latin typeface="+mj-ea"/>
              <a:ea typeface="+mj-ea"/>
            </a:endParaRPr>
          </a:p>
          <a:p>
            <a:r>
              <a:rPr lang="zh-TW" altLang="en-US" sz="3000" dirty="0">
                <a:latin typeface="+mj-ea"/>
                <a:ea typeface="+mj-ea"/>
              </a:rPr>
              <a:t>不發放侵犯他人私隱的資訊。</a:t>
            </a:r>
            <a:endParaRPr lang="en-US" altLang="zh-TW" sz="3000" dirty="0">
              <a:latin typeface="+mj-ea"/>
              <a:ea typeface="+mj-ea"/>
            </a:endParaRPr>
          </a:p>
          <a:p>
            <a:r>
              <a:rPr lang="zh-TW" altLang="en-US" sz="3000" dirty="0">
                <a:latin typeface="+mj-ea"/>
                <a:ea typeface="+mj-ea"/>
              </a:rPr>
              <a:t>不發出或轉發失實、虛假及不當的訊息。</a:t>
            </a:r>
            <a:endParaRPr lang="en-US" sz="3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4104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我們應符合道德地及負責任地使用互聯網。</a:t>
            </a:r>
          </a:p>
        </p:txBody>
      </p:sp>
    </p:spTree>
    <p:extLst>
      <p:ext uri="{BB962C8B-B14F-4D97-AF65-F5344CB8AC3E}">
        <p14:creationId xmlns:p14="http://schemas.microsoft.com/office/powerpoint/2010/main" val="4261622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我們應該以正確方法處理網絡欺凌事件，並做個符合道德及負責任的互聯網使用者。</a:t>
            </a:r>
          </a:p>
        </p:txBody>
      </p:sp>
    </p:spTree>
    <p:extLst>
      <p:ext uri="{BB962C8B-B14F-4D97-AF65-F5344CB8AC3E}">
        <p14:creationId xmlns:p14="http://schemas.microsoft.com/office/powerpoint/2010/main" val="333839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了解在互聯網上保護自己的需要，包括應對網絡欺凌。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在安全的情況下，在資訊世界與同儕交流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276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HK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海報設計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引起動機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你們搜尋到有關網絡欺凌的新聞嗎？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請分享新聞內容。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56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生日會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15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7" y="1"/>
            <a:ext cx="83593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投票活動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面對漫畫中的情況，社交平台群組成員應該如何處理？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71550" lvl="1" indent="-514350">
              <a:buSzPct val="100000"/>
              <a:buFont typeface="+mj-lt"/>
              <a:buAutoNum type="alphaLcParenR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 action="ppaction://hlinksldjump"/>
              </a:rPr>
              <a:t>私訊勸止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71550" lvl="1" indent="-514350">
              <a:buSzPct val="100000"/>
              <a:buFont typeface="+mj-lt"/>
              <a:buAutoNum type="alphaLcParenR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 action="ppaction://hlinksldjump"/>
              </a:rPr>
              <a:t>群組反擊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71550" lvl="1" indent="-514350">
              <a:buSzPct val="100000"/>
              <a:buFont typeface="+mj-lt"/>
              <a:buAutoNum type="alphaLcParenR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4" action="ppaction://hlinksldjump"/>
              </a:rPr>
              <a:t>向老師求助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971550" lvl="1" indent="-514350">
              <a:buSzPct val="100000"/>
              <a:buFont typeface="+mj-lt"/>
              <a:buAutoNum type="alphaLcParenR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5" action="ppaction://hlinksldjump"/>
              </a:rPr>
              <a:t>不作理會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0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71600" y="1074508"/>
            <a:ext cx="1107996" cy="470898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altLang="zh-TW" sz="6000" b="1" dirty="0">
                <a:ln w="10160">
                  <a:solidFill>
                    <a:srgbClr val="85461E"/>
                  </a:solidFill>
                  <a:prstDash val="solid"/>
                </a:ln>
                <a:solidFill>
                  <a:srgbClr val="BA781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a) </a:t>
            </a:r>
            <a:r>
              <a:rPr lang="zh-TW" altLang="en-US" sz="6000" b="1" dirty="0">
                <a:ln w="10160">
                  <a:solidFill>
                    <a:srgbClr val="85461E"/>
                  </a:solidFill>
                  <a:prstDash val="solid"/>
                </a:ln>
                <a:solidFill>
                  <a:srgbClr val="BA781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私訊勸止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39" y="0"/>
            <a:ext cx="8349762" cy="68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71600" y="1074508"/>
            <a:ext cx="1107996" cy="470898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altLang="zh-TW" sz="6000" b="1" dirty="0">
                <a:ln w="10160">
                  <a:solidFill>
                    <a:srgbClr val="85461E"/>
                  </a:solidFill>
                  <a:prstDash val="solid"/>
                </a:ln>
                <a:solidFill>
                  <a:srgbClr val="BA781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b) </a:t>
            </a:r>
            <a:r>
              <a:rPr lang="zh-TW" altLang="en-US" sz="6000" b="1" dirty="0">
                <a:ln w="10160">
                  <a:solidFill>
                    <a:srgbClr val="85461E"/>
                  </a:solidFill>
                  <a:prstDash val="solid"/>
                </a:ln>
                <a:solidFill>
                  <a:srgbClr val="BA781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群組反擊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5" y="0"/>
            <a:ext cx="8367346" cy="68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71600" y="612844"/>
            <a:ext cx="1107996" cy="563231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altLang="zh-TW" sz="6000" b="1" dirty="0">
                <a:ln w="10160">
                  <a:solidFill>
                    <a:srgbClr val="85461E"/>
                  </a:solidFill>
                  <a:prstDash val="solid"/>
                </a:ln>
                <a:solidFill>
                  <a:srgbClr val="BA781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c) </a:t>
            </a:r>
            <a:r>
              <a:rPr lang="zh-TW" altLang="en-US" sz="6000" b="1" dirty="0">
                <a:ln w="10160">
                  <a:solidFill>
                    <a:srgbClr val="85461E"/>
                  </a:solidFill>
                  <a:prstDash val="solid"/>
                </a:ln>
                <a:solidFill>
                  <a:srgbClr val="BA781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向</a:t>
            </a:r>
            <a:endParaRPr lang="en-US" altLang="zh-TW" sz="6000" b="1" dirty="0">
              <a:ln w="10160">
                <a:solidFill>
                  <a:srgbClr val="85461E"/>
                </a:solidFill>
                <a:prstDash val="solid"/>
              </a:ln>
              <a:solidFill>
                <a:srgbClr val="BA781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zh-TW" altLang="en-US" sz="6000" b="1" dirty="0">
                <a:ln w="10160">
                  <a:solidFill>
                    <a:srgbClr val="85461E"/>
                  </a:solidFill>
                  <a:prstDash val="solid"/>
                </a:ln>
                <a:solidFill>
                  <a:srgbClr val="BA781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老師求助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4" y="0"/>
            <a:ext cx="8367346" cy="6864584"/>
          </a:xfrm>
        </p:spPr>
      </p:pic>
    </p:spTree>
    <p:extLst>
      <p:ext uri="{BB962C8B-B14F-4D97-AF65-F5344CB8AC3E}">
        <p14:creationId xmlns:p14="http://schemas.microsoft.com/office/powerpoint/2010/main" val="25661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466</Words>
  <Application>Microsoft Office PowerPoint</Application>
  <PresentationFormat>寬螢幕</PresentationFormat>
  <Paragraphs>56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Microsoft JhengHei</vt:lpstr>
      <vt:lpstr>Microsoft JhengHei</vt:lpstr>
      <vt:lpstr>新細明體</vt:lpstr>
      <vt:lpstr>Arial</vt:lpstr>
      <vt:lpstr>Calibri</vt:lpstr>
      <vt:lpstr>Calibri Light</vt:lpstr>
      <vt:lpstr>Garamond</vt:lpstr>
      <vt:lpstr>Organic</vt:lpstr>
      <vt:lpstr>Office Theme</vt:lpstr>
      <vt:lpstr>應對網絡欺凌有辦法</vt:lpstr>
      <vt:lpstr>學習目標</vt:lpstr>
      <vt:lpstr>引起動機</vt:lpstr>
      <vt:lpstr>活動1</vt:lpstr>
      <vt:lpstr>PowerPoint 簡報</vt:lpstr>
      <vt:lpstr>投票活動</vt:lpstr>
      <vt:lpstr>PowerPoint 簡報</vt:lpstr>
      <vt:lpstr>PowerPoint 簡報</vt:lpstr>
      <vt:lpstr>PowerPoint 簡報</vt:lpstr>
      <vt:lpstr>PowerPoint 簡報</vt:lpstr>
      <vt:lpstr>處理網絡欺凌的方法（受害者篇）</vt:lpstr>
      <vt:lpstr>處理網絡欺凌的方法（受害者篇）</vt:lpstr>
      <vt:lpstr>處理網絡欺凌的方法（旁觀者篇）</vt:lpstr>
      <vt:lpstr>小結</vt:lpstr>
      <vt:lpstr>活動2</vt:lpstr>
      <vt:lpstr>理想的網絡世界</vt:lpstr>
      <vt:lpstr>符合道德地及負責任地使用互聯網的行為</vt:lpstr>
      <vt:lpstr>小結</vt:lpstr>
      <vt:lpstr>總結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105</cp:revision>
  <dcterms:created xsi:type="dcterms:W3CDTF">2019-10-22T03:40:58Z</dcterms:created>
  <dcterms:modified xsi:type="dcterms:W3CDTF">2020-06-02T01:01:36Z</dcterms:modified>
</cp:coreProperties>
</file>