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279" r:id="rId4"/>
    <p:sldId id="276" r:id="rId5"/>
    <p:sldId id="278" r:id="rId6"/>
    <p:sldId id="277" r:id="rId7"/>
    <p:sldId id="272" r:id="rId8"/>
    <p:sldId id="281" r:id="rId9"/>
    <p:sldId id="280" r:id="rId10"/>
    <p:sldId id="256" r:id="rId11"/>
    <p:sldId id="282" r:id="rId12"/>
    <p:sldId id="258" r:id="rId13"/>
    <p:sldId id="259" r:id="rId14"/>
    <p:sldId id="260" r:id="rId15"/>
    <p:sldId id="261" r:id="rId16"/>
    <p:sldId id="268" r:id="rId17"/>
    <p:sldId id="269" r:id="rId18"/>
    <p:sldId id="271" r:id="rId19"/>
    <p:sldId id="257" r:id="rId20"/>
    <p:sldId id="263" r:id="rId21"/>
    <p:sldId id="264" r:id="rId22"/>
    <p:sldId id="275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102" d="100"/>
          <a:sy n="102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2BEDA-113B-420C-BEAA-8EC7CA89F773}" type="datetimeFigureOut">
              <a:rPr lang="zh-TW" altLang="en-US" smtClean="0"/>
              <a:pPr/>
              <a:t>2014/4/29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39280-26F3-4A83-AAC3-C7B2DFC31D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enngai@graduate.hku.hk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bsd.k12.pa.us/Downloads/BYOD14.pdf" TargetMode="External"/><Relationship Id="rId3" Type="http://schemas.openxmlformats.org/officeDocument/2006/relationships/hyperlink" Target="http://education.illinois.edu/wp/www.sjfschool.net/whitepages/acceptableusepolicy.htm" TargetMode="External"/><Relationship Id="rId7" Type="http://schemas.openxmlformats.org/officeDocument/2006/relationships/hyperlink" Target="https://www.det.nsw.edu.au/policies/technology/computers/mobile-device/PD20130458.shtml" TargetMode="External"/><Relationship Id="rId2" Type="http://schemas.openxmlformats.org/officeDocument/2006/relationships/hyperlink" Target="http://commtechlab.msu.edu/sites/letsnet/noframes/teachers/art/b9u1l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12blueprint.com/byod" TargetMode="External"/><Relationship Id="rId5" Type="http://schemas.openxmlformats.org/officeDocument/2006/relationships/hyperlink" Target="https://sites.google.com/site/netcitizens/home/acceptable-use-policies" TargetMode="External"/><Relationship Id="rId4" Type="http://schemas.openxmlformats.org/officeDocument/2006/relationships/hyperlink" Target="http://www.island.edu.hk/node/322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3760440"/>
            <a:ext cx="7787208" cy="197281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400" dirty="0" smtClean="0"/>
              <a:t>Ken Ngai</a:t>
            </a:r>
          </a:p>
          <a:p>
            <a:pPr marL="0" indent="0" algn="r">
              <a:buNone/>
            </a:pPr>
            <a:r>
              <a:rPr lang="en-US" sz="2400" dirty="0" smtClean="0"/>
              <a:t>BSc, MBA, MSc, </a:t>
            </a:r>
            <a:r>
              <a:rPr lang="en-US" sz="2400" dirty="0" err="1" smtClean="0"/>
              <a:t>PgD</a:t>
            </a:r>
            <a:r>
              <a:rPr lang="en-US" sz="2400" dirty="0" smtClean="0"/>
              <a:t>(Digital Forensics)</a:t>
            </a:r>
          </a:p>
          <a:p>
            <a:pPr marL="0" indent="0" algn="r">
              <a:buNone/>
            </a:pPr>
            <a:r>
              <a:rPr lang="en-US" sz="2400" dirty="0" smtClean="0"/>
              <a:t>Head of IT, The Hong Kong Federation of Youth Groups</a:t>
            </a:r>
          </a:p>
          <a:p>
            <a:pPr marL="0" indent="0" algn="r">
              <a:buNone/>
            </a:pPr>
            <a:r>
              <a:rPr lang="en-US" sz="2400" dirty="0" smtClean="0">
                <a:hlinkClick r:id="rId2"/>
              </a:rPr>
              <a:t>Ken.ngai@hkfyg.org.hk</a:t>
            </a:r>
            <a:endParaRPr lang="en-US" sz="2400" dirty="0" smtClean="0"/>
          </a:p>
          <a:p>
            <a:pPr algn="r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469455" y="5805264"/>
            <a:ext cx="5279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所有內容 </a:t>
            </a:r>
            <a:r>
              <a:rPr lang="en-US" altLang="zh-TW" dirty="0" smtClean="0"/>
              <a:t>(</a:t>
            </a:r>
            <a:r>
              <a:rPr lang="zh-TW" altLang="en-US" dirty="0" smtClean="0"/>
              <a:t>圖除外</a:t>
            </a:r>
            <a:r>
              <a:rPr lang="en-US" altLang="zh-TW" dirty="0" smtClean="0"/>
              <a:t>)</a:t>
            </a:r>
            <a:r>
              <a:rPr lang="zh-TW" altLang="en-US" dirty="0" smtClean="0"/>
              <a:t> 可以隨意使用，並請註明來源。</a:t>
            </a:r>
            <a:endParaRPr lang="zh-TW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59832" y="3284984"/>
            <a:ext cx="5579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2400" dirty="0" smtClean="0"/>
              <a:t>2014</a:t>
            </a:r>
            <a:r>
              <a:rPr lang="zh-TW" altLang="en-US" sz="2400" dirty="0" smtClean="0"/>
              <a:t> 年 </a:t>
            </a:r>
            <a:r>
              <a:rPr lang="en-US" altLang="zh-TW" sz="2400" dirty="0" smtClean="0"/>
              <a:t>4 </a:t>
            </a:r>
            <a:r>
              <a:rPr lang="zh-TW" altLang="en-US" sz="2400" dirty="0" smtClean="0"/>
              <a:t>月</a:t>
            </a:r>
            <a:r>
              <a:rPr lang="en-US" altLang="zh-TW" sz="2400" dirty="0" smtClean="0"/>
              <a:t>29 </a:t>
            </a:r>
            <a:r>
              <a:rPr lang="zh-TW" altLang="en-US" sz="2400" dirty="0" smtClean="0"/>
              <a:t>日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7948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340768"/>
            <a:ext cx="6643734" cy="514353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Acceptable Use Policy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AUP</a:t>
            </a:r>
            <a:r>
              <a:rPr lang="zh-TW" altLang="en-US" dirty="0" smtClean="0">
                <a:solidFill>
                  <a:schemeClr val="tx1"/>
                </a:solidFill>
              </a:rPr>
              <a:t>  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可接受使用政策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altLang="zh-TW" dirty="0" err="1" smtClean="0">
                <a:solidFill>
                  <a:schemeClr val="tx1"/>
                </a:solidFill>
              </a:rPr>
              <a:t>i</a:t>
            </a:r>
            <a:r>
              <a:rPr lang="en-US" altLang="zh-TW" dirty="0" smtClean="0">
                <a:solidFill>
                  <a:schemeClr val="tx1"/>
                </a:solidFill>
              </a:rPr>
              <a:t>. </a:t>
            </a:r>
            <a:r>
              <a:rPr lang="zh-TW" altLang="en-US" dirty="0" smtClean="0">
                <a:solidFill>
                  <a:schemeClr val="tx1"/>
                </a:solidFill>
              </a:rPr>
              <a:t>引言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ii. </a:t>
            </a:r>
            <a:r>
              <a:rPr lang="zh-TW" altLang="en-US" dirty="0" smtClean="0">
                <a:solidFill>
                  <a:schemeClr val="tx1"/>
                </a:solidFill>
              </a:rPr>
              <a:t>目標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iii. </a:t>
            </a:r>
            <a:r>
              <a:rPr lang="zh-TW" altLang="en-US" dirty="0" smtClean="0">
                <a:solidFill>
                  <a:schemeClr val="tx1"/>
                </a:solidFill>
              </a:rPr>
              <a:t>協議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 algn="l"/>
            <a:r>
              <a:rPr lang="zh-TW" altLang="en-US" dirty="0" smtClean="0">
                <a:solidFill>
                  <a:schemeClr val="tx1"/>
                </a:solidFill>
              </a:rPr>
              <a:t>家長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 algn="l"/>
            <a:r>
              <a:rPr lang="zh-TW" altLang="en-US" dirty="0" smtClean="0">
                <a:solidFill>
                  <a:schemeClr val="tx1"/>
                </a:solidFill>
              </a:rPr>
              <a:t>學生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 algn="l"/>
            <a:r>
              <a:rPr lang="zh-TW" altLang="en-US" dirty="0" smtClean="0">
                <a:solidFill>
                  <a:schemeClr val="tx1"/>
                </a:solidFill>
              </a:rPr>
              <a:t>校方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iv. </a:t>
            </a:r>
            <a:r>
              <a:rPr lang="zh-TW" altLang="en-US" dirty="0" smtClean="0">
                <a:solidFill>
                  <a:schemeClr val="tx1"/>
                </a:solidFill>
              </a:rPr>
              <a:t>學校網絡環境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v. </a:t>
            </a:r>
            <a:r>
              <a:rPr lang="zh-TW" altLang="en-US" dirty="0" smtClean="0">
                <a:solidFill>
                  <a:schemeClr val="tx1"/>
                </a:solidFill>
              </a:rPr>
              <a:t>自携手提裝置 </a:t>
            </a:r>
            <a:r>
              <a:rPr lang="en-US" altLang="zh-TW" dirty="0" smtClean="0">
                <a:solidFill>
                  <a:schemeClr val="tx1"/>
                </a:solidFill>
              </a:rPr>
              <a:t>(BYOD)</a:t>
            </a: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vi. </a:t>
            </a:r>
            <a:r>
              <a:rPr lang="zh-TW" altLang="en-US" dirty="0" smtClean="0">
                <a:solidFill>
                  <a:schemeClr val="tx1"/>
                </a:solidFill>
              </a:rPr>
              <a:t>其他電腦裝置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>
                <a:solidFill>
                  <a:schemeClr val="tx1"/>
                </a:solidFill>
              </a:rPr>
              <a:t>vii </a:t>
            </a:r>
            <a:r>
              <a:rPr lang="zh-TW" altLang="en-US" dirty="0">
                <a:solidFill>
                  <a:schemeClr val="tx1"/>
                </a:solidFill>
              </a:rPr>
              <a:t>保安及責任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en-US" altLang="zh-TW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dirty="0" smtClean="0">
                <a:latin typeface="+mj-lt"/>
                <a:ea typeface="+mj-ea"/>
                <a:cs typeface="+mj-cs"/>
              </a:rPr>
              <a:t>建構</a:t>
            </a:r>
            <a:r>
              <a:rPr kumimoji="0" lang="en-US" altLang="zh-TW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AUP</a:t>
            </a: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只供參考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i</a:t>
            </a:r>
            <a:r>
              <a:rPr lang="en-US" altLang="zh-TW" dirty="0" smtClean="0"/>
              <a:t>. </a:t>
            </a:r>
            <a:r>
              <a:rPr lang="zh-TW" altLang="en-US" dirty="0" smtClean="0"/>
              <a:t>引言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如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互聯網與教學的趨勢</a:t>
            </a:r>
            <a:r>
              <a:rPr lang="en-US" altLang="zh-TW" dirty="0" smtClean="0"/>
              <a:t>;</a:t>
            </a:r>
          </a:p>
          <a:p>
            <a:r>
              <a:rPr lang="zh-TW" altLang="en-US" dirty="0" smtClean="0"/>
              <a:t>學校在 對互聯網使用的方向</a:t>
            </a:r>
            <a:endParaRPr lang="en-US" altLang="zh-TW" dirty="0" smtClean="0"/>
          </a:p>
          <a:p>
            <a:r>
              <a:rPr lang="zh-TW" altLang="en-US" dirty="0" smtClean="0"/>
              <a:t>學校在</a:t>
            </a:r>
            <a:r>
              <a:rPr lang="en-US" altLang="zh-TW" dirty="0" err="1" smtClean="0"/>
              <a:t>elearning</a:t>
            </a:r>
            <a:r>
              <a:rPr lang="en-US" altLang="zh-TW" dirty="0" smtClean="0"/>
              <a:t> </a:t>
            </a:r>
            <a:r>
              <a:rPr lang="zh-TW" altLang="en-US" dirty="0" smtClean="0"/>
              <a:t>上的政策</a:t>
            </a:r>
            <a:r>
              <a:rPr lang="en-US" altLang="zh-TW" dirty="0" smtClean="0"/>
              <a:t>;</a:t>
            </a:r>
          </a:p>
          <a:p>
            <a:r>
              <a:rPr lang="zh-TW" altLang="en-US" dirty="0" smtClean="0"/>
              <a:t>這文件的適用範圍</a:t>
            </a:r>
            <a:r>
              <a:rPr lang="en-US" altLang="zh-TW" dirty="0" smtClean="0"/>
              <a:t>;</a:t>
            </a:r>
          </a:p>
          <a:p>
            <a:r>
              <a:rPr lang="zh-TW" altLang="en-US" dirty="0" smtClean="0"/>
              <a:t>這文件的更新等</a:t>
            </a:r>
            <a:r>
              <a:rPr lang="en-US" altLang="zh-TW" dirty="0" smtClean="0"/>
              <a:t>;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ii. </a:t>
            </a:r>
            <a:r>
              <a:rPr lang="zh-TW" altLang="en-US" dirty="0" smtClean="0"/>
              <a:t>目標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希望可達致的目標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如</a:t>
            </a:r>
            <a:r>
              <a:rPr lang="en-US" altLang="zh-TW" dirty="0" smtClean="0">
                <a:solidFill>
                  <a:schemeClr val="tx1"/>
                </a:solidFill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zh-TW" altLang="en-US" dirty="0" smtClean="0"/>
              <a:t>互聯網可提昇教學及學習樂趣、動機、</a:t>
            </a:r>
            <a:r>
              <a:rPr lang="zh-TW" altLang="en-US" dirty="0" smtClean="0">
                <a:solidFill>
                  <a:schemeClr val="tx1"/>
                </a:solidFill>
              </a:rPr>
              <a:t>加強溝通渠道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E.g. </a:t>
            </a:r>
            <a:r>
              <a:rPr lang="en-US" dirty="0"/>
              <a:t>Having an Acceptable Use (Internet Safety) policy, outlining acceptable</a:t>
            </a:r>
          </a:p>
          <a:p>
            <a:r>
              <a:rPr lang="en-US" dirty="0"/>
              <a:t>use of the Internet</a:t>
            </a:r>
          </a:p>
          <a:p>
            <a:r>
              <a:rPr lang="en-US" dirty="0"/>
              <a:t> Using security software</a:t>
            </a:r>
          </a:p>
          <a:p>
            <a:r>
              <a:rPr lang="en-US" dirty="0"/>
              <a:t> Limiting internet features</a:t>
            </a:r>
          </a:p>
          <a:p>
            <a:r>
              <a:rPr lang="en-US" dirty="0"/>
              <a:t> Teaching children to use the facility sensibly</a:t>
            </a:r>
          </a:p>
          <a:p>
            <a:r>
              <a:rPr lang="en-US" dirty="0"/>
              <a:t> Supervising internet usage</a:t>
            </a:r>
          </a:p>
          <a:p>
            <a:r>
              <a:rPr lang="en-US" dirty="0"/>
              <a:t> Having rules for safe internet usage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endParaRPr lang="en-US" altLang="zh-TW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家長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en-US" i="1" dirty="0" smtClean="0"/>
              <a:t>家長需同意校方在校內所推行的協議</a:t>
            </a:r>
            <a:r>
              <a:rPr lang="en-US" altLang="zh-TW" i="1" dirty="0" smtClean="0"/>
              <a:t>:</a:t>
            </a:r>
          </a:p>
          <a:p>
            <a:pPr lvl="2"/>
            <a:r>
              <a:rPr lang="zh-TW" altLang="en-US" dirty="0" smtClean="0"/>
              <a:t>如</a:t>
            </a:r>
            <a:endParaRPr lang="en-US" altLang="zh-TW" dirty="0" smtClean="0"/>
          </a:p>
          <a:p>
            <a:pPr lvl="3"/>
            <a:r>
              <a:rPr lang="zh-TW" altLang="en-US" dirty="0" smtClean="0"/>
              <a:t>校方使受過瀘軟件</a:t>
            </a:r>
            <a:r>
              <a:rPr lang="en-US" altLang="zh-TW" dirty="0" smtClean="0"/>
              <a:t>;</a:t>
            </a:r>
          </a:p>
          <a:p>
            <a:pPr lvl="3"/>
            <a:r>
              <a:rPr lang="zh-TW" altLang="en-US" dirty="0" smtClean="0"/>
              <a:t>學生在學校使用互聯網及學校網絡</a:t>
            </a:r>
            <a:r>
              <a:rPr lang="en-US" altLang="zh-TW" dirty="0" smtClean="0"/>
              <a:t>;</a:t>
            </a:r>
          </a:p>
          <a:p>
            <a:pPr lvl="3"/>
            <a:r>
              <a:rPr lang="zh-TW" altLang="en-US" dirty="0" smtClean="0"/>
              <a:t>使用學校所提供的電郵地址及其他資源</a:t>
            </a:r>
            <a:r>
              <a:rPr lang="en-US" altLang="zh-TW" dirty="0" smtClean="0"/>
              <a:t>;</a:t>
            </a:r>
          </a:p>
          <a:p>
            <a:pPr lvl="3"/>
            <a:r>
              <a:rPr lang="zh-TW" altLang="en-US" dirty="0" smtClean="0"/>
              <a:t>與子女討論並配合校方的</a:t>
            </a:r>
            <a:r>
              <a:rPr lang="en-US" altLang="zh-TW" dirty="0" smtClean="0"/>
              <a:t>AUP;</a:t>
            </a:r>
          </a:p>
          <a:p>
            <a:pPr lvl="3"/>
            <a:r>
              <a:rPr lang="zh-TW" altLang="en-US" dirty="0" smtClean="0"/>
              <a:t>使用裝置的限制</a:t>
            </a:r>
            <a:r>
              <a:rPr lang="en-US" altLang="zh-TW" dirty="0" smtClean="0"/>
              <a:t>;</a:t>
            </a:r>
          </a:p>
          <a:p>
            <a:pPr lvl="3"/>
            <a:r>
              <a:rPr lang="zh-TW" altLang="en-US" dirty="0" smtClean="0"/>
              <a:t>有需要時，接受校方檢查電腦</a:t>
            </a:r>
            <a:r>
              <a:rPr lang="en-US" altLang="zh-TW" dirty="0" smtClean="0"/>
              <a:t>;</a:t>
            </a:r>
          </a:p>
          <a:p>
            <a:pPr lvl="3"/>
            <a:r>
              <a:rPr lang="zh-TW" altLang="en-US" dirty="0" smtClean="0"/>
              <a:t>學生網上行為 </a:t>
            </a:r>
            <a:r>
              <a:rPr lang="en-US" altLang="zh-TW" dirty="0" smtClean="0"/>
              <a:t>(</a:t>
            </a:r>
            <a:r>
              <a:rPr lang="zh-TW" altLang="en-US" dirty="0" smtClean="0"/>
              <a:t>在校內或外</a:t>
            </a:r>
            <a:r>
              <a:rPr lang="en-US" altLang="zh-TW" dirty="0" smtClean="0"/>
              <a:t>);</a:t>
            </a:r>
          </a:p>
          <a:p>
            <a:pPr lvl="3"/>
            <a:r>
              <a:rPr lang="zh-TW" altLang="en-US" dirty="0" smtClean="0"/>
              <a:t>老師於網上的責任</a:t>
            </a:r>
            <a:r>
              <a:rPr lang="en-US" altLang="zh-TW" dirty="0" smtClean="0"/>
              <a:t>;</a:t>
            </a:r>
          </a:p>
          <a:p>
            <a:pPr lvl="3"/>
            <a:r>
              <a:rPr lang="zh-TW" altLang="en-US" dirty="0" smtClean="0"/>
              <a:t>私隱免責</a:t>
            </a:r>
            <a:r>
              <a:rPr lang="en-US" altLang="zh-TW" dirty="0" smtClean="0"/>
              <a:t>;</a:t>
            </a:r>
          </a:p>
          <a:p>
            <a:pPr lvl="3"/>
            <a:r>
              <a:rPr lang="zh-TW" altLang="en-US" dirty="0" smtClean="0"/>
              <a:t>其他</a:t>
            </a:r>
            <a:endParaRPr lang="zh-TW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iii.</a:t>
            </a:r>
            <a:r>
              <a:rPr lang="zh-TW" altLang="en-US" dirty="0" smtClean="0"/>
              <a:t>協議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iii.</a:t>
            </a:r>
            <a:r>
              <a:rPr lang="zh-TW" altLang="en-US" dirty="0" smtClean="0"/>
              <a:t>協議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學生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2"/>
            <a:r>
              <a:rPr lang="zh-TW" altLang="en-US" dirty="0" smtClean="0"/>
              <a:t>同意並明白這協議</a:t>
            </a:r>
            <a:endParaRPr lang="en-US" altLang="zh-TW" dirty="0" smtClean="0"/>
          </a:p>
          <a:p>
            <a:pPr lvl="2"/>
            <a:r>
              <a:rPr lang="zh-TW" altLang="en-US" dirty="0"/>
              <a:t>遵守</a:t>
            </a:r>
            <a:r>
              <a:rPr lang="zh-TW" altLang="en-US" dirty="0" smtClean="0"/>
              <a:t>這政策等</a:t>
            </a:r>
            <a:endParaRPr lang="en-US" altLang="zh-TW" dirty="0" smtClean="0"/>
          </a:p>
          <a:p>
            <a:pPr lvl="2"/>
            <a:endParaRPr lang="en-US" altLang="zh-TW" dirty="0"/>
          </a:p>
          <a:p>
            <a:pPr lvl="1"/>
            <a:r>
              <a:rPr lang="zh-TW" altLang="en-US" dirty="0" smtClean="0"/>
              <a:t>校方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保障校方及給予校方權力</a:t>
            </a:r>
            <a:r>
              <a:rPr lang="en-US" altLang="zh-TW" dirty="0" smtClean="0"/>
              <a:t>;</a:t>
            </a:r>
          </a:p>
          <a:p>
            <a:pPr lvl="2"/>
            <a:r>
              <a:rPr lang="zh-TW" altLang="en-US" dirty="0" smtClean="0"/>
              <a:t>引領學生正確及安全使用互聯網</a:t>
            </a:r>
            <a:r>
              <a:rPr lang="en-US" altLang="zh-TW" dirty="0" smtClean="0"/>
              <a:t>;</a:t>
            </a:r>
          </a:p>
          <a:p>
            <a:pPr lvl="2"/>
            <a:r>
              <a:rPr lang="zh-TW" altLang="en-US" dirty="0" smtClean="0"/>
              <a:t>過瀘不良資訊</a:t>
            </a:r>
            <a:r>
              <a:rPr lang="en-US" altLang="zh-TW" dirty="0" smtClean="0"/>
              <a:t>;</a:t>
            </a:r>
          </a:p>
          <a:p>
            <a:pPr lvl="2"/>
            <a:r>
              <a:rPr lang="zh-TW" altLang="en-US" dirty="0" smtClean="0"/>
              <a:t>監察過量及不良使用行為</a:t>
            </a:r>
            <a:r>
              <a:rPr lang="en-US" altLang="zh-TW" dirty="0" smtClean="0"/>
              <a:t>;</a:t>
            </a:r>
          </a:p>
          <a:p>
            <a:pPr lvl="2"/>
            <a:r>
              <a:rPr lang="zh-TW" altLang="en-US" dirty="0" smtClean="0"/>
              <a:t>老師監察及引領學生的適用範持圍</a:t>
            </a:r>
            <a:r>
              <a:rPr lang="en-US" altLang="zh-TW" dirty="0" smtClean="0"/>
              <a:t>;</a:t>
            </a:r>
          </a:p>
          <a:p>
            <a:pPr lvl="2"/>
            <a:r>
              <a:rPr lang="zh-TW" altLang="en-US" dirty="0" smtClean="0"/>
              <a:t>保護學生個人資料等</a:t>
            </a:r>
            <a:r>
              <a:rPr lang="en-US" altLang="zh-TW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zh-TW" altLang="en-US" dirty="0" smtClean="0"/>
              <a:t>可使用時間</a:t>
            </a:r>
            <a:r>
              <a:rPr lang="en-US" altLang="zh-TW" dirty="0" smtClean="0"/>
              <a:t>;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可使用上網裝置</a:t>
            </a:r>
            <a:r>
              <a:rPr lang="en-US" altLang="zh-TW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保護學校設備</a:t>
            </a:r>
            <a:r>
              <a:rPr lang="en-US" altLang="zh-TW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zh-TW" altLang="en-US" dirty="0" smtClean="0"/>
              <a:t>網上禮儀 </a:t>
            </a:r>
            <a:r>
              <a:rPr lang="en-US" altLang="zh-TW" dirty="0" smtClean="0"/>
              <a:t>(netiquette);</a:t>
            </a:r>
          </a:p>
          <a:p>
            <a:pPr lvl="1"/>
            <a:r>
              <a:rPr lang="zh-TW" altLang="en-US" dirty="0" smtClean="0"/>
              <a:t>不可接受的行為，如粗這穢語、淫褻、威脅、誹謗、種族歧視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等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不可偷拍、盜取他人賬戶、人身攻擊、欺凌等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/>
              <a:t>不可下載非法軟件、遊戲 </a:t>
            </a:r>
            <a:r>
              <a:rPr lang="en-US" altLang="zh-TW" dirty="0" smtClean="0"/>
              <a:t>…</a:t>
            </a:r>
            <a:endParaRPr lang="en-US" altLang="zh-TW" dirty="0" smtClean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iv. </a:t>
            </a:r>
            <a:r>
              <a:rPr lang="zh-TW" altLang="en-US" dirty="0" smtClean="0"/>
              <a:t>學校網絡環境規則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硬件配置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Minimum configurations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zh-TW" altLang="en-US" dirty="0"/>
              <a:t>登記程</a:t>
            </a:r>
            <a:r>
              <a:rPr lang="zh-TW" altLang="en-US" dirty="0" smtClean="0"/>
              <a:t>序</a:t>
            </a:r>
            <a:endParaRPr lang="en-US" altLang="zh-TW" dirty="0" smtClean="0"/>
          </a:p>
          <a:p>
            <a:pPr marL="742950" lvl="2" indent="-342900">
              <a:buFontTx/>
              <a:buChar char="-"/>
            </a:pPr>
            <a:r>
              <a:rPr lang="zh-TW" altLang="en-US" dirty="0" smtClean="0"/>
              <a:t>登記 </a:t>
            </a:r>
            <a:r>
              <a:rPr lang="en-US" altLang="zh-TW" dirty="0" smtClean="0"/>
              <a:t>MAC</a:t>
            </a:r>
            <a:r>
              <a:rPr lang="zh-TW" altLang="en-US" dirty="0" smtClean="0"/>
              <a:t> </a:t>
            </a:r>
            <a:r>
              <a:rPr lang="en-US" altLang="zh-TW" dirty="0" smtClean="0"/>
              <a:t>address ?</a:t>
            </a:r>
          </a:p>
          <a:p>
            <a:pPr marL="742950" lvl="2" indent="-342900">
              <a:buFontTx/>
              <a:buChar char="-"/>
            </a:pPr>
            <a:r>
              <a:rPr lang="en-US" dirty="0" smtClean="0"/>
              <a:t>Network password ?</a:t>
            </a:r>
          </a:p>
          <a:p>
            <a:pPr marL="742950" lvl="2" indent="-342900">
              <a:buFontTx/>
              <a:buChar char="-"/>
            </a:pPr>
            <a:r>
              <a:rPr lang="en-US" dirty="0" smtClean="0"/>
              <a:t>Open </a:t>
            </a:r>
            <a:r>
              <a:rPr lang="en-US" dirty="0" err="1" smtClean="0"/>
              <a:t>wifi</a:t>
            </a:r>
            <a:r>
              <a:rPr lang="en-US" dirty="0" smtClean="0"/>
              <a:t> ?</a:t>
            </a:r>
            <a:endParaRPr lang="en-US" dirty="0"/>
          </a:p>
          <a:p>
            <a:r>
              <a:rPr lang="zh-TW" altLang="en-US" dirty="0" smtClean="0"/>
              <a:t>軟</a:t>
            </a:r>
            <a:r>
              <a:rPr lang="zh-TW" altLang="en-US" dirty="0"/>
              <a:t>件配</a:t>
            </a:r>
            <a:r>
              <a:rPr lang="zh-TW" altLang="en-US" dirty="0" smtClean="0"/>
              <a:t>置</a:t>
            </a:r>
            <a:endParaRPr lang="en-US" altLang="zh-TW" dirty="0" smtClean="0"/>
          </a:p>
          <a:p>
            <a:pPr lvl="1"/>
            <a:r>
              <a:rPr lang="en-US" dirty="0" smtClean="0"/>
              <a:t>OS, version, patches, security settings, anti-virus, other </a:t>
            </a:r>
            <a:r>
              <a:rPr lang="en-US" dirty="0" err="1" smtClean="0"/>
              <a:t>softwares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v. </a:t>
            </a:r>
            <a:r>
              <a:rPr lang="zh-TW" altLang="en-US" dirty="0" smtClean="0"/>
              <a:t>自携手提裝置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5935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vi </a:t>
            </a:r>
            <a:r>
              <a:rPr lang="zh-TW" altLang="en-US" dirty="0" smtClean="0"/>
              <a:t>其</a:t>
            </a:r>
            <a:r>
              <a:rPr lang="zh-TW" altLang="en-US" dirty="0"/>
              <a:t>他電腦裝</a:t>
            </a:r>
            <a:r>
              <a:rPr lang="zh-TW" altLang="en-US" dirty="0" smtClean="0"/>
              <a:t>置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手提電話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遊戲機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vii </a:t>
            </a:r>
            <a:r>
              <a:rPr lang="zh-TW" altLang="en-US" dirty="0" smtClean="0"/>
              <a:t>保安及責任</a:t>
            </a:r>
            <a:endParaRPr lang="en-US" altLang="zh-TW" dirty="0" smtClean="0"/>
          </a:p>
          <a:p>
            <a:pPr lvl="1"/>
            <a:endParaRPr lang="en-US" altLang="zh-TW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02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家長 </a:t>
            </a:r>
            <a:r>
              <a:rPr lang="en-US" altLang="zh-TW" dirty="0" smtClean="0"/>
              <a:t>FAQ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 什麼是</a:t>
            </a:r>
            <a:r>
              <a:rPr lang="en-US" altLang="zh-TW" dirty="0" smtClean="0"/>
              <a:t>BYOD</a:t>
            </a:r>
            <a:r>
              <a:rPr lang="zh-TW" altLang="en-US" dirty="0" smtClean="0"/>
              <a:t> 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 為何要變 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 什麼可帶回學校 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 在學校怎樣連上網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 有沒有其他配置 </a:t>
            </a:r>
            <a:r>
              <a:rPr lang="en-US" altLang="zh-TW" dirty="0" smtClean="0"/>
              <a:t>?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</a:t>
            </a:r>
            <a:r>
              <a:rPr lang="zh-TW" altLang="en-US" dirty="0"/>
              <a:t> </a:t>
            </a:r>
            <a:r>
              <a:rPr lang="en-US" altLang="zh-TW" dirty="0" smtClean="0"/>
              <a:t>printer ? USB ?)</a:t>
            </a:r>
          </a:p>
          <a:p>
            <a:r>
              <a:rPr lang="en-US" dirty="0" smtClean="0"/>
              <a:t>6. </a:t>
            </a:r>
            <a:r>
              <a:rPr lang="zh-TW" altLang="en-US" dirty="0" smtClean="0"/>
              <a:t>需要什麼軟件 </a:t>
            </a:r>
            <a:r>
              <a:rPr lang="en-US" altLang="zh-TW" dirty="0" smtClean="0"/>
              <a:t>?</a:t>
            </a:r>
            <a:r>
              <a:rPr lang="zh-TW" altLang="en-US" dirty="0" smtClean="0"/>
              <a:t> 非正版軟件的責任</a:t>
            </a:r>
            <a:r>
              <a:rPr lang="en-US" altLang="zh-TW" dirty="0" smtClean="0"/>
              <a:t> ?</a:t>
            </a:r>
          </a:p>
          <a:p>
            <a:r>
              <a:rPr lang="en-US" dirty="0" smtClean="0"/>
              <a:t>7.</a:t>
            </a:r>
            <a:r>
              <a:rPr lang="zh-TW" altLang="en-US" dirty="0" smtClean="0"/>
              <a:t>裝置使用有多密 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8.</a:t>
            </a:r>
            <a:r>
              <a:rPr lang="zh-TW" altLang="en-US" dirty="0" smtClean="0"/>
              <a:t> 學校的支援如何 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9.</a:t>
            </a:r>
            <a:r>
              <a:rPr lang="zh-TW" altLang="en-US" dirty="0" smtClean="0"/>
              <a:t> 會否影響 裝置其他的使用</a:t>
            </a:r>
            <a:r>
              <a:rPr lang="en-US" altLang="zh-TW" dirty="0" smtClean="0"/>
              <a:t>?</a:t>
            </a:r>
          </a:p>
          <a:p>
            <a:r>
              <a:rPr lang="en-US" dirty="0" smtClean="0"/>
              <a:t>10. </a:t>
            </a:r>
            <a:r>
              <a:rPr lang="zh-TW" altLang="en-US" dirty="0" smtClean="0"/>
              <a:t>有沒有足夠充電配套</a:t>
            </a:r>
            <a:r>
              <a:rPr lang="en-US" altLang="zh-TW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4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3600" dirty="0" smtClean="0"/>
              <a:t>家長角色</a:t>
            </a:r>
            <a:endParaRPr lang="en-US" altLang="zh-TW" sz="3600" dirty="0" smtClean="0"/>
          </a:p>
          <a:p>
            <a:pPr lvl="1"/>
            <a:r>
              <a:rPr lang="zh-TW" altLang="en-US" dirty="0" smtClean="0"/>
              <a:t>關鍵字</a:t>
            </a:r>
            <a:r>
              <a:rPr lang="en-US" altLang="zh-TW" dirty="0" smtClean="0"/>
              <a:t>:</a:t>
            </a:r>
            <a:r>
              <a:rPr lang="zh-TW" altLang="en-US" dirty="0" smtClean="0"/>
              <a:t> 引領、配合、留意、討論、協議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老師角色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老師於網上的身份</a:t>
            </a:r>
            <a:r>
              <a:rPr lang="en-US" altLang="zh-TW" dirty="0" smtClean="0"/>
              <a:t>;</a:t>
            </a:r>
          </a:p>
          <a:p>
            <a:pPr lvl="1"/>
            <a:r>
              <a:rPr lang="zh-TW" altLang="en-US" dirty="0" smtClean="0"/>
              <a:t>巡邏、監察、了解 </a:t>
            </a:r>
            <a:r>
              <a:rPr lang="en-US" altLang="zh-TW" dirty="0" smtClean="0"/>
              <a:t>…</a:t>
            </a:r>
          </a:p>
          <a:p>
            <a:pPr lvl="1"/>
            <a:r>
              <a:rPr lang="zh-TW" altLang="en-US" dirty="0" smtClean="0"/>
              <a:t>與學生網上聯絡或討論</a:t>
            </a:r>
            <a:endParaRPr lang="en-US" altLang="zh-TW" dirty="0" smtClean="0"/>
          </a:p>
          <a:p>
            <a:pPr lvl="1">
              <a:buNone/>
            </a:pPr>
            <a:r>
              <a:rPr lang="en-US" altLang="zh-TW" dirty="0" smtClean="0"/>
              <a:t>			</a:t>
            </a:r>
            <a:r>
              <a:rPr lang="zh-TW" altLang="en-US" dirty="0" smtClean="0"/>
              <a:t>範圍及時間</a:t>
            </a:r>
            <a:r>
              <a:rPr lang="en-US" altLang="zh-TW" dirty="0" smtClean="0"/>
              <a:t>;</a:t>
            </a: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		</a:t>
            </a:r>
            <a:r>
              <a:rPr lang="zh-TW" altLang="en-US" dirty="0" smtClean="0"/>
              <a:t>媒體 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 </a:t>
            </a:r>
            <a:r>
              <a:rPr lang="en-US" altLang="zh-TW" dirty="0" smtClean="0"/>
              <a:t>FB,</a:t>
            </a:r>
            <a:r>
              <a:rPr lang="zh-TW" altLang="en-US" dirty="0" smtClean="0"/>
              <a:t> 電郵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WhatsApp</a:t>
            </a:r>
            <a:r>
              <a:rPr lang="en-US" altLang="zh-TW" dirty="0" smtClean="0"/>
              <a:t> …);		</a:t>
            </a:r>
          </a:p>
          <a:p>
            <a:pPr lvl="1">
              <a:buNone/>
            </a:pPr>
            <a:r>
              <a:rPr lang="en-US" altLang="zh-TW" dirty="0" smtClean="0"/>
              <a:t>			</a:t>
            </a:r>
            <a:r>
              <a:rPr lang="zh-TW" altLang="en-US" dirty="0" smtClean="0"/>
              <a:t>一般指引</a:t>
            </a:r>
            <a:r>
              <a:rPr lang="en-US" altLang="zh-TW" dirty="0" smtClean="0"/>
              <a:t>;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角色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314746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2" indent="-342900"/>
            <a:r>
              <a:rPr lang="zh-TW" altLang="en-US" dirty="0" smtClean="0"/>
              <a:t>學生網上禁止的行為</a:t>
            </a:r>
            <a:r>
              <a:rPr lang="en-US" altLang="zh-TW" dirty="0" smtClean="0"/>
              <a:t>(</a:t>
            </a:r>
            <a:r>
              <a:rPr lang="zh-TW" altLang="en-US" dirty="0" smtClean="0"/>
              <a:t>以比較寬鬆的原則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，如欺凌、攻擊、淫褻、盜竊 </a:t>
            </a:r>
            <a:r>
              <a:rPr lang="en-US" altLang="zh-TW" dirty="0" smtClean="0"/>
              <a:t>(</a:t>
            </a:r>
            <a:r>
              <a:rPr lang="zh-TW" altLang="en-US" dirty="0" smtClean="0"/>
              <a:t>校內外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en-US" altLang="zh-TW" dirty="0" smtClean="0"/>
              <a:t>…</a:t>
            </a:r>
            <a:r>
              <a:rPr lang="zh-TW" altLang="en-US" dirty="0" smtClean="0"/>
              <a:t> 等，違者可導致學校處罰。</a:t>
            </a:r>
            <a:endParaRPr lang="en-US" altLang="zh-TW" dirty="0"/>
          </a:p>
          <a:p>
            <a:pPr marL="742950" lvl="2" indent="-342900"/>
            <a:endParaRPr lang="en-US" altLang="zh-TW" dirty="0" smtClean="0"/>
          </a:p>
          <a:p>
            <a:pPr marL="742950" lvl="2" indent="-342900"/>
            <a:endParaRPr lang="en-US" altLang="zh-TW" dirty="0" smtClean="0"/>
          </a:p>
          <a:p>
            <a:pPr marL="742950" lvl="2" indent="-342900">
              <a:buNone/>
            </a:pPr>
            <a:r>
              <a:rPr lang="zh-TW" altLang="en-US" dirty="0" smtClean="0"/>
              <a:t>舉報</a:t>
            </a:r>
            <a:endParaRPr lang="en-US" altLang="zh-TW" dirty="0" smtClean="0"/>
          </a:p>
          <a:p>
            <a:pPr marL="857250" lvl="2" indent="-457200">
              <a:buAutoNum type="arabicPeriod"/>
            </a:pPr>
            <a:r>
              <a:rPr lang="zh-TW" altLang="en-US" dirty="0" smtClean="0"/>
              <a:t>違規舉報</a:t>
            </a:r>
            <a:endParaRPr lang="en-US" altLang="zh-TW" dirty="0" smtClean="0"/>
          </a:p>
          <a:p>
            <a:pPr marL="857250" lvl="2" indent="-457200">
              <a:buAutoNum type="arabicPeriod"/>
            </a:pPr>
            <a:r>
              <a:rPr lang="zh-TW" altLang="en-US" dirty="0" smtClean="0"/>
              <a:t>受害舉報</a:t>
            </a:r>
            <a:endParaRPr lang="en-US" altLang="zh-TW" dirty="0" smtClean="0"/>
          </a:p>
          <a:p>
            <a:pPr marL="742950" lvl="2" indent="-342900">
              <a:buFontTx/>
              <a:buChar char="-"/>
            </a:pPr>
            <a:r>
              <a:rPr lang="zh-TW" altLang="en-US" dirty="0" smtClean="0"/>
              <a:t>程序</a:t>
            </a:r>
            <a:endParaRPr lang="en-US" altLang="zh-TW" dirty="0" smtClean="0"/>
          </a:p>
          <a:p>
            <a:pPr marL="742950" lvl="2" indent="-342900">
              <a:buFontTx/>
              <a:buChar char="-"/>
            </a:pPr>
            <a:r>
              <a:rPr lang="zh-TW" altLang="en-US" dirty="0" smtClean="0"/>
              <a:t>証據 </a:t>
            </a:r>
            <a:r>
              <a:rPr lang="en-US" altLang="zh-TW" dirty="0" smtClean="0"/>
              <a:t>(</a:t>
            </a:r>
            <a:r>
              <a:rPr lang="zh-TW" altLang="en-US" dirty="0" smtClean="0"/>
              <a:t>擷圖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、時序等</a:t>
            </a:r>
            <a:endParaRPr lang="en-US" altLang="zh-TW" dirty="0" smtClean="0"/>
          </a:p>
          <a:p>
            <a:pPr marL="742950" lvl="2" indent="-342900"/>
            <a:r>
              <a:rPr lang="zh-TW" altLang="en-US" dirty="0" smtClean="0"/>
              <a:t>通知家長</a:t>
            </a:r>
            <a:endParaRPr lang="en-US" altLang="zh-TW" dirty="0" smtClean="0"/>
          </a:p>
          <a:p>
            <a:pPr marL="742950" lvl="2" indent="-342900"/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學生協議及責任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討論題目</a:t>
            </a:r>
            <a:r>
              <a:rPr lang="zh-TW" altLang="en-US" dirty="0" smtClean="0">
                <a:solidFill>
                  <a:schemeClr val="bg1"/>
                </a:solidFill>
              </a:rPr>
              <a:t>討論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" y="1163885"/>
            <a:ext cx="8435280" cy="514543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 某學生的 </a:t>
            </a:r>
            <a:r>
              <a:rPr lang="en-US" altLang="zh-TW" dirty="0" err="1" smtClean="0"/>
              <a:t>iPAD</a:t>
            </a:r>
            <a:r>
              <a:rPr lang="en-US" altLang="zh-TW" dirty="0" smtClean="0"/>
              <a:t> </a:t>
            </a:r>
            <a:r>
              <a:rPr lang="zh-TW" altLang="en-US" dirty="0" smtClean="0"/>
              <a:t>買了新遊戲，小息時引來很多同學圍觀及爭玩，有同學回家後更要求家長買同樣遊戲。該家長致電校方要求解釋。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 有同學舉報懷疑另一位同學於校內到處偷拍，而該同學一概否認，他的電腦裝置亦有密碼，可以如何處理 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 學生自發組織網上群組，反對學校某政策，並將學校的通告放於網上，校方可以如何處理 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 老師於 </a:t>
            </a:r>
            <a:r>
              <a:rPr lang="en-US" altLang="zh-TW" dirty="0" smtClean="0"/>
              <a:t>FB</a:t>
            </a:r>
            <a:r>
              <a:rPr lang="zh-TW" altLang="en-US" dirty="0" smtClean="0"/>
              <a:t> 上發現某學生加入了「界」手群組，而該同學的</a:t>
            </a:r>
            <a:r>
              <a:rPr lang="en-US" altLang="zh-TW" dirty="0" smtClean="0"/>
              <a:t>FB</a:t>
            </a:r>
            <a:r>
              <a:rPr lang="zh-TW" altLang="en-US" dirty="0" smtClean="0"/>
              <a:t> 有大量同校同學朋友，老師如何處理呢 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 學生於</a:t>
            </a:r>
            <a:r>
              <a:rPr lang="en-US" altLang="zh-TW" dirty="0" smtClean="0"/>
              <a:t>FB</a:t>
            </a:r>
            <a:r>
              <a:rPr lang="zh-TW" altLang="en-US" dirty="0" smtClean="0"/>
              <a:t> 上大量加入「朋友」，而且經常把私人資料公開，甚至拍拖 的親密照，老師應做什麼呢 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6.</a:t>
            </a:r>
            <a:r>
              <a:rPr lang="zh-TW" altLang="en-US" dirty="0" smtClean="0"/>
              <a:t> 某學生遇到網上攻擊，不停收到電郵傳來辱罵及改圖攻擊 </a:t>
            </a:r>
            <a:r>
              <a:rPr lang="en-US" altLang="zh-TW" dirty="0" smtClean="0"/>
              <a:t>?</a:t>
            </a:r>
            <a:r>
              <a:rPr lang="zh-TW" altLang="en-US" dirty="0" smtClean="0"/>
              <a:t>  這學生將事件報告予老師知道。如何處理呢 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Reference:</a:t>
            </a:r>
          </a:p>
          <a:p>
            <a:r>
              <a:rPr lang="en-US" dirty="0"/>
              <a:t>Developing a School Acceptable Use Policy 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commtechlab.msu.edu/sites/letsnet/noframes/teachers/art/b9u1l4.html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education.illinois.edu/wp/www.sjfschool.net/whitepages/acceptableusepolicy.htm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Island School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www.island.edu.hk/node/3225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Google (very useful)</a:t>
            </a:r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sites.google.com/site/netcitizens/home/acceptable-use-policies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BYOD policy</a:t>
            </a:r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www.k12blueprint.com/byod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NSW, Australia</a:t>
            </a:r>
          </a:p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www.det.nsw.edu.au/policies/technology/computers/mobile-device/PD20130458.shtml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Examples</a:t>
            </a:r>
          </a:p>
          <a:p>
            <a:r>
              <a:rPr lang="en-US" dirty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www.pbsd.k12.pa.us/Downloads/BYOD14.pdf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為何要 </a:t>
            </a:r>
            <a:r>
              <a:rPr lang="en-US" altLang="zh-TW" dirty="0" smtClean="0"/>
              <a:t>BYOD</a:t>
            </a:r>
            <a:r>
              <a:rPr lang="zh-TW" altLang="en-US" dirty="0" smtClean="0"/>
              <a:t> 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更快速推展 </a:t>
            </a:r>
            <a:r>
              <a:rPr lang="en-US" altLang="zh-TW" dirty="0" smtClean="0"/>
              <a:t>eLearning</a:t>
            </a:r>
          </a:p>
          <a:p>
            <a:r>
              <a:rPr lang="zh-TW" altLang="en-US" dirty="0" smtClean="0"/>
              <a:t>更靈活</a:t>
            </a:r>
            <a:endParaRPr lang="en-US" altLang="zh-TW" dirty="0" smtClean="0"/>
          </a:p>
          <a:p>
            <a:r>
              <a:rPr lang="zh-TW" altLang="en-US" dirty="0" smtClean="0"/>
              <a:t>慳錢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預計推行</a:t>
            </a:r>
            <a:r>
              <a:rPr lang="en-US" altLang="zh-TW" dirty="0" smtClean="0"/>
              <a:t>BYOD</a:t>
            </a:r>
            <a:r>
              <a:rPr lang="zh-TW" altLang="en-US" dirty="0" smtClean="0"/>
              <a:t> 後的風險 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2006" y="1700808"/>
          <a:ext cx="8964490" cy="4327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162"/>
                <a:gridCol w="2134162"/>
                <a:gridCol w="2134162"/>
                <a:gridCol w="2562004"/>
              </a:tblGrid>
              <a:tr h="792088"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Likelihood (a)</a:t>
                      </a:r>
                      <a:endParaRPr lang="zh-TW" altLang="en-US" sz="24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Impact (b)</a:t>
                      </a:r>
                      <a:endParaRPr lang="zh-TW" altLang="en-US" sz="24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Risk factor (a x b)</a:t>
                      </a:r>
                      <a:endParaRPr lang="zh-TW" altLang="en-US" sz="2400" dirty="0"/>
                    </a:p>
                  </a:txBody>
                  <a:tcPr marL="145286" marR="145286" marT="72643" marB="72643"/>
                </a:tc>
              </a:tr>
              <a:tr h="589214">
                <a:tc>
                  <a:txBody>
                    <a:bodyPr/>
                    <a:lstStyle/>
                    <a:p>
                      <a:r>
                        <a:rPr lang="en-US" altLang="zh-TW" sz="2900" dirty="0" smtClean="0"/>
                        <a:t>Risk 1</a:t>
                      </a:r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</a:tr>
              <a:tr h="589214">
                <a:tc>
                  <a:txBody>
                    <a:bodyPr/>
                    <a:lstStyle/>
                    <a:p>
                      <a:r>
                        <a:rPr lang="en-US" altLang="zh-TW" sz="2900" dirty="0" smtClean="0"/>
                        <a:t>Risk 2</a:t>
                      </a:r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</a:tr>
              <a:tr h="589214"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</a:tr>
              <a:tr h="589214"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</a:tr>
              <a:tr h="589214"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</a:tr>
              <a:tr h="589214"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1268760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風險評估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Bring your own device</a:t>
            </a:r>
            <a:br>
              <a:rPr lang="en-US" altLang="zh-TW" dirty="0" smtClean="0"/>
            </a:br>
            <a:r>
              <a:rPr lang="en-US" altLang="zh-TW" dirty="0" smtClean="0"/>
              <a:t>security and risk in mobile device programs : EY</a:t>
            </a:r>
            <a:endParaRPr lang="zh-TW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2564904"/>
          <a:ext cx="8640960" cy="2980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088232"/>
                <a:gridCol w="2016224"/>
                <a:gridCol w="2376264"/>
              </a:tblGrid>
              <a:tr h="1016999"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Likelihood (a)</a:t>
                      </a:r>
                      <a:endParaRPr lang="zh-TW" altLang="en-US" sz="24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Impact (b)</a:t>
                      </a:r>
                      <a:endParaRPr lang="zh-TW" altLang="en-US" sz="24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Risk factor (a x b)</a:t>
                      </a:r>
                      <a:endParaRPr lang="zh-TW" altLang="en-US" sz="2400" dirty="0"/>
                    </a:p>
                  </a:txBody>
                  <a:tcPr marL="145286" marR="145286" marT="72643" marB="72643"/>
                </a:tc>
              </a:tr>
              <a:tr h="589214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en-US" altLang="zh-TW" sz="1400" b="1" dirty="0" smtClean="0"/>
                        <a:t>Securing mobile</a:t>
                      </a:r>
                      <a:r>
                        <a:rPr lang="zh-TW" altLang="en-US" sz="1400" b="1" baseline="0" dirty="0" smtClean="0"/>
                        <a:t> </a:t>
                      </a:r>
                      <a:r>
                        <a:rPr lang="en-US" altLang="zh-TW" sz="1400" b="1" dirty="0" smtClean="0"/>
                        <a:t>devices</a:t>
                      </a:r>
                    </a:p>
                    <a:p>
                      <a:endParaRPr lang="zh-TW" altLang="en-US" sz="14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</a:tr>
              <a:tr h="589214"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Addressing app risk</a:t>
                      </a:r>
                    </a:p>
                    <a:p>
                      <a:endParaRPr lang="en-US" altLang="zh-TW" sz="14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5286" marR="145286" marT="72643" marB="72643"/>
                </a:tc>
              </a:tr>
              <a:tr h="589214"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Managing the mobile environment</a:t>
                      </a:r>
                    </a:p>
                    <a:p>
                      <a:endParaRPr lang="zh-TW" altLang="en-US" sz="14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5286" marR="145286" marT="72643" marB="7264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0081" t="15746" r="17707" b="8961"/>
          <a:stretch>
            <a:fillRect/>
          </a:stretch>
        </p:blipFill>
        <p:spPr bwMode="auto">
          <a:xfrm>
            <a:off x="202137" y="764704"/>
            <a:ext cx="8762351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/>
              <a:t>為何</a:t>
            </a:r>
            <a:r>
              <a:rPr lang="zh-TW" altLang="en-US" dirty="0" smtClean="0"/>
              <a:t>要 </a:t>
            </a:r>
            <a:r>
              <a:rPr lang="en-US" altLang="zh-TW" dirty="0" smtClean="0"/>
              <a:t>Policy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2116832"/>
          </a:xfrm>
        </p:spPr>
        <p:txBody>
          <a:bodyPr/>
          <a:lstStyle/>
          <a:p>
            <a:r>
              <a:rPr lang="zh-TW" altLang="en-US" dirty="0"/>
              <a:t>如用</a:t>
            </a:r>
            <a:r>
              <a:rPr lang="en-US" altLang="zh-TW" dirty="0"/>
              <a:t>Tablet </a:t>
            </a:r>
            <a:r>
              <a:rPr lang="zh-TW" altLang="en-US" dirty="0"/>
              <a:t>玩遊戲</a:t>
            </a:r>
            <a:endParaRPr lang="en-US" altLang="zh-TW" dirty="0"/>
          </a:p>
          <a:p>
            <a:r>
              <a:rPr lang="zh-TW" altLang="en-US" dirty="0" smtClean="0"/>
              <a:t>用</a:t>
            </a:r>
            <a:r>
              <a:rPr lang="zh-TW" altLang="en-US" dirty="0"/>
              <a:t>裝置看電</a:t>
            </a:r>
            <a:r>
              <a:rPr lang="en-US" altLang="zh-TW" dirty="0"/>
              <a:t> </a:t>
            </a:r>
            <a:r>
              <a:rPr lang="en-US" altLang="zh-TW" dirty="0" smtClean="0"/>
              <a:t>MYTV.COM</a:t>
            </a:r>
            <a:endParaRPr lang="en-US" altLang="zh-TW" dirty="0"/>
          </a:p>
          <a:p>
            <a:r>
              <a:rPr lang="zh-TW" altLang="en-US" dirty="0" smtClean="0"/>
              <a:t>上</a:t>
            </a:r>
            <a:r>
              <a:rPr lang="zh-TW" altLang="en-US" dirty="0"/>
              <a:t>課時</a:t>
            </a:r>
            <a:r>
              <a:rPr lang="en-US" altLang="zh-TW" dirty="0"/>
              <a:t> </a:t>
            </a:r>
            <a:r>
              <a:rPr lang="en-US" altLang="zh-TW" dirty="0" err="1" smtClean="0"/>
              <a:t>WhatsApp</a:t>
            </a:r>
            <a:r>
              <a:rPr lang="en-US" altLang="zh-TW" dirty="0" smtClean="0"/>
              <a:t>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8670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為何要 </a:t>
            </a:r>
            <a:r>
              <a:rPr lang="en-US" altLang="zh-TW" dirty="0" smtClean="0"/>
              <a:t>Acceptable Use Policy ?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“An AUP is a </a:t>
            </a:r>
            <a:r>
              <a:rPr lang="en-US" altLang="zh-TW" dirty="0" smtClean="0">
                <a:solidFill>
                  <a:srgbClr val="FF0000"/>
                </a:solidFill>
              </a:rPr>
              <a:t>written agreement</a:t>
            </a:r>
            <a:r>
              <a:rPr lang="en-US" altLang="zh-TW" dirty="0" smtClean="0"/>
              <a:t>, signed by </a:t>
            </a:r>
            <a:r>
              <a:rPr lang="en-US" altLang="zh-TW" dirty="0" smtClean="0">
                <a:solidFill>
                  <a:srgbClr val="FF0000"/>
                </a:solidFill>
              </a:rPr>
              <a:t>students, their parents, and teachers</a:t>
            </a:r>
            <a:r>
              <a:rPr lang="en-US" altLang="zh-TW" dirty="0" smtClean="0"/>
              <a:t>, outlining the terms and conditions of Internet use. It specifically sets out acceptable uses, rules of online</a:t>
            </a:r>
            <a:r>
              <a:rPr lang="zh-TW" altLang="en-US" dirty="0" smtClean="0"/>
              <a:t> </a:t>
            </a:r>
            <a:r>
              <a:rPr lang="en-US" altLang="zh-TW" dirty="0" smtClean="0"/>
              <a:t>behavior, and access privileges. Also covered are </a:t>
            </a:r>
            <a:r>
              <a:rPr lang="en-US" altLang="zh-TW" dirty="0" smtClean="0">
                <a:solidFill>
                  <a:srgbClr val="FF0000"/>
                </a:solidFill>
              </a:rPr>
              <a:t>penalties for violations of the policy</a:t>
            </a:r>
            <a:r>
              <a:rPr lang="en-US" altLang="zh-TW" dirty="0" smtClean="0"/>
              <a:t>, including security violations and vandalism of the system. Anyone using a school‘s Internet connection should be required to sign an AUP, and know that it will be kept on file as a legal, binding document.“ </a:t>
            </a:r>
            <a:r>
              <a:rPr lang="zh-TW" altLang="en-US" dirty="0" smtClean="0"/>
              <a:t> </a:t>
            </a:r>
            <a:r>
              <a:rPr lang="en-US" altLang="zh-TW" dirty="0" smtClean="0"/>
              <a:t>Classroom Connect, December 1994-</a:t>
            </a:r>
            <a:r>
              <a:rPr lang="zh-TW" altLang="en-US" dirty="0" smtClean="0"/>
              <a:t> </a:t>
            </a:r>
            <a:r>
              <a:rPr lang="en-US" altLang="zh-TW" dirty="0" smtClean="0"/>
              <a:t>January, 1995 issue). 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in AUP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zh-TW" b="1" dirty="0" smtClean="0"/>
              <a:t>Acceptable Use Policy Components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a description of the </a:t>
            </a:r>
            <a:r>
              <a:rPr lang="en-US" altLang="zh-TW" dirty="0" smtClean="0">
                <a:solidFill>
                  <a:srgbClr val="FF0000"/>
                </a:solidFill>
              </a:rPr>
              <a:t>instructional values and approaches </a:t>
            </a:r>
            <a:r>
              <a:rPr lang="en-US" altLang="zh-TW" dirty="0" smtClean="0"/>
              <a:t>to be sustained by Internet access in schools </a:t>
            </a:r>
          </a:p>
          <a:p>
            <a:r>
              <a:rPr lang="en-US" altLang="zh-TW" dirty="0" smtClean="0"/>
              <a:t>a statement on the </a:t>
            </a:r>
            <a:r>
              <a:rPr lang="en-US" altLang="zh-TW" dirty="0" smtClean="0">
                <a:solidFill>
                  <a:srgbClr val="FF0000"/>
                </a:solidFill>
              </a:rPr>
              <a:t>educational uses and benefits </a:t>
            </a:r>
            <a:r>
              <a:rPr lang="en-US" altLang="zh-TW" dirty="0" smtClean="0"/>
              <a:t>of the Internet in the school </a:t>
            </a:r>
          </a:p>
          <a:p>
            <a:r>
              <a:rPr lang="en-US" altLang="zh-TW" dirty="0" smtClean="0"/>
              <a:t>a list of the </a:t>
            </a:r>
            <a:r>
              <a:rPr lang="en-US" altLang="zh-TW" dirty="0" smtClean="0">
                <a:solidFill>
                  <a:srgbClr val="FF0000"/>
                </a:solidFill>
              </a:rPr>
              <a:t>duties</a:t>
            </a:r>
            <a:r>
              <a:rPr lang="en-US" altLang="zh-TW" dirty="0" smtClean="0"/>
              <a:t> of teachers, parents, and students for using the Internet </a:t>
            </a:r>
          </a:p>
          <a:p>
            <a:r>
              <a:rPr lang="en-US" altLang="zh-TW" dirty="0" smtClean="0"/>
              <a:t>a </a:t>
            </a:r>
            <a:r>
              <a:rPr lang="en-US" altLang="zh-TW" dirty="0" smtClean="0">
                <a:solidFill>
                  <a:srgbClr val="FF0000"/>
                </a:solidFill>
              </a:rPr>
              <a:t>code of ethical conduct </a:t>
            </a:r>
            <a:r>
              <a:rPr lang="en-US" altLang="zh-TW" dirty="0" smtClean="0"/>
              <a:t>governing behavior on the Internet </a:t>
            </a:r>
          </a:p>
          <a:p>
            <a:r>
              <a:rPr lang="en-US" altLang="zh-TW" dirty="0" smtClean="0"/>
              <a:t>a description of the </a:t>
            </a:r>
            <a:r>
              <a:rPr lang="en-US" altLang="zh-TW" dirty="0" smtClean="0">
                <a:solidFill>
                  <a:srgbClr val="FF0000"/>
                </a:solidFill>
              </a:rPr>
              <a:t>consequences</a:t>
            </a:r>
            <a:r>
              <a:rPr lang="en-US" altLang="zh-TW" dirty="0" smtClean="0"/>
              <a:t> of violating the AUP </a:t>
            </a:r>
          </a:p>
          <a:p>
            <a:r>
              <a:rPr lang="en-US" altLang="zh-TW" dirty="0" smtClean="0"/>
              <a:t>a description of what constitutes </a:t>
            </a:r>
            <a:r>
              <a:rPr lang="en-US" altLang="zh-TW" dirty="0" smtClean="0">
                <a:solidFill>
                  <a:srgbClr val="FF0000"/>
                </a:solidFill>
              </a:rPr>
              <a:t>acceptable and unacceptable </a:t>
            </a:r>
            <a:r>
              <a:rPr lang="en-US" altLang="zh-TW" dirty="0" smtClean="0"/>
              <a:t>use of the Internet </a:t>
            </a:r>
          </a:p>
          <a:p>
            <a:r>
              <a:rPr lang="en-US" altLang="zh-TW" dirty="0" smtClean="0"/>
              <a:t>a disclaimer releasing the school division, under specific circumstances, from responsibility </a:t>
            </a:r>
          </a:p>
          <a:p>
            <a:r>
              <a:rPr lang="en-US" altLang="zh-TW" dirty="0" smtClean="0"/>
              <a:t>a statement reminding users that Internet access and the use of computer networks is a privilege, not a right</a:t>
            </a:r>
          </a:p>
          <a:p>
            <a:r>
              <a:rPr lang="en-US" altLang="zh-TW" dirty="0" smtClean="0"/>
              <a:t>a statement that the AUP observes state and national telecommunication rules and regulations </a:t>
            </a:r>
          </a:p>
          <a:p>
            <a:r>
              <a:rPr lang="en-US" altLang="zh-TW" dirty="0" smtClean="0"/>
              <a:t>a </a:t>
            </a:r>
            <a:r>
              <a:rPr lang="en-US" altLang="zh-TW" dirty="0" smtClean="0">
                <a:solidFill>
                  <a:srgbClr val="FF0000"/>
                </a:solidFill>
              </a:rPr>
              <a:t>signature</a:t>
            </a:r>
            <a:r>
              <a:rPr lang="en-US" altLang="zh-TW" dirty="0" smtClean="0"/>
              <a:t> form for teachers, parents, and students indicating that they intend to abide by the AUP </a:t>
            </a:r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Source: http://education.illinois.edu/wp/www.sjfschool.net/whitepages/acceptableusepolicy.htm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1255</Words>
  <Application>Microsoft Office PowerPoint</Application>
  <PresentationFormat>如螢幕大小 (4:3)</PresentationFormat>
  <Paragraphs>190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Theme</vt:lpstr>
      <vt:lpstr>PowerPoint 簡報</vt:lpstr>
      <vt:lpstr>PowerPoint 簡報</vt:lpstr>
      <vt:lpstr>為何要 BYOD ?</vt:lpstr>
      <vt:lpstr>預計推行BYOD 後的風險 ?</vt:lpstr>
      <vt:lpstr>Bring your own device security and risk in mobile device programs : EY</vt:lpstr>
      <vt:lpstr>PowerPoint 簡報</vt:lpstr>
      <vt:lpstr>為何要 Policy ?</vt:lpstr>
      <vt:lpstr>為何要 Acceptable Use Policy ?</vt:lpstr>
      <vt:lpstr>What is in AUP</vt:lpstr>
      <vt:lpstr>PowerPoint 簡報</vt:lpstr>
      <vt:lpstr>i. 引言</vt:lpstr>
      <vt:lpstr>ii. 目標</vt:lpstr>
      <vt:lpstr>iii.協議</vt:lpstr>
      <vt:lpstr>iii.協議</vt:lpstr>
      <vt:lpstr>iv. 學校網絡環境規則</vt:lpstr>
      <vt:lpstr>v. 自携手提裝置</vt:lpstr>
      <vt:lpstr>PowerPoint 簡報</vt:lpstr>
      <vt:lpstr>家長 FAQ</vt:lpstr>
      <vt:lpstr>角色</vt:lpstr>
      <vt:lpstr>學生協議及責任:</vt:lpstr>
      <vt:lpstr>討論題目討論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Internet Policy for Students</dc:title>
  <dc:creator>ken</dc:creator>
  <cp:lastModifiedBy>KAM, Sui-kwan</cp:lastModifiedBy>
  <cp:revision>45</cp:revision>
  <dcterms:created xsi:type="dcterms:W3CDTF">2011-09-06T07:15:51Z</dcterms:created>
  <dcterms:modified xsi:type="dcterms:W3CDTF">2014-04-29T03:48:42Z</dcterms:modified>
</cp:coreProperties>
</file>