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324" r:id="rId3"/>
    <p:sldId id="332" r:id="rId4"/>
    <p:sldId id="333" r:id="rId5"/>
    <p:sldId id="364" r:id="rId6"/>
    <p:sldId id="365" r:id="rId7"/>
    <p:sldId id="335" r:id="rId8"/>
    <p:sldId id="336" r:id="rId9"/>
    <p:sldId id="366" r:id="rId10"/>
    <p:sldId id="334" r:id="rId11"/>
    <p:sldId id="367" r:id="rId12"/>
    <p:sldId id="368" r:id="rId13"/>
    <p:sldId id="369" r:id="rId14"/>
    <p:sldId id="370" r:id="rId15"/>
    <p:sldId id="371" r:id="rId16"/>
    <p:sldId id="347" r:id="rId17"/>
    <p:sldId id="342" r:id="rId18"/>
    <p:sldId id="343" r:id="rId19"/>
    <p:sldId id="344" r:id="rId20"/>
    <p:sldId id="345" r:id="rId21"/>
    <p:sldId id="373" r:id="rId22"/>
    <p:sldId id="348" r:id="rId23"/>
    <p:sldId id="355" r:id="rId24"/>
    <p:sldId id="331" r:id="rId25"/>
    <p:sldId id="356" r:id="rId26"/>
    <p:sldId id="382" r:id="rId27"/>
    <p:sldId id="374" r:id="rId28"/>
    <p:sldId id="375" r:id="rId29"/>
    <p:sldId id="376" r:id="rId30"/>
    <p:sldId id="379" r:id="rId31"/>
    <p:sldId id="381" r:id="rId32"/>
    <p:sldId id="383" r:id="rId33"/>
    <p:sldId id="384" r:id="rId34"/>
    <p:sldId id="385" r:id="rId35"/>
    <p:sldId id="380" r:id="rId36"/>
    <p:sldId id="261" r:id="rId37"/>
  </p:sldIdLst>
  <p:sldSz cx="9144000" cy="6858000" type="screen4x3"/>
  <p:notesSz cx="6797675" cy="9856788"/>
  <p:embeddedFontLst>
    <p:embeddedFont>
      <p:font typeface="方正細圓" panose="02020500000000000000" charset="-120"/>
      <p:regular r:id="rId39"/>
    </p:embeddedFont>
    <p:embeddedFont>
      <p:font typeface="宋体" panose="02010600030101010101" pitchFamily="2" charset="-122"/>
      <p:regular r:id="rId40"/>
    </p:embeddedFont>
    <p:embeddedFont>
      <p:font typeface="Microsoft YaHei" panose="020B0503020204020204" pitchFamily="34" charset="-122"/>
      <p:regular r:id="rId41"/>
      <p:bold r:id="rId42"/>
    </p:embeddedFont>
    <p:embeddedFont>
      <p:font typeface="華康細圓體" panose="02020500000000000000" charset="-120"/>
      <p:regular r:id="rId43"/>
    </p:embeddedFont>
    <p:embeddedFont>
      <p:font typeface="Calibri" panose="020F0502020204030204" pitchFamily="34" charset="0"/>
      <p:regular r:id="rId44"/>
      <p:bold r:id="rId45"/>
      <p:italic r:id="rId46"/>
      <p:boldItalic r:id="rId47"/>
    </p:embeddedFont>
  </p:embeddedFontLst>
  <p:custDataLst>
    <p:tags r:id="rId48"/>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00"/>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6035" autoAdjust="0"/>
  </p:normalViewPr>
  <p:slideViewPr>
    <p:cSldViewPr showGuides="1">
      <p:cViewPr>
        <p:scale>
          <a:sx n="100" d="100"/>
          <a:sy n="100" d="100"/>
        </p:scale>
        <p:origin x="-306" y="-162"/>
      </p:cViewPr>
      <p:guideLst>
        <p:guide orient="horz" pos="2115"/>
        <p:guide pos="288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D0BB779C-F863-45C5-AC54-D54F5F0F691A}" type="datetimeFigureOut">
              <a:rPr lang="zh-HK" altLang="en-US" smtClean="0"/>
              <a:t>21/5/2014</a:t>
            </a:fld>
            <a:endParaRPr lang="zh-HK" altLang="en-US"/>
          </a:p>
        </p:txBody>
      </p:sp>
      <p:sp>
        <p:nvSpPr>
          <p:cNvPr id="4" name="投影片圖像版面配置區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30FDBB0C-E248-486E-8929-7BB61923BBD9}" type="slidenum">
              <a:rPr lang="zh-HK" altLang="en-US" smtClean="0"/>
              <a:t>‹#›</a:t>
            </a:fld>
            <a:endParaRPr lang="zh-HK" altLang="en-US"/>
          </a:p>
        </p:txBody>
      </p:sp>
    </p:spTree>
    <p:extLst>
      <p:ext uri="{BB962C8B-B14F-4D97-AF65-F5344CB8AC3E}">
        <p14:creationId xmlns:p14="http://schemas.microsoft.com/office/powerpoint/2010/main" val="327086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Technology adoption can be defined as the use technology to enhance what we are doing in the</a:t>
            </a:r>
            <a:r>
              <a:rPr lang="en-US" altLang="zh-HK" baseline="0" dirty="0" smtClean="0"/>
              <a:t> classroom.</a:t>
            </a:r>
          </a:p>
          <a:p>
            <a:endParaRPr lang="zh-HK" altLang="en-US" dirty="0"/>
          </a:p>
        </p:txBody>
      </p:sp>
      <p:sp>
        <p:nvSpPr>
          <p:cNvPr id="4" name="投影片編號版面配置區 3"/>
          <p:cNvSpPr>
            <a:spLocks noGrp="1"/>
          </p:cNvSpPr>
          <p:nvPr>
            <p:ph type="sldNum" sz="quarter" idx="10"/>
          </p:nvPr>
        </p:nvSpPr>
        <p:spPr/>
        <p:txBody>
          <a:bodyPr/>
          <a:lstStyle/>
          <a:p>
            <a:fld id="{30FDBB0C-E248-486E-8929-7BB61923BBD9}" type="slidenum">
              <a:rPr lang="zh-HK" altLang="en-US" smtClean="0"/>
              <a:t>2</a:t>
            </a:fld>
            <a:endParaRPr lang="zh-HK" altLang="en-US"/>
          </a:p>
        </p:txBody>
      </p:sp>
    </p:spTree>
    <p:extLst>
      <p:ext uri="{BB962C8B-B14F-4D97-AF65-F5344CB8AC3E}">
        <p14:creationId xmlns:p14="http://schemas.microsoft.com/office/powerpoint/2010/main" val="243267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200" dirty="0" smtClean="0">
                <a:latin typeface="Calibri" panose="020F0502020204030204" pitchFamily="34" charset="0"/>
              </a:rPr>
              <a:t>School principals made their pedagogical decisions and dialogue with teaching staff on up-to-date data regarding student performance, including achievement in tests, and daily student activity, such as attendance, lateness and homework preparation. They monitored progress of individual students and classes in different subjects and checked its concordance with the curriculum and pedagogical goals. </a:t>
            </a:r>
            <a:endParaRPr lang="zh-HK" altLang="en-US" sz="1200" dirty="0" smtClean="0">
              <a:latin typeface="Calibri" panose="020F0502020204030204" pitchFamily="34" charset="0"/>
            </a:endParaRPr>
          </a:p>
        </p:txBody>
      </p:sp>
      <p:sp>
        <p:nvSpPr>
          <p:cNvPr id="4" name="投影片編號版面配置區 3"/>
          <p:cNvSpPr>
            <a:spLocks noGrp="1"/>
          </p:cNvSpPr>
          <p:nvPr>
            <p:ph type="sldNum" sz="quarter" idx="10"/>
          </p:nvPr>
        </p:nvSpPr>
        <p:spPr/>
        <p:txBody>
          <a:bodyPr/>
          <a:lstStyle/>
          <a:p>
            <a:fld id="{30FDBB0C-E248-486E-8929-7BB61923BBD9}" type="slidenum">
              <a:rPr lang="zh-HK" altLang="en-US" smtClean="0"/>
              <a:t>33</a:t>
            </a:fld>
            <a:endParaRPr lang="zh-HK" altLang="en-US"/>
          </a:p>
        </p:txBody>
      </p:sp>
    </p:spTree>
    <p:extLst>
      <p:ext uri="{BB962C8B-B14F-4D97-AF65-F5344CB8AC3E}">
        <p14:creationId xmlns:p14="http://schemas.microsoft.com/office/powerpoint/2010/main" val="233903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2852738"/>
            <a:ext cx="7772400" cy="1470025"/>
          </a:xfrm>
        </p:spPr>
        <p:txBody>
          <a:bodyPr/>
          <a:lstStyle>
            <a:lvl1pPr>
              <a:defRPr/>
            </a:lvl1pPr>
          </a:lstStyle>
          <a:p>
            <a:pPr lvl="0"/>
            <a:r>
              <a:rPr lang="zh-CN" altLang="zh-HK" noProof="0" smtClean="0"/>
              <a:t>单击此处编辑母版标题样式</a:t>
            </a:r>
          </a:p>
        </p:txBody>
      </p:sp>
      <p:sp>
        <p:nvSpPr>
          <p:cNvPr id="2051" name="Rectangle 3"/>
          <p:cNvSpPr>
            <a:spLocks noGrp="1" noChangeArrowheads="1"/>
          </p:cNvSpPr>
          <p:nvPr>
            <p:ph type="subTitle" idx="1"/>
          </p:nvPr>
        </p:nvSpPr>
        <p:spPr>
          <a:xfrm>
            <a:off x="1403350" y="4725988"/>
            <a:ext cx="6400800" cy="841375"/>
          </a:xfrm>
        </p:spPr>
        <p:txBody>
          <a:bodyPr/>
          <a:lstStyle>
            <a:lvl1pPr marL="0" indent="0" algn="ctr">
              <a:buFontTx/>
              <a:buNone/>
              <a:defRPr/>
            </a:lvl1pPr>
          </a:lstStyle>
          <a:p>
            <a:pPr lvl="0"/>
            <a:r>
              <a:rPr lang="zh-CN" altLang="zh-HK" noProof="0" smtClean="0"/>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zh-CN" altLang="en-US"/>
          </a:p>
        </p:txBody>
      </p:sp>
      <p:sp>
        <p:nvSpPr>
          <p:cNvPr id="2053" name="Rectangle 5"/>
          <p:cNvSpPr>
            <a:spLocks noGrp="1" noChangeArrowheads="1"/>
          </p:cNvSpPr>
          <p:nvPr>
            <p:ph type="ftr" sz="quarter" idx="3"/>
          </p:nvPr>
        </p:nvSpPr>
        <p:spPr/>
        <p:txBody>
          <a:bodyPr/>
          <a:lstStyle>
            <a:lvl1pPr>
              <a:defRPr/>
            </a:lvl1pPr>
          </a:lstStyle>
          <a:p>
            <a:endParaRPr lang="zh-CN" altLang="en-US"/>
          </a:p>
        </p:txBody>
      </p:sp>
      <p:sp>
        <p:nvSpPr>
          <p:cNvPr id="2054" name="Rectangle 6"/>
          <p:cNvSpPr>
            <a:spLocks noGrp="1" noChangeArrowheads="1"/>
          </p:cNvSpPr>
          <p:nvPr>
            <p:ph type="sldNum" sz="quarter" idx="4"/>
          </p:nvPr>
        </p:nvSpPr>
        <p:spPr/>
        <p:txBody>
          <a:bodyPr/>
          <a:lstStyle>
            <a:lvl1pPr>
              <a:defRPr/>
            </a:lvl1pPr>
          </a:lstStyle>
          <a:p>
            <a:fld id="{1CCC2F3D-20B5-43A5-B25A-C062D41E3B5C}" type="slidenum">
              <a:rPr lang="zh-HK" altLang="zh-CN"/>
              <a:pPr/>
              <a:t>‹#›</a:t>
            </a:fld>
            <a:endParaRPr lang="zh-HK"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zh-HK" altLang="zh-CN"/>
          </a:p>
        </p:txBody>
      </p:sp>
      <p:sp>
        <p:nvSpPr>
          <p:cNvPr id="5" name="頁尾版面配置區 4"/>
          <p:cNvSpPr>
            <a:spLocks noGrp="1"/>
          </p:cNvSpPr>
          <p:nvPr>
            <p:ph type="ftr" sz="quarter" idx="11"/>
          </p:nvPr>
        </p:nvSpPr>
        <p:spPr/>
        <p:txBody>
          <a:bodyPr/>
          <a:lstStyle>
            <a:lvl1pPr>
              <a:defRPr/>
            </a:lvl1pPr>
          </a:lstStyle>
          <a:p>
            <a:endParaRPr lang="zh-HK" altLang="zh-CN"/>
          </a:p>
        </p:txBody>
      </p:sp>
      <p:sp>
        <p:nvSpPr>
          <p:cNvPr id="6" name="投影片編號版面配置區 5"/>
          <p:cNvSpPr>
            <a:spLocks noGrp="1"/>
          </p:cNvSpPr>
          <p:nvPr>
            <p:ph type="sldNum" sz="quarter" idx="12"/>
          </p:nvPr>
        </p:nvSpPr>
        <p:spPr/>
        <p:txBody>
          <a:bodyPr/>
          <a:lstStyle>
            <a:lvl1pPr>
              <a:defRPr/>
            </a:lvl1pPr>
          </a:lstStyle>
          <a:p>
            <a:fld id="{0706FAB3-1936-47EE-829E-491049712AE5}" type="slidenum">
              <a:rPr lang="zh-HK" altLang="zh-CN"/>
              <a:pPr/>
              <a:t>‹#›</a:t>
            </a:fld>
            <a:endParaRPr lang="zh-HK" altLang="zh-CN"/>
          </a:p>
        </p:txBody>
      </p:sp>
    </p:spTree>
    <p:extLst>
      <p:ext uri="{BB962C8B-B14F-4D97-AF65-F5344CB8AC3E}">
        <p14:creationId xmlns:p14="http://schemas.microsoft.com/office/powerpoint/2010/main" val="349008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7338" y="276225"/>
            <a:ext cx="2058987" cy="566420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6225"/>
            <a:ext cx="6027738" cy="5664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zh-HK" altLang="zh-CN"/>
          </a:p>
        </p:txBody>
      </p:sp>
      <p:sp>
        <p:nvSpPr>
          <p:cNvPr id="5" name="頁尾版面配置區 4"/>
          <p:cNvSpPr>
            <a:spLocks noGrp="1"/>
          </p:cNvSpPr>
          <p:nvPr>
            <p:ph type="ftr" sz="quarter" idx="11"/>
          </p:nvPr>
        </p:nvSpPr>
        <p:spPr/>
        <p:txBody>
          <a:bodyPr/>
          <a:lstStyle>
            <a:lvl1pPr>
              <a:defRPr/>
            </a:lvl1pPr>
          </a:lstStyle>
          <a:p>
            <a:endParaRPr lang="zh-HK" altLang="zh-CN"/>
          </a:p>
        </p:txBody>
      </p:sp>
      <p:sp>
        <p:nvSpPr>
          <p:cNvPr id="6" name="投影片編號版面配置區 5"/>
          <p:cNvSpPr>
            <a:spLocks noGrp="1"/>
          </p:cNvSpPr>
          <p:nvPr>
            <p:ph type="sldNum" sz="quarter" idx="12"/>
          </p:nvPr>
        </p:nvSpPr>
        <p:spPr/>
        <p:txBody>
          <a:bodyPr/>
          <a:lstStyle>
            <a:lvl1pPr>
              <a:defRPr/>
            </a:lvl1pPr>
          </a:lstStyle>
          <a:p>
            <a:fld id="{13B99EE9-E7AA-46EB-A271-48E7170C2F33}" type="slidenum">
              <a:rPr lang="zh-HK" altLang="zh-CN"/>
              <a:pPr/>
              <a:t>‹#›</a:t>
            </a:fld>
            <a:endParaRPr lang="zh-HK" altLang="zh-CN"/>
          </a:p>
        </p:txBody>
      </p:sp>
    </p:spTree>
    <p:extLst>
      <p:ext uri="{BB962C8B-B14F-4D97-AF65-F5344CB8AC3E}">
        <p14:creationId xmlns:p14="http://schemas.microsoft.com/office/powerpoint/2010/main" val="2901915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6225"/>
            <a:ext cx="8229600" cy="849313"/>
          </a:xfrm>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66725" y="1412875"/>
            <a:ext cx="4038600" cy="45275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quarter" idx="2"/>
          </p:nvPr>
        </p:nvSpPr>
        <p:spPr>
          <a:xfrm>
            <a:off x="4657725" y="1412875"/>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內容版面配置區 4"/>
          <p:cNvSpPr>
            <a:spLocks noGrp="1"/>
          </p:cNvSpPr>
          <p:nvPr>
            <p:ph sz="quarter" idx="3"/>
          </p:nvPr>
        </p:nvSpPr>
        <p:spPr>
          <a:xfrm>
            <a:off x="4657725" y="3752850"/>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日期版面配置區 5"/>
          <p:cNvSpPr>
            <a:spLocks noGrp="1"/>
          </p:cNvSpPr>
          <p:nvPr>
            <p:ph type="dt" sz="half" idx="10"/>
          </p:nvPr>
        </p:nvSpPr>
        <p:spPr>
          <a:xfrm>
            <a:off x="457200" y="6245225"/>
            <a:ext cx="2133600" cy="476250"/>
          </a:xfrm>
        </p:spPr>
        <p:txBody>
          <a:bodyPr/>
          <a:lstStyle>
            <a:lvl1pPr>
              <a:defRPr/>
            </a:lvl1pPr>
          </a:lstStyle>
          <a:p>
            <a:endParaRPr lang="zh-HK" altLang="zh-CN"/>
          </a:p>
        </p:txBody>
      </p:sp>
      <p:sp>
        <p:nvSpPr>
          <p:cNvPr id="7" name="頁尾版面配置區 6"/>
          <p:cNvSpPr>
            <a:spLocks noGrp="1"/>
          </p:cNvSpPr>
          <p:nvPr>
            <p:ph type="ftr" sz="quarter" idx="11"/>
          </p:nvPr>
        </p:nvSpPr>
        <p:spPr>
          <a:xfrm>
            <a:off x="3124200" y="6245225"/>
            <a:ext cx="2895600" cy="476250"/>
          </a:xfrm>
        </p:spPr>
        <p:txBody>
          <a:bodyPr/>
          <a:lstStyle>
            <a:lvl1pPr>
              <a:defRPr/>
            </a:lvl1pPr>
          </a:lstStyle>
          <a:p>
            <a:endParaRPr lang="zh-HK" altLang="zh-CN"/>
          </a:p>
        </p:txBody>
      </p:sp>
      <p:sp>
        <p:nvSpPr>
          <p:cNvPr id="8" name="投影片編號版面配置區 7"/>
          <p:cNvSpPr>
            <a:spLocks noGrp="1"/>
          </p:cNvSpPr>
          <p:nvPr>
            <p:ph type="sldNum" sz="quarter" idx="12"/>
          </p:nvPr>
        </p:nvSpPr>
        <p:spPr>
          <a:xfrm>
            <a:off x="6553200" y="6245225"/>
            <a:ext cx="2133600" cy="476250"/>
          </a:xfrm>
        </p:spPr>
        <p:txBody>
          <a:bodyPr/>
          <a:lstStyle>
            <a:lvl1pPr>
              <a:defRPr/>
            </a:lvl1pPr>
          </a:lstStyle>
          <a:p>
            <a:fld id="{68A51088-FCEB-4421-A667-03A460354909}" type="slidenum">
              <a:rPr lang="zh-HK" altLang="zh-CN"/>
              <a:pPr/>
              <a:t>‹#›</a:t>
            </a:fld>
            <a:endParaRPr lang="zh-HK" altLang="zh-CN"/>
          </a:p>
        </p:txBody>
      </p:sp>
    </p:spTree>
    <p:extLst>
      <p:ext uri="{BB962C8B-B14F-4D97-AF65-F5344CB8AC3E}">
        <p14:creationId xmlns:p14="http://schemas.microsoft.com/office/powerpoint/2010/main" val="46677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zh-HK" altLang="zh-CN"/>
          </a:p>
        </p:txBody>
      </p:sp>
      <p:sp>
        <p:nvSpPr>
          <p:cNvPr id="5" name="頁尾版面配置區 4"/>
          <p:cNvSpPr>
            <a:spLocks noGrp="1"/>
          </p:cNvSpPr>
          <p:nvPr>
            <p:ph type="ftr" sz="quarter" idx="11"/>
          </p:nvPr>
        </p:nvSpPr>
        <p:spPr/>
        <p:txBody>
          <a:bodyPr/>
          <a:lstStyle>
            <a:lvl1pPr>
              <a:defRPr/>
            </a:lvl1pPr>
          </a:lstStyle>
          <a:p>
            <a:endParaRPr lang="zh-HK" altLang="zh-CN"/>
          </a:p>
        </p:txBody>
      </p:sp>
      <p:sp>
        <p:nvSpPr>
          <p:cNvPr id="6" name="投影片編號版面配置區 5"/>
          <p:cNvSpPr>
            <a:spLocks noGrp="1"/>
          </p:cNvSpPr>
          <p:nvPr>
            <p:ph type="sldNum" sz="quarter" idx="12"/>
          </p:nvPr>
        </p:nvSpPr>
        <p:spPr/>
        <p:txBody>
          <a:bodyPr/>
          <a:lstStyle>
            <a:lvl1pPr>
              <a:defRPr/>
            </a:lvl1pPr>
          </a:lstStyle>
          <a:p>
            <a:fld id="{6E6980BD-E5D0-439C-B5D0-7B19F5C0391E}" type="slidenum">
              <a:rPr lang="zh-HK" altLang="zh-CN"/>
              <a:pPr/>
              <a:t>‹#›</a:t>
            </a:fld>
            <a:endParaRPr lang="zh-HK" altLang="zh-CN"/>
          </a:p>
        </p:txBody>
      </p:sp>
    </p:spTree>
    <p:extLst>
      <p:ext uri="{BB962C8B-B14F-4D97-AF65-F5344CB8AC3E}">
        <p14:creationId xmlns:p14="http://schemas.microsoft.com/office/powerpoint/2010/main" val="158415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zh-HK" altLang="zh-CN"/>
          </a:p>
        </p:txBody>
      </p:sp>
      <p:sp>
        <p:nvSpPr>
          <p:cNvPr id="5" name="頁尾版面配置區 4"/>
          <p:cNvSpPr>
            <a:spLocks noGrp="1"/>
          </p:cNvSpPr>
          <p:nvPr>
            <p:ph type="ftr" sz="quarter" idx="11"/>
          </p:nvPr>
        </p:nvSpPr>
        <p:spPr/>
        <p:txBody>
          <a:bodyPr/>
          <a:lstStyle>
            <a:lvl1pPr>
              <a:defRPr/>
            </a:lvl1pPr>
          </a:lstStyle>
          <a:p>
            <a:endParaRPr lang="zh-HK" altLang="zh-CN"/>
          </a:p>
        </p:txBody>
      </p:sp>
      <p:sp>
        <p:nvSpPr>
          <p:cNvPr id="6" name="投影片編號版面配置區 5"/>
          <p:cNvSpPr>
            <a:spLocks noGrp="1"/>
          </p:cNvSpPr>
          <p:nvPr>
            <p:ph type="sldNum" sz="quarter" idx="12"/>
          </p:nvPr>
        </p:nvSpPr>
        <p:spPr/>
        <p:txBody>
          <a:bodyPr/>
          <a:lstStyle>
            <a:lvl1pPr>
              <a:defRPr/>
            </a:lvl1pPr>
          </a:lstStyle>
          <a:p>
            <a:fld id="{8D02DA1E-8EB3-494E-82E7-4AF11FEA092C}" type="slidenum">
              <a:rPr lang="zh-HK" altLang="zh-CN"/>
              <a:pPr/>
              <a:t>‹#›</a:t>
            </a:fld>
            <a:endParaRPr lang="zh-HK" altLang="zh-CN"/>
          </a:p>
        </p:txBody>
      </p:sp>
    </p:spTree>
    <p:extLst>
      <p:ext uri="{BB962C8B-B14F-4D97-AF65-F5344CB8AC3E}">
        <p14:creationId xmlns:p14="http://schemas.microsoft.com/office/powerpoint/2010/main" val="294931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66725" y="1412875"/>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57725" y="1412875"/>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lvl1pPr>
              <a:defRPr/>
            </a:lvl1pPr>
          </a:lstStyle>
          <a:p>
            <a:endParaRPr lang="zh-HK" altLang="zh-CN"/>
          </a:p>
        </p:txBody>
      </p:sp>
      <p:sp>
        <p:nvSpPr>
          <p:cNvPr id="6" name="頁尾版面配置區 5"/>
          <p:cNvSpPr>
            <a:spLocks noGrp="1"/>
          </p:cNvSpPr>
          <p:nvPr>
            <p:ph type="ftr" sz="quarter" idx="11"/>
          </p:nvPr>
        </p:nvSpPr>
        <p:spPr/>
        <p:txBody>
          <a:bodyPr/>
          <a:lstStyle>
            <a:lvl1pPr>
              <a:defRPr/>
            </a:lvl1pPr>
          </a:lstStyle>
          <a:p>
            <a:endParaRPr lang="zh-HK" altLang="zh-CN"/>
          </a:p>
        </p:txBody>
      </p:sp>
      <p:sp>
        <p:nvSpPr>
          <p:cNvPr id="7" name="投影片編號版面配置區 6"/>
          <p:cNvSpPr>
            <a:spLocks noGrp="1"/>
          </p:cNvSpPr>
          <p:nvPr>
            <p:ph type="sldNum" sz="quarter" idx="12"/>
          </p:nvPr>
        </p:nvSpPr>
        <p:spPr/>
        <p:txBody>
          <a:bodyPr/>
          <a:lstStyle>
            <a:lvl1pPr>
              <a:defRPr/>
            </a:lvl1pPr>
          </a:lstStyle>
          <a:p>
            <a:fld id="{BF3DFACB-2E2C-4778-B2F7-7B6D5ED77679}" type="slidenum">
              <a:rPr lang="zh-HK" altLang="zh-CN"/>
              <a:pPr/>
              <a:t>‹#›</a:t>
            </a:fld>
            <a:endParaRPr lang="zh-HK" altLang="zh-CN"/>
          </a:p>
        </p:txBody>
      </p:sp>
    </p:spTree>
    <p:extLst>
      <p:ext uri="{BB962C8B-B14F-4D97-AF65-F5344CB8AC3E}">
        <p14:creationId xmlns:p14="http://schemas.microsoft.com/office/powerpoint/2010/main" val="347249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lvl1pPr>
              <a:defRPr/>
            </a:lvl1pPr>
          </a:lstStyle>
          <a:p>
            <a:endParaRPr lang="zh-HK" altLang="zh-CN"/>
          </a:p>
        </p:txBody>
      </p:sp>
      <p:sp>
        <p:nvSpPr>
          <p:cNvPr id="8" name="頁尾版面配置區 7"/>
          <p:cNvSpPr>
            <a:spLocks noGrp="1"/>
          </p:cNvSpPr>
          <p:nvPr>
            <p:ph type="ftr" sz="quarter" idx="11"/>
          </p:nvPr>
        </p:nvSpPr>
        <p:spPr/>
        <p:txBody>
          <a:bodyPr/>
          <a:lstStyle>
            <a:lvl1pPr>
              <a:defRPr/>
            </a:lvl1pPr>
          </a:lstStyle>
          <a:p>
            <a:endParaRPr lang="zh-HK" altLang="zh-CN"/>
          </a:p>
        </p:txBody>
      </p:sp>
      <p:sp>
        <p:nvSpPr>
          <p:cNvPr id="9" name="投影片編號版面配置區 8"/>
          <p:cNvSpPr>
            <a:spLocks noGrp="1"/>
          </p:cNvSpPr>
          <p:nvPr>
            <p:ph type="sldNum" sz="quarter" idx="12"/>
          </p:nvPr>
        </p:nvSpPr>
        <p:spPr/>
        <p:txBody>
          <a:bodyPr/>
          <a:lstStyle>
            <a:lvl1pPr>
              <a:defRPr/>
            </a:lvl1pPr>
          </a:lstStyle>
          <a:p>
            <a:fld id="{5090A299-D5A0-4D4D-8D07-FB9D1649518E}" type="slidenum">
              <a:rPr lang="zh-HK" altLang="zh-CN"/>
              <a:pPr/>
              <a:t>‹#›</a:t>
            </a:fld>
            <a:endParaRPr lang="zh-HK" altLang="zh-CN"/>
          </a:p>
        </p:txBody>
      </p:sp>
    </p:spTree>
    <p:extLst>
      <p:ext uri="{BB962C8B-B14F-4D97-AF65-F5344CB8AC3E}">
        <p14:creationId xmlns:p14="http://schemas.microsoft.com/office/powerpoint/2010/main" val="281810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lvl1pPr>
              <a:defRPr/>
            </a:lvl1pPr>
          </a:lstStyle>
          <a:p>
            <a:endParaRPr lang="zh-HK" altLang="zh-CN"/>
          </a:p>
        </p:txBody>
      </p:sp>
      <p:sp>
        <p:nvSpPr>
          <p:cNvPr id="4" name="頁尾版面配置區 3"/>
          <p:cNvSpPr>
            <a:spLocks noGrp="1"/>
          </p:cNvSpPr>
          <p:nvPr>
            <p:ph type="ftr" sz="quarter" idx="11"/>
          </p:nvPr>
        </p:nvSpPr>
        <p:spPr/>
        <p:txBody>
          <a:bodyPr/>
          <a:lstStyle>
            <a:lvl1pPr>
              <a:defRPr/>
            </a:lvl1pPr>
          </a:lstStyle>
          <a:p>
            <a:endParaRPr lang="zh-HK" altLang="zh-CN"/>
          </a:p>
        </p:txBody>
      </p:sp>
      <p:sp>
        <p:nvSpPr>
          <p:cNvPr id="5" name="投影片編號版面配置區 4"/>
          <p:cNvSpPr>
            <a:spLocks noGrp="1"/>
          </p:cNvSpPr>
          <p:nvPr>
            <p:ph type="sldNum" sz="quarter" idx="12"/>
          </p:nvPr>
        </p:nvSpPr>
        <p:spPr/>
        <p:txBody>
          <a:bodyPr/>
          <a:lstStyle>
            <a:lvl1pPr>
              <a:defRPr/>
            </a:lvl1pPr>
          </a:lstStyle>
          <a:p>
            <a:fld id="{DA64CE04-D542-4410-B1E8-051018DC9BC9}" type="slidenum">
              <a:rPr lang="zh-HK" altLang="zh-CN"/>
              <a:pPr/>
              <a:t>‹#›</a:t>
            </a:fld>
            <a:endParaRPr lang="zh-HK" altLang="zh-CN"/>
          </a:p>
        </p:txBody>
      </p:sp>
    </p:spTree>
    <p:extLst>
      <p:ext uri="{BB962C8B-B14F-4D97-AF65-F5344CB8AC3E}">
        <p14:creationId xmlns:p14="http://schemas.microsoft.com/office/powerpoint/2010/main" val="186860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zh-HK" altLang="zh-CN"/>
          </a:p>
        </p:txBody>
      </p:sp>
      <p:sp>
        <p:nvSpPr>
          <p:cNvPr id="3" name="頁尾版面配置區 2"/>
          <p:cNvSpPr>
            <a:spLocks noGrp="1"/>
          </p:cNvSpPr>
          <p:nvPr>
            <p:ph type="ftr" sz="quarter" idx="11"/>
          </p:nvPr>
        </p:nvSpPr>
        <p:spPr/>
        <p:txBody>
          <a:bodyPr/>
          <a:lstStyle>
            <a:lvl1pPr>
              <a:defRPr/>
            </a:lvl1pPr>
          </a:lstStyle>
          <a:p>
            <a:endParaRPr lang="zh-HK" altLang="zh-CN"/>
          </a:p>
        </p:txBody>
      </p:sp>
      <p:sp>
        <p:nvSpPr>
          <p:cNvPr id="4" name="投影片編號版面配置區 3"/>
          <p:cNvSpPr>
            <a:spLocks noGrp="1"/>
          </p:cNvSpPr>
          <p:nvPr>
            <p:ph type="sldNum" sz="quarter" idx="12"/>
          </p:nvPr>
        </p:nvSpPr>
        <p:spPr/>
        <p:txBody>
          <a:bodyPr/>
          <a:lstStyle>
            <a:lvl1pPr>
              <a:defRPr/>
            </a:lvl1pPr>
          </a:lstStyle>
          <a:p>
            <a:fld id="{D211AC5F-3C45-4653-83D6-67F838C08C6A}" type="slidenum">
              <a:rPr lang="zh-HK" altLang="zh-CN"/>
              <a:pPr/>
              <a:t>‹#›</a:t>
            </a:fld>
            <a:endParaRPr lang="zh-HK" altLang="zh-CN"/>
          </a:p>
        </p:txBody>
      </p:sp>
    </p:spTree>
    <p:extLst>
      <p:ext uri="{BB962C8B-B14F-4D97-AF65-F5344CB8AC3E}">
        <p14:creationId xmlns:p14="http://schemas.microsoft.com/office/powerpoint/2010/main" val="199733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HK" altLang="zh-CN"/>
          </a:p>
        </p:txBody>
      </p:sp>
      <p:sp>
        <p:nvSpPr>
          <p:cNvPr id="6" name="頁尾版面配置區 5"/>
          <p:cNvSpPr>
            <a:spLocks noGrp="1"/>
          </p:cNvSpPr>
          <p:nvPr>
            <p:ph type="ftr" sz="quarter" idx="11"/>
          </p:nvPr>
        </p:nvSpPr>
        <p:spPr/>
        <p:txBody>
          <a:bodyPr/>
          <a:lstStyle>
            <a:lvl1pPr>
              <a:defRPr/>
            </a:lvl1pPr>
          </a:lstStyle>
          <a:p>
            <a:endParaRPr lang="zh-HK" altLang="zh-CN"/>
          </a:p>
        </p:txBody>
      </p:sp>
      <p:sp>
        <p:nvSpPr>
          <p:cNvPr id="7" name="投影片編號版面配置區 6"/>
          <p:cNvSpPr>
            <a:spLocks noGrp="1"/>
          </p:cNvSpPr>
          <p:nvPr>
            <p:ph type="sldNum" sz="quarter" idx="12"/>
          </p:nvPr>
        </p:nvSpPr>
        <p:spPr/>
        <p:txBody>
          <a:bodyPr/>
          <a:lstStyle>
            <a:lvl1pPr>
              <a:defRPr/>
            </a:lvl1pPr>
          </a:lstStyle>
          <a:p>
            <a:fld id="{5E27E4EC-6DA4-44EC-8D6B-118DA3FAE9D7}" type="slidenum">
              <a:rPr lang="zh-HK" altLang="zh-CN"/>
              <a:pPr/>
              <a:t>‹#›</a:t>
            </a:fld>
            <a:endParaRPr lang="zh-HK" altLang="zh-CN"/>
          </a:p>
        </p:txBody>
      </p:sp>
    </p:spTree>
    <p:extLst>
      <p:ext uri="{BB962C8B-B14F-4D97-AF65-F5344CB8AC3E}">
        <p14:creationId xmlns:p14="http://schemas.microsoft.com/office/powerpoint/2010/main" val="350078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HK" altLang="zh-CN"/>
          </a:p>
        </p:txBody>
      </p:sp>
      <p:sp>
        <p:nvSpPr>
          <p:cNvPr id="6" name="頁尾版面配置區 5"/>
          <p:cNvSpPr>
            <a:spLocks noGrp="1"/>
          </p:cNvSpPr>
          <p:nvPr>
            <p:ph type="ftr" sz="quarter" idx="11"/>
          </p:nvPr>
        </p:nvSpPr>
        <p:spPr/>
        <p:txBody>
          <a:bodyPr/>
          <a:lstStyle>
            <a:lvl1pPr>
              <a:defRPr/>
            </a:lvl1pPr>
          </a:lstStyle>
          <a:p>
            <a:endParaRPr lang="zh-HK" altLang="zh-CN"/>
          </a:p>
        </p:txBody>
      </p:sp>
      <p:sp>
        <p:nvSpPr>
          <p:cNvPr id="7" name="投影片編號版面配置區 6"/>
          <p:cNvSpPr>
            <a:spLocks noGrp="1"/>
          </p:cNvSpPr>
          <p:nvPr>
            <p:ph type="sldNum" sz="quarter" idx="12"/>
          </p:nvPr>
        </p:nvSpPr>
        <p:spPr/>
        <p:txBody>
          <a:bodyPr/>
          <a:lstStyle>
            <a:lvl1pPr>
              <a:defRPr/>
            </a:lvl1pPr>
          </a:lstStyle>
          <a:p>
            <a:fld id="{4F81EDC9-0D83-4AA8-86A5-C2B63068A46E}" type="slidenum">
              <a:rPr lang="zh-HK" altLang="zh-CN"/>
              <a:pPr/>
              <a:t>‹#›</a:t>
            </a:fld>
            <a:endParaRPr lang="zh-HK" altLang="zh-CN"/>
          </a:p>
        </p:txBody>
      </p:sp>
    </p:spTree>
    <p:extLst>
      <p:ext uri="{BB962C8B-B14F-4D97-AF65-F5344CB8AC3E}">
        <p14:creationId xmlns:p14="http://schemas.microsoft.com/office/powerpoint/2010/main" val="415075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6225"/>
            <a:ext cx="82296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HK" smtClean="0"/>
              <a:t>单击此处编辑母版标题样式</a:t>
            </a:r>
          </a:p>
        </p:txBody>
      </p:sp>
      <p:sp>
        <p:nvSpPr>
          <p:cNvPr id="1027" name="Rectangle 3"/>
          <p:cNvSpPr>
            <a:spLocks noGrp="1" noChangeArrowheads="1"/>
          </p:cNvSpPr>
          <p:nvPr>
            <p:ph type="body" idx="1"/>
          </p:nvPr>
        </p:nvSpPr>
        <p:spPr bwMode="auto">
          <a:xfrm>
            <a:off x="466725" y="1412875"/>
            <a:ext cx="8229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HK" smtClean="0"/>
              <a:t>单击此处编辑母版文本样式</a:t>
            </a:r>
          </a:p>
          <a:p>
            <a:pPr lvl="1"/>
            <a:r>
              <a:rPr lang="zh-CN" altLang="zh-HK" smtClean="0"/>
              <a:t>第二级</a:t>
            </a:r>
          </a:p>
          <a:p>
            <a:pPr lvl="2"/>
            <a:r>
              <a:rPr lang="zh-CN" altLang="zh-HK" smtClean="0"/>
              <a:t>第三级</a:t>
            </a:r>
          </a:p>
          <a:p>
            <a:pPr lvl="3"/>
            <a:r>
              <a:rPr lang="zh-CN" altLang="zh-HK" smtClean="0"/>
              <a:t>第四级</a:t>
            </a:r>
          </a:p>
          <a:p>
            <a:pPr lvl="4"/>
            <a:r>
              <a:rPr lang="zh-CN" altLang="zh-HK"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zh-HK"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HK"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C84121-691C-4B0D-8D84-F151280F64EA}" type="slidenum">
              <a:rPr lang="zh-HK" altLang="zh-CN"/>
              <a:pPr/>
              <a:t>‹#›</a:t>
            </a:fld>
            <a:endParaRPr lang="zh-HK"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ea typeface="Microsoft YaHei" pitchFamily="34" charset="-122"/>
        </a:defRPr>
      </a:lvl2pPr>
      <a:lvl3pPr algn="ctr" rtl="0" fontAlgn="base">
        <a:spcBef>
          <a:spcPct val="0"/>
        </a:spcBef>
        <a:spcAft>
          <a:spcPct val="0"/>
        </a:spcAft>
        <a:defRPr sz="4000">
          <a:solidFill>
            <a:schemeClr val="tx2"/>
          </a:solidFill>
          <a:latin typeface="Arial" pitchFamily="34" charset="0"/>
          <a:ea typeface="Microsoft YaHei" pitchFamily="34" charset="-122"/>
        </a:defRPr>
      </a:lvl3pPr>
      <a:lvl4pPr algn="ctr" rtl="0" fontAlgn="base">
        <a:spcBef>
          <a:spcPct val="0"/>
        </a:spcBef>
        <a:spcAft>
          <a:spcPct val="0"/>
        </a:spcAft>
        <a:defRPr sz="4000">
          <a:solidFill>
            <a:schemeClr val="tx2"/>
          </a:solidFill>
          <a:latin typeface="Arial" pitchFamily="34" charset="0"/>
          <a:ea typeface="Microsoft YaHei" pitchFamily="34" charset="-122"/>
        </a:defRPr>
      </a:lvl4pPr>
      <a:lvl5pPr algn="ctr" rtl="0" fontAlgn="base">
        <a:spcBef>
          <a:spcPct val="0"/>
        </a:spcBef>
        <a:spcAft>
          <a:spcPct val="0"/>
        </a:spcAft>
        <a:defRPr sz="4000">
          <a:solidFill>
            <a:schemeClr val="tx2"/>
          </a:solidFill>
          <a:latin typeface="Arial" pitchFamily="34" charset="0"/>
          <a:ea typeface="Microsoft YaHei" pitchFamily="34" charset="-122"/>
        </a:defRPr>
      </a:lvl5pPr>
      <a:lvl6pPr marL="457200" algn="ctr" rtl="0" fontAlgn="base">
        <a:spcBef>
          <a:spcPct val="0"/>
        </a:spcBef>
        <a:spcAft>
          <a:spcPct val="0"/>
        </a:spcAft>
        <a:defRPr sz="4000">
          <a:solidFill>
            <a:schemeClr val="tx2"/>
          </a:solidFill>
          <a:latin typeface="Arial" pitchFamily="34" charset="0"/>
          <a:ea typeface="Microsoft YaHei" pitchFamily="34" charset="-122"/>
        </a:defRPr>
      </a:lvl6pPr>
      <a:lvl7pPr marL="914400" algn="ctr" rtl="0" fontAlgn="base">
        <a:spcBef>
          <a:spcPct val="0"/>
        </a:spcBef>
        <a:spcAft>
          <a:spcPct val="0"/>
        </a:spcAft>
        <a:defRPr sz="4000">
          <a:solidFill>
            <a:schemeClr val="tx2"/>
          </a:solidFill>
          <a:latin typeface="Arial" pitchFamily="34" charset="0"/>
          <a:ea typeface="Microsoft YaHei" pitchFamily="34" charset="-122"/>
        </a:defRPr>
      </a:lvl7pPr>
      <a:lvl8pPr marL="1371600" algn="ctr" rtl="0" fontAlgn="base">
        <a:spcBef>
          <a:spcPct val="0"/>
        </a:spcBef>
        <a:spcAft>
          <a:spcPct val="0"/>
        </a:spcAft>
        <a:defRPr sz="4000">
          <a:solidFill>
            <a:schemeClr val="tx2"/>
          </a:solidFill>
          <a:latin typeface="Arial" pitchFamily="34" charset="0"/>
          <a:ea typeface="Microsoft YaHei" pitchFamily="34" charset="-122"/>
        </a:defRPr>
      </a:lvl8pPr>
      <a:lvl9pPr marL="1828800" algn="ctr" rtl="0" fontAlgn="base">
        <a:spcBef>
          <a:spcPct val="0"/>
        </a:spcBef>
        <a:spcAft>
          <a:spcPct val="0"/>
        </a:spcAft>
        <a:defRPr sz="4000">
          <a:solidFill>
            <a:schemeClr val="tx2"/>
          </a:solidFill>
          <a:latin typeface="Arial" pitchFamily="34" charset="0"/>
          <a:ea typeface="Microsoft YaHei" pitchFamily="34" charset="-122"/>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475656" y="4581128"/>
            <a:ext cx="7426696" cy="1938992"/>
          </a:xfrm>
          <a:prstGeom prst="rect">
            <a:avLst/>
          </a:prstGeom>
          <a:noFill/>
        </p:spPr>
        <p:txBody>
          <a:bodyPr wrap="square" rtlCol="0">
            <a:spAutoFit/>
          </a:bodyPr>
          <a:lstStyle/>
          <a:p>
            <a:pPr algn="r">
              <a:lnSpc>
                <a:spcPts val="3600"/>
              </a:lnSpc>
            </a:pPr>
            <a:r>
              <a:rPr lang="en-US" altLang="zh-HK" sz="2400" dirty="0" smtClean="0">
                <a:latin typeface="Calibri" panose="020F0502020204030204" pitchFamily="34" charset="0"/>
              </a:rPr>
              <a:t>Ng Sum </a:t>
            </a:r>
            <a:r>
              <a:rPr lang="en-US" altLang="zh-HK" sz="2400" dirty="0" err="1" smtClean="0">
                <a:latin typeface="Calibri" panose="020F0502020204030204" pitchFamily="34" charset="0"/>
              </a:rPr>
              <a:t>Sum</a:t>
            </a:r>
            <a:endParaRPr lang="en-US" altLang="zh-HK" sz="2400" dirty="0" smtClean="0">
              <a:latin typeface="Calibri" panose="020F0502020204030204" pitchFamily="34" charset="0"/>
            </a:endParaRPr>
          </a:p>
          <a:p>
            <a:pPr algn="r">
              <a:lnSpc>
                <a:spcPts val="3600"/>
              </a:lnSpc>
            </a:pPr>
            <a:r>
              <a:rPr lang="en-US" altLang="zh-HK" sz="2400" dirty="0" smtClean="0">
                <a:latin typeface="Calibri" panose="020F0502020204030204" pitchFamily="34" charset="0"/>
              </a:rPr>
              <a:t>Head of Computer System &amp; IT in Education Committee</a:t>
            </a:r>
          </a:p>
          <a:p>
            <a:pPr algn="r">
              <a:lnSpc>
                <a:spcPts val="3600"/>
              </a:lnSpc>
            </a:pPr>
            <a:r>
              <a:rPr lang="en-US" altLang="zh-HK" sz="2400" dirty="0" smtClean="0">
                <a:latin typeface="Calibri" panose="020F0502020204030204" pitchFamily="34" charset="0"/>
              </a:rPr>
              <a:t>Christian Alliance SW</a:t>
            </a:r>
            <a:r>
              <a:rPr lang="zh-TW" altLang="en-US" sz="2400" dirty="0">
                <a:latin typeface="Calibri" panose="020F0502020204030204" pitchFamily="34" charset="0"/>
              </a:rPr>
              <a:t> </a:t>
            </a:r>
            <a:r>
              <a:rPr lang="en-US" altLang="zh-TW" sz="2400" dirty="0" smtClean="0">
                <a:latin typeface="Calibri" panose="020F0502020204030204" pitchFamily="34" charset="0"/>
              </a:rPr>
              <a:t>Chan Memorial College</a:t>
            </a:r>
          </a:p>
          <a:p>
            <a:pPr algn="r">
              <a:lnSpc>
                <a:spcPts val="3600"/>
              </a:lnSpc>
            </a:pPr>
            <a:r>
              <a:rPr lang="en-US" altLang="zh-HK" sz="2400" dirty="0" smtClean="0">
                <a:latin typeface="Calibri" panose="020F0502020204030204" pitchFamily="34" charset="0"/>
              </a:rPr>
              <a:t>2014/05</a:t>
            </a:r>
            <a:endParaRPr lang="zh-HK" altLang="en-US" sz="2400" dirty="0">
              <a:latin typeface="Calibri" panose="020F0502020204030204" pitchFamily="34" charset="0"/>
            </a:endParaRPr>
          </a:p>
        </p:txBody>
      </p:sp>
      <p:sp>
        <p:nvSpPr>
          <p:cNvPr id="5" name="文字方塊 4"/>
          <p:cNvSpPr txBox="1"/>
          <p:nvPr/>
        </p:nvSpPr>
        <p:spPr>
          <a:xfrm>
            <a:off x="596541" y="1268760"/>
            <a:ext cx="4464496" cy="923330"/>
          </a:xfrm>
          <a:prstGeom prst="rect">
            <a:avLst/>
          </a:prstGeom>
          <a:noFill/>
        </p:spPr>
        <p:txBody>
          <a:bodyPr wrap="square" rtlCol="0">
            <a:spAutoFit/>
          </a:bodyPr>
          <a:lstStyle/>
          <a:p>
            <a:r>
              <a:rPr lang="en-US" altLang="zh-CN" sz="5400" b="1" dirty="0">
                <a:latin typeface="Calibri" panose="020F0502020204030204" pitchFamily="34" charset="0"/>
                <a:ea typeface="Microsoft YaHei" pitchFamily="34" charset="-122"/>
              </a:rPr>
              <a:t>E-Leadership: </a:t>
            </a:r>
          </a:p>
        </p:txBody>
      </p:sp>
      <p:sp>
        <p:nvSpPr>
          <p:cNvPr id="6" name="Text Box 2"/>
          <p:cNvSpPr txBox="1">
            <a:spLocks noChangeArrowheads="1"/>
          </p:cNvSpPr>
          <p:nvPr/>
        </p:nvSpPr>
        <p:spPr bwMode="auto">
          <a:xfrm>
            <a:off x="610605" y="2492896"/>
            <a:ext cx="78626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000" b="1" dirty="0" smtClean="0">
                <a:latin typeface="Calibri" panose="020F0502020204030204" pitchFamily="34" charset="0"/>
                <a:ea typeface="Microsoft YaHei" pitchFamily="34" charset="-122"/>
              </a:rPr>
              <a:t>Assimilating Educational Technology in Teaching, Learning &amp; Management</a:t>
            </a:r>
            <a:endParaRPr lang="zh-CN" altLang="en-US" sz="4000" b="1" dirty="0">
              <a:latin typeface="Calibri" panose="020F0502020204030204" pitchFamily="34" charset="0"/>
              <a:ea typeface="Microsoft YaHei"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1"/>
            <a:ext cx="8229600" cy="936898"/>
          </a:xfrm>
        </p:spPr>
        <p:txBody>
          <a:bodyPr/>
          <a:lstStyle/>
          <a:p>
            <a:r>
              <a:rPr lang="en-US" altLang="zh-HK" sz="2800" b="1" dirty="0" smtClean="0">
                <a:latin typeface="Calibri" panose="020F0502020204030204" pitchFamily="34" charset="0"/>
              </a:rPr>
              <a:t>Technological Pedagogical Content </a:t>
            </a:r>
            <a:br>
              <a:rPr lang="en-US" altLang="zh-HK" sz="2800" b="1" dirty="0" smtClean="0">
                <a:latin typeface="Calibri" panose="020F0502020204030204" pitchFamily="34" charset="0"/>
              </a:rPr>
            </a:br>
            <a:r>
              <a:rPr lang="en-US" altLang="zh-HK" sz="2800" b="1" dirty="0" smtClean="0">
                <a:latin typeface="Calibri" panose="020F0502020204030204" pitchFamily="34" charset="0"/>
              </a:rPr>
              <a:t>Knowledge (TPACK) Framework</a:t>
            </a:r>
            <a:endParaRPr lang="zh-HK" altLang="en-US" sz="2800" b="1" dirty="0">
              <a:latin typeface="Calibri" panose="020F0502020204030204" pitchFamily="34" charset="0"/>
            </a:endParaRPr>
          </a:p>
        </p:txBody>
      </p:sp>
      <p:pic>
        <p:nvPicPr>
          <p:cNvPr id="5" name="圖片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7744" y="1268760"/>
            <a:ext cx="4608512" cy="4608512"/>
          </a:xfrm>
          <a:prstGeom prst="rect">
            <a:avLst/>
          </a:prstGeom>
        </p:spPr>
      </p:pic>
      <p:sp>
        <p:nvSpPr>
          <p:cNvPr id="6" name="矩形 5"/>
          <p:cNvSpPr/>
          <p:nvPr/>
        </p:nvSpPr>
        <p:spPr>
          <a:xfrm>
            <a:off x="107504" y="1335857"/>
            <a:ext cx="2232248" cy="3416320"/>
          </a:xfrm>
          <a:prstGeom prst="rect">
            <a:avLst/>
          </a:prstGeom>
        </p:spPr>
        <p:txBody>
          <a:bodyPr wrap="square">
            <a:spAutoFit/>
          </a:bodyPr>
          <a:lstStyle/>
          <a:p>
            <a:r>
              <a:rPr lang="en-US" altLang="zh-HK" dirty="0" smtClean="0">
                <a:latin typeface="Calibri" panose="020F0502020204030204" pitchFamily="34" charset="0"/>
              </a:rPr>
              <a:t>Effective technology integration for pedagogy around specific subject matter requires developing sensitivity to the dynamic, transactional relationship between these components of knowledge situated in unique contexts.</a:t>
            </a:r>
            <a:endParaRPr lang="zh-HK" altLang="en-US" dirty="0">
              <a:latin typeface="Calibri" panose="020F0502020204030204" pitchFamily="34" charset="0"/>
            </a:endParaRPr>
          </a:p>
        </p:txBody>
      </p:sp>
      <p:sp>
        <p:nvSpPr>
          <p:cNvPr id="7" name="矩形 6"/>
          <p:cNvSpPr/>
          <p:nvPr/>
        </p:nvSpPr>
        <p:spPr>
          <a:xfrm>
            <a:off x="395536" y="5949280"/>
            <a:ext cx="8280920" cy="646331"/>
          </a:xfrm>
          <a:prstGeom prst="rect">
            <a:avLst/>
          </a:prstGeom>
        </p:spPr>
        <p:txBody>
          <a:bodyPr wrap="square">
            <a:spAutoFit/>
          </a:bodyPr>
          <a:lstStyle/>
          <a:p>
            <a:r>
              <a:rPr lang="en-US" altLang="zh-HK" dirty="0" smtClean="0">
                <a:latin typeface="Calibri" panose="020F0502020204030204" pitchFamily="34" charset="0"/>
              </a:rPr>
              <a:t>Mishra &amp; Koehler (2006). Technological pedagogical content knowledge: A framework for teacher knowledge</a:t>
            </a:r>
            <a:r>
              <a:rPr lang="en-US" altLang="zh-HK" b="1" i="1" dirty="0" smtClean="0">
                <a:latin typeface="Calibri" panose="020F0502020204030204" pitchFamily="34" charset="0"/>
              </a:rPr>
              <a:t>. Teachers College Record, 108(6), </a:t>
            </a:r>
            <a:r>
              <a:rPr lang="en-US" altLang="zh-HK" dirty="0" smtClean="0">
                <a:latin typeface="Calibri" panose="020F0502020204030204" pitchFamily="34" charset="0"/>
              </a:rPr>
              <a:t>1017-1054. </a:t>
            </a:r>
            <a:endParaRPr lang="zh-HK" altLang="en-US" dirty="0">
              <a:latin typeface="Calibri" panose="020F0502020204030204" pitchFamily="34" charset="0"/>
            </a:endParaRPr>
          </a:p>
        </p:txBody>
      </p:sp>
      <p:sp>
        <p:nvSpPr>
          <p:cNvPr id="3" name="矩形 2"/>
          <p:cNvSpPr/>
          <p:nvPr/>
        </p:nvSpPr>
        <p:spPr>
          <a:xfrm>
            <a:off x="6006900" y="1418531"/>
            <a:ext cx="3008461" cy="1015663"/>
          </a:xfrm>
          <a:prstGeom prst="rect">
            <a:avLst/>
          </a:prstGeom>
        </p:spPr>
        <p:txBody>
          <a:bodyPr wrap="square">
            <a:spAutoFit/>
          </a:bodyPr>
          <a:lstStyle/>
          <a:p>
            <a:pPr algn="r"/>
            <a:r>
              <a:rPr lang="en-US" altLang="zh-HK" sz="2000" dirty="0">
                <a:latin typeface="Calibri" panose="020F0502020204030204" pitchFamily="34" charset="0"/>
              </a:rPr>
              <a:t> There is no “</a:t>
            </a:r>
            <a:r>
              <a:rPr lang="en-US" altLang="zh-HK" sz="2000" b="1" dirty="0">
                <a:solidFill>
                  <a:srgbClr val="FF0000"/>
                </a:solidFill>
                <a:latin typeface="Calibri" panose="020F0502020204030204" pitchFamily="34" charset="0"/>
              </a:rPr>
              <a:t>one best way</a:t>
            </a:r>
            <a:r>
              <a:rPr lang="en-US" altLang="zh-HK" sz="2000" dirty="0">
                <a:latin typeface="Calibri" panose="020F0502020204030204" pitchFamily="34" charset="0"/>
              </a:rPr>
              <a:t>” to integrate technology into curriculum. </a:t>
            </a:r>
            <a:endParaRPr lang="zh-HK" altLang="en-US" sz="2000" dirty="0">
              <a:latin typeface="Calibri" panose="020F0502020204030204" pitchFamily="34" charset="0"/>
            </a:endParaRPr>
          </a:p>
        </p:txBody>
      </p:sp>
      <p:sp>
        <p:nvSpPr>
          <p:cNvPr id="4" name="矩形 3"/>
          <p:cNvSpPr/>
          <p:nvPr/>
        </p:nvSpPr>
        <p:spPr>
          <a:xfrm>
            <a:off x="6516216" y="3212976"/>
            <a:ext cx="2286000" cy="2554545"/>
          </a:xfrm>
          <a:prstGeom prst="rect">
            <a:avLst/>
          </a:prstGeom>
        </p:spPr>
        <p:txBody>
          <a:bodyPr wrap="square">
            <a:spAutoFit/>
          </a:bodyPr>
          <a:lstStyle/>
          <a:p>
            <a:pPr algn="r"/>
            <a:r>
              <a:rPr lang="en-US" altLang="zh-HK" sz="2000" b="1" i="1" dirty="0" smtClean="0">
                <a:solidFill>
                  <a:srgbClr val="FF0000"/>
                </a:solidFill>
                <a:latin typeface="Calibri" panose="020F0502020204030204" pitchFamily="34" charset="0"/>
              </a:rPr>
              <a:t>Integration </a:t>
            </a:r>
            <a:r>
              <a:rPr lang="en-US" altLang="zh-HK" sz="2000" b="1" i="1" dirty="0">
                <a:solidFill>
                  <a:srgbClr val="FF0000"/>
                </a:solidFill>
                <a:latin typeface="Calibri" panose="020F0502020204030204" pitchFamily="34" charset="0"/>
              </a:rPr>
              <a:t>efforts should be creatively designed or structured for particular subject matter ideas in specific classroom contexts.</a:t>
            </a:r>
            <a:endParaRPr lang="zh-HK" altLang="en-US" sz="2000" b="1" i="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98264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Components of 21</a:t>
            </a:r>
            <a:r>
              <a:rPr lang="en-US" altLang="zh-HK" sz="3200" b="1" baseline="30000" dirty="0" smtClean="0">
                <a:latin typeface="Calibri" panose="020F0502020204030204" pitchFamily="34" charset="0"/>
              </a:rPr>
              <a:t>st</a:t>
            </a:r>
            <a:r>
              <a:rPr lang="en-US" altLang="zh-HK" sz="3200" b="1" dirty="0" smtClean="0">
                <a:latin typeface="Calibri" panose="020F0502020204030204" pitchFamily="34" charset="0"/>
              </a:rPr>
              <a:t> Century Classroom</a:t>
            </a:r>
            <a:endParaRPr lang="zh-HK" altLang="en-US" sz="3200" b="1" dirty="0">
              <a:latin typeface="Calibri" panose="020F0502020204030204" pitchFamily="34" charset="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4313"/>
            <a:ext cx="9144000" cy="4309374"/>
          </a:xfrm>
          <a:prstGeom prst="rect">
            <a:avLst/>
          </a:prstGeom>
        </p:spPr>
      </p:pic>
      <p:sp>
        <p:nvSpPr>
          <p:cNvPr id="3" name="矩形 2"/>
          <p:cNvSpPr/>
          <p:nvPr/>
        </p:nvSpPr>
        <p:spPr>
          <a:xfrm>
            <a:off x="539552" y="5934670"/>
            <a:ext cx="8064896"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://www.wiredacademic.com/2012/07/infographic-components-of-a-21st-century-classroom/</a:t>
            </a:r>
            <a:endParaRPr lang="zh-HK" altLang="en-US" sz="1400" dirty="0">
              <a:latin typeface="Calibri" panose="020F0502020204030204" pitchFamily="34" charset="0"/>
            </a:endParaRPr>
          </a:p>
        </p:txBody>
      </p:sp>
    </p:spTree>
    <p:extLst>
      <p:ext uri="{BB962C8B-B14F-4D97-AF65-F5344CB8AC3E}">
        <p14:creationId xmlns:p14="http://schemas.microsoft.com/office/powerpoint/2010/main" val="137758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Components of 21</a:t>
            </a:r>
            <a:r>
              <a:rPr lang="en-US" altLang="zh-HK" sz="3200" b="1" baseline="30000" dirty="0" smtClean="0">
                <a:latin typeface="Calibri" panose="020F0502020204030204" pitchFamily="34" charset="0"/>
              </a:rPr>
              <a:t>st</a:t>
            </a:r>
            <a:r>
              <a:rPr lang="en-US" altLang="zh-HK" sz="3200" b="1" dirty="0" smtClean="0">
                <a:latin typeface="Calibri" panose="020F0502020204030204" pitchFamily="34" charset="0"/>
              </a:rPr>
              <a:t> Century Classroom</a:t>
            </a:r>
            <a:endParaRPr lang="zh-HK" altLang="en-US" sz="3200" b="1" dirty="0">
              <a:latin typeface="Calibri" panose="020F0502020204030204" pitchFamily="34" charset="0"/>
            </a:endParaRPr>
          </a:p>
        </p:txBody>
      </p:sp>
      <p:pic>
        <p:nvPicPr>
          <p:cNvPr id="5" name="圖片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274313"/>
            <a:ext cx="9144000" cy="4309374"/>
          </a:xfrm>
          <a:prstGeom prst="rect">
            <a:avLst/>
          </a:prstGeom>
        </p:spPr>
      </p:pic>
      <p:sp>
        <p:nvSpPr>
          <p:cNvPr id="3" name="矩形 2"/>
          <p:cNvSpPr/>
          <p:nvPr/>
        </p:nvSpPr>
        <p:spPr>
          <a:xfrm>
            <a:off x="539552" y="5934670"/>
            <a:ext cx="8064896"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://www.wiredacademic.com/2012/07/infographic-components-of-a-21st-century-classroom/</a:t>
            </a:r>
            <a:endParaRPr lang="zh-HK" altLang="en-US" sz="1400" dirty="0">
              <a:latin typeface="Calibri" panose="020F0502020204030204" pitchFamily="34"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75" y="1457325"/>
            <a:ext cx="5895975" cy="3943350"/>
          </a:xfrm>
          <a:prstGeom prst="rect">
            <a:avLst/>
          </a:prstGeom>
        </p:spPr>
      </p:pic>
    </p:spTree>
    <p:extLst>
      <p:ext uri="{BB962C8B-B14F-4D97-AF65-F5344CB8AC3E}">
        <p14:creationId xmlns:p14="http://schemas.microsoft.com/office/powerpoint/2010/main" val="181128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Components of 21</a:t>
            </a:r>
            <a:r>
              <a:rPr lang="en-US" altLang="zh-HK" sz="3200" b="1" baseline="30000" dirty="0" smtClean="0">
                <a:latin typeface="Calibri" panose="020F0502020204030204" pitchFamily="34" charset="0"/>
              </a:rPr>
              <a:t>st</a:t>
            </a:r>
            <a:r>
              <a:rPr lang="en-US" altLang="zh-HK" sz="3200" b="1" dirty="0" smtClean="0">
                <a:latin typeface="Calibri" panose="020F0502020204030204" pitchFamily="34" charset="0"/>
              </a:rPr>
              <a:t> Century Classroom</a:t>
            </a:r>
            <a:endParaRPr lang="zh-HK" altLang="en-US" sz="3200" b="1" dirty="0">
              <a:latin typeface="Calibri" panose="020F0502020204030204" pitchFamily="34" charset="0"/>
            </a:endParaRPr>
          </a:p>
        </p:txBody>
      </p:sp>
      <p:pic>
        <p:nvPicPr>
          <p:cNvPr id="5" name="圖片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274313"/>
            <a:ext cx="9144000" cy="4309374"/>
          </a:xfrm>
          <a:prstGeom prst="rect">
            <a:avLst/>
          </a:prstGeom>
        </p:spPr>
      </p:pic>
      <p:sp>
        <p:nvSpPr>
          <p:cNvPr id="3" name="矩形 2"/>
          <p:cNvSpPr/>
          <p:nvPr/>
        </p:nvSpPr>
        <p:spPr>
          <a:xfrm>
            <a:off x="539552" y="5934670"/>
            <a:ext cx="8064896"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://www.wiredacademic.com/2012/07/infographic-components-of-a-21st-century-classroom/</a:t>
            </a:r>
            <a:endParaRPr lang="zh-HK" altLang="en-US" sz="1400" dirty="0">
              <a:latin typeface="Calibri" panose="020F0502020204030204" pitchFamily="34"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2" y="1499270"/>
            <a:ext cx="4629150" cy="4171950"/>
          </a:xfrm>
          <a:prstGeom prst="rect">
            <a:avLst/>
          </a:prstGeom>
        </p:spPr>
      </p:pic>
    </p:spTree>
    <p:extLst>
      <p:ext uri="{BB962C8B-B14F-4D97-AF65-F5344CB8AC3E}">
        <p14:creationId xmlns:p14="http://schemas.microsoft.com/office/powerpoint/2010/main" val="141238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Components of 21</a:t>
            </a:r>
            <a:r>
              <a:rPr lang="en-US" altLang="zh-HK" sz="3200" b="1" baseline="30000" dirty="0" smtClean="0">
                <a:latin typeface="Calibri" panose="020F0502020204030204" pitchFamily="34" charset="0"/>
              </a:rPr>
              <a:t>st</a:t>
            </a:r>
            <a:r>
              <a:rPr lang="en-US" altLang="zh-HK" sz="3200" b="1" dirty="0" smtClean="0">
                <a:latin typeface="Calibri" panose="020F0502020204030204" pitchFamily="34" charset="0"/>
              </a:rPr>
              <a:t> Century Classroom</a:t>
            </a:r>
            <a:endParaRPr lang="zh-HK" altLang="en-US" sz="3200" b="1" dirty="0">
              <a:latin typeface="Calibri" panose="020F0502020204030204" pitchFamily="34" charset="0"/>
            </a:endParaRPr>
          </a:p>
        </p:txBody>
      </p:sp>
      <p:pic>
        <p:nvPicPr>
          <p:cNvPr id="5" name="圖片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274313"/>
            <a:ext cx="9144000" cy="4309374"/>
          </a:xfrm>
          <a:prstGeom prst="rect">
            <a:avLst/>
          </a:prstGeom>
        </p:spPr>
      </p:pic>
      <p:sp>
        <p:nvSpPr>
          <p:cNvPr id="3" name="矩形 2"/>
          <p:cNvSpPr/>
          <p:nvPr/>
        </p:nvSpPr>
        <p:spPr>
          <a:xfrm>
            <a:off x="539552" y="5934670"/>
            <a:ext cx="8064896"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://www.wiredacademic.com/2012/07/infographic-components-of-a-21st-century-classroom/</a:t>
            </a:r>
            <a:endParaRPr lang="zh-HK" altLang="en-US" sz="1400" dirty="0">
              <a:latin typeface="Calibri" panose="020F0502020204030204" pitchFamily="34"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3088"/>
            <a:ext cx="9182013" cy="5694912"/>
          </a:xfrm>
          <a:prstGeom prst="rect">
            <a:avLst/>
          </a:prstGeom>
        </p:spPr>
      </p:pic>
    </p:spTree>
    <p:extLst>
      <p:ext uri="{BB962C8B-B14F-4D97-AF65-F5344CB8AC3E}">
        <p14:creationId xmlns:p14="http://schemas.microsoft.com/office/powerpoint/2010/main" val="4048664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Components of 21</a:t>
            </a:r>
            <a:r>
              <a:rPr lang="en-US" altLang="zh-HK" sz="3200" b="1" baseline="30000" dirty="0" smtClean="0">
                <a:latin typeface="Calibri" panose="020F0502020204030204" pitchFamily="34" charset="0"/>
              </a:rPr>
              <a:t>st</a:t>
            </a:r>
            <a:r>
              <a:rPr lang="en-US" altLang="zh-HK" sz="3200" b="1" dirty="0" smtClean="0">
                <a:latin typeface="Calibri" panose="020F0502020204030204" pitchFamily="34" charset="0"/>
              </a:rPr>
              <a:t> Century Classroom</a:t>
            </a:r>
            <a:endParaRPr lang="zh-HK" altLang="en-US" sz="3200" b="1" dirty="0">
              <a:latin typeface="Calibri" panose="020F0502020204030204" pitchFamily="34" charset="0"/>
            </a:endParaRPr>
          </a:p>
        </p:txBody>
      </p:sp>
      <p:pic>
        <p:nvPicPr>
          <p:cNvPr id="5" name="圖片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274313"/>
            <a:ext cx="9144000" cy="4309374"/>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7" y="1251096"/>
            <a:ext cx="6953250" cy="5191125"/>
          </a:xfrm>
          <a:prstGeom prst="rect">
            <a:avLst/>
          </a:prstGeom>
        </p:spPr>
      </p:pic>
    </p:spTree>
    <p:extLst>
      <p:ext uri="{BB962C8B-B14F-4D97-AF65-F5344CB8AC3E}">
        <p14:creationId xmlns:p14="http://schemas.microsoft.com/office/powerpoint/2010/main" val="156900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492896"/>
            <a:ext cx="7772400" cy="1470025"/>
          </a:xfrm>
        </p:spPr>
        <p:txBody>
          <a:bodyPr/>
          <a:lstStyle/>
          <a:p>
            <a:r>
              <a:rPr lang="en-US" altLang="zh-HK" b="1" dirty="0" smtClean="0">
                <a:latin typeface="Calibri" panose="020F0502020204030204" pitchFamily="34" charset="0"/>
              </a:rPr>
              <a:t>How Innovation is Implemented?</a:t>
            </a:r>
            <a:endParaRPr lang="zh-HK" altLang="en-US" b="1" dirty="0">
              <a:latin typeface="Calibri" panose="020F0502020204030204" pitchFamily="34" charset="0"/>
            </a:endParaRPr>
          </a:p>
        </p:txBody>
      </p:sp>
      <p:pic>
        <p:nvPicPr>
          <p:cNvPr id="5"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717030"/>
            <a:ext cx="3816424" cy="2869951"/>
          </a:xfrm>
          <a:prstGeom prst="rect">
            <a:avLst/>
          </a:prstGeom>
        </p:spPr>
      </p:pic>
    </p:spTree>
    <p:extLst>
      <p:ext uri="{BB962C8B-B14F-4D97-AF65-F5344CB8AC3E}">
        <p14:creationId xmlns:p14="http://schemas.microsoft.com/office/powerpoint/2010/main" val="366282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bwMode="auto">
          <a:xfrm>
            <a:off x="323528" y="1624236"/>
            <a:ext cx="3744416" cy="2592288"/>
          </a:xfrm>
          <a:prstGeom prst="ellipse">
            <a:avLst/>
          </a:prstGeom>
          <a:solidFill>
            <a:srgbClr val="99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橢圓 6"/>
          <p:cNvSpPr/>
          <p:nvPr/>
        </p:nvSpPr>
        <p:spPr bwMode="auto">
          <a:xfrm>
            <a:off x="5004048" y="1628800"/>
            <a:ext cx="3744416" cy="2592288"/>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 name="標題 1"/>
          <p:cNvSpPr>
            <a:spLocks noGrp="1"/>
          </p:cNvSpPr>
          <p:nvPr>
            <p:ph type="title"/>
          </p:nvPr>
        </p:nvSpPr>
        <p:spPr/>
        <p:txBody>
          <a:bodyPr/>
          <a:lstStyle/>
          <a:p>
            <a:r>
              <a:rPr lang="en-US" altLang="zh-HK" sz="2800" b="1" dirty="0" smtClean="0">
                <a:latin typeface="Calibri" panose="020F0502020204030204" pitchFamily="34" charset="0"/>
              </a:rPr>
              <a:t>Models of Educational Technology Implementation</a:t>
            </a:r>
            <a:endParaRPr lang="zh-HK" altLang="en-US" sz="2800" b="1" dirty="0">
              <a:latin typeface="Calibri" panose="020F0502020204030204" pitchFamily="34" charset="0"/>
            </a:endParaRPr>
          </a:p>
        </p:txBody>
      </p:sp>
      <p:sp>
        <p:nvSpPr>
          <p:cNvPr id="5" name="矩形 4"/>
          <p:cNvSpPr/>
          <p:nvPr/>
        </p:nvSpPr>
        <p:spPr>
          <a:xfrm>
            <a:off x="4572000" y="2321585"/>
            <a:ext cx="4572000" cy="1323439"/>
          </a:xfrm>
          <a:prstGeom prst="rect">
            <a:avLst/>
          </a:prstGeom>
          <a:noFill/>
        </p:spPr>
        <p:txBody>
          <a:bodyPr wrap="square" lIns="91440" tIns="45720" rIns="91440" bIns="45720">
            <a:spAutoFit/>
          </a:bodyPr>
          <a:lstStyle/>
          <a:p>
            <a:pPr algn="ctr"/>
            <a:r>
              <a:rPr lang="en-US" altLang="zh-TW" sz="40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rPr>
              <a:t>Comprehensive </a:t>
            </a:r>
          </a:p>
          <a:p>
            <a:pPr algn="ctr"/>
            <a:r>
              <a:rPr lang="en-US" altLang="zh-TW" sz="40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rPr>
              <a:t>Innovation</a:t>
            </a:r>
            <a:endParaRPr lang="zh-TW" altLang="en-US" sz="40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ndParaRPr>
          </a:p>
        </p:txBody>
      </p:sp>
      <p:sp>
        <p:nvSpPr>
          <p:cNvPr id="3" name="內容版面配置區 2"/>
          <p:cNvSpPr>
            <a:spLocks noGrp="1"/>
          </p:cNvSpPr>
          <p:nvPr>
            <p:ph idx="1"/>
          </p:nvPr>
        </p:nvSpPr>
        <p:spPr>
          <a:xfrm>
            <a:off x="-36512" y="2321585"/>
            <a:ext cx="4572000" cy="1323439"/>
          </a:xfrm>
          <a:noFill/>
        </p:spPr>
        <p:txBody>
          <a:bodyPr wrap="square" lIns="91440" tIns="45720" rIns="91440" bIns="45720">
            <a:spAutoFit/>
          </a:bodyPr>
          <a:lstStyle/>
          <a:p>
            <a:pPr marL="0" indent="0" algn="ctr">
              <a:spcBef>
                <a:spcPct val="0"/>
              </a:spcBef>
              <a:buNone/>
            </a:pPr>
            <a:r>
              <a:rPr lang="en-US" altLang="zh-HK" sz="4000"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rPr>
              <a:t>Islands of </a:t>
            </a:r>
            <a:endParaRPr lang="en-US" altLang="zh-HK" sz="4000"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endParaRPr>
          </a:p>
          <a:p>
            <a:pPr marL="0" indent="0" algn="ctr">
              <a:spcBef>
                <a:spcPct val="0"/>
              </a:spcBef>
              <a:buNone/>
            </a:pPr>
            <a:r>
              <a:rPr lang="en-US" altLang="zh-HK" sz="4000"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rPr>
              <a:t>Innovation</a:t>
            </a:r>
            <a:endParaRPr lang="zh-HK" altLang="en-US" sz="4000"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endParaRPr>
          </a:p>
        </p:txBody>
      </p:sp>
      <p:sp>
        <p:nvSpPr>
          <p:cNvPr id="4" name="文字方塊 3"/>
          <p:cNvSpPr txBox="1"/>
          <p:nvPr/>
        </p:nvSpPr>
        <p:spPr>
          <a:xfrm>
            <a:off x="916335" y="4797152"/>
            <a:ext cx="7344816" cy="1631216"/>
          </a:xfrm>
          <a:prstGeom prst="rect">
            <a:avLst/>
          </a:prstGeom>
          <a:noFill/>
        </p:spPr>
        <p:txBody>
          <a:bodyPr wrap="square" rtlCol="0">
            <a:spAutoFit/>
          </a:bodyPr>
          <a:lstStyle/>
          <a:p>
            <a:r>
              <a:rPr lang="en-US" altLang="zh-HK" sz="2000" dirty="0" err="1" smtClean="0">
                <a:latin typeface="Calibri" panose="020F0502020204030204" pitchFamily="34" charset="0"/>
              </a:rPr>
              <a:t>Avidov-Ungar</a:t>
            </a:r>
            <a:r>
              <a:rPr lang="en-US" altLang="zh-HK" sz="2000" dirty="0" smtClean="0">
                <a:latin typeface="Calibri" panose="020F0502020204030204" pitchFamily="34" charset="0"/>
              </a:rPr>
              <a:t>, O. (2011). </a:t>
            </a:r>
            <a:r>
              <a:rPr lang="en-US" altLang="zh-HK" sz="2000" dirty="0">
                <a:latin typeface="Calibri" panose="020F0502020204030204" pitchFamily="34" charset="0"/>
              </a:rPr>
              <a:t>"Islands of Innovation" or "Comprehensive Innovation", </a:t>
            </a:r>
            <a:r>
              <a:rPr lang="en-US" altLang="zh-HK" sz="2000" dirty="0" smtClean="0">
                <a:latin typeface="Calibri" panose="020F0502020204030204" pitchFamily="34" charset="0"/>
              </a:rPr>
              <a:t>Assimilating Educational Technology in Teaching, Learning &amp; Management: A Case Study of School Networks in Israel. </a:t>
            </a:r>
            <a:r>
              <a:rPr lang="en-US" altLang="zh-HK" sz="2000" b="1" i="1" dirty="0" smtClean="0">
                <a:latin typeface="Calibri" panose="020F0502020204030204" pitchFamily="34" charset="0"/>
              </a:rPr>
              <a:t>Interdisciplinary Journal of E-Learning &amp; Learning Objects</a:t>
            </a:r>
            <a:r>
              <a:rPr lang="en-US" altLang="zh-HK" sz="2000" dirty="0" smtClean="0">
                <a:latin typeface="Calibri" panose="020F0502020204030204" pitchFamily="34" charset="0"/>
              </a:rPr>
              <a:t>, 6, 259 – 280.</a:t>
            </a:r>
            <a:endParaRPr lang="zh-HK" altLang="en-US" sz="2000" dirty="0">
              <a:latin typeface="Calibri" panose="020F0502020204030204" pitchFamily="34" charset="0"/>
            </a:endParaRPr>
          </a:p>
        </p:txBody>
      </p:sp>
    </p:spTree>
    <p:extLst>
      <p:ext uri="{BB962C8B-B14F-4D97-AF65-F5344CB8AC3E}">
        <p14:creationId xmlns:p14="http://schemas.microsoft.com/office/powerpoint/2010/main" val="3178536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6725" y="1268760"/>
            <a:ext cx="8229600" cy="4671665"/>
          </a:xfrm>
        </p:spPr>
        <p:txBody>
          <a:bodyPr/>
          <a:lstStyle/>
          <a:p>
            <a:pPr marL="0" indent="0">
              <a:buNone/>
            </a:pPr>
            <a:r>
              <a:rPr lang="en-US" altLang="zh-HK" sz="3200" dirty="0" smtClean="0">
                <a:latin typeface="Calibri" panose="020F0502020204030204" pitchFamily="34" charset="0"/>
              </a:rPr>
              <a:t>Comprehensive Innovation</a:t>
            </a:r>
          </a:p>
          <a:p>
            <a:r>
              <a:rPr lang="en-US" altLang="zh-HK" dirty="0" smtClean="0">
                <a:latin typeface="Calibri" panose="020F0502020204030204" pitchFamily="34" charset="0"/>
              </a:rPr>
              <a:t>It permeates all levels of organization;</a:t>
            </a:r>
          </a:p>
          <a:p>
            <a:r>
              <a:rPr lang="en-US" altLang="zh-HK" dirty="0" smtClean="0">
                <a:latin typeface="Calibri" panose="020F0502020204030204" pitchFamily="34" charset="0"/>
              </a:rPr>
              <a:t>It creates a new organization culture which affect values and basic assumptions in organization;</a:t>
            </a:r>
          </a:p>
          <a:p>
            <a:r>
              <a:rPr lang="en-US" altLang="zh-HK" dirty="0" smtClean="0">
                <a:latin typeface="Calibri" panose="020F0502020204030204" pitchFamily="34" charset="0"/>
              </a:rPr>
              <a:t>It derives from the assumption that a successful implementation of innovation requires a </a:t>
            </a:r>
            <a:r>
              <a:rPr lang="en-US" altLang="zh-HK" b="1" i="1" dirty="0" smtClean="0">
                <a:solidFill>
                  <a:srgbClr val="FF0000"/>
                </a:solidFill>
                <a:latin typeface="Calibri" panose="020F0502020204030204" pitchFamily="34" charset="0"/>
              </a:rPr>
              <a:t>radical change</a:t>
            </a:r>
            <a:r>
              <a:rPr lang="en-US" altLang="zh-HK" dirty="0" smtClean="0">
                <a:latin typeface="Calibri" panose="020F0502020204030204" pitchFamily="34" charset="0"/>
              </a:rPr>
              <a:t> in the organization’s basic assumptions and the formulation of new organizational paradigms and perspectives.</a:t>
            </a:r>
            <a:endParaRPr lang="zh-HK" altLang="en-US" dirty="0">
              <a:latin typeface="Calibri" panose="020F0502020204030204" pitchFamily="34" charset="0"/>
            </a:endParaRPr>
          </a:p>
        </p:txBody>
      </p:sp>
      <p:sp>
        <p:nvSpPr>
          <p:cNvPr id="5" name="標題 1"/>
          <p:cNvSpPr>
            <a:spLocks noGrp="1"/>
          </p:cNvSpPr>
          <p:nvPr>
            <p:ph type="title"/>
          </p:nvPr>
        </p:nvSpPr>
        <p:spPr>
          <a:xfrm>
            <a:off x="457200" y="276225"/>
            <a:ext cx="8229600" cy="849313"/>
          </a:xfrm>
        </p:spPr>
        <p:txBody>
          <a:bodyPr/>
          <a:lstStyle/>
          <a:p>
            <a:r>
              <a:rPr lang="en-US" altLang="zh-HK" sz="2800" b="1" dirty="0" smtClean="0">
                <a:latin typeface="Calibri" panose="020F0502020204030204" pitchFamily="34" charset="0"/>
              </a:rPr>
              <a:t>Models of Educational Technology Implementation</a:t>
            </a:r>
            <a:endParaRPr lang="zh-HK" altLang="en-US" sz="2800" b="1" dirty="0">
              <a:latin typeface="Calibri" panose="020F0502020204030204" pitchFamily="34" charset="0"/>
            </a:endParaRPr>
          </a:p>
        </p:txBody>
      </p:sp>
    </p:spTree>
    <p:extLst>
      <p:ext uri="{BB962C8B-B14F-4D97-AF65-F5344CB8AC3E}">
        <p14:creationId xmlns:p14="http://schemas.microsoft.com/office/powerpoint/2010/main" val="1215347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6725" y="1268761"/>
            <a:ext cx="8229600" cy="4608512"/>
          </a:xfrm>
        </p:spPr>
        <p:txBody>
          <a:bodyPr/>
          <a:lstStyle/>
          <a:p>
            <a:pPr marL="0" indent="0">
              <a:buNone/>
            </a:pPr>
            <a:r>
              <a:rPr lang="en-US" altLang="zh-HK" sz="3200" dirty="0">
                <a:latin typeface="Calibri" panose="020F0502020204030204" pitchFamily="34" charset="0"/>
              </a:rPr>
              <a:t>Islands of Innovation</a:t>
            </a:r>
            <a:endParaRPr lang="zh-HK" altLang="en-US" sz="3200" dirty="0">
              <a:latin typeface="Calibri" panose="020F0502020204030204" pitchFamily="34" charset="0"/>
            </a:endParaRPr>
          </a:p>
          <a:p>
            <a:r>
              <a:rPr lang="en-US" altLang="zh-HK" dirty="0" smtClean="0">
                <a:latin typeface="Calibri" panose="020F0502020204030204" pitchFamily="34" charset="0"/>
              </a:rPr>
              <a:t>It is implemented in form of pilot project;</a:t>
            </a:r>
          </a:p>
          <a:p>
            <a:r>
              <a:rPr lang="en-US" altLang="zh-HK" dirty="0" smtClean="0">
                <a:latin typeface="Calibri" panose="020F0502020204030204" pitchFamily="34" charset="0"/>
              </a:rPr>
              <a:t>It usually leads to first degree changes which mainly involve changes in the characteristics and behaviors of the organization, without a significant change in the organization’s culture, norms &amp; basic assumption;</a:t>
            </a:r>
          </a:p>
          <a:p>
            <a:r>
              <a:rPr lang="en-US" altLang="zh-HK" dirty="0" smtClean="0">
                <a:latin typeface="Calibri" panose="020F0502020204030204" pitchFamily="34" charset="0"/>
              </a:rPr>
              <a:t>It is assumed </a:t>
            </a:r>
            <a:r>
              <a:rPr lang="en-US" altLang="zh-HK" b="1" i="1" dirty="0" smtClean="0">
                <a:solidFill>
                  <a:srgbClr val="FF0000"/>
                </a:solidFill>
                <a:latin typeface="Calibri" panose="020F0502020204030204" pitchFamily="34" charset="0"/>
              </a:rPr>
              <a:t>the success of the islands will serve as a role model, slowly dissipate to the rest of the organization</a:t>
            </a:r>
            <a:r>
              <a:rPr lang="en-US" altLang="zh-HK" dirty="0" smtClean="0">
                <a:latin typeface="Calibri" panose="020F0502020204030204" pitchFamily="34" charset="0"/>
              </a:rPr>
              <a:t> and finally lead to a comprehensive innovation</a:t>
            </a:r>
            <a:r>
              <a:rPr lang="en-US" altLang="zh-HK" dirty="0">
                <a:latin typeface="Calibri" panose="020F0502020204030204" pitchFamily="34" charset="0"/>
              </a:rPr>
              <a:t>.</a:t>
            </a:r>
            <a:endParaRPr lang="en-US" altLang="zh-HK" dirty="0" smtClean="0">
              <a:latin typeface="Calibri" panose="020F0502020204030204" pitchFamily="34" charset="0"/>
            </a:endParaRPr>
          </a:p>
        </p:txBody>
      </p:sp>
      <p:sp>
        <p:nvSpPr>
          <p:cNvPr id="5" name="標題 1"/>
          <p:cNvSpPr>
            <a:spLocks noGrp="1"/>
          </p:cNvSpPr>
          <p:nvPr>
            <p:ph type="title"/>
          </p:nvPr>
        </p:nvSpPr>
        <p:spPr>
          <a:xfrm>
            <a:off x="457200" y="276225"/>
            <a:ext cx="8229600" cy="849313"/>
          </a:xfrm>
        </p:spPr>
        <p:txBody>
          <a:bodyPr/>
          <a:lstStyle/>
          <a:p>
            <a:r>
              <a:rPr lang="en-US" altLang="zh-HK" sz="2800" b="1" dirty="0" smtClean="0">
                <a:latin typeface="Calibri" panose="020F0502020204030204" pitchFamily="34" charset="0"/>
              </a:rPr>
              <a:t>Models of Educational Technology Implementation</a:t>
            </a:r>
            <a:endParaRPr lang="zh-HK" altLang="en-US" sz="2800" b="1" dirty="0">
              <a:latin typeface="Calibri" panose="020F0502020204030204" pitchFamily="34" charset="0"/>
            </a:endParaRPr>
          </a:p>
        </p:txBody>
      </p:sp>
      <p:pic>
        <p:nvPicPr>
          <p:cNvPr id="7" name="圖片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8224" y="5229200"/>
            <a:ext cx="2323435" cy="1545084"/>
          </a:xfrm>
          <a:prstGeom prst="rect">
            <a:avLst/>
          </a:prstGeom>
        </p:spPr>
      </p:pic>
    </p:spTree>
    <p:extLst>
      <p:ext uri="{BB962C8B-B14F-4D97-AF65-F5344CB8AC3E}">
        <p14:creationId xmlns:p14="http://schemas.microsoft.com/office/powerpoint/2010/main" val="74234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a:latin typeface="Calibri" panose="020F0502020204030204" pitchFamily="34" charset="0"/>
              </a:rPr>
              <a:t>Why "Technology </a:t>
            </a:r>
            <a:r>
              <a:rPr lang="en-US" altLang="zh-HK" sz="3200" b="1" dirty="0" smtClean="0">
                <a:latin typeface="Calibri" panose="020F0502020204030204" pitchFamily="34" charset="0"/>
              </a:rPr>
              <a:t>Adoption</a:t>
            </a:r>
            <a:r>
              <a:rPr lang="en-US" altLang="zh-HK" sz="3200" b="1" dirty="0">
                <a:latin typeface="Calibri" panose="020F0502020204030204" pitchFamily="34" charset="0"/>
              </a:rPr>
              <a:t>" </a:t>
            </a:r>
            <a:r>
              <a:rPr lang="en-US" altLang="zh-HK" sz="3200" b="1" dirty="0" smtClean="0">
                <a:latin typeface="Calibri" panose="020F0502020204030204" pitchFamily="34" charset="0"/>
              </a:rPr>
              <a:t>in classroom</a:t>
            </a:r>
            <a:r>
              <a:rPr lang="zh-TW" altLang="en-US" sz="3200" b="1" dirty="0" smtClean="0">
                <a:latin typeface="Calibri" panose="020F0502020204030204" pitchFamily="34" charset="0"/>
              </a:rPr>
              <a:t>？</a:t>
            </a:r>
            <a:r>
              <a:rPr lang="en-US" altLang="zh-HK" sz="3200" b="1" dirty="0" smtClean="0">
                <a:latin typeface="Calibri" panose="020F0502020204030204" pitchFamily="34" charset="0"/>
              </a:rPr>
              <a:t> </a:t>
            </a:r>
            <a:endParaRPr lang="zh-HK" altLang="en-US" sz="3200" b="1" dirty="0">
              <a:latin typeface="Calibri" panose="020F0502020204030204" pitchFamily="34" charset="0"/>
            </a:endParaRPr>
          </a:p>
        </p:txBody>
      </p:sp>
      <p:sp>
        <p:nvSpPr>
          <p:cNvPr id="3" name="內容版面配置區 2"/>
          <p:cNvSpPr>
            <a:spLocks noGrp="1"/>
          </p:cNvSpPr>
          <p:nvPr>
            <p:ph idx="1"/>
          </p:nvPr>
        </p:nvSpPr>
        <p:spPr>
          <a:xfrm>
            <a:off x="466725" y="1340768"/>
            <a:ext cx="8229600" cy="4599657"/>
          </a:xfrm>
        </p:spPr>
        <p:txBody>
          <a:bodyPr/>
          <a:lstStyle/>
          <a:p>
            <a:pPr marL="0" indent="0">
              <a:buNone/>
            </a:pPr>
            <a:r>
              <a:rPr lang="en-US" altLang="zh-HK" sz="2400" dirty="0" smtClean="0"/>
              <a:t>Benefits of Technology Adoption:</a:t>
            </a:r>
          </a:p>
          <a:p>
            <a:pPr>
              <a:buFont typeface="Arial" panose="020B0604020202020204" pitchFamily="34" charset="0"/>
              <a:buChar char="•"/>
            </a:pPr>
            <a:r>
              <a:rPr lang="en-US" altLang="zh-HK" sz="2400" dirty="0" smtClean="0"/>
              <a:t>offer students new </a:t>
            </a:r>
            <a:r>
              <a:rPr lang="en-US" altLang="zh-HK" sz="2400" dirty="0"/>
              <a:t>instructional and learning </a:t>
            </a:r>
            <a:r>
              <a:rPr lang="en-US" altLang="zh-HK" sz="2400" dirty="0" smtClean="0"/>
              <a:t>experiences;</a:t>
            </a:r>
          </a:p>
          <a:p>
            <a:pPr>
              <a:buFont typeface="Arial" panose="020B0604020202020204" pitchFamily="34" charset="0"/>
              <a:buChar char="•"/>
            </a:pPr>
            <a:r>
              <a:rPr lang="en-US" altLang="zh-HK" sz="2400" dirty="0" smtClean="0"/>
              <a:t>promote </a:t>
            </a:r>
            <a:r>
              <a:rPr lang="en-US" altLang="zh-HK" sz="2400" dirty="0"/>
              <a:t>deep processing of </a:t>
            </a:r>
            <a:r>
              <a:rPr lang="en-US" altLang="zh-HK" sz="2400" dirty="0" smtClean="0"/>
              <a:t>ideas;</a:t>
            </a:r>
          </a:p>
          <a:p>
            <a:pPr>
              <a:buFont typeface="Arial" panose="020B0604020202020204" pitchFamily="34" charset="0"/>
              <a:buChar char="•"/>
            </a:pPr>
            <a:r>
              <a:rPr lang="en-US" altLang="zh-HK" sz="2400" dirty="0" smtClean="0"/>
              <a:t>increase students </a:t>
            </a:r>
            <a:r>
              <a:rPr lang="en-US" altLang="zh-HK" sz="2400" dirty="0"/>
              <a:t>interaction </a:t>
            </a:r>
            <a:r>
              <a:rPr lang="en-US" altLang="zh-HK" sz="2400" dirty="0" smtClean="0"/>
              <a:t>with subject </a:t>
            </a:r>
            <a:r>
              <a:rPr lang="en-US" altLang="zh-HK" sz="2400" dirty="0"/>
              <a:t>matter</a:t>
            </a:r>
            <a:r>
              <a:rPr lang="en-US" altLang="zh-HK" sz="2400" dirty="0" smtClean="0"/>
              <a:t>;</a:t>
            </a:r>
          </a:p>
          <a:p>
            <a:pPr>
              <a:buFont typeface="Arial" panose="020B0604020202020204" pitchFamily="34" charset="0"/>
              <a:buChar char="•"/>
            </a:pPr>
            <a:r>
              <a:rPr lang="en-US" altLang="zh-HK" sz="2400" dirty="0" smtClean="0"/>
              <a:t>provide students with significantly expanded learning opportunities;</a:t>
            </a:r>
            <a:endParaRPr lang="en-US" altLang="zh-HK" sz="2400" dirty="0"/>
          </a:p>
          <a:p>
            <a:pPr>
              <a:buFont typeface="Arial" panose="020B0604020202020204" pitchFamily="34" charset="0"/>
              <a:buChar char="•"/>
            </a:pPr>
            <a:r>
              <a:rPr lang="en-US" altLang="zh-HK" sz="2400" dirty="0" smtClean="0"/>
              <a:t>equip </a:t>
            </a:r>
            <a:r>
              <a:rPr lang="en-US" altLang="zh-HK" sz="2400" dirty="0"/>
              <a:t>students to </a:t>
            </a:r>
            <a:r>
              <a:rPr lang="en-US" altLang="zh-HK" sz="2400" dirty="0" smtClean="0"/>
              <a:t>independently organize </a:t>
            </a:r>
            <a:r>
              <a:rPr lang="en-US" altLang="zh-HK" sz="2400" dirty="0"/>
              <a:t>their learning process;</a:t>
            </a:r>
            <a:endParaRPr lang="en-US" altLang="zh-HK" sz="2400" dirty="0" smtClean="0"/>
          </a:p>
          <a:p>
            <a:pPr marL="0" indent="0">
              <a:buNone/>
            </a:pPr>
            <a:r>
              <a:rPr lang="en-US" altLang="zh-HK" sz="2400" dirty="0" smtClean="0"/>
              <a:t>     </a:t>
            </a:r>
            <a:r>
              <a:rPr lang="en-US" altLang="zh-HK" sz="3200" b="1" dirty="0" smtClean="0"/>
              <a:t>:</a:t>
            </a:r>
          </a:p>
          <a:p>
            <a:pPr>
              <a:buFont typeface="Arial" panose="020B0604020202020204" pitchFamily="34" charset="0"/>
              <a:buChar char="•"/>
            </a:pPr>
            <a:r>
              <a:rPr lang="en-US" altLang="zh-HK" sz="2400" dirty="0" smtClean="0"/>
              <a:t>links with increased level of academic achievement. </a:t>
            </a:r>
            <a:endParaRPr lang="zh-HK" altLang="en-US" sz="2400" dirty="0"/>
          </a:p>
        </p:txBody>
      </p:sp>
      <p:sp>
        <p:nvSpPr>
          <p:cNvPr id="4" name="文字方塊 3"/>
          <p:cNvSpPr txBox="1"/>
          <p:nvPr/>
        </p:nvSpPr>
        <p:spPr>
          <a:xfrm>
            <a:off x="395536" y="5984676"/>
            <a:ext cx="8352928" cy="646331"/>
          </a:xfrm>
          <a:prstGeom prst="rect">
            <a:avLst/>
          </a:prstGeom>
          <a:noFill/>
        </p:spPr>
        <p:txBody>
          <a:bodyPr wrap="square" rtlCol="0">
            <a:spAutoFit/>
          </a:bodyPr>
          <a:lstStyle/>
          <a:p>
            <a:r>
              <a:rPr lang="en-US" altLang="zh-HK" dirty="0">
                <a:latin typeface="Calibri" panose="020F0502020204030204" pitchFamily="34" charset="0"/>
              </a:rPr>
              <a:t>Kurt, </a:t>
            </a:r>
            <a:r>
              <a:rPr lang="en-US" altLang="zh-HK" dirty="0" err="1">
                <a:latin typeface="Calibri" panose="020F0502020204030204" pitchFamily="34" charset="0"/>
              </a:rPr>
              <a:t>Serhat</a:t>
            </a:r>
            <a:r>
              <a:rPr lang="en-US" altLang="zh-HK" dirty="0">
                <a:latin typeface="Calibri" panose="020F0502020204030204" pitchFamily="34" charset="0"/>
              </a:rPr>
              <a:t>. (2013). Creating </a:t>
            </a:r>
            <a:r>
              <a:rPr lang="en-US" altLang="zh-HK" dirty="0" smtClean="0">
                <a:latin typeface="Calibri" panose="020F0502020204030204" pitchFamily="34" charset="0"/>
              </a:rPr>
              <a:t>Technology-Enriched </a:t>
            </a:r>
            <a:r>
              <a:rPr lang="en-US" altLang="zh-HK" dirty="0">
                <a:latin typeface="Calibri" panose="020F0502020204030204" pitchFamily="34" charset="0"/>
              </a:rPr>
              <a:t>C</a:t>
            </a:r>
            <a:r>
              <a:rPr lang="en-US" altLang="zh-HK" dirty="0" smtClean="0">
                <a:latin typeface="Calibri" panose="020F0502020204030204" pitchFamily="34" charset="0"/>
              </a:rPr>
              <a:t>lassrooms</a:t>
            </a:r>
            <a:r>
              <a:rPr lang="en-US" altLang="zh-HK" dirty="0">
                <a:latin typeface="Calibri" panose="020F0502020204030204" pitchFamily="34" charset="0"/>
              </a:rPr>
              <a:t>: </a:t>
            </a:r>
            <a:r>
              <a:rPr lang="en-US" altLang="zh-TW" dirty="0" smtClean="0">
                <a:latin typeface="Calibri" panose="020F0502020204030204" pitchFamily="34" charset="0"/>
              </a:rPr>
              <a:t>Implementation</a:t>
            </a:r>
            <a:r>
              <a:rPr lang="zh-TW" altLang="en-US" dirty="0" smtClean="0">
                <a:latin typeface="Calibri" panose="020F0502020204030204" pitchFamily="34" charset="0"/>
              </a:rPr>
              <a:t> </a:t>
            </a:r>
            <a:r>
              <a:rPr lang="en-US" altLang="zh-TW" dirty="0">
                <a:latin typeface="Calibri" panose="020F0502020204030204" pitchFamily="34" charset="0"/>
              </a:rPr>
              <a:t>C</a:t>
            </a:r>
            <a:r>
              <a:rPr lang="en-US" altLang="zh-HK" dirty="0" smtClean="0">
                <a:latin typeface="Calibri" panose="020F0502020204030204" pitchFamily="34" charset="0"/>
              </a:rPr>
              <a:t>hallenges </a:t>
            </a:r>
            <a:r>
              <a:rPr lang="en-US" altLang="zh-HK" dirty="0">
                <a:latin typeface="Calibri" panose="020F0502020204030204" pitchFamily="34" charset="0"/>
              </a:rPr>
              <a:t>in Turkish </a:t>
            </a:r>
            <a:r>
              <a:rPr lang="en-US" altLang="zh-HK" dirty="0" smtClean="0">
                <a:latin typeface="Calibri" panose="020F0502020204030204" pitchFamily="34" charset="0"/>
              </a:rPr>
              <a:t>Education</a:t>
            </a:r>
            <a:r>
              <a:rPr lang="en-US" altLang="zh-HK" dirty="0">
                <a:latin typeface="Calibri" panose="020F0502020204030204" pitchFamily="34" charset="0"/>
              </a:rPr>
              <a:t>. </a:t>
            </a:r>
            <a:r>
              <a:rPr lang="en-US" altLang="zh-HK" b="1" i="1" dirty="0">
                <a:latin typeface="Calibri" panose="020F0502020204030204" pitchFamily="34" charset="0"/>
              </a:rPr>
              <a:t>Learning, Media and </a:t>
            </a:r>
            <a:r>
              <a:rPr lang="en-US" altLang="zh-HK" b="1" i="1" dirty="0" smtClean="0">
                <a:latin typeface="Calibri" panose="020F0502020204030204" pitchFamily="34" charset="0"/>
              </a:rPr>
              <a:t>Technology, 39(1), </a:t>
            </a:r>
            <a:r>
              <a:rPr lang="en-US" altLang="zh-HK" dirty="0" smtClean="0">
                <a:latin typeface="Calibri" panose="020F0502020204030204" pitchFamily="34" charset="0"/>
              </a:rPr>
              <a:t>90 – 106.</a:t>
            </a:r>
            <a:endParaRPr lang="zh-HK" altLang="en-US" dirty="0">
              <a:latin typeface="Calibri" panose="020F0502020204030204" pitchFamily="34" charset="0"/>
            </a:endParaRPr>
          </a:p>
        </p:txBody>
      </p:sp>
    </p:spTree>
    <p:extLst>
      <p:ext uri="{BB962C8B-B14F-4D97-AF65-F5344CB8AC3E}">
        <p14:creationId xmlns:p14="http://schemas.microsoft.com/office/powerpoint/2010/main" val="2293623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6725" y="1268760"/>
            <a:ext cx="8229600" cy="5040559"/>
          </a:xfrm>
        </p:spPr>
        <p:txBody>
          <a:bodyPr/>
          <a:lstStyle/>
          <a:p>
            <a:pPr marL="0" indent="0">
              <a:buNone/>
            </a:pPr>
            <a:r>
              <a:rPr lang="en-US" altLang="zh-HK" sz="3200" dirty="0">
                <a:latin typeface="Calibri" panose="020F0502020204030204" pitchFamily="34" charset="0"/>
              </a:rPr>
              <a:t>Islands </a:t>
            </a:r>
            <a:r>
              <a:rPr lang="en-US" altLang="zh-HK" sz="3200" dirty="0" smtClean="0">
                <a:latin typeface="Calibri" panose="020F0502020204030204" pitchFamily="34" charset="0"/>
              </a:rPr>
              <a:t>of Innovation</a:t>
            </a:r>
          </a:p>
          <a:p>
            <a:r>
              <a:rPr lang="en-US" altLang="zh-HK" dirty="0" smtClean="0">
                <a:latin typeface="Calibri" panose="020F0502020204030204" pitchFamily="34" charset="0"/>
              </a:rPr>
              <a:t>It is </a:t>
            </a:r>
            <a:r>
              <a:rPr lang="en-US" altLang="zh-HK" b="1" i="1" dirty="0">
                <a:solidFill>
                  <a:srgbClr val="FF0000"/>
                </a:solidFill>
                <a:latin typeface="Calibri" panose="020F0502020204030204" pitchFamily="34" charset="0"/>
              </a:rPr>
              <a:t>preferred strategy for education system </a:t>
            </a:r>
            <a:r>
              <a:rPr lang="en-US" altLang="zh-HK" dirty="0">
                <a:latin typeface="Calibri" panose="020F0502020204030204" pitchFamily="34" charset="0"/>
              </a:rPr>
              <a:t>because </a:t>
            </a:r>
            <a:endParaRPr lang="en-US" altLang="zh-HK" dirty="0" smtClean="0">
              <a:latin typeface="Calibri" panose="020F0502020204030204" pitchFamily="34" charset="0"/>
            </a:endParaRPr>
          </a:p>
          <a:p>
            <a:pPr lvl="1"/>
            <a:r>
              <a:rPr lang="en-US" altLang="zh-HK" dirty="0" smtClean="0">
                <a:latin typeface="Calibri" panose="020F0502020204030204" pitchFamily="34" charset="0"/>
              </a:rPr>
              <a:t>it </a:t>
            </a:r>
            <a:r>
              <a:rPr lang="en-US" altLang="zh-HK" dirty="0">
                <a:latin typeface="Calibri" panose="020F0502020204030204" pitchFamily="34" charset="0"/>
              </a:rPr>
              <a:t>uses up only a small portion of </a:t>
            </a:r>
            <a:r>
              <a:rPr lang="en-US" altLang="zh-HK" dirty="0" smtClean="0">
                <a:latin typeface="Calibri" panose="020F0502020204030204" pitchFamily="34" charset="0"/>
              </a:rPr>
              <a:t>resources;</a:t>
            </a:r>
          </a:p>
          <a:p>
            <a:pPr lvl="1"/>
            <a:r>
              <a:rPr lang="en-US" altLang="zh-HK" dirty="0">
                <a:latin typeface="Calibri" panose="020F0502020204030204" pitchFamily="34" charset="0"/>
              </a:rPr>
              <a:t>i</a:t>
            </a:r>
            <a:r>
              <a:rPr lang="en-US" altLang="zh-HK" dirty="0" smtClean="0">
                <a:latin typeface="Calibri" panose="020F0502020204030204" pitchFamily="34" charset="0"/>
              </a:rPr>
              <a:t>t is less threatening to organization’s overall values and basic assumption;</a:t>
            </a:r>
          </a:p>
          <a:p>
            <a:pPr lvl="1"/>
            <a:r>
              <a:rPr lang="en-US" altLang="zh-HK" dirty="0" smtClean="0">
                <a:latin typeface="Calibri" panose="020F0502020204030204" pitchFamily="34" charset="0"/>
              </a:rPr>
              <a:t>it does not adversely impact the existing hierarchies of organization;</a:t>
            </a:r>
          </a:p>
          <a:p>
            <a:pPr lvl="1"/>
            <a:r>
              <a:rPr lang="en-US" altLang="zh-HK" dirty="0">
                <a:latin typeface="Calibri" panose="020F0502020204030204" pitchFamily="34" charset="0"/>
              </a:rPr>
              <a:t>i</a:t>
            </a:r>
            <a:r>
              <a:rPr lang="en-US" altLang="zh-HK" dirty="0" smtClean="0">
                <a:latin typeface="Calibri" panose="020F0502020204030204" pitchFamily="34" charset="0"/>
              </a:rPr>
              <a:t>t minimizes </a:t>
            </a:r>
            <a:r>
              <a:rPr lang="en-US" altLang="zh-HK" dirty="0">
                <a:latin typeface="Calibri" panose="020F0502020204030204" pitchFamily="34" charset="0"/>
              </a:rPr>
              <a:t>the damage of </a:t>
            </a:r>
            <a:r>
              <a:rPr lang="en-US" altLang="zh-HK" dirty="0" smtClean="0">
                <a:latin typeface="Calibri" panose="020F0502020204030204" pitchFamily="34" charset="0"/>
              </a:rPr>
              <a:t>lost;</a:t>
            </a:r>
          </a:p>
          <a:p>
            <a:pPr lvl="1"/>
            <a:r>
              <a:rPr lang="en-US" altLang="zh-HK" dirty="0" smtClean="0">
                <a:latin typeface="Calibri" panose="020F0502020204030204" pitchFamily="34" charset="0"/>
              </a:rPr>
              <a:t>it is </a:t>
            </a:r>
            <a:r>
              <a:rPr lang="en-US" altLang="zh-HK" b="1" i="1" dirty="0" smtClean="0">
                <a:solidFill>
                  <a:srgbClr val="FF0000"/>
                </a:solidFill>
                <a:latin typeface="Calibri" panose="020F0502020204030204" pitchFamily="34" charset="0"/>
              </a:rPr>
              <a:t>assumed</a:t>
            </a:r>
            <a:r>
              <a:rPr lang="en-US" altLang="zh-HK" dirty="0" smtClean="0">
                <a:latin typeface="Calibri" panose="020F0502020204030204" pitchFamily="34" charset="0"/>
              </a:rPr>
              <a:t> will, in turn, create a ripple effect leading to c</a:t>
            </a:r>
            <a:r>
              <a:rPr lang="en-US" altLang="zh-HK" sz="2400" dirty="0" smtClean="0">
                <a:latin typeface="Calibri" panose="020F0502020204030204" pitchFamily="34" charset="0"/>
              </a:rPr>
              <a:t>omprehensive </a:t>
            </a:r>
            <a:r>
              <a:rPr lang="en-US" altLang="zh-HK" dirty="0" smtClean="0">
                <a:latin typeface="Calibri" panose="020F0502020204030204" pitchFamily="34" charset="0"/>
              </a:rPr>
              <a:t>i</a:t>
            </a:r>
            <a:r>
              <a:rPr lang="en-US" altLang="zh-HK" sz="2400" dirty="0" smtClean="0">
                <a:latin typeface="Calibri" panose="020F0502020204030204" pitchFamily="34" charset="0"/>
              </a:rPr>
              <a:t>nnovation.</a:t>
            </a:r>
            <a:endParaRPr lang="zh-HK" altLang="en-US" sz="2400" dirty="0">
              <a:latin typeface="Calibri" panose="020F0502020204030204" pitchFamily="34" charset="0"/>
            </a:endParaRPr>
          </a:p>
        </p:txBody>
      </p:sp>
      <p:sp>
        <p:nvSpPr>
          <p:cNvPr id="5" name="標題 1"/>
          <p:cNvSpPr>
            <a:spLocks noGrp="1"/>
          </p:cNvSpPr>
          <p:nvPr>
            <p:ph type="title"/>
          </p:nvPr>
        </p:nvSpPr>
        <p:spPr>
          <a:xfrm>
            <a:off x="457200" y="276225"/>
            <a:ext cx="8229600" cy="849313"/>
          </a:xfrm>
        </p:spPr>
        <p:txBody>
          <a:bodyPr/>
          <a:lstStyle/>
          <a:p>
            <a:r>
              <a:rPr lang="en-US" altLang="zh-HK" sz="2800" b="1" dirty="0" smtClean="0">
                <a:latin typeface="Calibri" panose="020F0502020204030204" pitchFamily="34" charset="0"/>
              </a:rPr>
              <a:t>Models of Educational Technology Implementation</a:t>
            </a:r>
            <a:endParaRPr lang="zh-HK" altLang="en-US" sz="2800" b="1" dirty="0">
              <a:latin typeface="Calibri" panose="020F0502020204030204" pitchFamily="34" charset="0"/>
            </a:endParaRPr>
          </a:p>
        </p:txBody>
      </p:sp>
    </p:spTree>
    <p:extLst>
      <p:ext uri="{BB962C8B-B14F-4D97-AF65-F5344CB8AC3E}">
        <p14:creationId xmlns:p14="http://schemas.microsoft.com/office/powerpoint/2010/main" val="137421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468" y="3332758"/>
            <a:ext cx="1800200" cy="1972088"/>
          </a:xfrm>
          <a:prstGeom prst="rect">
            <a:avLst/>
          </a:prstGeom>
        </p:spPr>
      </p:pic>
      <p:sp>
        <p:nvSpPr>
          <p:cNvPr id="6" name="標題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HK" sz="2800" dirty="0">
                <a:latin typeface="Calibri" panose="020F0502020204030204" pitchFamily="34" charset="0"/>
              </a:rPr>
              <a:t>Models of Educational Technology Implementation</a:t>
            </a:r>
            <a:endParaRPr lang="zh-HK" altLang="en-US" sz="2800" dirty="0">
              <a:latin typeface="Calibri" panose="020F0502020204030204" pitchFamily="34" charset="0"/>
            </a:endParaRPr>
          </a:p>
        </p:txBody>
      </p:sp>
      <p:sp>
        <p:nvSpPr>
          <p:cNvPr id="7" name="內容版面配置區 6"/>
          <p:cNvSpPr>
            <a:spLocks noGrp="1"/>
          </p:cNvSpPr>
          <p:nvPr>
            <p:ph idx="1"/>
          </p:nvPr>
        </p:nvSpPr>
        <p:spPr>
          <a:xfrm>
            <a:off x="466725" y="1268761"/>
            <a:ext cx="8229600" cy="4536504"/>
          </a:xfrm>
        </p:spPr>
        <p:txBody>
          <a:bodyPr/>
          <a:lstStyle/>
          <a:p>
            <a:pPr marL="0" indent="0">
              <a:buNone/>
            </a:pPr>
            <a:r>
              <a:rPr lang="en-US" altLang="zh-HK" dirty="0" smtClean="0">
                <a:latin typeface="Calibri" panose="020F0502020204030204" pitchFamily="34" charset="0"/>
              </a:rPr>
              <a:t>Success of </a:t>
            </a:r>
            <a:r>
              <a:rPr lang="en-US" altLang="zh-HK" dirty="0">
                <a:latin typeface="Calibri" panose="020F0502020204030204" pitchFamily="34" charset="0"/>
              </a:rPr>
              <a:t>Islands of </a:t>
            </a:r>
            <a:r>
              <a:rPr lang="en-US" altLang="zh-HK" dirty="0" smtClean="0">
                <a:latin typeface="Calibri" panose="020F0502020204030204" pitchFamily="34" charset="0"/>
              </a:rPr>
              <a:t>Innovation </a:t>
            </a:r>
          </a:p>
          <a:p>
            <a:pPr>
              <a:lnSpc>
                <a:spcPts val="3400"/>
              </a:lnSpc>
            </a:pPr>
            <a:r>
              <a:rPr lang="en-US" altLang="zh-HK" sz="2400" b="1" i="1" dirty="0" smtClean="0">
                <a:solidFill>
                  <a:srgbClr val="FF0000"/>
                </a:solidFill>
                <a:latin typeface="Calibri" panose="020F0502020204030204" pitchFamily="34" charset="0"/>
              </a:rPr>
              <a:t>does not </a:t>
            </a:r>
            <a:r>
              <a:rPr lang="en-US" altLang="zh-HK" sz="2400" dirty="0" smtClean="0">
                <a:latin typeface="Calibri" panose="020F0502020204030204" pitchFamily="34" charset="0"/>
              </a:rPr>
              <a:t>accomplished by a change in values and perspectives of teachers* towards technological pedagogy;</a:t>
            </a:r>
          </a:p>
          <a:p>
            <a:pPr>
              <a:lnSpc>
                <a:spcPts val="3400"/>
              </a:lnSpc>
            </a:pPr>
            <a:r>
              <a:rPr lang="en-US" altLang="zh-HK" sz="2400" b="1" i="1" dirty="0">
                <a:solidFill>
                  <a:srgbClr val="FF0000"/>
                </a:solidFill>
                <a:latin typeface="Calibri" panose="020F0502020204030204" pitchFamily="34" charset="0"/>
              </a:rPr>
              <a:t>does not </a:t>
            </a:r>
            <a:r>
              <a:rPr lang="en-US" altLang="zh-HK" sz="2400" dirty="0" smtClean="0">
                <a:latin typeface="Calibri" panose="020F0502020204030204" pitchFamily="34" charset="0"/>
              </a:rPr>
              <a:t>generated a new organizational culture, particular in the field of pedagogy;</a:t>
            </a:r>
          </a:p>
          <a:p>
            <a:pPr>
              <a:lnSpc>
                <a:spcPts val="3400"/>
              </a:lnSpc>
            </a:pPr>
            <a:r>
              <a:rPr lang="en-US" altLang="zh-HK" sz="2400" b="1" i="1" dirty="0">
                <a:solidFill>
                  <a:srgbClr val="FF0000"/>
                </a:solidFill>
                <a:latin typeface="Calibri" panose="020F0502020204030204" pitchFamily="34" charset="0"/>
              </a:rPr>
              <a:t>d</a:t>
            </a:r>
            <a:r>
              <a:rPr lang="en-US" altLang="zh-HK" sz="2400" b="1" i="1" dirty="0" smtClean="0">
                <a:solidFill>
                  <a:srgbClr val="FF0000"/>
                </a:solidFill>
                <a:latin typeface="Calibri" panose="020F0502020204030204" pitchFamily="34" charset="0"/>
              </a:rPr>
              <a:t>oes not </a:t>
            </a:r>
            <a:r>
              <a:rPr lang="en-US" altLang="zh-HK" sz="2400" dirty="0" smtClean="0">
                <a:latin typeface="Calibri" panose="020F0502020204030204" pitchFamily="34" charset="0"/>
              </a:rPr>
              <a:t>confident teachers* to commit innovation;</a:t>
            </a:r>
          </a:p>
          <a:p>
            <a:pPr marL="342900" lvl="1" indent="-342900">
              <a:lnSpc>
                <a:spcPts val="3400"/>
              </a:lnSpc>
              <a:buFontTx/>
              <a:buChar char="•"/>
            </a:pPr>
            <a:r>
              <a:rPr lang="en-US" altLang="zh-HK" dirty="0">
                <a:latin typeface="Calibri" panose="020F0502020204030204" pitchFamily="34" charset="0"/>
              </a:rPr>
              <a:t>h</a:t>
            </a:r>
            <a:r>
              <a:rPr lang="en-US" altLang="zh-HK" dirty="0" smtClean="0">
                <a:latin typeface="Calibri" panose="020F0502020204030204" pitchFamily="34" charset="0"/>
              </a:rPr>
              <a:t>as chance to c</a:t>
            </a:r>
            <a:r>
              <a:rPr lang="en-US" altLang="zh-HK" sz="2400" dirty="0" smtClean="0">
                <a:latin typeface="Calibri" panose="020F0502020204030204" pitchFamily="34" charset="0"/>
              </a:rPr>
              <a:t>reate a </a:t>
            </a:r>
            <a:r>
              <a:rPr lang="en-US" altLang="zh-HK" sz="2400" b="1" i="1" dirty="0" smtClean="0">
                <a:latin typeface="Calibri" panose="020F0502020204030204" pitchFamily="34" charset="0"/>
              </a:rPr>
              <a:t>buffering effect </a:t>
            </a:r>
            <a:r>
              <a:rPr lang="en-US" altLang="zh-HK" sz="2400" b="1" i="1" dirty="0" smtClean="0">
                <a:solidFill>
                  <a:srgbClr val="FF0000"/>
                </a:solidFill>
                <a:latin typeface="Calibri" panose="020F0502020204030204" pitchFamily="34" charset="0"/>
              </a:rPr>
              <a:t>impede</a:t>
            </a:r>
            <a:r>
              <a:rPr lang="en-US" altLang="zh-HK" sz="2400" dirty="0" smtClean="0">
                <a:latin typeface="Calibri" panose="020F0502020204030204" pitchFamily="34" charset="0"/>
              </a:rPr>
              <a:t> the </a:t>
            </a:r>
          </a:p>
          <a:p>
            <a:pPr marL="361950" lvl="2" indent="0">
              <a:lnSpc>
                <a:spcPts val="3000"/>
              </a:lnSpc>
              <a:buNone/>
            </a:pPr>
            <a:r>
              <a:rPr lang="en-US" altLang="zh-HK" sz="2000" dirty="0" smtClean="0">
                <a:latin typeface="Calibri" panose="020F0502020204030204" pitchFamily="34" charset="0"/>
              </a:rPr>
              <a:t>transfer of innovation from island to the rest of organization.</a:t>
            </a:r>
          </a:p>
          <a:p>
            <a:pPr marL="0" lvl="1" indent="0">
              <a:lnSpc>
                <a:spcPts val="3400"/>
              </a:lnSpc>
              <a:buNone/>
            </a:pPr>
            <a:r>
              <a:rPr lang="en-US" altLang="zh-HK" sz="1600" dirty="0" smtClean="0">
                <a:latin typeface="Calibri" panose="020F0502020204030204" pitchFamily="34" charset="0"/>
              </a:rPr>
              <a:t>* Teachers </a:t>
            </a:r>
            <a:r>
              <a:rPr lang="en-US" altLang="zh-HK" sz="1600" dirty="0">
                <a:latin typeface="Calibri" panose="020F0502020204030204" pitchFamily="34" charset="0"/>
              </a:rPr>
              <a:t>who were not involved in islands of </a:t>
            </a:r>
            <a:r>
              <a:rPr lang="en-US" altLang="zh-HK" sz="1600" dirty="0" smtClean="0">
                <a:latin typeface="Calibri" panose="020F0502020204030204" pitchFamily="34" charset="0"/>
              </a:rPr>
              <a:t>innovation</a:t>
            </a:r>
            <a:endParaRPr lang="zh-HK" altLang="en-US" dirty="0"/>
          </a:p>
        </p:txBody>
      </p:sp>
      <p:sp>
        <p:nvSpPr>
          <p:cNvPr id="3" name="矩形 2"/>
          <p:cNvSpPr/>
          <p:nvPr/>
        </p:nvSpPr>
        <p:spPr>
          <a:xfrm>
            <a:off x="251520" y="5943360"/>
            <a:ext cx="8712968" cy="861774"/>
          </a:xfrm>
          <a:prstGeom prst="rect">
            <a:avLst/>
          </a:prstGeom>
        </p:spPr>
        <p:txBody>
          <a:bodyPr wrap="square">
            <a:spAutoFit/>
          </a:bodyPr>
          <a:lstStyle/>
          <a:p>
            <a:r>
              <a:rPr lang="en-US" altLang="zh-HK" sz="1600" dirty="0">
                <a:latin typeface="Calibri" panose="020F0502020204030204" pitchFamily="34" charset="0"/>
              </a:rPr>
              <a:t>Orit </a:t>
            </a:r>
            <a:r>
              <a:rPr lang="en-US" altLang="zh-HK" sz="1600" dirty="0" err="1">
                <a:latin typeface="Calibri" panose="020F0502020204030204" pitchFamily="34" charset="0"/>
              </a:rPr>
              <a:t>Avidov-Ungar</a:t>
            </a:r>
            <a:r>
              <a:rPr lang="en-US" altLang="zh-HK" sz="1600" dirty="0">
                <a:latin typeface="Calibri" panose="020F0502020204030204" pitchFamily="34" charset="0"/>
              </a:rPr>
              <a:t> and </a:t>
            </a:r>
            <a:r>
              <a:rPr lang="en-US" altLang="zh-HK" sz="1600" dirty="0" err="1">
                <a:latin typeface="Calibri" panose="020F0502020204030204" pitchFamily="34" charset="0"/>
              </a:rPr>
              <a:t>Yoram</a:t>
            </a:r>
            <a:r>
              <a:rPr lang="en-US" altLang="zh-HK" sz="1600" dirty="0">
                <a:latin typeface="Calibri" panose="020F0502020204030204" pitchFamily="34" charset="0"/>
              </a:rPr>
              <a:t> </a:t>
            </a:r>
            <a:r>
              <a:rPr lang="en-US" altLang="zh-HK" sz="1600" dirty="0" err="1">
                <a:latin typeface="Calibri" panose="020F0502020204030204" pitchFamily="34" charset="0"/>
              </a:rPr>
              <a:t>Eshet-Alkakay</a:t>
            </a:r>
            <a:r>
              <a:rPr lang="en-US" altLang="zh-HK" sz="1600" dirty="0">
                <a:latin typeface="Calibri" panose="020F0502020204030204" pitchFamily="34" charset="0"/>
              </a:rPr>
              <a:t>. (2011). The Islands of Innovation Model: Opportunities </a:t>
            </a:r>
            <a:endParaRPr lang="en-US" altLang="zh-HK" sz="1600" dirty="0" smtClean="0">
              <a:latin typeface="Calibri" panose="020F0502020204030204" pitchFamily="34" charset="0"/>
            </a:endParaRPr>
          </a:p>
          <a:p>
            <a:r>
              <a:rPr lang="en-US" altLang="zh-HK" sz="1600" dirty="0" smtClean="0">
                <a:latin typeface="Calibri" panose="020F0502020204030204" pitchFamily="34" charset="0"/>
              </a:rPr>
              <a:t>and </a:t>
            </a:r>
            <a:r>
              <a:rPr lang="en-US" altLang="zh-HK" sz="1600" dirty="0">
                <a:latin typeface="Calibri" panose="020F0502020204030204" pitchFamily="34" charset="0"/>
              </a:rPr>
              <a:t>Threats for Effective Implementation of Technological Innovation in the Education System</a:t>
            </a:r>
          </a:p>
          <a:p>
            <a:r>
              <a:rPr lang="en-US" altLang="zh-HK" sz="1600" b="1" i="1" dirty="0">
                <a:latin typeface="Calibri" panose="020F0502020204030204" pitchFamily="34" charset="0"/>
              </a:rPr>
              <a:t>Issues in Informing Science and Information Technology</a:t>
            </a:r>
            <a:r>
              <a:rPr lang="en-US" altLang="zh-HK" sz="1600" dirty="0">
                <a:latin typeface="Calibri" panose="020F0502020204030204" pitchFamily="34" charset="0"/>
              </a:rPr>
              <a:t>, 8, 363 - 376.</a:t>
            </a:r>
            <a:endParaRPr lang="zh-HK" altLang="en-US" sz="1600" dirty="0">
              <a:latin typeface="Calibri" panose="020F0502020204030204" pitchFamily="34" charset="0"/>
            </a:endParaRPr>
          </a:p>
        </p:txBody>
      </p:sp>
    </p:spTree>
    <p:extLst>
      <p:ext uri="{BB962C8B-B14F-4D97-AF65-F5344CB8AC3E}">
        <p14:creationId xmlns:p14="http://schemas.microsoft.com/office/powerpoint/2010/main" val="366692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6747">
            <a:off x="1986999" y="2644199"/>
            <a:ext cx="3424353" cy="3424353"/>
          </a:xfrm>
          <a:prstGeom prst="rect">
            <a:avLst/>
          </a:prstGeom>
        </p:spPr>
      </p:pic>
      <p:sp>
        <p:nvSpPr>
          <p:cNvPr id="2" name="標題 1"/>
          <p:cNvSpPr>
            <a:spLocks noGrp="1"/>
          </p:cNvSpPr>
          <p:nvPr>
            <p:ph type="title"/>
          </p:nvPr>
        </p:nvSpPr>
        <p:spPr/>
        <p:txBody>
          <a:bodyPr/>
          <a:lstStyle/>
          <a:p>
            <a:r>
              <a:rPr lang="en-US" altLang="zh-HK" sz="3200" b="1" dirty="0" smtClean="0">
                <a:latin typeface="Calibri" panose="020F0502020204030204" pitchFamily="34" charset="0"/>
              </a:rPr>
              <a:t>What </a:t>
            </a:r>
            <a:r>
              <a:rPr lang="en-US" altLang="zh-HK" sz="3200" b="1" dirty="0">
                <a:latin typeface="Calibri" panose="020F0502020204030204" pitchFamily="34" charset="0"/>
              </a:rPr>
              <a:t>should "Technological Leader" </a:t>
            </a:r>
            <a:r>
              <a:rPr lang="en-US" altLang="zh-HK" sz="3200" b="1" dirty="0" smtClean="0">
                <a:latin typeface="Calibri" panose="020F0502020204030204" pitchFamily="34" charset="0"/>
              </a:rPr>
              <a:t>do?</a:t>
            </a:r>
            <a:endParaRPr lang="zh-HK" altLang="en-US" sz="3200" b="1" dirty="0"/>
          </a:p>
        </p:txBody>
      </p:sp>
      <p:grpSp>
        <p:nvGrpSpPr>
          <p:cNvPr id="8" name="群組 7"/>
          <p:cNvGrpSpPr/>
          <p:nvPr/>
        </p:nvGrpSpPr>
        <p:grpSpPr>
          <a:xfrm>
            <a:off x="4572000" y="1556792"/>
            <a:ext cx="3456384" cy="2016224"/>
            <a:chOff x="5436096" y="3140968"/>
            <a:chExt cx="3456384" cy="2016224"/>
          </a:xfrm>
        </p:grpSpPr>
        <p:sp>
          <p:nvSpPr>
            <p:cNvPr id="5" name="橢圓 4"/>
            <p:cNvSpPr/>
            <p:nvPr/>
          </p:nvSpPr>
          <p:spPr bwMode="auto">
            <a:xfrm>
              <a:off x="5436096" y="3140968"/>
              <a:ext cx="3456384" cy="2016224"/>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 name="矩形 5"/>
            <p:cNvSpPr/>
            <p:nvPr/>
          </p:nvSpPr>
          <p:spPr>
            <a:xfrm>
              <a:off x="5652120" y="3617729"/>
              <a:ext cx="3024336" cy="1077218"/>
            </a:xfrm>
            <a:prstGeom prst="rect">
              <a:avLst/>
            </a:prstGeom>
            <a:noFill/>
          </p:spPr>
          <p:txBody>
            <a:bodyPr wrap="square" lIns="91440" tIns="45720" rIns="91440" bIns="45720">
              <a:spAutoFit/>
            </a:bodyPr>
            <a:lstStyle/>
            <a:p>
              <a:pPr algn="ctr"/>
              <a:r>
                <a:rPr lang="en-US" altLang="zh-TW"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rPr>
                <a:t>Comprehensive </a:t>
              </a:r>
            </a:p>
            <a:p>
              <a:pPr algn="ctr"/>
              <a:r>
                <a:rPr lang="en-US" altLang="zh-TW"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rPr>
                <a:t>Innovation</a:t>
              </a:r>
              <a:endParaRPr lang="zh-TW" altLang="en-US" sz="3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ndParaRPr>
            </a:p>
          </p:txBody>
        </p:sp>
      </p:grpSp>
      <p:grpSp>
        <p:nvGrpSpPr>
          <p:cNvPr id="9" name="群組 8"/>
          <p:cNvGrpSpPr/>
          <p:nvPr/>
        </p:nvGrpSpPr>
        <p:grpSpPr>
          <a:xfrm>
            <a:off x="275184" y="4608026"/>
            <a:ext cx="1800200" cy="1112847"/>
            <a:chOff x="251520" y="3476803"/>
            <a:chExt cx="1800200" cy="1112847"/>
          </a:xfrm>
        </p:grpSpPr>
        <p:sp>
          <p:nvSpPr>
            <p:cNvPr id="4" name="橢圓 3"/>
            <p:cNvSpPr/>
            <p:nvPr/>
          </p:nvSpPr>
          <p:spPr bwMode="auto">
            <a:xfrm>
              <a:off x="323528" y="3476803"/>
              <a:ext cx="1656184" cy="1112847"/>
            </a:xfrm>
            <a:prstGeom prst="ellipse">
              <a:avLst/>
            </a:prstGeom>
            <a:solidFill>
              <a:srgbClr val="99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內容版面配置區 2"/>
            <p:cNvSpPr txBox="1">
              <a:spLocks/>
            </p:cNvSpPr>
            <p:nvPr/>
          </p:nvSpPr>
          <p:spPr bwMode="auto">
            <a:xfrm>
              <a:off x="251520" y="3617729"/>
              <a:ext cx="18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lgn="ctr">
                <a:spcBef>
                  <a:spcPct val="0"/>
                </a:spcBef>
                <a:buFontTx/>
                <a:buNone/>
              </a:pPr>
              <a:r>
                <a:rPr lang="en-US" altLang="zh-HK" sz="2400"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rPr>
                <a:t>Islands of </a:t>
              </a:r>
            </a:p>
            <a:p>
              <a:pPr marL="0" indent="0" algn="ctr">
                <a:spcBef>
                  <a:spcPct val="0"/>
                </a:spcBef>
                <a:buFontTx/>
                <a:buNone/>
              </a:pPr>
              <a:r>
                <a:rPr lang="en-US" altLang="zh-HK" sz="2400"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rPr>
                <a:t>Innovation</a:t>
              </a:r>
              <a:endParaRPr lang="zh-HK" altLang="en-US" sz="2400"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Calibri" panose="020F0502020204030204" pitchFamily="34" charset="0"/>
                <a:ea typeface="宋体" pitchFamily="2" charset="-122"/>
              </a:endParaRPr>
            </a:p>
          </p:txBody>
        </p:sp>
      </p:grpSp>
      <p:sp>
        <p:nvSpPr>
          <p:cNvPr id="12" name="文字方塊 11"/>
          <p:cNvSpPr txBox="1"/>
          <p:nvPr/>
        </p:nvSpPr>
        <p:spPr>
          <a:xfrm>
            <a:off x="5436096" y="3645555"/>
            <a:ext cx="3528392" cy="2246769"/>
          </a:xfrm>
          <a:prstGeom prst="rect">
            <a:avLst/>
          </a:prstGeom>
          <a:noFill/>
        </p:spPr>
        <p:txBody>
          <a:bodyPr wrap="square" rtlCol="0">
            <a:spAutoFit/>
          </a:bodyPr>
          <a:lstStyle/>
          <a:p>
            <a:r>
              <a:rPr lang="en-US" altLang="zh-HK" sz="2000" dirty="0" smtClean="0">
                <a:latin typeface="Calibri" panose="020F0502020204030204" pitchFamily="34" charset="0"/>
              </a:rPr>
              <a:t>Appropriate strategic action to promote consensus regarding shared values and to allocate necessary resources which enable the creation of new culture of comprehensive innovation.</a:t>
            </a:r>
            <a:endParaRPr lang="zh-HK" altLang="en-US" sz="2000" dirty="0">
              <a:latin typeface="Calibri" panose="020F0502020204030204" pitchFamily="34" charset="0"/>
            </a:endParaRPr>
          </a:p>
        </p:txBody>
      </p:sp>
      <p:sp>
        <p:nvSpPr>
          <p:cNvPr id="15" name="文字方塊 14"/>
          <p:cNvSpPr txBox="1"/>
          <p:nvPr/>
        </p:nvSpPr>
        <p:spPr>
          <a:xfrm>
            <a:off x="275184" y="1326238"/>
            <a:ext cx="3640014" cy="2308324"/>
          </a:xfrm>
          <a:prstGeom prst="rect">
            <a:avLst/>
          </a:prstGeom>
          <a:noFill/>
        </p:spPr>
        <p:txBody>
          <a:bodyPr wrap="square" rtlCol="0">
            <a:spAutoFit/>
          </a:bodyPr>
          <a:lstStyle/>
          <a:p>
            <a:r>
              <a:rPr lang="en-US" altLang="zh-HK" sz="2400" b="1" dirty="0">
                <a:solidFill>
                  <a:srgbClr val="FF0000"/>
                </a:solidFill>
                <a:latin typeface="Calibri" panose="020F0502020204030204" pitchFamily="34" charset="0"/>
              </a:rPr>
              <a:t>E-Leadership</a:t>
            </a:r>
            <a:r>
              <a:rPr lang="en-US" altLang="zh-HK" sz="2000" dirty="0">
                <a:latin typeface="Calibri" panose="020F0502020204030204" pitchFamily="34" charset="0"/>
              </a:rPr>
              <a:t> refers to the ability of a person to influence the behavior of others in a </a:t>
            </a:r>
            <a:r>
              <a:rPr lang="en-US" altLang="zh-HK" sz="2000" dirty="0" smtClean="0">
                <a:latin typeface="Calibri" panose="020F0502020204030204" pitchFamily="34" charset="0"/>
              </a:rPr>
              <a:t>digital technology-mediated environment in order to achieve common goal (traditional approach). </a:t>
            </a:r>
            <a:endParaRPr lang="en-US" altLang="zh-HK" sz="2000" dirty="0">
              <a:latin typeface="Calibri" panose="020F0502020204030204" pitchFamily="34" charset="0"/>
            </a:endParaRPr>
          </a:p>
        </p:txBody>
      </p:sp>
    </p:spTree>
    <p:extLst>
      <p:ext uri="{BB962C8B-B14F-4D97-AF65-F5344CB8AC3E}">
        <p14:creationId xmlns:p14="http://schemas.microsoft.com/office/powerpoint/2010/main" val="369910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a:latin typeface="Calibri" panose="020F0502020204030204" pitchFamily="34" charset="0"/>
              </a:rPr>
              <a:t>What should "Technological Leader" do?</a:t>
            </a:r>
            <a:endParaRPr lang="zh-HK" altLang="en-US" sz="3200" b="1" dirty="0"/>
          </a:p>
        </p:txBody>
      </p:sp>
      <p:sp>
        <p:nvSpPr>
          <p:cNvPr id="3" name="內容版面配置區 2"/>
          <p:cNvSpPr>
            <a:spLocks noGrp="1"/>
          </p:cNvSpPr>
          <p:nvPr>
            <p:ph idx="1"/>
          </p:nvPr>
        </p:nvSpPr>
        <p:spPr>
          <a:xfrm>
            <a:off x="466725" y="1268760"/>
            <a:ext cx="8137723" cy="3960440"/>
          </a:xfrm>
        </p:spPr>
        <p:txBody>
          <a:bodyPr/>
          <a:lstStyle/>
          <a:p>
            <a:pPr marL="0" indent="0">
              <a:lnSpc>
                <a:spcPts val="3800"/>
              </a:lnSpc>
              <a:buNone/>
            </a:pPr>
            <a:r>
              <a:rPr lang="en-US" altLang="zh-HK" dirty="0" smtClean="0">
                <a:latin typeface="Calibri" panose="020F0502020204030204" pitchFamily="34" charset="0"/>
              </a:rPr>
              <a:t>Factors interfering with technological integration identified by a number of researches (2005 – 2011) :</a:t>
            </a:r>
          </a:p>
          <a:p>
            <a:pPr marL="285750" indent="-285750">
              <a:lnSpc>
                <a:spcPts val="3800"/>
              </a:lnSpc>
              <a:buFont typeface="Arial" panose="020B0604020202020204" pitchFamily="34" charset="0"/>
              <a:buChar char="•"/>
            </a:pPr>
            <a:r>
              <a:rPr lang="en-US" altLang="zh-HK" dirty="0">
                <a:latin typeface="Calibri" panose="020F0502020204030204" pitchFamily="34" charset="0"/>
              </a:rPr>
              <a:t>Beliefs about the role of technology in education;</a:t>
            </a:r>
          </a:p>
          <a:p>
            <a:pPr marL="285750" indent="-285750">
              <a:lnSpc>
                <a:spcPts val="3800"/>
              </a:lnSpc>
              <a:buFont typeface="Arial" panose="020B0604020202020204" pitchFamily="34" charset="0"/>
              <a:buChar char="•"/>
            </a:pPr>
            <a:r>
              <a:rPr lang="en-US" altLang="zh-HK" dirty="0">
                <a:latin typeface="Calibri" panose="020F0502020204030204" pitchFamily="34" charset="0"/>
              </a:rPr>
              <a:t>Fundamental disjunction between traditional teaching approaches and technology-enhanced teaching </a:t>
            </a:r>
            <a:r>
              <a:rPr lang="en-US" altLang="zh-HK" dirty="0" smtClean="0">
                <a:latin typeface="Calibri" panose="020F0502020204030204" pitchFamily="34" charset="0"/>
              </a:rPr>
              <a:t>methods;</a:t>
            </a:r>
            <a:endParaRPr lang="zh-HK" altLang="en-US" dirty="0">
              <a:latin typeface="Calibri" panose="020F0502020204030204" pitchFamily="34" charset="0"/>
            </a:endParaRPr>
          </a:p>
          <a:p>
            <a:pPr marL="285750" indent="-285750">
              <a:lnSpc>
                <a:spcPts val="3800"/>
              </a:lnSpc>
              <a:buFont typeface="Arial" panose="020B0604020202020204" pitchFamily="34" charset="0"/>
              <a:buChar char="•"/>
            </a:pPr>
            <a:r>
              <a:rPr lang="en-US" altLang="zh-HK" dirty="0" smtClean="0">
                <a:latin typeface="Calibri" panose="020F0502020204030204" pitchFamily="34" charset="0"/>
              </a:rPr>
              <a:t>Lack </a:t>
            </a:r>
            <a:r>
              <a:rPr lang="en-US" altLang="zh-HK" dirty="0">
                <a:latin typeface="Calibri" panose="020F0502020204030204" pitchFamily="34" charset="0"/>
              </a:rPr>
              <a:t>of availability of technology tools;</a:t>
            </a:r>
          </a:p>
          <a:p>
            <a:pPr marL="285750" indent="-285750">
              <a:lnSpc>
                <a:spcPts val="3800"/>
              </a:lnSpc>
              <a:buFont typeface="Arial" panose="020B0604020202020204" pitchFamily="34" charset="0"/>
              <a:buChar char="•"/>
            </a:pPr>
            <a:r>
              <a:rPr lang="en-US" altLang="zh-HK" dirty="0">
                <a:latin typeface="Calibri" panose="020F0502020204030204" pitchFamily="34" charset="0"/>
              </a:rPr>
              <a:t>Lack of adequate technological training for </a:t>
            </a:r>
            <a:r>
              <a:rPr lang="en-US" altLang="zh-HK" dirty="0" smtClean="0">
                <a:latin typeface="Calibri" panose="020F0502020204030204" pitchFamily="34" charset="0"/>
              </a:rPr>
              <a:t>teachers.</a:t>
            </a:r>
            <a:endParaRPr lang="en-US" altLang="zh-HK" dirty="0">
              <a:latin typeface="Calibri" panose="020F0502020204030204" pitchFamily="34" charset="0"/>
            </a:endParaRPr>
          </a:p>
          <a:p>
            <a:pPr marL="0" indent="0">
              <a:buNone/>
            </a:pPr>
            <a:endParaRPr lang="en-US" altLang="zh-HK" dirty="0">
              <a:latin typeface="Calibri" panose="020F0502020204030204" pitchFamily="34" charset="0"/>
            </a:endParaRPr>
          </a:p>
          <a:p>
            <a:pPr marL="0" indent="0">
              <a:buNone/>
            </a:pPr>
            <a:endParaRPr lang="en-US" altLang="zh-HK" dirty="0" smtClean="0">
              <a:latin typeface="Calibri" panose="020F0502020204030204" pitchFamily="34" charset="0"/>
            </a:endParaRPr>
          </a:p>
        </p:txBody>
      </p:sp>
      <p:sp>
        <p:nvSpPr>
          <p:cNvPr id="10" name="文字方塊 9"/>
          <p:cNvSpPr txBox="1"/>
          <p:nvPr/>
        </p:nvSpPr>
        <p:spPr>
          <a:xfrm>
            <a:off x="395536" y="5984676"/>
            <a:ext cx="8352928" cy="646331"/>
          </a:xfrm>
          <a:prstGeom prst="rect">
            <a:avLst/>
          </a:prstGeom>
          <a:noFill/>
        </p:spPr>
        <p:txBody>
          <a:bodyPr wrap="square" rtlCol="0">
            <a:spAutoFit/>
          </a:bodyPr>
          <a:lstStyle/>
          <a:p>
            <a:r>
              <a:rPr lang="en-US" altLang="zh-HK" dirty="0">
                <a:latin typeface="Calibri" panose="020F0502020204030204" pitchFamily="34" charset="0"/>
              </a:rPr>
              <a:t>Kurt, </a:t>
            </a:r>
            <a:r>
              <a:rPr lang="en-US" altLang="zh-HK" dirty="0" err="1">
                <a:latin typeface="Calibri" panose="020F0502020204030204" pitchFamily="34" charset="0"/>
              </a:rPr>
              <a:t>Serhat</a:t>
            </a:r>
            <a:r>
              <a:rPr lang="en-US" altLang="zh-HK" dirty="0">
                <a:latin typeface="Calibri" panose="020F0502020204030204" pitchFamily="34" charset="0"/>
              </a:rPr>
              <a:t>. (2013). Creating </a:t>
            </a:r>
            <a:r>
              <a:rPr lang="en-US" altLang="zh-HK" dirty="0" smtClean="0">
                <a:latin typeface="Calibri" panose="020F0502020204030204" pitchFamily="34" charset="0"/>
              </a:rPr>
              <a:t>Technology-Enriched </a:t>
            </a:r>
            <a:r>
              <a:rPr lang="en-US" altLang="zh-HK" dirty="0">
                <a:latin typeface="Calibri" panose="020F0502020204030204" pitchFamily="34" charset="0"/>
              </a:rPr>
              <a:t>C</a:t>
            </a:r>
            <a:r>
              <a:rPr lang="en-US" altLang="zh-HK" dirty="0" smtClean="0">
                <a:latin typeface="Calibri" panose="020F0502020204030204" pitchFamily="34" charset="0"/>
              </a:rPr>
              <a:t>lassrooms</a:t>
            </a:r>
            <a:r>
              <a:rPr lang="en-US" altLang="zh-HK" dirty="0">
                <a:latin typeface="Calibri" panose="020F0502020204030204" pitchFamily="34" charset="0"/>
              </a:rPr>
              <a:t>: </a:t>
            </a:r>
            <a:r>
              <a:rPr lang="en-US" altLang="zh-TW" dirty="0" smtClean="0">
                <a:latin typeface="Calibri" panose="020F0502020204030204" pitchFamily="34" charset="0"/>
              </a:rPr>
              <a:t>Implementation</a:t>
            </a:r>
            <a:r>
              <a:rPr lang="zh-TW" altLang="en-US" dirty="0" smtClean="0">
                <a:latin typeface="Calibri" panose="020F0502020204030204" pitchFamily="34" charset="0"/>
              </a:rPr>
              <a:t> </a:t>
            </a:r>
            <a:r>
              <a:rPr lang="en-US" altLang="zh-TW" dirty="0">
                <a:latin typeface="Calibri" panose="020F0502020204030204" pitchFamily="34" charset="0"/>
              </a:rPr>
              <a:t>C</a:t>
            </a:r>
            <a:r>
              <a:rPr lang="en-US" altLang="zh-HK" dirty="0" smtClean="0">
                <a:latin typeface="Calibri" panose="020F0502020204030204" pitchFamily="34" charset="0"/>
              </a:rPr>
              <a:t>hallenges </a:t>
            </a:r>
            <a:r>
              <a:rPr lang="en-US" altLang="zh-HK" dirty="0">
                <a:latin typeface="Calibri" panose="020F0502020204030204" pitchFamily="34" charset="0"/>
              </a:rPr>
              <a:t>in Turkish </a:t>
            </a:r>
            <a:r>
              <a:rPr lang="en-US" altLang="zh-HK" dirty="0" smtClean="0">
                <a:latin typeface="Calibri" panose="020F0502020204030204" pitchFamily="34" charset="0"/>
              </a:rPr>
              <a:t>Education</a:t>
            </a:r>
            <a:r>
              <a:rPr lang="en-US" altLang="zh-HK" dirty="0">
                <a:latin typeface="Calibri" panose="020F0502020204030204" pitchFamily="34" charset="0"/>
              </a:rPr>
              <a:t>. </a:t>
            </a:r>
            <a:r>
              <a:rPr lang="en-US" altLang="zh-HK" b="1" i="1" dirty="0">
                <a:latin typeface="Calibri" panose="020F0502020204030204" pitchFamily="34" charset="0"/>
              </a:rPr>
              <a:t>Learning, Media and </a:t>
            </a:r>
            <a:r>
              <a:rPr lang="en-US" altLang="zh-HK" b="1" i="1" dirty="0" smtClean="0">
                <a:latin typeface="Calibri" panose="020F0502020204030204" pitchFamily="34" charset="0"/>
              </a:rPr>
              <a:t>Technology, 39(1), </a:t>
            </a:r>
            <a:r>
              <a:rPr lang="en-US" altLang="zh-HK" dirty="0" smtClean="0">
                <a:latin typeface="Calibri" panose="020F0502020204030204" pitchFamily="34" charset="0"/>
              </a:rPr>
              <a:t>90 – 106.</a:t>
            </a:r>
            <a:endParaRPr lang="zh-HK" altLang="en-US" dirty="0">
              <a:latin typeface="Calibri" panose="020F0502020204030204" pitchFamily="34" charset="0"/>
            </a:endParaRPr>
          </a:p>
        </p:txBody>
      </p:sp>
      <p:pic>
        <p:nvPicPr>
          <p:cNvPr id="4" name="圖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3501008"/>
            <a:ext cx="2286000" cy="1714500"/>
          </a:xfrm>
          <a:prstGeom prst="rect">
            <a:avLst/>
          </a:prstGeom>
        </p:spPr>
      </p:pic>
    </p:spTree>
    <p:extLst>
      <p:ext uri="{BB962C8B-B14F-4D97-AF65-F5344CB8AC3E}">
        <p14:creationId xmlns:p14="http://schemas.microsoft.com/office/powerpoint/2010/main" val="1259690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華康細圓體" panose="02010609010101010101" pitchFamily="49" charset="-120"/>
                <a:ea typeface="華康細圓體" panose="02010609010101010101" pitchFamily="49" charset="-120"/>
              </a:rPr>
              <a:t>陳朱素華校本經驗</a:t>
            </a:r>
            <a:endParaRPr lang="zh-HK" altLang="en-US" dirty="0"/>
          </a:p>
        </p:txBody>
      </p:sp>
      <p:sp>
        <p:nvSpPr>
          <p:cNvPr id="4" name="文字方塊 3"/>
          <p:cNvSpPr txBox="1"/>
          <p:nvPr/>
        </p:nvSpPr>
        <p:spPr>
          <a:xfrm>
            <a:off x="467544" y="1268760"/>
            <a:ext cx="3312368" cy="4154984"/>
          </a:xfrm>
          <a:prstGeom prst="rect">
            <a:avLst/>
          </a:prstGeom>
          <a:noFill/>
        </p:spPr>
        <p:txBody>
          <a:bodyPr wrap="square" rtlCol="0">
            <a:spAutoFit/>
          </a:bodyPr>
          <a:lstStyle/>
          <a:p>
            <a:r>
              <a:rPr lang="en-US" altLang="zh-HK" sz="2200" dirty="0" smtClean="0">
                <a:latin typeface="Calibri" panose="020F0502020204030204" pitchFamily="34" charset="0"/>
              </a:rPr>
              <a:t>Barriers</a:t>
            </a:r>
          </a:p>
          <a:p>
            <a:pPr marL="285750" indent="-285750">
              <a:buFont typeface="Arial" panose="020B0604020202020204" pitchFamily="34" charset="0"/>
              <a:buChar char="•"/>
            </a:pPr>
            <a:r>
              <a:rPr lang="en-US" altLang="zh-HK" sz="2200" dirty="0" smtClean="0">
                <a:latin typeface="Calibri" panose="020F0502020204030204" pitchFamily="34" charset="0"/>
              </a:rPr>
              <a:t>Beliefs </a:t>
            </a:r>
            <a:r>
              <a:rPr lang="en-US" altLang="zh-HK" sz="2200" dirty="0">
                <a:latin typeface="Calibri" panose="020F0502020204030204" pitchFamily="34" charset="0"/>
              </a:rPr>
              <a:t>about the role of technology in education</a:t>
            </a:r>
            <a:r>
              <a:rPr lang="en-US" altLang="zh-HK" sz="2200" dirty="0" smtClean="0">
                <a:latin typeface="Calibri" panose="020F0502020204030204" pitchFamily="34" charset="0"/>
              </a:rPr>
              <a:t>;</a:t>
            </a:r>
          </a:p>
          <a:p>
            <a:pPr marL="285750" indent="-285750">
              <a:buFont typeface="Arial" panose="020B0604020202020204" pitchFamily="34" charset="0"/>
              <a:buChar char="•"/>
            </a:pPr>
            <a:endParaRPr lang="en-US" altLang="zh-HK" sz="2200" dirty="0" smtClean="0">
              <a:latin typeface="Calibri" panose="020F0502020204030204" pitchFamily="34" charset="0"/>
            </a:endParaRPr>
          </a:p>
          <a:p>
            <a:endParaRPr lang="en-US" altLang="zh-HK" sz="2200" dirty="0" smtClean="0">
              <a:latin typeface="Calibri" panose="020F0502020204030204" pitchFamily="34" charset="0"/>
            </a:endParaRPr>
          </a:p>
          <a:p>
            <a:endParaRPr lang="en-US" altLang="zh-HK" sz="2200" dirty="0">
              <a:latin typeface="Calibri" panose="020F0502020204030204" pitchFamily="34" charset="0"/>
            </a:endParaRPr>
          </a:p>
          <a:p>
            <a:endParaRPr lang="en-US" altLang="zh-HK" sz="2200" dirty="0" smtClean="0">
              <a:latin typeface="Calibri" panose="020F0502020204030204" pitchFamily="34" charset="0"/>
            </a:endParaRPr>
          </a:p>
          <a:p>
            <a:pPr marL="285750" indent="-285750">
              <a:buFont typeface="Arial" panose="020B0604020202020204" pitchFamily="34" charset="0"/>
              <a:buChar char="•"/>
            </a:pPr>
            <a:r>
              <a:rPr lang="en-US" altLang="zh-HK" sz="2200" dirty="0" smtClean="0">
                <a:latin typeface="Calibri" panose="020F0502020204030204" pitchFamily="34" charset="0"/>
              </a:rPr>
              <a:t>Fundamental </a:t>
            </a:r>
            <a:r>
              <a:rPr lang="en-US" altLang="zh-HK" sz="2200" dirty="0">
                <a:latin typeface="Calibri" panose="020F0502020204030204" pitchFamily="34" charset="0"/>
              </a:rPr>
              <a:t>disjunction between traditional teaching approaches and technology-enhanced teaching methods</a:t>
            </a:r>
            <a:r>
              <a:rPr lang="en-US" altLang="zh-HK" sz="2200" dirty="0" smtClean="0">
                <a:latin typeface="Calibri" panose="020F0502020204030204" pitchFamily="34" charset="0"/>
              </a:rPr>
              <a:t>.</a:t>
            </a:r>
            <a:endParaRPr lang="zh-HK" altLang="en-US" sz="2200" dirty="0">
              <a:latin typeface="Calibri" panose="020F0502020204030204" pitchFamily="34" charset="0"/>
            </a:endParaRPr>
          </a:p>
        </p:txBody>
      </p:sp>
      <p:sp>
        <p:nvSpPr>
          <p:cNvPr id="5" name="文字方塊 4"/>
          <p:cNvSpPr txBox="1"/>
          <p:nvPr/>
        </p:nvSpPr>
        <p:spPr>
          <a:xfrm>
            <a:off x="4572000" y="1649120"/>
            <a:ext cx="4176464"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由專責同工負責推動</a:t>
            </a:r>
            <a:r>
              <a:rPr lang="en-US" altLang="zh-TW" b="1" spc="50" dirty="0" smtClean="0">
                <a:latin typeface="Calibri" panose="020F0502020204030204" pitchFamily="34" charset="0"/>
                <a:ea typeface="方正細圓" panose="03000509000000000000" pitchFamily="65" charset="-120"/>
              </a:rPr>
              <a:t>IT</a:t>
            </a:r>
            <a:r>
              <a:rPr lang="zh-TW" altLang="en-US" b="1" spc="50" dirty="0" smtClean="0">
                <a:latin typeface="Calibri" panose="020F0502020204030204" pitchFamily="34" charset="0"/>
                <a:ea typeface="方正細圓" panose="03000509000000000000" pitchFamily="65" charset="-120"/>
              </a:rPr>
              <a:t>教學；</a:t>
            </a: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定期向全體老師報告</a:t>
            </a:r>
            <a:r>
              <a:rPr lang="en-US" altLang="zh-TW" b="1" spc="50" dirty="0">
                <a:latin typeface="Calibri" panose="020F0502020204030204" pitchFamily="34" charset="0"/>
                <a:ea typeface="方正細圓" panose="03000509000000000000" pitchFamily="65" charset="-120"/>
              </a:rPr>
              <a:t>IT</a:t>
            </a:r>
            <a:r>
              <a:rPr lang="zh-TW" altLang="en-US" b="1" spc="50" dirty="0" smtClean="0">
                <a:latin typeface="Calibri" panose="020F0502020204030204" pitchFamily="34" charset="0"/>
                <a:ea typeface="方正細圓" panose="03000509000000000000" pitchFamily="65" charset="-120"/>
              </a:rPr>
              <a:t>教學新趨勢，目的營建一個整體「</a:t>
            </a:r>
            <a:r>
              <a:rPr lang="en-US" altLang="zh-TW" b="1" spc="50" dirty="0">
                <a:latin typeface="Calibri" panose="020F0502020204030204" pitchFamily="34" charset="0"/>
                <a:ea typeface="方正細圓" panose="03000509000000000000" pitchFamily="65" charset="-120"/>
              </a:rPr>
              <a:t> IT</a:t>
            </a:r>
            <a:r>
              <a:rPr lang="zh-TW" altLang="en-US" b="1" spc="50" dirty="0" smtClean="0">
                <a:latin typeface="Calibri" panose="020F0502020204030204" pitchFamily="34" charset="0"/>
                <a:ea typeface="方正細圓" panose="03000509000000000000" pitchFamily="65" charset="-120"/>
              </a:rPr>
              <a:t>教學」的文化；</a:t>
            </a: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與各科協商，推行</a:t>
            </a:r>
            <a:r>
              <a:rPr lang="en-US" altLang="zh-TW" b="1" spc="50" dirty="0">
                <a:latin typeface="Calibri" panose="020F0502020204030204" pitchFamily="34" charset="0"/>
                <a:ea typeface="方正細圓" panose="03000509000000000000" pitchFamily="65" charset="-120"/>
              </a:rPr>
              <a:t>IT</a:t>
            </a:r>
            <a:r>
              <a:rPr lang="zh-TW" altLang="en-US" b="1" spc="50" dirty="0" smtClean="0">
                <a:latin typeface="Calibri" panose="020F0502020204030204" pitchFamily="34" charset="0"/>
                <a:ea typeface="方正細圓" panose="03000509000000000000" pitchFamily="65" charset="-120"/>
              </a:rPr>
              <a:t>教學的時間表。</a:t>
            </a: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endParaRPr lang="en-US" altLang="zh-TW" b="1" spc="50" dirty="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r>
              <a:rPr lang="zh-TW" altLang="en-US" b="1" spc="50" dirty="0">
                <a:latin typeface="Calibri" panose="020F0502020204030204" pitchFamily="34" charset="0"/>
                <a:ea typeface="方正細圓" panose="03000509000000000000" pitchFamily="65" charset="-120"/>
              </a:rPr>
              <a:t>搜集成功資訊科技教學案例向不同學科分享</a:t>
            </a:r>
            <a:r>
              <a:rPr lang="zh-TW" altLang="en-US" b="1" spc="50" dirty="0" smtClean="0">
                <a:latin typeface="Calibri" panose="020F0502020204030204" pitchFamily="34" charset="0"/>
                <a:ea typeface="方正細圓" panose="03000509000000000000" pitchFamily="65" charset="-120"/>
              </a:rPr>
              <a:t>；</a:t>
            </a: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r>
              <a:rPr lang="zh-TW" altLang="en-US" b="1" spc="50" dirty="0">
                <a:latin typeface="Calibri" panose="020F0502020204030204" pitchFamily="34" charset="0"/>
                <a:ea typeface="方正細圓" panose="03000509000000000000" pitchFamily="65" charset="-120"/>
              </a:rPr>
              <a:t>與科任老師一同設計課堂教學</a:t>
            </a:r>
            <a:r>
              <a:rPr lang="zh-TW" altLang="en-US" b="1" spc="50" dirty="0" smtClean="0">
                <a:latin typeface="Calibri" panose="020F0502020204030204" pitchFamily="34" charset="0"/>
                <a:ea typeface="方正細圓" panose="03000509000000000000" pitchFamily="65" charset="-120"/>
              </a:rPr>
              <a:t>，讓科任老師明白 </a:t>
            </a:r>
            <a:r>
              <a:rPr lang="en-US" altLang="zh-TW" b="1" spc="50" dirty="0" smtClean="0">
                <a:latin typeface="Calibri" panose="020F0502020204030204" pitchFamily="34" charset="0"/>
                <a:ea typeface="方正細圓" panose="03000509000000000000" pitchFamily="65" charset="-120"/>
              </a:rPr>
              <a:t>IT</a:t>
            </a:r>
            <a:r>
              <a:rPr lang="zh-TW" altLang="en-US" b="1" spc="50" dirty="0" smtClean="0">
                <a:latin typeface="Calibri" panose="020F0502020204030204" pitchFamily="34" charset="0"/>
                <a:ea typeface="方正細圓" panose="03000509000000000000" pitchFamily="65" charset="-120"/>
              </a:rPr>
              <a:t> 在</a:t>
            </a:r>
            <a:r>
              <a:rPr lang="zh-TW" altLang="en-US" b="1" spc="50" dirty="0">
                <a:latin typeface="Calibri" panose="020F0502020204030204" pitchFamily="34" charset="0"/>
                <a:ea typeface="方正細圓" panose="03000509000000000000" pitchFamily="65" charset="-120"/>
              </a:rPr>
              <a:t>課堂活動中適當的</a:t>
            </a:r>
            <a:r>
              <a:rPr lang="zh-TW" altLang="en-US" b="1" spc="50" dirty="0" smtClean="0">
                <a:latin typeface="Calibri" panose="020F0502020204030204" pitchFamily="34" charset="0"/>
                <a:ea typeface="方正細圓" panose="03000509000000000000" pitchFamily="65" charset="-120"/>
              </a:rPr>
              <a:t>位置及教學功能；</a:t>
            </a:r>
            <a:endParaRPr lang="en-US" altLang="zh-TW" b="1" spc="50" dirty="0" smtClean="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鼓勵同工多參與教育局舉辦有關</a:t>
            </a:r>
            <a:r>
              <a:rPr lang="en-US" altLang="zh-TW" b="1" spc="50" dirty="0" smtClean="0">
                <a:latin typeface="Calibri" panose="020F0502020204030204" pitchFamily="34" charset="0"/>
                <a:ea typeface="方正細圓" panose="03000509000000000000" pitchFamily="65" charset="-120"/>
              </a:rPr>
              <a:t>IT</a:t>
            </a:r>
            <a:r>
              <a:rPr lang="zh-TW" altLang="en-US" b="1" spc="50" dirty="0" smtClean="0">
                <a:latin typeface="Calibri" panose="020F0502020204030204" pitchFamily="34" charset="0"/>
                <a:ea typeface="方正細圓" panose="03000509000000000000" pitchFamily="65" charset="-120"/>
              </a:rPr>
              <a:t>教學培訓課程。</a:t>
            </a:r>
            <a:endParaRPr lang="en-US" altLang="zh-TW" b="1" spc="50" dirty="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endParaRPr lang="en-US" altLang="zh-TW" b="1" spc="50" dirty="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endParaRPr lang="en-US" altLang="zh-TW" b="1" spc="50" dirty="0" smtClean="0">
              <a:latin typeface="Calibri" panose="020F0502020204030204" pitchFamily="34" charset="0"/>
              <a:ea typeface="方正細圓" panose="03000509000000000000" pitchFamily="65" charset="-120"/>
            </a:endParaRPr>
          </a:p>
        </p:txBody>
      </p:sp>
      <p:sp>
        <p:nvSpPr>
          <p:cNvPr id="11" name="左-右雙向箭號 10"/>
          <p:cNvSpPr/>
          <p:nvPr/>
        </p:nvSpPr>
        <p:spPr bwMode="auto">
          <a:xfrm>
            <a:off x="3888879" y="1844824"/>
            <a:ext cx="648072" cy="288032"/>
          </a:xfrm>
          <a:prstGeom prst="lef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左-右雙向箭號 11"/>
          <p:cNvSpPr/>
          <p:nvPr/>
        </p:nvSpPr>
        <p:spPr bwMode="auto">
          <a:xfrm>
            <a:off x="3878213" y="3717032"/>
            <a:ext cx="648072" cy="288032"/>
          </a:xfrm>
          <a:prstGeom prst="lef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 name="文字方塊 2"/>
          <p:cNvSpPr txBox="1"/>
          <p:nvPr/>
        </p:nvSpPr>
        <p:spPr>
          <a:xfrm>
            <a:off x="4572000" y="1268760"/>
            <a:ext cx="1368152" cy="400110"/>
          </a:xfrm>
          <a:prstGeom prst="rect">
            <a:avLst/>
          </a:prstGeom>
          <a:noFill/>
        </p:spPr>
        <p:txBody>
          <a:bodyPr wrap="square" rtlCol="0">
            <a:spAutoFit/>
          </a:bodyPr>
          <a:lstStyle/>
          <a:p>
            <a:r>
              <a:rPr lang="zh-TW" altLang="en-US" sz="2000" b="1" dirty="0" smtClean="0">
                <a:latin typeface="方正細圓" panose="02000000000000000000" pitchFamily="2" charset="-120"/>
                <a:ea typeface="方正細圓" panose="02000000000000000000" pitchFamily="2" charset="-120"/>
              </a:rPr>
              <a:t>推行措施</a:t>
            </a:r>
            <a:endParaRPr lang="zh-HK" altLang="en-US" sz="2000" b="1" dirty="0">
              <a:latin typeface="方正細圓" panose="02000000000000000000" pitchFamily="2" charset="-120"/>
              <a:ea typeface="方正細圓" panose="02000000000000000000" pitchFamily="2" charset="-120"/>
            </a:endParaRPr>
          </a:p>
        </p:txBody>
      </p:sp>
    </p:spTree>
    <p:extLst>
      <p:ext uri="{BB962C8B-B14F-4D97-AF65-F5344CB8AC3E}">
        <p14:creationId xmlns:p14="http://schemas.microsoft.com/office/powerpoint/2010/main" val="3670385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華康細圓體" panose="02010609010101010101" pitchFamily="49" charset="-120"/>
                <a:ea typeface="華康細圓體" panose="02010609010101010101" pitchFamily="49" charset="-120"/>
              </a:rPr>
              <a:t>陳朱素華校本經驗</a:t>
            </a:r>
            <a:endParaRPr lang="zh-HK" altLang="en-US" dirty="0"/>
          </a:p>
        </p:txBody>
      </p:sp>
      <p:sp>
        <p:nvSpPr>
          <p:cNvPr id="4" name="文字方塊 3"/>
          <p:cNvSpPr txBox="1"/>
          <p:nvPr/>
        </p:nvSpPr>
        <p:spPr>
          <a:xfrm>
            <a:off x="467543" y="1268760"/>
            <a:ext cx="3421335" cy="2800767"/>
          </a:xfrm>
          <a:prstGeom prst="rect">
            <a:avLst/>
          </a:prstGeom>
          <a:noFill/>
        </p:spPr>
        <p:txBody>
          <a:bodyPr wrap="square" rtlCol="0">
            <a:spAutoFit/>
          </a:bodyPr>
          <a:lstStyle/>
          <a:p>
            <a:r>
              <a:rPr lang="en-US" altLang="zh-HK" sz="2200" dirty="0" smtClean="0">
                <a:latin typeface="Calibri" panose="020F0502020204030204" pitchFamily="34" charset="0"/>
              </a:rPr>
              <a:t>Barriers</a:t>
            </a:r>
          </a:p>
          <a:p>
            <a:pPr marL="285750" indent="-285750">
              <a:buFont typeface="Arial" panose="020B0604020202020204" pitchFamily="34" charset="0"/>
              <a:buChar char="•"/>
            </a:pPr>
            <a:r>
              <a:rPr lang="en-US" altLang="zh-HK" sz="2200" dirty="0" smtClean="0">
                <a:latin typeface="Calibri" panose="020F0502020204030204" pitchFamily="34" charset="0"/>
              </a:rPr>
              <a:t>Lack </a:t>
            </a:r>
            <a:r>
              <a:rPr lang="en-US" altLang="zh-HK" sz="2200" dirty="0">
                <a:latin typeface="Calibri" panose="020F0502020204030204" pitchFamily="34" charset="0"/>
              </a:rPr>
              <a:t>of availability of technology tools;</a:t>
            </a:r>
          </a:p>
          <a:p>
            <a:pPr marL="285750" indent="-285750">
              <a:buFont typeface="Arial" panose="020B0604020202020204" pitchFamily="34" charset="0"/>
              <a:buChar char="•"/>
            </a:pPr>
            <a:endParaRPr lang="en-US" altLang="zh-HK" sz="2200" dirty="0" smtClean="0">
              <a:latin typeface="Calibri" panose="020F0502020204030204" pitchFamily="34" charset="0"/>
            </a:endParaRPr>
          </a:p>
          <a:p>
            <a:pPr marL="285750" indent="-285750">
              <a:buFont typeface="Arial" panose="020B0604020202020204" pitchFamily="34" charset="0"/>
              <a:buChar char="•"/>
            </a:pPr>
            <a:endParaRPr lang="en-US" altLang="zh-HK" sz="2200" dirty="0" smtClean="0">
              <a:latin typeface="Calibri" panose="020F0502020204030204" pitchFamily="34" charset="0"/>
            </a:endParaRPr>
          </a:p>
          <a:p>
            <a:pPr marL="285750" indent="-285750">
              <a:buFont typeface="Arial" panose="020B0604020202020204" pitchFamily="34" charset="0"/>
              <a:buChar char="•"/>
            </a:pPr>
            <a:r>
              <a:rPr lang="en-US" altLang="zh-HK" sz="2200" dirty="0" smtClean="0">
                <a:latin typeface="Calibri" panose="020F0502020204030204" pitchFamily="34" charset="0"/>
              </a:rPr>
              <a:t>Lack </a:t>
            </a:r>
            <a:r>
              <a:rPr lang="en-US" altLang="zh-HK" sz="2200" dirty="0">
                <a:latin typeface="Calibri" panose="020F0502020204030204" pitchFamily="34" charset="0"/>
              </a:rPr>
              <a:t>of adequate technological training for </a:t>
            </a:r>
            <a:r>
              <a:rPr lang="en-US" altLang="zh-HK" sz="2200" dirty="0" smtClean="0">
                <a:latin typeface="Calibri" panose="020F0502020204030204" pitchFamily="34" charset="0"/>
              </a:rPr>
              <a:t>teachers</a:t>
            </a:r>
            <a:r>
              <a:rPr lang="en-US" altLang="zh-HK" sz="2200" dirty="0">
                <a:latin typeface="Calibri" panose="020F0502020204030204" pitchFamily="34" charset="0"/>
              </a:rPr>
              <a:t>.</a:t>
            </a:r>
          </a:p>
        </p:txBody>
      </p:sp>
      <p:sp>
        <p:nvSpPr>
          <p:cNvPr id="6" name="文字方塊 5"/>
          <p:cNvSpPr txBox="1"/>
          <p:nvPr/>
        </p:nvSpPr>
        <p:spPr>
          <a:xfrm>
            <a:off x="4572000" y="1628800"/>
            <a:ext cx="4176464" cy="3831818"/>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zh-TW" altLang="en-US" b="1" spc="50" dirty="0">
                <a:latin typeface="Calibri" panose="020F0502020204030204" pitchFamily="34" charset="0"/>
                <a:ea typeface="方正細圓" panose="03000509000000000000" pitchFamily="65" charset="-120"/>
              </a:rPr>
              <a:t>安排需用</a:t>
            </a:r>
            <a:r>
              <a:rPr lang="en-US" altLang="zh-TW" b="1" spc="50" dirty="0">
                <a:latin typeface="Calibri" panose="020F0502020204030204" pitchFamily="34" charset="0"/>
                <a:ea typeface="方正細圓" panose="03000509000000000000" pitchFamily="65" charset="-120"/>
              </a:rPr>
              <a:t>IT</a:t>
            </a:r>
            <a:r>
              <a:rPr lang="zh-TW" altLang="en-US" b="1" spc="50" dirty="0">
                <a:latin typeface="Calibri" panose="020F0502020204030204" pitchFamily="34" charset="0"/>
                <a:ea typeface="方正細圓" panose="03000509000000000000" pitchFamily="65" charset="-120"/>
              </a:rPr>
              <a:t>設備及適合課堂活動用</a:t>
            </a:r>
            <a:r>
              <a:rPr lang="en-US" altLang="zh-TW" b="1" spc="50" dirty="0">
                <a:latin typeface="Calibri" panose="020F0502020204030204" pitchFamily="34" charset="0"/>
                <a:ea typeface="方正細圓" panose="03000509000000000000" pitchFamily="65" charset="-120"/>
              </a:rPr>
              <a:t>Apps</a:t>
            </a:r>
            <a:r>
              <a:rPr lang="zh-TW" altLang="en-US" b="1" spc="50" dirty="0" smtClean="0">
                <a:latin typeface="Calibri" panose="020F0502020204030204" pitchFamily="34" charset="0"/>
                <a:ea typeface="方正細圓" panose="03000509000000000000" pitchFamily="65" charset="-120"/>
              </a:rPr>
              <a:t>；</a:t>
            </a:r>
            <a:endParaRPr lang="en-US" altLang="zh-TW" b="1" spc="50" dirty="0" smtClean="0">
              <a:latin typeface="Calibri" panose="020F0502020204030204" pitchFamily="34" charset="0"/>
              <a:ea typeface="方正細圓" panose="03000509000000000000" pitchFamily="65" charset="-120"/>
            </a:endParaRPr>
          </a:p>
          <a:p>
            <a:pPr>
              <a:lnSpc>
                <a:spcPts val="3000"/>
              </a:lnSpc>
            </a:pPr>
            <a:endParaRPr lang="en-US" altLang="zh-TW" b="1" spc="50" dirty="0" smtClean="0">
              <a:latin typeface="Calibri" panose="020F0502020204030204" pitchFamily="34" charset="0"/>
              <a:ea typeface="方正細圓" panose="03000509000000000000" pitchFamily="65" charset="-120"/>
            </a:endParaRPr>
          </a:p>
          <a:p>
            <a:pPr marL="285750" indent="-285750">
              <a:lnSpc>
                <a:spcPts val="3000"/>
              </a:lnSpc>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向</a:t>
            </a:r>
            <a:r>
              <a:rPr lang="zh-TW" altLang="en-US" b="1" spc="50" dirty="0">
                <a:latin typeface="Calibri" panose="020F0502020204030204" pitchFamily="34" charset="0"/>
                <a:ea typeface="方正細圓" panose="03000509000000000000" pitchFamily="65" charset="-120"/>
              </a:rPr>
              <a:t>老師及學生提供使用</a:t>
            </a:r>
            <a:r>
              <a:rPr lang="en-US" altLang="zh-TW" b="1" spc="50" dirty="0">
                <a:latin typeface="Calibri" panose="020F0502020204030204" pitchFamily="34" charset="0"/>
                <a:ea typeface="方正細圓" panose="03000509000000000000" pitchFamily="65" charset="-120"/>
              </a:rPr>
              <a:t>IT</a:t>
            </a:r>
            <a:r>
              <a:rPr lang="zh-TW" altLang="en-US" b="1" spc="50" dirty="0">
                <a:latin typeface="Calibri" panose="020F0502020204030204" pitchFamily="34" charset="0"/>
                <a:ea typeface="方正細圓" panose="03000509000000000000" pitchFamily="65" charset="-120"/>
              </a:rPr>
              <a:t>教學活動所需的培訓</a:t>
            </a:r>
            <a:r>
              <a:rPr lang="zh-TW" altLang="en-US" b="1" spc="50" dirty="0" smtClean="0">
                <a:latin typeface="Calibri" panose="020F0502020204030204" pitchFamily="34" charset="0"/>
                <a:ea typeface="方正細圓" panose="03000509000000000000" pitchFamily="65" charset="-120"/>
              </a:rPr>
              <a:t>；</a:t>
            </a:r>
            <a:endParaRPr lang="en-US" altLang="zh-TW" b="1" spc="50" dirty="0" smtClean="0">
              <a:latin typeface="Calibri" panose="020F0502020204030204" pitchFamily="34" charset="0"/>
              <a:ea typeface="方正細圓" panose="03000509000000000000" pitchFamily="65" charset="-120"/>
            </a:endParaRPr>
          </a:p>
          <a:p>
            <a:pPr marL="285750" indent="-285750">
              <a:lnSpc>
                <a:spcPts val="3000"/>
              </a:lnSpc>
              <a:buFont typeface="Arial" panose="020B0604020202020204" pitchFamily="34" charset="0"/>
              <a:buChar char="•"/>
            </a:pPr>
            <a:r>
              <a:rPr lang="zh-TW" altLang="en-US" b="1" spc="50" dirty="0" smtClean="0">
                <a:latin typeface="Calibri" panose="020F0502020204030204" pitchFamily="34" charset="0"/>
                <a:ea typeface="方正細圓" panose="03000509000000000000" pitchFamily="65" charset="-120"/>
              </a:rPr>
              <a:t>邀請老師出席校內</a:t>
            </a:r>
            <a:r>
              <a:rPr lang="en-US" altLang="zh-TW" b="1" spc="50" dirty="0">
                <a:latin typeface="Calibri" panose="020F0502020204030204" pitchFamily="34" charset="0"/>
                <a:ea typeface="方正細圓" panose="03000509000000000000" pitchFamily="65" charset="-120"/>
              </a:rPr>
              <a:t>IT</a:t>
            </a:r>
            <a:r>
              <a:rPr lang="zh-TW" altLang="en-US" b="1" spc="50" dirty="0">
                <a:latin typeface="Calibri" panose="020F0502020204030204" pitchFamily="34" charset="0"/>
                <a:ea typeface="方正細圓" panose="03000509000000000000" pitchFamily="65" charset="-120"/>
              </a:rPr>
              <a:t>教學</a:t>
            </a:r>
            <a:r>
              <a:rPr lang="zh-TW" altLang="en-US" b="1" spc="50" dirty="0" smtClean="0">
                <a:latin typeface="Calibri" panose="020F0502020204030204" pitchFamily="34" charset="0"/>
                <a:ea typeface="方正細圓" panose="03000509000000000000" pitchFamily="65" charset="-120"/>
              </a:rPr>
              <a:t>觀課活動；</a:t>
            </a:r>
            <a:endParaRPr lang="en-US" altLang="zh-TW" b="1" spc="50" dirty="0">
              <a:latin typeface="Calibri" panose="020F0502020204030204" pitchFamily="34" charset="0"/>
              <a:ea typeface="方正細圓" panose="03000509000000000000" pitchFamily="65" charset="-120"/>
            </a:endParaRPr>
          </a:p>
          <a:p>
            <a:pPr marL="285750" indent="-285750">
              <a:lnSpc>
                <a:spcPts val="3000"/>
              </a:lnSpc>
              <a:buFont typeface="Arial" panose="020B0604020202020204" pitchFamily="34" charset="0"/>
              <a:buChar char="•"/>
            </a:pPr>
            <a:r>
              <a:rPr lang="zh-TW" altLang="en-US" b="1" spc="50" dirty="0">
                <a:latin typeface="Calibri" panose="020F0502020204030204" pitchFamily="34" charset="0"/>
                <a:ea typeface="方正細圓" panose="03000509000000000000" pitchFamily="65" charset="-120"/>
              </a:rPr>
              <a:t>提供科任老師在真實</a:t>
            </a:r>
            <a:r>
              <a:rPr lang="en-US" altLang="zh-TW" b="1" spc="50" dirty="0">
                <a:latin typeface="Calibri" panose="020F0502020204030204" pitchFamily="34" charset="0"/>
                <a:ea typeface="方正細圓" panose="03000509000000000000" pitchFamily="65" charset="-120"/>
              </a:rPr>
              <a:t>IT</a:t>
            </a:r>
            <a:r>
              <a:rPr lang="zh-TW" altLang="en-US" b="1" spc="50" dirty="0">
                <a:latin typeface="Calibri" panose="020F0502020204030204" pitchFamily="34" charset="0"/>
                <a:ea typeface="方正細圓" panose="03000509000000000000" pitchFamily="65" charset="-120"/>
              </a:rPr>
              <a:t>課堂教學時的</a:t>
            </a:r>
            <a:r>
              <a:rPr lang="zh-TW" altLang="en-US" b="1" spc="50" dirty="0" smtClean="0">
                <a:latin typeface="Calibri" panose="020F0502020204030204" pitchFamily="34" charset="0"/>
                <a:ea typeface="方正細圓" panose="03000509000000000000" pitchFamily="65" charset="-120"/>
              </a:rPr>
              <a:t>支援，目的在加強教師的信心，將失敗的機會減至最低。</a:t>
            </a:r>
            <a:endParaRPr lang="zh-HK" altLang="en-US" b="1" spc="50" dirty="0">
              <a:latin typeface="Calibri" panose="020F0502020204030204" pitchFamily="34" charset="0"/>
              <a:ea typeface="方正細圓" panose="03000509000000000000" pitchFamily="65" charset="-120"/>
            </a:endParaRPr>
          </a:p>
          <a:p>
            <a:pPr marL="285750" indent="-285750">
              <a:buFont typeface="Arial" panose="020B0604020202020204" pitchFamily="34" charset="0"/>
              <a:buChar char="•"/>
            </a:pPr>
            <a:endParaRPr lang="en-US" altLang="zh-TW" b="1" spc="50" dirty="0">
              <a:latin typeface="Calibri" panose="020F0502020204030204" pitchFamily="34" charset="0"/>
              <a:ea typeface="方正細圓" panose="03000509000000000000" pitchFamily="65" charset="-120"/>
            </a:endParaRPr>
          </a:p>
        </p:txBody>
      </p:sp>
      <p:sp>
        <p:nvSpPr>
          <p:cNvPr id="11" name="左-右雙向箭號 10"/>
          <p:cNvSpPr/>
          <p:nvPr/>
        </p:nvSpPr>
        <p:spPr bwMode="auto">
          <a:xfrm>
            <a:off x="3888879" y="1844824"/>
            <a:ext cx="648072" cy="288032"/>
          </a:xfrm>
          <a:prstGeom prst="lef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左-右雙向箭號 11"/>
          <p:cNvSpPr/>
          <p:nvPr/>
        </p:nvSpPr>
        <p:spPr bwMode="auto">
          <a:xfrm>
            <a:off x="3888878" y="3140968"/>
            <a:ext cx="648072" cy="288032"/>
          </a:xfrm>
          <a:prstGeom prst="lef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HK"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文字方塊 6"/>
          <p:cNvSpPr txBox="1"/>
          <p:nvPr/>
        </p:nvSpPr>
        <p:spPr>
          <a:xfrm>
            <a:off x="4572000" y="1268760"/>
            <a:ext cx="1368152" cy="400110"/>
          </a:xfrm>
          <a:prstGeom prst="rect">
            <a:avLst/>
          </a:prstGeom>
          <a:noFill/>
        </p:spPr>
        <p:txBody>
          <a:bodyPr wrap="square" rtlCol="0">
            <a:spAutoFit/>
          </a:bodyPr>
          <a:lstStyle/>
          <a:p>
            <a:r>
              <a:rPr lang="zh-TW" altLang="en-US" sz="2000" b="1" dirty="0" smtClean="0">
                <a:latin typeface="方正細圓" panose="02000000000000000000" pitchFamily="2" charset="-120"/>
                <a:ea typeface="方正細圓" panose="02000000000000000000" pitchFamily="2" charset="-120"/>
              </a:rPr>
              <a:t>推行措施</a:t>
            </a:r>
            <a:endParaRPr lang="zh-HK" altLang="en-US" sz="2000" b="1" dirty="0">
              <a:latin typeface="方正細圓" panose="02000000000000000000" pitchFamily="2" charset="-120"/>
              <a:ea typeface="方正細圓" panose="02000000000000000000" pitchFamily="2" charset="-120"/>
            </a:endParaRPr>
          </a:p>
        </p:txBody>
      </p:sp>
      <p:pic>
        <p:nvPicPr>
          <p:cNvPr id="3" name="圖片 2"/>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19716"/>
          <a:stretch/>
        </p:blipFill>
        <p:spPr>
          <a:xfrm>
            <a:off x="3159671" y="3861048"/>
            <a:ext cx="1391766" cy="2638425"/>
          </a:xfrm>
          <a:prstGeom prst="rect">
            <a:avLst/>
          </a:prstGeom>
        </p:spPr>
      </p:pic>
    </p:spTree>
    <p:extLst>
      <p:ext uri="{BB962C8B-B14F-4D97-AF65-F5344CB8AC3E}">
        <p14:creationId xmlns:p14="http://schemas.microsoft.com/office/powerpoint/2010/main" val="3095139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華康細圓體" panose="02010609010101010101" pitchFamily="49" charset="-120"/>
                <a:ea typeface="華康細圓體" panose="02010609010101010101" pitchFamily="49" charset="-120"/>
              </a:rPr>
              <a:t>陳朱素華校本經驗</a:t>
            </a:r>
            <a:endParaRPr lang="zh-HK" altLang="en-US" dirty="0"/>
          </a:p>
        </p:txBody>
      </p:sp>
      <p:pic>
        <p:nvPicPr>
          <p:cNvPr id="4" name="圖片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7744" y="1268760"/>
            <a:ext cx="4608512" cy="4608512"/>
          </a:xfrm>
          <a:prstGeom prst="rect">
            <a:avLst/>
          </a:prstGeom>
        </p:spPr>
      </p:pic>
      <p:sp>
        <p:nvSpPr>
          <p:cNvPr id="5" name="文字方塊 4"/>
          <p:cNvSpPr txBox="1"/>
          <p:nvPr/>
        </p:nvSpPr>
        <p:spPr>
          <a:xfrm>
            <a:off x="5148064" y="4869160"/>
            <a:ext cx="1800200" cy="707886"/>
          </a:xfrm>
          <a:prstGeom prst="rect">
            <a:avLst/>
          </a:prstGeom>
          <a:gradFill flip="none" rotWithShape="1">
            <a:gsLst>
              <a:gs pos="0">
                <a:srgbClr val="FFFF99"/>
              </a:gs>
              <a:gs pos="50000">
                <a:schemeClr val="accent1">
                  <a:shade val="67500"/>
                  <a:satMod val="115000"/>
                </a:schemeClr>
              </a:gs>
              <a:gs pos="100000">
                <a:schemeClr val="accent1">
                  <a:shade val="100000"/>
                  <a:satMod val="115000"/>
                </a:schemeClr>
              </a:gs>
            </a:gsLst>
            <a:lin ang="0" scaled="1"/>
            <a:tileRect/>
          </a:gradFill>
          <a:ln w="25400">
            <a:solidFill>
              <a:schemeClr val="tx1"/>
            </a:solidFill>
          </a:ln>
        </p:spPr>
        <p:txBody>
          <a:bodyPr wrap="square" rtlCol="0">
            <a:spAutoFit/>
          </a:bodyPr>
          <a:lstStyle/>
          <a:p>
            <a:pPr algn="ctr"/>
            <a:r>
              <a:rPr lang="zh-TW" altLang="en-US" sz="2000" b="1" dirty="0" smtClean="0">
                <a:solidFill>
                  <a:srgbClr val="C00000"/>
                </a:solidFill>
                <a:latin typeface="華康細圓體" panose="02010609010101010101" pitchFamily="49" charset="-120"/>
                <a:ea typeface="華康細圓體" panose="02010609010101010101" pitchFamily="49" charset="-120"/>
              </a:rPr>
              <a:t>來自科主任、科任老師</a:t>
            </a:r>
            <a:endParaRPr lang="zh-HK" altLang="en-US" sz="2000" b="1" dirty="0">
              <a:solidFill>
                <a:srgbClr val="C00000"/>
              </a:solidFill>
              <a:latin typeface="華康細圓體" panose="02010609010101010101" pitchFamily="49" charset="-120"/>
              <a:ea typeface="華康細圓體" panose="02010609010101010101" pitchFamily="49" charset="-120"/>
            </a:endParaRPr>
          </a:p>
        </p:txBody>
      </p:sp>
      <p:sp>
        <p:nvSpPr>
          <p:cNvPr id="9" name="文字方塊 8"/>
          <p:cNvSpPr txBox="1"/>
          <p:nvPr/>
        </p:nvSpPr>
        <p:spPr>
          <a:xfrm>
            <a:off x="539552" y="2550903"/>
            <a:ext cx="2088232" cy="1015663"/>
          </a:xfrm>
          <a:prstGeom prst="rect">
            <a:avLst/>
          </a:prstGeom>
          <a:gradFill flip="none" rotWithShape="1">
            <a:gsLst>
              <a:gs pos="0">
                <a:srgbClr val="FFFF99"/>
              </a:gs>
              <a:gs pos="50000">
                <a:schemeClr val="accent1">
                  <a:shade val="67500"/>
                  <a:satMod val="115000"/>
                </a:schemeClr>
              </a:gs>
              <a:gs pos="100000">
                <a:srgbClr val="FF99FF"/>
              </a:gs>
            </a:gsLst>
            <a:lin ang="0" scaled="1"/>
            <a:tileRect/>
          </a:gradFill>
          <a:ln w="25400">
            <a:solidFill>
              <a:schemeClr val="tx1"/>
            </a:solidFill>
          </a:ln>
        </p:spPr>
        <p:txBody>
          <a:bodyPr wrap="square" rtlCol="0">
            <a:spAutoFit/>
          </a:bodyPr>
          <a:lstStyle/>
          <a:p>
            <a:pPr algn="ctr"/>
            <a:r>
              <a:rPr lang="zh-TW" altLang="en-US" sz="2000" b="1" dirty="0" smtClean="0">
                <a:solidFill>
                  <a:srgbClr val="C00000"/>
                </a:solidFill>
                <a:latin typeface="華康細圓體" panose="02010609010101010101" pitchFamily="49" charset="-120"/>
                <a:ea typeface="華康細圓體" panose="02010609010101010101" pitchFamily="49" charset="-120"/>
              </a:rPr>
              <a:t>來自電子學習</a:t>
            </a:r>
            <a:endParaRPr lang="en-US" altLang="zh-TW" sz="2000" b="1" dirty="0" smtClean="0">
              <a:solidFill>
                <a:srgbClr val="C00000"/>
              </a:solidFill>
              <a:latin typeface="華康細圓體" panose="02010609010101010101" pitchFamily="49" charset="-120"/>
              <a:ea typeface="華康細圓體" panose="02010609010101010101" pitchFamily="49" charset="-120"/>
            </a:endParaRPr>
          </a:p>
          <a:p>
            <a:pPr algn="ctr"/>
            <a:r>
              <a:rPr lang="zh-TW" altLang="en-US" sz="2000" b="1" dirty="0" smtClean="0">
                <a:solidFill>
                  <a:srgbClr val="C00000"/>
                </a:solidFill>
                <a:latin typeface="華康細圓體" panose="02010609010101010101" pitchFamily="49" charset="-120"/>
                <a:ea typeface="華康細圓體" panose="02010609010101010101" pitchFamily="49" charset="-120"/>
              </a:rPr>
              <a:t>統籌主任、</a:t>
            </a:r>
            <a:endParaRPr lang="en-US" altLang="zh-TW" sz="2000" b="1" dirty="0" smtClean="0">
              <a:solidFill>
                <a:srgbClr val="C00000"/>
              </a:solidFill>
              <a:latin typeface="華康細圓體" panose="02010609010101010101" pitchFamily="49" charset="-120"/>
              <a:ea typeface="華康細圓體" panose="02010609010101010101" pitchFamily="49" charset="-120"/>
            </a:endParaRPr>
          </a:p>
          <a:p>
            <a:pPr algn="ctr"/>
            <a:r>
              <a:rPr lang="zh-TW" altLang="en-US" sz="2000" b="1" dirty="0" smtClean="0">
                <a:solidFill>
                  <a:srgbClr val="C00000"/>
                </a:solidFill>
                <a:latin typeface="華康細圓體" panose="02010609010101010101" pitchFamily="49" charset="-120"/>
                <a:ea typeface="華康細圓體" panose="02010609010101010101" pitchFamily="49" charset="-120"/>
              </a:rPr>
              <a:t>電腦科老師</a:t>
            </a:r>
            <a:endParaRPr lang="zh-HK" altLang="en-US" sz="2000" b="1" dirty="0">
              <a:solidFill>
                <a:srgbClr val="C00000"/>
              </a:solidFill>
              <a:latin typeface="華康細圓體" panose="02010609010101010101" pitchFamily="49" charset="-120"/>
              <a:ea typeface="華康細圓體" panose="02010609010101010101" pitchFamily="49" charset="-120"/>
            </a:endParaRPr>
          </a:p>
        </p:txBody>
      </p:sp>
      <p:sp>
        <p:nvSpPr>
          <p:cNvPr id="12" name="文字方塊 11"/>
          <p:cNvSpPr txBox="1"/>
          <p:nvPr/>
        </p:nvSpPr>
        <p:spPr>
          <a:xfrm>
            <a:off x="5502349" y="1619298"/>
            <a:ext cx="2232248" cy="707886"/>
          </a:xfrm>
          <a:prstGeom prst="rect">
            <a:avLst/>
          </a:prstGeom>
          <a:solidFill>
            <a:srgbClr val="FFFFFF"/>
          </a:solidFill>
          <a:ln>
            <a:solidFill>
              <a:schemeClr val="tx1"/>
            </a:solidFill>
          </a:ln>
        </p:spPr>
        <p:txBody>
          <a:bodyPr wrap="square" rtlCol="0">
            <a:spAutoFit/>
          </a:bodyPr>
          <a:lstStyle/>
          <a:p>
            <a:r>
              <a:rPr lang="zh-TW" altLang="en-US" sz="2000" b="1" dirty="0" smtClean="0">
                <a:latin typeface="華康細圓體" panose="02010609010101010101" pitchFamily="49" charset="-120"/>
                <a:ea typeface="華康細圓體" panose="02010609010101010101" pitchFamily="49" charset="-120"/>
              </a:rPr>
              <a:t>來自兩方面的專家共同建構</a:t>
            </a:r>
            <a:endParaRPr lang="zh-HK" altLang="en-US" sz="2000" b="1" dirty="0">
              <a:latin typeface="華康細圓體" panose="02010609010101010101" pitchFamily="49" charset="-120"/>
              <a:ea typeface="華康細圓體" panose="02010609010101010101" pitchFamily="49" charset="-120"/>
            </a:endParaRPr>
          </a:p>
        </p:txBody>
      </p:sp>
    </p:spTree>
    <p:extLst>
      <p:ext uri="{BB962C8B-B14F-4D97-AF65-F5344CB8AC3E}">
        <p14:creationId xmlns:p14="http://schemas.microsoft.com/office/powerpoint/2010/main" val="398896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How do your school use ICTs?</a:t>
            </a:r>
            <a:endParaRPr lang="zh-HK" altLang="en-US" sz="3200" b="1" dirty="0">
              <a:latin typeface="Calibri" panose="020F0502020204030204" pitchFamily="34" charset="0"/>
            </a:endParaRPr>
          </a:p>
        </p:txBody>
      </p:sp>
      <p:sp>
        <p:nvSpPr>
          <p:cNvPr id="6" name="TextBox 15"/>
          <p:cNvSpPr txBox="1">
            <a:spLocks noChangeArrowheads="1"/>
          </p:cNvSpPr>
          <p:nvPr/>
        </p:nvSpPr>
        <p:spPr bwMode="auto">
          <a:xfrm>
            <a:off x="1771600" y="1447800"/>
            <a:ext cx="5562600" cy="1938992"/>
          </a:xfrm>
          <a:prstGeom prst="rect">
            <a:avLst/>
          </a:prstGeom>
          <a:noFill/>
          <a:ln w="9525">
            <a:noFill/>
            <a:miter lim="800000"/>
            <a:headEnd/>
            <a:tailEnd/>
          </a:ln>
        </p:spPr>
        <p:txBody>
          <a:bodyPr>
            <a:prstTxWarp prst="textNoShape">
              <a:avLst/>
            </a:prstTxWarp>
            <a:spAutoFit/>
          </a:bodyPr>
          <a:lstStyle/>
          <a:p>
            <a:pPr algn="ctr"/>
            <a:r>
              <a:rPr lang="en-GB" sz="4800" b="1" dirty="0" smtClean="0">
                <a:latin typeface="Calibri" charset="0"/>
              </a:rPr>
              <a:t>e-Learning Planning Framework </a:t>
            </a:r>
          </a:p>
          <a:p>
            <a:pPr algn="ctr"/>
            <a:r>
              <a:rPr lang="en-GB" sz="2400" b="1" dirty="0" smtClean="0">
                <a:latin typeface="Calibri" charset="0"/>
              </a:rPr>
              <a:t>Ministry of Education, New Zealand</a:t>
            </a:r>
            <a:endParaRPr lang="en-US" sz="2400" dirty="0"/>
          </a:p>
        </p:txBody>
      </p:sp>
      <p:sp>
        <p:nvSpPr>
          <p:cNvPr id="7" name="Rectangle 8"/>
          <p:cNvSpPr/>
          <p:nvPr/>
        </p:nvSpPr>
        <p:spPr>
          <a:xfrm>
            <a:off x="1398290" y="3573016"/>
            <a:ext cx="6347420" cy="2246769"/>
          </a:xfrm>
          <a:prstGeom prst="rect">
            <a:avLst/>
          </a:prstGeom>
        </p:spPr>
        <p:txBody>
          <a:bodyPr wrap="square">
            <a:spAutoFit/>
          </a:bodyPr>
          <a:lstStyle/>
          <a:p>
            <a:pPr algn="ctr" eaLnBrk="1" hangingPunct="1"/>
            <a:r>
              <a:rPr lang="en-US" sz="2000" dirty="0" smtClean="0">
                <a:latin typeface="Calibri" charset="0"/>
              </a:rPr>
              <a:t>What is the e-learning planning framework? </a:t>
            </a:r>
          </a:p>
          <a:p>
            <a:pPr algn="ctr" eaLnBrk="1" hangingPunct="1"/>
            <a:r>
              <a:rPr lang="en-US" sz="2000" dirty="0" smtClean="0">
                <a:latin typeface="Calibri" charset="0"/>
              </a:rPr>
              <a:t>Why is it important? </a:t>
            </a:r>
          </a:p>
          <a:p>
            <a:pPr algn="ctr" eaLnBrk="1" hangingPunct="1"/>
            <a:r>
              <a:rPr lang="en-US" sz="2000" dirty="0" smtClean="0">
                <a:latin typeface="Calibri" charset="0"/>
              </a:rPr>
              <a:t>How was it developed? </a:t>
            </a:r>
          </a:p>
          <a:p>
            <a:pPr algn="ctr" eaLnBrk="1" hangingPunct="1"/>
            <a:r>
              <a:rPr lang="en-US" sz="2000" dirty="0" smtClean="0">
                <a:latin typeface="Calibri" charset="0"/>
              </a:rPr>
              <a:t>What’s in it for you? </a:t>
            </a:r>
          </a:p>
          <a:p>
            <a:pPr algn="ctr" eaLnBrk="1" hangingPunct="1"/>
            <a:endParaRPr lang="en-US" sz="2000" dirty="0">
              <a:latin typeface="Calibri" charset="0"/>
            </a:endParaRPr>
          </a:p>
          <a:p>
            <a:pPr algn="ctr" eaLnBrk="1" hangingPunct="1"/>
            <a:r>
              <a:rPr lang="en-US" sz="2000" dirty="0">
                <a:latin typeface="Calibri" charset="0"/>
              </a:rPr>
              <a:t>Download site: http://www.ncte.ie/elearningplan/handbook/</a:t>
            </a:r>
            <a:endParaRPr lang="en-US" sz="2000" dirty="0" smtClean="0">
              <a:latin typeface="Calibri" charset="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2728515"/>
            <a:ext cx="2059549" cy="2266985"/>
          </a:xfrm>
          <a:prstGeom prst="rect">
            <a:avLst/>
          </a:prstGeom>
        </p:spPr>
      </p:pic>
      <p:sp>
        <p:nvSpPr>
          <p:cNvPr id="9" name="矩形 8"/>
          <p:cNvSpPr/>
          <p:nvPr/>
        </p:nvSpPr>
        <p:spPr>
          <a:xfrm>
            <a:off x="539552" y="5929535"/>
            <a:ext cx="8064896" cy="307777"/>
          </a:xfrm>
          <a:prstGeom prst="rect">
            <a:avLst/>
          </a:prstGeom>
        </p:spPr>
        <p:txBody>
          <a:bodyPr wrap="square">
            <a:spAutoFit/>
          </a:bodyPr>
          <a:lstStyle/>
          <a:p>
            <a:r>
              <a:rPr lang="en-US" altLang="zh-HK" sz="1400" dirty="0" smtClean="0">
                <a:latin typeface="Calibri" panose="020F0502020204030204" pitchFamily="34" charset="0"/>
              </a:rPr>
              <a:t>Source</a:t>
            </a:r>
            <a:r>
              <a:rPr lang="en-US" altLang="zh-HK" sz="1400" dirty="0">
                <a:latin typeface="Calibri" panose="020F0502020204030204" pitchFamily="34" charset="0"/>
              </a:rPr>
              <a:t>: http://www.ncte.ie/elearningplan/handbook/</a:t>
            </a:r>
            <a:endParaRPr lang="zh-HK" altLang="en-US" sz="1400" dirty="0">
              <a:latin typeface="Calibri" panose="020F0502020204030204" pitchFamily="34" charset="0"/>
            </a:endParaRPr>
          </a:p>
        </p:txBody>
      </p:sp>
    </p:spTree>
    <p:extLst>
      <p:ext uri="{BB962C8B-B14F-4D97-AF65-F5344CB8AC3E}">
        <p14:creationId xmlns:p14="http://schemas.microsoft.com/office/powerpoint/2010/main" val="2324548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en-GB" altLang="zh-HK" sz="3200" b="1" dirty="0">
                <a:latin typeface="Calibri" charset="0"/>
              </a:rPr>
              <a:t>e-Learning Planning </a:t>
            </a:r>
            <a:r>
              <a:rPr lang="en-GB" altLang="zh-HK" sz="3200" b="1" dirty="0" smtClean="0">
                <a:latin typeface="Calibri" charset="0"/>
              </a:rPr>
              <a:t>Framework </a:t>
            </a:r>
            <a:endParaRPr lang="en-GB" altLang="zh-HK" sz="3200" b="1" dirty="0">
              <a:latin typeface="Calibri" charset="0"/>
            </a:endParaRPr>
          </a:p>
        </p:txBody>
      </p:sp>
      <p:sp>
        <p:nvSpPr>
          <p:cNvPr id="5" name="Rectangle 2"/>
          <p:cNvSpPr txBox="1">
            <a:spLocks noChangeArrowheads="1"/>
          </p:cNvSpPr>
          <p:nvPr/>
        </p:nvSpPr>
        <p:spPr bwMode="auto">
          <a:xfrm>
            <a:off x="589161" y="1124744"/>
            <a:ext cx="7942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ea typeface="Microsoft YaHei" pitchFamily="34" charset="-122"/>
              </a:defRPr>
            </a:lvl2pPr>
            <a:lvl3pPr algn="ctr" rtl="0" fontAlgn="base">
              <a:spcBef>
                <a:spcPct val="0"/>
              </a:spcBef>
              <a:spcAft>
                <a:spcPct val="0"/>
              </a:spcAft>
              <a:defRPr sz="4000">
                <a:solidFill>
                  <a:schemeClr val="tx2"/>
                </a:solidFill>
                <a:latin typeface="Arial" pitchFamily="34" charset="0"/>
                <a:ea typeface="Microsoft YaHei" pitchFamily="34" charset="-122"/>
              </a:defRPr>
            </a:lvl3pPr>
            <a:lvl4pPr algn="ctr" rtl="0" fontAlgn="base">
              <a:spcBef>
                <a:spcPct val="0"/>
              </a:spcBef>
              <a:spcAft>
                <a:spcPct val="0"/>
              </a:spcAft>
              <a:defRPr sz="4000">
                <a:solidFill>
                  <a:schemeClr val="tx2"/>
                </a:solidFill>
                <a:latin typeface="Arial" pitchFamily="34" charset="0"/>
                <a:ea typeface="Microsoft YaHei" pitchFamily="34" charset="-122"/>
              </a:defRPr>
            </a:lvl4pPr>
            <a:lvl5pPr algn="ctr" rtl="0" fontAlgn="base">
              <a:spcBef>
                <a:spcPct val="0"/>
              </a:spcBef>
              <a:spcAft>
                <a:spcPct val="0"/>
              </a:spcAft>
              <a:defRPr sz="4000">
                <a:solidFill>
                  <a:schemeClr val="tx2"/>
                </a:solidFill>
                <a:latin typeface="Arial" pitchFamily="34" charset="0"/>
                <a:ea typeface="Microsoft YaHei" pitchFamily="34" charset="-122"/>
              </a:defRPr>
            </a:lvl5pPr>
            <a:lvl6pPr marL="457200" algn="ctr" rtl="0" fontAlgn="base">
              <a:spcBef>
                <a:spcPct val="0"/>
              </a:spcBef>
              <a:spcAft>
                <a:spcPct val="0"/>
              </a:spcAft>
              <a:defRPr sz="4000">
                <a:solidFill>
                  <a:schemeClr val="tx2"/>
                </a:solidFill>
                <a:latin typeface="Arial" pitchFamily="34" charset="0"/>
                <a:ea typeface="Microsoft YaHei" pitchFamily="34" charset="-122"/>
              </a:defRPr>
            </a:lvl6pPr>
            <a:lvl7pPr marL="914400" algn="ctr" rtl="0" fontAlgn="base">
              <a:spcBef>
                <a:spcPct val="0"/>
              </a:spcBef>
              <a:spcAft>
                <a:spcPct val="0"/>
              </a:spcAft>
              <a:defRPr sz="4000">
                <a:solidFill>
                  <a:schemeClr val="tx2"/>
                </a:solidFill>
                <a:latin typeface="Arial" pitchFamily="34" charset="0"/>
                <a:ea typeface="Microsoft YaHei" pitchFamily="34" charset="-122"/>
              </a:defRPr>
            </a:lvl7pPr>
            <a:lvl8pPr marL="1371600" algn="ctr" rtl="0" fontAlgn="base">
              <a:spcBef>
                <a:spcPct val="0"/>
              </a:spcBef>
              <a:spcAft>
                <a:spcPct val="0"/>
              </a:spcAft>
              <a:defRPr sz="4000">
                <a:solidFill>
                  <a:schemeClr val="tx2"/>
                </a:solidFill>
                <a:latin typeface="Arial" pitchFamily="34" charset="0"/>
                <a:ea typeface="Microsoft YaHei" pitchFamily="34" charset="-122"/>
              </a:defRPr>
            </a:lvl8pPr>
            <a:lvl9pPr marL="1828800" algn="ctr" rtl="0" fontAlgn="base">
              <a:spcBef>
                <a:spcPct val="0"/>
              </a:spcBef>
              <a:spcAft>
                <a:spcPct val="0"/>
              </a:spcAft>
              <a:defRPr sz="4000">
                <a:solidFill>
                  <a:schemeClr val="tx2"/>
                </a:solidFill>
                <a:latin typeface="Arial" pitchFamily="34" charset="0"/>
                <a:ea typeface="Microsoft YaHei" pitchFamily="34" charset="-122"/>
              </a:defRPr>
            </a:lvl9pPr>
          </a:lstStyle>
          <a:p>
            <a:pPr algn="l">
              <a:buFontTx/>
            </a:pPr>
            <a:r>
              <a:rPr lang="en-US" sz="3600" kern="0" dirty="0" smtClean="0">
                <a:latin typeface="Calibri" panose="020F0502020204030204" pitchFamily="34" charset="0"/>
              </a:rPr>
              <a:t>What – and who - is it for?</a:t>
            </a:r>
            <a:endParaRPr lang="en-US" sz="3600" kern="0" dirty="0">
              <a:latin typeface="Calibri" panose="020F0502020204030204" pitchFamily="34" charset="0"/>
            </a:endParaRPr>
          </a:p>
        </p:txBody>
      </p:sp>
      <p:sp>
        <p:nvSpPr>
          <p:cNvPr id="6" name="Rectangle 3"/>
          <p:cNvSpPr txBox="1">
            <a:spLocks noChangeArrowheads="1"/>
          </p:cNvSpPr>
          <p:nvPr/>
        </p:nvSpPr>
        <p:spPr bwMode="auto">
          <a:xfrm>
            <a:off x="589161" y="2061369"/>
            <a:ext cx="8015287"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buFontTx/>
            </a:pPr>
            <a:r>
              <a:rPr lang="en-US" sz="2400" kern="0" dirty="0" smtClean="0">
                <a:latin typeface="Calibri" panose="020F0502020204030204" pitchFamily="34" charset="0"/>
              </a:rPr>
              <a:t>Principals and e-learning leaders (</a:t>
            </a:r>
            <a:r>
              <a:rPr lang="en-US" sz="2400" kern="0" dirty="0" err="1" smtClean="0">
                <a:latin typeface="Calibri" panose="020F0502020204030204" pitchFamily="34" charset="0"/>
              </a:rPr>
              <a:t>organisational</a:t>
            </a:r>
            <a:r>
              <a:rPr lang="en-US" sz="2400" kern="0" dirty="0" smtClean="0">
                <a:latin typeface="Calibri" panose="020F0502020204030204" pitchFamily="34" charset="0"/>
              </a:rPr>
              <a:t>)</a:t>
            </a:r>
          </a:p>
          <a:p>
            <a:pPr>
              <a:buFontTx/>
            </a:pPr>
            <a:r>
              <a:rPr lang="en-US" sz="2400" kern="0" dirty="0" smtClean="0">
                <a:latin typeface="Calibri" panose="020F0502020204030204" pitchFamily="34" charset="0"/>
              </a:rPr>
              <a:t>Teachers (individual)</a:t>
            </a:r>
          </a:p>
          <a:p>
            <a:pPr>
              <a:buFontTx/>
            </a:pPr>
            <a:r>
              <a:rPr lang="en-US" sz="2400" kern="0" dirty="0" smtClean="0">
                <a:latin typeface="Calibri" panose="020F0502020204030204" pitchFamily="34" charset="0"/>
              </a:rPr>
              <a:t>Professional development facilitators</a:t>
            </a:r>
          </a:p>
          <a:p>
            <a:pPr>
              <a:buFontTx/>
              <a:buNone/>
            </a:pPr>
            <a:endParaRPr lang="en-US" sz="2200" kern="0" dirty="0" smtClean="0">
              <a:latin typeface="Calibri" panose="020F0502020204030204" pitchFamily="34" charset="0"/>
            </a:endParaRPr>
          </a:p>
          <a:p>
            <a:pPr>
              <a:buFontTx/>
              <a:buNone/>
            </a:pPr>
            <a:r>
              <a:rPr lang="en-US" sz="2200" kern="0" dirty="0" smtClean="0">
                <a:latin typeface="Calibri" panose="020F0502020204030204" pitchFamily="34" charset="0"/>
              </a:rPr>
              <a:t>The </a:t>
            </a:r>
            <a:r>
              <a:rPr lang="en-US" sz="2200" b="1" kern="0" dirty="0" smtClean="0">
                <a:latin typeface="Calibri" panose="020F0502020204030204" pitchFamily="34" charset="0"/>
              </a:rPr>
              <a:t>primary purpose </a:t>
            </a:r>
            <a:r>
              <a:rPr lang="en-US" sz="2200" kern="0" dirty="0" smtClean="0">
                <a:latin typeface="Calibri" panose="020F0502020204030204" pitchFamily="34" charset="0"/>
              </a:rPr>
              <a:t>is </a:t>
            </a:r>
          </a:p>
          <a:p>
            <a:pPr>
              <a:buFontTx/>
            </a:pPr>
            <a:r>
              <a:rPr lang="en-US" sz="2400" kern="0" dirty="0">
                <a:latin typeface="Calibri" panose="020F0502020204030204" pitchFamily="34" charset="0"/>
              </a:rPr>
              <a:t>a</a:t>
            </a:r>
            <a:r>
              <a:rPr lang="en-US" sz="2400" kern="0" dirty="0" smtClean="0">
                <a:latin typeface="Calibri" panose="020F0502020204030204" pitchFamily="34" charset="0"/>
              </a:rPr>
              <a:t> planning tool</a:t>
            </a:r>
          </a:p>
          <a:p>
            <a:pPr>
              <a:buFontTx/>
            </a:pPr>
            <a:r>
              <a:rPr lang="en-US" sz="2400" b="1" kern="0" dirty="0" smtClean="0">
                <a:latin typeface="Calibri" panose="020F0502020204030204" pitchFamily="34" charset="0"/>
              </a:rPr>
              <a:t>to provide a </a:t>
            </a:r>
            <a:r>
              <a:rPr lang="en-US" altLang="zh-HK" sz="2400" b="1" kern="0" dirty="0">
                <a:latin typeface="Calibri" panose="020F0502020204030204" pitchFamily="34" charset="0"/>
              </a:rPr>
              <a:t>'road map' </a:t>
            </a:r>
            <a:r>
              <a:rPr lang="en-US" altLang="zh-HK" sz="2400" b="1" kern="0" dirty="0" smtClean="0">
                <a:latin typeface="Calibri" panose="020F0502020204030204" pitchFamily="34" charset="0"/>
              </a:rPr>
              <a:t> to </a:t>
            </a:r>
            <a:r>
              <a:rPr lang="en-US" sz="2400" b="1" kern="0" dirty="0" smtClean="0">
                <a:latin typeface="Calibri" panose="020F0502020204030204" pitchFamily="34" charset="0"/>
              </a:rPr>
              <a:t>review how well they use ICTs to support learning </a:t>
            </a:r>
            <a:r>
              <a:rPr lang="en-US" sz="2400" kern="0" dirty="0" smtClean="0">
                <a:latin typeface="Calibri" panose="020F0502020204030204" pitchFamily="34" charset="0"/>
              </a:rPr>
              <a:t>for the purpose of finding out </a:t>
            </a:r>
            <a:r>
              <a:rPr lang="en-US" sz="2400" i="1" kern="0" dirty="0" smtClean="0">
                <a:latin typeface="Calibri" panose="020F0502020204030204" pitchFamily="34" charset="0"/>
              </a:rPr>
              <a:t>where they are</a:t>
            </a:r>
            <a:r>
              <a:rPr lang="en-US" sz="2400" kern="0" dirty="0" smtClean="0">
                <a:latin typeface="Calibri" panose="020F0502020204030204" pitchFamily="34" charset="0"/>
              </a:rPr>
              <a:t>, and </a:t>
            </a:r>
            <a:r>
              <a:rPr lang="en-US" sz="2400" i="1" kern="0" dirty="0" smtClean="0">
                <a:latin typeface="Calibri" panose="020F0502020204030204" pitchFamily="34" charset="0"/>
              </a:rPr>
              <a:t>what they need to do next</a:t>
            </a:r>
            <a:r>
              <a:rPr lang="en-US" sz="2400" kern="0" dirty="0" smtClean="0">
                <a:latin typeface="Calibri" panose="020F0502020204030204" pitchFamily="34" charset="0"/>
              </a:rPr>
              <a:t>. </a:t>
            </a:r>
          </a:p>
          <a:p>
            <a:pPr>
              <a:buFontTx/>
              <a:buNone/>
            </a:pPr>
            <a:endParaRPr lang="en-US" sz="2200" kern="0" dirty="0" smtClean="0">
              <a:latin typeface="Calibri" panose="020F0502020204030204" pitchFamily="34" charset="0"/>
            </a:endParaRPr>
          </a:p>
          <a:p>
            <a:pPr>
              <a:buFontTx/>
              <a:buNone/>
            </a:pPr>
            <a:endParaRPr lang="en-US" sz="2400" kern="0" dirty="0">
              <a:latin typeface="Calibri" panose="020F0502020204030204" pitchFamily="34" charset="0"/>
            </a:endParaRPr>
          </a:p>
        </p:txBody>
      </p:sp>
    </p:spTree>
    <p:extLst>
      <p:ext uri="{BB962C8B-B14F-4D97-AF65-F5344CB8AC3E}">
        <p14:creationId xmlns:p14="http://schemas.microsoft.com/office/powerpoint/2010/main" val="3265591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en-GB" altLang="zh-HK" sz="3200" b="1" dirty="0">
                <a:latin typeface="Calibri" charset="0"/>
              </a:rPr>
              <a:t>e-Learning Planning </a:t>
            </a:r>
            <a:r>
              <a:rPr lang="en-GB" altLang="zh-HK" sz="3200" b="1" dirty="0" smtClean="0">
                <a:latin typeface="Calibri" charset="0"/>
              </a:rPr>
              <a:t>Cycle </a:t>
            </a:r>
            <a:endParaRPr lang="en-GB" altLang="zh-HK" sz="3200" b="1" dirty="0">
              <a:latin typeface="Calibri" charset="0"/>
            </a:endParaRPr>
          </a:p>
        </p:txBody>
      </p:sp>
      <p:sp>
        <p:nvSpPr>
          <p:cNvPr id="3" name="矩形 2"/>
          <p:cNvSpPr/>
          <p:nvPr/>
        </p:nvSpPr>
        <p:spPr>
          <a:xfrm>
            <a:off x="971600" y="5992713"/>
            <a:ext cx="6192688"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://www.ncte.ie/media/ENG_Getting_started.pdf</a:t>
            </a:r>
            <a:endParaRPr lang="zh-HK" altLang="en-US" sz="1400" dirty="0">
              <a:latin typeface="Calibri" panose="020F0502020204030204" pitchFamily="34" charset="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96752"/>
            <a:ext cx="8077200" cy="4626864"/>
          </a:xfrm>
          <a:prstGeom prst="rect">
            <a:avLst/>
          </a:prstGeom>
        </p:spPr>
      </p:pic>
    </p:spTree>
    <p:extLst>
      <p:ext uri="{BB962C8B-B14F-4D97-AF65-F5344CB8AC3E}">
        <p14:creationId xmlns:p14="http://schemas.microsoft.com/office/powerpoint/2010/main" val="263993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HK" sz="2800" b="1" dirty="0">
                <a:latin typeface="Calibri" panose="020F0502020204030204" pitchFamily="34" charset="0"/>
              </a:rPr>
              <a:t>How can we use Technology to TRANSFORM Learning</a:t>
            </a:r>
            <a:r>
              <a:rPr lang="en-US" altLang="zh-HK" sz="2800" b="1" dirty="0" smtClean="0">
                <a:latin typeface="Calibri" panose="020F0502020204030204" pitchFamily="34" charset="0"/>
              </a:rPr>
              <a:t>?</a:t>
            </a:r>
            <a:endParaRPr lang="zh-HK" altLang="zh-HK" sz="2800" b="1" dirty="0"/>
          </a:p>
        </p:txBody>
      </p:sp>
      <p:sp>
        <p:nvSpPr>
          <p:cNvPr id="2" name="內容版面配置區 1"/>
          <p:cNvSpPr>
            <a:spLocks noGrp="1"/>
          </p:cNvSpPr>
          <p:nvPr>
            <p:ph idx="1"/>
          </p:nvPr>
        </p:nvSpPr>
        <p:spPr/>
        <p:txBody>
          <a:bodyPr/>
          <a:lstStyle/>
          <a:p>
            <a:pPr>
              <a:lnSpc>
                <a:spcPct val="150000"/>
              </a:lnSpc>
            </a:pPr>
            <a:r>
              <a:rPr lang="en-US" altLang="zh-HK" sz="2400" dirty="0" smtClean="0">
                <a:latin typeface="Calibri" panose="020F0502020204030204" pitchFamily="34" charset="0"/>
              </a:rPr>
              <a:t>Guiding Principle</a:t>
            </a:r>
          </a:p>
          <a:p>
            <a:pPr>
              <a:lnSpc>
                <a:spcPct val="150000"/>
              </a:lnSpc>
            </a:pPr>
            <a:r>
              <a:rPr lang="en-US" altLang="zh-HK" sz="2400" dirty="0">
                <a:latin typeface="Calibri" panose="020F0502020204030204" pitchFamily="34" charset="0"/>
              </a:rPr>
              <a:t>Blooms Taxonomy</a:t>
            </a:r>
            <a:endParaRPr lang="en-US" altLang="zh-HK" sz="2400" dirty="0" smtClean="0">
              <a:latin typeface="Calibri" panose="020F0502020204030204" pitchFamily="34" charset="0"/>
            </a:endParaRPr>
          </a:p>
          <a:p>
            <a:pPr>
              <a:lnSpc>
                <a:spcPct val="150000"/>
              </a:lnSpc>
            </a:pPr>
            <a:r>
              <a:rPr lang="en-US" altLang="zh-HK" sz="2400" dirty="0" smtClean="0">
                <a:latin typeface="Calibri" panose="020F0502020204030204" pitchFamily="34" charset="0"/>
              </a:rPr>
              <a:t>SMAR </a:t>
            </a:r>
            <a:r>
              <a:rPr lang="en-US" altLang="zh-HK" sz="2400" dirty="0">
                <a:latin typeface="Calibri" panose="020F0502020204030204" pitchFamily="34" charset="0"/>
              </a:rPr>
              <a:t>Model</a:t>
            </a:r>
          </a:p>
          <a:p>
            <a:pPr>
              <a:lnSpc>
                <a:spcPct val="150000"/>
              </a:lnSpc>
            </a:pPr>
            <a:r>
              <a:rPr lang="en-US" altLang="zh-HK" sz="2400" dirty="0" smtClean="0">
                <a:latin typeface="Calibri" panose="020F0502020204030204" pitchFamily="34" charset="0"/>
              </a:rPr>
              <a:t>Technological </a:t>
            </a:r>
            <a:r>
              <a:rPr lang="en-US" altLang="zh-HK" sz="2400" dirty="0">
                <a:latin typeface="Calibri" panose="020F0502020204030204" pitchFamily="34" charset="0"/>
              </a:rPr>
              <a:t>Pedagogical </a:t>
            </a:r>
            <a:endParaRPr lang="en-US" altLang="zh-HK" sz="2400" dirty="0" smtClean="0">
              <a:latin typeface="Calibri" panose="020F0502020204030204" pitchFamily="34" charset="0"/>
            </a:endParaRPr>
          </a:p>
          <a:p>
            <a:pPr marL="0" indent="0">
              <a:buNone/>
            </a:pPr>
            <a:r>
              <a:rPr lang="en-US" altLang="zh-HK" sz="2400" dirty="0" smtClean="0">
                <a:latin typeface="Calibri" panose="020F0502020204030204" pitchFamily="34" charset="0"/>
              </a:rPr>
              <a:t>     Content Knowledge </a:t>
            </a:r>
            <a:r>
              <a:rPr lang="en-US" altLang="zh-HK" sz="2400" dirty="0">
                <a:latin typeface="Calibri" panose="020F0502020204030204" pitchFamily="34" charset="0"/>
              </a:rPr>
              <a:t>(TPACK) </a:t>
            </a:r>
            <a:endParaRPr lang="en-US" altLang="zh-HK" sz="2400" dirty="0" smtClean="0">
              <a:latin typeface="Calibri" panose="020F0502020204030204" pitchFamily="34" charset="0"/>
            </a:endParaRPr>
          </a:p>
          <a:p>
            <a:pPr marL="0" indent="0">
              <a:buNone/>
            </a:pPr>
            <a:r>
              <a:rPr lang="en-US" altLang="zh-HK" sz="2400" dirty="0">
                <a:latin typeface="Calibri" panose="020F0502020204030204" pitchFamily="34" charset="0"/>
              </a:rPr>
              <a:t> </a:t>
            </a:r>
            <a:r>
              <a:rPr lang="en-US" altLang="zh-HK" sz="2400" dirty="0" smtClean="0">
                <a:latin typeface="Calibri" panose="020F0502020204030204" pitchFamily="34" charset="0"/>
              </a:rPr>
              <a:t>    Framework</a:t>
            </a:r>
          </a:p>
          <a:p>
            <a:pPr marL="0" indent="0">
              <a:buNone/>
            </a:pPr>
            <a:endParaRPr lang="en-US" altLang="zh-HK" sz="2400" dirty="0" smtClean="0">
              <a:latin typeface="Calibri" panose="020F0502020204030204" pitchFamily="34" charset="0"/>
            </a:endParaRPr>
          </a:p>
          <a:p>
            <a:endParaRPr lang="en-US" altLang="zh-HK" sz="2400" dirty="0" smtClean="0">
              <a:latin typeface="Calibri" panose="020F0502020204030204" pitchFamily="34" charset="0"/>
            </a:endParaRPr>
          </a:p>
        </p:txBody>
      </p:sp>
      <p:pic>
        <p:nvPicPr>
          <p:cNvPr id="3" name="圖片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5242" y="2420888"/>
            <a:ext cx="4077816" cy="3136782"/>
          </a:xfrm>
          <a:prstGeom prst="rect">
            <a:avLst/>
          </a:prstGeom>
        </p:spPr>
      </p:pic>
    </p:spTree>
    <p:extLst>
      <p:ext uri="{BB962C8B-B14F-4D97-AF65-F5344CB8AC3E}">
        <p14:creationId xmlns:p14="http://schemas.microsoft.com/office/powerpoint/2010/main" val="3596754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a:latin typeface="Calibri" panose="020F0502020204030204" pitchFamily="34" charset="0"/>
              </a:rPr>
              <a:t>e</a:t>
            </a:r>
            <a:r>
              <a:rPr lang="en-US" altLang="zh-HK" sz="3200" b="1" dirty="0" smtClean="0">
                <a:latin typeface="Calibri" panose="020F0502020204030204" pitchFamily="34" charset="0"/>
              </a:rPr>
              <a:t>-Learning Roadmap</a:t>
            </a:r>
            <a:endParaRPr lang="zh-HK" altLang="en-US" sz="3200" b="1" dirty="0">
              <a:latin typeface="Calibri" panose="020F0502020204030204" pitchFamily="34" charset="0"/>
            </a:endParaRPr>
          </a:p>
        </p:txBody>
      </p:sp>
      <p:sp>
        <p:nvSpPr>
          <p:cNvPr id="3" name="內容版面配置區 2"/>
          <p:cNvSpPr>
            <a:spLocks noGrp="1"/>
          </p:cNvSpPr>
          <p:nvPr>
            <p:ph idx="1"/>
          </p:nvPr>
        </p:nvSpPr>
        <p:spPr>
          <a:xfrm>
            <a:off x="466725" y="1412874"/>
            <a:ext cx="8229600" cy="4536405"/>
          </a:xfrm>
        </p:spPr>
        <p:txBody>
          <a:bodyPr/>
          <a:lstStyle/>
          <a:p>
            <a:r>
              <a:rPr lang="en-US" altLang="zh-HK" sz="2400" dirty="0">
                <a:latin typeface="Calibri" panose="020F0502020204030204" pitchFamily="34" charset="0"/>
              </a:rPr>
              <a:t>P</a:t>
            </a:r>
            <a:r>
              <a:rPr lang="en-US" altLang="zh-HK" sz="2400" dirty="0" smtClean="0">
                <a:latin typeface="Calibri" panose="020F0502020204030204" pitchFamily="34" charset="0"/>
              </a:rPr>
              <a:t>rovides </a:t>
            </a:r>
            <a:r>
              <a:rPr lang="en-US" altLang="zh-HK" sz="2400" dirty="0">
                <a:latin typeface="Calibri" panose="020F0502020204030204" pitchFamily="34" charset="0"/>
              </a:rPr>
              <a:t>the school with a snapshot </a:t>
            </a:r>
            <a:r>
              <a:rPr lang="en-US" altLang="zh-HK" sz="2400" dirty="0" smtClean="0">
                <a:latin typeface="Calibri" panose="020F0502020204030204" pitchFamily="34" charset="0"/>
              </a:rPr>
              <a:t>of its </a:t>
            </a:r>
            <a:r>
              <a:rPr lang="en-US" altLang="zh-HK" sz="2400" dirty="0">
                <a:latin typeface="Calibri" panose="020F0502020204030204" pitchFamily="34" charset="0"/>
              </a:rPr>
              <a:t>strengths and challenges in </a:t>
            </a:r>
            <a:r>
              <a:rPr lang="en-US" altLang="zh-HK" sz="2400" dirty="0" smtClean="0">
                <a:latin typeface="Calibri" panose="020F0502020204030204" pitchFamily="34" charset="0"/>
              </a:rPr>
              <a:t>relation to </a:t>
            </a:r>
            <a:r>
              <a:rPr lang="en-US" altLang="zh-HK" sz="2400" dirty="0">
                <a:latin typeface="Calibri" panose="020F0502020204030204" pitchFamily="34" charset="0"/>
              </a:rPr>
              <a:t>e-Learning and allows the school </a:t>
            </a:r>
            <a:r>
              <a:rPr lang="en-US" altLang="zh-HK" sz="2400" dirty="0" smtClean="0">
                <a:latin typeface="Calibri" panose="020F0502020204030204" pitchFamily="34" charset="0"/>
              </a:rPr>
              <a:t>to identify </a:t>
            </a:r>
            <a:r>
              <a:rPr lang="en-US" altLang="zh-HK" sz="2400" dirty="0">
                <a:latin typeface="Calibri" panose="020F0502020204030204" pitchFamily="34" charset="0"/>
              </a:rPr>
              <a:t>priorities for progression to </a:t>
            </a:r>
            <a:r>
              <a:rPr lang="en-US" altLang="zh-HK" sz="2400" dirty="0" smtClean="0">
                <a:latin typeface="Calibri" panose="020F0502020204030204" pitchFamily="34" charset="0"/>
              </a:rPr>
              <a:t>the next </a:t>
            </a:r>
            <a:r>
              <a:rPr lang="en-US" altLang="zh-HK" sz="2400" dirty="0">
                <a:latin typeface="Calibri" panose="020F0502020204030204" pitchFamily="34" charset="0"/>
              </a:rPr>
              <a:t>stage</a:t>
            </a:r>
            <a:r>
              <a:rPr lang="en-US" altLang="zh-HK" sz="2400" dirty="0" smtClean="0">
                <a:latin typeface="Calibri" panose="020F0502020204030204" pitchFamily="34" charset="0"/>
              </a:rPr>
              <a:t>.</a:t>
            </a:r>
          </a:p>
          <a:p>
            <a:endParaRPr lang="en-US" altLang="zh-HK" sz="2400" dirty="0" smtClean="0">
              <a:latin typeface="Calibri" panose="020F0502020204030204" pitchFamily="34" charset="0"/>
            </a:endParaRPr>
          </a:p>
          <a:p>
            <a:r>
              <a:rPr lang="en-US" altLang="zh-HK" sz="2400" dirty="0" smtClean="0">
                <a:latin typeface="Calibri" panose="020F0502020204030204" pitchFamily="34" charset="0"/>
              </a:rPr>
              <a:t>5 </a:t>
            </a:r>
            <a:r>
              <a:rPr lang="en-US" altLang="zh-HK" sz="2400" dirty="0">
                <a:latin typeface="Calibri" panose="020F0502020204030204" pitchFamily="34" charset="0"/>
              </a:rPr>
              <a:t>key areas:</a:t>
            </a:r>
          </a:p>
          <a:p>
            <a:pPr lvl="1"/>
            <a:r>
              <a:rPr lang="en-US" altLang="zh-HK" dirty="0" smtClean="0">
                <a:latin typeface="Calibri" panose="020F0502020204030204" pitchFamily="34" charset="0"/>
              </a:rPr>
              <a:t>Leadership </a:t>
            </a:r>
            <a:r>
              <a:rPr lang="en-US" altLang="zh-HK" dirty="0">
                <a:latin typeface="Calibri" panose="020F0502020204030204" pitchFamily="34" charset="0"/>
              </a:rPr>
              <a:t>and planning</a:t>
            </a:r>
          </a:p>
          <a:p>
            <a:pPr lvl="1"/>
            <a:r>
              <a:rPr lang="en-US" altLang="zh-HK" dirty="0" smtClean="0">
                <a:latin typeface="Calibri" panose="020F0502020204030204" pitchFamily="34" charset="0"/>
              </a:rPr>
              <a:t>ICT </a:t>
            </a:r>
            <a:r>
              <a:rPr lang="en-US" altLang="zh-HK" dirty="0">
                <a:latin typeface="Calibri" panose="020F0502020204030204" pitchFamily="34" charset="0"/>
              </a:rPr>
              <a:t>in the curriculum</a:t>
            </a:r>
          </a:p>
          <a:p>
            <a:pPr lvl="1"/>
            <a:r>
              <a:rPr lang="en-US" altLang="zh-HK" dirty="0" smtClean="0">
                <a:latin typeface="Calibri" panose="020F0502020204030204" pitchFamily="34" charset="0"/>
              </a:rPr>
              <a:t>Professional </a:t>
            </a:r>
            <a:r>
              <a:rPr lang="en-US" altLang="zh-HK" dirty="0">
                <a:latin typeface="Calibri" panose="020F0502020204030204" pitchFamily="34" charset="0"/>
              </a:rPr>
              <a:t>development</a:t>
            </a:r>
          </a:p>
          <a:p>
            <a:pPr lvl="1"/>
            <a:r>
              <a:rPr lang="en-US" altLang="zh-HK" dirty="0" smtClean="0">
                <a:latin typeface="Calibri" panose="020F0502020204030204" pitchFamily="34" charset="0"/>
              </a:rPr>
              <a:t>e-Learning </a:t>
            </a:r>
            <a:r>
              <a:rPr lang="en-US" altLang="zh-HK" dirty="0">
                <a:latin typeface="Calibri" panose="020F0502020204030204" pitchFamily="34" charset="0"/>
              </a:rPr>
              <a:t>culture</a:t>
            </a:r>
          </a:p>
          <a:p>
            <a:pPr lvl="1"/>
            <a:r>
              <a:rPr lang="en-US" altLang="zh-HK" dirty="0" smtClean="0">
                <a:latin typeface="Calibri" panose="020F0502020204030204" pitchFamily="34" charset="0"/>
              </a:rPr>
              <a:t>ICT </a:t>
            </a:r>
            <a:r>
              <a:rPr lang="en-US" altLang="zh-HK" dirty="0">
                <a:latin typeface="Calibri" panose="020F0502020204030204" pitchFamily="34" charset="0"/>
              </a:rPr>
              <a:t>infrastructure</a:t>
            </a:r>
            <a:endParaRPr lang="zh-HK" altLang="en-US" dirty="0">
              <a:latin typeface="Calibri" panose="020F0502020204030204" pitchFamily="34" charset="0"/>
            </a:endParaRPr>
          </a:p>
        </p:txBody>
      </p:sp>
      <p:sp>
        <p:nvSpPr>
          <p:cNvPr id="4" name="文字方塊 3"/>
          <p:cNvSpPr txBox="1"/>
          <p:nvPr/>
        </p:nvSpPr>
        <p:spPr>
          <a:xfrm>
            <a:off x="5220072" y="3025527"/>
            <a:ext cx="3672408" cy="2234458"/>
          </a:xfrm>
          <a:prstGeom prst="rect">
            <a:avLst/>
          </a:prstGeom>
          <a:noFill/>
        </p:spPr>
        <p:txBody>
          <a:bodyPr wrap="square" rtlCol="0">
            <a:spAutoFit/>
          </a:bodyPr>
          <a:lstStyle/>
          <a:p>
            <a:pPr marL="342900" indent="-342900">
              <a:spcBef>
                <a:spcPct val="20000"/>
              </a:spcBef>
              <a:buChar char="•"/>
            </a:pPr>
            <a:r>
              <a:rPr lang="en-US" altLang="zh-HK" sz="2400" dirty="0" smtClean="0">
                <a:latin typeface="Calibri" panose="020F0502020204030204" pitchFamily="34" charset="0"/>
                <a:ea typeface="+mn-ea"/>
              </a:rPr>
              <a:t>4 </a:t>
            </a:r>
            <a:r>
              <a:rPr lang="en-US" altLang="zh-HK" sz="2400" dirty="0">
                <a:latin typeface="Calibri" panose="020F0502020204030204" pitchFamily="34" charset="0"/>
                <a:ea typeface="+mn-ea"/>
              </a:rPr>
              <a:t>stages of development:</a:t>
            </a:r>
          </a:p>
          <a:p>
            <a:pPr marL="742950" lvl="1" indent="-285750">
              <a:spcBef>
                <a:spcPct val="20000"/>
              </a:spcBef>
              <a:buChar char="–"/>
            </a:pPr>
            <a:r>
              <a:rPr lang="en-US" altLang="zh-HK" sz="2400" dirty="0">
                <a:latin typeface="Calibri" panose="020F0502020204030204" pitchFamily="34" charset="0"/>
                <a:ea typeface="+mn-ea"/>
              </a:rPr>
              <a:t>Initial</a:t>
            </a:r>
          </a:p>
          <a:p>
            <a:pPr marL="742950" lvl="1" indent="-285750">
              <a:spcBef>
                <a:spcPct val="20000"/>
              </a:spcBef>
              <a:buChar char="–"/>
            </a:pPr>
            <a:r>
              <a:rPr lang="en-US" altLang="zh-HK" sz="2400" dirty="0">
                <a:latin typeface="Calibri" panose="020F0502020204030204" pitchFamily="34" charset="0"/>
                <a:ea typeface="+mn-ea"/>
              </a:rPr>
              <a:t>e-Enabled</a:t>
            </a:r>
          </a:p>
          <a:p>
            <a:pPr marL="742950" lvl="1" indent="-285750">
              <a:spcBef>
                <a:spcPct val="20000"/>
              </a:spcBef>
              <a:buChar char="–"/>
            </a:pPr>
            <a:r>
              <a:rPr lang="en-US" altLang="zh-HK" sz="2400" dirty="0">
                <a:latin typeface="Calibri" panose="020F0502020204030204" pitchFamily="34" charset="0"/>
                <a:ea typeface="+mn-ea"/>
              </a:rPr>
              <a:t>e-Confident</a:t>
            </a:r>
          </a:p>
          <a:p>
            <a:pPr marL="742950" lvl="1" indent="-285750">
              <a:spcBef>
                <a:spcPct val="20000"/>
              </a:spcBef>
              <a:buChar char="–"/>
            </a:pPr>
            <a:r>
              <a:rPr lang="en-US" altLang="zh-HK" sz="2400" dirty="0">
                <a:latin typeface="Calibri" panose="020F0502020204030204" pitchFamily="34" charset="0"/>
                <a:ea typeface="+mn-ea"/>
              </a:rPr>
              <a:t>e-Mature</a:t>
            </a:r>
            <a:endParaRPr lang="zh-HK" altLang="en-US" sz="2400" dirty="0">
              <a:latin typeface="Calibri" panose="020F0502020204030204" pitchFamily="34" charset="0"/>
              <a:ea typeface="+mn-ea"/>
            </a:endParaRPr>
          </a:p>
        </p:txBody>
      </p:sp>
      <p:sp>
        <p:nvSpPr>
          <p:cNvPr id="5" name="矩形 4"/>
          <p:cNvSpPr/>
          <p:nvPr/>
        </p:nvSpPr>
        <p:spPr>
          <a:xfrm>
            <a:off x="971600" y="6021288"/>
            <a:ext cx="5760640"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://www.ncte.ie/elearningplan/roadmap/</a:t>
            </a:r>
            <a:endParaRPr lang="zh-HK" altLang="en-US" sz="1400" dirty="0">
              <a:latin typeface="Calibri" panose="020F0502020204030204" pitchFamily="34" charset="0"/>
            </a:endParaRPr>
          </a:p>
        </p:txBody>
      </p:sp>
    </p:spTree>
    <p:extLst>
      <p:ext uri="{BB962C8B-B14F-4D97-AF65-F5344CB8AC3E}">
        <p14:creationId xmlns:p14="http://schemas.microsoft.com/office/powerpoint/2010/main" val="4147454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2816"/>
            <a:ext cx="912670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en-US" altLang="zh-HK" sz="3200" b="1" dirty="0">
                <a:latin typeface="Calibri" panose="020F0502020204030204" pitchFamily="34" charset="0"/>
              </a:rPr>
              <a:t>e</a:t>
            </a:r>
            <a:r>
              <a:rPr lang="en-US" altLang="zh-HK" sz="3200" b="1" dirty="0" smtClean="0">
                <a:latin typeface="Calibri" panose="020F0502020204030204" pitchFamily="34" charset="0"/>
              </a:rPr>
              <a:t>-Learning Roadmap</a:t>
            </a:r>
            <a:endParaRPr lang="zh-HK" altLang="en-US" sz="3200" b="1" dirty="0">
              <a:latin typeface="Calibri" panose="020F0502020204030204" pitchFamily="34" charset="0"/>
            </a:endParaRPr>
          </a:p>
        </p:txBody>
      </p:sp>
      <p:sp>
        <p:nvSpPr>
          <p:cNvPr id="3" name="內容版面配置區 2"/>
          <p:cNvSpPr>
            <a:spLocks noGrp="1"/>
          </p:cNvSpPr>
          <p:nvPr>
            <p:ph idx="1"/>
          </p:nvPr>
        </p:nvSpPr>
        <p:spPr>
          <a:xfrm>
            <a:off x="466725" y="1268760"/>
            <a:ext cx="8229600" cy="4671665"/>
          </a:xfrm>
        </p:spPr>
        <p:txBody>
          <a:bodyPr/>
          <a:lstStyle/>
          <a:p>
            <a:pPr marL="0" lvl="1" indent="0">
              <a:buNone/>
            </a:pPr>
            <a:r>
              <a:rPr lang="en-US" altLang="zh-HK" dirty="0">
                <a:latin typeface="Calibri" panose="020F0502020204030204" pitchFamily="34" charset="0"/>
              </a:rPr>
              <a:t>Leadership and </a:t>
            </a:r>
            <a:r>
              <a:rPr lang="en-US" altLang="zh-HK" dirty="0" smtClean="0">
                <a:latin typeface="Calibri" panose="020F0502020204030204" pitchFamily="34" charset="0"/>
              </a:rPr>
              <a:t>planning (example)</a:t>
            </a:r>
            <a:endParaRPr lang="en-US" altLang="zh-HK" dirty="0">
              <a:latin typeface="Calibri" panose="020F0502020204030204" pitchFamily="34" charset="0"/>
            </a:endParaRPr>
          </a:p>
          <a:p>
            <a:pPr marL="0" indent="0">
              <a:buNone/>
            </a:pPr>
            <a:endParaRPr lang="zh-HK" altLang="en-US" dirty="0"/>
          </a:p>
        </p:txBody>
      </p:sp>
      <p:sp>
        <p:nvSpPr>
          <p:cNvPr id="5" name="矩形 4"/>
          <p:cNvSpPr/>
          <p:nvPr/>
        </p:nvSpPr>
        <p:spPr>
          <a:xfrm>
            <a:off x="971600" y="6165989"/>
            <a:ext cx="7416824" cy="307777"/>
          </a:xfrm>
          <a:prstGeom prst="rect">
            <a:avLst/>
          </a:prstGeom>
        </p:spPr>
        <p:txBody>
          <a:bodyPr wrap="square">
            <a:spAutoFit/>
          </a:bodyPr>
          <a:lstStyle/>
          <a:p>
            <a:r>
              <a:rPr lang="en-US" altLang="zh-HK" sz="1400" dirty="0" smtClean="0">
                <a:latin typeface="Calibri" panose="020F0502020204030204" pitchFamily="34" charset="0"/>
              </a:rPr>
              <a:t>Source: http</a:t>
            </a:r>
            <a:r>
              <a:rPr lang="en-US" altLang="zh-HK" sz="1400" dirty="0">
                <a:latin typeface="Calibri" panose="020F0502020204030204" pitchFamily="34" charset="0"/>
              </a:rPr>
              <a:t>://www.ncte.ie/media/Leadership_and_Planning_area.pdf</a:t>
            </a:r>
            <a:endParaRPr lang="zh-HK" altLang="en-US" sz="1400" dirty="0">
              <a:latin typeface="Calibri" panose="020F0502020204030204" pitchFamily="34" charset="0"/>
            </a:endParaRPr>
          </a:p>
        </p:txBody>
      </p:sp>
    </p:spTree>
    <p:extLst>
      <p:ext uri="{BB962C8B-B14F-4D97-AF65-F5344CB8AC3E}">
        <p14:creationId xmlns:p14="http://schemas.microsoft.com/office/powerpoint/2010/main" val="4082473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600" b="1" dirty="0">
                <a:latin typeface="Calibri" panose="020F0502020204030204" pitchFamily="34" charset="0"/>
              </a:rPr>
              <a:t>21</a:t>
            </a:r>
            <a:r>
              <a:rPr lang="en-US" altLang="zh-HK" sz="3600" b="1" baseline="30000" dirty="0">
                <a:latin typeface="Calibri" panose="020F0502020204030204" pitchFamily="34" charset="0"/>
              </a:rPr>
              <a:t>st</a:t>
            </a:r>
            <a:r>
              <a:rPr lang="en-US" altLang="zh-HK" sz="3600" b="1" dirty="0">
                <a:latin typeface="Calibri" panose="020F0502020204030204" pitchFamily="34" charset="0"/>
              </a:rPr>
              <a:t> </a:t>
            </a:r>
            <a:r>
              <a:rPr lang="en-US" altLang="zh-HK" sz="3600" b="1" dirty="0" smtClean="0">
                <a:latin typeface="Calibri" panose="020F0502020204030204" pitchFamily="34" charset="0"/>
              </a:rPr>
              <a:t>Century e-Leadership</a:t>
            </a:r>
            <a:endParaRPr lang="zh-HK" altLang="en-US" sz="3600" dirty="0"/>
          </a:p>
        </p:txBody>
      </p:sp>
      <p:sp>
        <p:nvSpPr>
          <p:cNvPr id="3" name="內容版面配置區 2"/>
          <p:cNvSpPr>
            <a:spLocks noGrp="1"/>
          </p:cNvSpPr>
          <p:nvPr>
            <p:ph idx="1"/>
          </p:nvPr>
        </p:nvSpPr>
        <p:spPr>
          <a:xfrm>
            <a:off x="466725" y="1412875"/>
            <a:ext cx="8137723" cy="4527550"/>
          </a:xfrm>
        </p:spPr>
        <p:txBody>
          <a:bodyPr/>
          <a:lstStyle/>
          <a:p>
            <a:pPr marL="0" indent="0">
              <a:buNone/>
            </a:pPr>
            <a:r>
              <a:rPr lang="en-US" altLang="zh-HK" sz="3200" b="1" i="1" dirty="0" smtClean="0">
                <a:solidFill>
                  <a:srgbClr val="FF0000"/>
                </a:solidFill>
                <a:latin typeface="Calibri" panose="020F0502020204030204" pitchFamily="34" charset="0"/>
              </a:rPr>
              <a:t>e-Leadership</a:t>
            </a:r>
            <a:r>
              <a:rPr lang="en-US" altLang="zh-HK" dirty="0" smtClean="0">
                <a:latin typeface="Calibri" panose="020F0502020204030204" pitchFamily="34" charset="0"/>
              </a:rPr>
              <a:t> </a:t>
            </a:r>
          </a:p>
          <a:p>
            <a:pPr marL="0" indent="0">
              <a:lnSpc>
                <a:spcPts val="4300"/>
              </a:lnSpc>
              <a:buNone/>
            </a:pPr>
            <a:r>
              <a:rPr lang="en-US" altLang="zh-HK" dirty="0" smtClean="0">
                <a:latin typeface="Calibri" panose="020F0502020204030204" pitchFamily="34" charset="0"/>
              </a:rPr>
              <a:t>is defined as </a:t>
            </a:r>
            <a:r>
              <a:rPr lang="en-US" altLang="zh-HK" dirty="0">
                <a:latin typeface="Calibri" panose="020F0502020204030204" pitchFamily="34" charset="0"/>
              </a:rPr>
              <a:t>the usage of a school </a:t>
            </a:r>
            <a:r>
              <a:rPr lang="en-US" altLang="zh-HK" dirty="0" smtClean="0">
                <a:latin typeface="Calibri" panose="020F0502020204030204" pitchFamily="34" charset="0"/>
              </a:rPr>
              <a:t>management information system, not </a:t>
            </a:r>
            <a:r>
              <a:rPr lang="en-US" altLang="zh-HK" dirty="0">
                <a:latin typeface="Calibri" panose="020F0502020204030204" pitchFamily="34" charset="0"/>
              </a:rPr>
              <a:t>just </a:t>
            </a:r>
            <a:r>
              <a:rPr lang="en-US" altLang="zh-HK" dirty="0" smtClean="0">
                <a:latin typeface="Calibri" panose="020F0502020204030204" pitchFamily="34" charset="0"/>
              </a:rPr>
              <a:t>only </a:t>
            </a:r>
            <a:r>
              <a:rPr lang="en-US" altLang="zh-HK" dirty="0">
                <a:latin typeface="Calibri" panose="020F0502020204030204" pitchFamily="34" charset="0"/>
              </a:rPr>
              <a:t>educational </a:t>
            </a:r>
            <a:r>
              <a:rPr lang="en-US" altLang="zh-HK" dirty="0" smtClean="0">
                <a:latin typeface="Calibri" panose="020F0502020204030204" pitchFamily="34" charset="0"/>
              </a:rPr>
              <a:t>technology, </a:t>
            </a:r>
            <a:r>
              <a:rPr lang="en-US" altLang="zh-HK" dirty="0">
                <a:latin typeface="Calibri" panose="020F0502020204030204" pitchFamily="34" charset="0"/>
              </a:rPr>
              <a:t>for exchanging updated pedagogical </a:t>
            </a:r>
            <a:r>
              <a:rPr lang="en-US" altLang="zh-HK" dirty="0" smtClean="0">
                <a:latin typeface="Calibri" panose="020F0502020204030204" pitchFamily="34" charset="0"/>
              </a:rPr>
              <a:t>data in </a:t>
            </a:r>
            <a:r>
              <a:rPr lang="en-US" altLang="zh-HK" dirty="0">
                <a:latin typeface="Calibri" panose="020F0502020204030204" pitchFamily="34" charset="0"/>
              </a:rPr>
              <a:t>order to increase school effectiveness through data-based </a:t>
            </a:r>
            <a:r>
              <a:rPr lang="en-US" altLang="zh-HK" dirty="0" smtClean="0">
                <a:latin typeface="Calibri" panose="020F0502020204030204" pitchFamily="34" charset="0"/>
              </a:rPr>
              <a:t>decision making and </a:t>
            </a:r>
            <a:r>
              <a:rPr lang="en-US" altLang="zh-HK" dirty="0">
                <a:latin typeface="Calibri" panose="020F0502020204030204" pitchFamily="34" charset="0"/>
              </a:rPr>
              <a:t>instant interactions among different stakeholders.</a:t>
            </a:r>
            <a:endParaRPr lang="zh-HK" altLang="en-US" dirty="0">
              <a:latin typeface="Calibri" panose="020F0502020204030204" pitchFamily="34" charset="0"/>
            </a:endParaRPr>
          </a:p>
        </p:txBody>
      </p:sp>
      <p:sp>
        <p:nvSpPr>
          <p:cNvPr id="4" name="文字方塊 3"/>
          <p:cNvSpPr txBox="1"/>
          <p:nvPr/>
        </p:nvSpPr>
        <p:spPr>
          <a:xfrm>
            <a:off x="647564" y="5877272"/>
            <a:ext cx="7848872" cy="923330"/>
          </a:xfrm>
          <a:prstGeom prst="rect">
            <a:avLst/>
          </a:prstGeom>
          <a:noFill/>
        </p:spPr>
        <p:txBody>
          <a:bodyPr wrap="square" rtlCol="0">
            <a:spAutoFit/>
          </a:bodyPr>
          <a:lstStyle/>
          <a:p>
            <a:r>
              <a:rPr lang="en-US" altLang="zh-HK" dirty="0" err="1" smtClean="0">
                <a:latin typeface="Calibri" panose="020F0502020204030204" pitchFamily="34" charset="0"/>
              </a:rPr>
              <a:t>Blau</a:t>
            </a:r>
            <a:r>
              <a:rPr lang="en-US" altLang="zh-HK" dirty="0" smtClean="0">
                <a:latin typeface="Calibri" panose="020F0502020204030204" pitchFamily="34" charset="0"/>
              </a:rPr>
              <a:t>, I &amp;  Presser, O. (2013). e-Leadership </a:t>
            </a:r>
            <a:r>
              <a:rPr lang="en-US" altLang="zh-HK" dirty="0">
                <a:latin typeface="Calibri" panose="020F0502020204030204" pitchFamily="34" charset="0"/>
              </a:rPr>
              <a:t>of </a:t>
            </a:r>
            <a:r>
              <a:rPr lang="en-US" altLang="zh-HK" dirty="0" smtClean="0">
                <a:latin typeface="Calibri" panose="020F0502020204030204" pitchFamily="34" charset="0"/>
              </a:rPr>
              <a:t>School Principals</a:t>
            </a:r>
            <a:r>
              <a:rPr lang="en-US" altLang="zh-HK" dirty="0">
                <a:latin typeface="Calibri" panose="020F0502020204030204" pitchFamily="34" charset="0"/>
              </a:rPr>
              <a:t>: Increasing S</a:t>
            </a:r>
            <a:r>
              <a:rPr lang="en-US" altLang="zh-HK" dirty="0" smtClean="0">
                <a:latin typeface="Calibri" panose="020F0502020204030204" pitchFamily="34" charset="0"/>
              </a:rPr>
              <a:t>chool Effectiveness </a:t>
            </a:r>
            <a:r>
              <a:rPr lang="en-US" altLang="zh-HK" dirty="0">
                <a:latin typeface="Calibri" panose="020F0502020204030204" pitchFamily="34" charset="0"/>
              </a:rPr>
              <a:t>by a </a:t>
            </a:r>
            <a:r>
              <a:rPr lang="en-US" altLang="zh-HK" dirty="0" smtClean="0">
                <a:latin typeface="Calibri" panose="020F0502020204030204" pitchFamily="34" charset="0"/>
              </a:rPr>
              <a:t>School </a:t>
            </a:r>
            <a:r>
              <a:rPr lang="en-US" altLang="zh-HK" dirty="0">
                <a:latin typeface="Calibri" panose="020F0502020204030204" pitchFamily="34" charset="0"/>
              </a:rPr>
              <a:t>M</a:t>
            </a:r>
            <a:r>
              <a:rPr lang="en-US" altLang="zh-HK" dirty="0" smtClean="0">
                <a:latin typeface="Calibri" panose="020F0502020204030204" pitchFamily="34" charset="0"/>
              </a:rPr>
              <a:t>anagement Information System. </a:t>
            </a:r>
            <a:r>
              <a:rPr lang="en-US" altLang="zh-HK" b="1" i="1" dirty="0" smtClean="0">
                <a:latin typeface="Calibri" panose="020F0502020204030204" pitchFamily="34" charset="0"/>
              </a:rPr>
              <a:t>British Journal of Educational Technology</a:t>
            </a:r>
            <a:r>
              <a:rPr lang="en-US" altLang="zh-HK" b="1" dirty="0" smtClean="0">
                <a:latin typeface="Calibri" panose="020F0502020204030204" pitchFamily="34" charset="0"/>
              </a:rPr>
              <a:t>, </a:t>
            </a:r>
            <a:r>
              <a:rPr lang="en-US" altLang="zh-HK" b="1" i="1" dirty="0" smtClean="0">
                <a:latin typeface="Calibri" panose="020F0502020204030204" pitchFamily="34" charset="0"/>
              </a:rPr>
              <a:t>44(6)</a:t>
            </a:r>
            <a:r>
              <a:rPr lang="en-US" altLang="zh-HK" dirty="0" smtClean="0">
                <a:latin typeface="Calibri" panose="020F0502020204030204" pitchFamily="34" charset="0"/>
              </a:rPr>
              <a:t>, 1000 – 1011.</a:t>
            </a:r>
            <a:endParaRPr lang="zh-HK" altLang="en-US" dirty="0">
              <a:latin typeface="Calibri" panose="020F0502020204030204" pitchFamily="34" charset="0"/>
            </a:endParaRPr>
          </a:p>
        </p:txBody>
      </p:sp>
    </p:spTree>
    <p:extLst>
      <p:ext uri="{BB962C8B-B14F-4D97-AF65-F5344CB8AC3E}">
        <p14:creationId xmlns:p14="http://schemas.microsoft.com/office/powerpoint/2010/main" val="345521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School Management Information System </a:t>
            </a:r>
            <a:endParaRPr lang="zh-HK" altLang="en-US" sz="3200" b="1" dirty="0">
              <a:latin typeface="Calibri" panose="020F0502020204030204" pitchFamily="34" charset="0"/>
            </a:endParaRPr>
          </a:p>
        </p:txBody>
      </p:sp>
      <p:sp>
        <p:nvSpPr>
          <p:cNvPr id="3" name="內容版面配置區 2"/>
          <p:cNvSpPr>
            <a:spLocks noGrp="1"/>
          </p:cNvSpPr>
          <p:nvPr>
            <p:ph idx="1"/>
          </p:nvPr>
        </p:nvSpPr>
        <p:spPr>
          <a:xfrm>
            <a:off x="466725" y="1268760"/>
            <a:ext cx="8229600" cy="4608512"/>
          </a:xfrm>
        </p:spPr>
        <p:txBody>
          <a:bodyPr/>
          <a:lstStyle/>
          <a:p>
            <a:r>
              <a:rPr lang="en-US" altLang="zh-HK" dirty="0">
                <a:latin typeface="Calibri" panose="020F0502020204030204" pitchFamily="34" charset="0"/>
              </a:rPr>
              <a:t>School </a:t>
            </a:r>
            <a:r>
              <a:rPr lang="en-US" altLang="zh-HK" dirty="0" smtClean="0">
                <a:latin typeface="Calibri" panose="020F0502020204030204" pitchFamily="34" charset="0"/>
              </a:rPr>
              <a:t>MIS emphasize </a:t>
            </a:r>
            <a:r>
              <a:rPr lang="en-US" altLang="zh-HK" dirty="0">
                <a:latin typeface="Calibri" panose="020F0502020204030204" pitchFamily="34" charset="0"/>
              </a:rPr>
              <a:t>organizational aspects and the transfer of </a:t>
            </a:r>
            <a:r>
              <a:rPr lang="en-US" altLang="zh-HK" dirty="0" smtClean="0">
                <a:latin typeface="Calibri" panose="020F0502020204030204" pitchFamily="34" charset="0"/>
              </a:rPr>
              <a:t>pedagogical information</a:t>
            </a:r>
            <a:r>
              <a:rPr lang="en-US" altLang="zh-HK" dirty="0">
                <a:latin typeface="Calibri" panose="020F0502020204030204" pitchFamily="34" charset="0"/>
              </a:rPr>
              <a:t>, such as curriculum performance and student activity and achievement.</a:t>
            </a:r>
          </a:p>
          <a:p>
            <a:r>
              <a:rPr lang="en-US" altLang="zh-HK" dirty="0" smtClean="0">
                <a:latin typeface="Calibri" panose="020F0502020204030204" pitchFamily="34" charset="0"/>
              </a:rPr>
              <a:t>Each </a:t>
            </a:r>
            <a:r>
              <a:rPr lang="en-US" altLang="zh-HK" dirty="0">
                <a:latin typeface="Calibri" panose="020F0502020204030204" pitchFamily="34" charset="0"/>
              </a:rPr>
              <a:t>member of the </a:t>
            </a:r>
            <a:r>
              <a:rPr lang="en-US" altLang="zh-HK" dirty="0" smtClean="0">
                <a:latin typeface="Calibri" panose="020F0502020204030204" pitchFamily="34" charset="0"/>
              </a:rPr>
              <a:t>organization receives </a:t>
            </a:r>
            <a:r>
              <a:rPr lang="en-US" altLang="zh-HK" dirty="0">
                <a:latin typeface="Calibri" panose="020F0502020204030204" pitchFamily="34" charset="0"/>
              </a:rPr>
              <a:t>access to the data according to his or her </a:t>
            </a:r>
            <a:r>
              <a:rPr lang="en-US" altLang="zh-HK" dirty="0" smtClean="0">
                <a:latin typeface="Calibri" panose="020F0502020204030204" pitchFamily="34" charset="0"/>
              </a:rPr>
              <a:t>position.</a:t>
            </a:r>
          </a:p>
          <a:p>
            <a:r>
              <a:rPr lang="en-US" altLang="zh-HK" dirty="0">
                <a:latin typeface="Calibri" panose="020F0502020204030204" pitchFamily="34" charset="0"/>
              </a:rPr>
              <a:t>e-Leadership by school principals is empowered by </a:t>
            </a:r>
            <a:r>
              <a:rPr lang="en-US" altLang="zh-HK" dirty="0" smtClean="0">
                <a:latin typeface="Calibri" panose="020F0502020204030204" pitchFamily="34" charset="0"/>
              </a:rPr>
              <a:t>providing </a:t>
            </a:r>
            <a:r>
              <a:rPr lang="en-US" altLang="zh-HK" dirty="0">
                <a:latin typeface="Calibri" panose="020F0502020204030204" pitchFamily="34" charset="0"/>
              </a:rPr>
              <a:t>extensive on-demand up-to date data at different levels and enabling data-based pedagogical decisions.</a:t>
            </a:r>
            <a:endParaRPr lang="zh-HK" altLang="en-US" dirty="0">
              <a:latin typeface="Calibri" panose="020F0502020204030204" pitchFamily="34" charset="0"/>
            </a:endParaRPr>
          </a:p>
        </p:txBody>
      </p:sp>
    </p:spTree>
    <p:extLst>
      <p:ext uri="{BB962C8B-B14F-4D97-AF65-F5344CB8AC3E}">
        <p14:creationId xmlns:p14="http://schemas.microsoft.com/office/powerpoint/2010/main" val="2027412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latin typeface="Calibri" panose="020F0502020204030204" pitchFamily="34" charset="0"/>
              </a:rPr>
              <a:t>Conclusion</a:t>
            </a:r>
            <a:endParaRPr lang="zh-HK" altLang="en-US" sz="3200" b="1" dirty="0">
              <a:latin typeface="Calibri" panose="020F0502020204030204" pitchFamily="34" charset="0"/>
            </a:endParaRPr>
          </a:p>
        </p:txBody>
      </p:sp>
      <p:sp>
        <p:nvSpPr>
          <p:cNvPr id="3" name="內容版面配置區 2"/>
          <p:cNvSpPr>
            <a:spLocks noGrp="1"/>
          </p:cNvSpPr>
          <p:nvPr>
            <p:ph idx="1"/>
          </p:nvPr>
        </p:nvSpPr>
        <p:spPr>
          <a:xfrm>
            <a:off x="466725" y="1268760"/>
            <a:ext cx="8229600" cy="4671665"/>
          </a:xfrm>
        </p:spPr>
        <p:txBody>
          <a:bodyPr/>
          <a:lstStyle/>
          <a:p>
            <a:pPr marL="0" indent="0">
              <a:buNone/>
            </a:pPr>
            <a:r>
              <a:rPr lang="en-US" altLang="zh-HK" sz="3200" b="1" i="1" dirty="0">
                <a:solidFill>
                  <a:srgbClr val="FF0000"/>
                </a:solidFill>
                <a:latin typeface="Calibri" panose="020F0502020204030204" pitchFamily="34" charset="0"/>
              </a:rPr>
              <a:t>E-Leadership</a:t>
            </a:r>
            <a:r>
              <a:rPr lang="en-US" altLang="zh-HK" i="1" dirty="0">
                <a:latin typeface="Calibri" panose="020F0502020204030204" pitchFamily="34" charset="0"/>
              </a:rPr>
              <a:t> </a:t>
            </a:r>
            <a:r>
              <a:rPr lang="en-US" altLang="zh-HK" dirty="0">
                <a:latin typeface="Calibri" panose="020F0502020204030204" pitchFamily="34" charset="0"/>
              </a:rPr>
              <a:t>refers to </a:t>
            </a:r>
            <a:endParaRPr lang="en-US" altLang="zh-HK" dirty="0" smtClean="0">
              <a:latin typeface="Calibri" panose="020F0502020204030204" pitchFamily="34" charset="0"/>
            </a:endParaRPr>
          </a:p>
          <a:p>
            <a:pPr>
              <a:lnSpc>
                <a:spcPts val="4200"/>
              </a:lnSpc>
            </a:pPr>
            <a:r>
              <a:rPr lang="en-US" altLang="zh-HK" dirty="0" smtClean="0">
                <a:latin typeface="Calibri" panose="020F0502020204030204" pitchFamily="34" charset="0"/>
              </a:rPr>
              <a:t>the </a:t>
            </a:r>
            <a:r>
              <a:rPr lang="en-US" altLang="zh-HK" dirty="0">
                <a:latin typeface="Calibri" panose="020F0502020204030204" pitchFamily="34" charset="0"/>
              </a:rPr>
              <a:t>ability of a person to influence the behavior of others in a digital technology-mediated environment in order to achieve </a:t>
            </a:r>
            <a:r>
              <a:rPr lang="en-US" altLang="zh-HK" b="1" i="1" dirty="0" smtClean="0">
                <a:solidFill>
                  <a:srgbClr val="FF0000"/>
                </a:solidFill>
                <a:latin typeface="Calibri" panose="020F0502020204030204" pitchFamily="34" charset="0"/>
              </a:rPr>
              <a:t>technological adoption in pedagogy</a:t>
            </a:r>
            <a:r>
              <a:rPr lang="en-US" altLang="zh-HK" dirty="0" smtClean="0">
                <a:latin typeface="Calibri" panose="020F0502020204030204" pitchFamily="34" charset="0"/>
              </a:rPr>
              <a:t>;</a:t>
            </a:r>
          </a:p>
          <a:p>
            <a:pPr>
              <a:lnSpc>
                <a:spcPts val="4200"/>
              </a:lnSpc>
            </a:pPr>
            <a:r>
              <a:rPr lang="en-US" altLang="zh-HK" dirty="0">
                <a:latin typeface="Calibri" panose="020F0502020204030204" pitchFamily="34" charset="0"/>
              </a:rPr>
              <a:t>the usage of a school management information </a:t>
            </a:r>
            <a:r>
              <a:rPr lang="en-US" altLang="zh-HK" dirty="0" smtClean="0">
                <a:latin typeface="Calibri" panose="020F0502020204030204" pitchFamily="34" charset="0"/>
              </a:rPr>
              <a:t>system for </a:t>
            </a:r>
            <a:r>
              <a:rPr lang="en-US" altLang="zh-HK" dirty="0">
                <a:latin typeface="Calibri" panose="020F0502020204030204" pitchFamily="34" charset="0"/>
              </a:rPr>
              <a:t>exchanging updated pedagogical data in order to </a:t>
            </a:r>
            <a:r>
              <a:rPr lang="en-US" altLang="zh-HK" b="1" i="1" dirty="0">
                <a:solidFill>
                  <a:srgbClr val="FF0000"/>
                </a:solidFill>
                <a:latin typeface="Calibri" panose="020F0502020204030204" pitchFamily="34" charset="0"/>
              </a:rPr>
              <a:t>increase school </a:t>
            </a:r>
            <a:r>
              <a:rPr lang="en-US" altLang="zh-HK" b="1" i="1" dirty="0" smtClean="0">
                <a:solidFill>
                  <a:srgbClr val="FF0000"/>
                </a:solidFill>
                <a:latin typeface="Calibri" panose="020F0502020204030204" pitchFamily="34" charset="0"/>
              </a:rPr>
              <a:t>effectiveness</a:t>
            </a:r>
            <a:r>
              <a:rPr lang="en-US" altLang="zh-HK" dirty="0">
                <a:latin typeface="Calibri" panose="020F0502020204030204" pitchFamily="34" charset="0"/>
              </a:rPr>
              <a:t>.</a:t>
            </a:r>
            <a:endParaRPr lang="en-US" altLang="zh-HK" dirty="0" smtClean="0">
              <a:latin typeface="Calibri" panose="020F0502020204030204" pitchFamily="34" charset="0"/>
            </a:endParaRPr>
          </a:p>
          <a:p>
            <a:endParaRPr lang="zh-HK" altLang="en-US" dirty="0"/>
          </a:p>
        </p:txBody>
      </p:sp>
      <p:pic>
        <p:nvPicPr>
          <p:cNvPr id="4" name="圖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1901" y="5097451"/>
            <a:ext cx="3096344" cy="1759755"/>
          </a:xfrm>
          <a:prstGeom prst="rect">
            <a:avLst/>
          </a:prstGeom>
        </p:spPr>
      </p:pic>
    </p:spTree>
    <p:extLst>
      <p:ext uri="{BB962C8B-B14F-4D97-AF65-F5344CB8AC3E}">
        <p14:creationId xmlns:p14="http://schemas.microsoft.com/office/powerpoint/2010/main" val="3045576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latin typeface="Calibri" panose="020F0502020204030204" pitchFamily="34" charset="0"/>
              </a:rPr>
              <a:t>Support Service to IT in Education</a:t>
            </a:r>
            <a:endParaRPr lang="zh-HK" altLang="en-US" sz="3200" dirty="0">
              <a:latin typeface="Calibri" panose="020F0502020204030204" pitchFamily="34" charset="0"/>
            </a:endParaRPr>
          </a:p>
        </p:txBody>
      </p:sp>
      <p:sp>
        <p:nvSpPr>
          <p:cNvPr id="3" name="內容版面配置區 2"/>
          <p:cNvSpPr>
            <a:spLocks noGrp="1"/>
          </p:cNvSpPr>
          <p:nvPr>
            <p:ph idx="1"/>
          </p:nvPr>
        </p:nvSpPr>
        <p:spPr>
          <a:xfrm>
            <a:off x="466725" y="1268760"/>
            <a:ext cx="8229600" cy="4527550"/>
          </a:xfrm>
        </p:spPr>
        <p:txBody>
          <a:bodyPr/>
          <a:lstStyle/>
          <a:p>
            <a:pPr marL="0" indent="0" algn="ctr">
              <a:buNone/>
            </a:pPr>
            <a:r>
              <a:rPr lang="en-US" altLang="zh-HK" sz="4800" dirty="0" smtClean="0">
                <a:latin typeface="Calibri" panose="020F0502020204030204" pitchFamily="34" charset="0"/>
              </a:rPr>
              <a:t>Education Bureau</a:t>
            </a:r>
          </a:p>
          <a:p>
            <a:pPr marL="0" indent="0" algn="ctr">
              <a:buNone/>
            </a:pPr>
            <a:r>
              <a:rPr lang="en-US" altLang="zh-HK" sz="4800" dirty="0" smtClean="0">
                <a:latin typeface="Calibri" panose="020F0502020204030204" pitchFamily="34" charset="0"/>
              </a:rPr>
              <a:t>IT in Education Section</a:t>
            </a:r>
          </a:p>
          <a:p>
            <a:pPr marL="0" indent="0" algn="ctr">
              <a:buNone/>
            </a:pPr>
            <a:r>
              <a:rPr lang="en-US" altLang="zh-HK" sz="4800" dirty="0">
                <a:latin typeface="Calibri" panose="020F0502020204030204" pitchFamily="34" charset="0"/>
              </a:rPr>
              <a:t>Centre of </a:t>
            </a:r>
            <a:r>
              <a:rPr lang="en-US" altLang="zh-HK" sz="4800" dirty="0" smtClean="0">
                <a:latin typeface="Calibri" panose="020F0502020204030204" pitchFamily="34" charset="0"/>
              </a:rPr>
              <a:t>Excellence </a:t>
            </a:r>
            <a:r>
              <a:rPr lang="en-US" altLang="zh-HK" sz="4800" dirty="0">
                <a:latin typeface="Calibri" panose="020F0502020204030204" pitchFamily="34" charset="0"/>
              </a:rPr>
              <a:t>(</a:t>
            </a:r>
            <a:r>
              <a:rPr lang="en-US" altLang="zh-HK" sz="4800" dirty="0" err="1">
                <a:latin typeface="Calibri" panose="020F0502020204030204" pitchFamily="34" charset="0"/>
              </a:rPr>
              <a:t>CoEs</a:t>
            </a:r>
            <a:r>
              <a:rPr lang="en-US" altLang="zh-HK" sz="4800" dirty="0" smtClean="0">
                <a:latin typeface="Calibri" panose="020F0502020204030204" pitchFamily="34" charset="0"/>
              </a:rPr>
              <a:t>)</a:t>
            </a:r>
          </a:p>
          <a:p>
            <a:pPr marL="0" indent="0" algn="ctr">
              <a:buNone/>
            </a:pPr>
            <a:endParaRPr lang="en-US" altLang="zh-HK" sz="2400" dirty="0">
              <a:latin typeface="Calibri" panose="020F0502020204030204" pitchFamily="34" charset="0"/>
            </a:endParaRPr>
          </a:p>
          <a:p>
            <a:pPr marL="0" indent="0" algn="ctr">
              <a:buNone/>
            </a:pPr>
            <a:r>
              <a:rPr lang="en-US" altLang="zh-HK" sz="3200" dirty="0" smtClean="0">
                <a:latin typeface="Calibri" panose="020F0502020204030204" pitchFamily="34" charset="0"/>
              </a:rPr>
              <a:t>http</a:t>
            </a:r>
            <a:r>
              <a:rPr lang="en-US" altLang="zh-HK" sz="3200" dirty="0">
                <a:latin typeface="Calibri" panose="020F0502020204030204" pitchFamily="34" charset="0"/>
              </a:rPr>
              <a:t>://</a:t>
            </a:r>
            <a:r>
              <a:rPr lang="en-US" altLang="zh-HK" sz="3200" dirty="0" smtClean="0">
                <a:latin typeface="Calibri" panose="020F0502020204030204" pitchFamily="34" charset="0"/>
              </a:rPr>
              <a:t>www.edb.gov.hk/en/edu-system/primary-secondary/applicable-to-primary-secondary/it-in-edu/coes.html</a:t>
            </a:r>
            <a:endParaRPr lang="en-US" altLang="zh-HK" sz="3200" dirty="0">
              <a:latin typeface="Calibri" panose="020F0502020204030204" pitchFamily="34" charset="0"/>
            </a:endParaRPr>
          </a:p>
        </p:txBody>
      </p:sp>
    </p:spTree>
    <p:extLst>
      <p:ext uri="{BB962C8B-B14F-4D97-AF65-F5344CB8AC3E}">
        <p14:creationId xmlns:p14="http://schemas.microsoft.com/office/powerpoint/2010/main" val="3110633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1600" y="2905894"/>
            <a:ext cx="7200800" cy="1200329"/>
          </a:xfrm>
          <a:prstGeom prst="rect">
            <a:avLst/>
          </a:prstGeom>
          <a:noFill/>
        </p:spPr>
        <p:txBody>
          <a:bodyPr wrap="square" rtlCol="0">
            <a:spAutoFit/>
          </a:bodyPr>
          <a:lstStyle/>
          <a:p>
            <a:pPr algn="ctr"/>
            <a:r>
              <a:rPr lang="en-US" altLang="zh-HK" sz="7200" dirty="0">
                <a:latin typeface="Calibri" panose="020F0502020204030204" pitchFamily="34" charset="0"/>
              </a:rPr>
              <a:t>Thank You</a:t>
            </a:r>
            <a:endParaRPr lang="zh-HK" altLang="en-US" sz="7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200" b="1" dirty="0" smtClean="0">
                <a:latin typeface="Calibri" panose="020F0502020204030204" pitchFamily="34" charset="0"/>
              </a:rPr>
              <a:t>The Guiding Principle</a:t>
            </a:r>
            <a:endParaRPr lang="zh-HK" altLang="en-US" sz="3200" b="1" dirty="0">
              <a:latin typeface="Calibri" panose="020F0502020204030204" pitchFamily="34" charset="0"/>
            </a:endParaRPr>
          </a:p>
        </p:txBody>
      </p:sp>
      <p:sp>
        <p:nvSpPr>
          <p:cNvPr id="3" name="內容版面配置區 2"/>
          <p:cNvSpPr>
            <a:spLocks noGrp="1"/>
          </p:cNvSpPr>
          <p:nvPr>
            <p:ph idx="1"/>
          </p:nvPr>
        </p:nvSpPr>
        <p:spPr/>
        <p:txBody>
          <a:bodyPr/>
          <a:lstStyle/>
          <a:p>
            <a:endParaRPr lang="zh-HK" altLang="en-US" dirty="0"/>
          </a:p>
        </p:txBody>
      </p:sp>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405"/>
          <a:stretch/>
        </p:blipFill>
        <p:spPr bwMode="auto">
          <a:xfrm>
            <a:off x="4564" y="1340768"/>
            <a:ext cx="917841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71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698" r="8554"/>
          <a:stretch/>
        </p:blipFill>
        <p:spPr>
          <a:xfrm>
            <a:off x="467544" y="980728"/>
            <a:ext cx="5496128" cy="4924425"/>
          </a:xfrm>
          <a:prstGeom prst="rect">
            <a:avLst/>
          </a:prstGeom>
        </p:spPr>
      </p:pic>
      <p:sp>
        <p:nvSpPr>
          <p:cNvPr id="2" name="標題 1"/>
          <p:cNvSpPr>
            <a:spLocks noGrp="1"/>
          </p:cNvSpPr>
          <p:nvPr>
            <p:ph type="title"/>
          </p:nvPr>
        </p:nvSpPr>
        <p:spPr/>
        <p:txBody>
          <a:bodyPr/>
          <a:lstStyle/>
          <a:p>
            <a:r>
              <a:rPr lang="en-US" altLang="zh-HK" sz="2800" b="1" dirty="0">
                <a:latin typeface="Calibri" panose="020F0502020204030204" pitchFamily="34" charset="0"/>
              </a:rPr>
              <a:t>Blooms Taxonomy (Revised Digital Version)</a:t>
            </a:r>
            <a:endParaRPr lang="zh-HK" altLang="en-US" sz="2800" b="1" dirty="0">
              <a:latin typeface="Calibri" panose="020F0502020204030204" pitchFamily="34" charset="0"/>
            </a:endParaRPr>
          </a:p>
        </p:txBody>
      </p:sp>
      <p:sp>
        <p:nvSpPr>
          <p:cNvPr id="8" name="文字方塊 7"/>
          <p:cNvSpPr txBox="1"/>
          <p:nvPr/>
        </p:nvSpPr>
        <p:spPr>
          <a:xfrm>
            <a:off x="4043203" y="2151023"/>
            <a:ext cx="5184576" cy="338554"/>
          </a:xfrm>
          <a:prstGeom prst="rect">
            <a:avLst/>
          </a:prstGeom>
          <a:noFill/>
        </p:spPr>
        <p:txBody>
          <a:bodyPr wrap="square" rtlCol="0">
            <a:spAutoFit/>
          </a:bodyPr>
          <a:lstStyle/>
          <a:p>
            <a:r>
              <a:rPr lang="en-US" altLang="zh-HK" sz="1600" dirty="0" smtClean="0">
                <a:latin typeface="Calibri" panose="020F0502020204030204" pitchFamily="34" charset="0"/>
              </a:rPr>
              <a:t>Putting information together in an innovative way</a:t>
            </a:r>
            <a:endParaRPr lang="zh-HK" altLang="en-US" sz="1600" dirty="0">
              <a:latin typeface="Calibri" panose="020F0502020204030204" pitchFamily="34" charset="0"/>
            </a:endParaRPr>
          </a:p>
        </p:txBody>
      </p:sp>
      <p:sp>
        <p:nvSpPr>
          <p:cNvPr id="9" name="文字方塊 8"/>
          <p:cNvSpPr txBox="1"/>
          <p:nvPr/>
        </p:nvSpPr>
        <p:spPr>
          <a:xfrm>
            <a:off x="5555371" y="4725144"/>
            <a:ext cx="3432281" cy="584775"/>
          </a:xfrm>
          <a:prstGeom prst="rect">
            <a:avLst/>
          </a:prstGeom>
          <a:noFill/>
        </p:spPr>
        <p:txBody>
          <a:bodyPr wrap="square" rtlCol="0">
            <a:spAutoFit/>
          </a:bodyPr>
          <a:lstStyle/>
          <a:p>
            <a:r>
              <a:rPr lang="en-US" altLang="zh-HK" sz="1600" dirty="0" smtClean="0">
                <a:latin typeface="Calibri" panose="020F0502020204030204" pitchFamily="34" charset="0"/>
              </a:rPr>
              <a:t>Recalling relevant knowledge from long </a:t>
            </a:r>
          </a:p>
          <a:p>
            <a:r>
              <a:rPr lang="en-US" altLang="zh-HK" sz="1600" dirty="0">
                <a:latin typeface="Calibri" panose="020F0502020204030204" pitchFamily="34" charset="0"/>
              </a:rPr>
              <a:t> </a:t>
            </a:r>
            <a:r>
              <a:rPr lang="en-US" altLang="zh-HK" sz="1600" dirty="0" smtClean="0">
                <a:latin typeface="Calibri" panose="020F0502020204030204" pitchFamily="34" charset="0"/>
              </a:rPr>
              <a:t>   term memory</a:t>
            </a:r>
            <a:endParaRPr lang="zh-HK" altLang="en-US" sz="1600" dirty="0">
              <a:latin typeface="Calibri" panose="020F0502020204030204" pitchFamily="34" charset="0"/>
            </a:endParaRPr>
          </a:p>
        </p:txBody>
      </p:sp>
      <p:sp>
        <p:nvSpPr>
          <p:cNvPr id="10" name="文字方塊 9"/>
          <p:cNvSpPr txBox="1"/>
          <p:nvPr/>
        </p:nvSpPr>
        <p:spPr>
          <a:xfrm>
            <a:off x="5333143" y="4197120"/>
            <a:ext cx="3432281" cy="338554"/>
          </a:xfrm>
          <a:prstGeom prst="rect">
            <a:avLst/>
          </a:prstGeom>
          <a:noFill/>
        </p:spPr>
        <p:txBody>
          <a:bodyPr wrap="square" rtlCol="0">
            <a:spAutoFit/>
          </a:bodyPr>
          <a:lstStyle/>
          <a:p>
            <a:r>
              <a:rPr lang="en-US" altLang="zh-HK" sz="1600" dirty="0" smtClean="0">
                <a:latin typeface="Calibri" panose="020F0502020204030204" pitchFamily="34" charset="0"/>
              </a:rPr>
              <a:t>Making sense of what you have learnt</a:t>
            </a:r>
            <a:endParaRPr lang="zh-HK" altLang="en-US" sz="1600" dirty="0">
              <a:latin typeface="Calibri" panose="020F0502020204030204" pitchFamily="34" charset="0"/>
            </a:endParaRPr>
          </a:p>
        </p:txBody>
      </p:sp>
      <p:sp>
        <p:nvSpPr>
          <p:cNvPr id="11" name="文字方塊 10"/>
          <p:cNvSpPr txBox="1"/>
          <p:nvPr/>
        </p:nvSpPr>
        <p:spPr>
          <a:xfrm>
            <a:off x="4979307" y="3666511"/>
            <a:ext cx="3432281" cy="338554"/>
          </a:xfrm>
          <a:prstGeom prst="rect">
            <a:avLst/>
          </a:prstGeom>
          <a:noFill/>
        </p:spPr>
        <p:txBody>
          <a:bodyPr wrap="square" rtlCol="0">
            <a:spAutoFit/>
          </a:bodyPr>
          <a:lstStyle/>
          <a:p>
            <a:r>
              <a:rPr lang="en-US" altLang="zh-HK" sz="1600" dirty="0" smtClean="0">
                <a:latin typeface="Calibri" panose="020F0502020204030204" pitchFamily="34" charset="0"/>
              </a:rPr>
              <a:t>Use the knowledge gained in new way</a:t>
            </a:r>
            <a:endParaRPr lang="zh-HK" altLang="en-US" sz="1600" dirty="0">
              <a:latin typeface="Calibri" panose="020F0502020204030204" pitchFamily="34" charset="0"/>
            </a:endParaRPr>
          </a:p>
        </p:txBody>
      </p:sp>
      <p:sp>
        <p:nvSpPr>
          <p:cNvPr id="12" name="文字方塊 11"/>
          <p:cNvSpPr txBox="1"/>
          <p:nvPr/>
        </p:nvSpPr>
        <p:spPr>
          <a:xfrm>
            <a:off x="4619268" y="3078178"/>
            <a:ext cx="4860032" cy="584775"/>
          </a:xfrm>
          <a:prstGeom prst="rect">
            <a:avLst/>
          </a:prstGeom>
          <a:noFill/>
        </p:spPr>
        <p:txBody>
          <a:bodyPr wrap="square" rtlCol="0">
            <a:spAutoFit/>
          </a:bodyPr>
          <a:lstStyle/>
          <a:p>
            <a:r>
              <a:rPr lang="en-US" altLang="zh-HK" sz="1600" dirty="0" smtClean="0">
                <a:latin typeface="Calibri" panose="020F0502020204030204" pitchFamily="34" charset="0"/>
              </a:rPr>
              <a:t>Breaking concept into parts &amp; understand how each </a:t>
            </a:r>
          </a:p>
          <a:p>
            <a:r>
              <a:rPr lang="en-US" altLang="zh-HK" sz="1600" dirty="0">
                <a:latin typeface="Calibri" panose="020F0502020204030204" pitchFamily="34" charset="0"/>
              </a:rPr>
              <a:t> </a:t>
            </a:r>
            <a:r>
              <a:rPr lang="en-US" altLang="zh-HK" sz="1600" dirty="0" smtClean="0">
                <a:latin typeface="Calibri" panose="020F0502020204030204" pitchFamily="34" charset="0"/>
              </a:rPr>
              <a:t>  parts is related to one another</a:t>
            </a:r>
            <a:endParaRPr lang="zh-HK" altLang="en-US" sz="1600" dirty="0">
              <a:latin typeface="Calibri" panose="020F0502020204030204" pitchFamily="34" charset="0"/>
            </a:endParaRPr>
          </a:p>
        </p:txBody>
      </p:sp>
      <p:sp>
        <p:nvSpPr>
          <p:cNvPr id="13" name="文字方塊 12"/>
          <p:cNvSpPr txBox="1"/>
          <p:nvPr/>
        </p:nvSpPr>
        <p:spPr>
          <a:xfrm>
            <a:off x="4331235" y="2708921"/>
            <a:ext cx="5064718" cy="338554"/>
          </a:xfrm>
          <a:prstGeom prst="rect">
            <a:avLst/>
          </a:prstGeom>
          <a:noFill/>
        </p:spPr>
        <p:txBody>
          <a:bodyPr wrap="square" rtlCol="0">
            <a:spAutoFit/>
          </a:bodyPr>
          <a:lstStyle/>
          <a:p>
            <a:r>
              <a:rPr lang="en-US" altLang="zh-HK" sz="1600" dirty="0" smtClean="0">
                <a:latin typeface="Calibri" panose="020F0502020204030204" pitchFamily="34" charset="0"/>
              </a:rPr>
              <a:t>Making judgment based on a set of guidelines</a:t>
            </a:r>
            <a:endParaRPr lang="zh-HK" altLang="en-US" sz="1600" dirty="0">
              <a:latin typeface="Calibri" panose="020F0502020204030204" pitchFamily="34" charset="0"/>
            </a:endParaRPr>
          </a:p>
        </p:txBody>
      </p:sp>
      <p:sp>
        <p:nvSpPr>
          <p:cNvPr id="15" name="文字方塊 14"/>
          <p:cNvSpPr txBox="1"/>
          <p:nvPr/>
        </p:nvSpPr>
        <p:spPr>
          <a:xfrm>
            <a:off x="827584" y="6021288"/>
            <a:ext cx="4776048" cy="461665"/>
          </a:xfrm>
          <a:prstGeom prst="rect">
            <a:avLst/>
          </a:prstGeom>
          <a:noFill/>
        </p:spPr>
        <p:txBody>
          <a:bodyPr wrap="square" rtlCol="0">
            <a:spAutoFit/>
          </a:bodyPr>
          <a:lstStyle/>
          <a:p>
            <a:r>
              <a:rPr lang="en-US" altLang="zh-HK" sz="1200" dirty="0" smtClean="0">
                <a:latin typeface="Calibri" panose="020F0502020204030204" pitchFamily="34" charset="0"/>
              </a:rPr>
              <a:t>Based on APA adaption of Anderson, L. W. &amp; </a:t>
            </a:r>
            <a:r>
              <a:rPr lang="en-US" altLang="zh-HK" sz="1200" dirty="0" err="1" smtClean="0">
                <a:latin typeface="Calibri" panose="020F0502020204030204" pitchFamily="34" charset="0"/>
              </a:rPr>
              <a:t>Krathwohl</a:t>
            </a:r>
            <a:r>
              <a:rPr lang="en-US" altLang="zh-HK" sz="1200" dirty="0" smtClean="0">
                <a:latin typeface="Calibri" panose="020F0502020204030204" pitchFamily="34" charset="0"/>
              </a:rPr>
              <a:t>, D.R.</a:t>
            </a:r>
          </a:p>
          <a:p>
            <a:r>
              <a:rPr lang="en-US" altLang="zh-HK" sz="1200" dirty="0" smtClean="0">
                <a:latin typeface="Calibri" panose="020F0502020204030204" pitchFamily="34" charset="0"/>
              </a:rPr>
              <a:t>(Source: http://www.apa.org)</a:t>
            </a:r>
            <a:endParaRPr lang="zh-HK" altLang="en-US" sz="1200" dirty="0">
              <a:latin typeface="Calibri" panose="020F0502020204030204" pitchFamily="34" charset="0"/>
            </a:endParaRPr>
          </a:p>
        </p:txBody>
      </p:sp>
      <p:sp>
        <p:nvSpPr>
          <p:cNvPr id="16" name="文字方塊 15"/>
          <p:cNvSpPr txBox="1"/>
          <p:nvPr/>
        </p:nvSpPr>
        <p:spPr>
          <a:xfrm>
            <a:off x="219084" y="1484784"/>
            <a:ext cx="1217000" cy="584775"/>
          </a:xfrm>
          <a:prstGeom prst="rect">
            <a:avLst/>
          </a:prstGeom>
          <a:noFill/>
        </p:spPr>
        <p:txBody>
          <a:bodyPr wrap="none" rtlCol="0">
            <a:spAutoFit/>
          </a:bodyPr>
          <a:lstStyle/>
          <a:p>
            <a:r>
              <a:rPr lang="en-US" altLang="zh-HK" sz="1600" dirty="0" smtClean="0">
                <a:latin typeface="Calibri" panose="020F0502020204030204" pitchFamily="34" charset="0"/>
              </a:rPr>
              <a:t>High level </a:t>
            </a:r>
          </a:p>
          <a:p>
            <a:r>
              <a:rPr lang="en-US" altLang="zh-HK" sz="1600" dirty="0" smtClean="0">
                <a:latin typeface="Calibri" panose="020F0502020204030204" pitchFamily="34" charset="0"/>
              </a:rPr>
              <a:t>thinking skill</a:t>
            </a:r>
            <a:endParaRPr lang="zh-HK" altLang="en-US" sz="1600" dirty="0">
              <a:latin typeface="Calibri" panose="020F0502020204030204" pitchFamily="34" charset="0"/>
            </a:endParaRPr>
          </a:p>
        </p:txBody>
      </p:sp>
      <p:sp>
        <p:nvSpPr>
          <p:cNvPr id="17" name="文字方塊 16"/>
          <p:cNvSpPr txBox="1"/>
          <p:nvPr/>
        </p:nvSpPr>
        <p:spPr>
          <a:xfrm>
            <a:off x="219084" y="5364505"/>
            <a:ext cx="1217000" cy="584775"/>
          </a:xfrm>
          <a:prstGeom prst="rect">
            <a:avLst/>
          </a:prstGeom>
          <a:noFill/>
        </p:spPr>
        <p:txBody>
          <a:bodyPr wrap="none" rtlCol="0">
            <a:spAutoFit/>
          </a:bodyPr>
          <a:lstStyle/>
          <a:p>
            <a:r>
              <a:rPr lang="en-US" altLang="zh-HK" sz="1600" dirty="0" smtClean="0">
                <a:latin typeface="Calibri" panose="020F0502020204030204" pitchFamily="34" charset="0"/>
              </a:rPr>
              <a:t>Low level </a:t>
            </a:r>
          </a:p>
          <a:p>
            <a:r>
              <a:rPr lang="en-US" altLang="zh-HK" sz="1600" dirty="0" smtClean="0">
                <a:latin typeface="Calibri" panose="020F0502020204030204" pitchFamily="34" charset="0"/>
              </a:rPr>
              <a:t>thinking skill</a:t>
            </a:r>
            <a:endParaRPr lang="zh-HK" altLang="en-US" sz="1600" dirty="0">
              <a:latin typeface="Calibri" panose="020F0502020204030204" pitchFamily="34" charset="0"/>
            </a:endParaRPr>
          </a:p>
        </p:txBody>
      </p:sp>
      <p:cxnSp>
        <p:nvCxnSpPr>
          <p:cNvPr id="19" name="直線單箭頭接點 18"/>
          <p:cNvCxnSpPr/>
          <p:nvPr/>
        </p:nvCxnSpPr>
        <p:spPr bwMode="auto">
          <a:xfrm>
            <a:off x="467544" y="2096437"/>
            <a:ext cx="0" cy="3213482"/>
          </a:xfrm>
          <a:prstGeom prst="straightConnector1">
            <a:avLst/>
          </a:prstGeom>
          <a:solidFill>
            <a:schemeClr val="accent1"/>
          </a:solidFill>
          <a:ln w="381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4369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2800" b="1" dirty="0">
                <a:latin typeface="Calibri" panose="020F0502020204030204" pitchFamily="34" charset="0"/>
              </a:rPr>
              <a:t>Blooms Taxonomy (Revised Digital Version)</a:t>
            </a:r>
            <a:endParaRPr lang="zh-HK" altLang="en-US" sz="2800" b="1" dirty="0">
              <a:latin typeface="Calibri" panose="020F0502020204030204" pitchFamily="34" charset="0"/>
            </a:endParaRPr>
          </a:p>
        </p:txBody>
      </p:sp>
      <p:pic>
        <p:nvPicPr>
          <p:cNvPr id="4" name="內容版面配置區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1412776"/>
            <a:ext cx="6648450" cy="4286250"/>
          </a:xfrm>
        </p:spPr>
      </p:pic>
      <p:sp>
        <p:nvSpPr>
          <p:cNvPr id="6" name="文字方塊 5"/>
          <p:cNvSpPr txBox="1"/>
          <p:nvPr/>
        </p:nvSpPr>
        <p:spPr>
          <a:xfrm>
            <a:off x="6568354" y="5016202"/>
            <a:ext cx="2468142" cy="830997"/>
          </a:xfrm>
          <a:prstGeom prst="rect">
            <a:avLst/>
          </a:prstGeom>
          <a:noFill/>
        </p:spPr>
        <p:txBody>
          <a:bodyPr wrap="square" rtlCol="0">
            <a:spAutoFit/>
          </a:bodyPr>
          <a:lstStyle/>
          <a:p>
            <a:r>
              <a:rPr lang="en-US" altLang="zh-HK" sz="1600" dirty="0" smtClean="0">
                <a:latin typeface="Calibri" panose="020F0502020204030204" pitchFamily="34" charset="0"/>
              </a:rPr>
              <a:t>Use of social bookmark, search engines &amp; social networking</a:t>
            </a:r>
            <a:endParaRPr lang="zh-HK" altLang="en-US" sz="1600" dirty="0">
              <a:latin typeface="Calibri" panose="020F0502020204030204" pitchFamily="34" charset="0"/>
            </a:endParaRPr>
          </a:p>
        </p:txBody>
      </p:sp>
      <p:sp>
        <p:nvSpPr>
          <p:cNvPr id="7" name="文字方塊 6"/>
          <p:cNvSpPr txBox="1"/>
          <p:nvPr/>
        </p:nvSpPr>
        <p:spPr>
          <a:xfrm>
            <a:off x="6163765" y="4473693"/>
            <a:ext cx="2960365" cy="584775"/>
          </a:xfrm>
          <a:prstGeom prst="rect">
            <a:avLst/>
          </a:prstGeom>
          <a:noFill/>
        </p:spPr>
        <p:txBody>
          <a:bodyPr wrap="square" rtlCol="0">
            <a:spAutoFit/>
          </a:bodyPr>
          <a:lstStyle/>
          <a:p>
            <a:r>
              <a:rPr lang="en-US" altLang="zh-HK" sz="1600" dirty="0" smtClean="0">
                <a:latin typeface="Calibri" panose="020F0502020204030204" pitchFamily="34" charset="0"/>
              </a:rPr>
              <a:t>Blog journaling, commenting on websites</a:t>
            </a:r>
            <a:endParaRPr lang="zh-HK" altLang="en-US" sz="1600" dirty="0">
              <a:latin typeface="Calibri" panose="020F0502020204030204" pitchFamily="34" charset="0"/>
            </a:endParaRPr>
          </a:p>
        </p:txBody>
      </p:sp>
      <p:sp>
        <p:nvSpPr>
          <p:cNvPr id="8" name="文字方塊 7"/>
          <p:cNvSpPr txBox="1"/>
          <p:nvPr/>
        </p:nvSpPr>
        <p:spPr>
          <a:xfrm>
            <a:off x="5724128" y="3948728"/>
            <a:ext cx="3168352" cy="584775"/>
          </a:xfrm>
          <a:prstGeom prst="rect">
            <a:avLst/>
          </a:prstGeom>
          <a:noFill/>
        </p:spPr>
        <p:txBody>
          <a:bodyPr wrap="square" rtlCol="0">
            <a:spAutoFit/>
          </a:bodyPr>
          <a:lstStyle/>
          <a:p>
            <a:r>
              <a:rPr lang="en-US" altLang="zh-HK" sz="1600" dirty="0" smtClean="0">
                <a:latin typeface="Calibri" panose="020F0502020204030204" pitchFamily="34" charset="0"/>
              </a:rPr>
              <a:t>Playing educational games, editing wiki and sharing photos online</a:t>
            </a:r>
            <a:endParaRPr lang="zh-HK" altLang="en-US" sz="1600" dirty="0">
              <a:latin typeface="Calibri" panose="020F0502020204030204" pitchFamily="34" charset="0"/>
            </a:endParaRPr>
          </a:p>
        </p:txBody>
      </p:sp>
      <p:sp>
        <p:nvSpPr>
          <p:cNvPr id="9" name="文字方塊 8"/>
          <p:cNvSpPr txBox="1"/>
          <p:nvPr/>
        </p:nvSpPr>
        <p:spPr>
          <a:xfrm>
            <a:off x="5292080" y="3433305"/>
            <a:ext cx="3600400" cy="584775"/>
          </a:xfrm>
          <a:prstGeom prst="rect">
            <a:avLst/>
          </a:prstGeom>
          <a:noFill/>
        </p:spPr>
        <p:txBody>
          <a:bodyPr wrap="square" rtlCol="0">
            <a:spAutoFit/>
          </a:bodyPr>
          <a:lstStyle/>
          <a:p>
            <a:r>
              <a:rPr lang="en-US" altLang="zh-HK" sz="1600" dirty="0" smtClean="0">
                <a:latin typeface="Calibri" panose="020F0502020204030204" pitchFamily="34" charset="0"/>
              </a:rPr>
              <a:t>Create web application &amp; leverage Google Docs</a:t>
            </a:r>
            <a:endParaRPr lang="zh-HK" altLang="en-US" sz="1600" dirty="0">
              <a:latin typeface="Calibri" panose="020F0502020204030204" pitchFamily="34" charset="0"/>
            </a:endParaRPr>
          </a:p>
        </p:txBody>
      </p:sp>
      <p:sp>
        <p:nvSpPr>
          <p:cNvPr id="10" name="文字方塊 9"/>
          <p:cNvSpPr txBox="1"/>
          <p:nvPr/>
        </p:nvSpPr>
        <p:spPr>
          <a:xfrm>
            <a:off x="4788024" y="2743198"/>
            <a:ext cx="4104456" cy="584775"/>
          </a:xfrm>
          <a:prstGeom prst="rect">
            <a:avLst/>
          </a:prstGeom>
          <a:noFill/>
        </p:spPr>
        <p:txBody>
          <a:bodyPr wrap="square" rtlCol="0">
            <a:spAutoFit/>
          </a:bodyPr>
          <a:lstStyle/>
          <a:p>
            <a:r>
              <a:rPr lang="en-US" altLang="zh-HK" sz="1600" dirty="0" smtClean="0">
                <a:latin typeface="Calibri" panose="020F0502020204030204" pitchFamily="34" charset="0"/>
              </a:rPr>
              <a:t>Moderate a forum, blog response &amp; apps beta testing</a:t>
            </a:r>
            <a:endParaRPr lang="zh-HK" altLang="en-US" sz="1600" dirty="0">
              <a:latin typeface="Calibri" panose="020F0502020204030204" pitchFamily="34" charset="0"/>
            </a:endParaRPr>
          </a:p>
        </p:txBody>
      </p:sp>
      <p:sp>
        <p:nvSpPr>
          <p:cNvPr id="11" name="文字方塊 10"/>
          <p:cNvSpPr txBox="1"/>
          <p:nvPr/>
        </p:nvSpPr>
        <p:spPr>
          <a:xfrm>
            <a:off x="4283199" y="2197993"/>
            <a:ext cx="2555776" cy="338554"/>
          </a:xfrm>
          <a:prstGeom prst="rect">
            <a:avLst/>
          </a:prstGeom>
          <a:noFill/>
        </p:spPr>
        <p:txBody>
          <a:bodyPr wrap="square" rtlCol="0">
            <a:spAutoFit/>
          </a:bodyPr>
          <a:lstStyle/>
          <a:p>
            <a:r>
              <a:rPr lang="en-US" altLang="zh-HK" sz="1600" dirty="0" smtClean="0">
                <a:latin typeface="Calibri" panose="020F0502020204030204" pitchFamily="34" charset="0"/>
              </a:rPr>
              <a:t>Direct a video or </a:t>
            </a:r>
            <a:r>
              <a:rPr lang="en-US" altLang="zh-HK" sz="1600" dirty="0" err="1" smtClean="0">
                <a:latin typeface="Calibri" panose="020F0502020204030204" pitchFamily="34" charset="0"/>
              </a:rPr>
              <a:t>podcase</a:t>
            </a:r>
            <a:endParaRPr lang="zh-HK" altLang="en-US" sz="1600" dirty="0">
              <a:latin typeface="Calibri" panose="020F0502020204030204" pitchFamily="34" charset="0"/>
            </a:endParaRPr>
          </a:p>
        </p:txBody>
      </p:sp>
    </p:spTree>
    <p:extLst>
      <p:ext uri="{BB962C8B-B14F-4D97-AF65-F5344CB8AC3E}">
        <p14:creationId xmlns:p14="http://schemas.microsoft.com/office/powerpoint/2010/main" val="234743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3600" b="1" dirty="0" smtClean="0">
                <a:latin typeface="Calibri" panose="020F0502020204030204" pitchFamily="34" charset="0"/>
              </a:rPr>
              <a:t>SMAR Model</a:t>
            </a:r>
            <a:endParaRPr lang="zh-HK" altLang="en-US" sz="3600" b="1" dirty="0">
              <a:latin typeface="Calibri" panose="020F0502020204030204" pitchFamily="34" charset="0"/>
            </a:endParaRPr>
          </a:p>
        </p:txBody>
      </p:sp>
      <p:pic>
        <p:nvPicPr>
          <p:cNvPr id="6" name="圖片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47" r="1295"/>
          <a:stretch/>
        </p:blipFill>
        <p:spPr>
          <a:xfrm>
            <a:off x="755576" y="1105247"/>
            <a:ext cx="6215974" cy="4772025"/>
          </a:xfrm>
          <a:prstGeom prst="rect">
            <a:avLst/>
          </a:prstGeom>
        </p:spPr>
      </p:pic>
      <p:sp>
        <p:nvSpPr>
          <p:cNvPr id="3" name="文字方塊 2"/>
          <p:cNvSpPr txBox="1"/>
          <p:nvPr/>
        </p:nvSpPr>
        <p:spPr>
          <a:xfrm>
            <a:off x="6444208" y="3645023"/>
            <a:ext cx="2520280" cy="2031325"/>
          </a:xfrm>
          <a:prstGeom prst="rect">
            <a:avLst/>
          </a:prstGeom>
          <a:noFill/>
        </p:spPr>
        <p:txBody>
          <a:bodyPr wrap="square" rtlCol="0">
            <a:spAutoFit/>
          </a:bodyPr>
          <a:lstStyle/>
          <a:p>
            <a:r>
              <a:rPr lang="en-US" altLang="zh-HK" dirty="0" smtClean="0">
                <a:latin typeface="Calibri" panose="020F0502020204030204" pitchFamily="34" charset="0"/>
              </a:rPr>
              <a:t>SMAR model shows </a:t>
            </a:r>
            <a:r>
              <a:rPr lang="en-US" altLang="zh-HK" dirty="0">
                <a:latin typeface="Calibri" panose="020F0502020204030204" pitchFamily="34" charset="0"/>
              </a:rPr>
              <a:t>a progression that adopters of educational technology often follow as they progress through teaching and learning with technology.</a:t>
            </a:r>
            <a:endParaRPr lang="zh-HK" altLang="en-US" dirty="0">
              <a:latin typeface="Calibri" panose="020F0502020204030204" pitchFamily="34" charset="0"/>
            </a:endParaRPr>
          </a:p>
        </p:txBody>
      </p:sp>
      <p:sp>
        <p:nvSpPr>
          <p:cNvPr id="4" name="矩形 3"/>
          <p:cNvSpPr/>
          <p:nvPr/>
        </p:nvSpPr>
        <p:spPr>
          <a:xfrm>
            <a:off x="539552" y="5890046"/>
            <a:ext cx="8064896" cy="923330"/>
          </a:xfrm>
          <a:prstGeom prst="rect">
            <a:avLst/>
          </a:prstGeom>
        </p:spPr>
        <p:txBody>
          <a:bodyPr wrap="square">
            <a:spAutoFit/>
          </a:bodyPr>
          <a:lstStyle/>
          <a:p>
            <a:r>
              <a:rPr lang="en-US" altLang="zh-HK" dirty="0">
                <a:latin typeface="Calibri" panose="020F0502020204030204" pitchFamily="34" charset="0"/>
              </a:rPr>
              <a:t>SMAR Model Explained for Teachers. </a:t>
            </a:r>
            <a:r>
              <a:rPr lang="en-US" altLang="zh-HK" b="1" i="1" dirty="0">
                <a:latin typeface="Calibri" panose="020F0502020204030204" pitchFamily="34" charset="0"/>
              </a:rPr>
              <a:t>Educational Technology and Mobile Learning.</a:t>
            </a:r>
          </a:p>
          <a:p>
            <a:r>
              <a:rPr lang="en-US" altLang="zh-HK" dirty="0" smtClean="0">
                <a:latin typeface="Calibri" panose="020F0502020204030204" pitchFamily="34" charset="0"/>
              </a:rPr>
              <a:t>(Ref: </a:t>
            </a:r>
            <a:r>
              <a:rPr lang="en-US" altLang="zh-HK" u="sng" dirty="0" smtClean="0">
                <a:latin typeface="Calibri" panose="020F0502020204030204" pitchFamily="34" charset="0"/>
              </a:rPr>
              <a:t>http</a:t>
            </a:r>
            <a:r>
              <a:rPr lang="en-US" altLang="zh-HK" u="sng" dirty="0">
                <a:latin typeface="Calibri" panose="020F0502020204030204" pitchFamily="34" charset="0"/>
              </a:rPr>
              <a:t>://</a:t>
            </a:r>
            <a:r>
              <a:rPr lang="en-US" altLang="zh-HK" u="sng" dirty="0" smtClean="0">
                <a:latin typeface="Calibri" panose="020F0502020204030204" pitchFamily="34" charset="0"/>
              </a:rPr>
              <a:t>www.educatorstechnology.com/2013/06/samr-model-explained-for-teachers.html)</a:t>
            </a:r>
            <a:endParaRPr lang="zh-HK" altLang="en-US" u="sng" dirty="0">
              <a:latin typeface="Calibri" panose="020F0502020204030204" pitchFamily="34" charset="0"/>
            </a:endParaRPr>
          </a:p>
        </p:txBody>
      </p:sp>
    </p:spTree>
    <p:extLst>
      <p:ext uri="{BB962C8B-B14F-4D97-AF65-F5344CB8AC3E}">
        <p14:creationId xmlns:p14="http://schemas.microsoft.com/office/powerpoint/2010/main" val="130711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b="1" dirty="0">
                <a:latin typeface="Calibri" panose="020F0502020204030204" pitchFamily="34" charset="0"/>
              </a:rPr>
              <a:t>SMAR Model</a:t>
            </a:r>
            <a:endParaRPr lang="zh-HK" altLang="en-US" dirty="0"/>
          </a:p>
        </p:txBody>
      </p:sp>
      <p:graphicFrame>
        <p:nvGraphicFramePr>
          <p:cNvPr id="4" name="表格 3"/>
          <p:cNvGraphicFramePr>
            <a:graphicFrameLocks noGrp="1"/>
          </p:cNvGraphicFramePr>
          <p:nvPr>
            <p:extLst>
              <p:ext uri="{D42A27DB-BD31-4B8C-83A1-F6EECF244321}">
                <p14:modId xmlns:p14="http://schemas.microsoft.com/office/powerpoint/2010/main" val="1904590491"/>
              </p:ext>
            </p:extLst>
          </p:nvPr>
        </p:nvGraphicFramePr>
        <p:xfrm>
          <a:off x="199641" y="1183600"/>
          <a:ext cx="8712968" cy="5125720"/>
        </p:xfrm>
        <a:graphic>
          <a:graphicData uri="http://schemas.openxmlformats.org/drawingml/2006/table">
            <a:tbl>
              <a:tblPr firstRow="1" bandRow="1">
                <a:tableStyleId>{5C22544A-7EE6-4342-B048-85BDC9FD1C3A}</a:tableStyleId>
              </a:tblPr>
              <a:tblGrid>
                <a:gridCol w="1276015"/>
                <a:gridCol w="1872208"/>
                <a:gridCol w="2592288"/>
                <a:gridCol w="2972457"/>
              </a:tblGrid>
              <a:tr h="370840">
                <a:tc>
                  <a:txBody>
                    <a:bodyPr/>
                    <a:lstStyle/>
                    <a:p>
                      <a:r>
                        <a:rPr lang="en-US" altLang="zh-HK" dirty="0" smtClean="0">
                          <a:latin typeface="Calibri" panose="020F0502020204030204" pitchFamily="34" charset="0"/>
                        </a:rPr>
                        <a:t>Level</a:t>
                      </a:r>
                      <a:endParaRPr lang="zh-HK" altLang="en-US" dirty="0">
                        <a:latin typeface="Calibri" panose="020F0502020204030204" pitchFamily="34" charset="0"/>
                      </a:endParaRPr>
                    </a:p>
                  </a:txBody>
                  <a:tcPr/>
                </a:tc>
                <a:tc>
                  <a:txBody>
                    <a:bodyPr/>
                    <a:lstStyle/>
                    <a:p>
                      <a:r>
                        <a:rPr lang="en-US" altLang="zh-HK" dirty="0" smtClean="0">
                          <a:latin typeface="Calibri" panose="020F0502020204030204" pitchFamily="34" charset="0"/>
                        </a:rPr>
                        <a:t>Definition</a:t>
                      </a:r>
                      <a:endParaRPr lang="zh-HK" altLang="en-US" dirty="0">
                        <a:latin typeface="Calibri" panose="020F0502020204030204" pitchFamily="34" charset="0"/>
                      </a:endParaRPr>
                    </a:p>
                  </a:txBody>
                  <a:tcPr/>
                </a:tc>
                <a:tc>
                  <a:txBody>
                    <a:bodyPr/>
                    <a:lstStyle/>
                    <a:p>
                      <a:r>
                        <a:rPr lang="en-US" altLang="zh-HK" dirty="0" smtClean="0">
                          <a:latin typeface="Calibri" panose="020F0502020204030204" pitchFamily="34" charset="0"/>
                        </a:rPr>
                        <a:t>Examples</a:t>
                      </a:r>
                      <a:endParaRPr lang="zh-HK" altLang="en-US" dirty="0">
                        <a:latin typeface="Calibri" panose="020F0502020204030204" pitchFamily="34" charset="0"/>
                      </a:endParaRPr>
                    </a:p>
                  </a:txBody>
                  <a:tcPr/>
                </a:tc>
                <a:tc>
                  <a:txBody>
                    <a:bodyPr/>
                    <a:lstStyle/>
                    <a:p>
                      <a:r>
                        <a:rPr lang="en-US" altLang="zh-HK" dirty="0" smtClean="0">
                          <a:latin typeface="Calibri" panose="020F0502020204030204" pitchFamily="34" charset="0"/>
                        </a:rPr>
                        <a:t>Functional Change</a:t>
                      </a:r>
                      <a:endParaRPr lang="zh-HK" altLang="en-US" dirty="0">
                        <a:latin typeface="Calibri" panose="020F0502020204030204" pitchFamily="34" charset="0"/>
                      </a:endParaRPr>
                    </a:p>
                  </a:txBody>
                  <a:tcPr/>
                </a:tc>
              </a:tr>
              <a:tr h="370840">
                <a:tc>
                  <a:txBody>
                    <a:bodyPr/>
                    <a:lstStyle/>
                    <a:p>
                      <a:r>
                        <a:rPr lang="en-US" altLang="zh-HK" sz="1400" kern="1200" dirty="0" smtClean="0">
                          <a:solidFill>
                            <a:schemeClr val="dk1"/>
                          </a:solidFill>
                          <a:effectLst/>
                          <a:latin typeface="Calibri" panose="020F0502020204030204" pitchFamily="34" charset="0"/>
                          <a:ea typeface="+mn-ea"/>
                          <a:cs typeface="+mn-cs"/>
                        </a:rPr>
                        <a:t>Substitution</a:t>
                      </a:r>
                      <a:endParaRPr lang="zh-HK" altLang="en-US" sz="14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Computer technology is used to perform the same task as was done before the use of computers.</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Students print out worksheet, finish it, pass it in.</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No functional change in teaching and learning.</a:t>
                      </a:r>
                      <a:endParaRPr lang="zh-HK" altLang="en-US" sz="1200" dirty="0">
                        <a:latin typeface="Calibri" panose="020F0502020204030204" pitchFamily="34" charset="0"/>
                      </a:endParaRPr>
                    </a:p>
                  </a:txBody>
                  <a:tcPr/>
                </a:tc>
              </a:tr>
              <a:tr h="370840">
                <a:tc>
                  <a:txBody>
                    <a:bodyPr/>
                    <a:lstStyle/>
                    <a:p>
                      <a:r>
                        <a:rPr lang="en-US" altLang="zh-HK" sz="1400" kern="1200" dirty="0" smtClean="0">
                          <a:solidFill>
                            <a:schemeClr val="dk1"/>
                          </a:solidFill>
                          <a:effectLst/>
                          <a:latin typeface="Calibri" panose="020F0502020204030204" pitchFamily="34" charset="0"/>
                          <a:ea typeface="+mn-ea"/>
                          <a:cs typeface="+mn-cs"/>
                        </a:rPr>
                        <a:t>Augmentation</a:t>
                      </a:r>
                      <a:endParaRPr lang="zh-HK" altLang="en-US" sz="14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Computer Technology offers an effective tool to perform common tasks.</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Students take a quiz using an online Google Form in stead of using pencil and paper.</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There is some functional benefit here in that paper is being saved, students and teacher can receive almost immediate feedback on student level of understanding of material.</a:t>
                      </a:r>
                      <a:endParaRPr lang="zh-HK" altLang="en-US" sz="1200" dirty="0">
                        <a:latin typeface="Calibri" panose="020F0502020204030204" pitchFamily="34" charset="0"/>
                      </a:endParaRPr>
                    </a:p>
                  </a:txBody>
                  <a:tcPr/>
                </a:tc>
              </a:tr>
              <a:tr h="370840">
                <a:tc>
                  <a:txBody>
                    <a:bodyPr/>
                    <a:lstStyle/>
                    <a:p>
                      <a:r>
                        <a:rPr lang="en-US" altLang="zh-HK" sz="1400" kern="1200" dirty="0" smtClean="0">
                          <a:solidFill>
                            <a:schemeClr val="dk1"/>
                          </a:solidFill>
                          <a:effectLst/>
                          <a:latin typeface="Calibri" panose="020F0502020204030204" pitchFamily="34" charset="0"/>
                          <a:ea typeface="+mn-ea"/>
                          <a:cs typeface="+mn-cs"/>
                        </a:rPr>
                        <a:t>Modification</a:t>
                      </a:r>
                      <a:endParaRPr lang="zh-HK" altLang="en-US" sz="14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Common classroom tasks are being accomplished through the use of computer technology.</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Students are asked to write an essay around the theme "And This I Believe...". An audio recording of the essay is made along with an original musical soundtrack.  The recording will be played in front of an authentic audience such as parents, or college admission counselors.</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Computer technology is necessary for this classroom to function allowing peer and teacher feedback, easy rewriting, and audio recording.  Questions about writing skills increasingly come from the students themselves.</a:t>
                      </a:r>
                      <a:endParaRPr lang="zh-HK" altLang="en-US" sz="1200" dirty="0">
                        <a:latin typeface="Calibri" panose="020F0502020204030204" pitchFamily="34" charset="0"/>
                      </a:endParaRPr>
                    </a:p>
                  </a:txBody>
                  <a:tcPr/>
                </a:tc>
              </a:tr>
              <a:tr h="370840">
                <a:tc>
                  <a:txBody>
                    <a:bodyPr/>
                    <a:lstStyle/>
                    <a:p>
                      <a:r>
                        <a:rPr lang="en-US" altLang="zh-HK" sz="1400" kern="1200" dirty="0" err="1" smtClean="0">
                          <a:solidFill>
                            <a:schemeClr val="dk1"/>
                          </a:solidFill>
                          <a:effectLst/>
                          <a:latin typeface="Calibri" panose="020F0502020204030204" pitchFamily="34" charset="0"/>
                          <a:ea typeface="+mn-ea"/>
                          <a:cs typeface="+mn-cs"/>
                        </a:rPr>
                        <a:t>Redefintion</a:t>
                      </a:r>
                      <a:endParaRPr lang="zh-HK" altLang="en-US" sz="14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Computer technology allows for new tasks that were previously.</a:t>
                      </a:r>
                      <a:endParaRPr lang="zh-HK" altLang="en-US" sz="1200" dirty="0">
                        <a:latin typeface="Calibri" panose="020F0502020204030204" pitchFamily="34" charset="0"/>
                      </a:endParaRPr>
                    </a:p>
                  </a:txBody>
                  <a:tcPr/>
                </a:tc>
                <a:tc>
                  <a:txBody>
                    <a:bodyPr/>
                    <a:lstStyle/>
                    <a:p>
                      <a:r>
                        <a:rPr lang="en-US" altLang="zh-HK" sz="1200" kern="1200" dirty="0" smtClean="0">
                          <a:solidFill>
                            <a:schemeClr val="dk1"/>
                          </a:solidFill>
                          <a:effectLst/>
                          <a:latin typeface="Calibri" panose="020F0502020204030204" pitchFamily="34" charset="0"/>
                          <a:ea typeface="+mn-ea"/>
                          <a:cs typeface="+mn-cs"/>
                        </a:rPr>
                        <a:t>A classroom is asked to create a documentary video answering an essential question related to important concepts. Teams of students take on different subtopics and collaborate to create one final product. Teams are expected to contact outside sources for information.</a:t>
                      </a:r>
                      <a:endParaRPr lang="zh-HK" altLang="en-US" sz="12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smtClean="0">
                          <a:solidFill>
                            <a:schemeClr val="dk1"/>
                          </a:solidFill>
                          <a:effectLst/>
                          <a:latin typeface="Calibri" panose="020F0502020204030204" pitchFamily="34" charset="0"/>
                          <a:ea typeface="+mn-ea"/>
                          <a:cs typeface="+mn-cs"/>
                        </a:rPr>
                        <a:t>At this level, common classroom tasks and computer technology exist not as ends but as supports for student centered learning. Collaboration becomes necessary and technology allows such communications to occur.  Questions and discussion are increasingly student generated.</a:t>
                      </a:r>
                      <a:endParaRPr lang="zh-TW" altLang="zh-HK" sz="1200" kern="1200" dirty="0" smtClean="0">
                        <a:solidFill>
                          <a:schemeClr val="dk1"/>
                        </a:solidFill>
                        <a:effectLst/>
                        <a:latin typeface="Calibri" panose="020F0502020204030204" pitchFamily="34" charset="0"/>
                        <a:ea typeface="+mn-ea"/>
                        <a:cs typeface="+mn-cs"/>
                      </a:endParaRPr>
                    </a:p>
                  </a:txBody>
                  <a:tcPr/>
                </a:tc>
              </a:tr>
            </a:tbl>
          </a:graphicData>
        </a:graphic>
      </p:graphicFrame>
    </p:spTree>
    <p:extLst>
      <p:ext uri="{BB962C8B-B14F-4D97-AF65-F5344CB8AC3E}">
        <p14:creationId xmlns:p14="http://schemas.microsoft.com/office/powerpoint/2010/main" val="197377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b="1" dirty="0">
                <a:latin typeface="Calibri" panose="020F0502020204030204" pitchFamily="34" charset="0"/>
              </a:rPr>
              <a:t>SMAR </a:t>
            </a:r>
            <a:r>
              <a:rPr lang="en-US" altLang="zh-HK" b="1" dirty="0" smtClean="0">
                <a:latin typeface="Calibri" panose="020F0502020204030204" pitchFamily="34" charset="0"/>
              </a:rPr>
              <a:t>Model (iPad Version)</a:t>
            </a:r>
            <a:endParaRPr lang="zh-HK"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8" y="611209"/>
            <a:ext cx="8986342" cy="5194055"/>
          </a:xfrm>
          <a:prstGeom prst="rect">
            <a:avLst/>
          </a:prstGeom>
        </p:spPr>
      </p:pic>
      <p:sp>
        <p:nvSpPr>
          <p:cNvPr id="6" name="文字方塊 5"/>
          <p:cNvSpPr txBox="1"/>
          <p:nvPr/>
        </p:nvSpPr>
        <p:spPr>
          <a:xfrm>
            <a:off x="145604" y="5911180"/>
            <a:ext cx="8825458" cy="923330"/>
          </a:xfrm>
          <a:prstGeom prst="rect">
            <a:avLst/>
          </a:prstGeom>
          <a:noFill/>
        </p:spPr>
        <p:txBody>
          <a:bodyPr wrap="square" rtlCol="0">
            <a:spAutoFit/>
          </a:bodyPr>
          <a:lstStyle/>
          <a:p>
            <a:r>
              <a:rPr lang="en-US" altLang="zh-HK" dirty="0">
                <a:latin typeface="Calibri" panose="020F0502020204030204" pitchFamily="34" charset="0"/>
              </a:rPr>
              <a:t>A Wonderful Visual on How to use SMAR Model on Different Classroom Tasks</a:t>
            </a:r>
            <a:r>
              <a:rPr lang="en-US" altLang="zh-HK" dirty="0" smtClean="0">
                <a:latin typeface="Calibri" panose="020F0502020204030204" pitchFamily="34" charset="0"/>
              </a:rPr>
              <a:t>. </a:t>
            </a:r>
            <a:r>
              <a:rPr lang="en-US" altLang="zh-HK" b="1" i="1" dirty="0">
                <a:latin typeface="Calibri" panose="020F0502020204030204" pitchFamily="34" charset="0"/>
              </a:rPr>
              <a:t>Educational Technology and Mobile Learning</a:t>
            </a:r>
            <a:r>
              <a:rPr lang="en-US" altLang="zh-HK" b="1" i="1" dirty="0" smtClean="0">
                <a:latin typeface="Calibri" panose="020F0502020204030204" pitchFamily="34" charset="0"/>
              </a:rPr>
              <a:t>. </a:t>
            </a:r>
            <a:r>
              <a:rPr lang="en-US" altLang="zh-HK" dirty="0" smtClean="0">
                <a:latin typeface="Calibri" panose="020F0502020204030204" pitchFamily="34" charset="0"/>
              </a:rPr>
              <a:t>(</a:t>
            </a:r>
            <a:r>
              <a:rPr lang="en-US" altLang="zh-HK" dirty="0">
                <a:latin typeface="Calibri" panose="020F0502020204030204" pitchFamily="34" charset="0"/>
              </a:rPr>
              <a:t>Ref: </a:t>
            </a:r>
            <a:r>
              <a:rPr lang="en-US" altLang="zh-HK" u="sng" dirty="0" smtClean="0">
                <a:latin typeface="Calibri" panose="020F0502020204030204" pitchFamily="34" charset="0"/>
              </a:rPr>
              <a:t>http</a:t>
            </a:r>
            <a:r>
              <a:rPr lang="en-US" altLang="zh-HK" u="sng" dirty="0">
                <a:latin typeface="Calibri" panose="020F0502020204030204" pitchFamily="34" charset="0"/>
              </a:rPr>
              <a:t>://www.educatorstechnology.com</a:t>
            </a:r>
            <a:r>
              <a:rPr lang="en-US" altLang="zh-HK" u="sng" dirty="0" smtClean="0">
                <a:latin typeface="Calibri" panose="020F0502020204030204" pitchFamily="34" charset="0"/>
              </a:rPr>
              <a:t>/ 2014/02/a-wonderful-visual-on-how-to-use-samr.html )</a:t>
            </a:r>
            <a:endParaRPr lang="zh-HK" altLang="en-US" u="sng" dirty="0">
              <a:latin typeface="Calibri" panose="020F0502020204030204" pitchFamily="34" charset="0"/>
            </a:endParaRPr>
          </a:p>
        </p:txBody>
      </p:sp>
    </p:spTree>
    <p:extLst>
      <p:ext uri="{BB962C8B-B14F-4D97-AF65-F5344CB8AC3E}">
        <p14:creationId xmlns:p14="http://schemas.microsoft.com/office/powerpoint/2010/main" val="528971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a1"/>
  <p:tag name="SAVETOFOLDER" val="C:\Users\samng\Desktop\eLearning\"/>
  <p:tag name="IMAGEWIDTH" val="1280"/>
  <p:tag name="IMAGEHEIGHT" val="960"/>
  <p:tag name="EXPORTRANGE" val="EntirePresentation"/>
  <p:tag name="SIZEBY" val="PIXELS"/>
  <p:tag name="EXPORTAS" val="PNG"/>
  <p:tag name="NUMBERFORMAT" val="000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HK"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HK"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157257878</TotalTime>
  <Pages>0</Pages>
  <Words>2084</Words>
  <Characters>0</Characters>
  <Application>Microsoft Office PowerPoint</Application>
  <DocSecurity>0</DocSecurity>
  <PresentationFormat>如螢幕大小 (4:3)</PresentationFormat>
  <Lines>0</Lines>
  <Paragraphs>234</Paragraphs>
  <Slides>36</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36</vt:i4>
      </vt:variant>
    </vt:vector>
  </HeadingPairs>
  <TitlesOfParts>
    <vt:vector size="44" baseType="lpstr">
      <vt:lpstr>Arial</vt:lpstr>
      <vt:lpstr>新細明體</vt:lpstr>
      <vt:lpstr>方正細圓</vt:lpstr>
      <vt:lpstr>宋体</vt:lpstr>
      <vt:lpstr>Microsoft YaHei</vt:lpstr>
      <vt:lpstr>華康細圓體</vt:lpstr>
      <vt:lpstr>Calibri</vt:lpstr>
      <vt:lpstr>默认设计模板</vt:lpstr>
      <vt:lpstr>PowerPoint 簡報</vt:lpstr>
      <vt:lpstr>Why "Technology Adoption" in classroom？ </vt:lpstr>
      <vt:lpstr>How can we use Technology to TRANSFORM Learning?</vt:lpstr>
      <vt:lpstr>The Guiding Principle</vt:lpstr>
      <vt:lpstr>Blooms Taxonomy (Revised Digital Version)</vt:lpstr>
      <vt:lpstr>Blooms Taxonomy (Revised Digital Version)</vt:lpstr>
      <vt:lpstr>SMAR Model</vt:lpstr>
      <vt:lpstr>SMAR Model</vt:lpstr>
      <vt:lpstr>SMAR Model (iPad Version)</vt:lpstr>
      <vt:lpstr>Technological Pedagogical Content  Knowledge (TPACK) Framework</vt:lpstr>
      <vt:lpstr>Components of 21st Century Classroom</vt:lpstr>
      <vt:lpstr>Components of 21st Century Classroom</vt:lpstr>
      <vt:lpstr>Components of 21st Century Classroom</vt:lpstr>
      <vt:lpstr>Components of 21st Century Classroom</vt:lpstr>
      <vt:lpstr>Components of 21st Century Classroom</vt:lpstr>
      <vt:lpstr>How Innovation is Implemented?</vt:lpstr>
      <vt:lpstr>Models of Educational Technology Implementation</vt:lpstr>
      <vt:lpstr>Models of Educational Technology Implementation</vt:lpstr>
      <vt:lpstr>Models of Educational Technology Implementation</vt:lpstr>
      <vt:lpstr>Models of Educational Technology Implementation</vt:lpstr>
      <vt:lpstr>Models of Educational Technology Implementation</vt:lpstr>
      <vt:lpstr>What should "Technological Leader" do?</vt:lpstr>
      <vt:lpstr>What should "Technological Leader" do?</vt:lpstr>
      <vt:lpstr>陳朱素華校本經驗</vt:lpstr>
      <vt:lpstr>陳朱素華校本經驗</vt:lpstr>
      <vt:lpstr>陳朱素華校本經驗</vt:lpstr>
      <vt:lpstr>How do your school use ICTs?</vt:lpstr>
      <vt:lpstr>e-Learning Planning Framework </vt:lpstr>
      <vt:lpstr>e-Learning Planning Cycle </vt:lpstr>
      <vt:lpstr>e-Learning Roadmap</vt:lpstr>
      <vt:lpstr>e-Learning Roadmap</vt:lpstr>
      <vt:lpstr>21st Century e-Leadership</vt:lpstr>
      <vt:lpstr>School Management Information System </vt:lpstr>
      <vt:lpstr>Conclusion</vt:lpstr>
      <vt:lpstr>Support Service to IT in Education</vt:lpstr>
      <vt:lpstr>PowerPoint 簡報</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samng</dc:creator>
  <cp:lastModifiedBy>KAM, Sui-kwan</cp:lastModifiedBy>
  <cp:revision>328</cp:revision>
  <cp:lastPrinted>2014-04-03T23:23:19Z</cp:lastPrinted>
  <dcterms:created xsi:type="dcterms:W3CDTF">2010-10-28T16:01:27Z</dcterms:created>
  <dcterms:modified xsi:type="dcterms:W3CDTF">2014-05-21T01:12:12Z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