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9" r:id="rId10"/>
    <p:sldId id="268" r:id="rId11"/>
    <p:sldId id="270" r:id="rId12"/>
    <p:sldId id="265" r:id="rId13"/>
    <p:sldId id="262" r:id="rId14"/>
    <p:sldId id="263" r:id="rId15"/>
    <p:sldId id="264" r:id="rId16"/>
    <p:sldId id="271" r:id="rId17"/>
    <p:sldId id="272" r:id="rId18"/>
    <p:sldId id="273" r:id="rId19"/>
    <p:sldId id="274" r:id="rId20"/>
    <p:sldId id="275" r:id="rId21"/>
    <p:sldId id="276" r:id="rId22"/>
    <p:sldId id="280" r:id="rId23"/>
    <p:sldId id="281" r:id="rId24"/>
    <p:sldId id="277" r:id="rId25"/>
    <p:sldId id="278" r:id="rId26"/>
    <p:sldId id="279" r:id="rId27"/>
    <p:sldId id="283" r:id="rId28"/>
    <p:sldId id="284" r:id="rId29"/>
    <p:sldId id="285" r:id="rId30"/>
    <p:sldId id="287" r:id="rId31"/>
    <p:sldId id="286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7" r:id="rId41"/>
    <p:sldId id="296" r:id="rId4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33CC"/>
    <a:srgbClr val="669900"/>
    <a:srgbClr val="00CC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123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HK" altLang="en-US"/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2083 -32000"/>
                <a:gd name="T13" fmla="*/ T12 w 64000"/>
                <a:gd name="T14" fmla="+- 0 -29632 -32000"/>
                <a:gd name="T15" fmla="*/ -2963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2083 -32000"/>
                <a:gd name="T21" fmla="*/ T20 w 64000"/>
                <a:gd name="T22" fmla="+- 0 29631 -32000"/>
                <a:gd name="T23" fmla="*/ 29631 h 64000"/>
                <a:gd name="T24" fmla="+- 0 12083 -32000"/>
                <a:gd name="T25" fmla="*/ T24 w 64000"/>
                <a:gd name="T26" fmla="+- 0 29631 -32000"/>
                <a:gd name="T27" fmla="*/ 29631 h 64000"/>
                <a:gd name="T28" fmla="+- 0 12082 -32000"/>
                <a:gd name="T29" fmla="*/ T28 w 64000"/>
                <a:gd name="T30" fmla="+- 0 29631 -32000"/>
                <a:gd name="T31" fmla="*/ 29631 h 64000"/>
                <a:gd name="T32" fmla="+- 0 12083 -32000"/>
                <a:gd name="T33" fmla="*/ T32 w 64000"/>
                <a:gd name="T34" fmla="+- 0 29632 -32000"/>
                <a:gd name="T35" fmla="*/ 29632 h 64000"/>
                <a:gd name="T36" fmla="+- 0 12083 -32000"/>
                <a:gd name="T37" fmla="*/ T36 w 64000"/>
                <a:gd name="T38" fmla="+- 0 -29632 -32000"/>
                <a:gd name="T39" fmla="*/ -29632 h 64000"/>
                <a:gd name="T40" fmla="+- 0 12082 -32000"/>
                <a:gd name="T41" fmla="*/ T40 w 64000"/>
                <a:gd name="T42" fmla="+- 0 -29632 -32000"/>
                <a:gd name="T43" fmla="*/ -29632 h 64000"/>
                <a:gd name="T44" fmla="+- 0 12083 -32000"/>
                <a:gd name="T45" fmla="*/ T44 w 64000"/>
                <a:gd name="T46" fmla="+- 0 -29632 -32000"/>
                <a:gd name="T47" fmla="*/ -2963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kumimoji="0" lang="zh-HK" altLang="zh-HK" sz="2400">
                <a:latin typeface="Times New Roman" pitchFamily="18" charset="0"/>
              </a:endParaRPr>
            </a:p>
          </p:txBody>
        </p:sp>
        <p:sp>
          <p:nvSpPr>
            <p:cNvPr id="5125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994 -32000"/>
                <a:gd name="T13" fmla="*/ T12 w 64000"/>
                <a:gd name="T14" fmla="+- 0 -25754 -32000"/>
                <a:gd name="T15" fmla="*/ -257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994 -32000"/>
                <a:gd name="T21" fmla="*/ T20 w 64000"/>
                <a:gd name="T22" fmla="+- 0 25753 -32000"/>
                <a:gd name="T23" fmla="*/ 25753 h 64000"/>
                <a:gd name="T24" fmla="+- 0 18994 -32000"/>
                <a:gd name="T25" fmla="*/ T24 w 64000"/>
                <a:gd name="T26" fmla="+- 0 25753 -32000"/>
                <a:gd name="T27" fmla="*/ 25753 h 64000"/>
                <a:gd name="T28" fmla="+- 0 18993 -32000"/>
                <a:gd name="T29" fmla="*/ T28 w 64000"/>
                <a:gd name="T30" fmla="+- 0 25753 -32000"/>
                <a:gd name="T31" fmla="*/ 25753 h 64000"/>
                <a:gd name="T32" fmla="+- 0 18994 -32000"/>
                <a:gd name="T33" fmla="*/ T32 w 64000"/>
                <a:gd name="T34" fmla="+- 0 25754 -32000"/>
                <a:gd name="T35" fmla="*/ 25754 h 64000"/>
                <a:gd name="T36" fmla="+- 0 18994 -32000"/>
                <a:gd name="T37" fmla="*/ T36 w 64000"/>
                <a:gd name="T38" fmla="+- 0 -25754 -32000"/>
                <a:gd name="T39" fmla="*/ -25754 h 64000"/>
                <a:gd name="T40" fmla="+- 0 18993 -32000"/>
                <a:gd name="T41" fmla="*/ T40 w 64000"/>
                <a:gd name="T42" fmla="+- 0 -25754 -32000"/>
                <a:gd name="T43" fmla="*/ -25754 h 64000"/>
                <a:gd name="T44" fmla="+- 0 18994 -32000"/>
                <a:gd name="T45" fmla="*/ T44 w 64000"/>
                <a:gd name="T46" fmla="+- 0 -25754 -32000"/>
                <a:gd name="T47" fmla="*/ -257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kumimoji="0" lang="zh-HK" altLang="zh-HK">
                <a:latin typeface="Arial" charset="0"/>
              </a:endParaRPr>
            </a:p>
          </p:txBody>
        </p:sp>
      </p:grpSp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7A5BE89-730B-40B9-BBD5-9C74B2C5FCA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70D27-38E9-421A-BF8A-6284960031B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33847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D666B-1D6A-452D-9640-CEA68CDB166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367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815DF-F539-4D39-A46B-52398391D13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20262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1DA9F-8CB2-4F00-809E-7E62110FCC4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71034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820F6-5731-4165-AC3F-8C5696771B1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9433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6F5AC-DFF0-4018-AAAE-107DA25586E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638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71044D-9B32-4FBE-8DAB-671275703F8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146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BBF07-AC4F-41F1-87EE-32ACA08C143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9764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AFD8F-954B-44B1-B976-65B11AB22C3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129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11D3A-74A5-4216-A9AD-84E1E939C3E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2788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296 -32000"/>
                <a:gd name="T13" fmla="*/ T12 w 64000"/>
                <a:gd name="T14" fmla="+- 0 -26254 -32000"/>
                <a:gd name="T15" fmla="*/ -262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296 -32000"/>
                <a:gd name="T21" fmla="*/ T20 w 64000"/>
                <a:gd name="T22" fmla="+- 0 26253 -32000"/>
                <a:gd name="T23" fmla="*/ 26253 h 64000"/>
                <a:gd name="T24" fmla="+- 0 18296 -32000"/>
                <a:gd name="T25" fmla="*/ T24 w 64000"/>
                <a:gd name="T26" fmla="+- 0 26253 -32000"/>
                <a:gd name="T27" fmla="*/ 26253 h 64000"/>
                <a:gd name="T28" fmla="+- 0 18295 -32000"/>
                <a:gd name="T29" fmla="*/ T28 w 64000"/>
                <a:gd name="T30" fmla="+- 0 26253 -32000"/>
                <a:gd name="T31" fmla="*/ 26253 h 64000"/>
                <a:gd name="T32" fmla="+- 0 18296 -32000"/>
                <a:gd name="T33" fmla="*/ T32 w 64000"/>
                <a:gd name="T34" fmla="+- 0 26254 -32000"/>
                <a:gd name="T35" fmla="*/ 26254 h 64000"/>
                <a:gd name="T36" fmla="+- 0 18296 -32000"/>
                <a:gd name="T37" fmla="*/ T36 w 64000"/>
                <a:gd name="T38" fmla="+- 0 -26254 -32000"/>
                <a:gd name="T39" fmla="*/ -26254 h 64000"/>
                <a:gd name="T40" fmla="+- 0 18295 -32000"/>
                <a:gd name="T41" fmla="*/ T40 w 64000"/>
                <a:gd name="T42" fmla="+- 0 -26254 -32000"/>
                <a:gd name="T43" fmla="*/ -26254 h 64000"/>
                <a:gd name="T44" fmla="+- 0 18296 -32000"/>
                <a:gd name="T45" fmla="*/ T44 w 64000"/>
                <a:gd name="T46" fmla="+- 0 -26254 -32000"/>
                <a:gd name="T47" fmla="*/ -262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kumimoji="0" lang="zh-HK" altLang="zh-HK" sz="2400">
                <a:latin typeface="Times New Roman" pitchFamily="18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077 -32000"/>
                <a:gd name="T13" fmla="*/ T12 w 64000"/>
                <a:gd name="T14" fmla="+- 0 -26405 -32000"/>
                <a:gd name="T15" fmla="*/ -26405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077 -32000"/>
                <a:gd name="T21" fmla="*/ T20 w 64000"/>
                <a:gd name="T22" fmla="+- 0 26404 -32000"/>
                <a:gd name="T23" fmla="*/ 26404 h 64000"/>
                <a:gd name="T24" fmla="+- 0 18077 -32000"/>
                <a:gd name="T25" fmla="*/ T24 w 64000"/>
                <a:gd name="T26" fmla="+- 0 26404 -32000"/>
                <a:gd name="T27" fmla="*/ 26404 h 64000"/>
                <a:gd name="T28" fmla="+- 0 18076 -32000"/>
                <a:gd name="T29" fmla="*/ T28 w 64000"/>
                <a:gd name="T30" fmla="+- 0 26404 -32000"/>
                <a:gd name="T31" fmla="*/ 26404 h 64000"/>
                <a:gd name="T32" fmla="+- 0 18077 -32000"/>
                <a:gd name="T33" fmla="*/ T32 w 64000"/>
                <a:gd name="T34" fmla="+- 0 26405 -32000"/>
                <a:gd name="T35" fmla="*/ 26405 h 64000"/>
                <a:gd name="T36" fmla="+- 0 18077 -32000"/>
                <a:gd name="T37" fmla="*/ T36 w 64000"/>
                <a:gd name="T38" fmla="+- 0 -26405 -32000"/>
                <a:gd name="T39" fmla="*/ -26405 h 64000"/>
                <a:gd name="T40" fmla="+- 0 18076 -32000"/>
                <a:gd name="T41" fmla="*/ T40 w 64000"/>
                <a:gd name="T42" fmla="+- 0 -26405 -32000"/>
                <a:gd name="T43" fmla="*/ -26405 h 64000"/>
                <a:gd name="T44" fmla="+- 0 18077 -32000"/>
                <a:gd name="T45" fmla="*/ T44 w 64000"/>
                <a:gd name="T46" fmla="+- 0 -26405 -32000"/>
                <a:gd name="T47" fmla="*/ -26405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kumimoji="0" lang="zh-HK" altLang="zh-HK">
                <a:latin typeface="Arial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HK" altLang="en-US"/>
            </a:p>
          </p:txBody>
        </p:sp>
      </p:grp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 altLang="zh-TW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/>
            </a:lvl1pPr>
          </a:lstStyle>
          <a:p>
            <a:endParaRPr lang="en-US" altLang="zh-TW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754249DB-172B-4B32-AAA1-60535C2B1B6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build="p" bldLvl="4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5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19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HK" sz="6000"/>
              <a:t>Facing </a:t>
            </a:r>
            <a:r>
              <a:rPr lang="en-US" altLang="zh-HK" sz="8800"/>
              <a:t>c</a:t>
            </a:r>
            <a:r>
              <a:rPr lang="en-US" altLang="zh-HK" sz="8800">
                <a:latin typeface="AR Gothic2 Ultra Distended" pitchFamily="34" charset="0"/>
              </a:rPr>
              <a:t>h</a:t>
            </a:r>
            <a:r>
              <a:rPr lang="en-US" altLang="zh-HK" sz="8800">
                <a:latin typeface="AR Script1 Bold" pitchFamily="66" charset="0"/>
              </a:rPr>
              <a:t>a</a:t>
            </a:r>
            <a:r>
              <a:rPr lang="en-US" altLang="zh-HK" sz="8800">
                <a:latin typeface="Arnprior" pitchFamily="2" charset="0"/>
              </a:rPr>
              <a:t>n</a:t>
            </a:r>
            <a:r>
              <a:rPr lang="en-US" altLang="zh-HK" sz="8800">
                <a:latin typeface="Sybil Green" pitchFamily="2" charset="0"/>
              </a:rPr>
              <a:t>g</a:t>
            </a:r>
            <a:r>
              <a:rPr lang="en-US" altLang="zh-HK" sz="8800">
                <a:latin typeface="Tiranti Solid LET" pitchFamily="2" charset="0"/>
              </a:rPr>
              <a:t>e</a:t>
            </a:r>
            <a:r>
              <a:rPr lang="en-US" altLang="zh-HK" sz="8800">
                <a:latin typeface="Rosewood Std Regular" pitchFamily="82" charset="0"/>
              </a:rPr>
              <a:t>s</a:t>
            </a:r>
            <a:r>
              <a:rPr lang="en-US" altLang="zh-TW" sz="600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31925" y="5127625"/>
            <a:ext cx="6524625" cy="1254125"/>
          </a:xfrm>
        </p:spPr>
        <p:txBody>
          <a:bodyPr/>
          <a:lstStyle/>
          <a:p>
            <a:pPr algn="r">
              <a:lnSpc>
                <a:spcPct val="90000"/>
              </a:lnSpc>
            </a:pPr>
            <a:r>
              <a:rPr lang="en-US" altLang="zh-TW" sz="2100"/>
              <a:t>Mr. Albert Wong</a:t>
            </a:r>
          </a:p>
          <a:p>
            <a:pPr algn="r">
              <a:lnSpc>
                <a:spcPct val="90000"/>
              </a:lnSpc>
            </a:pPr>
            <a:r>
              <a:rPr lang="en-US" altLang="zh-TW" sz="2100"/>
              <a:t>Chairman, AiTLE ; IT Coordinator, LKYMS</a:t>
            </a:r>
          </a:p>
          <a:p>
            <a:pPr algn="r">
              <a:lnSpc>
                <a:spcPct val="90000"/>
              </a:lnSpc>
            </a:pPr>
            <a:r>
              <a:rPr lang="en-US" altLang="zh-TW" sz="2100"/>
              <a:t>Email : albertwong@aitle.org.hk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95288" y="6381750"/>
            <a:ext cx="83518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900"/>
              <a:t>Image Source : http://bookboonglobal.com/wp-content/uploads/2013/09/How-demographic-changes-will-impact-organizations-and-managers.png ; http://www.noborderslegal.com.au/templates/nblegal2014/img/articles/changes.jpg</a:t>
            </a:r>
          </a:p>
        </p:txBody>
      </p:sp>
      <p:pic>
        <p:nvPicPr>
          <p:cNvPr id="2056" name="Picture 8" descr="chan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852738"/>
            <a:ext cx="3168650" cy="211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ANd9GcRQ-WfEAfA-Zl_tKQxsiu9J3n2TirR7_jb2EhGkpbHqBre4Ml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708275"/>
            <a:ext cx="4935537" cy="230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AiTLE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373688"/>
            <a:ext cx="1944688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eClass-alber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157788"/>
            <a:ext cx="776287" cy="100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WiFi 100 &amp; WiFi 900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You can seek advices from</a:t>
            </a:r>
          </a:p>
          <a:p>
            <a:pPr lvl="1"/>
            <a:r>
              <a:rPr lang="en-US" altLang="zh-TW"/>
              <a:t>EDB</a:t>
            </a:r>
          </a:p>
          <a:p>
            <a:pPr lvl="1"/>
            <a:r>
              <a:rPr lang="en-US" altLang="zh-TW"/>
              <a:t>Trustable partners</a:t>
            </a:r>
          </a:p>
          <a:p>
            <a:pPr lvl="2"/>
            <a:r>
              <a:rPr lang="en-US" altLang="zh-TW"/>
              <a:t>Vendor / SI</a:t>
            </a:r>
          </a:p>
          <a:p>
            <a:pPr lvl="2"/>
            <a:r>
              <a:rPr lang="en-US" altLang="zh-TW"/>
              <a:t>Universities</a:t>
            </a:r>
          </a:p>
          <a:p>
            <a:pPr lvl="2"/>
            <a:r>
              <a:rPr lang="en-US" altLang="zh-TW"/>
              <a:t>Professional Association</a:t>
            </a:r>
          </a:p>
          <a:p>
            <a:pPr lvl="2"/>
            <a:r>
              <a:rPr lang="en-US" altLang="zh-TW"/>
              <a:t>Pilot Projects, WiFi 100 Schools</a:t>
            </a:r>
          </a:p>
          <a:p>
            <a:endParaRPr lang="en-US" altLang="zh-TW"/>
          </a:p>
          <a:p>
            <a:r>
              <a:rPr lang="en-US" altLang="zh-TW"/>
              <a:t>Do more research before start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WiFi 100 &amp; WiFi 900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Experience from WiFi 100</a:t>
            </a:r>
          </a:p>
          <a:p>
            <a:pPr lvl="1"/>
            <a:r>
              <a:rPr lang="en-US" altLang="zh-TW"/>
              <a:t>Subscription</a:t>
            </a:r>
          </a:p>
          <a:p>
            <a:pPr lvl="1"/>
            <a:r>
              <a:rPr lang="en-US" altLang="zh-TW"/>
              <a:t>Implementation consideration</a:t>
            </a:r>
          </a:p>
          <a:p>
            <a:pPr lvl="2"/>
            <a:r>
              <a:rPr lang="en-US" altLang="zh-TW"/>
              <a:t>First year</a:t>
            </a:r>
          </a:p>
          <a:p>
            <a:pPr lvl="2"/>
            <a:r>
              <a:rPr lang="en-US" altLang="zh-TW"/>
              <a:t>Coming years</a:t>
            </a:r>
          </a:p>
          <a:p>
            <a:pPr lvl="2"/>
            <a:r>
              <a:rPr lang="en-US" altLang="zh-TW"/>
              <a:t>Before subscription contract end</a:t>
            </a:r>
          </a:p>
          <a:p>
            <a:pPr lvl="1"/>
            <a:r>
              <a:rPr lang="en-US" altLang="zh-TW"/>
              <a:t>Technical expression / conversation / communication with vendor</a:t>
            </a:r>
          </a:p>
          <a:p>
            <a:r>
              <a:rPr lang="en-US" altLang="zh-TW"/>
              <a:t>More to share later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HK" sz="6000"/>
              <a:t>Facing </a:t>
            </a:r>
            <a:r>
              <a:rPr lang="en-US" altLang="zh-HK" sz="8800"/>
              <a:t>c</a:t>
            </a:r>
            <a:r>
              <a:rPr lang="en-US" altLang="zh-HK" sz="8800">
                <a:latin typeface="AR Gothic2 Ultra Distended" pitchFamily="34" charset="0"/>
              </a:rPr>
              <a:t>h</a:t>
            </a:r>
            <a:r>
              <a:rPr lang="en-US" altLang="zh-HK" sz="8800">
                <a:latin typeface="AR Script1 Bold" pitchFamily="66" charset="0"/>
              </a:rPr>
              <a:t>a</a:t>
            </a:r>
            <a:r>
              <a:rPr lang="en-US" altLang="zh-HK" sz="8800">
                <a:latin typeface="Arnprior" pitchFamily="2" charset="0"/>
              </a:rPr>
              <a:t>n</a:t>
            </a:r>
            <a:r>
              <a:rPr lang="en-US" altLang="zh-HK" sz="8800">
                <a:latin typeface="Sybil Green" pitchFamily="2" charset="0"/>
              </a:rPr>
              <a:t>g</a:t>
            </a:r>
            <a:r>
              <a:rPr lang="en-US" altLang="zh-HK" sz="8800">
                <a:latin typeface="Tiranti Solid LET" pitchFamily="2" charset="0"/>
              </a:rPr>
              <a:t>e</a:t>
            </a:r>
            <a:r>
              <a:rPr lang="en-US" altLang="zh-HK" sz="8800">
                <a:latin typeface="Rosewood Std Regular" pitchFamily="82" charset="0"/>
              </a:rPr>
              <a:t>s</a:t>
            </a:r>
            <a:r>
              <a:rPr lang="en-US" altLang="zh-TW" sz="6000"/>
              <a:t> 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95288" y="6381750"/>
            <a:ext cx="83518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900"/>
              <a:t>Image Source : http://bookboonglobal.com/wp-content/uploads/2013/09/How-demographic-changes-will-impact-organizations-and-managers.png ; http://www.noborderslegal.com.au/templates/nblegal2014/img/articles/changes.jpg</a:t>
            </a:r>
          </a:p>
        </p:txBody>
      </p:sp>
      <p:pic>
        <p:nvPicPr>
          <p:cNvPr id="15364" name="Picture 4" descr="ANd9GcRQ-WfEAfA-Zl_tKQxsiu9J3n2TirR7_jb2EhGkpbHqBre4M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997200"/>
            <a:ext cx="4935537" cy="230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In the past, we should be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All by school IT</a:t>
            </a:r>
          </a:p>
          <a:p>
            <a:pPr lvl="1"/>
            <a:r>
              <a:rPr lang="en-US" altLang="zh-TW"/>
              <a:t>School PC setup and maintenance</a:t>
            </a:r>
          </a:p>
          <a:p>
            <a:pPr lvl="1"/>
            <a:r>
              <a:rPr lang="en-US" altLang="zh-TW"/>
              <a:t>Server setup &amp; maintenance</a:t>
            </a:r>
          </a:p>
          <a:p>
            <a:pPr lvl="1"/>
            <a:r>
              <a:rPr lang="en-US" altLang="zh-TW"/>
              <a:t>Network setup &amp; maintenance</a:t>
            </a:r>
          </a:p>
          <a:p>
            <a:pPr lvl="1"/>
            <a:r>
              <a:rPr lang="en-US" altLang="zh-TW"/>
              <a:t>School IT Development</a:t>
            </a:r>
          </a:p>
          <a:p>
            <a:pPr lvl="1"/>
            <a:r>
              <a:rPr lang="en-US" altLang="zh-TW"/>
              <a:t>School IT Training &amp; Support</a:t>
            </a:r>
          </a:p>
          <a:p>
            <a:pPr lvl="1"/>
            <a:r>
              <a:rPr lang="en-US" altLang="zh-TW" sz="4500" b="1"/>
              <a:t>Teaching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But in the past, in fact we are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841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2100"/>
              <a:t>All by school IT</a:t>
            </a:r>
          </a:p>
          <a:p>
            <a:pPr lvl="1">
              <a:lnSpc>
                <a:spcPct val="80000"/>
              </a:lnSpc>
            </a:pPr>
            <a:r>
              <a:rPr lang="en-US" altLang="zh-TW" sz="3300" b="1"/>
              <a:t>School PC setup and maintenance</a:t>
            </a:r>
          </a:p>
          <a:p>
            <a:pPr lvl="1">
              <a:lnSpc>
                <a:spcPct val="80000"/>
              </a:lnSpc>
            </a:pPr>
            <a:r>
              <a:rPr lang="en-US" altLang="zh-TW" sz="3300" b="1"/>
              <a:t>Server setup &amp; maintenance</a:t>
            </a:r>
          </a:p>
          <a:p>
            <a:pPr lvl="1">
              <a:lnSpc>
                <a:spcPct val="80000"/>
              </a:lnSpc>
            </a:pPr>
            <a:r>
              <a:rPr lang="en-US" altLang="zh-TW" sz="3300" b="1"/>
              <a:t>Network setup &amp; maintenance</a:t>
            </a:r>
          </a:p>
          <a:p>
            <a:pPr lvl="1">
              <a:lnSpc>
                <a:spcPct val="80000"/>
              </a:lnSpc>
            </a:pPr>
            <a:r>
              <a:rPr lang="en-US" altLang="zh-TW" sz="3300" b="1"/>
              <a:t>School IT Development</a:t>
            </a:r>
          </a:p>
          <a:p>
            <a:pPr lvl="1">
              <a:lnSpc>
                <a:spcPct val="80000"/>
              </a:lnSpc>
            </a:pPr>
            <a:r>
              <a:rPr lang="en-US" altLang="zh-TW" sz="3300" b="1"/>
              <a:t>School IT Training &amp; support</a:t>
            </a:r>
          </a:p>
          <a:p>
            <a:pPr lvl="1">
              <a:lnSpc>
                <a:spcPct val="80000"/>
              </a:lnSpc>
            </a:pPr>
            <a:r>
              <a:rPr lang="en-US" altLang="zh-TW" sz="2100"/>
              <a:t>Teaching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With the enhancement of technologies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eLearning</a:t>
            </a:r>
          </a:p>
          <a:p>
            <a:pPr lvl="1"/>
            <a:r>
              <a:rPr lang="en-US" altLang="zh-TW"/>
              <a:t>WiFi</a:t>
            </a:r>
          </a:p>
          <a:p>
            <a:pPr lvl="1"/>
            <a:r>
              <a:rPr lang="en-US" altLang="zh-TW"/>
              <a:t>BYOD (bring your own device)</a:t>
            </a:r>
          </a:p>
          <a:p>
            <a:pPr lvl="1"/>
            <a:r>
              <a:rPr lang="en-US" altLang="zh-TW"/>
              <a:t>MDM (mobile device management)</a:t>
            </a:r>
          </a:p>
          <a:p>
            <a:pPr lvl="1"/>
            <a:r>
              <a:rPr lang="en-US" altLang="zh-TW"/>
              <a:t>AUP (acceptable user policy)</a:t>
            </a:r>
          </a:p>
          <a:p>
            <a:pPr lvl="1"/>
            <a:endParaRPr lang="en-US" altLang="zh-TW"/>
          </a:p>
          <a:p>
            <a:pPr lvl="1"/>
            <a:r>
              <a:rPr lang="en-US" altLang="zh-TW"/>
              <a:t>Resistance from colleagues</a:t>
            </a:r>
          </a:p>
          <a:p>
            <a:pPr lvl="1"/>
            <a:r>
              <a:rPr lang="en-US" altLang="zh-TW"/>
              <a:t>Cultural change to L&amp;T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Your scope of work increases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HK" altLang="zh-HK"/>
          </a:p>
        </p:txBody>
      </p:sp>
      <p:pic>
        <p:nvPicPr>
          <p:cNvPr id="21508" name="Picture 4" descr="chan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989138"/>
            <a:ext cx="4391025" cy="292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Your scope of work </a:t>
            </a:r>
            <a:r>
              <a:rPr lang="en-US" altLang="zh-TW" b="1">
                <a:solidFill>
                  <a:srgbClr val="FF3300"/>
                </a:solidFill>
              </a:rPr>
              <a:t>changes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HK" altLang="zh-HK"/>
          </a:p>
        </p:txBody>
      </p:sp>
      <p:pic>
        <p:nvPicPr>
          <p:cNvPr id="22532" name="Picture 4" descr="chan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989138"/>
            <a:ext cx="4391025" cy="292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Otherwise, your Future will be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50307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1900"/>
              <a:t>All by school IT</a:t>
            </a:r>
          </a:p>
          <a:p>
            <a:pPr lvl="1">
              <a:lnSpc>
                <a:spcPct val="80000"/>
              </a:lnSpc>
            </a:pPr>
            <a:r>
              <a:rPr lang="en-US" altLang="zh-TW" sz="2900" b="1"/>
              <a:t>School PC setup and maintenance</a:t>
            </a:r>
          </a:p>
          <a:p>
            <a:pPr lvl="1">
              <a:lnSpc>
                <a:spcPct val="80000"/>
              </a:lnSpc>
            </a:pPr>
            <a:r>
              <a:rPr lang="en-US" altLang="zh-TW" sz="2900" b="1"/>
              <a:t>Server setup &amp; maintenance</a:t>
            </a:r>
          </a:p>
          <a:p>
            <a:pPr lvl="1">
              <a:lnSpc>
                <a:spcPct val="80000"/>
              </a:lnSpc>
            </a:pPr>
            <a:r>
              <a:rPr lang="en-US" altLang="zh-TW" sz="2900" b="1"/>
              <a:t>Network setup &amp; maintenance</a:t>
            </a:r>
          </a:p>
          <a:p>
            <a:pPr lvl="1">
              <a:lnSpc>
                <a:spcPct val="80000"/>
              </a:lnSpc>
            </a:pPr>
            <a:r>
              <a:rPr lang="en-US" altLang="zh-TW" sz="2900" b="1"/>
              <a:t>School IT Development</a:t>
            </a:r>
          </a:p>
          <a:p>
            <a:pPr lvl="1">
              <a:lnSpc>
                <a:spcPct val="80000"/>
              </a:lnSpc>
            </a:pPr>
            <a:r>
              <a:rPr lang="en-US" altLang="zh-TW" sz="2900" b="1"/>
              <a:t>School IT Training &amp; support</a:t>
            </a:r>
          </a:p>
          <a:p>
            <a:pPr lvl="1">
              <a:lnSpc>
                <a:spcPct val="80000"/>
              </a:lnSpc>
            </a:pPr>
            <a:r>
              <a:rPr lang="en-US" altLang="zh-TW" sz="2900" b="1"/>
              <a:t>WiFi</a:t>
            </a:r>
          </a:p>
          <a:p>
            <a:pPr lvl="1">
              <a:lnSpc>
                <a:spcPct val="80000"/>
              </a:lnSpc>
            </a:pPr>
            <a:r>
              <a:rPr lang="en-US" altLang="zh-TW" sz="2900" b="1"/>
              <a:t>BYOD</a:t>
            </a:r>
          </a:p>
          <a:p>
            <a:pPr lvl="1">
              <a:lnSpc>
                <a:spcPct val="80000"/>
              </a:lnSpc>
            </a:pPr>
            <a:r>
              <a:rPr lang="en-US" altLang="zh-TW" sz="2900" b="1"/>
              <a:t>MDM</a:t>
            </a:r>
          </a:p>
          <a:p>
            <a:pPr lvl="1">
              <a:lnSpc>
                <a:spcPct val="80000"/>
              </a:lnSpc>
            </a:pPr>
            <a:r>
              <a:rPr lang="en-US" altLang="zh-TW" sz="2900" b="1"/>
              <a:t>AUP</a:t>
            </a:r>
          </a:p>
          <a:p>
            <a:pPr lvl="1">
              <a:lnSpc>
                <a:spcPct val="80000"/>
              </a:lnSpc>
            </a:pPr>
            <a:r>
              <a:rPr lang="en-US" altLang="zh-TW" sz="1100"/>
              <a:t>Teaching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Challenges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WiFi to student</a:t>
            </a:r>
          </a:p>
          <a:p>
            <a:pPr lvl="1"/>
            <a:r>
              <a:rPr lang="en-US" altLang="zh-TW"/>
              <a:t>Internal hacking</a:t>
            </a:r>
          </a:p>
          <a:p>
            <a:r>
              <a:rPr lang="en-US" altLang="zh-TW"/>
              <a:t>External need</a:t>
            </a:r>
          </a:p>
          <a:p>
            <a:pPr lvl="1"/>
            <a:r>
              <a:rPr lang="en-US" altLang="zh-TW"/>
              <a:t>Hacking</a:t>
            </a:r>
          </a:p>
          <a:p>
            <a:pPr lvl="1"/>
            <a:r>
              <a:rPr lang="en-US" altLang="zh-TW"/>
              <a:t>Phishing</a:t>
            </a:r>
          </a:p>
          <a:p>
            <a:r>
              <a:rPr lang="en-US" altLang="zh-TW"/>
              <a:t>Parent concern</a:t>
            </a:r>
          </a:p>
          <a:p>
            <a:r>
              <a:rPr lang="en-US" altLang="zh-TW"/>
              <a:t>Need of IT people fr market </a:t>
            </a:r>
            <a:r>
              <a:rPr lang="en-US" altLang="zh-TW">
                <a:sym typeface="Wingdings" pitchFamily="2" charset="2"/>
              </a:rPr>
              <a:t> TSS</a:t>
            </a:r>
            <a:endParaRPr lang="en-US" altLang="zh-TW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Who am I 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A School Teacher (~ 25 years)</a:t>
            </a:r>
          </a:p>
          <a:p>
            <a:r>
              <a:rPr lang="en-US" altLang="zh-TW"/>
              <a:t>Major : Biology</a:t>
            </a:r>
          </a:p>
          <a:p>
            <a:r>
              <a:rPr lang="en-US" altLang="zh-TW"/>
              <a:t>Teaching Math, Biol &amp; IS at the first 9 years</a:t>
            </a:r>
          </a:p>
          <a:p>
            <a:r>
              <a:rPr lang="en-US" altLang="zh-TW"/>
              <a:t>Change to the IT in Education field then</a:t>
            </a:r>
          </a:p>
          <a:p>
            <a:pPr lvl="1"/>
            <a:r>
              <a:rPr lang="en-US" altLang="zh-TW"/>
              <a:t>School IT Infrastructure</a:t>
            </a:r>
          </a:p>
          <a:p>
            <a:pPr lvl="1"/>
            <a:r>
              <a:rPr lang="en-US" altLang="zh-TW"/>
              <a:t>Computer subject teaching</a:t>
            </a:r>
          </a:p>
        </p:txBody>
      </p:sp>
      <p:pic>
        <p:nvPicPr>
          <p:cNvPr id="6148" name="Picture 4" descr="eClass-albe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692150"/>
            <a:ext cx="60960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437063"/>
            <a:ext cx="1719263" cy="2233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23850" y="6497638"/>
            <a:ext cx="5905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000">
                <a:latin typeface="Arial" charset="0"/>
              </a:rPr>
              <a:t>Image Source : http://fscomps.fotosearch.com/compc/UNN/UNN298/u25140337.jpg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HK" altLang="zh-HK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573463"/>
            <a:ext cx="4745038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5867400" y="3357563"/>
            <a:ext cx="26638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8000" b="1">
                <a:solidFill>
                  <a:srgbClr val="0033CC"/>
                </a:solidFill>
              </a:rPr>
              <a:t>job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HK" sz="6000"/>
              <a:t>Facing </a:t>
            </a:r>
            <a:r>
              <a:rPr lang="en-US" altLang="zh-HK" sz="8800"/>
              <a:t>c</a:t>
            </a:r>
            <a:r>
              <a:rPr lang="en-US" altLang="zh-HK" sz="8800">
                <a:latin typeface="AR Gothic2 Ultra Distended" pitchFamily="34" charset="0"/>
              </a:rPr>
              <a:t>h</a:t>
            </a:r>
            <a:r>
              <a:rPr lang="en-US" altLang="zh-HK" sz="8800">
                <a:latin typeface="AR Script1 Bold" pitchFamily="66" charset="0"/>
              </a:rPr>
              <a:t>a</a:t>
            </a:r>
            <a:r>
              <a:rPr lang="en-US" altLang="zh-HK" sz="8800">
                <a:latin typeface="Arnprior" pitchFamily="2" charset="0"/>
              </a:rPr>
              <a:t>n</a:t>
            </a:r>
            <a:r>
              <a:rPr lang="en-US" altLang="zh-HK" sz="8800">
                <a:latin typeface="Sybil Green" pitchFamily="2" charset="0"/>
              </a:rPr>
              <a:t>g</a:t>
            </a:r>
            <a:r>
              <a:rPr lang="en-US" altLang="zh-HK" sz="8800">
                <a:latin typeface="Tiranti Solid LET" pitchFamily="2" charset="0"/>
              </a:rPr>
              <a:t>e</a:t>
            </a:r>
            <a:r>
              <a:rPr lang="en-US" altLang="zh-HK" sz="8800">
                <a:latin typeface="Rosewood Std Regular" pitchFamily="82" charset="0"/>
              </a:rPr>
              <a:t>s</a:t>
            </a:r>
            <a:r>
              <a:rPr lang="en-US" altLang="zh-TW" sz="6000"/>
              <a:t>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95288" y="6381750"/>
            <a:ext cx="83518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900"/>
              <a:t>Image Source : http://bookboonglobal.com/wp-content/uploads/2013/09/How-demographic-changes-will-impact-organizations-and-managers.png ; http://www.noborderslegal.com.au/templates/nblegal2014/img/articles/changes.jpg</a:t>
            </a:r>
          </a:p>
        </p:txBody>
      </p:sp>
      <p:pic>
        <p:nvPicPr>
          <p:cNvPr id="26628" name="Picture 4" descr="ANd9GcRQ-WfEAfA-Zl_tKQxsiu9J3n2TirR7_jb2EhGkpbHqBre4M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997200"/>
            <a:ext cx="4935537" cy="230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Our Future should be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122737"/>
          </a:xfrm>
        </p:spPr>
        <p:txBody>
          <a:bodyPr/>
          <a:lstStyle/>
          <a:p>
            <a:pPr lvl="1"/>
            <a:r>
              <a:rPr lang="en-US" altLang="zh-TW" sz="2100" b="1"/>
              <a:t>School PC setup and maintenance</a:t>
            </a:r>
          </a:p>
          <a:p>
            <a:pPr lvl="1"/>
            <a:r>
              <a:rPr lang="en-US" altLang="zh-TW" sz="1500" b="1"/>
              <a:t>Server setup &amp; maintenance</a:t>
            </a:r>
          </a:p>
          <a:p>
            <a:pPr lvl="1"/>
            <a:r>
              <a:rPr lang="en-US" altLang="zh-TW" sz="1500" b="1"/>
              <a:t>Network setup &amp; maintenance</a:t>
            </a:r>
          </a:p>
          <a:p>
            <a:pPr lvl="1"/>
            <a:r>
              <a:rPr lang="en-US" altLang="zh-TW" sz="1900" b="1"/>
              <a:t>School IT Development</a:t>
            </a:r>
          </a:p>
          <a:p>
            <a:pPr lvl="1"/>
            <a:r>
              <a:rPr lang="en-US" altLang="zh-TW" sz="1900" b="1"/>
              <a:t>School IT Training &amp; support</a:t>
            </a:r>
          </a:p>
          <a:p>
            <a:pPr lvl="1"/>
            <a:r>
              <a:rPr lang="en-US" altLang="zh-TW" sz="1500" b="1"/>
              <a:t>WiFi</a:t>
            </a:r>
          </a:p>
          <a:p>
            <a:pPr lvl="1"/>
            <a:r>
              <a:rPr lang="en-US" altLang="zh-TW" sz="1500" b="1"/>
              <a:t>BYOD</a:t>
            </a:r>
          </a:p>
          <a:p>
            <a:pPr lvl="1"/>
            <a:r>
              <a:rPr lang="en-US" altLang="zh-TW" sz="1500" b="1"/>
              <a:t>MDM</a:t>
            </a:r>
          </a:p>
          <a:p>
            <a:pPr lvl="1"/>
            <a:r>
              <a:rPr lang="en-US" altLang="zh-TW" sz="1900" b="1"/>
              <a:t>AUP</a:t>
            </a:r>
          </a:p>
          <a:p>
            <a:pPr lvl="1"/>
            <a:r>
              <a:rPr lang="en-US" altLang="zh-TW" sz="5500" b="1"/>
              <a:t>Teaching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Phases leading to our ideal future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Phase 1 : WiFi</a:t>
            </a:r>
          </a:p>
          <a:p>
            <a:r>
              <a:rPr lang="en-US" altLang="zh-TW"/>
              <a:t>Phase 2 : Server &amp; MITS</a:t>
            </a:r>
          </a:p>
          <a:p>
            <a:r>
              <a:rPr lang="en-US" altLang="zh-TW"/>
              <a:t>Phase 3 : SSO</a:t>
            </a:r>
          </a:p>
          <a:p>
            <a:r>
              <a:rPr lang="en-US" altLang="zh-TW"/>
              <a:t>Phase 4 : LMS</a:t>
            </a:r>
          </a:p>
          <a:p>
            <a:endParaRPr lang="en-US" altLang="zh-TW"/>
          </a:p>
          <a:p>
            <a:pPr lvl="2"/>
            <a:r>
              <a:rPr lang="en-US" altLang="zh-TW"/>
              <a:t>MITS : Managed IT Services</a:t>
            </a:r>
          </a:p>
          <a:p>
            <a:pPr lvl="2"/>
            <a:r>
              <a:rPr lang="en-US" altLang="zh-TW"/>
              <a:t>SSO : Single Sign On</a:t>
            </a:r>
          </a:p>
          <a:p>
            <a:pPr lvl="2"/>
            <a:r>
              <a:rPr lang="en-US" altLang="zh-TW"/>
              <a:t>LMS : Learning Management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Phase 1 : WiFi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770437"/>
          </a:xfrm>
        </p:spPr>
        <p:txBody>
          <a:bodyPr/>
          <a:lstStyle/>
          <a:p>
            <a:r>
              <a:rPr lang="en-US" altLang="zh-TW"/>
              <a:t>WiFi Subscription</a:t>
            </a:r>
          </a:p>
          <a:p>
            <a:pPr lvl="1"/>
            <a:r>
              <a:rPr lang="en-US" altLang="zh-TW"/>
              <a:t>From the experience of</a:t>
            </a:r>
          </a:p>
          <a:p>
            <a:pPr lvl="2"/>
            <a:r>
              <a:rPr lang="en-US" altLang="zh-TW"/>
              <a:t>WaaS</a:t>
            </a:r>
          </a:p>
          <a:p>
            <a:pPr lvl="2"/>
            <a:r>
              <a:rPr lang="en-US" altLang="zh-TW"/>
              <a:t>WiFi 100</a:t>
            </a:r>
          </a:p>
          <a:p>
            <a:pPr lvl="1"/>
            <a:r>
              <a:rPr lang="en-US" altLang="zh-TW"/>
              <a:t>Most technical period </a:t>
            </a:r>
          </a:p>
          <a:p>
            <a:pPr lvl="2"/>
            <a:r>
              <a:rPr lang="en-US" altLang="zh-TW"/>
              <a:t>Before and right after Tendering</a:t>
            </a:r>
          </a:p>
          <a:p>
            <a:pPr lvl="2"/>
            <a:r>
              <a:rPr lang="en-US" altLang="zh-TW"/>
              <a:t>Setup</a:t>
            </a:r>
          </a:p>
          <a:p>
            <a:pPr lvl="2"/>
            <a:endParaRPr lang="en-US" altLang="zh-TW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Phase 1 : WiFi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770437"/>
          </a:xfrm>
        </p:spPr>
        <p:txBody>
          <a:bodyPr/>
          <a:lstStyle/>
          <a:p>
            <a:r>
              <a:rPr lang="en-US" altLang="zh-TW"/>
              <a:t>WiFi Subscription</a:t>
            </a:r>
          </a:p>
          <a:p>
            <a:pPr lvl="1"/>
            <a:r>
              <a:rPr lang="en-US" altLang="zh-TW"/>
              <a:t>After setup</a:t>
            </a:r>
          </a:p>
          <a:p>
            <a:pPr lvl="2"/>
            <a:r>
              <a:rPr lang="en-US" altLang="zh-TW"/>
              <a:t>Service call </a:t>
            </a:r>
          </a:p>
          <a:p>
            <a:pPr lvl="3"/>
            <a:r>
              <a:rPr lang="en-US" altLang="zh-TW"/>
              <a:t>vendor find your problem and solve it before you know the problem</a:t>
            </a:r>
          </a:p>
          <a:p>
            <a:pPr lvl="2"/>
            <a:r>
              <a:rPr lang="en-US" altLang="zh-TW"/>
              <a:t>Can change your infrastructure to echo the school need</a:t>
            </a:r>
          </a:p>
          <a:p>
            <a:pPr lvl="1"/>
            <a:r>
              <a:rPr lang="en-US" altLang="zh-TW"/>
              <a:t>Need to take care</a:t>
            </a:r>
          </a:p>
          <a:p>
            <a:pPr lvl="2"/>
            <a:r>
              <a:rPr lang="en-US" altLang="zh-TW"/>
              <a:t>School &amp; vendor are both new to subscription</a:t>
            </a:r>
          </a:p>
          <a:p>
            <a:pPr lvl="3"/>
            <a:r>
              <a:rPr lang="en-US" altLang="zh-TW"/>
              <a:t>Not all school, not all vendor know the ideal or near ideal case of subscription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Phase 1 : WiFi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841875"/>
          </a:xfrm>
        </p:spPr>
        <p:txBody>
          <a:bodyPr/>
          <a:lstStyle/>
          <a:p>
            <a:r>
              <a:rPr lang="en-US" altLang="zh-TW"/>
              <a:t>WiFi Subscription </a:t>
            </a:r>
          </a:p>
          <a:p>
            <a:pPr lvl="1"/>
            <a:r>
              <a:rPr lang="en-US" altLang="zh-TW"/>
              <a:t>Offload</a:t>
            </a:r>
          </a:p>
          <a:p>
            <a:pPr lvl="2"/>
            <a:r>
              <a:rPr lang="en-US" altLang="zh-TW"/>
              <a:t>Configuration change need</a:t>
            </a:r>
          </a:p>
          <a:p>
            <a:pPr lvl="2"/>
            <a:r>
              <a:rPr lang="en-US" altLang="zh-TW"/>
              <a:t>Support</a:t>
            </a:r>
          </a:p>
          <a:p>
            <a:pPr lvl="2"/>
            <a:r>
              <a:rPr lang="en-US" altLang="zh-TW"/>
              <a:t>Security concern</a:t>
            </a:r>
          </a:p>
          <a:p>
            <a:pPr lvl="2"/>
            <a:endParaRPr lang="en-US" altLang="zh-TW"/>
          </a:p>
          <a:p>
            <a:pPr lvl="2"/>
            <a:r>
              <a:rPr lang="en-US" altLang="zh-TW"/>
              <a:t>Technical responsibilities</a:t>
            </a:r>
          </a:p>
          <a:p>
            <a:pPr lvl="1"/>
            <a:r>
              <a:rPr lang="en-US" altLang="zh-TW"/>
              <a:t>Subscription not new, and is work</a:t>
            </a:r>
          </a:p>
          <a:p>
            <a:pPr lvl="2"/>
            <a:r>
              <a:rPr lang="en-US" altLang="zh-TW"/>
              <a:t>Photocopier vs printer</a:t>
            </a:r>
          </a:p>
          <a:p>
            <a:pPr lvl="2"/>
            <a:r>
              <a:rPr lang="en-US" altLang="zh-TW"/>
              <a:t>Software license vs box set</a:t>
            </a:r>
          </a:p>
          <a:p>
            <a:pPr lvl="2"/>
            <a:r>
              <a:rPr lang="en-US" altLang="zh-TW"/>
              <a:t>Security guard, cleaning, gardening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Phase 2 : Server &amp; technical support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1100" y="1628775"/>
            <a:ext cx="4038600" cy="4895850"/>
          </a:xfrm>
        </p:spPr>
        <p:txBody>
          <a:bodyPr/>
          <a:lstStyle/>
          <a:p>
            <a:r>
              <a:rPr lang="en-US" altLang="zh-TW" sz="2500"/>
              <a:t>Domain Controller</a:t>
            </a:r>
          </a:p>
          <a:p>
            <a:pPr lvl="1"/>
            <a:r>
              <a:rPr lang="en-US" altLang="zh-TW" sz="2100"/>
              <a:t>PDC, BDC</a:t>
            </a:r>
          </a:p>
          <a:p>
            <a:r>
              <a:rPr lang="en-US" altLang="zh-TW" sz="2500"/>
              <a:t>WebSAMS</a:t>
            </a:r>
          </a:p>
          <a:p>
            <a:pPr lvl="1"/>
            <a:r>
              <a:rPr lang="en-US" altLang="zh-TW" sz="2100"/>
              <a:t>HTTP Server</a:t>
            </a:r>
          </a:p>
          <a:p>
            <a:r>
              <a:rPr lang="en-US" altLang="zh-TW" sz="2500"/>
              <a:t>File Server </a:t>
            </a:r>
          </a:p>
          <a:p>
            <a:r>
              <a:rPr lang="en-US" altLang="zh-TW" sz="2500"/>
              <a:t>Web Server</a:t>
            </a:r>
          </a:p>
          <a:p>
            <a:pPr lvl="1"/>
            <a:r>
              <a:rPr lang="en-US" altLang="zh-TW" sz="2100"/>
              <a:t>Apache, IIS</a:t>
            </a:r>
          </a:p>
          <a:p>
            <a:pPr lvl="1"/>
            <a:r>
              <a:rPr lang="en-US" altLang="zh-TW" sz="2100"/>
              <a:t>HTML based ?</a:t>
            </a:r>
          </a:p>
          <a:p>
            <a:pPr lvl="1"/>
            <a:r>
              <a:rPr lang="en-US" altLang="zh-TW" sz="2100"/>
              <a:t>Package (WP, J) ?</a:t>
            </a:r>
          </a:p>
          <a:p>
            <a:r>
              <a:rPr lang="en-US" altLang="zh-TW" sz="2500"/>
              <a:t>Intranet Server</a:t>
            </a:r>
          </a:p>
          <a:p>
            <a:r>
              <a:rPr lang="en-US" altLang="zh-TW" sz="2500"/>
              <a:t>Email Server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26013" y="1628775"/>
            <a:ext cx="4038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500"/>
              <a:t>ESDA Server</a:t>
            </a:r>
          </a:p>
          <a:p>
            <a:pPr>
              <a:lnSpc>
                <a:spcPct val="90000"/>
              </a:lnSpc>
            </a:pPr>
            <a:r>
              <a:rPr lang="en-US" altLang="zh-TW" sz="2500"/>
              <a:t>Library Server</a:t>
            </a:r>
          </a:p>
          <a:p>
            <a:pPr>
              <a:lnSpc>
                <a:spcPct val="90000"/>
              </a:lnSpc>
            </a:pPr>
            <a:r>
              <a:rPr lang="en-US" altLang="zh-TW" sz="2500"/>
              <a:t>Inventory Server</a:t>
            </a:r>
          </a:p>
          <a:p>
            <a:pPr>
              <a:lnSpc>
                <a:spcPct val="90000"/>
              </a:lnSpc>
            </a:pPr>
            <a:r>
              <a:rPr lang="en-US" altLang="zh-TW" sz="2500"/>
              <a:t>OMR Server</a:t>
            </a:r>
          </a:p>
          <a:p>
            <a:pPr>
              <a:lnSpc>
                <a:spcPct val="90000"/>
              </a:lnSpc>
            </a:pPr>
            <a:r>
              <a:rPr lang="en-US" altLang="zh-TW" sz="2500"/>
              <a:t>Print Server</a:t>
            </a:r>
          </a:p>
          <a:p>
            <a:pPr lvl="1">
              <a:lnSpc>
                <a:spcPct val="90000"/>
              </a:lnSpc>
            </a:pPr>
            <a:r>
              <a:rPr lang="en-US" altLang="zh-TW" sz="2100"/>
              <a:t>Centralized printing</a:t>
            </a:r>
          </a:p>
          <a:p>
            <a:pPr>
              <a:lnSpc>
                <a:spcPct val="90000"/>
              </a:lnSpc>
            </a:pPr>
            <a:r>
              <a:rPr lang="en-US" altLang="zh-TW" sz="2500"/>
              <a:t>Fax Server</a:t>
            </a:r>
          </a:p>
          <a:p>
            <a:pPr>
              <a:lnSpc>
                <a:spcPct val="90000"/>
              </a:lnSpc>
            </a:pPr>
            <a:r>
              <a:rPr lang="en-US" altLang="zh-TW" sz="2500"/>
              <a:t>Proxy 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Phase 2 : Server &amp; technical support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09663" y="1628775"/>
            <a:ext cx="4038600" cy="4895850"/>
          </a:xfrm>
        </p:spPr>
        <p:txBody>
          <a:bodyPr/>
          <a:lstStyle/>
          <a:p>
            <a:r>
              <a:rPr lang="en-US" altLang="zh-TW" sz="2500"/>
              <a:t>IP Phone Server</a:t>
            </a:r>
          </a:p>
          <a:p>
            <a:r>
              <a:rPr lang="en-US" altLang="zh-TW" sz="2500"/>
              <a:t>Octopus Server</a:t>
            </a:r>
          </a:p>
          <a:p>
            <a:r>
              <a:rPr lang="en-US" altLang="zh-TW" sz="2500"/>
              <a:t>Servers related to school-based project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26013" y="1628775"/>
            <a:ext cx="4038600" cy="4968875"/>
          </a:xfrm>
        </p:spPr>
        <p:txBody>
          <a:bodyPr/>
          <a:lstStyle/>
          <a:p>
            <a:r>
              <a:rPr lang="en-US" altLang="zh-TW" sz="2500"/>
              <a:t>Routers</a:t>
            </a:r>
          </a:p>
          <a:p>
            <a:r>
              <a:rPr lang="en-US" altLang="zh-TW" sz="2500"/>
              <a:t>Switches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331913" y="3716338"/>
            <a:ext cx="6624637" cy="243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zh-TW"/>
              <a:t> backup issue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TW"/>
              <a:t> redundancy issue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TW"/>
              <a:t> security issue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TW"/>
              <a:t> access control issue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TW"/>
              <a:t> account management issue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TW"/>
              <a:t> log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Phase 2 : Server &amp; technical support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844675"/>
            <a:ext cx="7812087" cy="491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/>
              <a:t>Server Migration to Cloud (SMTC)</a:t>
            </a:r>
          </a:p>
          <a:p>
            <a:pPr lvl="1">
              <a:lnSpc>
                <a:spcPct val="90000"/>
              </a:lnSpc>
            </a:pPr>
            <a:r>
              <a:rPr lang="en-US" altLang="zh-TW"/>
              <a:t>Migrating all (most) servers to cloud</a:t>
            </a:r>
          </a:p>
          <a:p>
            <a:pPr lvl="2">
              <a:lnSpc>
                <a:spcPct val="90000"/>
              </a:lnSpc>
            </a:pPr>
            <a:r>
              <a:rPr lang="en-US" altLang="zh-TW"/>
              <a:t>Backup </a:t>
            </a:r>
            <a:r>
              <a:rPr lang="en-US" altLang="zh-TW">
                <a:sym typeface="Wingdings" pitchFamily="2" charset="2"/>
              </a:rPr>
              <a:t> IT Professional outside</a:t>
            </a:r>
            <a:endParaRPr lang="en-US" altLang="zh-TW"/>
          </a:p>
          <a:p>
            <a:pPr lvl="2">
              <a:lnSpc>
                <a:spcPct val="90000"/>
              </a:lnSpc>
            </a:pPr>
            <a:r>
              <a:rPr lang="en-US" altLang="zh-TW"/>
              <a:t>Redundancy </a:t>
            </a:r>
            <a:r>
              <a:rPr lang="en-US" altLang="zh-TW">
                <a:sym typeface="Wingdings" pitchFamily="2" charset="2"/>
              </a:rPr>
              <a:t> IT Professional outside</a:t>
            </a:r>
            <a:endParaRPr lang="en-US" altLang="zh-TW"/>
          </a:p>
          <a:p>
            <a:pPr lvl="2">
              <a:lnSpc>
                <a:spcPct val="90000"/>
              </a:lnSpc>
            </a:pPr>
            <a:r>
              <a:rPr lang="en-US" altLang="zh-TW"/>
              <a:t>Security </a:t>
            </a:r>
            <a:r>
              <a:rPr lang="en-US" altLang="zh-TW">
                <a:sym typeface="Wingdings" pitchFamily="2" charset="2"/>
              </a:rPr>
              <a:t> IT Professional outside</a:t>
            </a:r>
          </a:p>
          <a:p>
            <a:pPr lvl="2">
              <a:lnSpc>
                <a:spcPct val="90000"/>
              </a:lnSpc>
            </a:pPr>
            <a:r>
              <a:rPr lang="en-US" altLang="zh-TW">
                <a:sym typeface="Wingdings" pitchFamily="2" charset="2"/>
              </a:rPr>
              <a:t>Account management</a:t>
            </a:r>
          </a:p>
          <a:p>
            <a:pPr lvl="2">
              <a:lnSpc>
                <a:spcPct val="90000"/>
              </a:lnSpc>
            </a:pPr>
            <a:endParaRPr lang="en-US" altLang="zh-TW">
              <a:sym typeface="Wingdings" pitchFamily="2" charset="2"/>
            </a:endParaRPr>
          </a:p>
          <a:p>
            <a:pPr lvl="2">
              <a:lnSpc>
                <a:spcPct val="90000"/>
              </a:lnSpc>
            </a:pPr>
            <a:r>
              <a:rPr lang="en-US" altLang="zh-TW">
                <a:sym typeface="Wingdings" pitchFamily="2" charset="2"/>
              </a:rPr>
              <a:t> Managed IT Services (MITS)</a:t>
            </a:r>
          </a:p>
          <a:p>
            <a:pPr lvl="3">
              <a:lnSpc>
                <a:spcPct val="90000"/>
              </a:lnSpc>
            </a:pPr>
            <a:r>
              <a:rPr lang="en-US" altLang="zh-TW">
                <a:sym typeface="Wingdings" pitchFamily="2" charset="2"/>
              </a:rPr>
              <a:t>School system managed by Prof outside offsite</a:t>
            </a:r>
          </a:p>
          <a:p>
            <a:pPr lvl="3">
              <a:lnSpc>
                <a:spcPct val="90000"/>
              </a:lnSpc>
            </a:pPr>
            <a:r>
              <a:rPr lang="en-US" altLang="zh-TW">
                <a:sym typeface="Wingdings" pitchFamily="2" charset="2"/>
              </a:rPr>
              <a:t>Account management handled by call centre</a:t>
            </a:r>
          </a:p>
          <a:p>
            <a:pPr lvl="3">
              <a:lnSpc>
                <a:spcPct val="90000"/>
              </a:lnSpc>
            </a:pPr>
            <a:r>
              <a:rPr lang="en-US" altLang="zh-TW">
                <a:sym typeface="Wingdings" pitchFamily="2" charset="2"/>
              </a:rPr>
              <a:t>Regular onsite (school) network checking</a:t>
            </a:r>
          </a:p>
          <a:p>
            <a:pPr lvl="3">
              <a:lnSpc>
                <a:spcPct val="90000"/>
              </a:lnSpc>
            </a:pPr>
            <a:r>
              <a:rPr lang="en-US" altLang="zh-TW">
                <a:sym typeface="Wingdings" pitchFamily="2" charset="2"/>
              </a:rPr>
              <a:t>Most problem found &amp; solved by Prof before we know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My background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628775"/>
            <a:ext cx="7561262" cy="4679950"/>
          </a:xfrm>
        </p:spPr>
        <p:txBody>
          <a:bodyPr/>
          <a:lstStyle/>
          <a:p>
            <a:r>
              <a:rPr lang="en-US" altLang="zh-TW"/>
              <a:t>IT Coordinator / Head of IT </a:t>
            </a:r>
            <a:r>
              <a:rPr lang="en-US" altLang="zh-TW">
                <a:latin typeface="Arial"/>
              </a:rPr>
              <a:t>…</a:t>
            </a:r>
            <a:r>
              <a:rPr lang="en-US" altLang="zh-TW"/>
              <a:t> of</a:t>
            </a:r>
          </a:p>
          <a:p>
            <a:pPr lvl="1"/>
            <a:r>
              <a:rPr lang="en-US" altLang="zh-TW"/>
              <a:t>Kiangsu-Chekiang College </a:t>
            </a:r>
          </a:p>
          <a:p>
            <a:pPr lvl="1"/>
            <a:r>
              <a:rPr lang="en-US" altLang="zh-TW"/>
              <a:t>Victoria Shanghai Academy</a:t>
            </a:r>
          </a:p>
          <a:p>
            <a:pPr lvl="1"/>
            <a:r>
              <a:rPr lang="en-US" altLang="zh-TW"/>
              <a:t>Law Ting Pong Secondary School</a:t>
            </a:r>
          </a:p>
          <a:p>
            <a:pPr lvl="1"/>
            <a:r>
              <a:rPr lang="en-US" altLang="zh-TW"/>
              <a:t>Lee Kau Yan Memorial School</a:t>
            </a:r>
          </a:p>
          <a:p>
            <a:pPr lvl="2"/>
            <a:r>
              <a:rPr lang="en-US" altLang="zh-TW"/>
              <a:t>serving now</a:t>
            </a:r>
          </a:p>
          <a:p>
            <a:pPr lvl="1"/>
            <a:endParaRPr lang="en-US" altLang="zh-TW"/>
          </a:p>
          <a:p>
            <a:pPr lvl="1"/>
            <a:r>
              <a:rPr lang="en-US" altLang="zh-TW"/>
              <a:t>School type : Aided, DSS, PIS</a:t>
            </a:r>
          </a:p>
        </p:txBody>
      </p:sp>
      <p:pic>
        <p:nvPicPr>
          <p:cNvPr id="7172" name="Picture 4" descr="eClass-albe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76250"/>
            <a:ext cx="60960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Phase 3 : SSO </a:t>
            </a:r>
            <a:r>
              <a:rPr lang="en-US" altLang="zh-TW" sz="2400"/>
              <a:t>(Single Sign On)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Now when you login Gmail</a:t>
            </a:r>
          </a:p>
          <a:p>
            <a:pPr lvl="1"/>
            <a:r>
              <a:rPr lang="en-US" altLang="zh-TW">
                <a:sym typeface="Wingdings" pitchFamily="2" charset="2"/>
              </a:rPr>
              <a:t></a:t>
            </a:r>
            <a:r>
              <a:rPr lang="en-US" altLang="zh-TW"/>
              <a:t> youtube</a:t>
            </a:r>
          </a:p>
          <a:p>
            <a:pPr lvl="1"/>
            <a:r>
              <a:rPr lang="en-US" altLang="zh-TW">
                <a:sym typeface="Wingdings" pitchFamily="2" charset="2"/>
              </a:rPr>
              <a:t> HKEDCITY</a:t>
            </a:r>
          </a:p>
          <a:p>
            <a:r>
              <a:rPr lang="en-US" altLang="zh-TW"/>
              <a:t>Now you login Facebook</a:t>
            </a:r>
          </a:p>
          <a:p>
            <a:pPr lvl="1"/>
            <a:r>
              <a:rPr lang="en-US" altLang="zh-TW">
                <a:sym typeface="Wingdings" pitchFamily="2" charset="2"/>
              </a:rPr>
              <a:t> Facebook games</a:t>
            </a:r>
          </a:p>
          <a:p>
            <a:r>
              <a:rPr lang="en-US" altLang="zh-TW"/>
              <a:t>Now you login Game Centre</a:t>
            </a:r>
          </a:p>
          <a:p>
            <a:pPr lvl="1"/>
            <a:r>
              <a:rPr lang="en-US" altLang="zh-TW">
                <a:sym typeface="Wingdings" pitchFamily="2" charset="2"/>
              </a:rPr>
              <a:t> different online games</a:t>
            </a:r>
            <a:endParaRPr lang="en-US" altLang="zh-TW"/>
          </a:p>
          <a:p>
            <a:pPr lvl="1"/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Phase 3 : SSO </a:t>
            </a:r>
            <a:r>
              <a:rPr lang="en-US" altLang="zh-TW" sz="2400"/>
              <a:t>(Single Sign On)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HK" altLang="zh-HK"/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3238"/>
            <a:ext cx="9144000" cy="475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Phase 4 : LMS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841875"/>
          </a:xfrm>
        </p:spPr>
        <p:txBody>
          <a:bodyPr/>
          <a:lstStyle/>
          <a:p>
            <a:r>
              <a:rPr lang="en-US" altLang="zh-TW"/>
              <a:t>Centralized LMS (not admin system)</a:t>
            </a:r>
          </a:p>
          <a:p>
            <a:pPr lvl="1"/>
            <a:r>
              <a:rPr lang="en-US" altLang="zh-TW"/>
              <a:t>With basic function</a:t>
            </a:r>
          </a:p>
          <a:p>
            <a:pPr lvl="1"/>
            <a:r>
              <a:rPr lang="en-US" altLang="zh-TW"/>
              <a:t>Easy to use interface</a:t>
            </a:r>
          </a:p>
          <a:p>
            <a:pPr lvl="1"/>
            <a:r>
              <a:rPr lang="en-US" altLang="zh-TW"/>
              <a:t>Good API for add-on function interfacing</a:t>
            </a:r>
          </a:p>
          <a:p>
            <a:pPr lvl="1"/>
            <a:endParaRPr lang="en-US" altLang="zh-TW"/>
          </a:p>
          <a:p>
            <a:pPr lvl="1"/>
            <a:r>
              <a:rPr lang="en-US" altLang="zh-TW"/>
              <a:t>Target</a:t>
            </a:r>
          </a:p>
          <a:p>
            <a:pPr lvl="2"/>
            <a:r>
              <a:rPr lang="en-US" altLang="zh-TW"/>
              <a:t>Through-train experience and depository for student</a:t>
            </a:r>
          </a:p>
          <a:p>
            <a:pPr lvl="2"/>
            <a:r>
              <a:rPr lang="en-US" altLang="zh-TW"/>
              <a:t>Resource sharing</a:t>
            </a:r>
          </a:p>
          <a:p>
            <a:pPr lvl="1"/>
            <a:endParaRPr lang="en-US" altLang="zh-TW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HK" sz="6000"/>
              <a:t>Facing </a:t>
            </a:r>
            <a:r>
              <a:rPr lang="en-US" altLang="zh-HK" sz="8800"/>
              <a:t>c</a:t>
            </a:r>
            <a:r>
              <a:rPr lang="en-US" altLang="zh-HK" sz="8800">
                <a:latin typeface="AR Gothic2 Ultra Distended" pitchFamily="34" charset="0"/>
              </a:rPr>
              <a:t>h</a:t>
            </a:r>
            <a:r>
              <a:rPr lang="en-US" altLang="zh-HK" sz="8800">
                <a:latin typeface="AR Script1 Bold" pitchFamily="66" charset="0"/>
              </a:rPr>
              <a:t>a</a:t>
            </a:r>
            <a:r>
              <a:rPr lang="en-US" altLang="zh-HK" sz="8800">
                <a:latin typeface="Arnprior" pitchFamily="2" charset="0"/>
              </a:rPr>
              <a:t>n</a:t>
            </a:r>
            <a:r>
              <a:rPr lang="en-US" altLang="zh-HK" sz="8800">
                <a:latin typeface="Sybil Green" pitchFamily="2" charset="0"/>
              </a:rPr>
              <a:t>g</a:t>
            </a:r>
            <a:r>
              <a:rPr lang="en-US" altLang="zh-HK" sz="8800">
                <a:latin typeface="Tiranti Solid LET" pitchFamily="2" charset="0"/>
              </a:rPr>
              <a:t>e</a:t>
            </a:r>
            <a:r>
              <a:rPr lang="en-US" altLang="zh-HK" sz="8800">
                <a:latin typeface="Rosewood Std Regular" pitchFamily="82" charset="0"/>
              </a:rPr>
              <a:t>s</a:t>
            </a:r>
            <a:r>
              <a:rPr lang="en-US" altLang="zh-TW" sz="6000"/>
              <a:t> 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95288" y="6381750"/>
            <a:ext cx="83518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900"/>
              <a:t>Image Source : http://bookboonglobal.com/wp-content/uploads/2013/09/How-demographic-changes-will-impact-organizations-and-managers.png ; http://www.noborderslegal.com.au/templates/nblegal2014/img/articles/changes.jpg</a:t>
            </a:r>
          </a:p>
        </p:txBody>
      </p:sp>
      <p:pic>
        <p:nvPicPr>
          <p:cNvPr id="3994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708275"/>
            <a:ext cx="5400675" cy="2503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3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zh-H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/>
              <a:t>Coming AiTLE activities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z="2500"/>
              <a:t>In Supporting </a:t>
            </a:r>
          </a:p>
          <a:p>
            <a:r>
              <a:rPr lang="en-US" altLang="zh-TW" sz="2500"/>
              <a:t>	WiFi 900 &amp;</a:t>
            </a:r>
          </a:p>
          <a:p>
            <a:r>
              <a:rPr lang="en-US" altLang="zh-TW" sz="2500"/>
              <a:t>	OGCIO Enriched IT Class Programme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Activity 1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827213"/>
            <a:ext cx="7921625" cy="4114800"/>
          </a:xfrm>
        </p:spPr>
        <p:txBody>
          <a:bodyPr/>
          <a:lstStyle/>
          <a:p>
            <a:r>
              <a:rPr lang="en-US" altLang="zh-TW" b="1"/>
              <a:t>Seminar re WiFi 900 for School IT and ICT Sectors</a:t>
            </a:r>
          </a:p>
          <a:p>
            <a:pPr lvl="1"/>
            <a:r>
              <a:rPr lang="en-US" altLang="zh-TW"/>
              <a:t>Date : 2015-03-10 (TUE)</a:t>
            </a:r>
          </a:p>
          <a:p>
            <a:pPr lvl="1"/>
            <a:r>
              <a:rPr lang="en-US" altLang="zh-TW"/>
              <a:t>Time : 1430-1700</a:t>
            </a:r>
          </a:p>
          <a:p>
            <a:pPr lvl="1"/>
            <a:r>
              <a:rPr lang="en-US" altLang="zh-TW"/>
              <a:t>Venue : EDB KTESC</a:t>
            </a:r>
          </a:p>
          <a:p>
            <a:pPr lvl="1"/>
            <a:r>
              <a:rPr lang="en-US" altLang="zh-TW"/>
              <a:t>Main Target : ICT Sectors</a:t>
            </a:r>
          </a:p>
          <a:p>
            <a:pPr lvl="2"/>
            <a:r>
              <a:rPr lang="en-US" altLang="zh-TW"/>
              <a:t>Some of the content are already briefing in EDB Briefing session for teachers</a:t>
            </a:r>
          </a:p>
          <a:p>
            <a:pPr lvl="1"/>
            <a:r>
              <a:rPr lang="en-US" altLang="zh-TW" sz="2100"/>
              <a:t>Detail &amp; Reg : http://www.aitle.org.hk/?p=2568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Activity 2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827213"/>
            <a:ext cx="7920037" cy="491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500" b="1"/>
              <a:t>AiTLE Seminar : Updated Technologies for ICT Teaching</a:t>
            </a:r>
          </a:p>
          <a:p>
            <a:pPr lvl="1">
              <a:lnSpc>
                <a:spcPct val="90000"/>
              </a:lnSpc>
            </a:pPr>
            <a:r>
              <a:rPr lang="en-US" altLang="zh-TW" sz="2100"/>
              <a:t>Date : 2015-03-14 (Sat)</a:t>
            </a:r>
          </a:p>
          <a:p>
            <a:pPr lvl="1">
              <a:lnSpc>
                <a:spcPct val="90000"/>
              </a:lnSpc>
            </a:pPr>
            <a:r>
              <a:rPr lang="en-US" altLang="zh-TW" sz="2100"/>
              <a:t>Time : 1430-1730</a:t>
            </a:r>
          </a:p>
          <a:p>
            <a:pPr lvl="1">
              <a:lnSpc>
                <a:spcPct val="90000"/>
              </a:lnSpc>
            </a:pPr>
            <a:r>
              <a:rPr lang="en-US" altLang="zh-TW" sz="2100"/>
              <a:t>Venue : Baptist Rainbow Primary Sch</a:t>
            </a:r>
          </a:p>
          <a:p>
            <a:pPr lvl="1">
              <a:lnSpc>
                <a:spcPct val="90000"/>
              </a:lnSpc>
            </a:pPr>
            <a:r>
              <a:rPr lang="en-US" altLang="zh-TW" sz="2100"/>
              <a:t>Content </a:t>
            </a:r>
          </a:p>
          <a:p>
            <a:pPr lvl="2">
              <a:lnSpc>
                <a:spcPct val="90000"/>
              </a:lnSpc>
            </a:pPr>
            <a:r>
              <a:rPr lang="en-US" altLang="zh-TW"/>
              <a:t>AR &amp; VR</a:t>
            </a:r>
          </a:p>
          <a:p>
            <a:pPr lvl="2">
              <a:lnSpc>
                <a:spcPct val="90000"/>
              </a:lnSpc>
            </a:pPr>
            <a:r>
              <a:rPr lang="en-US" altLang="zh-TW"/>
              <a:t>3D Printing and/or Modeling</a:t>
            </a:r>
          </a:p>
          <a:p>
            <a:pPr lvl="2">
              <a:lnSpc>
                <a:spcPct val="90000"/>
              </a:lnSpc>
            </a:pPr>
            <a:r>
              <a:rPr lang="en-US" altLang="zh-TW"/>
              <a:t>Digital Games Creation</a:t>
            </a:r>
          </a:p>
          <a:p>
            <a:pPr lvl="2">
              <a:lnSpc>
                <a:spcPct val="90000"/>
              </a:lnSpc>
            </a:pPr>
            <a:r>
              <a:rPr lang="en-US" altLang="zh-TW"/>
              <a:t>Mobile Apps, Programming</a:t>
            </a:r>
          </a:p>
          <a:p>
            <a:pPr lvl="2">
              <a:lnSpc>
                <a:spcPct val="90000"/>
              </a:lnSpc>
            </a:pPr>
            <a:r>
              <a:rPr lang="en-US" altLang="zh-TW"/>
              <a:t>Robotics, IoT and sensors</a:t>
            </a:r>
          </a:p>
          <a:p>
            <a:pPr lvl="2">
              <a:lnSpc>
                <a:spcPct val="90000"/>
              </a:lnSpc>
            </a:pPr>
            <a:r>
              <a:rPr lang="en-US" altLang="zh-TW"/>
              <a:t>some others </a:t>
            </a:r>
            <a:r>
              <a:rPr lang="en-US" altLang="zh-TW">
                <a:latin typeface="Arial"/>
              </a:rPr>
              <a:t>…</a:t>
            </a:r>
            <a:endParaRPr lang="en-US" altLang="zh-TW"/>
          </a:p>
          <a:p>
            <a:pPr lvl="1">
              <a:lnSpc>
                <a:spcPct val="90000"/>
              </a:lnSpc>
            </a:pPr>
            <a:r>
              <a:rPr lang="en-US" altLang="zh-TW" sz="2400"/>
              <a:t>Detail &amp; Reg : </a:t>
            </a:r>
            <a:r>
              <a:rPr lang="en-US" altLang="zh-TW" sz="2100"/>
              <a:t>http://www.aitle.org.hk/?p=2572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Activity 3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827213"/>
            <a:ext cx="8135937" cy="4114800"/>
          </a:xfrm>
        </p:spPr>
        <p:txBody>
          <a:bodyPr/>
          <a:lstStyle/>
          <a:p>
            <a:r>
              <a:rPr lang="en-US" altLang="zh-TW" b="1"/>
              <a:t>Visit to Network Operating Centre</a:t>
            </a:r>
          </a:p>
          <a:p>
            <a:pPr lvl="1"/>
            <a:r>
              <a:rPr lang="en-US" altLang="zh-TW"/>
              <a:t>2015-03-20 (FRI) 1400-1630</a:t>
            </a:r>
          </a:p>
          <a:p>
            <a:pPr lvl="1"/>
            <a:r>
              <a:rPr lang="en-US" altLang="zh-TW"/>
              <a:t>2015-03-20 (FRI) 1700-1930</a:t>
            </a:r>
          </a:p>
          <a:p>
            <a:pPr lvl="1"/>
            <a:r>
              <a:rPr lang="en-US" altLang="zh-TW"/>
              <a:t>2015-03-26 (THUR) 1000-1230</a:t>
            </a:r>
          </a:p>
          <a:p>
            <a:pPr lvl="1"/>
            <a:endParaRPr lang="en-US" altLang="zh-TW"/>
          </a:p>
          <a:p>
            <a:pPr lvl="1"/>
            <a:r>
              <a:rPr lang="en-US" altLang="zh-TW" sz="2100"/>
              <a:t>Detail &amp; Reg : http://www.aitle.org.hk/?p=2578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Activity 4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827213"/>
            <a:ext cx="7920037" cy="4114800"/>
          </a:xfrm>
        </p:spPr>
        <p:txBody>
          <a:bodyPr/>
          <a:lstStyle/>
          <a:p>
            <a:r>
              <a:rPr lang="en-US" altLang="zh-TW" b="1"/>
              <a:t>HK e-Learning Carnival 2015</a:t>
            </a:r>
          </a:p>
          <a:p>
            <a:pPr lvl="1"/>
            <a:r>
              <a:rPr lang="en-US" altLang="zh-TW"/>
              <a:t>Date &amp; Time : </a:t>
            </a:r>
          </a:p>
          <a:p>
            <a:pPr lvl="2"/>
            <a:r>
              <a:rPr lang="en-US" altLang="zh-TW"/>
              <a:t>2015-04-17 (FRI) PM </a:t>
            </a:r>
            <a:r>
              <a:rPr lang="en-US" altLang="zh-TW">
                <a:latin typeface="Arial"/>
              </a:rPr>
              <a:t>–</a:t>
            </a:r>
            <a:r>
              <a:rPr lang="en-US" altLang="zh-TW"/>
              <a:t> Group </a:t>
            </a:r>
          </a:p>
          <a:p>
            <a:pPr lvl="2"/>
            <a:r>
              <a:rPr lang="en-US" altLang="zh-TW"/>
              <a:t>2015-04-18 (SAT) AM </a:t>
            </a:r>
            <a:r>
              <a:rPr lang="en-US" altLang="zh-TW">
                <a:latin typeface="Arial"/>
              </a:rPr>
              <a:t>–</a:t>
            </a:r>
            <a:r>
              <a:rPr lang="en-US" altLang="zh-TW"/>
              <a:t> Group &amp; Public</a:t>
            </a:r>
          </a:p>
          <a:p>
            <a:pPr lvl="2"/>
            <a:r>
              <a:rPr lang="en-US" altLang="zh-TW"/>
              <a:t>2015-04-18 (SAT) PM </a:t>
            </a:r>
            <a:r>
              <a:rPr lang="en-US" altLang="zh-TW">
                <a:latin typeface="Arial"/>
              </a:rPr>
              <a:t>–</a:t>
            </a:r>
            <a:r>
              <a:rPr lang="en-US" altLang="zh-TW"/>
              <a:t> Public </a:t>
            </a:r>
          </a:p>
          <a:p>
            <a:pPr lvl="1"/>
            <a:r>
              <a:rPr lang="en-US" altLang="zh-TW"/>
              <a:t>Venue : Baptist Rainbow Primary Sch</a:t>
            </a:r>
          </a:p>
          <a:p>
            <a:pPr lvl="1"/>
            <a:r>
              <a:rPr lang="en-US" altLang="zh-TW"/>
              <a:t>Target : Students and Parents</a:t>
            </a:r>
          </a:p>
          <a:p>
            <a:pPr lvl="2"/>
            <a:r>
              <a:rPr lang="en-US" altLang="zh-TW"/>
              <a:t>Providing joyful &amp; positive eLearning experience to Students and Parents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Activity 5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AiTLE + HKEDCITY + HKPA : 【e</a:t>
            </a:r>
            <a:r>
              <a:rPr lang="zh-TW" altLang="en-US"/>
              <a:t>世代．家長童行</a:t>
            </a:r>
            <a:r>
              <a:rPr lang="en-US" altLang="zh-TW"/>
              <a:t>】</a:t>
            </a:r>
            <a:r>
              <a:rPr lang="zh-TW" altLang="en-US"/>
              <a:t>第三擊 </a:t>
            </a:r>
            <a:r>
              <a:rPr lang="en-US" altLang="zh-TW"/>
              <a:t>: </a:t>
            </a:r>
            <a:r>
              <a:rPr lang="zh-TW" altLang="en-US"/>
              <a:t>觀塘、將軍澳、西貢區講座及工作坊</a:t>
            </a:r>
          </a:p>
          <a:p>
            <a:pPr lvl="1"/>
            <a:r>
              <a:rPr lang="en-US" altLang="zh-TW"/>
              <a:t>Date : 2015-04-25 (Sat)</a:t>
            </a:r>
          </a:p>
          <a:p>
            <a:pPr lvl="1"/>
            <a:r>
              <a:rPr lang="en-US" altLang="zh-TW"/>
              <a:t>Time : 1430-1700</a:t>
            </a:r>
          </a:p>
          <a:p>
            <a:pPr lvl="1"/>
            <a:r>
              <a:rPr lang="en-US" altLang="zh-TW"/>
              <a:t>Venue :</a:t>
            </a:r>
            <a:r>
              <a:rPr lang="zh-TW" altLang="en-US"/>
              <a:t>東華三院呂潤財紀念中學</a:t>
            </a:r>
          </a:p>
          <a:p>
            <a:pPr lvl="1"/>
            <a:r>
              <a:rPr lang="en-US" altLang="zh-TW"/>
              <a:t>Sharing by schools of KT, TKO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My background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28775"/>
            <a:ext cx="8137525" cy="4968875"/>
          </a:xfrm>
        </p:spPr>
        <p:txBody>
          <a:bodyPr/>
          <a:lstStyle/>
          <a:p>
            <a:r>
              <a:rPr lang="en-US" altLang="zh-TW"/>
              <a:t>Chairman</a:t>
            </a:r>
          </a:p>
          <a:p>
            <a:pPr lvl="1"/>
            <a:r>
              <a:rPr lang="en-US" altLang="zh-TW"/>
              <a:t>Association of IT Leaders in Education (AiTLE)</a:t>
            </a:r>
          </a:p>
          <a:p>
            <a:pPr lvl="2"/>
            <a:r>
              <a:rPr lang="en-US" altLang="zh-TW"/>
              <a:t>formed by a group of  school IT Coordinators in 2002/2003</a:t>
            </a:r>
          </a:p>
          <a:p>
            <a:pPr lvl="3"/>
            <a:r>
              <a:rPr lang="en-US" altLang="zh-TW">
                <a:solidFill>
                  <a:srgbClr val="FF3300"/>
                </a:solidFill>
              </a:rPr>
              <a:t>to promote quality of education through the use of IT</a:t>
            </a:r>
          </a:p>
          <a:p>
            <a:pPr lvl="3"/>
            <a:r>
              <a:rPr lang="en-US" altLang="zh-TW">
                <a:solidFill>
                  <a:srgbClr val="FF3300"/>
                </a:solidFill>
              </a:rPr>
              <a:t>in form of peer-sharings, seminars and workshops</a:t>
            </a:r>
          </a:p>
          <a:p>
            <a:pPr lvl="2"/>
            <a:r>
              <a:rPr lang="en-US" altLang="zh-TW"/>
              <a:t>Now has 1123 members</a:t>
            </a:r>
          </a:p>
          <a:p>
            <a:pPr lvl="2"/>
            <a:r>
              <a:rPr lang="en-US" altLang="zh-TW"/>
              <a:t>In frequent contact of schools &amp; teachers</a:t>
            </a:r>
          </a:p>
          <a:p>
            <a:pPr lvl="3"/>
            <a:r>
              <a:rPr lang="en-US" altLang="zh-TW"/>
              <a:t>Through activities</a:t>
            </a:r>
          </a:p>
          <a:p>
            <a:pPr lvl="3"/>
            <a:r>
              <a:rPr lang="en-US" altLang="zh-TW"/>
              <a:t>Different formats of free consultancy services</a:t>
            </a:r>
          </a:p>
          <a:p>
            <a:pPr lvl="2"/>
            <a:r>
              <a:rPr lang="en-US" altLang="zh-TW"/>
              <a:t>In frequent contact with vendors/SI &amp; professionals</a:t>
            </a:r>
          </a:p>
        </p:txBody>
      </p:sp>
      <p:pic>
        <p:nvPicPr>
          <p:cNvPr id="8196" name="Picture 4" descr="eClass-albe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76250"/>
            <a:ext cx="60960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AiTL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557338"/>
            <a:ext cx="1873250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Other Supports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844675"/>
            <a:ext cx="7816850" cy="4114800"/>
          </a:xfrm>
        </p:spPr>
        <p:txBody>
          <a:bodyPr/>
          <a:lstStyle/>
          <a:p>
            <a:r>
              <a:rPr lang="en-US" altLang="zh-TW" sz="2500"/>
              <a:t>eLearning Pilot Projects</a:t>
            </a:r>
          </a:p>
          <a:p>
            <a:r>
              <a:rPr lang="en-US" altLang="zh-TW" sz="2500" b="1"/>
              <a:t>WaaSchool</a:t>
            </a:r>
            <a:r>
              <a:rPr lang="en-US" altLang="zh-TW" sz="2500"/>
              <a:t> &amp; Some WiFi School</a:t>
            </a:r>
          </a:p>
          <a:p>
            <a:r>
              <a:rPr lang="en-US" altLang="zh-TW" sz="2500" b="1"/>
              <a:t>Samsung Smart Citizenship (67+13)</a:t>
            </a:r>
          </a:p>
          <a:p>
            <a:r>
              <a:rPr lang="en-US" altLang="zh-TW" sz="2500" b="1"/>
              <a:t>TestBed Project</a:t>
            </a:r>
          </a:p>
          <a:p>
            <a:endParaRPr lang="en-US" altLang="zh-TW" sz="2500"/>
          </a:p>
          <a:p>
            <a:r>
              <a:rPr lang="en-US" altLang="zh-TW" sz="2500"/>
              <a:t>All are willing / with responsibility to share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2481262" cy="1506537"/>
          </a:xfrm>
        </p:spPr>
        <p:txBody>
          <a:bodyPr/>
          <a:lstStyle/>
          <a:p>
            <a:r>
              <a:rPr lang="zh-TW" altLang="en-US" b="1">
                <a:solidFill>
                  <a:srgbClr val="0033CC"/>
                </a:solidFill>
              </a:rPr>
              <a:t>不務正業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3860800"/>
            <a:ext cx="3560763" cy="1585913"/>
          </a:xfrm>
        </p:spPr>
        <p:txBody>
          <a:bodyPr/>
          <a:lstStyle/>
          <a:p>
            <a:r>
              <a:rPr lang="zh-TW" altLang="en-US" sz="6100" b="1">
                <a:solidFill>
                  <a:srgbClr val="0033CC"/>
                </a:solidFill>
              </a:rPr>
              <a:t>教育專業</a:t>
            </a:r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auto">
          <a:xfrm>
            <a:off x="2195513" y="2636838"/>
            <a:ext cx="1152525" cy="10795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zh-HK" altLang="en-US"/>
          </a:p>
        </p:txBody>
      </p:sp>
      <p:sp>
        <p:nvSpPr>
          <p:cNvPr id="52232" name="AutoShape 8"/>
          <p:cNvSpPr>
            <a:spLocks noChangeArrowheads="1"/>
          </p:cNvSpPr>
          <p:nvPr/>
        </p:nvSpPr>
        <p:spPr bwMode="auto">
          <a:xfrm>
            <a:off x="4787900" y="1557338"/>
            <a:ext cx="3960813" cy="4176712"/>
          </a:xfrm>
          <a:prstGeom prst="irregularSeal2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4800">
                <a:solidFill>
                  <a:srgbClr val="0033CC"/>
                </a:solidFill>
                <a:latin typeface="Smudger LET" pitchFamily="2" charset="0"/>
              </a:rPr>
              <a:t>Thank you</a:t>
            </a:r>
          </a:p>
        </p:txBody>
      </p:sp>
      <p:grpSp>
        <p:nvGrpSpPr>
          <p:cNvPr id="52236" name="Group 12"/>
          <p:cNvGrpSpPr>
            <a:grpSpLocks/>
          </p:cNvGrpSpPr>
          <p:nvPr/>
        </p:nvGrpSpPr>
        <p:grpSpPr bwMode="auto">
          <a:xfrm>
            <a:off x="1258888" y="5661025"/>
            <a:ext cx="7618412" cy="1398588"/>
            <a:chOff x="793" y="3566"/>
            <a:chExt cx="4799" cy="881"/>
          </a:xfrm>
        </p:grpSpPr>
        <p:sp>
          <p:nvSpPr>
            <p:cNvPr id="52233" name="Rectangle 9"/>
            <p:cNvSpPr>
              <a:spLocks noChangeArrowheads="1"/>
            </p:cNvSpPr>
            <p:nvPr/>
          </p:nvSpPr>
          <p:spPr bwMode="auto">
            <a:xfrm>
              <a:off x="884" y="3657"/>
              <a:ext cx="4110" cy="7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defRPr kumimoji="1" sz="2900">
                  <a:solidFill>
                    <a:schemeClr val="tx1"/>
                  </a:solidFill>
                  <a:latin typeface="Verdana" pitchFamily="34" charset="0"/>
                  <a:ea typeface="新細明體" pitchFamily="18" charset="-120"/>
                </a:defRPr>
              </a:lvl1pPr>
              <a:lvl2pPr algn="ctr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defRPr kumimoji="1" sz="2500">
                  <a:solidFill>
                    <a:schemeClr val="tx1"/>
                  </a:solidFill>
                  <a:latin typeface="Verdana" pitchFamily="34" charset="0"/>
                  <a:ea typeface="新細明體" pitchFamily="18" charset="-120"/>
                </a:defRPr>
              </a:lvl2pPr>
              <a:lvl3pPr algn="ctr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defRPr kumimoji="1" sz="2200">
                  <a:solidFill>
                    <a:schemeClr val="tx1"/>
                  </a:solidFill>
                  <a:latin typeface="Verdana" pitchFamily="34" charset="0"/>
                  <a:ea typeface="新細明體" pitchFamily="18" charset="-120"/>
                </a:defRPr>
              </a:lvl3pPr>
              <a:lvl4pPr algn="ctr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defRPr kumimoji="1" sz="1900">
                  <a:solidFill>
                    <a:schemeClr val="tx1"/>
                  </a:solidFill>
                  <a:latin typeface="Verdana" pitchFamily="34" charset="0"/>
                  <a:ea typeface="新細明體" pitchFamily="18" charset="-120"/>
                </a:defRPr>
              </a:lvl4pPr>
              <a:lvl5pPr algn="ctr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defRPr kumimoji="1" sz="1900">
                  <a:solidFill>
                    <a:schemeClr val="tx1"/>
                  </a:solidFill>
                  <a:latin typeface="Verdana" pitchFamily="34" charset="0"/>
                  <a:ea typeface="新細明體" pitchFamily="18" charset="-12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defRPr kumimoji="1" sz="1900">
                  <a:solidFill>
                    <a:schemeClr val="tx1"/>
                  </a:solidFill>
                  <a:latin typeface="Verdana" pitchFamily="34" charset="0"/>
                  <a:ea typeface="新細明體" pitchFamily="18" charset="-12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defRPr kumimoji="1" sz="1900">
                  <a:solidFill>
                    <a:schemeClr val="tx1"/>
                  </a:solidFill>
                  <a:latin typeface="Verdana" pitchFamily="34" charset="0"/>
                  <a:ea typeface="新細明體" pitchFamily="18" charset="-12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defRPr kumimoji="1" sz="1900">
                  <a:solidFill>
                    <a:schemeClr val="tx1"/>
                  </a:solidFill>
                  <a:latin typeface="Verdana" pitchFamily="34" charset="0"/>
                  <a:ea typeface="新細明體" pitchFamily="18" charset="-12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defRPr kumimoji="1" sz="1900">
                  <a:solidFill>
                    <a:schemeClr val="tx1"/>
                  </a:solidFill>
                  <a:latin typeface="Verdana" pitchFamily="34" charset="0"/>
                  <a:ea typeface="新細明體" pitchFamily="18" charset="-120"/>
                </a:defRPr>
              </a:lvl9pPr>
            </a:lstStyle>
            <a:p>
              <a:pPr algn="r">
                <a:lnSpc>
                  <a:spcPct val="90000"/>
                </a:lnSpc>
              </a:pPr>
              <a:r>
                <a:rPr lang="en-US" altLang="zh-TW" sz="1700"/>
                <a:t>Mr. Albert Wong</a:t>
              </a:r>
            </a:p>
            <a:p>
              <a:pPr algn="r">
                <a:lnSpc>
                  <a:spcPct val="90000"/>
                </a:lnSpc>
              </a:pPr>
              <a:r>
                <a:rPr lang="en-US" altLang="zh-TW" sz="1700"/>
                <a:t>Chairman, AiTLE ; IT Coordinator, LKYMS</a:t>
              </a:r>
            </a:p>
            <a:p>
              <a:pPr algn="r">
                <a:lnSpc>
                  <a:spcPct val="90000"/>
                </a:lnSpc>
              </a:pPr>
              <a:r>
                <a:rPr lang="en-US" altLang="zh-TW" sz="1700"/>
                <a:t>Email : albertwong@aitle.org.hk</a:t>
              </a:r>
            </a:p>
          </p:txBody>
        </p:sp>
        <p:pic>
          <p:nvPicPr>
            <p:cNvPr id="52234" name="Picture 10" descr="AiTLE Log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" y="3721"/>
              <a:ext cx="1225" cy="4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235" name="Picture 11" descr="eClass-alber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3" y="3566"/>
              <a:ext cx="489" cy="6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0" grpId="0" build="p"/>
      <p:bldP spid="52231" grpId="0" animBg="1"/>
      <p:bldP spid="522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AiTLE . eLearning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700213"/>
            <a:ext cx="7313612" cy="4824412"/>
          </a:xfrm>
        </p:spPr>
        <p:txBody>
          <a:bodyPr/>
          <a:lstStyle/>
          <a:p>
            <a:r>
              <a:rPr lang="en-US" altLang="zh-TW"/>
              <a:t>Highly involved in the following eLearning Projects</a:t>
            </a:r>
          </a:p>
          <a:p>
            <a:pPr lvl="1"/>
            <a:r>
              <a:rPr lang="en-US" altLang="zh-TW"/>
              <a:t>WaaS</a:t>
            </a:r>
          </a:p>
          <a:p>
            <a:pPr lvl="1"/>
            <a:r>
              <a:rPr lang="en-US" altLang="zh-TW"/>
              <a:t>WiFi 100</a:t>
            </a:r>
          </a:p>
          <a:p>
            <a:pPr lvl="1"/>
            <a:r>
              <a:rPr lang="en-US" altLang="zh-TW"/>
              <a:t>Samsung Smart Citizenship</a:t>
            </a:r>
          </a:p>
          <a:p>
            <a:pPr lvl="1"/>
            <a:r>
              <a:rPr lang="en-US" altLang="zh-TW"/>
              <a:t>AiTLE-ETC Education Software TestBed</a:t>
            </a:r>
          </a:p>
          <a:p>
            <a:pPr lvl="1"/>
            <a:r>
              <a:rPr lang="en-US" altLang="zh-TW"/>
              <a:t>MDM</a:t>
            </a:r>
          </a:p>
          <a:p>
            <a:pPr lvl="1"/>
            <a:r>
              <a:rPr lang="en-US" altLang="zh-TW"/>
              <a:t>eLearning Seminar for Parents</a:t>
            </a:r>
          </a:p>
          <a:p>
            <a:r>
              <a:rPr lang="en-US" altLang="zh-TW"/>
              <a:t>More detail</a:t>
            </a:r>
          </a:p>
          <a:p>
            <a:pPr lvl="1"/>
            <a:r>
              <a:rPr lang="en-US" altLang="zh-TW"/>
              <a:t>www.aitle.org.hk</a:t>
            </a:r>
          </a:p>
        </p:txBody>
      </p:sp>
      <p:pic>
        <p:nvPicPr>
          <p:cNvPr id="9220" name="Picture 4" descr="AiTLE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5445125"/>
            <a:ext cx="3311525" cy="108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4800"/>
              <a:t>B4 </a:t>
            </a:r>
            <a:r>
              <a:rPr lang="en-US" altLang="zh-HK" sz="4800"/>
              <a:t>Facing </a:t>
            </a:r>
            <a:r>
              <a:rPr lang="en-US" altLang="zh-HK" sz="7200"/>
              <a:t>c</a:t>
            </a:r>
            <a:r>
              <a:rPr lang="en-US" altLang="zh-HK" sz="7200">
                <a:latin typeface="AR Gothic2 Ultra Distended" pitchFamily="34" charset="0"/>
              </a:rPr>
              <a:t>h</a:t>
            </a:r>
            <a:r>
              <a:rPr lang="en-US" altLang="zh-HK" sz="7200">
                <a:latin typeface="AR Script1 Bold" pitchFamily="66" charset="0"/>
              </a:rPr>
              <a:t>a</a:t>
            </a:r>
            <a:r>
              <a:rPr lang="en-US" altLang="zh-HK" sz="7200">
                <a:latin typeface="Arnprior" pitchFamily="2" charset="0"/>
              </a:rPr>
              <a:t>n</a:t>
            </a:r>
            <a:r>
              <a:rPr lang="en-US" altLang="zh-HK" sz="7200">
                <a:latin typeface="Sybil Green" pitchFamily="2" charset="0"/>
              </a:rPr>
              <a:t>g</a:t>
            </a:r>
            <a:r>
              <a:rPr lang="en-US" altLang="zh-HK" sz="7200">
                <a:latin typeface="Tiranti Solid LET" pitchFamily="2" charset="0"/>
              </a:rPr>
              <a:t>e</a:t>
            </a:r>
            <a:r>
              <a:rPr lang="en-US" altLang="zh-HK" sz="7200">
                <a:latin typeface="Rosewood Std Regular" pitchFamily="82" charset="0"/>
              </a:rPr>
              <a:t>s</a:t>
            </a:r>
            <a:r>
              <a:rPr lang="en-US" altLang="zh-TW" sz="4800"/>
              <a:t> 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95288" y="6381750"/>
            <a:ext cx="83518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900"/>
              <a:t>Image Source : http://bookboonglobal.com/wp-content/uploads/2013/09/How-demographic-changes-will-impact-organizations-and-managers.png ; http://www.noborderslegal.com.au/templates/nblegal2014/img/articles/changes.jpg</a:t>
            </a:r>
          </a:p>
        </p:txBody>
      </p:sp>
      <p:pic>
        <p:nvPicPr>
          <p:cNvPr id="11270" name="Picture 6" descr="ANd9GcRQ-WfEAfA-Zl_tKQxsiu9J3n2TirR7_jb2EhGkpbHqBre4M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997200"/>
            <a:ext cx="4935537" cy="230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WiFi 100 &amp; WiFi 900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Deploy when you really need it</a:t>
            </a:r>
          </a:p>
          <a:p>
            <a:r>
              <a:rPr lang="en-US" altLang="zh-TW"/>
              <a:t>It is </a:t>
            </a:r>
            <a:r>
              <a:rPr lang="en-US" altLang="zh-TW" b="1">
                <a:solidFill>
                  <a:srgbClr val="FF3300"/>
                </a:solidFill>
              </a:rPr>
              <a:t>not a Jetso</a:t>
            </a:r>
            <a:r>
              <a:rPr lang="en-US" altLang="zh-TW"/>
              <a:t>, </a:t>
            </a:r>
          </a:p>
          <a:p>
            <a:pPr lvl="1"/>
            <a:r>
              <a:rPr lang="en-US" altLang="zh-TW"/>
              <a:t>It is </a:t>
            </a:r>
            <a:r>
              <a:rPr lang="en-US" altLang="zh-TW" b="1">
                <a:solidFill>
                  <a:srgbClr val="FF3300"/>
                </a:solidFill>
              </a:rPr>
              <a:t>a need</a:t>
            </a:r>
          </a:p>
          <a:p>
            <a:pPr lvl="2"/>
            <a:r>
              <a:rPr lang="en-US" altLang="zh-TW"/>
              <a:t>You already prepared for it before you deploy</a:t>
            </a:r>
          </a:p>
          <a:p>
            <a:pPr lvl="1"/>
            <a:r>
              <a:rPr lang="en-US" altLang="zh-TW"/>
              <a:t>It is a revolution to your school </a:t>
            </a:r>
          </a:p>
          <a:p>
            <a:pPr lvl="1"/>
            <a:r>
              <a:rPr lang="en-US" altLang="zh-TW"/>
              <a:t>It is a responsibility</a:t>
            </a:r>
          </a:p>
          <a:p>
            <a:pPr lvl="1"/>
            <a:r>
              <a:rPr lang="en-US" altLang="zh-TW"/>
              <a:t>You need to face to public accountability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WiFi 100 &amp; WiFi 900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697412"/>
          </a:xfrm>
        </p:spPr>
        <p:txBody>
          <a:bodyPr/>
          <a:lstStyle/>
          <a:p>
            <a:r>
              <a:rPr lang="en-US" altLang="zh-TW"/>
              <a:t>You need to consider yours situation and also understand others</a:t>
            </a:r>
          </a:p>
          <a:p>
            <a:pPr lvl="1"/>
            <a:r>
              <a:rPr lang="en-US" altLang="zh-TW"/>
              <a:t>Others</a:t>
            </a:r>
          </a:p>
          <a:p>
            <a:pPr lvl="2"/>
            <a:r>
              <a:rPr lang="en-US" altLang="zh-TW"/>
              <a:t>EDB</a:t>
            </a:r>
          </a:p>
          <a:p>
            <a:pPr lvl="2"/>
            <a:r>
              <a:rPr lang="en-US" altLang="zh-TW"/>
              <a:t>Market affordability</a:t>
            </a:r>
          </a:p>
          <a:p>
            <a:pPr lvl="2"/>
            <a:endParaRPr lang="en-US" altLang="zh-TW"/>
          </a:p>
          <a:p>
            <a:pPr lvl="2"/>
            <a:r>
              <a:rPr lang="en-US" altLang="zh-TW"/>
              <a:t>Colleagues affordability</a:t>
            </a:r>
          </a:p>
          <a:p>
            <a:pPr lvl="2"/>
            <a:r>
              <a:rPr lang="en-US" altLang="zh-TW"/>
              <a:t>Students</a:t>
            </a:r>
            <a:r>
              <a:rPr lang="en-US" altLang="zh-TW">
                <a:latin typeface="Arial"/>
              </a:rPr>
              <a:t>’</a:t>
            </a:r>
            <a:r>
              <a:rPr lang="en-US" altLang="zh-TW"/>
              <a:t> need</a:t>
            </a:r>
          </a:p>
          <a:p>
            <a:pPr lvl="2"/>
            <a:r>
              <a:rPr lang="en-US" altLang="zh-TW"/>
              <a:t>Parent acceptability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WiFi 100 &amp; WiFi 900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If you apply, the following people must be involved</a:t>
            </a:r>
          </a:p>
          <a:p>
            <a:pPr lvl="1"/>
            <a:r>
              <a:rPr lang="en-US" altLang="zh-TW"/>
              <a:t>School Management</a:t>
            </a:r>
          </a:p>
          <a:p>
            <a:pPr lvl="1"/>
            <a:r>
              <a:rPr lang="en-US" altLang="zh-TW"/>
              <a:t>School Academic committee</a:t>
            </a:r>
          </a:p>
          <a:p>
            <a:pPr lvl="1"/>
            <a:r>
              <a:rPr lang="en-US" altLang="zh-TW"/>
              <a:t>School IT</a:t>
            </a:r>
          </a:p>
          <a:p>
            <a:pPr lvl="1"/>
            <a:r>
              <a:rPr lang="en-US" altLang="zh-TW"/>
              <a:t>Some subject pioneers</a:t>
            </a:r>
          </a:p>
          <a:p>
            <a:pPr lvl="1"/>
            <a:endParaRPr lang="en-US" altLang="zh-TW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新細明體"/>
        <a:cs typeface=""/>
      </a:majorFont>
      <a:minorFont>
        <a:latin typeface="Verdan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261</TotalTime>
  <Words>1307</Words>
  <Application>Microsoft Office PowerPoint</Application>
  <PresentationFormat>On-screen Show (4:3)</PresentationFormat>
  <Paragraphs>313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4" baseType="lpstr">
      <vt:lpstr>Arial</vt:lpstr>
      <vt:lpstr>新細明體</vt:lpstr>
      <vt:lpstr>Times New Roman</vt:lpstr>
      <vt:lpstr>Verdana</vt:lpstr>
      <vt:lpstr>Wingdings</vt:lpstr>
      <vt:lpstr>AR Gothic2 Ultra Distended</vt:lpstr>
      <vt:lpstr>AR Script1 Bold</vt:lpstr>
      <vt:lpstr>Arnprior</vt:lpstr>
      <vt:lpstr>Sybil Green</vt:lpstr>
      <vt:lpstr>Tiranti Solid LET</vt:lpstr>
      <vt:lpstr>Rosewood Std Regular</vt:lpstr>
      <vt:lpstr>Smudger LET</vt:lpstr>
      <vt:lpstr>Eclipse</vt:lpstr>
      <vt:lpstr>Facing changes </vt:lpstr>
      <vt:lpstr>Who am I ?</vt:lpstr>
      <vt:lpstr>My background</vt:lpstr>
      <vt:lpstr>My background</vt:lpstr>
      <vt:lpstr>AiTLE . eLearning</vt:lpstr>
      <vt:lpstr>B4 Facing changes </vt:lpstr>
      <vt:lpstr>WiFi 100 &amp; WiFi 900</vt:lpstr>
      <vt:lpstr>WiFi 100 &amp; WiFi 900</vt:lpstr>
      <vt:lpstr>WiFi 100 &amp; WiFi 900</vt:lpstr>
      <vt:lpstr>WiFi 100 &amp; WiFi 900</vt:lpstr>
      <vt:lpstr>WiFi 100 &amp; WiFi 900</vt:lpstr>
      <vt:lpstr>Facing changes </vt:lpstr>
      <vt:lpstr>In the past, we should be</vt:lpstr>
      <vt:lpstr>But in the past, in fact we are</vt:lpstr>
      <vt:lpstr>With the enhancement of technologies</vt:lpstr>
      <vt:lpstr>Your scope of work increases</vt:lpstr>
      <vt:lpstr>Your scope of work changes</vt:lpstr>
      <vt:lpstr>Otherwise, your Future will be</vt:lpstr>
      <vt:lpstr>Challenges</vt:lpstr>
      <vt:lpstr>PowerPoint Presentation</vt:lpstr>
      <vt:lpstr>Facing changes </vt:lpstr>
      <vt:lpstr>Our Future should be</vt:lpstr>
      <vt:lpstr>Phases leading to our ideal future</vt:lpstr>
      <vt:lpstr>Phase 1 : WiFi</vt:lpstr>
      <vt:lpstr>Phase 1 : WiFi</vt:lpstr>
      <vt:lpstr>Phase 1 : WiFi</vt:lpstr>
      <vt:lpstr>Phase 2 : Server &amp; technical support</vt:lpstr>
      <vt:lpstr>Phase 2 : Server &amp; technical support</vt:lpstr>
      <vt:lpstr>Phase 2 : Server &amp; technical support</vt:lpstr>
      <vt:lpstr>Phase 3 : SSO (Single Sign On)</vt:lpstr>
      <vt:lpstr>Phase 3 : SSO (Single Sign On)</vt:lpstr>
      <vt:lpstr>Phase 4 : LMS</vt:lpstr>
      <vt:lpstr>Facing changes </vt:lpstr>
      <vt:lpstr>Coming AiTLE activities</vt:lpstr>
      <vt:lpstr>Activity 1</vt:lpstr>
      <vt:lpstr>Activity 2</vt:lpstr>
      <vt:lpstr>Activity 3</vt:lpstr>
      <vt:lpstr>Activity 4</vt:lpstr>
      <vt:lpstr>Activity 5</vt:lpstr>
      <vt:lpstr>Other Supports</vt:lpstr>
      <vt:lpstr>不務正業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Facing changes</dc:title>
  <dc:creator>Eling</dc:creator>
  <cp:lastModifiedBy>LIN, Ting-kit</cp:lastModifiedBy>
  <cp:revision>9</cp:revision>
  <dcterms:created xsi:type="dcterms:W3CDTF">2015-03-04T21:16:55Z</dcterms:created>
  <dcterms:modified xsi:type="dcterms:W3CDTF">2015-03-12T01:06:20Z</dcterms:modified>
</cp:coreProperties>
</file>