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68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5F29ED-C797-432A-855A-9628A469F9E9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4A40AF-8B4D-4F7B-BD2F-630925398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5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8E3-46F3-44C3-8ECE-2E633AAA3502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3EA1-925F-4BEC-9468-F43BFCB0D8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EFE-470B-4FD4-81FD-4755CDEA6B56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ACF7-CBE2-48BB-A57A-7F2FB3748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0CFB-9D6F-4F48-9C46-CEA41BAD61BD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0AC-6B33-4461-B7E6-8D2CF2E3C7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382-F4CE-4AEC-91AA-4F7B56AF8286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B2BC-584A-41BF-8EA2-BD15E19DF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5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2F7-124D-4D6F-9BCD-B884CD651EF7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ED77-7863-4E6D-AB6A-BFBE2ED62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5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28FF-F557-478A-9753-42B1EE2B4875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6C9-9A23-4F45-BFFC-C6E57651E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2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6AA6-716B-4FE0-95EB-FA75F46BAF41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8D1F-C476-4C08-8E9A-8319D57910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287F-2BBE-4517-A8A1-7E84D5515C5D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B665-A397-4DA2-BFE3-5914BD3B8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0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2F5-F83D-45A0-87ED-F54377F8F62F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B2CA-E790-4C01-9E40-E07709A1E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E9EF-D742-47B7-8BD2-3C280A6D6636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D4A-ADDC-4D51-AB98-4D25DEA0A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0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1FFC-7CF1-47E8-9546-0BEC914A38E2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A6E3-0954-4AA3-8CED-537EF526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2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38B6E-506B-4AE0-A6C6-F011245E7864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0DD158-FA4B-4FD0-9B66-97938C84B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3081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3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5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" name="TextBox 1229"/>
          <p:cNvSpPr txBox="1"/>
          <p:nvPr/>
        </p:nvSpPr>
        <p:spPr>
          <a:xfrm>
            <a:off x="1718079" y="2238326"/>
            <a:ext cx="55147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香港普通話研習社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科技創意小學</a:t>
            </a:r>
            <a:endParaRPr lang="en-US" altLang="zh-TW" sz="4800" b="1" dirty="0" smtClean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陳樂思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741738"/>
            <a:ext cx="28400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53742" y="1484313"/>
            <a:ext cx="22365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硬件規格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766552" y="2192199"/>
            <a:ext cx="56395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考慮教學內容需要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就有關要求撰寫標書內容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考慮無線網絡覆蓋範圍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如有需要可考慮運用學校其他資源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17998" y="2733831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謝謝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27824" y="1484313"/>
            <a:ext cx="42883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發展電子學習情況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766552" y="2192199"/>
            <a:ext cx="56395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電子學習班已成立六年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部份校舍範圍已舖設無線網絡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借</a:t>
            </a:r>
            <a:r>
              <a:rPr lang="en-US" altLang="zh-TW" b="1" dirty="0" smtClean="0">
                <a:solidFill>
                  <a:schemeClr val="tx2"/>
                </a:solidFill>
              </a:rPr>
              <a:t>WIFI 100</a:t>
            </a:r>
            <a:r>
              <a:rPr lang="zh-TW" altLang="en-US" b="1" dirty="0" smtClean="0">
                <a:solidFill>
                  <a:schemeClr val="tx2"/>
                </a:solidFill>
              </a:rPr>
              <a:t>計劃重舖全校無線網絡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72793" y="2684602"/>
            <a:ext cx="53142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4000" b="1" dirty="0"/>
              <a:t>三年電子學習發展計劃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5081" y="1348162"/>
            <a:ext cx="5845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600" b="1" dirty="0"/>
              <a:t>關注事項</a:t>
            </a:r>
            <a:r>
              <a:rPr lang="en-US" altLang="zh-TW" sz="3600" b="1" dirty="0"/>
              <a:t>1</a:t>
            </a:r>
            <a:r>
              <a:rPr lang="en-US" altLang="zh-HK" sz="3600" b="1" dirty="0"/>
              <a:t>: </a:t>
            </a:r>
            <a:r>
              <a:rPr lang="zh-TW" altLang="zh-HK" sz="3600" b="1" dirty="0"/>
              <a:t>透過課程規劃，以電子學習促進有效學習</a:t>
            </a:r>
            <a:endParaRPr lang="en-US" altLang="zh-TW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75066" y="2636912"/>
            <a:ext cx="563956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zh-TW" altLang="zh-HK" sz="2800" b="1" dirty="0">
                <a:solidFill>
                  <a:schemeClr val="tx2"/>
                </a:solidFill>
              </a:rPr>
              <a:t>發展以學生為中心的學習模式</a:t>
            </a:r>
          </a:p>
          <a:p>
            <a:pPr lvl="0"/>
            <a:r>
              <a:rPr lang="zh-TW" altLang="zh-HK" sz="2800" b="1" dirty="0">
                <a:solidFill>
                  <a:schemeClr val="tx2"/>
                </a:solidFill>
              </a:rPr>
              <a:t>照顧學習差異</a:t>
            </a:r>
          </a:p>
          <a:p>
            <a:pPr lvl="0"/>
            <a:r>
              <a:rPr lang="zh-TW" altLang="zh-HK" sz="2800" b="1" dirty="0">
                <a:solidFill>
                  <a:schemeClr val="tx2"/>
                </a:solidFill>
              </a:rPr>
              <a:t>培養學生自主學習精神</a:t>
            </a:r>
          </a:p>
          <a:p>
            <a:pPr lvl="0"/>
            <a:r>
              <a:rPr lang="zh-TW" altLang="zh-HK" sz="2800" b="1" dirty="0">
                <a:solidFill>
                  <a:schemeClr val="tx2"/>
                </a:solidFill>
              </a:rPr>
              <a:t>建立全面的學習歷程</a:t>
            </a:r>
          </a:p>
          <a:p>
            <a:r>
              <a:rPr lang="zh-TW" altLang="zh-HK" sz="2800" b="1" dirty="0">
                <a:solidFill>
                  <a:schemeClr val="tx2"/>
                </a:solidFill>
              </a:rPr>
              <a:t>提升整體學習效能</a:t>
            </a:r>
          </a:p>
          <a:p>
            <a:pPr eaLnBrk="1" hangingPunct="1">
              <a:spcBef>
                <a:spcPct val="0"/>
              </a:spcBef>
            </a:pP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5081" y="1348162"/>
            <a:ext cx="5845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600" b="1" dirty="0"/>
              <a:t>關注事</a:t>
            </a:r>
            <a:r>
              <a:rPr lang="zh-TW" altLang="zh-HK" sz="3600" b="1" dirty="0" smtClean="0"/>
              <a:t>項</a:t>
            </a:r>
            <a:r>
              <a:rPr lang="en-US" altLang="zh-TW" sz="3600" b="1" dirty="0" smtClean="0"/>
              <a:t>2</a:t>
            </a:r>
            <a:r>
              <a:rPr lang="en-US" altLang="zh-HK" sz="3600" b="1" dirty="0" smtClean="0"/>
              <a:t>: </a:t>
            </a:r>
            <a:r>
              <a:rPr lang="zh-TW" altLang="zh-HK" sz="3600" b="1" dirty="0"/>
              <a:t>使用電子教科書</a:t>
            </a:r>
            <a:r>
              <a:rPr lang="en-US" altLang="zh-HK" sz="3600" b="1" dirty="0"/>
              <a:t>/</a:t>
            </a:r>
            <a:r>
              <a:rPr lang="zh-TW" altLang="zh-HK" sz="3600" b="1" dirty="0"/>
              <a:t>電子學習資源的進度</a:t>
            </a:r>
            <a:endParaRPr lang="en-US" altLang="zh-TW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75066" y="2636912"/>
            <a:ext cx="563956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zh-HK" b="1" dirty="0">
                <a:solidFill>
                  <a:schemeClr val="tx2"/>
                </a:solidFill>
              </a:rPr>
              <a:t>循序漸進地增加級別，使學生能適應以電子資源輔助學習</a:t>
            </a:r>
          </a:p>
          <a:p>
            <a:r>
              <a:rPr lang="zh-TW" altLang="zh-HK" b="1" dirty="0">
                <a:solidFill>
                  <a:schemeClr val="tx2"/>
                </a:solidFill>
              </a:rPr>
              <a:t>數理科學習以電子模式進行</a:t>
            </a:r>
          </a:p>
          <a:p>
            <a:pPr eaLnBrk="1" hangingPunct="1">
              <a:spcBef>
                <a:spcPct val="0"/>
              </a:spcBef>
            </a:pP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5081" y="1348162"/>
            <a:ext cx="584549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600" b="1" dirty="0"/>
              <a:t>關注事</a:t>
            </a:r>
            <a:r>
              <a:rPr lang="zh-TW" altLang="zh-HK" sz="3600" b="1" dirty="0" smtClean="0"/>
              <a:t>項</a:t>
            </a:r>
            <a:r>
              <a:rPr lang="en-US" altLang="zh-TW" sz="3600" b="1" dirty="0" smtClean="0"/>
              <a:t>3</a:t>
            </a:r>
            <a:r>
              <a:rPr lang="en-US" altLang="zh-HK" sz="3600" b="1" dirty="0" smtClean="0"/>
              <a:t>: </a:t>
            </a:r>
            <a:r>
              <a:rPr lang="zh-TW" altLang="zh-HK" sz="3600" b="1" dirty="0"/>
              <a:t>透過專業發展提升教師運用電子學習的能力，以優化學習</a:t>
            </a:r>
            <a:endParaRPr lang="en-US" altLang="zh-TW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99651" y="3068960"/>
            <a:ext cx="56395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</a:pPr>
            <a:r>
              <a:rPr lang="zh-TW" altLang="zh-HK" b="1" dirty="0">
                <a:solidFill>
                  <a:schemeClr val="tx2"/>
                </a:solidFill>
              </a:rPr>
              <a:t>種子老師能熟練地採用互動電子教學模式</a:t>
            </a:r>
          </a:p>
          <a:p>
            <a:pPr eaLnBrk="1" hangingPunct="1">
              <a:spcBef>
                <a:spcPct val="0"/>
              </a:spcBef>
            </a:pPr>
            <a:r>
              <a:rPr lang="zh-TW" altLang="zh-HK" b="1" dirty="0">
                <a:solidFill>
                  <a:schemeClr val="tx2"/>
                </a:solidFill>
              </a:rPr>
              <a:t>整體老師能掌握如何應用電子系統於課堂上，提升教學效能</a:t>
            </a:r>
          </a:p>
          <a:p>
            <a:pPr eaLnBrk="1" hangingPunct="1">
              <a:spcBef>
                <a:spcPct val="0"/>
              </a:spcBef>
            </a:pP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5081" y="1348162"/>
            <a:ext cx="58454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600" b="1" dirty="0"/>
              <a:t>關注事</a:t>
            </a:r>
            <a:r>
              <a:rPr lang="zh-TW" altLang="zh-HK" sz="3600" b="1" dirty="0" smtClean="0"/>
              <a:t>項</a:t>
            </a:r>
            <a:r>
              <a:rPr lang="en-US" altLang="zh-TW" sz="3600" b="1" dirty="0" smtClean="0"/>
              <a:t>4</a:t>
            </a:r>
            <a:r>
              <a:rPr lang="en-US" altLang="zh-HK" sz="3600" b="1" dirty="0" smtClean="0"/>
              <a:t>: </a:t>
            </a:r>
            <a:r>
              <a:rPr lang="zh-TW" altLang="zh-HK" sz="3600" b="1" dirty="0"/>
              <a:t>持分者的參與</a:t>
            </a:r>
            <a:endParaRPr lang="en-US" altLang="zh-TW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45766" y="1979104"/>
            <a:ext cx="563956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zh-TW" altLang="zh-HK" sz="2400" b="1" dirty="0">
                <a:solidFill>
                  <a:schemeClr val="tx2"/>
                </a:solidFill>
              </a:rPr>
              <a:t>法團校董會定立具前膽性的電子學習的方向及提供所需的支</a:t>
            </a:r>
            <a:r>
              <a:rPr lang="zh-TW" altLang="zh-HK" sz="2400" b="1" dirty="0" smtClean="0">
                <a:solidFill>
                  <a:schemeClr val="tx2"/>
                </a:solidFill>
              </a:rPr>
              <a:t>援</a:t>
            </a:r>
            <a:endParaRPr lang="zh-TW" altLang="zh-HK" sz="2400" b="1" dirty="0">
              <a:solidFill>
                <a:schemeClr val="tx2"/>
              </a:solidFill>
            </a:endParaRPr>
          </a:p>
          <a:p>
            <a:pPr lvl="0"/>
            <a:r>
              <a:rPr lang="zh-TW" altLang="zh-HK" sz="2400" b="1" dirty="0">
                <a:solidFill>
                  <a:schemeClr val="tx2"/>
                </a:solidFill>
              </a:rPr>
              <a:t>全校老師都能掌握學校發展電子學習的重點，並作出全面配</a:t>
            </a:r>
            <a:r>
              <a:rPr lang="zh-TW" altLang="zh-HK" sz="2400" b="1" dirty="0" smtClean="0">
                <a:solidFill>
                  <a:schemeClr val="tx2"/>
                </a:solidFill>
              </a:rPr>
              <a:t>合</a:t>
            </a:r>
            <a:endParaRPr lang="zh-TW" altLang="zh-HK" sz="2400" b="1" dirty="0">
              <a:solidFill>
                <a:schemeClr val="tx2"/>
              </a:solidFill>
            </a:endParaRPr>
          </a:p>
          <a:p>
            <a:r>
              <a:rPr lang="zh-TW" altLang="zh-HK" sz="2400" b="1" dirty="0">
                <a:solidFill>
                  <a:schemeClr val="tx2"/>
                </a:solidFill>
              </a:rPr>
              <a:t>讓家長參與電子學習的推行過程，了解電子學習的好處，接受自攜裝置（ＢＹＯＤ）的概</a:t>
            </a:r>
            <a:r>
              <a:rPr lang="zh-TW" altLang="zh-HK" sz="2400" b="1" dirty="0" smtClean="0">
                <a:solidFill>
                  <a:schemeClr val="tx2"/>
                </a:solidFill>
              </a:rPr>
              <a:t>念</a:t>
            </a:r>
            <a:endParaRPr lang="zh-TW" altLang="zh-HK" sz="24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zh-TW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5081" y="1348162"/>
            <a:ext cx="5845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600" b="1" dirty="0"/>
              <a:t>關注事</a:t>
            </a:r>
            <a:r>
              <a:rPr lang="zh-TW" altLang="zh-HK" sz="3600" b="1" dirty="0" smtClean="0"/>
              <a:t>項</a:t>
            </a:r>
            <a:r>
              <a:rPr lang="en-US" altLang="zh-TW" sz="3600" b="1" dirty="0" smtClean="0"/>
              <a:t>5</a:t>
            </a:r>
            <a:r>
              <a:rPr lang="en-US" altLang="zh-HK" sz="3600" b="1" dirty="0" smtClean="0"/>
              <a:t>: </a:t>
            </a:r>
            <a:r>
              <a:rPr lang="zh-TW" altLang="zh-HK" sz="3600" b="1" dirty="0"/>
              <a:t>建設流動學習環境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83512" y="2548491"/>
            <a:ext cx="563956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zh-TW" altLang="zh-HK" b="1" dirty="0">
                <a:solidFill>
                  <a:schemeClr val="tx2"/>
                </a:solidFill>
              </a:rPr>
              <a:t>向相關機構購買服務，租賃無線網絡基礎設備及流動電腦裝置，以成功推行互動電子學</a:t>
            </a:r>
            <a:r>
              <a:rPr lang="zh-TW" altLang="zh-HK" b="1" dirty="0" smtClean="0">
                <a:solidFill>
                  <a:schemeClr val="tx2"/>
                </a:solidFill>
              </a:rPr>
              <a:t>習</a:t>
            </a:r>
            <a:endParaRPr lang="zh-TW" altLang="zh-HK" b="1" dirty="0">
              <a:solidFill>
                <a:schemeClr val="tx2"/>
              </a:solidFill>
            </a:endParaRPr>
          </a:p>
          <a:p>
            <a:r>
              <a:rPr lang="zh-TW" altLang="zh-HK" b="1" dirty="0">
                <a:solidFill>
                  <a:schemeClr val="tx2"/>
                </a:solidFill>
              </a:rPr>
              <a:t>家長接受自攜裝置的概念，以長期發展電子教</a:t>
            </a:r>
            <a:r>
              <a:rPr lang="zh-TW" altLang="zh-HK" b="1" dirty="0" smtClean="0">
                <a:solidFill>
                  <a:schemeClr val="tx2"/>
                </a:solidFill>
              </a:rPr>
              <a:t>學</a:t>
            </a:r>
            <a:endParaRPr lang="zh-TW" altLang="zh-HK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zh-TW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71344" y="1484313"/>
            <a:ext cx="480131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申請計劃須考慮事項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766552" y="2192199"/>
            <a:ext cx="56395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 dirty="0" smtClean="0">
                <a:solidFill>
                  <a:schemeClr val="tx2"/>
                </a:solidFill>
              </a:rPr>
              <a:t>WIFI 900</a:t>
            </a:r>
            <a:r>
              <a:rPr lang="zh-TW" altLang="en-US" b="1" dirty="0" smtClean="0">
                <a:solidFill>
                  <a:schemeClr val="tx2"/>
                </a:solidFill>
              </a:rPr>
              <a:t>可分三階段開始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考慮學校三年發展重點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持分者參與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dirty="0" smtClean="0">
                <a:solidFill>
                  <a:schemeClr val="tx2"/>
                </a:solidFill>
              </a:rPr>
              <a:t>行政安排</a:t>
            </a:r>
            <a:r>
              <a:rPr lang="en-US" altLang="zh-TW" b="1" dirty="0">
                <a:solidFill>
                  <a:schemeClr val="tx2"/>
                </a:solidFill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</a:rPr>
              <a:t>– </a:t>
            </a:r>
            <a:r>
              <a:rPr lang="zh-TW" altLang="en-US" b="1" dirty="0" smtClean="0">
                <a:solidFill>
                  <a:schemeClr val="tx2"/>
                </a:solidFill>
              </a:rPr>
              <a:t>科本發展、學習階段、教學內容、硬件規格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b="1" dirty="0" smtClean="0">
                <a:solidFill>
                  <a:schemeClr val="tx2"/>
                </a:solidFill>
              </a:rPr>
              <a:t>      </a:t>
            </a:r>
            <a:r>
              <a:rPr lang="zh-TW" altLang="en-US" b="1" dirty="0" smtClean="0">
                <a:solidFill>
                  <a:schemeClr val="tx2"/>
                </a:solidFill>
              </a:rPr>
              <a:t>、招標程序、校董會批核、   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b="1" dirty="0">
                <a:solidFill>
                  <a:schemeClr val="tx2"/>
                </a:solidFill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</a:rPr>
              <a:t>     </a:t>
            </a:r>
            <a:r>
              <a:rPr lang="zh-TW" altLang="en-US" b="1" dirty="0" smtClean="0">
                <a:solidFill>
                  <a:schemeClr val="tx2"/>
                </a:solidFill>
              </a:rPr>
              <a:t>工程開展</a:t>
            </a: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359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LIN, Ting-kit</cp:lastModifiedBy>
  <cp:revision>30</cp:revision>
  <dcterms:created xsi:type="dcterms:W3CDTF">2012-02-09T22:23:27Z</dcterms:created>
  <dcterms:modified xsi:type="dcterms:W3CDTF">2015-03-12T01:05:36Z</dcterms:modified>
</cp:coreProperties>
</file>