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3" r:id="rId4"/>
    <p:sldId id="262" r:id="rId5"/>
    <p:sldId id="267" r:id="rId6"/>
    <p:sldId id="268" r:id="rId7"/>
    <p:sldId id="277" r:id="rId8"/>
    <p:sldId id="273" r:id="rId9"/>
    <p:sldId id="301" r:id="rId10"/>
    <p:sldId id="302" r:id="rId11"/>
    <p:sldId id="275" r:id="rId12"/>
    <p:sldId id="278" r:id="rId13"/>
    <p:sldId id="272" r:id="rId14"/>
    <p:sldId id="282" r:id="rId15"/>
    <p:sldId id="279" r:id="rId16"/>
    <p:sldId id="281" r:id="rId17"/>
    <p:sldId id="280" r:id="rId18"/>
    <p:sldId id="287" r:id="rId19"/>
    <p:sldId id="284" r:id="rId20"/>
    <p:sldId id="285" r:id="rId21"/>
    <p:sldId id="286" r:id="rId22"/>
    <p:sldId id="288" r:id="rId23"/>
    <p:sldId id="291" r:id="rId24"/>
    <p:sldId id="290" r:id="rId25"/>
    <p:sldId id="298" r:id="rId26"/>
    <p:sldId id="299" r:id="rId27"/>
    <p:sldId id="300" r:id="rId28"/>
    <p:sldId id="303" r:id="rId29"/>
    <p:sldId id="264" r:id="rId30"/>
  </p:sldIdLst>
  <p:sldSz cx="9144000" cy="6858000" type="screen4x3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B0BA2"/>
    <a:srgbClr val="3DA35D"/>
    <a:srgbClr val="009900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9" autoAdjust="0"/>
    <p:restoredTop sz="97846" autoAdjust="0"/>
  </p:normalViewPr>
  <p:slideViewPr>
    <p:cSldViewPr>
      <p:cViewPr varScale="1">
        <p:scale>
          <a:sx n="68" d="100"/>
          <a:sy n="68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8BD6E-E782-40E3-B0D5-0B20D82DE36B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HK" altLang="en-US"/>
        </a:p>
      </dgm:t>
    </dgm:pt>
    <dgm:pt modelId="{6FCF7019-7EF0-4C40-BF9C-5E5E21AD3142}">
      <dgm:prSet/>
      <dgm:spPr/>
      <dgm:t>
        <a:bodyPr/>
        <a:lstStyle/>
        <a:p>
          <a:pPr rtl="0"/>
          <a:r>
            <a:rPr lang="zh-TW" b="1" dirty="0" smtClean="0"/>
            <a:t>粗口是否等於性騷擾？</a:t>
          </a:r>
          <a:endParaRPr lang="zh-HK" b="1" dirty="0"/>
        </a:p>
      </dgm:t>
    </dgm:pt>
    <dgm:pt modelId="{29DFCF87-EE12-42F3-AB42-F76FF04E52AA}" type="parTrans" cxnId="{CB67A0C0-592F-49C5-AA2F-C330D6A60438}">
      <dgm:prSet/>
      <dgm:spPr/>
      <dgm:t>
        <a:bodyPr/>
        <a:lstStyle/>
        <a:p>
          <a:endParaRPr lang="zh-HK" altLang="en-US"/>
        </a:p>
      </dgm:t>
    </dgm:pt>
    <dgm:pt modelId="{60375AE7-576D-4845-97BA-BB3B824C3971}" type="sibTrans" cxnId="{CB67A0C0-592F-49C5-AA2F-C330D6A60438}">
      <dgm:prSet/>
      <dgm:spPr/>
      <dgm:t>
        <a:bodyPr/>
        <a:lstStyle/>
        <a:p>
          <a:endParaRPr lang="zh-HK" altLang="en-US"/>
        </a:p>
      </dgm:t>
    </dgm:pt>
    <dgm:pt modelId="{73F88C82-D388-45DD-BCFD-0404BB4F7D12}">
      <dgm:prSet/>
      <dgm:spPr/>
      <dgm:t>
        <a:bodyPr/>
        <a:lstStyle/>
        <a:p>
          <a:pPr rtl="0"/>
          <a:r>
            <a:rPr lang="zh-TW" b="1" dirty="0" smtClean="0"/>
            <a:t>“口花花”是否等於性騷擾？</a:t>
          </a:r>
          <a:endParaRPr lang="zh-HK" b="1" dirty="0"/>
        </a:p>
      </dgm:t>
    </dgm:pt>
    <dgm:pt modelId="{0C3F3DE4-2CB6-4578-B5CC-65B1547E5640}" type="parTrans" cxnId="{9DFF4E60-E20A-4CC6-BDCB-719A76B6300E}">
      <dgm:prSet/>
      <dgm:spPr/>
      <dgm:t>
        <a:bodyPr/>
        <a:lstStyle/>
        <a:p>
          <a:endParaRPr lang="zh-HK" altLang="en-US"/>
        </a:p>
      </dgm:t>
    </dgm:pt>
    <dgm:pt modelId="{C34D485C-81D8-4B5F-B0C7-22BAEE9527C3}" type="sibTrans" cxnId="{9DFF4E60-E20A-4CC6-BDCB-719A76B6300E}">
      <dgm:prSet/>
      <dgm:spPr/>
      <dgm:t>
        <a:bodyPr/>
        <a:lstStyle/>
        <a:p>
          <a:endParaRPr lang="zh-HK" altLang="en-US"/>
        </a:p>
      </dgm:t>
    </dgm:pt>
    <dgm:pt modelId="{A74B018D-AD50-4D34-9F7A-1D7EE1E46B00}">
      <dgm:prSet/>
      <dgm:spPr/>
      <dgm:t>
        <a:bodyPr/>
        <a:lstStyle/>
        <a:p>
          <a:pPr rtl="0"/>
          <a:r>
            <a:rPr lang="zh-TW" b="1" dirty="0" smtClean="0"/>
            <a:t>為加深學生對課文印象，講有味笑話是否性騷擾</a:t>
          </a:r>
          <a:r>
            <a:rPr lang="zh-TW" dirty="0" smtClean="0"/>
            <a:t>？</a:t>
          </a:r>
          <a:endParaRPr lang="zh-HK" dirty="0"/>
        </a:p>
      </dgm:t>
    </dgm:pt>
    <dgm:pt modelId="{C70E1473-B14F-40D4-89F8-A9B8FCB69F6B}" type="parTrans" cxnId="{827912AA-6610-4EE3-A453-087C22BB232A}">
      <dgm:prSet/>
      <dgm:spPr/>
      <dgm:t>
        <a:bodyPr/>
        <a:lstStyle/>
        <a:p>
          <a:endParaRPr lang="zh-HK" altLang="en-US"/>
        </a:p>
      </dgm:t>
    </dgm:pt>
    <dgm:pt modelId="{871D22ED-634C-4989-B05B-1E29CE1B4FC2}" type="sibTrans" cxnId="{827912AA-6610-4EE3-A453-087C22BB232A}">
      <dgm:prSet/>
      <dgm:spPr/>
      <dgm:t>
        <a:bodyPr/>
        <a:lstStyle/>
        <a:p>
          <a:endParaRPr lang="zh-HK" altLang="en-US"/>
        </a:p>
      </dgm:t>
    </dgm:pt>
    <dgm:pt modelId="{3794C5FE-D29C-4373-BA02-DAA1F425BA54}">
      <dgm:prSet/>
      <dgm:spPr/>
      <dgm:t>
        <a:bodyPr/>
        <a:lstStyle/>
        <a:p>
          <a:pPr rtl="0"/>
          <a:r>
            <a:rPr lang="zh-TW" altLang="en-US" b="1" dirty="0" smtClean="0"/>
            <a:t>男士拍女士膊頭會否構成性騷擾</a:t>
          </a:r>
          <a:r>
            <a:rPr lang="en-US" altLang="zh-TW" b="1" dirty="0" smtClean="0"/>
            <a:t>?</a:t>
          </a:r>
          <a:endParaRPr lang="zh-HK" b="1" dirty="0"/>
        </a:p>
      </dgm:t>
    </dgm:pt>
    <dgm:pt modelId="{C404C8B3-461E-4A5D-8D7B-BB0EB8278A28}" type="parTrans" cxnId="{ECABDFBA-B9AF-408A-8B39-554616DDBC65}">
      <dgm:prSet/>
      <dgm:spPr/>
      <dgm:t>
        <a:bodyPr/>
        <a:lstStyle/>
        <a:p>
          <a:endParaRPr lang="zh-HK" altLang="en-US"/>
        </a:p>
      </dgm:t>
    </dgm:pt>
    <dgm:pt modelId="{F8483B62-97B8-4DA6-B04B-3B3215A652D0}" type="sibTrans" cxnId="{ECABDFBA-B9AF-408A-8B39-554616DDBC65}">
      <dgm:prSet/>
      <dgm:spPr/>
      <dgm:t>
        <a:bodyPr/>
        <a:lstStyle/>
        <a:p>
          <a:endParaRPr lang="zh-HK" altLang="en-US"/>
        </a:p>
      </dgm:t>
    </dgm:pt>
    <dgm:pt modelId="{85BA1EC8-145C-4BD6-BAEE-E231E44F896F}">
      <dgm:prSet/>
      <dgm:spPr/>
      <dgm:t>
        <a:bodyPr/>
        <a:lstStyle/>
        <a:p>
          <a:pPr rtl="0"/>
          <a:r>
            <a:rPr lang="zh-TW" b="1" smtClean="0"/>
            <a:t>純粹開玩笑是否等於性騷擾？</a:t>
          </a:r>
          <a:endParaRPr lang="zh-HK" dirty="0"/>
        </a:p>
      </dgm:t>
    </dgm:pt>
    <dgm:pt modelId="{62F2D101-D326-4B4C-BBDE-F717160AC826}" type="parTrans" cxnId="{677E6AAE-17D7-4A7A-84BD-579A156324CB}">
      <dgm:prSet/>
      <dgm:spPr/>
      <dgm:t>
        <a:bodyPr/>
        <a:lstStyle/>
        <a:p>
          <a:endParaRPr lang="zh-HK" altLang="en-US"/>
        </a:p>
      </dgm:t>
    </dgm:pt>
    <dgm:pt modelId="{5F1ABB67-2182-43F3-97E1-BB8069316871}" type="sibTrans" cxnId="{677E6AAE-17D7-4A7A-84BD-579A156324CB}">
      <dgm:prSet/>
      <dgm:spPr/>
      <dgm:t>
        <a:bodyPr/>
        <a:lstStyle/>
        <a:p>
          <a:endParaRPr lang="zh-HK" altLang="en-US"/>
        </a:p>
      </dgm:t>
    </dgm:pt>
    <dgm:pt modelId="{546D02BE-64C7-4F8F-A11C-8DFB0B214B97}" type="pres">
      <dgm:prSet presAssocID="{1CF8BD6E-E782-40E3-B0D5-0B20D82DE3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B95006E-B383-4D07-ABB9-1965D8DFB23D}" type="pres">
      <dgm:prSet presAssocID="{6FCF7019-7EF0-4C40-BF9C-5E5E21AD314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190348-67D7-4D1E-A6CF-1CCE892F1C29}" type="pres">
      <dgm:prSet presAssocID="{60375AE7-576D-4845-97BA-BB3B824C3971}" presName="spacer" presStyleCnt="0"/>
      <dgm:spPr/>
    </dgm:pt>
    <dgm:pt modelId="{72928ECC-566F-4120-AB8D-F32046C12738}" type="pres">
      <dgm:prSet presAssocID="{73F88C82-D388-45DD-BCFD-0404BB4F7D1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F24A9F-443C-4C20-926B-FA6793B5F1FF}" type="pres">
      <dgm:prSet presAssocID="{C34D485C-81D8-4B5F-B0C7-22BAEE9527C3}" presName="spacer" presStyleCnt="0"/>
      <dgm:spPr/>
    </dgm:pt>
    <dgm:pt modelId="{D750D8B4-D430-4C37-870D-0BC9FA3CF66E}" type="pres">
      <dgm:prSet presAssocID="{A74B018D-AD50-4D34-9F7A-1D7EE1E46B0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3C2CD9-000F-4C15-9535-9CEA3F969C31}" type="pres">
      <dgm:prSet presAssocID="{871D22ED-634C-4989-B05B-1E29CE1B4FC2}" presName="spacer" presStyleCnt="0"/>
      <dgm:spPr/>
    </dgm:pt>
    <dgm:pt modelId="{33046412-67C2-4DA7-97C6-D3D45927F97F}" type="pres">
      <dgm:prSet presAssocID="{3794C5FE-D29C-4373-BA02-DAA1F425BA5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B3CA4D4-DDD2-4A4F-B183-F7607CA3F562}" type="pres">
      <dgm:prSet presAssocID="{F8483B62-97B8-4DA6-B04B-3B3215A652D0}" presName="spacer" presStyleCnt="0"/>
      <dgm:spPr/>
    </dgm:pt>
    <dgm:pt modelId="{AD518985-2D8E-45F8-8DF3-479251A071C6}" type="pres">
      <dgm:prSet presAssocID="{85BA1EC8-145C-4BD6-BAEE-E231E44F896F}" presName="parentText" presStyleLbl="node1" presStyleIdx="4" presStyleCnt="5" custLinFactNeighborX="-3422" custLinFactNeighborY="-34497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ECABDFBA-B9AF-408A-8B39-554616DDBC65}" srcId="{1CF8BD6E-E782-40E3-B0D5-0B20D82DE36B}" destId="{3794C5FE-D29C-4373-BA02-DAA1F425BA54}" srcOrd="3" destOrd="0" parTransId="{C404C8B3-461E-4A5D-8D7B-BB0EB8278A28}" sibTransId="{F8483B62-97B8-4DA6-B04B-3B3215A652D0}"/>
    <dgm:cxn modelId="{644F2888-BCCC-4395-AA9A-58B2F5488A48}" type="presOf" srcId="{A74B018D-AD50-4D34-9F7A-1D7EE1E46B00}" destId="{D750D8B4-D430-4C37-870D-0BC9FA3CF66E}" srcOrd="0" destOrd="0" presId="urn:microsoft.com/office/officeart/2005/8/layout/vList2"/>
    <dgm:cxn modelId="{9DFF4E60-E20A-4CC6-BDCB-719A76B6300E}" srcId="{1CF8BD6E-E782-40E3-B0D5-0B20D82DE36B}" destId="{73F88C82-D388-45DD-BCFD-0404BB4F7D12}" srcOrd="1" destOrd="0" parTransId="{0C3F3DE4-2CB6-4578-B5CC-65B1547E5640}" sibTransId="{C34D485C-81D8-4B5F-B0C7-22BAEE9527C3}"/>
    <dgm:cxn modelId="{677E6AAE-17D7-4A7A-84BD-579A156324CB}" srcId="{1CF8BD6E-E782-40E3-B0D5-0B20D82DE36B}" destId="{85BA1EC8-145C-4BD6-BAEE-E231E44F896F}" srcOrd="4" destOrd="0" parTransId="{62F2D101-D326-4B4C-BBDE-F717160AC826}" sibTransId="{5F1ABB67-2182-43F3-97E1-BB8069316871}"/>
    <dgm:cxn modelId="{261E4957-EFB4-4FAE-85C9-4054FA744622}" type="presOf" srcId="{1CF8BD6E-E782-40E3-B0D5-0B20D82DE36B}" destId="{546D02BE-64C7-4F8F-A11C-8DFB0B214B97}" srcOrd="0" destOrd="0" presId="urn:microsoft.com/office/officeart/2005/8/layout/vList2"/>
    <dgm:cxn modelId="{8E8A3D5C-DFDC-497C-A319-39B9DF85CD0D}" type="presOf" srcId="{6FCF7019-7EF0-4C40-BF9C-5E5E21AD3142}" destId="{3B95006E-B383-4D07-ABB9-1965D8DFB23D}" srcOrd="0" destOrd="0" presId="urn:microsoft.com/office/officeart/2005/8/layout/vList2"/>
    <dgm:cxn modelId="{3DAA7562-E248-4F94-9CC4-4CDD46127B62}" type="presOf" srcId="{85BA1EC8-145C-4BD6-BAEE-E231E44F896F}" destId="{AD518985-2D8E-45F8-8DF3-479251A071C6}" srcOrd="0" destOrd="0" presId="urn:microsoft.com/office/officeart/2005/8/layout/vList2"/>
    <dgm:cxn modelId="{C5D20918-20A4-4C54-A065-C691E14E7141}" type="presOf" srcId="{73F88C82-D388-45DD-BCFD-0404BB4F7D12}" destId="{72928ECC-566F-4120-AB8D-F32046C12738}" srcOrd="0" destOrd="0" presId="urn:microsoft.com/office/officeart/2005/8/layout/vList2"/>
    <dgm:cxn modelId="{827912AA-6610-4EE3-A453-087C22BB232A}" srcId="{1CF8BD6E-E782-40E3-B0D5-0B20D82DE36B}" destId="{A74B018D-AD50-4D34-9F7A-1D7EE1E46B00}" srcOrd="2" destOrd="0" parTransId="{C70E1473-B14F-40D4-89F8-A9B8FCB69F6B}" sibTransId="{871D22ED-634C-4989-B05B-1E29CE1B4FC2}"/>
    <dgm:cxn modelId="{48AA73E0-AB75-4799-8E0A-19AED3CDC8F8}" type="presOf" srcId="{3794C5FE-D29C-4373-BA02-DAA1F425BA54}" destId="{33046412-67C2-4DA7-97C6-D3D45927F97F}" srcOrd="0" destOrd="0" presId="urn:microsoft.com/office/officeart/2005/8/layout/vList2"/>
    <dgm:cxn modelId="{CB67A0C0-592F-49C5-AA2F-C330D6A60438}" srcId="{1CF8BD6E-E782-40E3-B0D5-0B20D82DE36B}" destId="{6FCF7019-7EF0-4C40-BF9C-5E5E21AD3142}" srcOrd="0" destOrd="0" parTransId="{29DFCF87-EE12-42F3-AB42-F76FF04E52AA}" sibTransId="{60375AE7-576D-4845-97BA-BB3B824C3971}"/>
    <dgm:cxn modelId="{F5BC5EDE-5F84-408C-B867-2A73D78FB380}" type="presParOf" srcId="{546D02BE-64C7-4F8F-A11C-8DFB0B214B97}" destId="{3B95006E-B383-4D07-ABB9-1965D8DFB23D}" srcOrd="0" destOrd="0" presId="urn:microsoft.com/office/officeart/2005/8/layout/vList2"/>
    <dgm:cxn modelId="{29151A93-855B-4E52-923D-CFDC06883BC0}" type="presParOf" srcId="{546D02BE-64C7-4F8F-A11C-8DFB0B214B97}" destId="{3D190348-67D7-4D1E-A6CF-1CCE892F1C29}" srcOrd="1" destOrd="0" presId="urn:microsoft.com/office/officeart/2005/8/layout/vList2"/>
    <dgm:cxn modelId="{AAAF2F92-CB0E-460C-AC2D-7AB2F382A135}" type="presParOf" srcId="{546D02BE-64C7-4F8F-A11C-8DFB0B214B97}" destId="{72928ECC-566F-4120-AB8D-F32046C12738}" srcOrd="2" destOrd="0" presId="urn:microsoft.com/office/officeart/2005/8/layout/vList2"/>
    <dgm:cxn modelId="{FA07AD96-EB2A-4B14-B4DD-EEE397787323}" type="presParOf" srcId="{546D02BE-64C7-4F8F-A11C-8DFB0B214B97}" destId="{3AF24A9F-443C-4C20-926B-FA6793B5F1FF}" srcOrd="3" destOrd="0" presId="urn:microsoft.com/office/officeart/2005/8/layout/vList2"/>
    <dgm:cxn modelId="{68D59694-17ED-4992-8F51-31ECF55B4168}" type="presParOf" srcId="{546D02BE-64C7-4F8F-A11C-8DFB0B214B97}" destId="{D750D8B4-D430-4C37-870D-0BC9FA3CF66E}" srcOrd="4" destOrd="0" presId="urn:microsoft.com/office/officeart/2005/8/layout/vList2"/>
    <dgm:cxn modelId="{57D958D7-73E5-4262-8BF4-B576B732D8B8}" type="presParOf" srcId="{546D02BE-64C7-4F8F-A11C-8DFB0B214B97}" destId="{823C2CD9-000F-4C15-9535-9CEA3F969C31}" srcOrd="5" destOrd="0" presId="urn:microsoft.com/office/officeart/2005/8/layout/vList2"/>
    <dgm:cxn modelId="{B9E662A5-D0B1-4DDD-8FCE-43C4FDAE731B}" type="presParOf" srcId="{546D02BE-64C7-4F8F-A11C-8DFB0B214B97}" destId="{33046412-67C2-4DA7-97C6-D3D45927F97F}" srcOrd="6" destOrd="0" presId="urn:microsoft.com/office/officeart/2005/8/layout/vList2"/>
    <dgm:cxn modelId="{93B27698-F7BF-43BB-A33E-AF800AECEC1C}" type="presParOf" srcId="{546D02BE-64C7-4F8F-A11C-8DFB0B214B97}" destId="{EB3CA4D4-DDD2-4A4F-B183-F7607CA3F562}" srcOrd="7" destOrd="0" presId="urn:microsoft.com/office/officeart/2005/8/layout/vList2"/>
    <dgm:cxn modelId="{A6CF93C7-499E-4F39-A6DA-F0E1BAF92805}" type="presParOf" srcId="{546D02BE-64C7-4F8F-A11C-8DFB0B214B97}" destId="{AD518985-2D8E-45F8-8DF3-479251A071C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69E52B-0641-4D6D-82BD-DC6144CCDFCE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D6E62B03-DB01-48DF-A968-A106A0AEB229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zh-TW" sz="4800" b="1" dirty="0" smtClean="0"/>
            <a:t>兩大類別</a:t>
          </a:r>
          <a:endParaRPr lang="zh-HK" sz="4800" dirty="0"/>
        </a:p>
      </dgm:t>
    </dgm:pt>
    <dgm:pt modelId="{0DD6C3A9-550F-4C64-82FE-CB750EDA100E}" type="parTrans" cxnId="{E8F94846-0112-4F94-BE18-3DB6A2FD8206}">
      <dgm:prSet/>
      <dgm:spPr/>
      <dgm:t>
        <a:bodyPr/>
        <a:lstStyle/>
        <a:p>
          <a:endParaRPr lang="zh-HK" altLang="en-US"/>
        </a:p>
      </dgm:t>
    </dgm:pt>
    <dgm:pt modelId="{A02812DC-FE88-47E0-AABB-655C8EA4AA4F}" type="sibTrans" cxnId="{E8F94846-0112-4F94-BE18-3DB6A2FD8206}">
      <dgm:prSet/>
      <dgm:spPr/>
      <dgm:t>
        <a:bodyPr/>
        <a:lstStyle/>
        <a:p>
          <a:endParaRPr lang="zh-HK" altLang="en-US"/>
        </a:p>
      </dgm:t>
    </dgm:pt>
    <dgm:pt modelId="{F695E4E6-F3C8-44BE-9357-431A6AF1150C}">
      <dgm:prSet/>
      <dgm:spPr/>
      <dgm:t>
        <a:bodyPr/>
        <a:lstStyle/>
        <a:p>
          <a:pPr rtl="0"/>
          <a:r>
            <a:rPr lang="zh-TW" b="1" dirty="0" smtClean="0"/>
            <a:t>對個別人士的性騷擾；</a:t>
          </a:r>
          <a:endParaRPr lang="zh-HK" dirty="0"/>
        </a:p>
      </dgm:t>
    </dgm:pt>
    <dgm:pt modelId="{8C634770-E8C5-4FA9-8F5B-3DBD87480FD7}" type="parTrans" cxnId="{315C61B4-A33C-4BD3-90A1-E11BAB20D68B}">
      <dgm:prSet/>
      <dgm:spPr/>
      <dgm:t>
        <a:bodyPr/>
        <a:lstStyle/>
        <a:p>
          <a:endParaRPr lang="zh-HK" altLang="en-US"/>
        </a:p>
      </dgm:t>
    </dgm:pt>
    <dgm:pt modelId="{87E17C34-2B63-4412-8A80-85CBCC285248}" type="sibTrans" cxnId="{315C61B4-A33C-4BD3-90A1-E11BAB20D68B}">
      <dgm:prSet/>
      <dgm:spPr/>
      <dgm:t>
        <a:bodyPr/>
        <a:lstStyle/>
        <a:p>
          <a:endParaRPr lang="zh-HK" altLang="en-US"/>
        </a:p>
      </dgm:t>
    </dgm:pt>
    <dgm:pt modelId="{3D49C79A-AC69-44B6-AB4E-3E156F09CEB4}">
      <dgm:prSet/>
      <dgm:spPr/>
      <dgm:t>
        <a:bodyPr/>
        <a:lstStyle/>
        <a:p>
          <a:pPr rtl="0"/>
          <a:r>
            <a:rPr lang="zh-TW" b="1" dirty="0" smtClean="0"/>
            <a:t>在性方面具敵意/威嚇性的環境</a:t>
          </a:r>
          <a:endParaRPr lang="zh-HK" dirty="0"/>
        </a:p>
      </dgm:t>
    </dgm:pt>
    <dgm:pt modelId="{AF9C9670-0750-4F5E-8C69-8EA93A4E60C9}" type="parTrans" cxnId="{6E7831E2-E9A1-496E-B7FE-172C3920269C}">
      <dgm:prSet/>
      <dgm:spPr/>
      <dgm:t>
        <a:bodyPr/>
        <a:lstStyle/>
        <a:p>
          <a:endParaRPr lang="zh-HK" altLang="en-US"/>
        </a:p>
      </dgm:t>
    </dgm:pt>
    <dgm:pt modelId="{84230FC5-2892-4129-A592-33903CBC7125}" type="sibTrans" cxnId="{6E7831E2-E9A1-496E-B7FE-172C3920269C}">
      <dgm:prSet/>
      <dgm:spPr/>
      <dgm:t>
        <a:bodyPr/>
        <a:lstStyle/>
        <a:p>
          <a:endParaRPr lang="zh-HK" altLang="en-US"/>
        </a:p>
      </dgm:t>
    </dgm:pt>
    <dgm:pt modelId="{43A0A8BA-DC83-4CEB-AA36-24A99636F06E}" type="pres">
      <dgm:prSet presAssocID="{4D69E52B-0641-4D6D-82BD-DC6144CCDFC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9C82187-C3AA-4065-A2C9-443146218E1F}" type="pres">
      <dgm:prSet presAssocID="{D6E62B03-DB01-48DF-A968-A106A0AEB229}" presName="parentLin" presStyleCnt="0"/>
      <dgm:spPr/>
    </dgm:pt>
    <dgm:pt modelId="{61A09887-5E2F-4801-BDC0-3677FD83A7A6}" type="pres">
      <dgm:prSet presAssocID="{D6E62B03-DB01-48DF-A968-A106A0AEB229}" presName="parentLeftMargin" presStyleLbl="node1" presStyleIdx="0" presStyleCnt="1"/>
      <dgm:spPr/>
      <dgm:t>
        <a:bodyPr/>
        <a:lstStyle/>
        <a:p>
          <a:endParaRPr lang="zh-TW" altLang="en-US"/>
        </a:p>
      </dgm:t>
    </dgm:pt>
    <dgm:pt modelId="{434680A9-096C-4178-9C8A-93FBFF0734B0}" type="pres">
      <dgm:prSet presAssocID="{D6E62B03-DB01-48DF-A968-A106A0AEB22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21D9BA-A4F7-4007-99F8-816AAE554F46}" type="pres">
      <dgm:prSet presAssocID="{D6E62B03-DB01-48DF-A968-A106A0AEB229}" presName="negativeSpace" presStyleCnt="0"/>
      <dgm:spPr/>
    </dgm:pt>
    <dgm:pt modelId="{4240F955-38BB-42CD-9C6D-E76A62A750EE}" type="pres">
      <dgm:prSet presAssocID="{D6E62B03-DB01-48DF-A968-A106A0AEB22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15C61B4-A33C-4BD3-90A1-E11BAB20D68B}" srcId="{D6E62B03-DB01-48DF-A968-A106A0AEB229}" destId="{F695E4E6-F3C8-44BE-9357-431A6AF1150C}" srcOrd="0" destOrd="0" parTransId="{8C634770-E8C5-4FA9-8F5B-3DBD87480FD7}" sibTransId="{87E17C34-2B63-4412-8A80-85CBCC285248}"/>
    <dgm:cxn modelId="{EE9E7E80-57DB-44FA-AD7D-AA84425DDE05}" type="presOf" srcId="{F695E4E6-F3C8-44BE-9357-431A6AF1150C}" destId="{4240F955-38BB-42CD-9C6D-E76A62A750EE}" srcOrd="0" destOrd="0" presId="urn:microsoft.com/office/officeart/2005/8/layout/list1"/>
    <dgm:cxn modelId="{417A0B56-FC35-447B-BBDD-75AE1ED47499}" type="presOf" srcId="{D6E62B03-DB01-48DF-A968-A106A0AEB229}" destId="{61A09887-5E2F-4801-BDC0-3677FD83A7A6}" srcOrd="0" destOrd="0" presId="urn:microsoft.com/office/officeart/2005/8/layout/list1"/>
    <dgm:cxn modelId="{E8F94846-0112-4F94-BE18-3DB6A2FD8206}" srcId="{4D69E52B-0641-4D6D-82BD-DC6144CCDFCE}" destId="{D6E62B03-DB01-48DF-A968-A106A0AEB229}" srcOrd="0" destOrd="0" parTransId="{0DD6C3A9-550F-4C64-82FE-CB750EDA100E}" sibTransId="{A02812DC-FE88-47E0-AABB-655C8EA4AA4F}"/>
    <dgm:cxn modelId="{6E7831E2-E9A1-496E-B7FE-172C3920269C}" srcId="{D6E62B03-DB01-48DF-A968-A106A0AEB229}" destId="{3D49C79A-AC69-44B6-AB4E-3E156F09CEB4}" srcOrd="1" destOrd="0" parTransId="{AF9C9670-0750-4F5E-8C69-8EA93A4E60C9}" sibTransId="{84230FC5-2892-4129-A592-33903CBC7125}"/>
    <dgm:cxn modelId="{F875BDE3-191E-45C3-A833-2E51A81F1E3C}" type="presOf" srcId="{D6E62B03-DB01-48DF-A968-A106A0AEB229}" destId="{434680A9-096C-4178-9C8A-93FBFF0734B0}" srcOrd="1" destOrd="0" presId="urn:microsoft.com/office/officeart/2005/8/layout/list1"/>
    <dgm:cxn modelId="{E339DC02-7F61-4E2F-8751-93DCC95AD873}" type="presOf" srcId="{4D69E52B-0641-4D6D-82BD-DC6144CCDFCE}" destId="{43A0A8BA-DC83-4CEB-AA36-24A99636F06E}" srcOrd="0" destOrd="0" presId="urn:microsoft.com/office/officeart/2005/8/layout/list1"/>
    <dgm:cxn modelId="{E536D097-E6B4-4A3A-85CA-BF728F52BF96}" type="presOf" srcId="{3D49C79A-AC69-44B6-AB4E-3E156F09CEB4}" destId="{4240F955-38BB-42CD-9C6D-E76A62A750EE}" srcOrd="0" destOrd="1" presId="urn:microsoft.com/office/officeart/2005/8/layout/list1"/>
    <dgm:cxn modelId="{918CA9F0-820C-4724-8DB2-5655F2C09D5B}" type="presParOf" srcId="{43A0A8BA-DC83-4CEB-AA36-24A99636F06E}" destId="{D9C82187-C3AA-4065-A2C9-443146218E1F}" srcOrd="0" destOrd="0" presId="urn:microsoft.com/office/officeart/2005/8/layout/list1"/>
    <dgm:cxn modelId="{08D8D1BE-C7C2-4A50-AF05-1F9D1F501072}" type="presParOf" srcId="{D9C82187-C3AA-4065-A2C9-443146218E1F}" destId="{61A09887-5E2F-4801-BDC0-3677FD83A7A6}" srcOrd="0" destOrd="0" presId="urn:microsoft.com/office/officeart/2005/8/layout/list1"/>
    <dgm:cxn modelId="{8D609288-E137-4F4D-B564-FB2CAD5AC9CD}" type="presParOf" srcId="{D9C82187-C3AA-4065-A2C9-443146218E1F}" destId="{434680A9-096C-4178-9C8A-93FBFF0734B0}" srcOrd="1" destOrd="0" presId="urn:microsoft.com/office/officeart/2005/8/layout/list1"/>
    <dgm:cxn modelId="{587838A3-69DF-4CDE-8C7B-256E6DA932F6}" type="presParOf" srcId="{43A0A8BA-DC83-4CEB-AA36-24A99636F06E}" destId="{5721D9BA-A4F7-4007-99F8-816AAE554F46}" srcOrd="1" destOrd="0" presId="urn:microsoft.com/office/officeart/2005/8/layout/list1"/>
    <dgm:cxn modelId="{31C8460F-11E2-4D38-8BD9-2E1F9A28BD93}" type="presParOf" srcId="{43A0A8BA-DC83-4CEB-AA36-24A99636F06E}" destId="{4240F955-38BB-42CD-9C6D-E76A62A750E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C18430-B622-4273-878D-4D4B462C3E5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BF4ED08-3F9B-4D38-A68C-782DC66609ED}">
      <dgm:prSet phldrT="[文字]" custT="1"/>
      <dgm:spPr/>
      <dgm:t>
        <a:bodyPr/>
        <a:lstStyle/>
        <a:p>
          <a:r>
            <a:rPr lang="zh-TW" altLang="en-US" sz="3200" b="1" dirty="0" smtClean="0"/>
            <a:t>主觀測試：</a:t>
          </a:r>
          <a:endParaRPr lang="zh-TW" altLang="en-US" sz="3200" b="1" dirty="0"/>
        </a:p>
      </dgm:t>
    </dgm:pt>
    <dgm:pt modelId="{346AC5D9-D7BE-4F94-A660-2E18D5455A61}" type="parTrans" cxnId="{B3FFCC9D-F923-4D95-865B-F09EB2F9F14D}">
      <dgm:prSet/>
      <dgm:spPr/>
      <dgm:t>
        <a:bodyPr/>
        <a:lstStyle/>
        <a:p>
          <a:endParaRPr lang="zh-TW" altLang="en-US"/>
        </a:p>
      </dgm:t>
    </dgm:pt>
    <dgm:pt modelId="{75AF07BF-2CBD-487C-AB79-5D19F34E43AF}" type="sibTrans" cxnId="{B3FFCC9D-F923-4D95-865B-F09EB2F9F14D}">
      <dgm:prSet/>
      <dgm:spPr/>
      <dgm:t>
        <a:bodyPr/>
        <a:lstStyle/>
        <a:p>
          <a:endParaRPr lang="zh-TW" altLang="en-US"/>
        </a:p>
      </dgm:t>
    </dgm:pt>
    <dgm:pt modelId="{A589EF61-C759-4FD7-B736-950DFC636954}">
      <dgm:prSet phldrT="[文字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altLang="zh-TW" sz="2400" smtClean="0"/>
            <a:t>A </a:t>
          </a:r>
          <a:r>
            <a:rPr lang="zh-TW" altLang="en-US" sz="2400" smtClean="0"/>
            <a:t>君向 </a:t>
          </a:r>
          <a:r>
            <a:rPr lang="en-US" altLang="zh-TW" sz="2400" smtClean="0"/>
            <a:t>B </a:t>
          </a:r>
          <a:r>
            <a:rPr lang="zh-TW" altLang="en-US" sz="2400" smtClean="0"/>
            <a:t>君提出</a:t>
          </a:r>
          <a:r>
            <a:rPr lang="zh-TW" altLang="en-US" sz="2400" smtClean="0">
              <a:solidFill>
                <a:srgbClr val="FF0000"/>
              </a:solidFill>
            </a:rPr>
            <a:t>不受歡迎</a:t>
          </a:r>
          <a:r>
            <a:rPr lang="zh-TW" altLang="en-US" sz="2400" smtClean="0"/>
            <a:t>的：</a:t>
          </a:r>
          <a:endParaRPr lang="zh-TW" altLang="en-US" sz="2400" dirty="0"/>
        </a:p>
      </dgm:t>
    </dgm:pt>
    <dgm:pt modelId="{764F087F-2B5F-4BB4-B5D2-2E2EF58318F4}" type="parTrans" cxnId="{A2DB841B-0DBD-4EB2-B6B8-54BD4E83BE44}">
      <dgm:prSet/>
      <dgm:spPr/>
      <dgm:t>
        <a:bodyPr/>
        <a:lstStyle/>
        <a:p>
          <a:endParaRPr lang="zh-TW" altLang="en-US"/>
        </a:p>
      </dgm:t>
    </dgm:pt>
    <dgm:pt modelId="{AA949C0D-8D32-49EA-A64E-BA593C2EC3C9}" type="sibTrans" cxnId="{A2DB841B-0DBD-4EB2-B6B8-54BD4E83BE44}">
      <dgm:prSet/>
      <dgm:spPr/>
      <dgm:t>
        <a:bodyPr/>
        <a:lstStyle/>
        <a:p>
          <a:endParaRPr lang="zh-TW" altLang="en-US"/>
        </a:p>
      </dgm:t>
    </dgm:pt>
    <dgm:pt modelId="{0A73DA8A-E12D-4EA5-B7E4-027B46B874BE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/>
            <a:t>合理人測試：</a:t>
          </a:r>
          <a:endParaRPr lang="zh-TW" altLang="en-US" sz="3200" b="1" dirty="0"/>
        </a:p>
      </dgm:t>
    </dgm:pt>
    <dgm:pt modelId="{B54CD545-E999-48BA-AF8A-30EC30B51CAF}" type="parTrans" cxnId="{4C7FCEC2-5005-4238-A17A-B2A882EDEB67}">
      <dgm:prSet/>
      <dgm:spPr/>
      <dgm:t>
        <a:bodyPr/>
        <a:lstStyle/>
        <a:p>
          <a:endParaRPr lang="zh-TW" altLang="en-US"/>
        </a:p>
      </dgm:t>
    </dgm:pt>
    <dgm:pt modelId="{C4757C40-9B99-406C-B977-A501BB028C99}" type="sibTrans" cxnId="{4C7FCEC2-5005-4238-A17A-B2A882EDEB67}">
      <dgm:prSet/>
      <dgm:spPr/>
      <dgm:t>
        <a:bodyPr/>
        <a:lstStyle/>
        <a:p>
          <a:endParaRPr lang="zh-TW" altLang="en-US"/>
        </a:p>
      </dgm:t>
    </dgm:pt>
    <dgm:pt modelId="{3ED42284-AAB1-437D-A3F9-9CD4F9097F02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2400" dirty="0" smtClean="0"/>
            <a:t>性要求</a:t>
          </a:r>
        </a:p>
      </dgm:t>
    </dgm:pt>
    <dgm:pt modelId="{19592931-E853-4E25-9675-37632E210507}" type="parTrans" cxnId="{ABD284B3-F4FE-4563-A7DB-A629D4707A0A}">
      <dgm:prSet/>
      <dgm:spPr/>
      <dgm:t>
        <a:bodyPr/>
        <a:lstStyle/>
        <a:p>
          <a:endParaRPr lang="zh-TW" altLang="en-US"/>
        </a:p>
      </dgm:t>
    </dgm:pt>
    <dgm:pt modelId="{00F6E91E-C340-40F0-8086-B4410F9CFBFB}" type="sibTrans" cxnId="{ABD284B3-F4FE-4563-A7DB-A629D4707A0A}">
      <dgm:prSet/>
      <dgm:spPr/>
      <dgm:t>
        <a:bodyPr/>
        <a:lstStyle/>
        <a:p>
          <a:endParaRPr lang="zh-TW" altLang="en-US"/>
        </a:p>
      </dgm:t>
    </dgm:pt>
    <dgm:pt modelId="{C616CD2D-7803-41C3-B54C-D40D7B2460E3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2400" dirty="0" smtClean="0"/>
            <a:t>獲取性方面的好處的要求</a:t>
          </a:r>
        </a:p>
      </dgm:t>
    </dgm:pt>
    <dgm:pt modelId="{236B4E80-F6B2-4561-A2A8-B83A605A86DF}" type="parTrans" cxnId="{7606D38B-1FDF-41D5-BA96-2A74D16EF106}">
      <dgm:prSet/>
      <dgm:spPr/>
      <dgm:t>
        <a:bodyPr/>
        <a:lstStyle/>
        <a:p>
          <a:endParaRPr lang="zh-TW" altLang="en-US"/>
        </a:p>
      </dgm:t>
    </dgm:pt>
    <dgm:pt modelId="{F6F5A0D5-72DC-4F28-9072-748AE0CF6304}" type="sibTrans" cxnId="{7606D38B-1FDF-41D5-BA96-2A74D16EF106}">
      <dgm:prSet/>
      <dgm:spPr/>
      <dgm:t>
        <a:bodyPr/>
        <a:lstStyle/>
        <a:p>
          <a:endParaRPr lang="zh-TW" altLang="en-US"/>
        </a:p>
      </dgm:t>
    </dgm:pt>
    <dgm:pt modelId="{2A49624F-E871-4847-B750-8F2F3E4DCDD4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altLang="en-US" sz="2400" smtClean="0"/>
            <a:t>做出其他不受歡迎並</a:t>
          </a:r>
          <a:r>
            <a:rPr lang="zh-TW" altLang="en-US" sz="2400" smtClean="0">
              <a:solidFill>
                <a:srgbClr val="FF0000"/>
              </a:solidFill>
            </a:rPr>
            <a:t>涉及性的行徑</a:t>
          </a:r>
          <a:endParaRPr lang="en-US" altLang="zh-TW" sz="2400" dirty="0" smtClean="0">
            <a:solidFill>
              <a:srgbClr val="FF0000"/>
            </a:solidFill>
          </a:endParaRPr>
        </a:p>
      </dgm:t>
    </dgm:pt>
    <dgm:pt modelId="{D7CD507C-0716-454F-8F02-9C84CF8069D0}" type="parTrans" cxnId="{7CC2A108-BF15-4280-8D10-12570CBBF0F6}">
      <dgm:prSet/>
      <dgm:spPr/>
      <dgm:t>
        <a:bodyPr/>
        <a:lstStyle/>
        <a:p>
          <a:endParaRPr lang="zh-TW" altLang="en-US"/>
        </a:p>
      </dgm:t>
    </dgm:pt>
    <dgm:pt modelId="{671F33B7-4283-4723-A617-987C6BAFB57E}" type="sibTrans" cxnId="{7CC2A108-BF15-4280-8D10-12570CBBF0F6}">
      <dgm:prSet/>
      <dgm:spPr/>
      <dgm:t>
        <a:bodyPr/>
        <a:lstStyle/>
        <a:p>
          <a:endParaRPr lang="zh-TW" altLang="en-US"/>
        </a:p>
      </dgm:t>
    </dgm:pt>
    <dgm:pt modelId="{E855C6F3-D24A-467B-AC8D-44C316B5CE9A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zh-TW" altLang="en-US" sz="2400" dirty="0" smtClean="0"/>
            <a:t>一名</a:t>
          </a:r>
          <a:r>
            <a:rPr lang="zh-TW" altLang="en-US" sz="2400" b="1" dirty="0" smtClean="0">
              <a:solidFill>
                <a:schemeClr val="accent1"/>
              </a:solidFill>
            </a:rPr>
            <a:t>合理的人</a:t>
          </a:r>
          <a:r>
            <a:rPr lang="zh-TW" altLang="en-US" sz="2400" dirty="0" smtClean="0"/>
            <a:t>在</a:t>
          </a:r>
          <a:r>
            <a:rPr lang="zh-TW" altLang="en-US" sz="2400" b="1" dirty="0" smtClean="0">
              <a:solidFill>
                <a:schemeClr val="accent1"/>
              </a:solidFill>
            </a:rPr>
            <a:t>顧及所有情況後</a:t>
          </a:r>
          <a:r>
            <a:rPr lang="zh-TW" altLang="en-US" sz="2400" dirty="0" smtClean="0"/>
            <a:t>，應會預期 </a:t>
          </a:r>
          <a:r>
            <a:rPr lang="en-US" altLang="zh-TW" sz="2400" dirty="0" smtClean="0"/>
            <a:t>B </a:t>
          </a:r>
          <a:r>
            <a:rPr lang="zh-TW" altLang="en-US" sz="2400" dirty="0" smtClean="0"/>
            <a:t>君會感到受冒犯、侮辱或威嚇</a:t>
          </a:r>
          <a:endParaRPr lang="zh-TW" altLang="en-US" sz="2400" dirty="0"/>
        </a:p>
      </dgm:t>
    </dgm:pt>
    <dgm:pt modelId="{4A3EE329-D04B-4A7E-B0D3-4B543179AE15}" type="parTrans" cxnId="{CEFA6942-089E-4583-B899-ED4FA9C878B6}">
      <dgm:prSet/>
      <dgm:spPr/>
      <dgm:t>
        <a:bodyPr/>
        <a:lstStyle/>
        <a:p>
          <a:endParaRPr lang="zh-TW" altLang="en-US"/>
        </a:p>
      </dgm:t>
    </dgm:pt>
    <dgm:pt modelId="{360FA652-16A2-4124-9FD1-8D5C69E0C19F}" type="sibTrans" cxnId="{CEFA6942-089E-4583-B899-ED4FA9C878B6}">
      <dgm:prSet/>
      <dgm:spPr/>
      <dgm:t>
        <a:bodyPr/>
        <a:lstStyle/>
        <a:p>
          <a:endParaRPr lang="zh-TW" altLang="en-US"/>
        </a:p>
      </dgm:t>
    </dgm:pt>
    <dgm:pt modelId="{27EA5149-674D-4B3E-A6FC-4590EE541CA8}" type="pres">
      <dgm:prSet presAssocID="{D3C18430-B622-4273-878D-4D4B462C3E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5C06A90-AD6E-42FB-A42E-C86C54553941}" type="pres">
      <dgm:prSet presAssocID="{6BF4ED08-3F9B-4D38-A68C-782DC66609ED}" presName="composite" presStyleCnt="0"/>
      <dgm:spPr/>
    </dgm:pt>
    <dgm:pt modelId="{20D572D0-BC4D-44BF-8997-9D6A904B67F2}" type="pres">
      <dgm:prSet presAssocID="{6BF4ED08-3F9B-4D38-A68C-782DC66609E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E5E3CE-F621-4586-A2DC-0754CF22464D}" type="pres">
      <dgm:prSet presAssocID="{6BF4ED08-3F9B-4D38-A68C-782DC66609E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0161CE-CB19-4AE5-A159-A3E1F1AB31A2}" type="pres">
      <dgm:prSet presAssocID="{75AF07BF-2CBD-487C-AB79-5D19F34E43AF}" presName="space" presStyleCnt="0"/>
      <dgm:spPr/>
    </dgm:pt>
    <dgm:pt modelId="{8449A2AB-D3BA-405D-B22A-80675014D5ED}" type="pres">
      <dgm:prSet presAssocID="{0A73DA8A-E12D-4EA5-B7E4-027B46B874BE}" presName="composite" presStyleCnt="0"/>
      <dgm:spPr/>
    </dgm:pt>
    <dgm:pt modelId="{B3CB7337-6F8A-44C8-AC15-3E8056CD304E}" type="pres">
      <dgm:prSet presAssocID="{0A73DA8A-E12D-4EA5-B7E4-027B46B874B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7522DC-A519-4284-86EC-3416E9259885}" type="pres">
      <dgm:prSet presAssocID="{0A73DA8A-E12D-4EA5-B7E4-027B46B874BE}" presName="desTx" presStyleLbl="alignAccFollowNode1" presStyleIdx="1" presStyleCnt="2" custLinFactNeighborX="1257" custLinFactNeighborY="-70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4BB377B-FAAB-481B-9C76-94A83AA6DE3A}" type="presOf" srcId="{6BF4ED08-3F9B-4D38-A68C-782DC66609ED}" destId="{20D572D0-BC4D-44BF-8997-9D6A904B67F2}" srcOrd="0" destOrd="0" presId="urn:microsoft.com/office/officeart/2005/8/layout/hList1"/>
    <dgm:cxn modelId="{77973D90-0B7B-4994-8F36-4F15DE5E16C9}" type="presOf" srcId="{0A73DA8A-E12D-4EA5-B7E4-027B46B874BE}" destId="{B3CB7337-6F8A-44C8-AC15-3E8056CD304E}" srcOrd="0" destOrd="0" presId="urn:microsoft.com/office/officeart/2005/8/layout/hList1"/>
    <dgm:cxn modelId="{41C4A9BA-CEFD-4A75-8DD8-8F56F8BA02B2}" type="presOf" srcId="{A589EF61-C759-4FD7-B736-950DFC636954}" destId="{C7E5E3CE-F621-4586-A2DC-0754CF22464D}" srcOrd="0" destOrd="0" presId="urn:microsoft.com/office/officeart/2005/8/layout/hList1"/>
    <dgm:cxn modelId="{CEFA6942-089E-4583-B899-ED4FA9C878B6}" srcId="{0A73DA8A-E12D-4EA5-B7E4-027B46B874BE}" destId="{E855C6F3-D24A-467B-AC8D-44C316B5CE9A}" srcOrd="0" destOrd="0" parTransId="{4A3EE329-D04B-4A7E-B0D3-4B543179AE15}" sibTransId="{360FA652-16A2-4124-9FD1-8D5C69E0C19F}"/>
    <dgm:cxn modelId="{4C7FCEC2-5005-4238-A17A-B2A882EDEB67}" srcId="{D3C18430-B622-4273-878D-4D4B462C3E50}" destId="{0A73DA8A-E12D-4EA5-B7E4-027B46B874BE}" srcOrd="1" destOrd="0" parTransId="{B54CD545-E999-48BA-AF8A-30EC30B51CAF}" sibTransId="{C4757C40-9B99-406C-B977-A501BB028C99}"/>
    <dgm:cxn modelId="{A2DB841B-0DBD-4EB2-B6B8-54BD4E83BE44}" srcId="{6BF4ED08-3F9B-4D38-A68C-782DC66609ED}" destId="{A589EF61-C759-4FD7-B736-950DFC636954}" srcOrd="0" destOrd="0" parTransId="{764F087F-2B5F-4BB4-B5D2-2E2EF58318F4}" sibTransId="{AA949C0D-8D32-49EA-A64E-BA593C2EC3C9}"/>
    <dgm:cxn modelId="{416B434D-A275-4342-8509-CA1C86C62245}" type="presOf" srcId="{2A49624F-E871-4847-B750-8F2F3E4DCDD4}" destId="{C7E5E3CE-F621-4586-A2DC-0754CF22464D}" srcOrd="0" destOrd="3" presId="urn:microsoft.com/office/officeart/2005/8/layout/hList1"/>
    <dgm:cxn modelId="{F64F27C4-B1D3-4F4C-81AF-D9051478FA94}" type="presOf" srcId="{C616CD2D-7803-41C3-B54C-D40D7B2460E3}" destId="{C7E5E3CE-F621-4586-A2DC-0754CF22464D}" srcOrd="0" destOrd="2" presId="urn:microsoft.com/office/officeart/2005/8/layout/hList1"/>
    <dgm:cxn modelId="{B3FFCC9D-F923-4D95-865B-F09EB2F9F14D}" srcId="{D3C18430-B622-4273-878D-4D4B462C3E50}" destId="{6BF4ED08-3F9B-4D38-A68C-782DC66609ED}" srcOrd="0" destOrd="0" parTransId="{346AC5D9-D7BE-4F94-A660-2E18D5455A61}" sibTransId="{75AF07BF-2CBD-487C-AB79-5D19F34E43AF}"/>
    <dgm:cxn modelId="{7606D38B-1FDF-41D5-BA96-2A74D16EF106}" srcId="{A589EF61-C759-4FD7-B736-950DFC636954}" destId="{C616CD2D-7803-41C3-B54C-D40D7B2460E3}" srcOrd="1" destOrd="0" parTransId="{236B4E80-F6B2-4561-A2A8-B83A605A86DF}" sibTransId="{F6F5A0D5-72DC-4F28-9072-748AE0CF6304}"/>
    <dgm:cxn modelId="{5CE78BE6-2289-4A7D-99BE-E20066E64CAA}" type="presOf" srcId="{D3C18430-B622-4273-878D-4D4B462C3E50}" destId="{27EA5149-674D-4B3E-A6FC-4590EE541CA8}" srcOrd="0" destOrd="0" presId="urn:microsoft.com/office/officeart/2005/8/layout/hList1"/>
    <dgm:cxn modelId="{BE26FCB3-34A3-46E2-8982-E6B80381C2CB}" type="presOf" srcId="{E855C6F3-D24A-467B-AC8D-44C316B5CE9A}" destId="{667522DC-A519-4284-86EC-3416E9259885}" srcOrd="0" destOrd="0" presId="urn:microsoft.com/office/officeart/2005/8/layout/hList1"/>
    <dgm:cxn modelId="{66A939C3-0ABA-472B-9097-C271037BEB28}" type="presOf" srcId="{3ED42284-AAB1-437D-A3F9-9CD4F9097F02}" destId="{C7E5E3CE-F621-4586-A2DC-0754CF22464D}" srcOrd="0" destOrd="1" presId="urn:microsoft.com/office/officeart/2005/8/layout/hList1"/>
    <dgm:cxn modelId="{7CC2A108-BF15-4280-8D10-12570CBBF0F6}" srcId="{6BF4ED08-3F9B-4D38-A68C-782DC66609ED}" destId="{2A49624F-E871-4847-B750-8F2F3E4DCDD4}" srcOrd="1" destOrd="0" parTransId="{D7CD507C-0716-454F-8F02-9C84CF8069D0}" sibTransId="{671F33B7-4283-4723-A617-987C6BAFB57E}"/>
    <dgm:cxn modelId="{ABD284B3-F4FE-4563-A7DB-A629D4707A0A}" srcId="{A589EF61-C759-4FD7-B736-950DFC636954}" destId="{3ED42284-AAB1-437D-A3F9-9CD4F9097F02}" srcOrd="0" destOrd="0" parTransId="{19592931-E853-4E25-9675-37632E210507}" sibTransId="{00F6E91E-C340-40F0-8086-B4410F9CFBFB}"/>
    <dgm:cxn modelId="{2B40D714-1679-4CA7-B269-268AAEB85398}" type="presParOf" srcId="{27EA5149-674D-4B3E-A6FC-4590EE541CA8}" destId="{A5C06A90-AD6E-42FB-A42E-C86C54553941}" srcOrd="0" destOrd="0" presId="urn:microsoft.com/office/officeart/2005/8/layout/hList1"/>
    <dgm:cxn modelId="{95E8A79E-513F-49F2-B6C8-198B82E8F934}" type="presParOf" srcId="{A5C06A90-AD6E-42FB-A42E-C86C54553941}" destId="{20D572D0-BC4D-44BF-8997-9D6A904B67F2}" srcOrd="0" destOrd="0" presId="urn:microsoft.com/office/officeart/2005/8/layout/hList1"/>
    <dgm:cxn modelId="{B92E74D5-E4AF-4E3B-A7C5-A48805121451}" type="presParOf" srcId="{A5C06A90-AD6E-42FB-A42E-C86C54553941}" destId="{C7E5E3CE-F621-4586-A2DC-0754CF22464D}" srcOrd="1" destOrd="0" presId="urn:microsoft.com/office/officeart/2005/8/layout/hList1"/>
    <dgm:cxn modelId="{44F8B425-F0DD-4F46-9E2C-15B2F33DD9AE}" type="presParOf" srcId="{27EA5149-674D-4B3E-A6FC-4590EE541CA8}" destId="{0C0161CE-CB19-4AE5-A159-A3E1F1AB31A2}" srcOrd="1" destOrd="0" presId="urn:microsoft.com/office/officeart/2005/8/layout/hList1"/>
    <dgm:cxn modelId="{77A2E10B-8E8E-4FE4-98B3-4F062A0B76FB}" type="presParOf" srcId="{27EA5149-674D-4B3E-A6FC-4590EE541CA8}" destId="{8449A2AB-D3BA-405D-B22A-80675014D5ED}" srcOrd="2" destOrd="0" presId="urn:microsoft.com/office/officeart/2005/8/layout/hList1"/>
    <dgm:cxn modelId="{B0B4DDD8-B592-4D9A-ADCE-865724D0AC78}" type="presParOf" srcId="{8449A2AB-D3BA-405D-B22A-80675014D5ED}" destId="{B3CB7337-6F8A-44C8-AC15-3E8056CD304E}" srcOrd="0" destOrd="0" presId="urn:microsoft.com/office/officeart/2005/8/layout/hList1"/>
    <dgm:cxn modelId="{46B6F2BB-4BAB-46DC-B794-A48F55BEF89A}" type="presParOf" srcId="{8449A2AB-D3BA-405D-B22A-80675014D5ED}" destId="{667522DC-A519-4284-86EC-3416E92598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82FB3F-AC95-4B37-9DC8-6C3CAB0958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9EF4CB5-0BCE-4A6F-B15B-2E4459546304}">
      <dgm:prSet phldrT="[文字]"/>
      <dgm:spPr/>
      <dgm:t>
        <a:bodyPr/>
        <a:lstStyle/>
        <a:p>
          <a:r>
            <a:rPr lang="zh-TW" altLang="en-US" b="1" dirty="0" smtClean="0">
              <a:cs typeface="華康標楷體(P)" pitchFamily="66" charset="-120"/>
            </a:rPr>
            <a:t>根據條例提出或打算提出性騷擾投訴</a:t>
          </a:r>
          <a:endParaRPr lang="zh-TW" altLang="en-US" b="1" dirty="0"/>
        </a:p>
      </dgm:t>
    </dgm:pt>
    <dgm:pt modelId="{CF57317F-0EA0-4A17-A2F1-D7478557D748}" type="parTrans" cxnId="{9AD6CB7B-9AF5-4092-9B2F-32D7383D1EE3}">
      <dgm:prSet/>
      <dgm:spPr/>
      <dgm:t>
        <a:bodyPr/>
        <a:lstStyle/>
        <a:p>
          <a:endParaRPr lang="zh-TW" altLang="en-US"/>
        </a:p>
      </dgm:t>
    </dgm:pt>
    <dgm:pt modelId="{36D67377-82E3-4E54-BBA0-05C05DEED652}" type="sibTrans" cxnId="{9AD6CB7B-9AF5-4092-9B2F-32D7383D1EE3}">
      <dgm:prSet/>
      <dgm:spPr/>
      <dgm:t>
        <a:bodyPr/>
        <a:lstStyle/>
        <a:p>
          <a:endParaRPr lang="zh-TW" altLang="en-US"/>
        </a:p>
      </dgm:t>
    </dgm:pt>
    <dgm:pt modelId="{CC9A2144-17D7-44D0-A822-A474F1BA06D1}">
      <dgm:prSet phldrT="[文字]"/>
      <dgm:spPr/>
      <dgm:t>
        <a:bodyPr/>
        <a:lstStyle/>
        <a:p>
          <a:r>
            <a:rPr lang="zh-TW" altLang="en-US" b="1" dirty="0" smtClean="0">
              <a:cs typeface="華康標楷體(P)" pitchFamily="66" charset="-120"/>
            </a:rPr>
            <a:t>在性騷擾訴訟中以證人身分出庭或打算出庭作供</a:t>
          </a:r>
          <a:endParaRPr lang="zh-TW" altLang="en-US" b="1" dirty="0"/>
        </a:p>
      </dgm:t>
    </dgm:pt>
    <dgm:pt modelId="{FFFEC185-A59F-4840-A49F-3D3243ABC274}" type="parTrans" cxnId="{39A5E825-29BF-4E03-8FA1-E772E81C54D8}">
      <dgm:prSet/>
      <dgm:spPr/>
      <dgm:t>
        <a:bodyPr/>
        <a:lstStyle/>
        <a:p>
          <a:endParaRPr lang="zh-TW" altLang="en-US"/>
        </a:p>
      </dgm:t>
    </dgm:pt>
    <dgm:pt modelId="{AFDAC164-2A1B-45E0-99A8-73273BB512A5}" type="sibTrans" cxnId="{39A5E825-29BF-4E03-8FA1-E772E81C54D8}">
      <dgm:prSet/>
      <dgm:spPr/>
      <dgm:t>
        <a:bodyPr/>
        <a:lstStyle/>
        <a:p>
          <a:endParaRPr lang="zh-TW" altLang="en-US"/>
        </a:p>
      </dgm:t>
    </dgm:pt>
    <dgm:pt modelId="{ABD299EC-3AAB-414B-8E79-26F5E03BE9BD}">
      <dgm:prSet phldrT="[文字]"/>
      <dgm:spPr/>
      <dgm:t>
        <a:bodyPr/>
        <a:lstStyle/>
        <a:p>
          <a:r>
            <a:rPr lang="zh-TW" altLang="en-US" b="1" dirty="0" smtClean="0">
              <a:cs typeface="華康標楷體(P)" pitchFamily="66" charset="-120"/>
            </a:rPr>
            <a:t>提交或打算提交有關性騷擾投訴的資料或文件</a:t>
          </a:r>
          <a:endParaRPr lang="zh-TW" altLang="en-US" b="1" dirty="0"/>
        </a:p>
      </dgm:t>
    </dgm:pt>
    <dgm:pt modelId="{B37BFECE-474F-4D3F-AA12-460DBEA68613}" type="parTrans" cxnId="{0D80C78C-F74B-42FB-88E4-BAAD14858C31}">
      <dgm:prSet/>
      <dgm:spPr/>
      <dgm:t>
        <a:bodyPr/>
        <a:lstStyle/>
        <a:p>
          <a:endParaRPr lang="zh-TW" altLang="en-US"/>
        </a:p>
      </dgm:t>
    </dgm:pt>
    <dgm:pt modelId="{54C16B77-6C5E-4F81-942A-0638788E4BB4}" type="sibTrans" cxnId="{0D80C78C-F74B-42FB-88E4-BAAD14858C31}">
      <dgm:prSet/>
      <dgm:spPr/>
      <dgm:t>
        <a:bodyPr/>
        <a:lstStyle/>
        <a:p>
          <a:endParaRPr lang="zh-TW" altLang="en-US"/>
        </a:p>
      </dgm:t>
    </dgm:pt>
    <dgm:pt modelId="{AD78F822-6D47-4F47-B065-D41BE7D64015}">
      <dgm:prSet phldrT="[文字]"/>
      <dgm:spPr/>
      <dgm:t>
        <a:bodyPr/>
        <a:lstStyle/>
        <a:p>
          <a:r>
            <a:rPr lang="zh-TW" altLang="en-US" b="1" dirty="0" smtClean="0">
              <a:cs typeface="華康標楷體(P)" pitchFamily="66" charset="-120"/>
            </a:rPr>
            <a:t>根據條例合理維護自己或其他人的權利</a:t>
          </a:r>
          <a:endParaRPr lang="zh-TW" altLang="en-US" b="1" dirty="0"/>
        </a:p>
      </dgm:t>
    </dgm:pt>
    <dgm:pt modelId="{3EFEC5A3-632E-4A9F-99BD-8851F463699E}" type="parTrans" cxnId="{72DAFF76-2A15-405B-A928-D160E6AB5134}">
      <dgm:prSet/>
      <dgm:spPr/>
      <dgm:t>
        <a:bodyPr/>
        <a:lstStyle/>
        <a:p>
          <a:endParaRPr lang="zh-TW" altLang="en-US"/>
        </a:p>
      </dgm:t>
    </dgm:pt>
    <dgm:pt modelId="{08DD435F-BA5C-4C8B-A3ED-C0B10FD50F63}" type="sibTrans" cxnId="{72DAFF76-2A15-405B-A928-D160E6AB5134}">
      <dgm:prSet/>
      <dgm:spPr/>
      <dgm:t>
        <a:bodyPr/>
        <a:lstStyle/>
        <a:p>
          <a:endParaRPr lang="zh-TW" altLang="en-US"/>
        </a:p>
      </dgm:t>
    </dgm:pt>
    <dgm:pt modelId="{25C2EF8B-4AD2-40CB-AE82-2616441DF72B}" type="pres">
      <dgm:prSet presAssocID="{F182FB3F-AC95-4B37-9DC8-6C3CAB0958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159AFF5-FD68-4727-8512-DF095CD48FFF}" type="pres">
      <dgm:prSet presAssocID="{49EF4CB5-0BCE-4A6F-B15B-2E4459546304}" presName="parentText" presStyleLbl="node1" presStyleIdx="0" presStyleCnt="4" custScaleY="1028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7658AF-B3E4-405A-9ADD-D3C877D6C929}" type="pres">
      <dgm:prSet presAssocID="{36D67377-82E3-4E54-BBA0-05C05DEED652}" presName="spacer" presStyleCnt="0"/>
      <dgm:spPr/>
    </dgm:pt>
    <dgm:pt modelId="{F7149267-1B5D-48DE-9BA0-DDE40D3A52C9}" type="pres">
      <dgm:prSet presAssocID="{ABD299EC-3AAB-414B-8E79-26F5E03BE9B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4943CD-8ADF-455E-BB3E-9ECCCF7D2DFE}" type="pres">
      <dgm:prSet presAssocID="{54C16B77-6C5E-4F81-942A-0638788E4BB4}" presName="spacer" presStyleCnt="0"/>
      <dgm:spPr/>
    </dgm:pt>
    <dgm:pt modelId="{9BE25718-C3D4-4196-A937-F74443F20FC0}" type="pres">
      <dgm:prSet presAssocID="{CC9A2144-17D7-44D0-A822-A474F1BA06D1}" presName="parentText" presStyleLbl="node1" presStyleIdx="2" presStyleCnt="4" custLinFactNeighborX="1905" custLinFactNeighborY="-134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0970A1-DB59-4E31-BC89-6DDB37E9571F}" type="pres">
      <dgm:prSet presAssocID="{AFDAC164-2A1B-45E0-99A8-73273BB512A5}" presName="spacer" presStyleCnt="0"/>
      <dgm:spPr/>
    </dgm:pt>
    <dgm:pt modelId="{EEF48501-F907-4BBF-9C23-AD70F0B7835E}" type="pres">
      <dgm:prSet presAssocID="{AD78F822-6D47-4F47-B065-D41BE7D6401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F19C534-E652-432A-8FEE-68E7D8E88A6A}" type="presOf" srcId="{F182FB3F-AC95-4B37-9DC8-6C3CAB095863}" destId="{25C2EF8B-4AD2-40CB-AE82-2616441DF72B}" srcOrd="0" destOrd="0" presId="urn:microsoft.com/office/officeart/2005/8/layout/vList2"/>
    <dgm:cxn modelId="{5EF81059-1A6B-41A3-84F1-10C29A325372}" type="presOf" srcId="{CC9A2144-17D7-44D0-A822-A474F1BA06D1}" destId="{9BE25718-C3D4-4196-A937-F74443F20FC0}" srcOrd="0" destOrd="0" presId="urn:microsoft.com/office/officeart/2005/8/layout/vList2"/>
    <dgm:cxn modelId="{DB4648F1-D636-4D6E-886E-196347545DD9}" type="presOf" srcId="{AD78F822-6D47-4F47-B065-D41BE7D64015}" destId="{EEF48501-F907-4BBF-9C23-AD70F0B7835E}" srcOrd="0" destOrd="0" presId="urn:microsoft.com/office/officeart/2005/8/layout/vList2"/>
    <dgm:cxn modelId="{9AD6CB7B-9AF5-4092-9B2F-32D7383D1EE3}" srcId="{F182FB3F-AC95-4B37-9DC8-6C3CAB095863}" destId="{49EF4CB5-0BCE-4A6F-B15B-2E4459546304}" srcOrd="0" destOrd="0" parTransId="{CF57317F-0EA0-4A17-A2F1-D7478557D748}" sibTransId="{36D67377-82E3-4E54-BBA0-05C05DEED652}"/>
    <dgm:cxn modelId="{39A5E825-29BF-4E03-8FA1-E772E81C54D8}" srcId="{F182FB3F-AC95-4B37-9DC8-6C3CAB095863}" destId="{CC9A2144-17D7-44D0-A822-A474F1BA06D1}" srcOrd="2" destOrd="0" parTransId="{FFFEC185-A59F-4840-A49F-3D3243ABC274}" sibTransId="{AFDAC164-2A1B-45E0-99A8-73273BB512A5}"/>
    <dgm:cxn modelId="{0D80C78C-F74B-42FB-88E4-BAAD14858C31}" srcId="{F182FB3F-AC95-4B37-9DC8-6C3CAB095863}" destId="{ABD299EC-3AAB-414B-8E79-26F5E03BE9BD}" srcOrd="1" destOrd="0" parTransId="{B37BFECE-474F-4D3F-AA12-460DBEA68613}" sibTransId="{54C16B77-6C5E-4F81-942A-0638788E4BB4}"/>
    <dgm:cxn modelId="{72DAFF76-2A15-405B-A928-D160E6AB5134}" srcId="{F182FB3F-AC95-4B37-9DC8-6C3CAB095863}" destId="{AD78F822-6D47-4F47-B065-D41BE7D64015}" srcOrd="3" destOrd="0" parTransId="{3EFEC5A3-632E-4A9F-99BD-8851F463699E}" sibTransId="{08DD435F-BA5C-4C8B-A3ED-C0B10FD50F63}"/>
    <dgm:cxn modelId="{69403EBD-6173-43BD-8E8B-D886B046DA93}" type="presOf" srcId="{49EF4CB5-0BCE-4A6F-B15B-2E4459546304}" destId="{4159AFF5-FD68-4727-8512-DF095CD48FFF}" srcOrd="0" destOrd="0" presId="urn:microsoft.com/office/officeart/2005/8/layout/vList2"/>
    <dgm:cxn modelId="{E33761EA-50C7-4EA4-AE5C-93CB7B2553C4}" type="presOf" srcId="{ABD299EC-3AAB-414B-8E79-26F5E03BE9BD}" destId="{F7149267-1B5D-48DE-9BA0-DDE40D3A52C9}" srcOrd="0" destOrd="0" presId="urn:microsoft.com/office/officeart/2005/8/layout/vList2"/>
    <dgm:cxn modelId="{FEE16471-74CD-46EA-A47B-3E4A99321B91}" type="presParOf" srcId="{25C2EF8B-4AD2-40CB-AE82-2616441DF72B}" destId="{4159AFF5-FD68-4727-8512-DF095CD48FFF}" srcOrd="0" destOrd="0" presId="urn:microsoft.com/office/officeart/2005/8/layout/vList2"/>
    <dgm:cxn modelId="{4772BBC7-23C2-4F2F-9CFE-FB4EA945EEE3}" type="presParOf" srcId="{25C2EF8B-4AD2-40CB-AE82-2616441DF72B}" destId="{DB7658AF-B3E4-405A-9ADD-D3C877D6C929}" srcOrd="1" destOrd="0" presId="urn:microsoft.com/office/officeart/2005/8/layout/vList2"/>
    <dgm:cxn modelId="{6C732555-C1CA-44F6-8089-8498470061AA}" type="presParOf" srcId="{25C2EF8B-4AD2-40CB-AE82-2616441DF72B}" destId="{F7149267-1B5D-48DE-9BA0-DDE40D3A52C9}" srcOrd="2" destOrd="0" presId="urn:microsoft.com/office/officeart/2005/8/layout/vList2"/>
    <dgm:cxn modelId="{5B57D4A1-B5A1-4971-B630-C6ECEDFBC0E6}" type="presParOf" srcId="{25C2EF8B-4AD2-40CB-AE82-2616441DF72B}" destId="{BA4943CD-8ADF-455E-BB3E-9ECCCF7D2DFE}" srcOrd="3" destOrd="0" presId="urn:microsoft.com/office/officeart/2005/8/layout/vList2"/>
    <dgm:cxn modelId="{112C3234-96E9-47CF-9C32-A74B24E0F8FA}" type="presParOf" srcId="{25C2EF8B-4AD2-40CB-AE82-2616441DF72B}" destId="{9BE25718-C3D4-4196-A937-F74443F20FC0}" srcOrd="4" destOrd="0" presId="urn:microsoft.com/office/officeart/2005/8/layout/vList2"/>
    <dgm:cxn modelId="{05167E8A-3BF0-4E6C-821D-DAFDD795A4BB}" type="presParOf" srcId="{25C2EF8B-4AD2-40CB-AE82-2616441DF72B}" destId="{C30970A1-DB59-4E31-BC89-6DDB37E9571F}" srcOrd="5" destOrd="0" presId="urn:microsoft.com/office/officeart/2005/8/layout/vList2"/>
    <dgm:cxn modelId="{5D46F2D9-B0E0-405F-AD83-F6B262B743B7}" type="presParOf" srcId="{25C2EF8B-4AD2-40CB-AE82-2616441DF72B}" destId="{EEF48501-F907-4BBF-9C23-AD70F0B7835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8C8DFA-41E0-4FDB-A31A-CDC0FE7065A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B94689E-D3BE-45FD-9A45-E6EF950929F6}">
      <dgm:prSet phldrT="[文字]" custT="1"/>
      <dgm:spPr/>
      <dgm:t>
        <a:bodyPr/>
        <a:lstStyle/>
        <a:p>
          <a:r>
            <a:rPr lang="zh-TW" altLang="en-US" sz="2400" b="1" dirty="0" smtClean="0"/>
            <a:t>阿詩向人事部投訴，卻</a:t>
          </a:r>
          <a:r>
            <a:rPr lang="zh-TW" altLang="en-US" sz="2400" b="1" dirty="0" smtClean="0">
              <a:solidFill>
                <a:schemeClr val="tx1"/>
              </a:solidFill>
            </a:rPr>
            <a:t>不獲受理。</a:t>
          </a:r>
          <a:endParaRPr lang="zh-TW" altLang="en-US" sz="2400" b="1" dirty="0">
            <a:solidFill>
              <a:schemeClr val="tx1"/>
            </a:solidFill>
          </a:endParaRPr>
        </a:p>
      </dgm:t>
    </dgm:pt>
    <dgm:pt modelId="{6DFADB80-4F9A-4ECD-9D6B-87F12CB1B833}" type="parTrans" cxnId="{13FDA0EF-0536-42D0-B7E5-2F9580311C44}">
      <dgm:prSet/>
      <dgm:spPr/>
      <dgm:t>
        <a:bodyPr/>
        <a:lstStyle/>
        <a:p>
          <a:endParaRPr lang="zh-TW" altLang="en-US"/>
        </a:p>
      </dgm:t>
    </dgm:pt>
    <dgm:pt modelId="{3C12A7F2-4A6F-4FCA-9CB4-C0D19F87E07C}" type="sibTrans" cxnId="{13FDA0EF-0536-42D0-B7E5-2F9580311C44}">
      <dgm:prSet/>
      <dgm:spPr/>
      <dgm:t>
        <a:bodyPr/>
        <a:lstStyle/>
        <a:p>
          <a:endParaRPr lang="zh-TW" altLang="en-US"/>
        </a:p>
      </dgm:t>
    </dgm:pt>
    <dgm:pt modelId="{A56CC11A-2649-4649-9475-ADF15D52A1FA}">
      <dgm:prSet phldrT="[文字]" custT="1"/>
      <dgm:spPr/>
      <dgm:t>
        <a:bodyPr/>
        <a:lstStyle/>
        <a:p>
          <a:r>
            <a:rPr lang="zh-TW" altLang="en-US" sz="2400" b="1" dirty="0" smtClean="0"/>
            <a:t>向高層求助；公司承諾會調派她到另一分公司擔任工作相若的崗位。</a:t>
          </a:r>
          <a:endParaRPr lang="zh-TW" altLang="en-US" sz="2400" b="1" dirty="0"/>
        </a:p>
      </dgm:t>
    </dgm:pt>
    <dgm:pt modelId="{4FEF121F-CD6C-49E2-A71A-293CA9EA59C8}" type="parTrans" cxnId="{9B6FD171-E54D-43AF-A1E1-E561F5C3240E}">
      <dgm:prSet/>
      <dgm:spPr/>
      <dgm:t>
        <a:bodyPr/>
        <a:lstStyle/>
        <a:p>
          <a:endParaRPr lang="zh-TW" altLang="en-US"/>
        </a:p>
      </dgm:t>
    </dgm:pt>
    <dgm:pt modelId="{6B8D9581-A099-47FE-8C82-AC58AF27F44E}" type="sibTrans" cxnId="{9B6FD171-E54D-43AF-A1E1-E561F5C3240E}">
      <dgm:prSet/>
      <dgm:spPr/>
      <dgm:t>
        <a:bodyPr/>
        <a:lstStyle/>
        <a:p>
          <a:endParaRPr lang="zh-TW" altLang="en-US"/>
        </a:p>
      </dgm:t>
    </dgm:pt>
    <dgm:pt modelId="{4AE2F18F-E0EF-4E97-8537-AE04069DC57D}">
      <dgm:prSet custT="1"/>
      <dgm:spPr/>
      <dgm:t>
        <a:bodyPr/>
        <a:lstStyle/>
        <a:p>
          <a:r>
            <a:rPr lang="zh-TW" altLang="en-US" sz="2400" b="1" dirty="0" smtClean="0"/>
            <a:t>結果只獲配一個職級待遇都較低的職位。阿詩最終辭職。</a:t>
          </a:r>
          <a:endParaRPr lang="zh-TW" altLang="en-US" sz="2400" b="1" dirty="0"/>
        </a:p>
      </dgm:t>
    </dgm:pt>
    <dgm:pt modelId="{E88E2FE6-FC75-41DA-99E0-2E208DB533F0}" type="parTrans" cxnId="{103921FD-AB0A-42C4-9ECD-7FE0941E3746}">
      <dgm:prSet/>
      <dgm:spPr/>
      <dgm:t>
        <a:bodyPr/>
        <a:lstStyle/>
        <a:p>
          <a:endParaRPr lang="zh-TW" altLang="en-US"/>
        </a:p>
      </dgm:t>
    </dgm:pt>
    <dgm:pt modelId="{E63E42F7-23D2-432A-8525-50DE8C41788F}" type="sibTrans" cxnId="{103921FD-AB0A-42C4-9ECD-7FE0941E3746}">
      <dgm:prSet/>
      <dgm:spPr/>
      <dgm:t>
        <a:bodyPr/>
        <a:lstStyle/>
        <a:p>
          <a:endParaRPr lang="zh-TW" altLang="en-US"/>
        </a:p>
      </dgm:t>
    </dgm:pt>
    <dgm:pt modelId="{E3124601-1C73-4AED-904C-2549CCA5ABF2}">
      <dgm:prSet custT="1"/>
      <dgm:spPr/>
      <dgm:t>
        <a:bodyPr/>
        <a:lstStyle/>
        <a:p>
          <a:r>
            <a:rPr lang="zh-TW" altLang="en-US" sz="2300" b="1" dirty="0" smtClean="0"/>
            <a:t>阿詩向平機會投訴：</a:t>
          </a:r>
          <a:r>
            <a:rPr lang="en-US" altLang="zh-TW" sz="2300" b="1" dirty="0" smtClean="0"/>
            <a:t>(1)</a:t>
          </a:r>
          <a:r>
            <a:rPr lang="zh-TW" altLang="en-US" sz="2300" b="1" dirty="0" smtClean="0"/>
            <a:t>投訴張經理性騷擾； 及</a:t>
          </a:r>
          <a:r>
            <a:rPr lang="en-US" altLang="zh-TW" sz="2300" b="1" dirty="0" smtClean="0"/>
            <a:t>(2)</a:t>
          </a:r>
          <a:r>
            <a:rPr lang="zh-TW" altLang="en-US" sz="2300" b="1" dirty="0" smtClean="0"/>
            <a:t>投訴公司向她作出了「使人受害」的歧視行為，以及公司作為僱主，需就張經理的行為負上轉承責任。</a:t>
          </a:r>
          <a:endParaRPr lang="zh-TW" altLang="en-US" sz="2300" b="1" dirty="0"/>
        </a:p>
      </dgm:t>
    </dgm:pt>
    <dgm:pt modelId="{8D5A4081-F646-4F8F-98B3-E7AEEC364439}" type="parTrans" cxnId="{ADFD5BEC-541C-4E31-B402-846CF971602B}">
      <dgm:prSet/>
      <dgm:spPr/>
      <dgm:t>
        <a:bodyPr/>
        <a:lstStyle/>
        <a:p>
          <a:endParaRPr lang="zh-TW" altLang="en-US"/>
        </a:p>
      </dgm:t>
    </dgm:pt>
    <dgm:pt modelId="{7DCEFD77-9B40-4F31-A74B-B279AD2EB840}" type="sibTrans" cxnId="{ADFD5BEC-541C-4E31-B402-846CF971602B}">
      <dgm:prSet/>
      <dgm:spPr/>
      <dgm:t>
        <a:bodyPr/>
        <a:lstStyle/>
        <a:p>
          <a:endParaRPr lang="zh-TW" altLang="en-US"/>
        </a:p>
      </dgm:t>
    </dgm:pt>
    <dgm:pt modelId="{BBCD8FDF-BBCA-4D7E-BC59-E2EF61F7AEA8}" type="pres">
      <dgm:prSet presAssocID="{FC8C8DFA-41E0-4FDB-A31A-CDC0FE7065A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5F519A5-5487-4113-89F9-DC47160E3125}" type="pres">
      <dgm:prSet presAssocID="{FC8C8DFA-41E0-4FDB-A31A-CDC0FE7065AB}" presName="dummyMaxCanvas" presStyleCnt="0">
        <dgm:presLayoutVars/>
      </dgm:prSet>
      <dgm:spPr/>
    </dgm:pt>
    <dgm:pt modelId="{CD6C99A4-E996-498E-B209-8B33DC6E2274}" type="pres">
      <dgm:prSet presAssocID="{FC8C8DFA-41E0-4FDB-A31A-CDC0FE7065AB}" presName="FourNodes_1" presStyleLbl="node1" presStyleIdx="0" presStyleCnt="4" custScaleY="62401" custLinFactNeighborX="-2613" custLinFactNeighborY="-39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596EEF-23CF-4551-A5BC-7D95718256DD}" type="pres">
      <dgm:prSet presAssocID="{FC8C8DFA-41E0-4FDB-A31A-CDC0FE7065AB}" presName="FourNodes_2" presStyleLbl="node1" presStyleIdx="1" presStyleCnt="4" custScaleY="88197" custLinFactNeighborX="11" custLinFactNeighborY="-3393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2A62D3-7A3F-493E-9411-0DB6E3BA17AD}" type="pres">
      <dgm:prSet presAssocID="{FC8C8DFA-41E0-4FDB-A31A-CDC0FE7065AB}" presName="FourNodes_3" presStyleLbl="node1" presStyleIdx="2" presStyleCnt="4" custScaleY="95201" custLinFactNeighborX="147" custLinFactNeighborY="-438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506A7A-101D-40E3-A134-08B574C08434}" type="pres">
      <dgm:prSet presAssocID="{FC8C8DFA-41E0-4FDB-A31A-CDC0FE7065AB}" presName="FourNodes_4" presStyleLbl="node1" presStyleIdx="3" presStyleCnt="4" custScaleY="173799" custLinFactNeighborX="-1938" custLinFactNeighborY="-172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ADB529-2C58-4181-B74E-DFBD10F8DC64}" type="pres">
      <dgm:prSet presAssocID="{FC8C8DFA-41E0-4FDB-A31A-CDC0FE7065AB}" presName="FourConn_1-2" presStyleLbl="fgAccFollowNode1" presStyleIdx="0" presStyleCnt="3" custLinFactNeighborX="-14843" custLinFactNeighborY="-194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DF5540-379E-418B-BFBD-C2BB9FC69E1C}" type="pres">
      <dgm:prSet presAssocID="{FC8C8DFA-41E0-4FDB-A31A-CDC0FE7065AB}" presName="FourConn_2-3" presStyleLbl="fgAccFollowNode1" presStyleIdx="1" presStyleCnt="3" custLinFactNeighborX="-4660" custLinFactNeighborY="-455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AD2C60-E81D-4178-BFE0-8BDE313284B2}" type="pres">
      <dgm:prSet presAssocID="{FC8C8DFA-41E0-4FDB-A31A-CDC0FE7065AB}" presName="FourConn_3-4" presStyleLbl="fgAccFollowNode1" presStyleIdx="2" presStyleCnt="3" custLinFactNeighborX="-3352" custLinFactNeighborY="-6616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B317C2-974B-4FEE-BC45-01DE580AC015}" type="pres">
      <dgm:prSet presAssocID="{FC8C8DFA-41E0-4FDB-A31A-CDC0FE7065A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F71D2D-F2BD-4D98-8F88-B089099C17EC}" type="pres">
      <dgm:prSet presAssocID="{FC8C8DFA-41E0-4FDB-A31A-CDC0FE7065A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9D6676-7DD2-419F-9EEA-31FF26628C9B}" type="pres">
      <dgm:prSet presAssocID="{FC8C8DFA-41E0-4FDB-A31A-CDC0FE7065A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B7F446-3C4E-417F-992B-7B72CC582ACC}" type="pres">
      <dgm:prSet presAssocID="{FC8C8DFA-41E0-4FDB-A31A-CDC0FE7065A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92F523A-D94C-478F-94CC-65492B499F5D}" type="presOf" srcId="{A56CC11A-2649-4649-9475-ADF15D52A1FA}" destId="{20F71D2D-F2BD-4D98-8F88-B089099C17EC}" srcOrd="1" destOrd="0" presId="urn:microsoft.com/office/officeart/2005/8/layout/vProcess5"/>
    <dgm:cxn modelId="{372F6843-8051-4F0F-92F6-F91D7D7DB78F}" type="presOf" srcId="{3C12A7F2-4A6F-4FCA-9CB4-C0D19F87E07C}" destId="{F2ADB529-2C58-4181-B74E-DFBD10F8DC64}" srcOrd="0" destOrd="0" presId="urn:microsoft.com/office/officeart/2005/8/layout/vProcess5"/>
    <dgm:cxn modelId="{55AFA9F1-F851-472A-8DE4-9104AC32CC01}" type="presOf" srcId="{E3124601-1C73-4AED-904C-2549CCA5ABF2}" destId="{3DB7F446-3C4E-417F-992B-7B72CC582ACC}" srcOrd="1" destOrd="0" presId="urn:microsoft.com/office/officeart/2005/8/layout/vProcess5"/>
    <dgm:cxn modelId="{543436B2-1F95-4DB5-93FB-744BEF254D15}" type="presOf" srcId="{4B94689E-D3BE-45FD-9A45-E6EF950929F6}" destId="{CD6C99A4-E996-498E-B209-8B33DC6E2274}" srcOrd="0" destOrd="0" presId="urn:microsoft.com/office/officeart/2005/8/layout/vProcess5"/>
    <dgm:cxn modelId="{5D0E9208-9481-4ED0-ADD9-D97F63F1160E}" type="presOf" srcId="{4AE2F18F-E0EF-4E97-8537-AE04069DC57D}" destId="{A12A62D3-7A3F-493E-9411-0DB6E3BA17AD}" srcOrd="0" destOrd="0" presId="urn:microsoft.com/office/officeart/2005/8/layout/vProcess5"/>
    <dgm:cxn modelId="{CCB8C6E8-F452-4ED4-B2C1-29134F5FED47}" type="presOf" srcId="{4AE2F18F-E0EF-4E97-8537-AE04069DC57D}" destId="{DD9D6676-7DD2-419F-9EEA-31FF26628C9B}" srcOrd="1" destOrd="0" presId="urn:microsoft.com/office/officeart/2005/8/layout/vProcess5"/>
    <dgm:cxn modelId="{13FDA0EF-0536-42D0-B7E5-2F9580311C44}" srcId="{FC8C8DFA-41E0-4FDB-A31A-CDC0FE7065AB}" destId="{4B94689E-D3BE-45FD-9A45-E6EF950929F6}" srcOrd="0" destOrd="0" parTransId="{6DFADB80-4F9A-4ECD-9D6B-87F12CB1B833}" sibTransId="{3C12A7F2-4A6F-4FCA-9CB4-C0D19F87E07C}"/>
    <dgm:cxn modelId="{F13EA02F-0BAD-4E91-B83F-1D178EE34FBF}" type="presOf" srcId="{4B94689E-D3BE-45FD-9A45-E6EF950929F6}" destId="{A3B317C2-974B-4FEE-BC45-01DE580AC015}" srcOrd="1" destOrd="0" presId="urn:microsoft.com/office/officeart/2005/8/layout/vProcess5"/>
    <dgm:cxn modelId="{E989FB31-BC61-403E-AE6C-31D3622E1C57}" type="presOf" srcId="{E3124601-1C73-4AED-904C-2549CCA5ABF2}" destId="{69506A7A-101D-40E3-A134-08B574C08434}" srcOrd="0" destOrd="0" presId="urn:microsoft.com/office/officeart/2005/8/layout/vProcess5"/>
    <dgm:cxn modelId="{E68407D0-B40D-4CED-8A13-B5FD1D7596DE}" type="presOf" srcId="{A56CC11A-2649-4649-9475-ADF15D52A1FA}" destId="{09596EEF-23CF-4551-A5BC-7D95718256DD}" srcOrd="0" destOrd="0" presId="urn:microsoft.com/office/officeart/2005/8/layout/vProcess5"/>
    <dgm:cxn modelId="{103921FD-AB0A-42C4-9ECD-7FE0941E3746}" srcId="{FC8C8DFA-41E0-4FDB-A31A-CDC0FE7065AB}" destId="{4AE2F18F-E0EF-4E97-8537-AE04069DC57D}" srcOrd="2" destOrd="0" parTransId="{E88E2FE6-FC75-41DA-99E0-2E208DB533F0}" sibTransId="{E63E42F7-23D2-432A-8525-50DE8C41788F}"/>
    <dgm:cxn modelId="{ADFD5BEC-541C-4E31-B402-846CF971602B}" srcId="{FC8C8DFA-41E0-4FDB-A31A-CDC0FE7065AB}" destId="{E3124601-1C73-4AED-904C-2549CCA5ABF2}" srcOrd="3" destOrd="0" parTransId="{8D5A4081-F646-4F8F-98B3-E7AEEC364439}" sibTransId="{7DCEFD77-9B40-4F31-A74B-B279AD2EB840}"/>
    <dgm:cxn modelId="{D0380BD6-5029-4BAC-B079-1509F60E4D51}" type="presOf" srcId="{E63E42F7-23D2-432A-8525-50DE8C41788F}" destId="{24AD2C60-E81D-4178-BFE0-8BDE313284B2}" srcOrd="0" destOrd="0" presId="urn:microsoft.com/office/officeart/2005/8/layout/vProcess5"/>
    <dgm:cxn modelId="{2C1F8595-3465-498E-9217-FEB7892FC0DB}" type="presOf" srcId="{FC8C8DFA-41E0-4FDB-A31A-CDC0FE7065AB}" destId="{BBCD8FDF-BBCA-4D7E-BC59-E2EF61F7AEA8}" srcOrd="0" destOrd="0" presId="urn:microsoft.com/office/officeart/2005/8/layout/vProcess5"/>
    <dgm:cxn modelId="{1A7DAB82-3860-492F-B26A-55EFD5B5B36A}" type="presOf" srcId="{6B8D9581-A099-47FE-8C82-AC58AF27F44E}" destId="{92DF5540-379E-418B-BFBD-C2BB9FC69E1C}" srcOrd="0" destOrd="0" presId="urn:microsoft.com/office/officeart/2005/8/layout/vProcess5"/>
    <dgm:cxn modelId="{9B6FD171-E54D-43AF-A1E1-E561F5C3240E}" srcId="{FC8C8DFA-41E0-4FDB-A31A-CDC0FE7065AB}" destId="{A56CC11A-2649-4649-9475-ADF15D52A1FA}" srcOrd="1" destOrd="0" parTransId="{4FEF121F-CD6C-49E2-A71A-293CA9EA59C8}" sibTransId="{6B8D9581-A099-47FE-8C82-AC58AF27F44E}"/>
    <dgm:cxn modelId="{D9BA4E82-4698-4193-9312-2DEAF819ABBA}" type="presParOf" srcId="{BBCD8FDF-BBCA-4D7E-BC59-E2EF61F7AEA8}" destId="{05F519A5-5487-4113-89F9-DC47160E3125}" srcOrd="0" destOrd="0" presId="urn:microsoft.com/office/officeart/2005/8/layout/vProcess5"/>
    <dgm:cxn modelId="{A5D2D29F-974B-4D17-93D1-D717CED547C0}" type="presParOf" srcId="{BBCD8FDF-BBCA-4D7E-BC59-E2EF61F7AEA8}" destId="{CD6C99A4-E996-498E-B209-8B33DC6E2274}" srcOrd="1" destOrd="0" presId="urn:microsoft.com/office/officeart/2005/8/layout/vProcess5"/>
    <dgm:cxn modelId="{4BB890B5-D69B-47EF-B269-6F32DA2DF382}" type="presParOf" srcId="{BBCD8FDF-BBCA-4D7E-BC59-E2EF61F7AEA8}" destId="{09596EEF-23CF-4551-A5BC-7D95718256DD}" srcOrd="2" destOrd="0" presId="urn:microsoft.com/office/officeart/2005/8/layout/vProcess5"/>
    <dgm:cxn modelId="{C14B734C-FFB5-4B5C-A495-E424CD196D87}" type="presParOf" srcId="{BBCD8FDF-BBCA-4D7E-BC59-E2EF61F7AEA8}" destId="{A12A62D3-7A3F-493E-9411-0DB6E3BA17AD}" srcOrd="3" destOrd="0" presId="urn:microsoft.com/office/officeart/2005/8/layout/vProcess5"/>
    <dgm:cxn modelId="{8A815EC5-46AE-4C6E-8CD4-BE8793CC8FE9}" type="presParOf" srcId="{BBCD8FDF-BBCA-4D7E-BC59-E2EF61F7AEA8}" destId="{69506A7A-101D-40E3-A134-08B574C08434}" srcOrd="4" destOrd="0" presId="urn:microsoft.com/office/officeart/2005/8/layout/vProcess5"/>
    <dgm:cxn modelId="{46BB1F21-01CE-42FC-A711-32714B1B06DD}" type="presParOf" srcId="{BBCD8FDF-BBCA-4D7E-BC59-E2EF61F7AEA8}" destId="{F2ADB529-2C58-4181-B74E-DFBD10F8DC64}" srcOrd="5" destOrd="0" presId="urn:microsoft.com/office/officeart/2005/8/layout/vProcess5"/>
    <dgm:cxn modelId="{6DDA0671-177B-4F46-91FA-525BD412A264}" type="presParOf" srcId="{BBCD8FDF-BBCA-4D7E-BC59-E2EF61F7AEA8}" destId="{92DF5540-379E-418B-BFBD-C2BB9FC69E1C}" srcOrd="6" destOrd="0" presId="urn:microsoft.com/office/officeart/2005/8/layout/vProcess5"/>
    <dgm:cxn modelId="{ADBE276B-A6A0-430E-9D2B-B150ED29B381}" type="presParOf" srcId="{BBCD8FDF-BBCA-4D7E-BC59-E2EF61F7AEA8}" destId="{24AD2C60-E81D-4178-BFE0-8BDE313284B2}" srcOrd="7" destOrd="0" presId="urn:microsoft.com/office/officeart/2005/8/layout/vProcess5"/>
    <dgm:cxn modelId="{D649DB41-64C8-4457-B48E-D1F3687789CC}" type="presParOf" srcId="{BBCD8FDF-BBCA-4D7E-BC59-E2EF61F7AEA8}" destId="{A3B317C2-974B-4FEE-BC45-01DE580AC015}" srcOrd="8" destOrd="0" presId="urn:microsoft.com/office/officeart/2005/8/layout/vProcess5"/>
    <dgm:cxn modelId="{0C332423-AA11-44F1-9852-FA105E363456}" type="presParOf" srcId="{BBCD8FDF-BBCA-4D7E-BC59-E2EF61F7AEA8}" destId="{20F71D2D-F2BD-4D98-8F88-B089099C17EC}" srcOrd="9" destOrd="0" presId="urn:microsoft.com/office/officeart/2005/8/layout/vProcess5"/>
    <dgm:cxn modelId="{5F8BE8AE-3CF7-4FE1-87A7-31D247CE9880}" type="presParOf" srcId="{BBCD8FDF-BBCA-4D7E-BC59-E2EF61F7AEA8}" destId="{DD9D6676-7DD2-419F-9EEA-31FF26628C9B}" srcOrd="10" destOrd="0" presId="urn:microsoft.com/office/officeart/2005/8/layout/vProcess5"/>
    <dgm:cxn modelId="{54F403BD-A188-43B9-B776-C7C55A29DC96}" type="presParOf" srcId="{BBCD8FDF-BBCA-4D7E-BC59-E2EF61F7AEA8}" destId="{3DB7F446-3C4E-417F-992B-7B72CC582AC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95006E-B383-4D07-ABB9-1965D8DFB23D}">
      <dsp:nvSpPr>
        <dsp:cNvPr id="0" name=""/>
        <dsp:cNvSpPr/>
      </dsp:nvSpPr>
      <dsp:spPr>
        <a:xfrm>
          <a:off x="0" y="93169"/>
          <a:ext cx="8279705" cy="9097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b="1" kern="1200" dirty="0" smtClean="0"/>
            <a:t>粗口是否等於性騷擾？</a:t>
          </a:r>
          <a:endParaRPr lang="zh-HK" sz="2900" b="1" kern="1200" dirty="0"/>
        </a:p>
      </dsp:txBody>
      <dsp:txXfrm>
        <a:off x="0" y="93169"/>
        <a:ext cx="8279705" cy="909748"/>
      </dsp:txXfrm>
    </dsp:sp>
    <dsp:sp modelId="{72928ECC-566F-4120-AB8D-F32046C12738}">
      <dsp:nvSpPr>
        <dsp:cNvPr id="0" name=""/>
        <dsp:cNvSpPr/>
      </dsp:nvSpPr>
      <dsp:spPr>
        <a:xfrm>
          <a:off x="0" y="1086437"/>
          <a:ext cx="8279705" cy="9097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b="1" kern="1200" dirty="0" smtClean="0"/>
            <a:t>“口花花”是否等於性騷擾？</a:t>
          </a:r>
          <a:endParaRPr lang="zh-HK" sz="2900" b="1" kern="1200" dirty="0"/>
        </a:p>
      </dsp:txBody>
      <dsp:txXfrm>
        <a:off x="0" y="1086437"/>
        <a:ext cx="8279705" cy="909748"/>
      </dsp:txXfrm>
    </dsp:sp>
    <dsp:sp modelId="{D750D8B4-D430-4C37-870D-0BC9FA3CF66E}">
      <dsp:nvSpPr>
        <dsp:cNvPr id="0" name=""/>
        <dsp:cNvSpPr/>
      </dsp:nvSpPr>
      <dsp:spPr>
        <a:xfrm>
          <a:off x="0" y="2079705"/>
          <a:ext cx="8279705" cy="9097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b="1" kern="1200" dirty="0" smtClean="0"/>
            <a:t>為加深學生對課文印象，講有味笑話是否性騷擾</a:t>
          </a:r>
          <a:r>
            <a:rPr lang="zh-TW" sz="2900" kern="1200" dirty="0" smtClean="0"/>
            <a:t>？</a:t>
          </a:r>
          <a:endParaRPr lang="zh-HK" sz="2900" kern="1200" dirty="0"/>
        </a:p>
      </dsp:txBody>
      <dsp:txXfrm>
        <a:off x="0" y="2079705"/>
        <a:ext cx="8279705" cy="909748"/>
      </dsp:txXfrm>
    </dsp:sp>
    <dsp:sp modelId="{33046412-67C2-4DA7-97C6-D3D45927F97F}">
      <dsp:nvSpPr>
        <dsp:cNvPr id="0" name=""/>
        <dsp:cNvSpPr/>
      </dsp:nvSpPr>
      <dsp:spPr>
        <a:xfrm>
          <a:off x="0" y="3072974"/>
          <a:ext cx="8279705" cy="9097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/>
            <a:t>男士拍女士膊頭會否構成性騷擾</a:t>
          </a:r>
          <a:r>
            <a:rPr lang="en-US" altLang="zh-TW" sz="2900" b="1" kern="1200" dirty="0" smtClean="0"/>
            <a:t>?</a:t>
          </a:r>
          <a:endParaRPr lang="zh-HK" sz="2900" b="1" kern="1200" dirty="0"/>
        </a:p>
      </dsp:txBody>
      <dsp:txXfrm>
        <a:off x="0" y="3072974"/>
        <a:ext cx="8279705" cy="909748"/>
      </dsp:txXfrm>
    </dsp:sp>
    <dsp:sp modelId="{AD518985-2D8E-45F8-8DF3-479251A071C6}">
      <dsp:nvSpPr>
        <dsp:cNvPr id="0" name=""/>
        <dsp:cNvSpPr/>
      </dsp:nvSpPr>
      <dsp:spPr>
        <a:xfrm>
          <a:off x="0" y="4037430"/>
          <a:ext cx="8279705" cy="9097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b="1" kern="1200" smtClean="0"/>
            <a:t>純粹開玩笑是否等於性騷擾？</a:t>
          </a:r>
          <a:endParaRPr lang="zh-HK" sz="2900" kern="1200" dirty="0"/>
        </a:p>
      </dsp:txBody>
      <dsp:txXfrm>
        <a:off x="0" y="4037430"/>
        <a:ext cx="8279705" cy="9097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40F955-38BB-42CD-9C6D-E76A62A750EE}">
      <dsp:nvSpPr>
        <dsp:cNvPr id="0" name=""/>
        <dsp:cNvSpPr/>
      </dsp:nvSpPr>
      <dsp:spPr>
        <a:xfrm>
          <a:off x="0" y="639510"/>
          <a:ext cx="8153400" cy="3836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874776" rIns="632794" bIns="298704" numCol="1" spcCol="1270" anchor="t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200" b="1" kern="1200" dirty="0" smtClean="0"/>
            <a:t>對個別人士的性騷擾；</a:t>
          </a:r>
          <a:endParaRPr lang="zh-HK" sz="4200" kern="1200" dirty="0"/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200" b="1" kern="1200" dirty="0" smtClean="0"/>
            <a:t>在性方面具敵意/威嚇性的環境</a:t>
          </a:r>
          <a:endParaRPr lang="zh-HK" sz="4200" kern="1200" dirty="0"/>
        </a:p>
      </dsp:txBody>
      <dsp:txXfrm>
        <a:off x="0" y="639510"/>
        <a:ext cx="8153400" cy="3836700"/>
      </dsp:txXfrm>
    </dsp:sp>
    <dsp:sp modelId="{434680A9-096C-4178-9C8A-93FBFF0734B0}">
      <dsp:nvSpPr>
        <dsp:cNvPr id="0" name=""/>
        <dsp:cNvSpPr/>
      </dsp:nvSpPr>
      <dsp:spPr>
        <a:xfrm>
          <a:off x="407670" y="19590"/>
          <a:ext cx="5707380" cy="1239840"/>
        </a:xfrm>
        <a:prstGeom prst="roundRect">
          <a:avLst/>
        </a:prstGeom>
        <a:solidFill>
          <a:schemeClr val="accent2"/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800" b="1" kern="1200" dirty="0" smtClean="0"/>
            <a:t>兩大類別</a:t>
          </a:r>
          <a:endParaRPr lang="zh-HK" sz="4800" kern="1200" dirty="0"/>
        </a:p>
      </dsp:txBody>
      <dsp:txXfrm>
        <a:off x="407670" y="19590"/>
        <a:ext cx="5707380" cy="12398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572D0-BC4D-44BF-8997-9D6A904B67F2}">
      <dsp:nvSpPr>
        <dsp:cNvPr id="0" name=""/>
        <dsp:cNvSpPr/>
      </dsp:nvSpPr>
      <dsp:spPr>
        <a:xfrm>
          <a:off x="39" y="13041"/>
          <a:ext cx="3809962" cy="97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/>
            <a:t>主觀測試：</a:t>
          </a:r>
          <a:endParaRPr lang="zh-TW" altLang="en-US" sz="3200" b="1" kern="1200" dirty="0"/>
        </a:p>
      </dsp:txBody>
      <dsp:txXfrm>
        <a:off x="39" y="13041"/>
        <a:ext cx="3809962" cy="979200"/>
      </dsp:txXfrm>
    </dsp:sp>
    <dsp:sp modelId="{C7E5E3CE-F621-4586-A2DC-0754CF22464D}">
      <dsp:nvSpPr>
        <dsp:cNvPr id="0" name=""/>
        <dsp:cNvSpPr/>
      </dsp:nvSpPr>
      <dsp:spPr>
        <a:xfrm>
          <a:off x="39" y="992242"/>
          <a:ext cx="3809962" cy="391986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400" kern="1200" smtClean="0"/>
            <a:t>A </a:t>
          </a:r>
          <a:r>
            <a:rPr lang="zh-TW" altLang="en-US" sz="2400" kern="1200" smtClean="0"/>
            <a:t>君向 </a:t>
          </a:r>
          <a:r>
            <a:rPr lang="en-US" altLang="zh-TW" sz="2400" kern="1200" smtClean="0"/>
            <a:t>B </a:t>
          </a:r>
          <a:r>
            <a:rPr lang="zh-TW" altLang="en-US" sz="2400" kern="1200" smtClean="0"/>
            <a:t>君提出</a:t>
          </a:r>
          <a:r>
            <a:rPr lang="zh-TW" altLang="en-US" sz="2400" kern="1200" smtClean="0">
              <a:solidFill>
                <a:srgbClr val="FF0000"/>
              </a:solidFill>
            </a:rPr>
            <a:t>不受歡迎</a:t>
          </a:r>
          <a:r>
            <a:rPr lang="zh-TW" altLang="en-US" sz="2400" kern="1200" smtClean="0"/>
            <a:t>的：</a:t>
          </a:r>
          <a:endParaRPr lang="zh-TW" alt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性要求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獲取性方面的好處的要求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smtClean="0"/>
            <a:t>做出其他不受歡迎並</a:t>
          </a:r>
          <a:r>
            <a:rPr lang="zh-TW" altLang="en-US" sz="2400" kern="1200" smtClean="0">
              <a:solidFill>
                <a:srgbClr val="FF0000"/>
              </a:solidFill>
            </a:rPr>
            <a:t>涉及性的行徑</a:t>
          </a:r>
          <a:endParaRPr lang="en-US" altLang="zh-TW" sz="2400" kern="1200" dirty="0" smtClean="0">
            <a:solidFill>
              <a:srgbClr val="FF0000"/>
            </a:solidFill>
          </a:endParaRPr>
        </a:p>
      </dsp:txBody>
      <dsp:txXfrm>
        <a:off x="39" y="992242"/>
        <a:ext cx="3809962" cy="3919860"/>
      </dsp:txXfrm>
    </dsp:sp>
    <dsp:sp modelId="{B3CB7337-6F8A-44C8-AC15-3E8056CD304E}">
      <dsp:nvSpPr>
        <dsp:cNvPr id="0" name=""/>
        <dsp:cNvSpPr/>
      </dsp:nvSpPr>
      <dsp:spPr>
        <a:xfrm>
          <a:off x="4343397" y="13041"/>
          <a:ext cx="3809962" cy="979200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/>
            <a:t>合理人測試：</a:t>
          </a:r>
          <a:endParaRPr lang="zh-TW" altLang="en-US" sz="3200" b="1" kern="1200" dirty="0"/>
        </a:p>
      </dsp:txBody>
      <dsp:txXfrm>
        <a:off x="4343397" y="13041"/>
        <a:ext cx="3809962" cy="979200"/>
      </dsp:txXfrm>
    </dsp:sp>
    <dsp:sp modelId="{667522DC-A519-4284-86EC-3416E9259885}">
      <dsp:nvSpPr>
        <dsp:cNvPr id="0" name=""/>
        <dsp:cNvSpPr/>
      </dsp:nvSpPr>
      <dsp:spPr>
        <a:xfrm>
          <a:off x="4343437" y="964685"/>
          <a:ext cx="3809962" cy="391986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/>
            <a:t>一名</a:t>
          </a:r>
          <a:r>
            <a:rPr lang="zh-TW" altLang="en-US" sz="2400" b="1" kern="1200" dirty="0" smtClean="0">
              <a:solidFill>
                <a:schemeClr val="accent1"/>
              </a:solidFill>
            </a:rPr>
            <a:t>合理的人</a:t>
          </a:r>
          <a:r>
            <a:rPr lang="zh-TW" altLang="en-US" sz="2400" kern="1200" dirty="0" smtClean="0"/>
            <a:t>在</a:t>
          </a:r>
          <a:r>
            <a:rPr lang="zh-TW" altLang="en-US" sz="2400" b="1" kern="1200" dirty="0" smtClean="0">
              <a:solidFill>
                <a:schemeClr val="accent1"/>
              </a:solidFill>
            </a:rPr>
            <a:t>顧及所有情況後</a:t>
          </a:r>
          <a:r>
            <a:rPr lang="zh-TW" altLang="en-US" sz="2400" kern="1200" dirty="0" smtClean="0"/>
            <a:t>，應會預期 </a:t>
          </a:r>
          <a:r>
            <a:rPr lang="en-US" altLang="zh-TW" sz="2400" kern="1200" dirty="0" smtClean="0"/>
            <a:t>B </a:t>
          </a:r>
          <a:r>
            <a:rPr lang="zh-TW" altLang="en-US" sz="2400" kern="1200" dirty="0" smtClean="0"/>
            <a:t>君會感到受冒犯、侮辱或威嚇</a:t>
          </a:r>
          <a:endParaRPr lang="zh-TW" altLang="en-US" sz="2400" kern="1200" dirty="0"/>
        </a:p>
      </dsp:txBody>
      <dsp:txXfrm>
        <a:off x="4343437" y="964685"/>
        <a:ext cx="3809962" cy="39198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59AFF5-FD68-4727-8512-DF095CD48FFF}">
      <dsp:nvSpPr>
        <dsp:cNvPr id="0" name=""/>
        <dsp:cNvSpPr/>
      </dsp:nvSpPr>
      <dsp:spPr>
        <a:xfrm>
          <a:off x="0" y="121704"/>
          <a:ext cx="7560840" cy="8707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b="1" kern="1200" dirty="0" smtClean="0">
              <a:cs typeface="華康標楷體(P)" pitchFamily="66" charset="-120"/>
            </a:rPr>
            <a:t>根據條例提出或打算提出性騷擾投訴</a:t>
          </a:r>
          <a:endParaRPr lang="zh-TW" altLang="en-US" sz="2700" b="1" kern="1200" dirty="0"/>
        </a:p>
      </dsp:txBody>
      <dsp:txXfrm>
        <a:off x="0" y="121704"/>
        <a:ext cx="7560840" cy="870723"/>
      </dsp:txXfrm>
    </dsp:sp>
    <dsp:sp modelId="{F7149267-1B5D-48DE-9BA0-DDE40D3A52C9}">
      <dsp:nvSpPr>
        <dsp:cNvPr id="0" name=""/>
        <dsp:cNvSpPr/>
      </dsp:nvSpPr>
      <dsp:spPr>
        <a:xfrm>
          <a:off x="0" y="1070187"/>
          <a:ext cx="7560840" cy="847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b="1" kern="1200" dirty="0" smtClean="0">
              <a:cs typeface="華康標楷體(P)" pitchFamily="66" charset="-120"/>
            </a:rPr>
            <a:t>提交或打算提交有關性騷擾投訴的資料或文件</a:t>
          </a:r>
          <a:endParaRPr lang="zh-TW" altLang="en-US" sz="2700" b="1" kern="1200" dirty="0"/>
        </a:p>
      </dsp:txBody>
      <dsp:txXfrm>
        <a:off x="0" y="1070187"/>
        <a:ext cx="7560840" cy="847006"/>
      </dsp:txXfrm>
    </dsp:sp>
    <dsp:sp modelId="{9BE25718-C3D4-4196-A937-F74443F20FC0}">
      <dsp:nvSpPr>
        <dsp:cNvPr id="0" name=""/>
        <dsp:cNvSpPr/>
      </dsp:nvSpPr>
      <dsp:spPr>
        <a:xfrm>
          <a:off x="0" y="1993912"/>
          <a:ext cx="7560840" cy="847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b="1" kern="1200" dirty="0" smtClean="0">
              <a:cs typeface="華康標楷體(P)" pitchFamily="66" charset="-120"/>
            </a:rPr>
            <a:t>在性騷擾訴訟中以證人身分出庭或打算出庭作供</a:t>
          </a:r>
          <a:endParaRPr lang="zh-TW" altLang="en-US" sz="2700" b="1" kern="1200" dirty="0"/>
        </a:p>
      </dsp:txBody>
      <dsp:txXfrm>
        <a:off x="0" y="1993912"/>
        <a:ext cx="7560840" cy="847006"/>
      </dsp:txXfrm>
    </dsp:sp>
    <dsp:sp modelId="{EEF48501-F907-4BBF-9C23-AD70F0B7835E}">
      <dsp:nvSpPr>
        <dsp:cNvPr id="0" name=""/>
        <dsp:cNvSpPr/>
      </dsp:nvSpPr>
      <dsp:spPr>
        <a:xfrm>
          <a:off x="0" y="2919720"/>
          <a:ext cx="7560840" cy="847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b="1" kern="1200" dirty="0" smtClean="0">
              <a:cs typeface="華康標楷體(P)" pitchFamily="66" charset="-120"/>
            </a:rPr>
            <a:t>根據條例合理維護自己或其他人的權利</a:t>
          </a:r>
          <a:endParaRPr lang="zh-TW" altLang="en-US" sz="2700" b="1" kern="1200" dirty="0"/>
        </a:p>
      </dsp:txBody>
      <dsp:txXfrm>
        <a:off x="0" y="2919720"/>
        <a:ext cx="7560840" cy="84700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6C99A4-E996-498E-B209-8B33DC6E2274}">
      <dsp:nvSpPr>
        <dsp:cNvPr id="0" name=""/>
        <dsp:cNvSpPr/>
      </dsp:nvSpPr>
      <dsp:spPr>
        <a:xfrm>
          <a:off x="0" y="0"/>
          <a:ext cx="6869330" cy="686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阿詩向人事部投訴，卻</a:t>
          </a:r>
          <a:r>
            <a:rPr lang="zh-TW" altLang="en-US" sz="2400" b="1" kern="1200" dirty="0" smtClean="0">
              <a:solidFill>
                <a:schemeClr val="tx1"/>
              </a:solidFill>
            </a:rPr>
            <a:t>不獲受理。</a:t>
          </a:r>
          <a:endParaRPr lang="zh-TW" altLang="en-US" sz="2400" b="1" kern="1200" dirty="0">
            <a:solidFill>
              <a:schemeClr val="tx1"/>
            </a:solidFill>
          </a:endParaRPr>
        </a:p>
      </dsp:txBody>
      <dsp:txXfrm>
        <a:off x="0" y="0"/>
        <a:ext cx="5654522" cy="686020"/>
      </dsp:txXfrm>
    </dsp:sp>
    <dsp:sp modelId="{09596EEF-23CF-4551-A5BC-7D95718256DD}">
      <dsp:nvSpPr>
        <dsp:cNvPr id="0" name=""/>
        <dsp:cNvSpPr/>
      </dsp:nvSpPr>
      <dsp:spPr>
        <a:xfrm>
          <a:off x="576062" y="788246"/>
          <a:ext cx="6869330" cy="9696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向高層求助；公司承諾會調派她到另一分公司擔任工作相若的崗位。</a:t>
          </a:r>
          <a:endParaRPr lang="zh-TW" altLang="en-US" sz="2400" b="1" kern="1200" dirty="0"/>
        </a:p>
      </dsp:txBody>
      <dsp:txXfrm>
        <a:off x="576062" y="788246"/>
        <a:ext cx="5579431" cy="969614"/>
      </dsp:txXfrm>
    </dsp:sp>
    <dsp:sp modelId="{A12A62D3-7A3F-493E-9411-0DB6E3BA17AD}">
      <dsp:nvSpPr>
        <dsp:cNvPr id="0" name=""/>
        <dsp:cNvSpPr/>
      </dsp:nvSpPr>
      <dsp:spPr>
        <a:xfrm>
          <a:off x="1152124" y="1940376"/>
          <a:ext cx="6869330" cy="10466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/>
            <a:t>結果只獲配一個職級待遇都較低的職位。阿詩最終辭職。</a:t>
          </a:r>
          <a:endParaRPr lang="zh-TW" altLang="en-US" sz="2400" b="1" kern="1200" dirty="0"/>
        </a:p>
      </dsp:txBody>
      <dsp:txXfrm>
        <a:off x="1152124" y="1940376"/>
        <a:ext cx="5588017" cy="1046614"/>
      </dsp:txXfrm>
    </dsp:sp>
    <dsp:sp modelId="{69506A7A-101D-40E3-A134-08B574C08434}">
      <dsp:nvSpPr>
        <dsp:cNvPr id="0" name=""/>
        <dsp:cNvSpPr/>
      </dsp:nvSpPr>
      <dsp:spPr>
        <a:xfrm>
          <a:off x="1584204" y="3099641"/>
          <a:ext cx="6869330" cy="19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b="1" kern="1200" dirty="0" smtClean="0"/>
            <a:t>阿詩向平機會投訴：</a:t>
          </a:r>
          <a:r>
            <a:rPr lang="en-US" altLang="zh-TW" sz="2300" b="1" kern="1200" dirty="0" smtClean="0"/>
            <a:t>(1)</a:t>
          </a:r>
          <a:r>
            <a:rPr lang="zh-TW" altLang="en-US" sz="2300" b="1" kern="1200" dirty="0" smtClean="0"/>
            <a:t>投訴張經理性騷擾； 及</a:t>
          </a:r>
          <a:r>
            <a:rPr lang="en-US" altLang="zh-TW" sz="2300" b="1" kern="1200" dirty="0" smtClean="0"/>
            <a:t>(2)</a:t>
          </a:r>
          <a:r>
            <a:rPr lang="zh-TW" altLang="en-US" sz="2300" b="1" kern="1200" dirty="0" smtClean="0"/>
            <a:t>投訴公司向她作出了「使人受害」的歧視行為，以及公司作為僱主，需就張經理的行為負上轉承責任。</a:t>
          </a:r>
          <a:endParaRPr lang="zh-TW" altLang="en-US" sz="2300" b="1" kern="1200" dirty="0"/>
        </a:p>
      </dsp:txBody>
      <dsp:txXfrm>
        <a:off x="1584204" y="3099641"/>
        <a:ext cx="5579431" cy="1910700"/>
      </dsp:txXfrm>
    </dsp:sp>
    <dsp:sp modelId="{F2ADB529-2C58-4181-B74E-DFBD10F8DC64}">
      <dsp:nvSpPr>
        <dsp:cNvPr id="0" name=""/>
        <dsp:cNvSpPr/>
      </dsp:nvSpPr>
      <dsp:spPr>
        <a:xfrm>
          <a:off x="6048670" y="500221"/>
          <a:ext cx="714592" cy="71459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500" kern="1200"/>
        </a:p>
      </dsp:txBody>
      <dsp:txXfrm>
        <a:off x="6048670" y="500221"/>
        <a:ext cx="714592" cy="714592"/>
      </dsp:txXfrm>
    </dsp:sp>
    <dsp:sp modelId="{92DF5540-379E-418B-BFBD-C2BB9FC69E1C}">
      <dsp:nvSpPr>
        <dsp:cNvPr id="0" name=""/>
        <dsp:cNvSpPr/>
      </dsp:nvSpPr>
      <dsp:spPr>
        <a:xfrm>
          <a:off x="6696744" y="1612779"/>
          <a:ext cx="714592" cy="71459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500" kern="1200"/>
        </a:p>
      </dsp:txBody>
      <dsp:txXfrm>
        <a:off x="6696744" y="1612779"/>
        <a:ext cx="714592" cy="714592"/>
      </dsp:txXfrm>
    </dsp:sp>
    <dsp:sp modelId="{24AD2C60-E81D-4178-BFE0-8BDE313284B2}">
      <dsp:nvSpPr>
        <dsp:cNvPr id="0" name=""/>
        <dsp:cNvSpPr/>
      </dsp:nvSpPr>
      <dsp:spPr>
        <a:xfrm>
          <a:off x="7272810" y="2764904"/>
          <a:ext cx="714592" cy="71459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500" kern="1200"/>
        </a:p>
      </dsp:txBody>
      <dsp:txXfrm>
        <a:off x="7272810" y="2764904"/>
        <a:ext cx="714592" cy="714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884BB-7DC0-428A-B22E-C7D66857AE76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3E2A7-52EF-46A1-9217-6CB6D935B0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A8510-37A0-4BDC-8C49-97DFC7CF95CF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B3049-F546-476B-B524-5F0BF5B75B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80094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B3049-F546-476B-B524-5F0BF5B75BD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F2D071-3E9B-4486-BDB8-5DBE3129BD48}" type="datetimeFigureOut">
              <a:rPr lang="zh-TW" altLang="en-US" smtClean="0"/>
              <a:pPr/>
              <a:t>2013/11/12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DCAFE6-9442-4B00-860D-6FC95D40E1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the-sun.on.c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501008"/>
            <a:ext cx="8816752" cy="2404864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 </a:t>
            </a:r>
            <a:r>
              <a:rPr lang="zh-TW" altLang="en-US" sz="4900" dirty="0" smtClean="0"/>
              <a:t>性騷擾</a:t>
            </a:r>
            <a:r>
              <a:rPr lang="zh-TW" altLang="en-US" sz="4900" dirty="0" smtClean="0"/>
              <a:t>的定義</a:t>
            </a:r>
            <a:r>
              <a:rPr lang="zh-TW" altLang="en-US" sz="4900" dirty="0" smtClean="0"/>
              <a:t>與</a:t>
            </a:r>
            <a:r>
              <a:rPr lang="zh-TW" altLang="en-US" sz="4900" dirty="0" smtClean="0"/>
              <a:t>學校</a:t>
            </a:r>
            <a:r>
              <a:rPr lang="zh-TW" altLang="en-US" sz="4900" dirty="0" smtClean="0"/>
              <a:t>的責任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</a:t>
            </a:r>
            <a:r>
              <a:rPr lang="zh-TW" altLang="en-US" sz="3100" dirty="0" smtClean="0">
                <a:solidFill>
                  <a:schemeClr val="tx2">
                    <a:lumMod val="75000"/>
                  </a:schemeClr>
                </a:solidFill>
              </a:rPr>
              <a:t>平等機會委員會</a:t>
            </a:r>
            <a:r>
              <a:rPr lang="en-US" altLang="zh-TW" sz="31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zh-TW" sz="3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TW" altLang="en-US" sz="3100" dirty="0" smtClean="0">
                <a:solidFill>
                  <a:schemeClr val="tx2">
                    <a:lumMod val="75000"/>
                  </a:schemeClr>
                </a:solidFill>
              </a:rPr>
              <a:t>政策及研究主管朱崇文博士</a:t>
            </a:r>
            <a:endParaRPr lang="zh-TW" altLang="en-US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　  　　　　　　　　　　　　　</a:t>
            </a:r>
            <a:r>
              <a:rPr lang="en-US" altLang="zh-TW" sz="2400" b="1" cap="al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2013</a:t>
            </a:r>
            <a:r>
              <a:rPr lang="zh-TW" altLang="en-US" sz="2400" b="1" cap="al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年</a:t>
            </a:r>
            <a:r>
              <a:rPr lang="en-US" altLang="zh-TW" sz="2400" b="1" cap="al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12</a:t>
            </a:r>
            <a:r>
              <a:rPr lang="zh-TW" altLang="en-US" sz="2400" b="1" cap="al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月</a:t>
            </a:r>
          </a:p>
        </p:txBody>
      </p:sp>
      <p:pic>
        <p:nvPicPr>
          <p:cNvPr id="1026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2516311" cy="221143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/>
              <a:t>      </a:t>
            </a:r>
            <a:r>
              <a:rPr lang="zh-HK" altLang="zh-TW" b="1" dirty="0" smtClean="0"/>
              <a:t>摸手掃背</a:t>
            </a:r>
            <a:r>
              <a:rPr lang="zh-TW" altLang="en-US" b="1" dirty="0" smtClean="0"/>
              <a:t>是否性騷擾</a:t>
            </a:r>
            <a:r>
              <a:rPr lang="en-US" altLang="zh-TW" b="1" dirty="0" smtClean="0"/>
              <a:t>?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續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TW" sz="5000" b="1" dirty="0" smtClean="0"/>
              <a:t>68 </a:t>
            </a:r>
            <a:r>
              <a:rPr lang="zh-TW" altLang="en-US" sz="5000" b="1" dirty="0" smtClean="0"/>
              <a:t>則網上留言</a:t>
            </a:r>
          </a:p>
          <a:p>
            <a:pPr>
              <a:buNone/>
            </a:pPr>
            <a:r>
              <a:rPr lang="en-US" altLang="zh-TW" sz="4300" b="1" i="1" dirty="0" err="1" smtClean="0"/>
              <a:t>AppleIE</a:t>
            </a:r>
            <a:r>
              <a:rPr lang="en-US" altLang="zh-TW" sz="4300" b="1" i="1" dirty="0" smtClean="0"/>
              <a:t>:</a:t>
            </a:r>
          </a:p>
          <a:p>
            <a:pPr>
              <a:buNone/>
            </a:pPr>
            <a:r>
              <a:rPr lang="zh-TW" altLang="en-US" sz="4300" dirty="0" smtClean="0"/>
              <a:t>如果有下次的話，男老師千萬記得不要與女生獨處一室，否則黃河水都洗唔清， 切記</a:t>
            </a:r>
            <a:r>
              <a:rPr lang="en-US" altLang="zh-TW" sz="4300" dirty="0" smtClean="0"/>
              <a:t>!</a:t>
            </a:r>
            <a:endParaRPr lang="zh-TW" altLang="en-US" sz="4300" dirty="0" smtClean="0"/>
          </a:p>
          <a:p>
            <a:pPr>
              <a:buNone/>
            </a:pPr>
            <a:r>
              <a:rPr lang="en-US" altLang="zh-TW" sz="4300" b="1" i="1" dirty="0" smtClean="0"/>
              <a:t>Albert:</a:t>
            </a:r>
            <a:endParaRPr lang="en-US" altLang="zh-TW" sz="4300" i="1" dirty="0" smtClean="0"/>
          </a:p>
          <a:p>
            <a:pPr>
              <a:buNone/>
            </a:pPr>
            <a:r>
              <a:rPr lang="zh-TW" altLang="en-US" sz="4300" dirty="0" smtClean="0"/>
              <a:t>正一死女包，全部踢曬出校，番屋企三步不出閨房啦！宜家乜野時代呀？手同背瘠都話</a:t>
            </a:r>
            <a:r>
              <a:rPr lang="zh-TW" altLang="en-US" sz="4300" smtClean="0"/>
              <a:t>非禮！</a:t>
            </a:r>
            <a:endParaRPr lang="zh-TW" altLang="en-US" sz="4300" dirty="0" smtClean="0"/>
          </a:p>
          <a:p>
            <a:pPr>
              <a:buNone/>
            </a:pPr>
            <a:r>
              <a:rPr lang="zh-TW" altLang="en-US" sz="4300" b="1" i="1" dirty="0" smtClean="0"/>
              <a:t>的士佬</a:t>
            </a:r>
            <a:r>
              <a:rPr lang="en-US" altLang="zh-TW" sz="4300" b="1" i="1" dirty="0" smtClean="0"/>
              <a:t>:  </a:t>
            </a:r>
          </a:p>
          <a:p>
            <a:pPr>
              <a:buNone/>
            </a:pPr>
            <a:r>
              <a:rPr lang="zh-TW" altLang="en-US" sz="4300" dirty="0" smtClean="0"/>
              <a:t>下？要唔要同學生接觸時帶手套？</a:t>
            </a:r>
          </a:p>
          <a:p>
            <a:pPr>
              <a:buNone/>
            </a:pPr>
            <a:r>
              <a:rPr lang="en-US" altLang="zh-TW" sz="4300" b="1" i="1" dirty="0" smtClean="0"/>
              <a:t>CHI:</a:t>
            </a:r>
          </a:p>
          <a:p>
            <a:pPr>
              <a:buNone/>
            </a:pPr>
            <a:r>
              <a:rPr lang="zh-TW" altLang="en-US" sz="4300" dirty="0" smtClean="0"/>
              <a:t> 就當我戴咗有色眼鏡</a:t>
            </a:r>
            <a:r>
              <a:rPr lang="en-US" altLang="zh-TW" sz="4300" dirty="0" smtClean="0"/>
              <a:t>, </a:t>
            </a:r>
            <a:r>
              <a:rPr lang="zh-TW" altLang="en-US" sz="4300" dirty="0" smtClean="0"/>
              <a:t>個女社工係唔係四十幾歲未婚</a:t>
            </a:r>
            <a:r>
              <a:rPr lang="en-US" altLang="zh-TW" sz="4300" dirty="0" smtClean="0"/>
              <a:t>, </a:t>
            </a:r>
            <a:r>
              <a:rPr lang="zh-TW" altLang="en-US" sz="4300" dirty="0" smtClean="0"/>
              <a:t>甚至未拍過拖</a:t>
            </a:r>
            <a:r>
              <a:rPr lang="en-US" altLang="zh-TW" sz="4300" dirty="0" smtClean="0"/>
              <a:t>GA? .</a:t>
            </a:r>
            <a:br>
              <a:rPr lang="en-US" altLang="zh-TW" sz="4300" dirty="0" smtClean="0"/>
            </a:br>
            <a:r>
              <a:rPr lang="zh-TW" altLang="en-US" sz="4300" dirty="0" smtClean="0"/>
              <a:t>少女心靈被傷害係大事</a:t>
            </a:r>
            <a:r>
              <a:rPr lang="en-US" altLang="zh-TW" sz="4300" dirty="0" smtClean="0"/>
              <a:t>, </a:t>
            </a:r>
            <a:r>
              <a:rPr lang="zh-TW" altLang="en-US" sz="4300" dirty="0" smtClean="0"/>
              <a:t>但係一個上進既年青人前途被毀亦唔係小事</a:t>
            </a:r>
            <a:r>
              <a:rPr lang="en-US" altLang="zh-TW" sz="4300" dirty="0" smtClean="0"/>
              <a:t>!</a:t>
            </a:r>
            <a:endParaRPr lang="zh-TW" altLang="en-US" sz="4300" dirty="0" smtClean="0"/>
          </a:p>
          <a:p>
            <a:pPr>
              <a:buNone/>
            </a:pPr>
            <a:r>
              <a:rPr lang="en-US" altLang="zh-TW" sz="4300" b="1" i="1" dirty="0" smtClean="0"/>
              <a:t>Jan:</a:t>
            </a:r>
          </a:p>
          <a:p>
            <a:pPr>
              <a:buNone/>
            </a:pPr>
            <a:r>
              <a:rPr lang="zh-TW" altLang="en-US" sz="4300" dirty="0" smtClean="0"/>
              <a:t>係咪</a:t>
            </a:r>
            <a:r>
              <a:rPr lang="en-US" altLang="zh-TW" sz="4300" dirty="0" smtClean="0"/>
              <a:t>D</a:t>
            </a:r>
            <a:r>
              <a:rPr lang="zh-TW" altLang="en-US" sz="4300" dirty="0" smtClean="0"/>
              <a:t>靚妹太敏感</a:t>
            </a:r>
            <a:r>
              <a:rPr lang="en-US" altLang="zh-TW" sz="4300" dirty="0" smtClean="0"/>
              <a:t>??</a:t>
            </a:r>
          </a:p>
          <a:p>
            <a:pPr>
              <a:buNone/>
            </a:pPr>
            <a:endParaRPr lang="zh-TW" altLang="en-US" sz="4300" dirty="0"/>
          </a:p>
        </p:txBody>
      </p:sp>
      <p:pic>
        <p:nvPicPr>
          <p:cNvPr id="5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    </a:t>
            </a:r>
            <a:r>
              <a:rPr lang="zh-HK" altLang="zh-TW" b="1" dirty="0" smtClean="0"/>
              <a:t>摸手掃背</a:t>
            </a:r>
            <a:r>
              <a:rPr lang="zh-TW" altLang="en-US" b="1" dirty="0" smtClean="0"/>
              <a:t>是否性騷擾</a:t>
            </a:r>
            <a:r>
              <a:rPr lang="en-US" altLang="zh-TW" b="1" dirty="0" smtClean="0"/>
              <a:t>?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續</a:t>
            </a:r>
            <a:r>
              <a:rPr lang="en-US" altLang="zh-TW" b="1" dirty="0" smtClean="0"/>
              <a:t>)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400"/>
              </a:spcAft>
            </a:pPr>
            <a:r>
              <a:rPr lang="zh-TW" altLang="en-US" sz="3200" b="1" dirty="0"/>
              <a:t>是否</a:t>
            </a:r>
            <a:r>
              <a:rPr lang="zh-TW" altLang="en-US" sz="3200" b="1" dirty="0" smtClean="0"/>
              <a:t>不受歡迎</a:t>
            </a:r>
            <a:r>
              <a:rPr lang="zh-TW" altLang="en-US" sz="3200" b="1" dirty="0"/>
              <a:t>？</a:t>
            </a:r>
            <a:endParaRPr lang="en-US" altLang="zh-TW" sz="3200" b="1" dirty="0"/>
          </a:p>
          <a:p>
            <a:pPr>
              <a:spcAft>
                <a:spcPts val="400"/>
              </a:spcAft>
            </a:pPr>
            <a:r>
              <a:rPr lang="zh-TW" altLang="en-US" sz="3200" b="1" dirty="0"/>
              <a:t>是否性要求或性方面好處的</a:t>
            </a:r>
            <a:r>
              <a:rPr lang="zh-TW" altLang="en-US" sz="3200" b="1" dirty="0" smtClean="0"/>
              <a:t>要求</a:t>
            </a:r>
            <a:r>
              <a:rPr lang="zh-TW" altLang="en-US" sz="3200" b="1" dirty="0"/>
              <a:t>？</a:t>
            </a:r>
            <a:endParaRPr lang="en-US" altLang="zh-HK" sz="3200" b="1" dirty="0"/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zh-TW" altLang="en-US" sz="3200" b="1" dirty="0"/>
              <a:t>是否</a:t>
            </a:r>
            <a:r>
              <a:rPr lang="zh-HK" altLang="en-US" sz="3200" b="1" dirty="0"/>
              <a:t>涉及性的行徑</a:t>
            </a:r>
            <a:r>
              <a:rPr lang="zh-HK" altLang="en-US" sz="3200" dirty="0"/>
              <a:t> </a:t>
            </a:r>
            <a:r>
              <a:rPr lang="en-US" altLang="zh-HK" sz="3200" dirty="0"/>
              <a:t>(conduct of a sexual nature)( </a:t>
            </a:r>
            <a:r>
              <a:rPr lang="zh-HK" altLang="en-US" sz="3200" dirty="0"/>
              <a:t>包括對一名女性或在其在場時作出涉及性的陳述，不論該陳述是以口頭或書面作出</a:t>
            </a:r>
            <a:r>
              <a:rPr lang="en-US" altLang="zh-HK" sz="3200" dirty="0" smtClean="0"/>
              <a:t>)</a:t>
            </a:r>
            <a:r>
              <a:rPr lang="zh-TW" altLang="en-US" sz="3200" dirty="0" smtClean="0"/>
              <a:t>？</a:t>
            </a:r>
            <a:endParaRPr lang="en-US" altLang="zh-HK" sz="3200" dirty="0"/>
          </a:p>
          <a:p>
            <a:pPr>
              <a:spcAft>
                <a:spcPts val="400"/>
              </a:spcAft>
            </a:pPr>
            <a:r>
              <a:rPr lang="zh-TW" altLang="en-US" sz="3200" b="1" dirty="0"/>
              <a:t>合理人測試</a:t>
            </a:r>
            <a:endParaRPr lang="en-US" altLang="zh-TW" sz="3200" b="1" dirty="0"/>
          </a:p>
          <a:p>
            <a:pPr>
              <a:spcAft>
                <a:spcPts val="400"/>
              </a:spcAft>
            </a:pPr>
            <a:r>
              <a:rPr lang="zh-TW" altLang="en-US" sz="3200" b="1" dirty="0"/>
              <a:t>顧及所有</a:t>
            </a:r>
            <a:r>
              <a:rPr lang="zh-TW" altLang="en-US" sz="3200" b="1" dirty="0" smtClean="0"/>
              <a:t>情況？</a:t>
            </a:r>
            <a:r>
              <a:rPr lang="zh-TW" altLang="en-US" sz="3200" dirty="0" smtClean="0"/>
              <a:t>如男老師是籃球教練，女生出場比賽前打氣？男老師如何掃背？如女生穿小背心？</a:t>
            </a:r>
            <a:endParaRPr lang="en-US" altLang="zh-TW" sz="3200" b="1" dirty="0"/>
          </a:p>
          <a:p>
            <a:pPr lvl="0">
              <a:spcAft>
                <a:spcPts val="400"/>
              </a:spcAft>
            </a:pPr>
            <a:r>
              <a:rPr lang="zh-TW" altLang="zh-HK" sz="3200" dirty="0"/>
              <a:t>預期 </a:t>
            </a:r>
            <a:r>
              <a:rPr lang="zh-TW" altLang="en-US" sz="3200" dirty="0" smtClean="0"/>
              <a:t>另一方</a:t>
            </a:r>
            <a:r>
              <a:rPr lang="zh-TW" altLang="zh-HK" sz="3200" dirty="0" smtClean="0"/>
              <a:t>會</a:t>
            </a:r>
            <a:r>
              <a:rPr lang="zh-TW" altLang="zh-HK" sz="3200" dirty="0"/>
              <a:t>感到受冒犯、侮辱或威嚇</a:t>
            </a:r>
            <a:r>
              <a:rPr lang="en-US" altLang="zh-TW" sz="3200" dirty="0"/>
              <a:t>?</a:t>
            </a:r>
            <a:endParaRPr lang="en-US" altLang="zh-HK" sz="3200" dirty="0"/>
          </a:p>
          <a:p>
            <a:pPr>
              <a:spcAft>
                <a:spcPts val="400"/>
              </a:spcAft>
            </a:pPr>
            <a:r>
              <a:rPr lang="zh-TW" altLang="en-US" sz="3200" dirty="0" smtClean="0"/>
              <a:t>行事的</a:t>
            </a:r>
            <a:r>
              <a:rPr lang="zh-TW" altLang="en-US" sz="3200" b="1" dirty="0" smtClean="0"/>
              <a:t>意圖</a:t>
            </a:r>
            <a:r>
              <a:rPr lang="zh-TW" altLang="en-US" sz="3200" dirty="0" smtClean="0"/>
              <a:t>是否相干？</a:t>
            </a:r>
            <a:endParaRPr lang="zh-HK" altLang="en-US" dirty="0"/>
          </a:p>
        </p:txBody>
      </p:sp>
      <p:pic>
        <p:nvPicPr>
          <p:cNvPr id="6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413541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b="1" dirty="0" smtClean="0"/>
              <a:t>　　</a:t>
            </a:r>
            <a:r>
              <a:rPr lang="zh-TW" altLang="zh-TW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在性方面具敵意/威嚇性的環境</a:t>
            </a:r>
            <a:endParaRPr lang="zh-TW" altLang="en-US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 smtClean="0"/>
              <a:t>如自行或聯同其他人作出涉及性的行徑，而該行徑造成對該名女性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男性屬有敵意或具威嚇性的環境，亦是性騷擾。</a:t>
            </a:r>
            <a:endParaRPr lang="en-US" altLang="zh-TW" sz="32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HK" altLang="zh-TW" sz="3200" dirty="0" smtClean="0"/>
              <a:t>因此，學校有責任確保所有人</a:t>
            </a:r>
            <a:r>
              <a:rPr lang="en-US" altLang="zh-TW" sz="3200" dirty="0" smtClean="0"/>
              <a:t>(</a:t>
            </a:r>
            <a:r>
              <a:rPr lang="zh-HK" altLang="zh-TW" sz="3200" dirty="0" smtClean="0"/>
              <a:t>包括全體學生、教職員、義務工作者、合約員工</a:t>
            </a:r>
            <a:r>
              <a:rPr lang="en-US" altLang="zh-TW" sz="3200" dirty="0" smtClean="0"/>
              <a:t>/</a:t>
            </a:r>
            <a:r>
              <a:rPr lang="zh-HK" altLang="zh-TW" sz="3200" dirty="0" smtClean="0"/>
              <a:t>服務供應商</a:t>
            </a:r>
            <a:r>
              <a:rPr lang="en-US" altLang="zh-TW" sz="3200" dirty="0" smtClean="0"/>
              <a:t>/</a:t>
            </a:r>
            <a:r>
              <a:rPr lang="zh-HK" altLang="zh-TW" sz="3200" dirty="0" smtClean="0"/>
              <a:t>代理人</a:t>
            </a:r>
            <a:r>
              <a:rPr lang="en-US" altLang="zh-TW" sz="3200" dirty="0" smtClean="0"/>
              <a:t>)</a:t>
            </a:r>
            <a:r>
              <a:rPr lang="zh-HK" altLang="zh-TW" sz="3200" dirty="0" smtClean="0"/>
              <a:t>能夠在一個沒有性騷擾的安全環境下學習、進行課外活動、工作或提供服務。</a:t>
            </a:r>
            <a:endParaRPr lang="zh-TW" altLang="zh-TW" sz="3200" dirty="0" smtClean="0"/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73787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altLang="zh-TW" b="1" dirty="0" smtClean="0"/>
              <a:t>  </a:t>
            </a:r>
            <a:br>
              <a:rPr lang="en-US" altLang="zh-TW" b="1" dirty="0" smtClean="0"/>
            </a:br>
            <a:r>
              <a:rPr lang="en-US" altLang="zh-TW" b="1" dirty="0" smtClean="0"/>
              <a:t>      </a:t>
            </a:r>
            <a:r>
              <a:rPr lang="zh-TW" altLang="zh-HK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</a:t>
            </a:r>
            <a:r>
              <a:rPr lang="zh-TW" altLang="zh-HK" b="1" spc="20" dirty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方面具敵意/威嚇性</a:t>
            </a:r>
            <a:r>
              <a:rPr lang="zh-TW" altLang="zh-HK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的</a:t>
            </a:r>
            <a:r>
              <a:rPr lang="en-US" altLang="zh-TW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/>
            </a:r>
            <a:br>
              <a:rPr lang="en-US" altLang="zh-TW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</a:b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校園</a:t>
            </a:r>
            <a:r>
              <a:rPr lang="zh-TW" altLang="zh-HK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環境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－例子</a:t>
            </a:r>
            <a:r>
              <a:rPr lang="zh-HK" altLang="zh-HK" dirty="0"/>
              <a:t/>
            </a:r>
            <a:br>
              <a:rPr lang="zh-HK" altLang="zh-HK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63808" cy="4997152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zh-HK" altLang="zh-HK" sz="2600" spc="10" dirty="0"/>
              <a:t>任何人用帶有性含意的漫畫教授與性無關的課題。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zh-HK" altLang="zh-HK" sz="2600" spc="10" dirty="0" smtClean="0"/>
              <a:t>學生</a:t>
            </a:r>
            <a:r>
              <a:rPr lang="zh-HK" altLang="zh-HK" sz="2600" spc="10" dirty="0"/>
              <a:t>在小息及/或午</a:t>
            </a:r>
            <a:r>
              <a:rPr lang="zh-HK" altLang="zh-HK" sz="2600" spc="10" dirty="0" smtClean="0"/>
              <a:t>膳</a:t>
            </a:r>
            <a:r>
              <a:rPr lang="zh-TW" altLang="en-US" sz="2600" spc="10" dirty="0" smtClean="0"/>
              <a:t>時</a:t>
            </a:r>
            <a:r>
              <a:rPr lang="zh-HK" altLang="zh-HK" sz="2600" spc="10" dirty="0" smtClean="0"/>
              <a:t>在操場對女</a:t>
            </a:r>
            <a:r>
              <a:rPr lang="zh-HK" altLang="zh-HK" sz="2600" spc="10" dirty="0"/>
              <a:t>同學評頭品足，部分女生因此不敢在操場逗留。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zh-HK" altLang="zh-HK" sz="2600" spc="10" dirty="0"/>
              <a:t>在男女同事共處一個教員室的情況下，有些同事將裸體照片用作螢幕保護程式，或喜歡當異性同事在場時講色情笑話。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zh-HK" altLang="zh-HK" sz="2600" spc="10" dirty="0"/>
              <a:t>教職員在校舍內其他教職員/學生聽到的範圍內講色情笑話或討論自己的性生活。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zh-HK" altLang="zh-HK" sz="2600" spc="10" dirty="0"/>
              <a:t>一班學生在課堂討論時，強行把討論內容轉為與性有關的話題。不同性別的學生因此感到</a:t>
            </a:r>
            <a:r>
              <a:rPr lang="zh-HK" altLang="zh-HK" sz="2600" spc="10" dirty="0" smtClean="0"/>
              <a:t>冒犯</a:t>
            </a:r>
            <a:r>
              <a:rPr lang="zh-TW" altLang="en-US" sz="2600" spc="10" dirty="0" smtClean="0"/>
              <a:t>。</a:t>
            </a:r>
            <a:endParaRPr lang="zh-HK" altLang="en-US" sz="2600" dirty="0"/>
          </a:p>
        </p:txBody>
      </p:sp>
      <p:pic>
        <p:nvPicPr>
          <p:cNvPr id="5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15267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　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</a:t>
            </a:r>
            <a:r>
              <a:rPr lang="zh-TW" altLang="zh-HK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性方面具敵意/威嚇性</a:t>
            </a:r>
            <a:r>
              <a:rPr lang="en-US" altLang="zh-TW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/>
            </a:r>
            <a:br>
              <a:rPr lang="en-US" altLang="zh-TW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</a:br>
            <a:r>
              <a:rPr lang="zh-TW" altLang="en-US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      </a:t>
            </a:r>
            <a:r>
              <a:rPr lang="zh-TW" altLang="zh-HK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的</a:t>
            </a:r>
            <a:r>
              <a:rPr lang="zh-TW" altLang="en-US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校園</a:t>
            </a:r>
            <a:r>
              <a:rPr lang="zh-TW" altLang="zh-HK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環境</a:t>
            </a:r>
            <a:r>
              <a:rPr lang="en-US" altLang="zh-TW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/>
            </a:r>
            <a:br>
              <a:rPr lang="en-US" altLang="zh-TW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</a:br>
            <a:r>
              <a:rPr lang="zh-TW" altLang="en-US" sz="36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     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zh-TW" altLang="en-US" sz="3200" dirty="0" smtClean="0"/>
              <a:t>    </a:t>
            </a:r>
            <a:endParaRPr lang="zh-TW" altLang="en-US" sz="3600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明報</a:t>
            </a:r>
            <a:r>
              <a:rPr lang="en-US" altLang="zh-TW" dirty="0" smtClean="0"/>
              <a:t>2013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25</a:t>
            </a:r>
            <a:r>
              <a:rPr lang="zh-TW" altLang="en-US" dirty="0" smtClean="0"/>
              <a:t>日</a:t>
            </a:r>
            <a:r>
              <a:rPr lang="en-US" altLang="zh-TW" dirty="0" smtClean="0"/>
              <a:t>:</a:t>
            </a:r>
          </a:p>
          <a:p>
            <a:endParaRPr lang="en-US" altLang="zh-TW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嶺大持續進修學院毅進文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憑課程，有教師以提升學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生語文水平為由，在中文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堂播放足本三級文藝電影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en-US" altLang="zh-TW" sz="3100" dirty="0" smtClean="0"/>
              <a:t>《</a:t>
            </a:r>
            <a:r>
              <a:rPr lang="zh-TW" altLang="en-US" sz="3100" dirty="0" smtClean="0"/>
              <a:t>色．戒</a:t>
            </a:r>
            <a:r>
              <a:rPr lang="en-US" altLang="zh-TW" sz="3100" dirty="0" smtClean="0"/>
              <a:t>》</a:t>
            </a:r>
            <a:r>
              <a:rPr lang="zh-TW" altLang="en-US" sz="3100" dirty="0" smtClean="0"/>
              <a:t>，並要求學生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觀察比較女主角湯唯於戲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中兩次性愛場面的面部表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情，並仔細描寫。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有家長投訴課程安排不合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理，</a:t>
            </a:r>
            <a:r>
              <a:rPr lang="zh-TW" altLang="en-US" sz="3100" dirty="0" smtClean="0">
                <a:solidFill>
                  <a:srgbClr val="7030A0"/>
                </a:solidFill>
              </a:rPr>
              <a:t>令女兒上課後情緒大</a:t>
            </a:r>
            <a:endParaRPr lang="en-US" altLang="zh-TW" sz="3100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>
                <a:solidFill>
                  <a:srgbClr val="7030A0"/>
                </a:solidFill>
              </a:rPr>
              <a:t>受影響。</a:t>
            </a:r>
            <a:r>
              <a:rPr lang="zh-TW" altLang="en-US" sz="3100" dirty="0" smtClean="0"/>
              <a:t>學院證實投訴，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對家長及學生不安深感歉</a:t>
            </a:r>
            <a:endParaRPr lang="en-US" altLang="zh-TW" sz="3100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100" dirty="0" smtClean="0"/>
              <a:t>意，已嚴厲警告教師。</a:t>
            </a:r>
            <a:endParaRPr lang="zh-TW" altLang="en-US" sz="3100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  <p:pic>
        <p:nvPicPr>
          <p:cNvPr id="2050" name="Picture 2" descr="C:\Users\kittylam\AppData\Local\Microsoft\Windows\Temporary Internet Files\Content.Outlook\2QEKAM7L\2331_001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4721" y="692696"/>
            <a:ext cx="4359279" cy="61653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適用情況－不分性別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4495800"/>
          </a:xfrm>
        </p:spPr>
        <p:txBody>
          <a:bodyPr numCol="1"/>
          <a:lstStyle/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r>
              <a:rPr lang="zh-TW" altLang="en-US" sz="3600" b="1" dirty="0" smtClean="0">
                <a:solidFill>
                  <a:srgbClr val="FF0000"/>
                </a:solidFill>
                <a:cs typeface="華康標楷體(P)" pitchFamily="66" charset="-120"/>
              </a:rPr>
              <a:t>男</a:t>
            </a:r>
            <a:r>
              <a:rPr lang="zh-TW" altLang="en-US" sz="3600" b="1" dirty="0" smtClean="0">
                <a:cs typeface="華康標楷體(P)" pitchFamily="66" charset="-120"/>
              </a:rPr>
              <a:t>對</a:t>
            </a:r>
            <a:r>
              <a:rPr lang="zh-TW" altLang="en-US" sz="3600" b="1" dirty="0" smtClean="0">
                <a:solidFill>
                  <a:schemeClr val="accent4">
                    <a:lumMod val="75000"/>
                  </a:schemeClr>
                </a:solidFill>
                <a:cs typeface="華康標楷體(P)" pitchFamily="66" charset="-120"/>
              </a:rPr>
              <a:t>女</a:t>
            </a:r>
            <a:r>
              <a:rPr lang="zh-TW" altLang="en-US" sz="3600" b="1" dirty="0" smtClean="0">
                <a:cs typeface="華康標楷體(P)" pitchFamily="66" charset="-120"/>
              </a:rPr>
              <a:t>　　</a:t>
            </a:r>
          </a:p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r>
              <a:rPr lang="zh-TW" altLang="en-US" sz="3600" b="1" dirty="0" smtClean="0">
                <a:solidFill>
                  <a:schemeClr val="accent4">
                    <a:lumMod val="75000"/>
                  </a:schemeClr>
                </a:solidFill>
                <a:cs typeface="華康標楷體(P)" pitchFamily="66" charset="-120"/>
              </a:rPr>
              <a:t>女</a:t>
            </a:r>
            <a:r>
              <a:rPr lang="zh-TW" altLang="en-US" sz="3600" b="1" dirty="0" smtClean="0">
                <a:cs typeface="華康標楷體(P)" pitchFamily="66" charset="-120"/>
              </a:rPr>
              <a:t>對</a:t>
            </a:r>
            <a:r>
              <a:rPr lang="zh-TW" altLang="en-US" sz="3600" b="1" dirty="0" smtClean="0">
                <a:solidFill>
                  <a:srgbClr val="FF0000"/>
                </a:solidFill>
                <a:cs typeface="華康標楷體(P)" pitchFamily="66" charset="-120"/>
              </a:rPr>
              <a:t>男</a:t>
            </a:r>
            <a:endParaRPr lang="en-US" altLang="zh-TW" sz="3600" b="1" dirty="0" smtClean="0">
              <a:solidFill>
                <a:srgbClr val="FF0000"/>
              </a:solidFill>
              <a:cs typeface="華康標楷體(P)" pitchFamily="66" charset="-120"/>
            </a:endParaRPr>
          </a:p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endParaRPr lang="en-US" altLang="zh-TW" sz="3200" dirty="0" smtClean="0">
              <a:cs typeface="華康標楷體(P)" pitchFamily="66" charset="-120"/>
            </a:endParaRPr>
          </a:p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r>
              <a:rPr lang="zh-TW" altLang="en-US" sz="3600" b="1" dirty="0" smtClean="0">
                <a:solidFill>
                  <a:srgbClr val="FF0000"/>
                </a:solidFill>
                <a:cs typeface="華康標楷體(P)" pitchFamily="66" charset="-120"/>
              </a:rPr>
              <a:t>男</a:t>
            </a:r>
            <a:r>
              <a:rPr lang="zh-TW" altLang="en-US" sz="3600" b="1" dirty="0" smtClean="0">
                <a:cs typeface="華康標楷體(P)" pitchFamily="66" charset="-120"/>
              </a:rPr>
              <a:t>對</a:t>
            </a:r>
            <a:r>
              <a:rPr lang="zh-TW" altLang="en-US" sz="3600" b="1" dirty="0" smtClean="0">
                <a:solidFill>
                  <a:srgbClr val="FF0000"/>
                </a:solidFill>
                <a:cs typeface="華康標楷體(P)" pitchFamily="66" charset="-120"/>
              </a:rPr>
              <a:t>男</a:t>
            </a:r>
            <a:r>
              <a:rPr lang="zh-TW" altLang="en-US" sz="3600" b="1" dirty="0" smtClean="0">
                <a:cs typeface="華康標楷體(P)" pitchFamily="66" charset="-120"/>
              </a:rPr>
              <a:t>　　 </a:t>
            </a:r>
          </a:p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r>
              <a:rPr lang="zh-TW" altLang="en-US" sz="3600" b="1" dirty="0" smtClean="0">
                <a:solidFill>
                  <a:schemeClr val="accent4">
                    <a:lumMod val="75000"/>
                  </a:schemeClr>
                </a:solidFill>
                <a:cs typeface="華康標楷體(P)" pitchFamily="66" charset="-120"/>
              </a:rPr>
              <a:t>女</a:t>
            </a:r>
            <a:r>
              <a:rPr lang="zh-TW" altLang="en-US" sz="3600" b="1" dirty="0" smtClean="0">
                <a:cs typeface="華康標楷體(P)" pitchFamily="66" charset="-120"/>
              </a:rPr>
              <a:t>對</a:t>
            </a:r>
            <a:r>
              <a:rPr lang="zh-TW" altLang="en-US" sz="3600" b="1" dirty="0" smtClean="0">
                <a:solidFill>
                  <a:schemeClr val="accent4">
                    <a:lumMod val="75000"/>
                  </a:schemeClr>
                </a:solidFill>
                <a:cs typeface="華康標楷體(P)" pitchFamily="66" charset="-120"/>
              </a:rPr>
              <a:t>女</a:t>
            </a:r>
            <a:endParaRPr lang="en-US" altLang="zh-TW" sz="3600" b="1" dirty="0" smtClean="0">
              <a:solidFill>
                <a:schemeClr val="accent4">
                  <a:lumMod val="75000"/>
                </a:schemeClr>
              </a:solidFill>
              <a:cs typeface="華康標楷體(P)" pitchFamily="66" charset="-120"/>
            </a:endParaRPr>
          </a:p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endParaRPr lang="en-US" altLang="zh-TW" sz="3200" dirty="0" smtClean="0">
              <a:cs typeface="華康標楷體(P)" pitchFamily="66" charset="-120"/>
            </a:endParaRPr>
          </a:p>
          <a:p>
            <a:pPr marL="365125" indent="-365125">
              <a:lnSpc>
                <a:spcPct val="150000"/>
              </a:lnSpc>
              <a:buFont typeface="Wingdings" pitchFamily="2" charset="2"/>
              <a:buChar char="n"/>
            </a:pPr>
            <a:endParaRPr lang="zh-TW" altLang="en-US" dirty="0"/>
          </a:p>
        </p:txBody>
      </p:sp>
      <p:pic>
        <p:nvPicPr>
          <p:cNvPr id="4" name="Picture 2" descr="C:\Users\christycheung\Pictures\man-and-woman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348880"/>
            <a:ext cx="2088232" cy="121358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</p:pic>
      <p:sp>
        <p:nvSpPr>
          <p:cNvPr id="6" name="弧形向右箭號 5"/>
          <p:cNvSpPr/>
          <p:nvPr/>
        </p:nvSpPr>
        <p:spPr>
          <a:xfrm rot="16200000">
            <a:off x="5224684" y="3352380"/>
            <a:ext cx="638848" cy="122413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弧形向右箭號 6"/>
          <p:cNvSpPr/>
          <p:nvPr/>
        </p:nvSpPr>
        <p:spPr>
          <a:xfrm rot="5400000">
            <a:off x="5120319" y="1345203"/>
            <a:ext cx="731520" cy="1216152"/>
          </a:xfrm>
          <a:prstGeom prst="curved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8" name="Picture 2" descr="C:\Users\christycheung\Pictures\man-and-woman 1.jpg"/>
          <p:cNvPicPr>
            <a:picLocks noChangeAspect="1" noChangeArrowheads="1"/>
          </p:cNvPicPr>
          <p:nvPr/>
        </p:nvPicPr>
        <p:blipFill>
          <a:blip r:embed="rId2" cstate="print"/>
          <a:srcRect r="48387" b="-944"/>
          <a:stretch>
            <a:fillRect/>
          </a:stretch>
        </p:blipFill>
        <p:spPr bwMode="auto">
          <a:xfrm>
            <a:off x="2843808" y="4437112"/>
            <a:ext cx="792088" cy="1656184"/>
          </a:xfrm>
          <a:prstGeom prst="rect">
            <a:avLst/>
          </a:prstGeom>
          <a:noFill/>
        </p:spPr>
      </p:pic>
      <p:pic>
        <p:nvPicPr>
          <p:cNvPr id="9" name="Picture 2" descr="C:\Users\christycheung\Pictures\man-and-woman 1.jpg"/>
          <p:cNvPicPr>
            <a:picLocks noChangeAspect="1" noChangeArrowheads="1"/>
          </p:cNvPicPr>
          <p:nvPr/>
        </p:nvPicPr>
        <p:blipFill>
          <a:blip r:embed="rId2" cstate="print"/>
          <a:srcRect r="48387" b="-944"/>
          <a:stretch>
            <a:fillRect/>
          </a:stretch>
        </p:blipFill>
        <p:spPr bwMode="auto">
          <a:xfrm>
            <a:off x="3635896" y="4437112"/>
            <a:ext cx="936104" cy="1656186"/>
          </a:xfrm>
          <a:prstGeom prst="rect">
            <a:avLst/>
          </a:prstGeom>
          <a:noFill/>
        </p:spPr>
      </p:pic>
      <p:pic>
        <p:nvPicPr>
          <p:cNvPr id="10" name="Picture 2" descr="C:\Users\christycheung\Pictures\man-and-woman 1.jpg"/>
          <p:cNvPicPr>
            <a:picLocks noChangeAspect="1" noChangeArrowheads="1"/>
          </p:cNvPicPr>
          <p:nvPr/>
        </p:nvPicPr>
        <p:blipFill>
          <a:blip r:embed="rId2" cstate="print"/>
          <a:srcRect l="51613" b="3445"/>
          <a:stretch>
            <a:fillRect/>
          </a:stretch>
        </p:blipFill>
        <p:spPr bwMode="auto">
          <a:xfrm>
            <a:off x="6300192" y="4941168"/>
            <a:ext cx="1129216" cy="1656184"/>
          </a:xfrm>
          <a:prstGeom prst="rect">
            <a:avLst/>
          </a:prstGeom>
          <a:noFill/>
        </p:spPr>
      </p:pic>
      <p:pic>
        <p:nvPicPr>
          <p:cNvPr id="11" name="Picture 2" descr="C:\Users\christycheung\Pictures\man-and-woman 1.jpg"/>
          <p:cNvPicPr>
            <a:picLocks noChangeAspect="1" noChangeArrowheads="1"/>
          </p:cNvPicPr>
          <p:nvPr/>
        </p:nvPicPr>
        <p:blipFill>
          <a:blip r:embed="rId2" cstate="print"/>
          <a:srcRect l="51613" b="3445"/>
          <a:stretch>
            <a:fillRect/>
          </a:stretch>
        </p:blipFill>
        <p:spPr bwMode="auto">
          <a:xfrm>
            <a:off x="7020272" y="4941168"/>
            <a:ext cx="1129216" cy="1656184"/>
          </a:xfrm>
          <a:prstGeom prst="rect">
            <a:avLst/>
          </a:prstGeom>
          <a:noFill/>
        </p:spPr>
      </p:pic>
      <p:pic>
        <p:nvPicPr>
          <p:cNvPr id="12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適用情況（２）</a:t>
            </a:r>
            <a:endParaRPr lang="zh-TW" altLang="en-US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1422995" y="1602395"/>
            <a:ext cx="6532959" cy="4491409"/>
            <a:chOff x="1422995" y="1602395"/>
            <a:chExt cx="6532959" cy="4491409"/>
          </a:xfrm>
        </p:grpSpPr>
        <p:sp>
          <p:nvSpPr>
            <p:cNvPr id="12" name="手繪多邊形 11"/>
            <p:cNvSpPr/>
            <p:nvPr/>
          </p:nvSpPr>
          <p:spPr>
            <a:xfrm>
              <a:off x="1422995" y="3167583"/>
              <a:ext cx="2722066" cy="1361033"/>
            </a:xfrm>
            <a:custGeom>
              <a:avLst/>
              <a:gdLst>
                <a:gd name="connsiteX0" fmla="*/ 0 w 2722066"/>
                <a:gd name="connsiteY0" fmla="*/ 136103 h 1361033"/>
                <a:gd name="connsiteX1" fmla="*/ 39864 w 2722066"/>
                <a:gd name="connsiteY1" fmla="*/ 39864 h 1361033"/>
                <a:gd name="connsiteX2" fmla="*/ 136103 w 2722066"/>
                <a:gd name="connsiteY2" fmla="*/ 0 h 1361033"/>
                <a:gd name="connsiteX3" fmla="*/ 2585963 w 2722066"/>
                <a:gd name="connsiteY3" fmla="*/ 0 h 1361033"/>
                <a:gd name="connsiteX4" fmla="*/ 2682202 w 2722066"/>
                <a:gd name="connsiteY4" fmla="*/ 39864 h 1361033"/>
                <a:gd name="connsiteX5" fmla="*/ 2722066 w 2722066"/>
                <a:gd name="connsiteY5" fmla="*/ 136103 h 1361033"/>
                <a:gd name="connsiteX6" fmla="*/ 2722066 w 2722066"/>
                <a:gd name="connsiteY6" fmla="*/ 1224930 h 1361033"/>
                <a:gd name="connsiteX7" fmla="*/ 2682202 w 2722066"/>
                <a:gd name="connsiteY7" fmla="*/ 1321169 h 1361033"/>
                <a:gd name="connsiteX8" fmla="*/ 2585963 w 2722066"/>
                <a:gd name="connsiteY8" fmla="*/ 1361033 h 1361033"/>
                <a:gd name="connsiteX9" fmla="*/ 136103 w 2722066"/>
                <a:gd name="connsiteY9" fmla="*/ 1361033 h 1361033"/>
                <a:gd name="connsiteX10" fmla="*/ 39864 w 2722066"/>
                <a:gd name="connsiteY10" fmla="*/ 1321169 h 1361033"/>
                <a:gd name="connsiteX11" fmla="*/ 0 w 2722066"/>
                <a:gd name="connsiteY11" fmla="*/ 1224930 h 1361033"/>
                <a:gd name="connsiteX12" fmla="*/ 0 w 2722066"/>
                <a:gd name="connsiteY12" fmla="*/ 136103 h 13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22066" h="1361033">
                  <a:moveTo>
                    <a:pt x="0" y="136103"/>
                  </a:moveTo>
                  <a:cubicBezTo>
                    <a:pt x="0" y="100006"/>
                    <a:pt x="14339" y="65388"/>
                    <a:pt x="39864" y="39864"/>
                  </a:cubicBezTo>
                  <a:cubicBezTo>
                    <a:pt x="65388" y="14340"/>
                    <a:pt x="100007" y="0"/>
                    <a:pt x="136103" y="0"/>
                  </a:cubicBezTo>
                  <a:lnTo>
                    <a:pt x="2585963" y="0"/>
                  </a:lnTo>
                  <a:cubicBezTo>
                    <a:pt x="2622060" y="0"/>
                    <a:pt x="2656678" y="14339"/>
                    <a:pt x="2682202" y="39864"/>
                  </a:cubicBezTo>
                  <a:cubicBezTo>
                    <a:pt x="2707726" y="65388"/>
                    <a:pt x="2722066" y="100007"/>
                    <a:pt x="2722066" y="136103"/>
                  </a:cubicBezTo>
                  <a:lnTo>
                    <a:pt x="2722066" y="1224930"/>
                  </a:lnTo>
                  <a:cubicBezTo>
                    <a:pt x="2722066" y="1261027"/>
                    <a:pt x="2707727" y="1295645"/>
                    <a:pt x="2682202" y="1321169"/>
                  </a:cubicBezTo>
                  <a:cubicBezTo>
                    <a:pt x="2656678" y="1346693"/>
                    <a:pt x="2622059" y="1361033"/>
                    <a:pt x="2585963" y="1361033"/>
                  </a:cubicBezTo>
                  <a:lnTo>
                    <a:pt x="136103" y="1361033"/>
                  </a:lnTo>
                  <a:cubicBezTo>
                    <a:pt x="100006" y="1361033"/>
                    <a:pt x="65388" y="1346694"/>
                    <a:pt x="39864" y="1321169"/>
                  </a:cubicBezTo>
                  <a:cubicBezTo>
                    <a:pt x="14340" y="1295645"/>
                    <a:pt x="0" y="1261026"/>
                    <a:pt x="0" y="1224930"/>
                  </a:cubicBezTo>
                  <a:lnTo>
                    <a:pt x="0" y="136103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7008" tIns="57008" rIns="57008" bIns="57008" numCol="1" spcCol="1270" anchor="ctr" anchorCtr="0">
              <a:noAutofit/>
            </a:bodyPr>
            <a:lstStyle/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學生或</a:t>
              </a:r>
              <a:endParaRPr lang="en-US" altLang="zh-TW" sz="2700" dirty="0" smtClean="0">
                <a:solidFill>
                  <a:schemeClr val="bg2"/>
                </a:solidFill>
                <a:latin typeface="+mj-ea"/>
                <a:ea typeface="+mj-ea"/>
                <a:cs typeface="華康標楷體(P)" pitchFamily="66" charset="-120"/>
              </a:endParaRPr>
            </a:p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正在謀求成為該校學生的人</a:t>
              </a:r>
            </a:p>
          </p:txBody>
        </p:sp>
        <p:sp>
          <p:nvSpPr>
            <p:cNvPr id="13" name="手繪多邊形 12"/>
            <p:cNvSpPr/>
            <p:nvPr/>
          </p:nvSpPr>
          <p:spPr>
            <a:xfrm rot="18289469">
              <a:off x="3736144" y="3038259"/>
              <a:ext cx="1906661" cy="54492"/>
            </a:xfrm>
            <a:custGeom>
              <a:avLst/>
              <a:gdLst>
                <a:gd name="connsiteX0" fmla="*/ 0 w 1906661"/>
                <a:gd name="connsiteY0" fmla="*/ 27246 h 54492"/>
                <a:gd name="connsiteX1" fmla="*/ 1906661 w 1906661"/>
                <a:gd name="connsiteY1" fmla="*/ 27246 h 5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6661" h="54492">
                  <a:moveTo>
                    <a:pt x="0" y="27246"/>
                  </a:moveTo>
                  <a:lnTo>
                    <a:pt x="1906661" y="27246"/>
                  </a:ln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8363" tIns="-20420" rIns="918364" bIns="-20422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700" kern="1200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5233888" y="1602395"/>
              <a:ext cx="2722066" cy="1361033"/>
            </a:xfrm>
            <a:custGeom>
              <a:avLst/>
              <a:gdLst>
                <a:gd name="connsiteX0" fmla="*/ 0 w 2722066"/>
                <a:gd name="connsiteY0" fmla="*/ 136103 h 1361033"/>
                <a:gd name="connsiteX1" fmla="*/ 39864 w 2722066"/>
                <a:gd name="connsiteY1" fmla="*/ 39864 h 1361033"/>
                <a:gd name="connsiteX2" fmla="*/ 136103 w 2722066"/>
                <a:gd name="connsiteY2" fmla="*/ 0 h 1361033"/>
                <a:gd name="connsiteX3" fmla="*/ 2585963 w 2722066"/>
                <a:gd name="connsiteY3" fmla="*/ 0 h 1361033"/>
                <a:gd name="connsiteX4" fmla="*/ 2682202 w 2722066"/>
                <a:gd name="connsiteY4" fmla="*/ 39864 h 1361033"/>
                <a:gd name="connsiteX5" fmla="*/ 2722066 w 2722066"/>
                <a:gd name="connsiteY5" fmla="*/ 136103 h 1361033"/>
                <a:gd name="connsiteX6" fmla="*/ 2722066 w 2722066"/>
                <a:gd name="connsiteY6" fmla="*/ 1224930 h 1361033"/>
                <a:gd name="connsiteX7" fmla="*/ 2682202 w 2722066"/>
                <a:gd name="connsiteY7" fmla="*/ 1321169 h 1361033"/>
                <a:gd name="connsiteX8" fmla="*/ 2585963 w 2722066"/>
                <a:gd name="connsiteY8" fmla="*/ 1361033 h 1361033"/>
                <a:gd name="connsiteX9" fmla="*/ 136103 w 2722066"/>
                <a:gd name="connsiteY9" fmla="*/ 1361033 h 1361033"/>
                <a:gd name="connsiteX10" fmla="*/ 39864 w 2722066"/>
                <a:gd name="connsiteY10" fmla="*/ 1321169 h 1361033"/>
                <a:gd name="connsiteX11" fmla="*/ 0 w 2722066"/>
                <a:gd name="connsiteY11" fmla="*/ 1224930 h 1361033"/>
                <a:gd name="connsiteX12" fmla="*/ 0 w 2722066"/>
                <a:gd name="connsiteY12" fmla="*/ 136103 h 13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22066" h="1361033">
                  <a:moveTo>
                    <a:pt x="0" y="136103"/>
                  </a:moveTo>
                  <a:cubicBezTo>
                    <a:pt x="0" y="100006"/>
                    <a:pt x="14339" y="65388"/>
                    <a:pt x="39864" y="39864"/>
                  </a:cubicBezTo>
                  <a:cubicBezTo>
                    <a:pt x="65388" y="14340"/>
                    <a:pt x="100007" y="0"/>
                    <a:pt x="136103" y="0"/>
                  </a:cubicBezTo>
                  <a:lnTo>
                    <a:pt x="2585963" y="0"/>
                  </a:lnTo>
                  <a:cubicBezTo>
                    <a:pt x="2622060" y="0"/>
                    <a:pt x="2656678" y="14339"/>
                    <a:pt x="2682202" y="39864"/>
                  </a:cubicBezTo>
                  <a:cubicBezTo>
                    <a:pt x="2707726" y="65388"/>
                    <a:pt x="2722066" y="100007"/>
                    <a:pt x="2722066" y="136103"/>
                  </a:cubicBezTo>
                  <a:lnTo>
                    <a:pt x="2722066" y="1224930"/>
                  </a:lnTo>
                  <a:cubicBezTo>
                    <a:pt x="2722066" y="1261027"/>
                    <a:pt x="2707727" y="1295645"/>
                    <a:pt x="2682202" y="1321169"/>
                  </a:cubicBezTo>
                  <a:cubicBezTo>
                    <a:pt x="2656678" y="1346693"/>
                    <a:pt x="2622059" y="1361033"/>
                    <a:pt x="2585963" y="1361033"/>
                  </a:cubicBezTo>
                  <a:lnTo>
                    <a:pt x="136103" y="1361033"/>
                  </a:lnTo>
                  <a:cubicBezTo>
                    <a:pt x="100006" y="1361033"/>
                    <a:pt x="65388" y="1346694"/>
                    <a:pt x="39864" y="1321169"/>
                  </a:cubicBezTo>
                  <a:cubicBezTo>
                    <a:pt x="14340" y="1295645"/>
                    <a:pt x="0" y="1261026"/>
                    <a:pt x="0" y="1224930"/>
                  </a:cubicBezTo>
                  <a:lnTo>
                    <a:pt x="0" y="136103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7008" tIns="57008" rIns="57008" bIns="57008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負責組織或</a:t>
              </a:r>
              <a:endParaRPr lang="en-US" altLang="zh-TW" sz="2700" kern="1200" dirty="0" smtClean="0">
                <a:solidFill>
                  <a:schemeClr val="bg2"/>
                </a:solidFill>
                <a:latin typeface="+mj-ea"/>
                <a:ea typeface="+mj-ea"/>
                <a:cs typeface="華康標楷體(P)" pitchFamily="66" charset="-120"/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該組織的成員</a:t>
              </a:r>
              <a:endParaRPr lang="zh-TW" altLang="en-US" sz="2700" kern="1200" dirty="0">
                <a:solidFill>
                  <a:schemeClr val="bg2"/>
                </a:solidFill>
                <a:latin typeface="+mj-ea"/>
                <a:ea typeface="+mj-ea"/>
              </a:endParaRPr>
            </a:p>
          </p:txBody>
        </p:sp>
        <p:sp>
          <p:nvSpPr>
            <p:cNvPr id="15" name="手繪多邊形 14"/>
            <p:cNvSpPr/>
            <p:nvPr/>
          </p:nvSpPr>
          <p:spPr>
            <a:xfrm rot="21514927">
              <a:off x="4144897" y="3807549"/>
              <a:ext cx="1075327" cy="54492"/>
            </a:xfrm>
            <a:custGeom>
              <a:avLst/>
              <a:gdLst>
                <a:gd name="connsiteX0" fmla="*/ 0 w 1075327"/>
                <a:gd name="connsiteY0" fmla="*/ 27246 h 54492"/>
                <a:gd name="connsiteX1" fmla="*/ 1075327 w 1075327"/>
                <a:gd name="connsiteY1" fmla="*/ 27246 h 5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5327" h="54492">
                  <a:moveTo>
                    <a:pt x="0" y="27246"/>
                  </a:moveTo>
                  <a:lnTo>
                    <a:pt x="1075327" y="27246"/>
                  </a:ln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23479" tIns="363" rIns="523481" bIns="36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500" kern="1200"/>
            </a:p>
          </p:txBody>
        </p:sp>
        <p:sp>
          <p:nvSpPr>
            <p:cNvPr id="16" name="手繪多邊形 15"/>
            <p:cNvSpPr/>
            <p:nvPr/>
          </p:nvSpPr>
          <p:spPr>
            <a:xfrm>
              <a:off x="5220072" y="3140968"/>
              <a:ext cx="2722066" cy="1361033"/>
            </a:xfrm>
            <a:custGeom>
              <a:avLst/>
              <a:gdLst>
                <a:gd name="connsiteX0" fmla="*/ 0 w 2722066"/>
                <a:gd name="connsiteY0" fmla="*/ 136103 h 1361033"/>
                <a:gd name="connsiteX1" fmla="*/ 39864 w 2722066"/>
                <a:gd name="connsiteY1" fmla="*/ 39864 h 1361033"/>
                <a:gd name="connsiteX2" fmla="*/ 136103 w 2722066"/>
                <a:gd name="connsiteY2" fmla="*/ 0 h 1361033"/>
                <a:gd name="connsiteX3" fmla="*/ 2585963 w 2722066"/>
                <a:gd name="connsiteY3" fmla="*/ 0 h 1361033"/>
                <a:gd name="connsiteX4" fmla="*/ 2682202 w 2722066"/>
                <a:gd name="connsiteY4" fmla="*/ 39864 h 1361033"/>
                <a:gd name="connsiteX5" fmla="*/ 2722066 w 2722066"/>
                <a:gd name="connsiteY5" fmla="*/ 136103 h 1361033"/>
                <a:gd name="connsiteX6" fmla="*/ 2722066 w 2722066"/>
                <a:gd name="connsiteY6" fmla="*/ 1224930 h 1361033"/>
                <a:gd name="connsiteX7" fmla="*/ 2682202 w 2722066"/>
                <a:gd name="connsiteY7" fmla="*/ 1321169 h 1361033"/>
                <a:gd name="connsiteX8" fmla="*/ 2585963 w 2722066"/>
                <a:gd name="connsiteY8" fmla="*/ 1361033 h 1361033"/>
                <a:gd name="connsiteX9" fmla="*/ 136103 w 2722066"/>
                <a:gd name="connsiteY9" fmla="*/ 1361033 h 1361033"/>
                <a:gd name="connsiteX10" fmla="*/ 39864 w 2722066"/>
                <a:gd name="connsiteY10" fmla="*/ 1321169 h 1361033"/>
                <a:gd name="connsiteX11" fmla="*/ 0 w 2722066"/>
                <a:gd name="connsiteY11" fmla="*/ 1224930 h 1361033"/>
                <a:gd name="connsiteX12" fmla="*/ 0 w 2722066"/>
                <a:gd name="connsiteY12" fmla="*/ 136103 h 13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22066" h="1361033">
                  <a:moveTo>
                    <a:pt x="0" y="136103"/>
                  </a:moveTo>
                  <a:cubicBezTo>
                    <a:pt x="0" y="100006"/>
                    <a:pt x="14339" y="65388"/>
                    <a:pt x="39864" y="39864"/>
                  </a:cubicBezTo>
                  <a:cubicBezTo>
                    <a:pt x="65388" y="14340"/>
                    <a:pt x="100007" y="0"/>
                    <a:pt x="136103" y="0"/>
                  </a:cubicBezTo>
                  <a:lnTo>
                    <a:pt x="2585963" y="0"/>
                  </a:lnTo>
                  <a:cubicBezTo>
                    <a:pt x="2622060" y="0"/>
                    <a:pt x="2656678" y="14339"/>
                    <a:pt x="2682202" y="39864"/>
                  </a:cubicBezTo>
                  <a:cubicBezTo>
                    <a:pt x="2707726" y="65388"/>
                    <a:pt x="2722066" y="100007"/>
                    <a:pt x="2722066" y="136103"/>
                  </a:cubicBezTo>
                  <a:lnTo>
                    <a:pt x="2722066" y="1224930"/>
                  </a:lnTo>
                  <a:cubicBezTo>
                    <a:pt x="2722066" y="1261027"/>
                    <a:pt x="2707727" y="1295645"/>
                    <a:pt x="2682202" y="1321169"/>
                  </a:cubicBezTo>
                  <a:cubicBezTo>
                    <a:pt x="2656678" y="1346693"/>
                    <a:pt x="2622059" y="1361033"/>
                    <a:pt x="2585963" y="1361033"/>
                  </a:cubicBezTo>
                  <a:lnTo>
                    <a:pt x="136103" y="1361033"/>
                  </a:lnTo>
                  <a:cubicBezTo>
                    <a:pt x="100006" y="1361033"/>
                    <a:pt x="65388" y="1346694"/>
                    <a:pt x="39864" y="1321169"/>
                  </a:cubicBezTo>
                  <a:cubicBezTo>
                    <a:pt x="14340" y="1295645"/>
                    <a:pt x="0" y="1261026"/>
                    <a:pt x="0" y="1224930"/>
                  </a:cubicBezTo>
                  <a:lnTo>
                    <a:pt x="0" y="136103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7008" tIns="57008" rIns="57008" bIns="57008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職員</a:t>
              </a:r>
              <a:endParaRPr lang="zh-TW" altLang="en-US" sz="2700" kern="1200" dirty="0">
                <a:solidFill>
                  <a:schemeClr val="bg2"/>
                </a:solidFill>
                <a:latin typeface="+mj-ea"/>
                <a:ea typeface="+mj-ea"/>
              </a:endParaRPr>
            </a:p>
          </p:txBody>
        </p:sp>
        <p:sp>
          <p:nvSpPr>
            <p:cNvPr id="17" name="手繪多邊形 16"/>
            <p:cNvSpPr/>
            <p:nvPr/>
          </p:nvSpPr>
          <p:spPr>
            <a:xfrm rot="3310531">
              <a:off x="3736144" y="4603447"/>
              <a:ext cx="1906661" cy="54492"/>
            </a:xfrm>
            <a:custGeom>
              <a:avLst/>
              <a:gdLst>
                <a:gd name="connsiteX0" fmla="*/ 0 w 1906661"/>
                <a:gd name="connsiteY0" fmla="*/ 27246 h 54492"/>
                <a:gd name="connsiteX1" fmla="*/ 1906661 w 1906661"/>
                <a:gd name="connsiteY1" fmla="*/ 27246 h 5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6661" h="54492">
                  <a:moveTo>
                    <a:pt x="0" y="27246"/>
                  </a:moveTo>
                  <a:lnTo>
                    <a:pt x="1906661" y="27246"/>
                  </a:ln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8364" tIns="-20421" rIns="918363" bIns="-20421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700" kern="1200"/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5233888" y="4732771"/>
              <a:ext cx="2722066" cy="1361033"/>
            </a:xfrm>
            <a:custGeom>
              <a:avLst/>
              <a:gdLst>
                <a:gd name="connsiteX0" fmla="*/ 0 w 2722066"/>
                <a:gd name="connsiteY0" fmla="*/ 136103 h 1361033"/>
                <a:gd name="connsiteX1" fmla="*/ 39864 w 2722066"/>
                <a:gd name="connsiteY1" fmla="*/ 39864 h 1361033"/>
                <a:gd name="connsiteX2" fmla="*/ 136103 w 2722066"/>
                <a:gd name="connsiteY2" fmla="*/ 0 h 1361033"/>
                <a:gd name="connsiteX3" fmla="*/ 2585963 w 2722066"/>
                <a:gd name="connsiteY3" fmla="*/ 0 h 1361033"/>
                <a:gd name="connsiteX4" fmla="*/ 2682202 w 2722066"/>
                <a:gd name="connsiteY4" fmla="*/ 39864 h 1361033"/>
                <a:gd name="connsiteX5" fmla="*/ 2722066 w 2722066"/>
                <a:gd name="connsiteY5" fmla="*/ 136103 h 1361033"/>
                <a:gd name="connsiteX6" fmla="*/ 2722066 w 2722066"/>
                <a:gd name="connsiteY6" fmla="*/ 1224930 h 1361033"/>
                <a:gd name="connsiteX7" fmla="*/ 2682202 w 2722066"/>
                <a:gd name="connsiteY7" fmla="*/ 1321169 h 1361033"/>
                <a:gd name="connsiteX8" fmla="*/ 2585963 w 2722066"/>
                <a:gd name="connsiteY8" fmla="*/ 1361033 h 1361033"/>
                <a:gd name="connsiteX9" fmla="*/ 136103 w 2722066"/>
                <a:gd name="connsiteY9" fmla="*/ 1361033 h 1361033"/>
                <a:gd name="connsiteX10" fmla="*/ 39864 w 2722066"/>
                <a:gd name="connsiteY10" fmla="*/ 1321169 h 1361033"/>
                <a:gd name="connsiteX11" fmla="*/ 0 w 2722066"/>
                <a:gd name="connsiteY11" fmla="*/ 1224930 h 1361033"/>
                <a:gd name="connsiteX12" fmla="*/ 0 w 2722066"/>
                <a:gd name="connsiteY12" fmla="*/ 136103 h 136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22066" h="1361033">
                  <a:moveTo>
                    <a:pt x="0" y="136103"/>
                  </a:moveTo>
                  <a:cubicBezTo>
                    <a:pt x="0" y="100006"/>
                    <a:pt x="14339" y="65388"/>
                    <a:pt x="39864" y="39864"/>
                  </a:cubicBezTo>
                  <a:cubicBezTo>
                    <a:pt x="65388" y="14340"/>
                    <a:pt x="100007" y="0"/>
                    <a:pt x="136103" y="0"/>
                  </a:cubicBezTo>
                  <a:lnTo>
                    <a:pt x="2585963" y="0"/>
                  </a:lnTo>
                  <a:cubicBezTo>
                    <a:pt x="2622060" y="0"/>
                    <a:pt x="2656678" y="14339"/>
                    <a:pt x="2682202" y="39864"/>
                  </a:cubicBezTo>
                  <a:cubicBezTo>
                    <a:pt x="2707726" y="65388"/>
                    <a:pt x="2722066" y="100007"/>
                    <a:pt x="2722066" y="136103"/>
                  </a:cubicBezTo>
                  <a:lnTo>
                    <a:pt x="2722066" y="1224930"/>
                  </a:lnTo>
                  <a:cubicBezTo>
                    <a:pt x="2722066" y="1261027"/>
                    <a:pt x="2707727" y="1295645"/>
                    <a:pt x="2682202" y="1321169"/>
                  </a:cubicBezTo>
                  <a:cubicBezTo>
                    <a:pt x="2656678" y="1346693"/>
                    <a:pt x="2622059" y="1361033"/>
                    <a:pt x="2585963" y="1361033"/>
                  </a:cubicBezTo>
                  <a:lnTo>
                    <a:pt x="136103" y="1361033"/>
                  </a:lnTo>
                  <a:cubicBezTo>
                    <a:pt x="100006" y="1361033"/>
                    <a:pt x="65388" y="1346694"/>
                    <a:pt x="39864" y="1321169"/>
                  </a:cubicBezTo>
                  <a:cubicBezTo>
                    <a:pt x="14340" y="1295645"/>
                    <a:pt x="0" y="1261026"/>
                    <a:pt x="0" y="1224930"/>
                  </a:cubicBezTo>
                  <a:lnTo>
                    <a:pt x="0" y="136103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7008" tIns="57008" rIns="57008" bIns="57008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學生或</a:t>
              </a:r>
              <a:endParaRPr lang="en-US" altLang="zh-TW" sz="2700" dirty="0" smtClean="0">
                <a:solidFill>
                  <a:schemeClr val="bg2"/>
                </a:solidFill>
                <a:latin typeface="+mj-ea"/>
                <a:ea typeface="+mj-ea"/>
                <a:cs typeface="華康標楷體(P)" pitchFamily="66" charset="-120"/>
              </a:endParaRP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dirty="0" smtClean="0">
                  <a:solidFill>
                    <a:schemeClr val="bg2"/>
                  </a:solidFill>
                  <a:latin typeface="+mj-ea"/>
                  <a:ea typeface="+mj-ea"/>
                  <a:cs typeface="華康標楷體(P)" pitchFamily="66" charset="-120"/>
                </a:rPr>
                <a:t>正在謀求成為該校學生的人</a:t>
              </a:r>
            </a:p>
          </p:txBody>
        </p:sp>
      </p:grp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  <p:cxnSp>
        <p:nvCxnSpPr>
          <p:cNvPr id="20" name="直線單箭頭接點 19"/>
          <p:cNvCxnSpPr/>
          <p:nvPr/>
        </p:nvCxnSpPr>
        <p:spPr>
          <a:xfrm>
            <a:off x="4139952" y="3861048"/>
            <a:ext cx="1080120" cy="15121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flipV="1">
            <a:off x="4139952" y="2276872"/>
            <a:ext cx="1080120" cy="15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15" idx="1"/>
          </p:cNvCxnSpPr>
          <p:nvPr/>
        </p:nvCxnSpPr>
        <p:spPr>
          <a:xfrm flipV="1">
            <a:off x="5220059" y="3789040"/>
            <a:ext cx="13" cy="324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甚麼不是</a:t>
            </a:r>
            <a:r>
              <a:rPr lang="zh-TW" altLang="zh-TW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性騷擾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 </a:t>
            </a:r>
            <a:r>
              <a:rPr lang="en-US" altLang="zh-TW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?</a:t>
            </a:r>
            <a:endParaRPr lang="zh-TW" altLang="en-US" b="1" spc="20" dirty="0" smtClean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0850" indent="-450850">
              <a:spcBef>
                <a:spcPts val="0"/>
              </a:spcBef>
              <a:spcAft>
                <a:spcPts val="2000"/>
              </a:spcAft>
              <a:buFont typeface="Wingdings" pitchFamily="2" charset="2"/>
              <a:buChar char="p"/>
            </a:pPr>
            <a:r>
              <a:rPr lang="zh-TW" altLang="zh-TW" sz="3600" dirty="0" smtClean="0">
                <a:cs typeface="華康標楷體(P)" pitchFamily="66" charset="-120"/>
              </a:rPr>
              <a:t>受歡迎</a:t>
            </a:r>
            <a:endParaRPr lang="en-US" altLang="zh-TW" sz="3600" dirty="0" smtClean="0">
              <a:cs typeface="華康標楷體(P)" pitchFamily="66" charset="-120"/>
            </a:endParaRPr>
          </a:p>
          <a:p>
            <a:pPr marL="450850" indent="-450850">
              <a:spcBef>
                <a:spcPts val="0"/>
              </a:spcBef>
              <a:spcAft>
                <a:spcPts val="2000"/>
              </a:spcAft>
              <a:buFont typeface="Wingdings" pitchFamily="2" charset="2"/>
              <a:buChar char="p"/>
            </a:pPr>
            <a:r>
              <a:rPr lang="zh-TW" altLang="zh-TW" sz="3600" dirty="0" smtClean="0">
                <a:cs typeface="華康標楷體(P)" pitchFamily="66" charset="-120"/>
              </a:rPr>
              <a:t>雙向</a:t>
            </a:r>
            <a:endParaRPr lang="en-US" altLang="zh-TW" sz="3600" dirty="0" smtClean="0">
              <a:cs typeface="華康標楷體(P)" pitchFamily="66" charset="-120"/>
            </a:endParaRPr>
          </a:p>
          <a:p>
            <a:pPr marL="450850" indent="-450850">
              <a:spcBef>
                <a:spcPts val="0"/>
              </a:spcBef>
              <a:spcAft>
                <a:spcPts val="2000"/>
              </a:spcAft>
              <a:buFont typeface="Wingdings" pitchFamily="2" charset="2"/>
              <a:buChar char="p"/>
            </a:pPr>
            <a:r>
              <a:rPr lang="zh-TW" altLang="zh-TW" sz="3600" dirty="0" smtClean="0">
                <a:cs typeface="華康標楷體(P)" pitchFamily="66" charset="-120"/>
              </a:rPr>
              <a:t>雙方同意</a:t>
            </a:r>
            <a:endParaRPr lang="en-US" altLang="zh-TW" sz="3600" dirty="0" smtClean="0">
              <a:cs typeface="華康標楷體(P)" pitchFamily="66" charset="-120"/>
            </a:endParaRPr>
          </a:p>
          <a:p>
            <a:pPr marL="450850" indent="-450850">
              <a:spcBef>
                <a:spcPts val="0"/>
              </a:spcBef>
              <a:spcAft>
                <a:spcPts val="2000"/>
              </a:spcAft>
              <a:buFont typeface="Wingdings" pitchFamily="2" charset="2"/>
              <a:buChar char="p"/>
            </a:pPr>
            <a:r>
              <a:rPr lang="zh-TW" altLang="zh-TW" sz="3600" dirty="0" smtClean="0">
                <a:cs typeface="華康標楷體(P)" pitchFamily="66" charset="-120"/>
              </a:rPr>
              <a:t>互有往來的涉及性的行動、調情、吸引或友情</a:t>
            </a:r>
            <a:endParaRPr lang="zh-TW" altLang="en-US" sz="3600" dirty="0" smtClean="0">
              <a:cs typeface="華康標楷體(P)" pitchFamily="66" charset="-120"/>
            </a:endParaRPr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     使人受害 </a:t>
            </a:r>
            <a:r>
              <a:rPr lang="en-US" altLang="zh-TW" b="1" spc="20" dirty="0" smtClean="0">
                <a:latin typeface="David" pitchFamily="34" charset="-79"/>
                <a:ea typeface="華康細明體" pitchFamily="49" charset="-120"/>
                <a:cs typeface="David" pitchFamily="34" charset="-79"/>
              </a:rPr>
              <a:t>(Victimization)</a:t>
            </a:r>
            <a:r>
              <a:rPr lang="zh-TW" altLang="en-US" b="1" spc="20" dirty="0" smtClean="0">
                <a:latin typeface="David" pitchFamily="34" charset="-79"/>
                <a:ea typeface="華康細明體" pitchFamily="49" charset="-120"/>
                <a:cs typeface="David" pitchFamily="34" charset="-79"/>
              </a:rPr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200" dirty="0" smtClean="0">
                <a:cs typeface="華康標楷體(P)" pitchFamily="66" charset="-120"/>
              </a:rPr>
              <a:t>因某人作出以下行動，而使他</a:t>
            </a:r>
            <a:r>
              <a:rPr lang="en-US" altLang="zh-TW" sz="3200" dirty="0" smtClean="0">
                <a:cs typeface="華康標楷體(P)" pitchFamily="66" charset="-120"/>
              </a:rPr>
              <a:t>/</a:t>
            </a:r>
            <a:r>
              <a:rPr lang="zh-TW" altLang="en-US" sz="3200" dirty="0" smtClean="0">
                <a:cs typeface="華康標楷體(P)" pitchFamily="66" charset="-120"/>
              </a:rPr>
              <a:t>她遭受不利或威脅會對他</a:t>
            </a:r>
            <a:r>
              <a:rPr lang="en-US" altLang="zh-TW" sz="3200" dirty="0" smtClean="0">
                <a:cs typeface="華康標楷體(P)" pitchFamily="66" charset="-120"/>
              </a:rPr>
              <a:t>/</a:t>
            </a:r>
            <a:r>
              <a:rPr lang="zh-TW" altLang="en-US" sz="3200" dirty="0" smtClean="0">
                <a:cs typeface="華康標楷體(P)" pitchFamily="66" charset="-120"/>
              </a:rPr>
              <a:t>她不利：</a:t>
            </a:r>
          </a:p>
          <a:p>
            <a:endParaRPr lang="zh-TW" altLang="en-US" dirty="0"/>
          </a:p>
        </p:txBody>
      </p:sp>
      <p:graphicFrame>
        <p:nvGraphicFramePr>
          <p:cNvPr id="4" name="資料庫圖表 3"/>
          <p:cNvGraphicFramePr/>
          <p:nvPr/>
        </p:nvGraphicFramePr>
        <p:xfrm>
          <a:off x="611560" y="2564904"/>
          <a:ext cx="756084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</a:t>
            </a:r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學校作為僱主的轉承責任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b="1" dirty="0" smtClean="0">
                <a:solidFill>
                  <a:schemeClr val="accent1"/>
                </a:solidFill>
              </a:rPr>
              <a:t>僱主</a:t>
            </a:r>
            <a:r>
              <a:rPr lang="zh-TW" altLang="en-US" sz="3200" dirty="0" smtClean="0"/>
              <a:t>須為其僱員在</a:t>
            </a:r>
            <a:r>
              <a:rPr lang="zh-TW" altLang="en-US" sz="3200" b="1" dirty="0" smtClean="0">
                <a:solidFill>
                  <a:schemeClr val="accent1"/>
                </a:solidFill>
              </a:rPr>
              <a:t>「受僱用中」</a:t>
            </a:r>
            <a:r>
              <a:rPr lang="zh-TW" altLang="en-US" sz="3200" dirty="0" smtClean="0"/>
              <a:t>作出的違法行為負上轉承責任，除非他們已採取</a:t>
            </a:r>
            <a:r>
              <a:rPr lang="zh-TW" altLang="en-US" sz="3200" b="1" dirty="0" smtClean="0">
                <a:solidFill>
                  <a:srgbClr val="7030A0"/>
                </a:solidFill>
              </a:rPr>
              <a:t>「合理可行的措施」</a:t>
            </a:r>
            <a:r>
              <a:rPr lang="zh-TW" altLang="en-US" sz="3200" dirty="0" smtClean="0"/>
              <a:t>來防範該行為發生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 smtClean="0"/>
              <a:t>主事人須為其代理人於</a:t>
            </a:r>
            <a:r>
              <a:rPr lang="zh-TW" altLang="en-US" sz="3200" b="1" dirty="0" smtClean="0">
                <a:solidFill>
                  <a:srgbClr val="7030A0"/>
                </a:solidFill>
              </a:rPr>
              <a:t>「授權下」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不論明示或默示，亦不論是事前或事後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所作出的違法行為負上轉承責任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dirty="0" smtClean="0"/>
              <a:t> </a:t>
            </a:r>
            <a:r>
              <a:rPr lang="zh-TW" altLang="en-US" sz="3200" b="1" dirty="0" smtClean="0">
                <a:solidFill>
                  <a:srgbClr val="7030A0"/>
                </a:solidFill>
              </a:rPr>
              <a:t>不知情</a:t>
            </a:r>
            <a:r>
              <a:rPr lang="zh-TW" altLang="en-US" sz="3200" dirty="0" smtClean="0"/>
              <a:t>並不能成為免除轉承責任的理由</a:t>
            </a:r>
            <a:endParaRPr lang="zh-TW" altLang="en-US" sz="3200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194275"/>
            <a:ext cx="6786336" cy="1008112"/>
          </a:xfrm>
        </p:spPr>
        <p:txBody>
          <a:bodyPr>
            <a:noAutofit/>
          </a:bodyPr>
          <a:lstStyle/>
          <a:p>
            <a:pPr algn="ctr"/>
            <a:r>
              <a:rPr lang="zh-TW" altLang="en-US" b="1" spc="20" dirty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甚麼學校需要性騷擾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政策</a:t>
            </a:r>
            <a:r>
              <a:rPr lang="en-US" altLang="zh-TW" b="1" spc="20" dirty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?</a:t>
            </a:r>
            <a:endParaRPr lang="zh-TW" altLang="en-US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323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TW" altLang="en-US" sz="3200" b="1" dirty="0" smtClean="0"/>
              <a:t>學校沒有性騷擾事件發生，就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不</a:t>
            </a:r>
            <a:r>
              <a:rPr lang="zh-TW" altLang="en-US" sz="3200" b="1" dirty="0" smtClean="0"/>
              <a:t>需要</a:t>
            </a:r>
            <a:r>
              <a:rPr lang="zh-TW" altLang="en-US" sz="3200" b="1" smtClean="0"/>
              <a:t>訂立性騷擾</a:t>
            </a:r>
            <a:r>
              <a:rPr lang="zh-TW" altLang="en-US" sz="3200" b="1" dirty="0" smtClean="0"/>
              <a:t>政策？</a:t>
            </a:r>
            <a:endParaRPr lang="en-US" altLang="zh-TW" sz="3200" b="1" dirty="0" smtClean="0"/>
          </a:p>
          <a:p>
            <a:pPr>
              <a:spcBef>
                <a:spcPts val="1200"/>
              </a:spcBef>
            </a:pPr>
            <a:r>
              <a:rPr lang="zh-TW" altLang="en-US" sz="3200" b="1" dirty="0"/>
              <a:t>有校本投訴機制處理性騷擾事宜，就</a:t>
            </a:r>
            <a:r>
              <a:rPr lang="zh-TW" altLang="en-US" sz="3200" b="1" dirty="0">
                <a:solidFill>
                  <a:srgbClr val="FF0000"/>
                </a:solidFill>
              </a:rPr>
              <a:t>不</a:t>
            </a:r>
            <a:r>
              <a:rPr lang="zh-TW" altLang="en-US" sz="3200" b="1" dirty="0"/>
              <a:t>需要另行制定性騷擾政策？</a:t>
            </a:r>
            <a:endParaRPr lang="en-US" altLang="zh-TW" sz="3200" b="1" dirty="0"/>
          </a:p>
          <a:p>
            <a:pPr>
              <a:spcBef>
                <a:spcPts val="1200"/>
              </a:spcBef>
            </a:pPr>
            <a:r>
              <a:rPr lang="zh-TW" altLang="en-US" sz="3200" b="1" dirty="0" smtClean="0"/>
              <a:t>男校和女校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不</a:t>
            </a:r>
            <a:r>
              <a:rPr lang="zh-TW" altLang="en-US" sz="3200" b="1" dirty="0" smtClean="0"/>
              <a:t>需要訂立性騷擾政策？</a:t>
            </a:r>
            <a:endParaRPr lang="en-US" altLang="zh-TW" sz="3200" b="1" dirty="0" smtClean="0"/>
          </a:p>
          <a:p>
            <a:pPr>
              <a:spcBef>
                <a:spcPts val="1200"/>
              </a:spcBef>
            </a:pPr>
            <a:r>
              <a:rPr lang="zh-TW" altLang="en-US" sz="3200" b="1" dirty="0" smtClean="0"/>
              <a:t>制定性騷擾政策後，外界會誤以為學校經常發生性騷擾 ？</a:t>
            </a:r>
            <a:endParaRPr lang="en-US" altLang="zh-TW" sz="3200" b="1" dirty="0" smtClean="0"/>
          </a:p>
          <a:p>
            <a:pPr>
              <a:spcBef>
                <a:spcPts val="600"/>
              </a:spcBef>
            </a:pPr>
            <a:endParaRPr lang="en-US" altLang="zh-TW" b="1" dirty="0" smtClean="0"/>
          </a:p>
          <a:p>
            <a:pPr>
              <a:spcBef>
                <a:spcPts val="600"/>
              </a:spcBef>
            </a:pPr>
            <a:endParaRPr lang="zh-TW" altLang="en-US" b="1" dirty="0" smtClean="0"/>
          </a:p>
          <a:p>
            <a:pPr>
              <a:spcBef>
                <a:spcPts val="600"/>
              </a:spcBef>
            </a:pPr>
            <a:endParaRPr lang="en-US" altLang="zh-TW" b="1" dirty="0" smtClean="0"/>
          </a:p>
          <a:p>
            <a:pPr>
              <a:spcBef>
                <a:spcPts val="600"/>
              </a:spcBef>
            </a:pPr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pic>
        <p:nvPicPr>
          <p:cNvPr id="5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)</a:t>
            </a:r>
            <a:r>
              <a:rPr lang="zh-TW" altLang="en-US" dirty="0" smtClean="0"/>
              <a:t>    </a:t>
            </a:r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　學生犯例，學校負責？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34988" indent="-534988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p"/>
            </a:pPr>
            <a:r>
              <a:rPr lang="zh-TW" altLang="zh-TW" sz="3500" dirty="0" smtClean="0"/>
              <a:t>學生不是學</a:t>
            </a:r>
            <a:r>
              <a:rPr lang="zh-TW" altLang="en-US" sz="3500" dirty="0" smtClean="0"/>
              <a:t>校</a:t>
            </a:r>
            <a:r>
              <a:rPr lang="zh-TW" altLang="zh-TW" sz="3500" dirty="0" smtClean="0"/>
              <a:t>的僱員或代理人，</a:t>
            </a:r>
            <a:r>
              <a:rPr lang="zh-TW" altLang="zh-TW" sz="3500" dirty="0" smtClean="0">
                <a:solidFill>
                  <a:prstClr val="black"/>
                </a:solidFill>
              </a:rPr>
              <a:t>校方</a:t>
            </a:r>
            <a:r>
              <a:rPr lang="zh-TW" altLang="zh-TW" sz="3500" dirty="0" smtClean="0"/>
              <a:t>一般</a:t>
            </a:r>
            <a:r>
              <a:rPr lang="zh-TW" altLang="en-US" sz="3500" dirty="0" smtClean="0"/>
              <a:t>未</a:t>
            </a:r>
            <a:r>
              <a:rPr lang="zh-TW" altLang="zh-TW" sz="3500" dirty="0" smtClean="0"/>
              <a:t>必</a:t>
            </a:r>
            <a:r>
              <a:rPr lang="zh-TW" altLang="en-US" sz="3500" dirty="0" smtClean="0"/>
              <a:t>要</a:t>
            </a:r>
            <a:r>
              <a:rPr lang="zh-TW" altLang="zh-TW" sz="3500" dirty="0" smtClean="0"/>
              <a:t>為學生的違法行為負上轉承責任。</a:t>
            </a:r>
            <a:endParaRPr lang="en-US" altLang="zh-TW" sz="3500" dirty="0" smtClean="0"/>
          </a:p>
          <a:p>
            <a:pPr marL="534988" indent="-534988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p"/>
            </a:pPr>
            <a:r>
              <a:rPr lang="zh-TW" altLang="zh-TW" sz="3500" dirty="0" smtClean="0"/>
              <a:t>然而，若學生向學校投訴他/她在</a:t>
            </a:r>
            <a:r>
              <a:rPr lang="zh-TW" altLang="zh-TW" sz="3500" b="1" dirty="0" smtClean="0">
                <a:solidFill>
                  <a:schemeClr val="accent1"/>
                </a:solidFill>
              </a:rPr>
              <a:t>學校活動中</a:t>
            </a:r>
            <a:r>
              <a:rPr lang="zh-TW" altLang="zh-TW" sz="3500" dirty="0" smtClean="0"/>
              <a:t>受到另一學生的性騷擾，而校方卻沒有採取補救行動，學</a:t>
            </a:r>
            <a:r>
              <a:rPr lang="zh-TW" altLang="en-US" sz="3500" dirty="0" smtClean="0"/>
              <a:t>校</a:t>
            </a:r>
            <a:r>
              <a:rPr lang="zh-TW" altLang="zh-TW" sz="3500" dirty="0" smtClean="0"/>
              <a:t>可能會招致法律責任。</a:t>
            </a:r>
            <a:endParaRPr lang="en-US" altLang="zh-TW" sz="3500" dirty="0" smtClean="0"/>
          </a:p>
          <a:p>
            <a:pPr marL="534988" indent="-534988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p"/>
            </a:pPr>
            <a:r>
              <a:rPr lang="zh-TW" altLang="zh-TW" sz="3500" dirty="0" smtClean="0"/>
              <a:t>假如校方在收到投訴後仍然繼續容許學生做出違法行為，那麼</a:t>
            </a:r>
            <a:r>
              <a:rPr lang="zh-TW" altLang="en-US" sz="3500" b="1" dirty="0" smtClean="0">
                <a:solidFill>
                  <a:schemeClr val="accent1"/>
                </a:solidFill>
              </a:rPr>
              <a:t>校方</a:t>
            </a:r>
            <a:r>
              <a:rPr lang="zh-TW" altLang="zh-TW" sz="3500" b="1" dirty="0" smtClean="0">
                <a:solidFill>
                  <a:schemeClr val="accent1"/>
                </a:solidFill>
              </a:rPr>
              <a:t>可被視為知情地協助他人</a:t>
            </a:r>
            <a:r>
              <a:rPr lang="zh-TW" altLang="zh-TW" sz="3500" dirty="0" smtClean="0"/>
              <a:t>作出性騷擾的違法行為。</a:t>
            </a:r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    </a:t>
            </a:r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校方在課外活動的責任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717550" indent="-7175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p"/>
            </a:pPr>
            <a:r>
              <a:rPr lang="zh-TW" altLang="en-US" sz="3900" dirty="0" smtClean="0"/>
              <a:t>若學校聘用或安排</a:t>
            </a:r>
            <a:r>
              <a:rPr lang="zh-TW" altLang="en-US" sz="3900" b="1" dirty="0" smtClean="0">
                <a:solidFill>
                  <a:schemeClr val="accent1"/>
                </a:solidFill>
              </a:rPr>
              <a:t>聘用臨時人員</a:t>
            </a:r>
            <a:r>
              <a:rPr lang="zh-TW" altLang="en-US" sz="3900" dirty="0" smtClean="0"/>
              <a:t>如教練、指導員等，校方應注意在這情況下作為</a:t>
            </a:r>
            <a:r>
              <a:rPr lang="zh-TW" altLang="en-US" sz="3900" b="1" dirty="0" smtClean="0">
                <a:solidFill>
                  <a:schemeClr val="accent1"/>
                </a:solidFill>
              </a:rPr>
              <a:t>「主事人」</a:t>
            </a:r>
            <a:r>
              <a:rPr lang="en-US" altLang="zh-TW" sz="3900" b="1" dirty="0" smtClean="0">
                <a:solidFill>
                  <a:schemeClr val="accent1"/>
                </a:solidFill>
              </a:rPr>
              <a:t>(principal)</a:t>
            </a:r>
            <a:r>
              <a:rPr lang="zh-TW" altLang="en-US" sz="3900" b="1" dirty="0" smtClean="0">
                <a:solidFill>
                  <a:schemeClr val="accent1"/>
                </a:solidFill>
              </a:rPr>
              <a:t>的責任</a:t>
            </a:r>
            <a:r>
              <a:rPr lang="zh-TW" altLang="zh-TW" sz="3900" b="1" dirty="0" smtClean="0">
                <a:solidFill>
                  <a:schemeClr val="accent1"/>
                </a:solidFill>
              </a:rPr>
              <a:t>。</a:t>
            </a:r>
            <a:endParaRPr lang="en-US" altLang="zh-TW" sz="3900" b="1" dirty="0" smtClean="0">
              <a:solidFill>
                <a:schemeClr val="accent1"/>
              </a:solidFill>
            </a:endParaRPr>
          </a:p>
          <a:p>
            <a:pPr marL="717550" indent="-7175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p"/>
            </a:pPr>
            <a:r>
              <a:rPr lang="zh-TW" altLang="en-US" sz="3900" dirty="0" smtClean="0"/>
              <a:t>若校方</a:t>
            </a:r>
            <a:r>
              <a:rPr lang="zh-TW" altLang="en-US" sz="3900" b="1" dirty="0" smtClean="0">
                <a:solidFill>
                  <a:schemeClr val="accent1"/>
                </a:solidFill>
              </a:rPr>
              <a:t>未有採取合理可行的措施</a:t>
            </a:r>
            <a:r>
              <a:rPr lang="zh-TW" altLang="en-US" sz="3900" dirty="0" smtClean="0"/>
              <a:t>防範性騷擾，如書面或口頭通知有關人員，明確說明校方禁止及不容忍性騷擾行為，學校有可能因主事人身份，而須為該違法行為負上轉承責任</a:t>
            </a:r>
            <a:r>
              <a:rPr lang="zh-TW" altLang="zh-TW" sz="3900" dirty="0" smtClean="0"/>
              <a:t>。</a:t>
            </a:r>
            <a:endParaRPr lang="zh-TW" altLang="en-US" sz="3900" dirty="0" smtClean="0"/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/>
              <a:t>      </a:t>
            </a:r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受屈人的權利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p"/>
            </a:pP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向學校作出</a:t>
            </a:r>
            <a:r>
              <a:rPr lang="zh-TW" altLang="en-US" sz="3600" b="1" dirty="0" smtClean="0">
                <a:solidFill>
                  <a:schemeClr val="accent1"/>
                </a:solidFill>
                <a:latin typeface="+mj-ea"/>
                <a:ea typeface="+mj-ea"/>
                <a:cs typeface="華康標楷體" pitchFamily="65" charset="-120"/>
              </a:rPr>
              <a:t>非正式</a:t>
            </a: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或</a:t>
            </a:r>
            <a:r>
              <a:rPr lang="zh-TW" altLang="en-US" sz="3600" dirty="0" smtClean="0">
                <a:solidFill>
                  <a:srgbClr val="FF0000"/>
                </a:solidFill>
                <a:latin typeface="+mj-ea"/>
                <a:ea typeface="+mj-ea"/>
                <a:cs typeface="華康標楷體" pitchFamily="65" charset="-120"/>
              </a:rPr>
              <a:t>正式</a:t>
            </a: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投訴</a:t>
            </a:r>
            <a:endParaRPr lang="en-US" altLang="zh-TW" sz="3600" dirty="0" smtClean="0">
              <a:solidFill>
                <a:srgbClr val="0D0D0D"/>
              </a:solidFill>
              <a:latin typeface="+mj-ea"/>
              <a:ea typeface="+mj-ea"/>
              <a:cs typeface="華康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p"/>
            </a:pP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向教育局投訴</a:t>
            </a:r>
            <a:endParaRPr lang="en-US" altLang="zh-TW" sz="3600" dirty="0" smtClean="0">
              <a:solidFill>
                <a:srgbClr val="0D0D0D"/>
              </a:solidFill>
              <a:latin typeface="+mj-ea"/>
              <a:ea typeface="+mj-ea"/>
              <a:cs typeface="華康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p"/>
            </a:pP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向平等機會委員會</a:t>
            </a:r>
            <a:r>
              <a:rPr lang="en-US" altLang="zh-TW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 (</a:t>
            </a: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平機會</a:t>
            </a:r>
            <a:r>
              <a:rPr lang="en-US" altLang="zh-TW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) </a:t>
            </a: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作出投訴</a:t>
            </a:r>
            <a:endParaRPr lang="en-US" altLang="zh-TW" sz="3600" dirty="0" smtClean="0">
              <a:solidFill>
                <a:srgbClr val="0D0D0D"/>
              </a:solidFill>
              <a:latin typeface="+mj-ea"/>
              <a:ea typeface="+mj-ea"/>
              <a:cs typeface="華康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p"/>
            </a:pP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平機會將對投訴進行調查或調停</a:t>
            </a:r>
            <a:endParaRPr lang="en-US" altLang="zh-TW" sz="3600" dirty="0" smtClean="0">
              <a:solidFill>
                <a:srgbClr val="0D0D0D"/>
              </a:solidFill>
              <a:latin typeface="+mj-ea"/>
              <a:ea typeface="+mj-ea"/>
              <a:cs typeface="華康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p"/>
            </a:pP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若調</a:t>
            </a:r>
            <a:r>
              <a:rPr lang="zh-TW" altLang="en-US" sz="3600" dirty="0" smtClean="0">
                <a:solidFill>
                  <a:srgbClr val="0D0D0D"/>
                </a:solidFill>
                <a:latin typeface="+mj-ea"/>
                <a:cs typeface="華康標楷體" pitchFamily="65" charset="-120"/>
              </a:rPr>
              <a:t>停</a:t>
            </a: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不成功，可向平機會申請法律協助</a:t>
            </a:r>
            <a:endParaRPr lang="en-US" altLang="zh-TW" sz="3600" dirty="0" smtClean="0">
              <a:solidFill>
                <a:srgbClr val="0D0D0D"/>
              </a:solidFill>
              <a:latin typeface="+mj-ea"/>
              <a:ea typeface="+mj-ea"/>
              <a:cs typeface="華康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p"/>
            </a:pPr>
            <a:r>
              <a:rPr lang="zh-TW" altLang="en-US" sz="3600" dirty="0" smtClean="0">
                <a:solidFill>
                  <a:srgbClr val="0D0D0D"/>
                </a:solidFill>
                <a:latin typeface="+mj-ea"/>
                <a:ea typeface="+mj-ea"/>
                <a:cs typeface="華康標楷體" pitchFamily="65" charset="-120"/>
              </a:rPr>
              <a:t>如涉及刑事罪行，亦可報案由警方調查</a:t>
            </a:r>
          </a:p>
          <a:p>
            <a:pPr>
              <a:buNone/>
            </a:pPr>
            <a:endParaRPr lang="zh-TW" altLang="en-US" sz="3600" dirty="0">
              <a:latin typeface="+mj-ea"/>
              <a:ea typeface="+mj-ea"/>
            </a:endParaRPr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　　</a:t>
            </a:r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性騷擾政策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9971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原則：表明校方不會容忍性騷擾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校方的目標和責任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全校教職員和學生的義務和責任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性騷擾的定義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性騷擾的例子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受害人的權利及可以採取的行動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處理性騷擾投訴的原則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處理性騷擾投訴的機制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投訴的時限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處分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防止性騷擾的措施</a:t>
            </a:r>
            <a:endParaRPr lang="en-US" altLang="zh-TW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2200" dirty="0" smtClean="0"/>
              <a:t>相關資源</a:t>
            </a:r>
            <a:endParaRPr lang="zh-TW" altLang="en-US" sz="2200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 descr="EOC webpag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700808"/>
            <a:ext cx="7267501" cy="4896544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    　</a:t>
            </a:r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校園性騷擾政策大綱</a:t>
            </a:r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  <p:sp>
        <p:nvSpPr>
          <p:cNvPr id="11" name="向右箭號 10"/>
          <p:cNvSpPr/>
          <p:nvPr/>
        </p:nvSpPr>
        <p:spPr>
          <a:xfrm>
            <a:off x="323528" y="3356992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左箭號 11"/>
          <p:cNvSpPr/>
          <p:nvPr/>
        </p:nvSpPr>
        <p:spPr>
          <a:xfrm rot="19331252">
            <a:off x="4255310" y="5286829"/>
            <a:ext cx="975077" cy="2404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個案分享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3500" b="1" dirty="0" smtClean="0"/>
              <a:t>阿詩的投訴：</a:t>
            </a:r>
            <a:endParaRPr lang="en-US" altLang="zh-TW" sz="3500" b="1" dirty="0" smtClean="0"/>
          </a:p>
          <a:p>
            <a:r>
              <a:rPr lang="zh-TW" altLang="en-US" dirty="0" smtClean="0"/>
              <a:t>「服務貿易公司十年，三年前獲得晋升。由於工作需要，經常跟上司張經理出外應酬或到外地公幹，其間多次要求與我同坐，然後借故觸碰我的身體，還當眾對我評頭品足。」</a:t>
            </a:r>
            <a:endParaRPr lang="en-US" altLang="zh-TW" dirty="0" smtClean="0"/>
          </a:p>
          <a:p>
            <a:r>
              <a:rPr lang="zh-TW" altLang="en-US" dirty="0" smtClean="0"/>
              <a:t>「從我厭煩的目光，他是清楚知道我絕不接受他這些行為，後來我更迴避他；他於是對我說，如果我不肯跟他</a:t>
            </a:r>
            <a:r>
              <a:rPr lang="en-US" altLang="zh-TW" dirty="0" smtClean="0"/>
              <a:t>『</a:t>
            </a:r>
            <a:r>
              <a:rPr lang="zh-TW" altLang="en-US" dirty="0" smtClean="0"/>
              <a:t>面對面溝通</a:t>
            </a:r>
            <a:r>
              <a:rPr lang="en-US" altLang="zh-TW" dirty="0" smtClean="0"/>
              <a:t>』</a:t>
            </a:r>
            <a:r>
              <a:rPr lang="zh-TW" altLang="en-US" dirty="0" smtClean="0"/>
              <a:t>，便可能被降級。」</a:t>
            </a:r>
            <a:endParaRPr lang="en-US" altLang="zh-TW" dirty="0" smtClean="0"/>
          </a:p>
          <a:p>
            <a:r>
              <a:rPr lang="zh-TW" altLang="en-US" dirty="0" smtClean="0"/>
              <a:t>阿詩長期面對這種威脅，導致失眠和精神不能集中。</a:t>
            </a:r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個案分享（續）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179512" y="1600200"/>
          <a:ext cx="8586663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個案分享（續）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三方最終同意以提早調停的方式解決問題。</a:t>
            </a:r>
            <a:endParaRPr lang="en-US" altLang="zh-TW" dirty="0" smtClean="0"/>
          </a:p>
          <a:p>
            <a:r>
              <a:rPr lang="zh-TW" altLang="en-US" dirty="0" smtClean="0"/>
              <a:t>公司答應發出一封工作證明書給阿詩，並以相當於三年薪酬作為和解條款。</a:t>
            </a:r>
            <a:endParaRPr lang="en-US" altLang="zh-TW" dirty="0" smtClean="0"/>
          </a:p>
          <a:p>
            <a:r>
              <a:rPr lang="zh-TW" altLang="en-US" dirty="0" smtClean="0"/>
              <a:t>張經理同意致函道歉。</a:t>
            </a:r>
            <a:endParaRPr lang="en-US" altLang="zh-TW" dirty="0" smtClean="0"/>
          </a:p>
          <a:p>
            <a:r>
              <a:rPr lang="zh-TW" altLang="en-US" b="1" dirty="0" smtClean="0"/>
              <a:t>注意事項：</a:t>
            </a:r>
            <a:endParaRPr lang="en-US" altLang="zh-TW" b="1" dirty="0" smtClean="0"/>
          </a:p>
          <a:p>
            <a:pPr lvl="1"/>
            <a:r>
              <a:rPr lang="zh-TW" altLang="en-US" dirty="0" smtClean="0"/>
              <a:t>不論僱主是否知悉或批准有關行為，僱主亦需要為僱員在職期間所作的違法性騷擾行為負上轉承責任。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此外，若僱主作出</a:t>
            </a:r>
            <a:r>
              <a:rPr lang="zh-TW" altLang="en-US" b="1" dirty="0" smtClean="0"/>
              <a:t>「</a:t>
            </a:r>
            <a:r>
              <a:rPr lang="zh-TW" altLang="en-US" sz="2800" b="1" dirty="0" smtClean="0"/>
              <a:t>使人受害」</a:t>
            </a:r>
            <a:r>
              <a:rPr lang="zh-TW" altLang="en-US" sz="2800" dirty="0" smtClean="0"/>
              <a:t>的歧視行為，亦屬違法。</a:t>
            </a:r>
            <a:endParaRPr lang="zh-TW" altLang="en-US" dirty="0" smtClean="0"/>
          </a:p>
          <a:p>
            <a:pPr lvl="1"/>
            <a:endParaRPr lang="zh-TW" altLang="en-US" dirty="0"/>
          </a:p>
        </p:txBody>
      </p:sp>
      <p:pic>
        <p:nvPicPr>
          <p:cNvPr id="7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spc="4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   辦學團體的角色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32318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dirty="0" smtClean="0"/>
              <a:t>辦學團體的職能和權力：</a:t>
            </a:r>
            <a:r>
              <a:rPr lang="en-US" altLang="zh-TW" sz="3200" dirty="0" err="1" smtClean="0"/>
              <a:t>在制訂學校的教育政策方面，向法團校董會作出一般指示</a:t>
            </a:r>
            <a:endParaRPr lang="en-US" altLang="zh-TW" sz="3200" dirty="0" smtClean="0"/>
          </a:p>
          <a:p>
            <a:pPr>
              <a:spcAft>
                <a:spcPts val="600"/>
              </a:spcAft>
            </a:pPr>
            <a:r>
              <a:rPr lang="zh-TW" altLang="en-US" sz="3200" dirty="0" smtClean="0"/>
              <a:t>鼓勵及促請轄下學校制訂校園性騷擾政策</a:t>
            </a:r>
            <a:endParaRPr lang="en-US" altLang="zh-TW" sz="3200" dirty="0" smtClean="0"/>
          </a:p>
          <a:p>
            <a:pPr>
              <a:spcAft>
                <a:spcPts val="600"/>
              </a:spcAft>
            </a:pPr>
            <a:r>
              <a:rPr lang="zh-TW" altLang="en-US" sz="3200" dirty="0" smtClean="0"/>
              <a:t>向轄下學校就制訂政策提供法律／政策意見</a:t>
            </a:r>
            <a:endParaRPr lang="en-US" altLang="zh-TW" sz="3200" dirty="0" smtClean="0"/>
          </a:p>
          <a:p>
            <a:pPr>
              <a:spcAft>
                <a:spcPts val="600"/>
              </a:spcAft>
            </a:pPr>
            <a:r>
              <a:rPr lang="zh-TW" altLang="en-US" sz="3200" dirty="0" smtClean="0"/>
              <a:t>鼓勵轄</a:t>
            </a:r>
            <a:r>
              <a:rPr lang="zh-TW" altLang="en-US" sz="3200" dirty="0" smtClean="0"/>
              <a:t>下</a:t>
            </a:r>
            <a:r>
              <a:rPr lang="zh-TW" altLang="en-US" sz="3200" dirty="0" smtClean="0"/>
              <a:t>學校向教職員</a:t>
            </a:r>
            <a:r>
              <a:rPr lang="zh-TW" altLang="en-US" sz="3200" dirty="0" smtClean="0"/>
              <a:t>提供相關培訓</a:t>
            </a:r>
            <a:endParaRPr lang="en-US" altLang="zh-TW" sz="3200" dirty="0" smtClean="0"/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210272" cy="990600"/>
          </a:xfrm>
        </p:spPr>
        <p:txBody>
          <a:bodyPr/>
          <a:lstStyle/>
          <a:p>
            <a:r>
              <a:rPr lang="zh-TW" altLang="en-US" b="1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　平機會未來工作</a:t>
            </a:r>
            <a:endParaRPr lang="zh-TW" altLang="en-US" b="1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17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zh-TW" altLang="en-US" sz="6500" b="1" dirty="0" smtClean="0"/>
              <a:t>平機會反性騷擾運動工作小組未來工作</a:t>
            </a:r>
            <a:r>
              <a:rPr lang="zh-TW" altLang="en-US" sz="5100" b="1" dirty="0" smtClean="0"/>
              <a:t>　　</a:t>
            </a:r>
            <a:endParaRPr lang="en-US" altLang="zh-TW" sz="5100" b="1" dirty="0" smtClean="0"/>
          </a:p>
          <a:p>
            <a:pPr algn="ctr">
              <a:spcAft>
                <a:spcPts val="600"/>
              </a:spcAft>
              <a:buNone/>
            </a:pPr>
            <a:r>
              <a:rPr lang="zh-TW" altLang="en-US" sz="8700" dirty="0" smtClean="0">
                <a:solidFill>
                  <a:schemeClr val="tx2"/>
                </a:solidFill>
                <a:latin typeface="+mj-ea"/>
                <a:ea typeface="+mj-ea"/>
                <a:cs typeface="華康細明體" pitchFamily="49" charset="-120"/>
              </a:rPr>
              <a:t>請支持，謝謝！</a:t>
            </a:r>
            <a:endParaRPr lang="en-US" altLang="zh-TW" sz="8700" dirty="0" smtClean="0">
              <a:solidFill>
                <a:schemeClr val="tx2"/>
              </a:solidFill>
              <a:latin typeface="+mj-ea"/>
              <a:ea typeface="+mj-ea"/>
              <a:cs typeface="華康細明體" pitchFamily="49" charset="-120"/>
            </a:endParaRPr>
          </a:p>
          <a:p>
            <a:pPr algn="ctr">
              <a:spcAft>
                <a:spcPts val="600"/>
              </a:spcAft>
              <a:buNone/>
            </a:pPr>
            <a:endParaRPr lang="en-US" altLang="zh-TW" sz="3600" b="1" dirty="0" smtClean="0"/>
          </a:p>
          <a:p>
            <a:pPr algn="ctr">
              <a:buNone/>
            </a:pPr>
            <a:r>
              <a:rPr lang="zh-TW" altLang="en-US" sz="3600" b="1" dirty="0" smtClean="0"/>
              <a:t>─　完　─</a:t>
            </a:r>
            <a:endParaRPr lang="zh-TW" altLang="zh-TW" sz="3600" b="1" dirty="0" smtClean="0"/>
          </a:p>
          <a:p>
            <a:pPr lvl="0"/>
            <a:endParaRPr lang="zh-TW" altLang="zh-TW" dirty="0" smtClean="0"/>
          </a:p>
          <a:p>
            <a:endParaRPr lang="en-US" altLang="zh-TW" b="1" dirty="0" smtClean="0"/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7721352" cy="936104"/>
          </a:xfrm>
        </p:spPr>
        <p:txBody>
          <a:bodyPr>
            <a:normAutofit/>
          </a:bodyPr>
          <a:lstStyle/>
          <a:p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學生對性騷擾的看法和處理</a:t>
            </a:r>
            <a:endParaRPr lang="zh-TW" altLang="en-US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8153400" cy="46805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TW" altLang="en-US" sz="2400" dirty="0" smtClean="0"/>
              <a:t>平機會委託香港教育學院於</a:t>
            </a:r>
            <a:r>
              <a:rPr lang="en-US" altLang="zh-TW" sz="2400" dirty="0" smtClean="0"/>
              <a:t>2011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月至</a:t>
            </a:r>
            <a:r>
              <a:rPr lang="en-US" altLang="zh-TW" sz="2400" dirty="0" smtClean="0"/>
              <a:t>11</a:t>
            </a:r>
            <a:r>
              <a:rPr lang="zh-TW" altLang="en-US" sz="2400" dirty="0" smtClean="0"/>
              <a:t>月進行「學生對性的態度及對性騷擾的看法之研究」；</a:t>
            </a:r>
            <a:endParaRPr lang="en-US" altLang="zh-TW" sz="2400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TW" sz="2400" dirty="0" smtClean="0"/>
              <a:t>5902</a:t>
            </a:r>
            <a:r>
              <a:rPr lang="zh-TW" altLang="en-US" sz="2400" dirty="0" smtClean="0"/>
              <a:t>名</a:t>
            </a:r>
            <a:r>
              <a:rPr lang="zh-TW" altLang="en-US" sz="2400" dirty="0"/>
              <a:t>學生參與</a:t>
            </a:r>
            <a:r>
              <a:rPr lang="zh-TW" altLang="en-US" sz="2400" dirty="0" smtClean="0"/>
              <a:t>問卷調查；</a:t>
            </a:r>
            <a:endParaRPr lang="en-US" altLang="zh-TW" sz="2400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TW" altLang="zh-TW" sz="2400" dirty="0"/>
              <a:t>50%受訪學生曾受不同方式的性騷擾，例如含性意味的笑話、要求發展性關係、不雅姿勢、不合宜地觸碰身體和展示色情物品</a:t>
            </a:r>
            <a:r>
              <a:rPr lang="zh-TW" altLang="en-US" sz="2400" dirty="0"/>
              <a:t>；</a:t>
            </a:r>
            <a:endParaRPr lang="en-US" altLang="zh-TW" sz="2400" dirty="0"/>
          </a:p>
          <a:p>
            <a:pPr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</a:pPr>
            <a:r>
              <a:rPr lang="zh-TW" altLang="zh-TW" sz="2400" dirty="0" smtClean="0"/>
              <a:t>遇到性騷擾時，</a:t>
            </a:r>
            <a:r>
              <a:rPr lang="zh-TW" altLang="zh-TW" sz="2400" b="1" dirty="0" smtClean="0">
                <a:solidFill>
                  <a:srgbClr val="FF0000"/>
                </a:solidFill>
              </a:rPr>
              <a:t>過半數學生選擇「保持沉默」</a:t>
            </a:r>
            <a:r>
              <a:rPr lang="zh-TW" altLang="zh-TW" sz="2400" dirty="0" smtClean="0"/>
              <a:t>(58%)。即使騷擾者多是同學，受害者仍很少向老師求助，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原</a:t>
            </a:r>
            <a:r>
              <a:rPr lang="zh-TW" altLang="zh-TW" sz="2400" b="1" dirty="0" smtClean="0">
                <a:solidFill>
                  <a:srgbClr val="FF0000"/>
                </a:solidFill>
              </a:rPr>
              <a:t>因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：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TW" altLang="zh-TW" sz="2400" dirty="0" smtClean="0"/>
              <a:t>害怕受到報復</a:t>
            </a:r>
            <a:r>
              <a:rPr lang="zh-TW" altLang="en-US" sz="2400" dirty="0" smtClean="0"/>
              <a:t>；</a:t>
            </a:r>
            <a:endParaRPr lang="en-US" altLang="zh-TW" sz="2400" dirty="0" smtClean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TW" altLang="zh-TW" sz="2400" dirty="0" smtClean="0"/>
              <a:t>老師不懂處理這等令人尷尬的個案。</a:t>
            </a:r>
            <a:endParaRPr lang="zh-TW" altLang="en-US" sz="2400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7865368" cy="1008112"/>
          </a:xfrm>
        </p:spPr>
        <p:txBody>
          <a:bodyPr>
            <a:normAutofit/>
          </a:bodyPr>
          <a:lstStyle/>
          <a:p>
            <a:r>
              <a:rPr lang="zh-TW" altLang="en-US" sz="42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調查結果</a:t>
            </a:r>
            <a:r>
              <a:rPr lang="en-US" altLang="zh-TW" sz="42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: </a:t>
            </a:r>
            <a:r>
              <a:rPr lang="zh-TW" altLang="en-US" sz="42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性騷擾投訴的數字</a:t>
            </a:r>
            <a:endParaRPr lang="zh-TW" altLang="en-US" sz="4200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844824"/>
            <a:ext cx="8153400" cy="4680520"/>
          </a:xfrm>
        </p:spPr>
        <p:txBody>
          <a:bodyPr/>
          <a:lstStyle/>
          <a:p>
            <a:r>
              <a:rPr lang="zh-TW" altLang="en-US" dirty="0" smtClean="0"/>
              <a:t>平機會與教協和教聯會今年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月對中小學及大學作問卷調查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2012</a:t>
            </a:r>
            <a:r>
              <a:rPr lang="zh-TW" altLang="en-US" dirty="0" smtClean="0"/>
              <a:t>年內，你任職的學校</a:t>
            </a:r>
            <a:r>
              <a:rPr lang="en-US" altLang="zh-TW" dirty="0" smtClean="0"/>
              <a:t>/</a:t>
            </a:r>
            <a:r>
              <a:rPr lang="zh-TW" altLang="en-US" dirty="0" smtClean="0"/>
              <a:t>院校曾否收到有關性騷擾的投訴？ </a:t>
            </a:r>
            <a:r>
              <a:rPr lang="en-US" altLang="zh-TW" dirty="0" smtClean="0"/>
              <a:t>(N=308) 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2546397"/>
              </p:ext>
            </p:extLst>
          </p:nvPr>
        </p:nvGraphicFramePr>
        <p:xfrm>
          <a:off x="873156" y="3861047"/>
          <a:ext cx="7875307" cy="278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749"/>
                <a:gridCol w="2386456"/>
                <a:gridCol w="2625102"/>
              </a:tblGrid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/>
                        <a:t>學校</a:t>
                      </a:r>
                      <a:r>
                        <a:rPr lang="en-US" altLang="zh-TW" sz="2700" dirty="0" smtClean="0"/>
                        <a:t>/</a:t>
                      </a:r>
                      <a:r>
                        <a:rPr lang="zh-TW" altLang="en-US" sz="2700" dirty="0" smtClean="0"/>
                        <a:t>院校</a:t>
                      </a:r>
                      <a:endParaRPr lang="zh-TW" altLang="en-US" sz="2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/>
                        <a:t>有性騷擾投訴</a:t>
                      </a:r>
                      <a:endParaRPr lang="zh-TW" altLang="en-US" sz="2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沒有性騷擾投訴</a:t>
                      </a:r>
                    </a:p>
                    <a:p>
                      <a:pPr algn="ctr"/>
                      <a:endParaRPr lang="zh-TW" altLang="en-US" sz="2700" dirty="0"/>
                    </a:p>
                  </a:txBody>
                  <a:tcPr/>
                </a:tc>
              </a:tr>
              <a:tr h="9352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/>
                        <a:t>有性騷擾政策</a:t>
                      </a:r>
                      <a:endParaRPr lang="en-US" altLang="zh-TW" sz="2700" dirty="0" smtClean="0"/>
                    </a:p>
                    <a:p>
                      <a:pPr algn="ctr"/>
                      <a:r>
                        <a:rPr kumimoji="0" lang="en-US" altLang="zh-TW" sz="2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(n=162) </a:t>
                      </a:r>
                      <a:endParaRPr kumimoji="0" lang="zh-TW" altLang="en-US" sz="27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dirty="0" smtClean="0"/>
                        <a:t>26</a:t>
                      </a:r>
                      <a:endParaRPr lang="zh-TW" altLang="en-US" sz="2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dirty="0" smtClean="0"/>
                        <a:t>136</a:t>
                      </a:r>
                      <a:endParaRPr lang="zh-TW" altLang="en-US" sz="2700" dirty="0"/>
                    </a:p>
                  </a:txBody>
                  <a:tcPr/>
                </a:tc>
              </a:tr>
              <a:tr h="9352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700" dirty="0" smtClean="0"/>
                        <a:t>沒有性騷擾政策聲明 </a:t>
                      </a:r>
                      <a:r>
                        <a:rPr kumimoji="0" lang="en-US" altLang="zh-TW" sz="2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(n=146) </a:t>
                      </a:r>
                      <a:endParaRPr lang="zh-TW" altLang="en-US" sz="2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dirty="0" smtClean="0"/>
                        <a:t>9</a:t>
                      </a:r>
                      <a:endParaRPr lang="zh-TW" altLang="en-US" sz="2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700" dirty="0" smtClean="0"/>
                        <a:t>137</a:t>
                      </a:r>
                      <a:endParaRPr lang="zh-TW" altLang="en-US" sz="27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性騷擾是非題</a:t>
            </a:r>
            <a:endParaRPr lang="zh-TW" altLang="en-US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195245564"/>
              </p:ext>
            </p:extLst>
          </p:nvPr>
        </p:nvGraphicFramePr>
        <p:xfrm>
          <a:off x="612775" y="1600200"/>
          <a:ext cx="8279705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  <p:pic>
        <p:nvPicPr>
          <p:cNvPr id="1028" name="Picture 4" descr="C:\Users\kittylam\AppData\Local\Microsoft\Windows\Temporary Internet Files\Content.IE5\U1QRUZ1U\MM900336396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476672"/>
            <a:ext cx="609600" cy="609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</a:t>
            </a:r>
            <a:r>
              <a:rPr lang="zh-TW" altLang="en-US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性騷擾的類別</a:t>
            </a: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35702598"/>
              </p:ext>
            </p:extLst>
          </p:nvPr>
        </p:nvGraphicFramePr>
        <p:xfrm>
          <a:off x="611560" y="1844824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　　　</a:t>
            </a:r>
            <a:r>
              <a:rPr lang="zh-TW" altLang="en-US" sz="47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對個別人士的性騷擾是</a:t>
            </a:r>
            <a:r>
              <a:rPr lang="en-US" altLang="zh-TW" sz="4700" b="1" spc="20" dirty="0" smtClean="0">
                <a:latin typeface="華康細明體" pitchFamily="49" charset="-120"/>
                <a:ea typeface="華康細明體" pitchFamily="49" charset="-120"/>
                <a:cs typeface="華康細明體" pitchFamily="49" charset="-120"/>
              </a:rPr>
              <a:t>……</a:t>
            </a:r>
            <a:endParaRPr lang="zh-TW" altLang="en-US" sz="4700" b="1" spc="20" dirty="0">
              <a:latin typeface="華康細明體" pitchFamily="49" charset="-120"/>
              <a:ea typeface="華康細明體" pitchFamily="49" charset="-120"/>
              <a:cs typeface="華康細明體" pitchFamily="49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向右箭號 5"/>
          <p:cNvSpPr/>
          <p:nvPr/>
        </p:nvSpPr>
        <p:spPr>
          <a:xfrm>
            <a:off x="4283968" y="3284984"/>
            <a:ext cx="648072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    　</a:t>
            </a:r>
            <a:r>
              <a:rPr lang="zh-TW" altLang="en-US" sz="3300" b="1" dirty="0" smtClean="0"/>
              <a:t>男同學甲評論</a:t>
            </a:r>
            <a:r>
              <a:rPr lang="zh-TW" altLang="en-US" sz="3300" b="1" dirty="0" smtClean="0">
                <a:solidFill>
                  <a:srgbClr val="7030A0"/>
                </a:solidFill>
              </a:rPr>
              <a:t>女同學乙</a:t>
            </a:r>
            <a:r>
              <a:rPr lang="zh-TW" altLang="en-US" sz="3300" b="1" dirty="0" smtClean="0"/>
              <a:t>身材</a:t>
            </a:r>
            <a:r>
              <a:rPr lang="en-US" altLang="zh-TW" sz="3300" b="1" dirty="0" smtClean="0"/>
              <a:t>, </a:t>
            </a:r>
            <a:r>
              <a:rPr lang="zh-TW" altLang="en-US" sz="3300" b="1" dirty="0" smtClean="0"/>
              <a:t>對</a:t>
            </a:r>
            <a:r>
              <a:rPr lang="zh-TW" altLang="en-US" sz="3300" b="1" dirty="0" smtClean="0">
                <a:solidFill>
                  <a:srgbClr val="7030A0"/>
                </a:solidFill>
              </a:rPr>
              <a:t>女同學乙              </a:t>
            </a:r>
            <a:r>
              <a:rPr lang="zh-TW" altLang="en-US" sz="3300" b="1" dirty="0" smtClean="0"/>
              <a:t>             </a:t>
            </a:r>
            <a:r>
              <a:rPr lang="zh-TW" altLang="en-US" sz="3300" b="1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在           及在場的女同學丙</a:t>
            </a:r>
            <a:r>
              <a:rPr lang="zh-TW" altLang="en-US" sz="3300" b="1" dirty="0" smtClean="0"/>
              <a:t>是否構成性騷擾</a:t>
            </a:r>
            <a:r>
              <a:rPr lang="en-US" altLang="zh-TW" sz="3600" b="1" dirty="0" smtClean="0"/>
              <a:t>?</a:t>
            </a:r>
            <a:endParaRPr lang="zh-HK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zh-TW" altLang="en-US" sz="2600" b="1" dirty="0" smtClean="0"/>
              <a:t>是否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不受歡迎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?</a:t>
            </a:r>
          </a:p>
          <a:p>
            <a:pPr>
              <a:spcAft>
                <a:spcPts val="400"/>
              </a:spcAft>
            </a:pPr>
            <a:r>
              <a:rPr lang="zh-TW" altLang="en-US" sz="2600" b="1" dirty="0" smtClean="0"/>
              <a:t>是否性要求或性方面好處的要求？</a:t>
            </a:r>
            <a:endParaRPr lang="en-US" altLang="zh-HK" sz="2600" b="1" dirty="0" smtClean="0"/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zh-TW" altLang="en-US" sz="2600" b="1" dirty="0" smtClean="0"/>
              <a:t>是否</a:t>
            </a:r>
            <a:r>
              <a:rPr lang="zh-HK" altLang="en-US" sz="2600" b="1" dirty="0" smtClean="0"/>
              <a:t>涉及性的行徑</a:t>
            </a:r>
            <a:r>
              <a:rPr lang="zh-HK" altLang="en-US" sz="2600" dirty="0" smtClean="0"/>
              <a:t> </a:t>
            </a:r>
            <a:r>
              <a:rPr lang="en-US" altLang="zh-HK" sz="2600" dirty="0" smtClean="0"/>
              <a:t>(conduct of a sexual nature)</a:t>
            </a:r>
            <a:r>
              <a:rPr lang="zh-TW" altLang="en-US" sz="2600" dirty="0" smtClean="0"/>
              <a:t>？</a:t>
            </a:r>
            <a:endParaRPr lang="en-US" altLang="zh-TW" sz="2600" dirty="0" smtClean="0"/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lang="zh-HK" altLang="en-US" sz="2600" b="1" dirty="0" smtClean="0"/>
              <a:t>涉及性的行徑</a:t>
            </a:r>
            <a:r>
              <a:rPr lang="zh-HK" altLang="en-US" sz="2600" dirty="0" smtClean="0"/>
              <a:t>包括</a:t>
            </a:r>
            <a:r>
              <a:rPr lang="zh-TW" altLang="en-US" sz="2600" dirty="0" smtClean="0"/>
              <a:t>：</a:t>
            </a:r>
            <a:r>
              <a:rPr lang="zh-HK" altLang="en-US" sz="26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對一名女性</a:t>
            </a:r>
            <a:r>
              <a:rPr lang="zh-HK" altLang="en-US" sz="2600" b="1" dirty="0" smtClean="0"/>
              <a:t>或</a:t>
            </a:r>
            <a:r>
              <a:rPr lang="zh-HK" altLang="en-US" sz="2600" b="1" u="sng" dirty="0" smtClean="0">
                <a:solidFill>
                  <a:schemeClr val="accent1"/>
                </a:solidFill>
              </a:rPr>
              <a:t>在其在場時</a:t>
            </a:r>
            <a:r>
              <a:rPr lang="zh-HK" altLang="en-US" sz="2600" dirty="0" smtClean="0"/>
              <a:t>作出涉及性的陳述，不論該陳述是以口頭或書面作出</a:t>
            </a:r>
            <a:r>
              <a:rPr lang="en-US" altLang="zh-HK" sz="2600" dirty="0" smtClean="0"/>
              <a:t>)</a:t>
            </a:r>
            <a:r>
              <a:rPr lang="zh-TW" altLang="en-US" sz="2600" dirty="0" smtClean="0"/>
              <a:t>？</a:t>
            </a:r>
            <a:endParaRPr lang="en-US" altLang="zh-HK" sz="2600" dirty="0" smtClean="0"/>
          </a:p>
          <a:p>
            <a:pPr>
              <a:spcAft>
                <a:spcPts val="400"/>
              </a:spcAft>
            </a:pPr>
            <a:r>
              <a:rPr lang="zh-TW" altLang="en-US" sz="2600" b="1" dirty="0" smtClean="0"/>
              <a:t>合理人測試　─　誰是合理人？</a:t>
            </a:r>
            <a:endParaRPr lang="en-US" altLang="zh-TW" sz="2600" b="1" dirty="0" smtClean="0"/>
          </a:p>
          <a:p>
            <a:pPr>
              <a:spcAft>
                <a:spcPts val="400"/>
              </a:spcAft>
            </a:pPr>
            <a:r>
              <a:rPr lang="zh-TW" altLang="en-US" sz="2600" b="1" dirty="0" smtClean="0"/>
              <a:t>顧及所有情況？</a:t>
            </a:r>
            <a:endParaRPr lang="en-US" altLang="zh-TW" sz="2600" b="1" dirty="0" smtClean="0"/>
          </a:p>
          <a:p>
            <a:pPr lvl="0">
              <a:spcAft>
                <a:spcPts val="400"/>
              </a:spcAft>
            </a:pPr>
            <a:r>
              <a:rPr kumimoji="1" lang="zh-TW" altLang="zh-HK" sz="2600" dirty="0"/>
              <a:t>預期 </a:t>
            </a:r>
            <a:r>
              <a:rPr kumimoji="1" lang="zh-TW" altLang="en-US" sz="2600" dirty="0" smtClean="0"/>
              <a:t>另一方</a:t>
            </a:r>
            <a:r>
              <a:rPr kumimoji="1" lang="zh-TW" altLang="zh-HK" sz="2600" dirty="0" smtClean="0"/>
              <a:t>會</a:t>
            </a:r>
            <a:r>
              <a:rPr kumimoji="1" lang="zh-TW" altLang="zh-HK" sz="2600" dirty="0"/>
              <a:t>感到受</a:t>
            </a:r>
            <a:r>
              <a:rPr kumimoji="1" lang="zh-TW" altLang="zh-HK" sz="2600" b="1" dirty="0"/>
              <a:t>冒犯、侮辱或</a:t>
            </a:r>
            <a:r>
              <a:rPr kumimoji="1" lang="zh-TW" altLang="zh-HK" sz="2600" b="1" dirty="0" smtClean="0"/>
              <a:t>威嚇</a:t>
            </a:r>
            <a:r>
              <a:rPr kumimoji="1" lang="zh-TW" altLang="en-US" sz="2600" b="1" dirty="0" smtClean="0"/>
              <a:t>？</a:t>
            </a:r>
            <a:endParaRPr lang="en-US" altLang="zh-HK" sz="2600" b="1" dirty="0" smtClean="0"/>
          </a:p>
          <a:p>
            <a:pPr>
              <a:spcAft>
                <a:spcPts val="400"/>
              </a:spcAft>
            </a:pPr>
            <a:r>
              <a:rPr lang="zh-TW" altLang="en-US" sz="2600" dirty="0" smtClean="0"/>
              <a:t>開玩笑是否辯護理由？</a:t>
            </a:r>
            <a:r>
              <a:rPr lang="en-US" altLang="zh-TW" sz="2600" dirty="0" smtClean="0"/>
              <a:t> </a:t>
            </a:r>
            <a:r>
              <a:rPr lang="zh-TW" altLang="en-US" sz="2600" dirty="0" smtClean="0"/>
              <a:t>行事的</a:t>
            </a:r>
            <a:r>
              <a:rPr lang="zh-TW" altLang="en-US" sz="2600" b="1" dirty="0" smtClean="0"/>
              <a:t>意圖</a:t>
            </a:r>
            <a:r>
              <a:rPr lang="zh-TW" altLang="en-US" sz="2600" dirty="0" smtClean="0"/>
              <a:t>是否相干？</a:t>
            </a:r>
            <a:r>
              <a:rPr lang="zh-HK" altLang="en-US" sz="2600" dirty="0" smtClean="0"/>
              <a:t/>
            </a:r>
            <a:br>
              <a:rPr lang="zh-HK" altLang="en-US" sz="2600" dirty="0" smtClean="0"/>
            </a:br>
            <a:endParaRPr lang="zh-HK" altLang="en-US" sz="2600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92127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HK" altLang="zh-TW" sz="4000" b="1" dirty="0" smtClean="0"/>
              <a:t>摸手掃背</a:t>
            </a:r>
            <a:r>
              <a:rPr lang="zh-TW" altLang="en-US" sz="4000" b="1" dirty="0" smtClean="0"/>
              <a:t>是否性騷擾</a:t>
            </a:r>
            <a:r>
              <a:rPr lang="en-US" altLang="zh-TW" sz="4000" b="1" dirty="0" smtClean="0"/>
              <a:t>?</a:t>
            </a:r>
            <a:endParaRPr lang="zh-TW" altLang="en-US" sz="4000" b="1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HK" altLang="zh-TW" sz="4400" b="1" dirty="0" smtClean="0"/>
              <a:t>大埔名校男師 涉非禮四女生</a:t>
            </a:r>
            <a:r>
              <a:rPr lang="en-US" altLang="zh-TW" sz="4400" b="1" dirty="0" smtClean="0">
                <a:hlinkClick r:id="rId2"/>
              </a:rPr>
              <a:t> </a:t>
            </a:r>
            <a:r>
              <a:rPr lang="zh-HK" altLang="zh-TW" i="1" dirty="0" smtClean="0"/>
              <a:t>太陽報</a:t>
            </a:r>
            <a:r>
              <a:rPr lang="en-US" altLang="zh-TW" i="1" dirty="0" smtClean="0"/>
              <a:t> </a:t>
            </a:r>
            <a:r>
              <a:rPr lang="zh-HK" altLang="zh-TW" i="1" dirty="0" smtClean="0"/>
              <a:t>–</a:t>
            </a:r>
            <a:r>
              <a:rPr lang="en-US" altLang="zh-TW" i="1" dirty="0" smtClean="0"/>
              <a:t> 2013</a:t>
            </a:r>
            <a:r>
              <a:rPr lang="zh-HK" altLang="zh-TW" i="1" dirty="0" smtClean="0"/>
              <a:t>年</a:t>
            </a:r>
            <a:r>
              <a:rPr lang="en-US" altLang="zh-TW" i="1" dirty="0" smtClean="0"/>
              <a:t>10</a:t>
            </a:r>
            <a:r>
              <a:rPr lang="zh-HK" altLang="zh-TW" i="1" dirty="0" smtClean="0"/>
              <a:t>月</a:t>
            </a:r>
            <a:r>
              <a:rPr lang="en-US" altLang="zh-TW" i="1" dirty="0" smtClean="0"/>
              <a:t>4</a:t>
            </a:r>
            <a:r>
              <a:rPr lang="zh-HK" altLang="zh-TW" i="1" dirty="0" smtClean="0"/>
              <a:t>日星期五</a:t>
            </a:r>
            <a:endParaRPr lang="zh-TW" altLang="zh-TW" sz="3600" spc="120" dirty="0" smtClean="0"/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HK" sz="3600" spc="120" dirty="0" smtClean="0"/>
              <a:t>         </a:t>
            </a:r>
            <a:r>
              <a:rPr lang="zh-HK" altLang="zh-TW" sz="3600" spc="120" dirty="0" smtClean="0"/>
              <a:t>女生向社工哭訴被阿</a:t>
            </a:r>
            <a:r>
              <a:rPr lang="en-US" altLang="zh-TW" sz="3600" spc="120" dirty="0" smtClean="0"/>
              <a:t>Sir</a:t>
            </a:r>
            <a:r>
              <a:rPr lang="zh-HK" altLang="zh-TW" sz="3600" spc="120" dirty="0" smtClean="0"/>
              <a:t>「鹹濕」，警方拘捕名校男教師。大埔一所知名男女中學，日前有十三歲女學生向社工哭訴，稱上月遭一名男老師施以「鹹豬手」摸手又掃背，情緒大受困擾，社工遂將個案通知社會福利署，社署認為案情嚴重，遂轉介警方接手。警方新界北總區罪案調查組調查期間，發現至少有三名同校女生報稱亦有同樣遭遇，遂於昨日在學校拘捕涉嫌與案有關的男老師。</a:t>
            </a:r>
            <a:endParaRPr lang="zh-TW" altLang="zh-TW" sz="3600" spc="120" dirty="0" smtClean="0"/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HK" sz="3600" spc="120" dirty="0" smtClean="0"/>
              <a:t>         </a:t>
            </a:r>
            <a:r>
              <a:rPr lang="zh-HK" altLang="zh-TW" sz="3600" spc="120" dirty="0" smtClean="0"/>
              <a:t>消息透露，一名就讀該校的十三歲女童，日前被社工發現情緒不穩，查問下女童透露在上月開學不久，有人趁個別輔導之機，向她摸手兼掃背，她感到受辱和尷</a:t>
            </a:r>
            <a:r>
              <a:rPr lang="zh-TW" altLang="en-US" sz="3600" spc="120" dirty="0" smtClean="0"/>
              <a:t>尬，又不敢張揚，導致情緒大受影響。</a:t>
            </a:r>
          </a:p>
          <a:p>
            <a:endParaRPr lang="zh-TW" altLang="zh-TW" dirty="0" smtClean="0"/>
          </a:p>
          <a:p>
            <a:endParaRPr lang="zh-TW" altLang="en-US" dirty="0"/>
          </a:p>
        </p:txBody>
      </p:sp>
      <p:pic>
        <p:nvPicPr>
          <p:cNvPr id="4" name="Picture 2" descr="P:\EOC's logo\EOC logo (with name jpg)high resolu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3284"/>
            <a:ext cx="1296144" cy="11391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</TotalTime>
  <Words>1871</Words>
  <Application>Microsoft Office PowerPoint</Application>
  <PresentationFormat>如螢幕大小 (4:3)</PresentationFormat>
  <Paragraphs>194</Paragraphs>
  <Slides>29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中庸</vt:lpstr>
      <vt:lpstr>       性騷擾的定義與學校的責任                     平等機會委員會 政策及研究主管朱崇文博士</vt:lpstr>
      <vt:lpstr>甚麼學校需要性騷擾政策?</vt:lpstr>
      <vt:lpstr>學生對性騷擾的看法和處理</vt:lpstr>
      <vt:lpstr>調查結果: 性騷擾投訴的數字</vt:lpstr>
      <vt:lpstr>　　　性騷擾是非題</vt:lpstr>
      <vt:lpstr>　　　性騷擾的類別</vt:lpstr>
      <vt:lpstr>　　　對個別人士的性騷擾是……</vt:lpstr>
      <vt:lpstr>    　男同學甲評論女同學乙身材, 對女同學乙                           在           及在場的女同學丙是否構成性騷擾?</vt:lpstr>
      <vt:lpstr>摸手掃背是否性騷擾?</vt:lpstr>
      <vt:lpstr>      摸手掃背是否性騷擾? (續)</vt:lpstr>
      <vt:lpstr>    摸手掃背是否性騷擾? (續)</vt:lpstr>
      <vt:lpstr>　　在性方面具敵意/威嚇性的環境</vt:lpstr>
      <vt:lpstr>         性方面具敵意/威嚇性的 校園環境－例子 </vt:lpstr>
      <vt:lpstr>　　          性方面具敵意/威嚇性       的校園環境           </vt:lpstr>
      <vt:lpstr>　　　適用情況－不分性別</vt:lpstr>
      <vt:lpstr>　　　適用情況（２）</vt:lpstr>
      <vt:lpstr>　　　甚麼不是性騷擾 ?</vt:lpstr>
      <vt:lpstr>     使人受害 (Victimization) </vt:lpstr>
      <vt:lpstr>　　學校作為僱主的轉承責任</vt:lpstr>
      <vt:lpstr>)    　學生犯例，學校負責？</vt:lpstr>
      <vt:lpstr>    校方在課外活動的責任</vt:lpstr>
      <vt:lpstr>      受屈人的權利</vt:lpstr>
      <vt:lpstr>　　性騷擾政策</vt:lpstr>
      <vt:lpstr>    　校園性騷擾政策大綱</vt:lpstr>
      <vt:lpstr>個案分享</vt:lpstr>
      <vt:lpstr>個案分享（續）</vt:lpstr>
      <vt:lpstr>個案分享（續）</vt:lpstr>
      <vt:lpstr>   辦學團體的角色</vt:lpstr>
      <vt:lpstr>　平機會未來工作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性騷擾─學界問卷調查  結果概要</dc:title>
  <dc:creator>kittylam</dc:creator>
  <cp:lastModifiedBy>kittylam</cp:lastModifiedBy>
  <cp:revision>170</cp:revision>
  <dcterms:created xsi:type="dcterms:W3CDTF">2013-05-28T07:53:50Z</dcterms:created>
  <dcterms:modified xsi:type="dcterms:W3CDTF">2013-11-12T06:19:29Z</dcterms:modified>
</cp:coreProperties>
</file>