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48"/>
  </p:notesMasterIdLst>
  <p:sldIdLst>
    <p:sldId id="256" r:id="rId5"/>
    <p:sldId id="342" r:id="rId6"/>
    <p:sldId id="343" r:id="rId7"/>
    <p:sldId id="344" r:id="rId8"/>
    <p:sldId id="257" r:id="rId9"/>
    <p:sldId id="258" r:id="rId10"/>
    <p:sldId id="259" r:id="rId11"/>
    <p:sldId id="304" r:id="rId12"/>
    <p:sldId id="305" r:id="rId13"/>
    <p:sldId id="306" r:id="rId14"/>
    <p:sldId id="262" r:id="rId15"/>
    <p:sldId id="263" r:id="rId16"/>
    <p:sldId id="340" r:id="rId17"/>
    <p:sldId id="267" r:id="rId18"/>
    <p:sldId id="268" r:id="rId19"/>
    <p:sldId id="271" r:id="rId20"/>
    <p:sldId id="307" r:id="rId21"/>
    <p:sldId id="308" r:id="rId22"/>
    <p:sldId id="309" r:id="rId23"/>
    <p:sldId id="310" r:id="rId24"/>
    <p:sldId id="320" r:id="rId25"/>
    <p:sldId id="321" r:id="rId26"/>
    <p:sldId id="322" r:id="rId27"/>
    <p:sldId id="323" r:id="rId28"/>
    <p:sldId id="341" r:id="rId29"/>
    <p:sldId id="272" r:id="rId30"/>
    <p:sldId id="273" r:id="rId31"/>
    <p:sldId id="314" r:id="rId32"/>
    <p:sldId id="324" r:id="rId33"/>
    <p:sldId id="338" r:id="rId34"/>
    <p:sldId id="339" r:id="rId35"/>
    <p:sldId id="315" r:id="rId36"/>
    <p:sldId id="325" r:id="rId37"/>
    <p:sldId id="317" r:id="rId38"/>
    <p:sldId id="346" r:id="rId39"/>
    <p:sldId id="318" r:id="rId40"/>
    <p:sldId id="319" r:id="rId41"/>
    <p:sldId id="326" r:id="rId42"/>
    <p:sldId id="327" r:id="rId43"/>
    <p:sldId id="328" r:id="rId44"/>
    <p:sldId id="329" r:id="rId45"/>
    <p:sldId id="336" r:id="rId46"/>
    <p:sldId id="337" r:id="rId4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4" autoAdjust="0"/>
  </p:normalViewPr>
  <p:slideViewPr>
    <p:cSldViewPr>
      <p:cViewPr varScale="1">
        <p:scale>
          <a:sx n="105" d="100"/>
          <a:sy n="105" d="100"/>
        </p:scale>
        <p:origin x="1716" y="102"/>
      </p:cViewPr>
      <p:guideLst>
        <p:guide orient="horz" pos="2160"/>
        <p:guide pos="2880"/>
      </p:guideLst>
    </p:cSldViewPr>
  </p:slideViewPr>
  <p:outlineViewPr>
    <p:cViewPr>
      <p:scale>
        <a:sx n="33" d="100"/>
        <a:sy n="33" d="100"/>
      </p:scale>
      <p:origin x="0" y="116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A60006BC-F9F2-4169-A239-8B3F2BAE0A32}" type="datetimeFigureOut">
              <a:rPr lang="zh-TW" altLang="en-US"/>
              <a:pPr>
                <a:defRPr/>
              </a:pPr>
              <a:t>2022/7/15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7C205E8A-CA9F-4012-95CB-3C61BDB27EEB}"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59413-5426-4DF6-BAAB-4CCBD79C3F40}" type="slidenum">
              <a:rPr lang="zh-TW" altLang="en-US" smtClean="0"/>
              <a:pPr fontAlgn="base">
                <a:spcBef>
                  <a:spcPct val="0"/>
                </a:spcBef>
                <a:spcAft>
                  <a:spcPct val="0"/>
                </a:spcAft>
                <a:defRPr/>
              </a:pPr>
              <a:t>24</a:t>
            </a:fld>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smtClean="0"/>
            </a:lvl1pPr>
          </a:lstStyle>
          <a:p>
            <a:pPr>
              <a:defRPr/>
            </a:pPr>
            <a:fld id="{0D442965-74B4-4FAF-B8DC-2C92B3F470FA}" type="datetime1">
              <a:rPr lang="zh-TW" altLang="en-US"/>
              <a:pPr>
                <a:defRPr/>
              </a:pPr>
              <a:t>2022/7/15</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EC734CB7-23B4-4C3A-A3E0-342C828E7B4B}"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92669C1E-56FB-4C84-89D0-548120F2D9A1}" type="datetime1">
              <a:rPr lang="zh-TW" altLang="en-US"/>
              <a:pPr>
                <a:defRPr/>
              </a:pPr>
              <a:t>2022/7/15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6D26835B-24F6-4F33-9337-DEA34E65FAD1}"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00ED588C-FA85-423C-AC1F-430932AA66EE}" type="datetime1">
              <a:rPr lang="zh-TW" altLang="en-US"/>
              <a:pPr>
                <a:defRPr/>
              </a:pPr>
              <a:t>2022/7/15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5BAEEE76-C4D7-4066-A5AD-769A406D380B}"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C8DC1437-74FF-45BF-A587-B26ECC24A5E3}" type="datetime1">
              <a:rPr lang="zh-TW" altLang="en-US"/>
              <a:pPr>
                <a:defRPr/>
              </a:pPr>
              <a:t>2022/7/15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18568E4C-A1E7-41C1-BFA8-C6986E4E25A5}"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smtClean="0"/>
            </a:lvl1pPr>
          </a:lstStyle>
          <a:p>
            <a:pPr>
              <a:defRPr/>
            </a:pPr>
            <a:fld id="{CF47D63C-4971-40D6-8281-D9C548D2E71C}" type="datetime1">
              <a:rPr lang="zh-TW" altLang="en-US"/>
              <a:pPr>
                <a:defRPr/>
              </a:pPr>
              <a:t>2022/7/15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77CA069-848F-43ED-9ABE-7832D1C1C79C}"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448308B3-AFAA-4AD1-8851-73B0DDC5BAC6}" type="datetime1">
              <a:rPr lang="zh-TW" altLang="en-US"/>
              <a:pPr>
                <a:defRPr/>
              </a:pPr>
              <a:t>2022/7/15</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4C6FC24F-3CD3-413D-8A2C-DF3647919D38}"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23F06095-F249-467B-939D-5F561610E54F}" type="datetime1">
              <a:rPr lang="zh-TW" altLang="en-US"/>
              <a:pPr>
                <a:defRPr/>
              </a:pPr>
              <a:t>2022/7/15</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DEC3D38F-966A-40E4-9FAE-844CCD9B194D}"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DB315059-DEDF-4187-AFB4-6B9BA2FB908C}" type="datetime1">
              <a:rPr lang="zh-TW" altLang="en-US"/>
              <a:pPr>
                <a:defRPr/>
              </a:pPr>
              <a:t>2022/7/15</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6E5CEF48-25B4-4F91-BCEA-8E7186DFB468}"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02031805-D479-4687-9E50-85C50E4C531F}" type="datetime1">
              <a:rPr lang="zh-TW" altLang="en-US"/>
              <a:pPr>
                <a:defRPr/>
              </a:pPr>
              <a:t>2022/7/15</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6EE779E7-F92F-4497-9C80-2ECC0B8A3B37}"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9F204C3F-CDF5-421E-A44C-3C65686964DD}" type="datetime1">
              <a:rPr lang="zh-TW" altLang="en-US"/>
              <a:pPr>
                <a:defRPr/>
              </a:pPr>
              <a:t>2022/7/15</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30A15DAD-3B73-44F6-9A11-A271228FC000}"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smtClean="0"/>
            </a:lvl1pPr>
          </a:lstStyle>
          <a:p>
            <a:pPr>
              <a:defRPr/>
            </a:pPr>
            <a:fld id="{439C755A-9087-46D2-810B-7CDD894F4E93}" type="datetime1">
              <a:rPr lang="zh-TW" altLang="en-US"/>
              <a:pPr>
                <a:defRPr/>
              </a:pPr>
              <a:t>2022/7/15</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207DAC76-9024-4ABE-953D-14A4463D43A9}"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72B3D1CF-4815-4700-B06B-DBEE161BD247}" type="datetime1">
              <a:rPr lang="zh-TW" altLang="en-US"/>
              <a:pPr>
                <a:defRPr/>
              </a:pPr>
              <a:t>2022/7/15</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94FEDDF3-2053-4178-B265-E025F2BB7FE5}"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51" r:id="rId1"/>
    <p:sldLayoutId id="2147483743" r:id="rId2"/>
    <p:sldLayoutId id="2147483752" r:id="rId3"/>
    <p:sldLayoutId id="2147483744" r:id="rId4"/>
    <p:sldLayoutId id="2147483745" r:id="rId5"/>
    <p:sldLayoutId id="2147483746" r:id="rId6"/>
    <p:sldLayoutId id="2147483747" r:id="rId7"/>
    <p:sldLayoutId id="2147483748" r:id="rId8"/>
    <p:sldLayoutId id="2147483753" r:id="rId9"/>
    <p:sldLayoutId id="2147483749" r:id="rId10"/>
    <p:sldLayoutId id="214748375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2214554"/>
            <a:ext cx="8072494" cy="1343036"/>
          </a:xfrm>
        </p:spPr>
        <p:txBody>
          <a:bodyPr>
            <a:normAutofit/>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小學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
        <p:nvSpPr>
          <p:cNvPr id="5123"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dirty="0" smtClean="0">
                <a:latin typeface="新細明體" charset="-120"/>
                <a:cs typeface="Times New Roman" pitchFamily="18" charset="0"/>
              </a:rPr>
              <a:t>香港教育學院</a:t>
            </a:r>
            <a:endParaRPr lang="en-US" altLang="zh-TW" sz="2400" dirty="0" smtClean="0">
              <a:latin typeface="新細明體" charset="-120"/>
              <a:cs typeface="Times New Roman" pitchFamily="18" charset="0"/>
            </a:endParaRPr>
          </a:p>
          <a:p>
            <a:pPr marR="0" eaLnBrk="1" hangingPunct="1">
              <a:lnSpc>
                <a:spcPct val="90000"/>
              </a:lnSpc>
            </a:pPr>
            <a:r>
              <a:rPr lang="zh-TW" altLang="en-US" sz="2400" dirty="0" smtClean="0">
                <a:latin typeface="新細明體" charset="-120"/>
                <a:cs typeface="Times New Roman" pitchFamily="18" charset="0"/>
              </a:rPr>
              <a:t>評估研究中心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501122" cy="5114175"/>
        </p:xfrm>
        <a:graphic>
          <a:graphicData uri="http://schemas.openxmlformats.org/drawingml/2006/table">
            <a:tbl>
              <a:tblPr/>
              <a:tblGrid>
                <a:gridCol w="4323671">
                  <a:extLst>
                    <a:ext uri="{9D8B030D-6E8A-4147-A177-3AD203B41FA5}">
                      <a16:colId xmlns:a16="http://schemas.microsoft.com/office/drawing/2014/main" val="20000"/>
                    </a:ext>
                  </a:extLst>
                </a:gridCol>
                <a:gridCol w="4177451">
                  <a:extLst>
                    <a:ext uri="{9D8B030D-6E8A-4147-A177-3AD203B41FA5}">
                      <a16:colId xmlns:a16="http://schemas.microsoft.com/office/drawing/2014/main" val="20001"/>
                    </a:ext>
                  </a:extLst>
                </a:gridCol>
              </a:tblGrid>
              <a:tr h="657616">
                <a:tc>
                  <a:txBody>
                    <a:bodyPr/>
                    <a:lstStyle/>
                    <a:p>
                      <a:pPr algn="ctr">
                        <a:spcAft>
                          <a:spcPts val="0"/>
                        </a:spcAft>
                      </a:pPr>
                      <a:r>
                        <a:rPr lang="en-US" sz="1600" b="1" dirty="0" err="1">
                          <a:latin typeface="新細明體"/>
                          <a:ea typeface="新細明體"/>
                          <a:cs typeface="Times New Roman"/>
                        </a:rPr>
                        <a:t>量表名稱</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新細明體"/>
                          <a:ea typeface="新細明體"/>
                          <a:cs typeface="Times New Roman"/>
                        </a:rPr>
                        <a:t>副量表名稱</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5386">
                <a:tc gridSpan="2">
                  <a:txBody>
                    <a:bodyPr/>
                    <a:lstStyle/>
                    <a:p>
                      <a:pPr>
                        <a:spcAft>
                          <a:spcPts val="0"/>
                        </a:spcAft>
                        <a:tabLst>
                          <a:tab pos="942975" algn="l"/>
                        </a:tabLst>
                      </a:pPr>
                      <a:r>
                        <a:rPr lang="en-US" sz="1600" b="1" dirty="0">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marL="228600" indent="-228600" algn="just">
                        <a:spcAft>
                          <a:spcPts val="0"/>
                        </a:spcAft>
                      </a:pPr>
                      <a:endParaRPr kumimoji="0" lang="en-US" sz="1600" b="1" kern="1200" dirty="0">
                        <a:solidFill>
                          <a:schemeClr val="tx1"/>
                        </a:solidFill>
                        <a:latin typeface="新細明體"/>
                        <a:ea typeface="新細明體"/>
                        <a:cs typeface="Times New Roman"/>
                      </a:endParaRPr>
                    </a:p>
                  </a:txBody>
                  <a:tcPr marL="68580" marR="68580" marT="0" marB="0">
                    <a:solidFill>
                      <a:schemeClr val="bg1">
                        <a:lumMod val="85000"/>
                      </a:schemeClr>
                    </a:solidFill>
                  </a:tcPr>
                </a:tc>
                <a:extLst>
                  <a:ext uri="{0D108BD9-81ED-4DB2-BD59-A6C34878D82A}">
                    <a16:rowId xmlns:a16="http://schemas.microsoft.com/office/drawing/2014/main" val="10001"/>
                  </a:ext>
                </a:extLst>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操行</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7813">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a:solidFill>
                            <a:srgbClr val="0D0D0D"/>
                          </a:solidFill>
                          <a:latin typeface="新細明體"/>
                          <a:ea typeface="新細明體"/>
                          <a:cs typeface="Times New Roman"/>
                        </a:rPr>
                        <a:t>承擔</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對國家的態度</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0560">
                <a:tc>
                  <a:txBody>
                    <a:bodyPr/>
                    <a:lstStyle/>
                    <a:p>
                      <a:pPr>
                        <a:spcAft>
                          <a:spcPts val="0"/>
                        </a:spcAft>
                      </a:pPr>
                      <a:r>
                        <a:rPr lang="zh-TW" sz="1600" dirty="0" smtClean="0">
                          <a:solidFill>
                            <a:srgbClr val="000000"/>
                          </a:solidFill>
                          <a:latin typeface="Times New Roman"/>
                          <a:ea typeface="新細明體"/>
                          <a:cs typeface="新細明體"/>
                        </a:rPr>
                        <a:t>價值觀</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堅毅</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責任感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和諧人際關係</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良好行為</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D12E664-075E-4AD0-AEC8-A0313BE9557B}"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20" y="1714488"/>
            <a:ext cx="8501122" cy="4389437"/>
          </a:xfrm>
        </p:spPr>
        <p:txBody>
          <a:bodyPr>
            <a:normAutofit lnSpcReduction="10000"/>
          </a:bodyPr>
          <a:lstStyle/>
          <a:p>
            <a:pPr lvl="0"/>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5E44C24-8BB4-427D-847D-1705F831E879}"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大部分小學（小三或以上）學生可以在每次評估時完成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018A60DC-BE80-49C8-8C42-F4EF822004E9}"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282" y="1935163"/>
            <a:ext cx="8643998"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28FDDB8-BA1D-4777-8EE0-F1A2738AE041}"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AF450F7-4E15-40F1-98E9-65A35D1D5030}"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08C5436-ECA8-4048-BDF8-1E0AF5378060}"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1500"/>
            <a:ext cx="8229600" cy="919163"/>
          </a:xfrm>
        </p:spPr>
        <p:txBody>
          <a:bodyPr>
            <a:normAutofit/>
          </a:bodyPr>
          <a:lstStyle/>
          <a:p>
            <a:pPr eaLnBrk="1" fontAlgn="auto" hangingPunct="1">
              <a:spcAft>
                <a:spcPts val="0"/>
              </a:spcAft>
              <a:defRPr/>
            </a:pPr>
            <a:r>
              <a:rPr lang="zh-TW" altLang="en-US"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rPr>
              <a:t>學校可以根據自己的興趣選擇一些量表和副量表來使用。本工具可供使用的量表是 </a:t>
            </a:r>
            <a:r>
              <a:rPr lang="en-US" altLang="zh-TW" dirty="0" err="1" smtClean="0">
                <a:latin typeface="+mn-ea"/>
              </a:rPr>
              <a:t>Bronfenbrenner</a:t>
            </a:r>
            <a:r>
              <a:rPr lang="en-US" altLang="zh-TW" dirty="0" smtClean="0">
                <a:latin typeface="+mn-ea"/>
              </a:rPr>
              <a:t> ﹝1995﹞</a:t>
            </a:r>
            <a:r>
              <a:rPr lang="zh-TW" altLang="en-US" dirty="0" smtClean="0">
                <a:latin typeface="+mn-ea"/>
              </a:rPr>
              <a:t>模型組成</a:t>
            </a:r>
          </a:p>
        </p:txBody>
      </p:sp>
      <p:sp>
        <p:nvSpPr>
          <p:cNvPr id="5" name="Slide Number Placeholder 4"/>
          <p:cNvSpPr>
            <a:spLocks noGrp="1"/>
          </p:cNvSpPr>
          <p:nvPr>
            <p:ph type="sldNum" sz="quarter" idx="12"/>
          </p:nvPr>
        </p:nvSpPr>
        <p:spPr/>
        <p:txBody>
          <a:bodyPr/>
          <a:lstStyle/>
          <a:p>
            <a:pPr>
              <a:defRPr/>
            </a:pPr>
            <a:fld id="{A94AD3EE-501F-48F6-8657-D08C14B3B74F}" type="slidenum">
              <a:rPr lang="zh-TW" altLang="en-US" smtClean="0"/>
              <a:pPr>
                <a:defRPr/>
              </a:pPr>
              <a:t>16</a:t>
            </a:fld>
            <a:endParaRPr lang="zh-TW" altLang="en-US"/>
          </a:p>
        </p:txBody>
      </p:sp>
      <p:pic>
        <p:nvPicPr>
          <p:cNvPr id="6" name="圖片 5" descr="Snap2.jpg"/>
          <p:cNvPicPr/>
          <p:nvPr/>
        </p:nvPicPr>
        <p:blipFill>
          <a:blip r:embed="rId2"/>
          <a:stretch>
            <a:fillRect/>
          </a:stretch>
        </p:blipFill>
        <p:spPr>
          <a:xfrm>
            <a:off x="2428860" y="2928934"/>
            <a:ext cx="4381500" cy="34575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263"/>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00125"/>
          <a:ext cx="8715436" cy="5643585"/>
        </p:xfrm>
        <a:graphic>
          <a:graphicData uri="http://schemas.openxmlformats.org/drawingml/2006/table">
            <a:tbl>
              <a:tblPr/>
              <a:tblGrid>
                <a:gridCol w="2571737">
                  <a:extLst>
                    <a:ext uri="{9D8B030D-6E8A-4147-A177-3AD203B41FA5}">
                      <a16:colId xmlns:a16="http://schemas.microsoft.com/office/drawing/2014/main" val="20000"/>
                    </a:ext>
                  </a:extLst>
                </a:gridCol>
                <a:gridCol w="642973">
                  <a:extLst>
                    <a:ext uri="{9D8B030D-6E8A-4147-A177-3AD203B41FA5}">
                      <a16:colId xmlns:a16="http://schemas.microsoft.com/office/drawing/2014/main" val="20001"/>
                    </a:ext>
                  </a:extLst>
                </a:gridCol>
                <a:gridCol w="785818">
                  <a:extLst>
                    <a:ext uri="{9D8B030D-6E8A-4147-A177-3AD203B41FA5}">
                      <a16:colId xmlns:a16="http://schemas.microsoft.com/office/drawing/2014/main" val="20002"/>
                    </a:ext>
                  </a:extLst>
                </a:gridCol>
                <a:gridCol w="785818">
                  <a:extLst>
                    <a:ext uri="{9D8B030D-6E8A-4147-A177-3AD203B41FA5}">
                      <a16:colId xmlns:a16="http://schemas.microsoft.com/office/drawing/2014/main" val="20003"/>
                    </a:ext>
                  </a:extLst>
                </a:gridCol>
                <a:gridCol w="785818">
                  <a:extLst>
                    <a:ext uri="{9D8B030D-6E8A-4147-A177-3AD203B41FA5}">
                      <a16:colId xmlns:a16="http://schemas.microsoft.com/office/drawing/2014/main" val="20004"/>
                    </a:ext>
                  </a:extLst>
                </a:gridCol>
                <a:gridCol w="785818">
                  <a:extLst>
                    <a:ext uri="{9D8B030D-6E8A-4147-A177-3AD203B41FA5}">
                      <a16:colId xmlns:a16="http://schemas.microsoft.com/office/drawing/2014/main" val="20005"/>
                    </a:ext>
                  </a:extLst>
                </a:gridCol>
                <a:gridCol w="785818">
                  <a:extLst>
                    <a:ext uri="{9D8B030D-6E8A-4147-A177-3AD203B41FA5}">
                      <a16:colId xmlns:a16="http://schemas.microsoft.com/office/drawing/2014/main" val="20006"/>
                    </a:ext>
                  </a:extLst>
                </a:gridCol>
                <a:gridCol w="785818">
                  <a:extLst>
                    <a:ext uri="{9D8B030D-6E8A-4147-A177-3AD203B41FA5}">
                      <a16:colId xmlns:a16="http://schemas.microsoft.com/office/drawing/2014/main" val="20007"/>
                    </a:ext>
                  </a:extLst>
                </a:gridCol>
                <a:gridCol w="785818">
                  <a:extLst>
                    <a:ext uri="{9D8B030D-6E8A-4147-A177-3AD203B41FA5}">
                      <a16:colId xmlns:a16="http://schemas.microsoft.com/office/drawing/2014/main" val="20008"/>
                    </a:ext>
                  </a:extLst>
                </a:gridCol>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2863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1418">
                <a:tc>
                  <a:txBody>
                    <a:bodyPr/>
                    <a:lstStyle/>
                    <a:p>
                      <a:pPr marL="201295" indent="-179705">
                        <a:spcAft>
                          <a:spcPts val="0"/>
                        </a:spcAft>
                        <a:tabLst>
                          <a:tab pos="201295" algn="l"/>
                        </a:tabLst>
                      </a:pPr>
                      <a:r>
                        <a:rPr lang="zh-TW" sz="1500" dirty="0">
                          <a:solidFill>
                            <a:srgbClr val="000000"/>
                          </a:solidFill>
                          <a:latin typeface="+mn-ea"/>
                          <a:ea typeface="+mn-ea"/>
                          <a:cs typeface="Times New Roman"/>
                        </a:rPr>
                        <a:t>自我概念</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校園生活</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數學</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85752">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親子關係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朋輩關係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外貌</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8575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閱讀</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00044">
                <a:tc>
                  <a:txBody>
                    <a:bodyPr/>
                    <a:lstStyle/>
                    <a:p>
                      <a:pPr marL="201295" indent="-179705">
                        <a:spcAft>
                          <a:spcPts val="0"/>
                        </a:spcAft>
                        <a:tabLst>
                          <a:tab pos="201295" algn="l"/>
                        </a:tabLst>
                      </a:pPr>
                      <a:r>
                        <a:rPr lang="zh-TW" sz="1500" dirty="0">
                          <a:solidFill>
                            <a:srgbClr val="000000"/>
                          </a:solidFill>
                          <a:latin typeface="+mn-ea"/>
                          <a:ea typeface="+mn-ea"/>
                          <a:cs typeface="Times New Roman"/>
                        </a:rPr>
                        <a:t>人際關係</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8574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關愛</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0"/>
                  </a:ext>
                </a:extLst>
              </a:tr>
              <a:tr h="25717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不恰當自表行為</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 *</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尊重他人</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42894">
                <a:tc>
                  <a:txBody>
                    <a:bodyPr/>
                    <a:lstStyle/>
                    <a:p>
                      <a:pPr>
                        <a:spcAft>
                          <a:spcPts val="0"/>
                        </a:spcAft>
                      </a:pPr>
                      <a:r>
                        <a:rPr lang="zh-TW" sz="1500" dirty="0">
                          <a:solidFill>
                            <a:srgbClr val="000000"/>
                          </a:solidFill>
                          <a:latin typeface="Times New Roman"/>
                          <a:ea typeface="新細明體"/>
                          <a:cs typeface="Times New Roman"/>
                        </a:rPr>
                        <a:t>對學校的態度</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13"/>
                  </a:ext>
                </a:extLst>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成就感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經歷</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整體滿足感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負面</a:t>
                      </a:r>
                      <a:r>
                        <a:rPr lang="zh-TW" sz="1500" dirty="0" smtClean="0">
                          <a:solidFill>
                            <a:srgbClr val="000000"/>
                          </a:solidFill>
                          <a:latin typeface="Times New Roman"/>
                          <a:ea typeface="新細明體"/>
                          <a:cs typeface="Times New Roman"/>
                        </a:rPr>
                        <a:t>情感</a:t>
                      </a:r>
                      <a:r>
                        <a:rPr lang="en-US" altLang="zh-TW" sz="1500" dirty="0" smtClean="0">
                          <a:solidFill>
                            <a:srgbClr val="000000"/>
                          </a:solidFill>
                          <a:latin typeface="Times New Roman"/>
                          <a:ea typeface="新細明體"/>
                          <a:cs typeface="Times New Roman"/>
                        </a:rPr>
                        <a:t> </a:t>
                      </a:r>
                      <a:r>
                        <a:rPr lang="en-US" altLang="zh-TW" sz="1500" dirty="0" smtClean="0">
                          <a:solidFill>
                            <a:srgbClr val="000000"/>
                          </a:solidFill>
                          <a:latin typeface="+mn-ea"/>
                          <a:ea typeface="+mn-ea"/>
                          <a:cs typeface="Wingdings"/>
                        </a:rPr>
                        <a:t>*</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機會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8"/>
                  </a:ext>
                </a:extLst>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26673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師生關係</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5" name="Slide Number Placeholder 4"/>
          <p:cNvSpPr>
            <a:spLocks noGrp="1"/>
          </p:cNvSpPr>
          <p:nvPr>
            <p:ph type="sldNum" sz="quarter" idx="12"/>
          </p:nvPr>
        </p:nvSpPr>
        <p:spPr/>
        <p:txBody>
          <a:bodyPr/>
          <a:lstStyle/>
          <a:p>
            <a:pPr>
              <a:defRPr/>
            </a:pPr>
            <a:fld id="{01A89B26-C8F7-4CBB-BB8F-9F9C5DD2ADF4}" type="slidenum">
              <a:rPr lang="zh-TW" altLang="en-US" smtClean="0"/>
              <a:pPr>
                <a:defRPr/>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436" cy="5755814"/>
        </p:xfrm>
        <a:graphic>
          <a:graphicData uri="http://schemas.openxmlformats.org/drawingml/2006/table">
            <a:tbl>
              <a:tblPr/>
              <a:tblGrid>
                <a:gridCol w="2722316">
                  <a:extLst>
                    <a:ext uri="{9D8B030D-6E8A-4147-A177-3AD203B41FA5}">
                      <a16:colId xmlns:a16="http://schemas.microsoft.com/office/drawing/2014/main" val="20000"/>
                    </a:ext>
                  </a:extLst>
                </a:gridCol>
                <a:gridCol w="749140">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28638">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動力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聯繫</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競爭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努力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稱讚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社會權力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作業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獎勵</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成敗的原因</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失敗的原因：能力</a:t>
                      </a:r>
                      <a:r>
                        <a:rPr lang="zh-TW" sz="1500" dirty="0" smtClean="0">
                          <a:solidFill>
                            <a:srgbClr val="000000"/>
                          </a:solidFill>
                          <a:latin typeface="+mn-ea"/>
                          <a:ea typeface="+mn-ea"/>
                          <a:cs typeface="Times New Roman"/>
                        </a:rPr>
                        <a:t>問題</a:t>
                      </a:r>
                      <a:r>
                        <a:rPr lang="en-US" altLang="zh-TW" sz="150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失敗的原因：努力問題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失敗的原因：策略問題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成功的原因：能力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成功的原因：努力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6"/>
                  </a:ext>
                </a:extLst>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成功的原因：策略</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5093CCC2-A338-49C0-A745-FCBCEDBC7CA1}"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525394491"/>
              </p:ext>
            </p:extLst>
          </p:nvPr>
        </p:nvGraphicFramePr>
        <p:xfrm>
          <a:off x="214313" y="928688"/>
          <a:ext cx="8715436" cy="5643590"/>
        </p:xfrm>
        <a:graphic>
          <a:graphicData uri="http://schemas.openxmlformats.org/drawingml/2006/table">
            <a:tbl>
              <a:tblPr/>
              <a:tblGrid>
                <a:gridCol w="2722316">
                  <a:extLst>
                    <a:ext uri="{9D8B030D-6E8A-4147-A177-3AD203B41FA5}">
                      <a16:colId xmlns:a16="http://schemas.microsoft.com/office/drawing/2014/main" val="20000"/>
                    </a:ext>
                  </a:extLst>
                </a:gridCol>
                <a:gridCol w="749140">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234581">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469161">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4436">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創意思考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批判性</a:t>
                      </a:r>
                      <a:r>
                        <a:rPr lang="zh-TW" sz="1500" dirty="0" smtClean="0">
                          <a:solidFill>
                            <a:srgbClr val="000000"/>
                          </a:solidFill>
                          <a:latin typeface="Times New Roman"/>
                          <a:ea typeface="新細明體"/>
                          <a:cs typeface="Times New Roman"/>
                        </a:rPr>
                        <a:t>思考</a:t>
                      </a:r>
                      <a:r>
                        <a:rPr lang="en-US" altLang="zh-TW" sz="1500" dirty="0" smtClean="0">
                          <a:solidFill>
                            <a:srgbClr val="000000"/>
                          </a:solidFill>
                          <a:latin typeface="Times New Roman"/>
                          <a:ea typeface="新細明體"/>
                          <a:cs typeface="Times New Roman"/>
                        </a:rPr>
                        <a:t> </a:t>
                      </a:r>
                      <a:r>
                        <a:rPr lang="zh-TW" altLang="en-US" sz="1500" dirty="0" smtClean="0">
                          <a:solidFill>
                            <a:srgbClr val="000000"/>
                          </a:solidFill>
                          <a:latin typeface="Times New Roman"/>
                          <a:ea typeface="新細明體"/>
                          <a:cs typeface="Times New Roman"/>
                        </a:rPr>
                        <a:t>*</a:t>
                      </a:r>
                      <a:r>
                        <a:rPr lang="zh-TW" sz="1500" dirty="0" smtClean="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解難技巧</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4436">
                <a:tc>
                  <a:txBody>
                    <a:bodyPr/>
                    <a:lstStyle/>
                    <a:p>
                      <a:pPr>
                        <a:spcAft>
                          <a:spcPts val="0"/>
                        </a:spcAft>
                      </a:pPr>
                      <a:r>
                        <a:rPr lang="zh-TW" sz="1500" dirty="0">
                          <a:solidFill>
                            <a:srgbClr val="000000"/>
                          </a:solidFill>
                          <a:latin typeface="Times New Roman"/>
                          <a:ea typeface="新細明體"/>
                          <a:cs typeface="Times New Roman"/>
                        </a:rPr>
                        <a:t>獨立學習能力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6"/>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學術情感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學術探究</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學術檢視</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學習自我概念</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自我完善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尋找</a:t>
                      </a:r>
                      <a:r>
                        <a:rPr lang="zh-TW" sz="1500" dirty="0" smtClean="0">
                          <a:solidFill>
                            <a:srgbClr val="000000"/>
                          </a:solidFill>
                          <a:latin typeface="Times New Roman"/>
                          <a:ea typeface="新細明體"/>
                          <a:cs typeface="Times New Roman"/>
                        </a:rPr>
                        <a:t>協助</a:t>
                      </a:r>
                      <a:r>
                        <a:rPr lang="en-US" altLang="zh-TW" sz="1500" baseline="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學習目的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目標設定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好奇</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策略性求助</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控制學習環境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學習計劃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8"/>
                  </a:ext>
                </a:extLst>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學習的價值</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5" name="Slide Number Placeholder 4"/>
          <p:cNvSpPr>
            <a:spLocks noGrp="1"/>
          </p:cNvSpPr>
          <p:nvPr>
            <p:ph type="sldNum" sz="quarter" idx="12"/>
          </p:nvPr>
        </p:nvSpPr>
        <p:spPr/>
        <p:txBody>
          <a:bodyPr/>
          <a:lstStyle/>
          <a:p>
            <a:pPr>
              <a:defRPr/>
            </a:pPr>
            <a:fld id="{8F9835D2-7BC3-47FD-8C88-15D50B78E646}" type="slidenum">
              <a:rPr lang="zh-TW" altLang="en-US" smtClean="0"/>
              <a:pPr>
                <a:defRPr/>
              </a:pPr>
              <a:t>19</a:t>
            </a:fld>
            <a:endParaRPr lang="zh-TW" altLang="en-US"/>
          </a:p>
        </p:txBody>
      </p:sp>
      <p:sp>
        <p:nvSpPr>
          <p:cNvPr id="6" name="文字方塊 1"/>
          <p:cNvSpPr txBox="1"/>
          <p:nvPr/>
        </p:nvSpPr>
        <p:spPr>
          <a:xfrm>
            <a:off x="107504" y="6579164"/>
            <a:ext cx="6073864" cy="264688"/>
          </a:xfrm>
          <a:prstGeom prst="rect">
            <a:avLst/>
          </a:prstGeom>
          <a:noFill/>
        </p:spPr>
        <p:txBody>
          <a:bodyPr wrap="square" rtlCol="0">
            <a:spAutoFit/>
          </a:bodyPr>
          <a:ls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“Critical Thinking” </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的中譯更新為「慎思明辨」</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latin typeface="+mn-ea"/>
              </a:rPr>
              <a:t>情意及社交表現評估套件的背景、架構和使用原則</a:t>
            </a:r>
          </a:p>
          <a:p>
            <a:pPr lvl="0"/>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lvl="0"/>
            <a:r>
              <a:rPr lang="zh-TW" altLang="en-US" sz="3200" dirty="0" smtClean="0">
                <a:latin typeface="+mn-ea"/>
              </a:rPr>
              <a:t>選擇量表的方法及其應用</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436" cy="5214975"/>
        </p:xfrm>
        <a:graphic>
          <a:graphicData uri="http://schemas.openxmlformats.org/drawingml/2006/table">
            <a:tbl>
              <a:tblPr/>
              <a:tblGrid>
                <a:gridCol w="2722316">
                  <a:extLst>
                    <a:ext uri="{9D8B030D-6E8A-4147-A177-3AD203B41FA5}">
                      <a16:colId xmlns:a16="http://schemas.microsoft.com/office/drawing/2014/main" val="20000"/>
                    </a:ext>
                  </a:extLst>
                </a:gridCol>
                <a:gridCol w="749140">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20015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3277">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價值觀</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操行</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承擔</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對國家的態度</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堅毅</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責任感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和諧人際關係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4732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良好行為</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E4A15A85-3EA7-4342-B47D-AB7F68FE96D3}" type="slidenum">
              <a:rPr lang="zh-TW" altLang="en-US" smtClean="0"/>
              <a:pPr>
                <a:defRPr/>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4E01C1-F2BA-4BF2-92D1-D4725515C554}"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C07CB5-10E4-4220-AB9B-A9CB9E62D6DB}"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25603" name="內容版面配置區 2"/>
          <p:cNvSpPr>
            <a:spLocks noGrp="1"/>
          </p:cNvSpPr>
          <p:nvPr>
            <p:ph idx="1"/>
          </p:nvPr>
        </p:nvSpPr>
        <p:spPr/>
        <p:txBody>
          <a:bodyPr/>
          <a:lstStyle/>
          <a:p>
            <a:pPr eaLnBrk="1" hangingPunct="1"/>
            <a:r>
              <a:rPr lang="zh-TW" altLang="en-US" dirty="0"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dirty="0" smtClean="0">
              <a:latin typeface="新細明體" charset="-120"/>
              <a:cs typeface="Times New Roman" pitchFamily="18" charset="0"/>
            </a:endParaRPr>
          </a:p>
          <a:p>
            <a:pPr eaLnBrk="1" hangingPunct="1"/>
            <a:r>
              <a:rPr lang="zh-TW" altLang="en-US" dirty="0" smtClean="0">
                <a:latin typeface="新細明體" charset="-120"/>
                <a:cs typeface="Times New Roman" pitchFamily="18" charset="0"/>
              </a:rPr>
              <a:t>例如，如果學校的關注是學生的社群關係，學生每年便需要完成一套相關的量表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副量表，如社群關係</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取自對學校的態度量表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、師生關係、人際關係、聯繫、社群關係</a:t>
            </a:r>
            <a:r>
              <a:rPr lang="en-US" altLang="zh-TW" dirty="0" smtClean="0">
                <a:latin typeface="新細明體" charset="-120"/>
                <a:cs typeface="Times New Roman" pitchFamily="18" charset="0"/>
              </a:rPr>
              <a:t>(</a:t>
            </a:r>
            <a:r>
              <a:rPr lang="zh-TW" altLang="en-US" smtClean="0">
                <a:latin typeface="新細明體" charset="-120"/>
                <a:cs typeface="Times New Roman" pitchFamily="18" charset="0"/>
              </a:rPr>
              <a:t>取自動力量表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412B4787-9FA5-485D-B4D2-0777AE761DF5}"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EEF4330-7AD0-44C9-8C85-E3B49C409C4D}"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847742"/>
          </a:xfrm>
        </p:spPr>
        <p:txBody>
          <a:bodyPr/>
          <a:lstStyle/>
          <a:p>
            <a:r>
              <a:rPr lang="zh-TW" altLang="en-US" dirty="0" smtClean="0">
                <a:latin typeface="+mn-ea"/>
                <a:ea typeface="+mn-ea"/>
                <a:cs typeface="Times New Roman" pitchFamily="18" charset="0"/>
              </a:rPr>
              <a:t>小組討論</a:t>
            </a:r>
          </a:p>
        </p:txBody>
      </p:sp>
      <p:sp>
        <p:nvSpPr>
          <p:cNvPr id="3" name="內容版面配置區 2"/>
          <p:cNvSpPr>
            <a:spLocks noGrp="1"/>
          </p:cNvSpPr>
          <p:nvPr>
            <p:ph idx="1"/>
          </p:nvPr>
        </p:nvSpPr>
        <p:spPr>
          <a:xfrm>
            <a:off x="457200" y="1935163"/>
            <a:ext cx="8401080" cy="4389437"/>
          </a:xfrm>
        </p:spPr>
        <p:txBody>
          <a:bodyPr/>
          <a:lstStyle/>
          <a:p>
            <a:r>
              <a:rPr lang="zh-TW" altLang="en-US" dirty="0" smtClean="0"/>
              <a:t>假設學校要進行為期一年的「學生態度和行為表現」自我評估計劃，主要關注點是學生對學校的態度、人際關係和價值觀。請思考以下的問題</a:t>
            </a:r>
            <a:r>
              <a:rPr lang="en-US" altLang="zh-TW" dirty="0" smtClean="0"/>
              <a:t>︰</a:t>
            </a:r>
          </a:p>
          <a:p>
            <a:pPr>
              <a:buNone/>
            </a:pPr>
            <a:endParaRPr lang="zh-TW" altLang="en-US" dirty="0" smtClean="0"/>
          </a:p>
          <a:p>
            <a:pPr lvl="0"/>
            <a:r>
              <a:rPr lang="zh-TW" altLang="en-US" dirty="0" smtClean="0"/>
              <a:t>你認為有哪些量表</a:t>
            </a:r>
            <a:r>
              <a:rPr lang="en-US" dirty="0" smtClean="0"/>
              <a:t> / </a:t>
            </a:r>
            <a:r>
              <a:rPr lang="zh-TW" altLang="en-US" dirty="0" smtClean="0"/>
              <a:t>副量表適合用於該計劃？為什麼？</a:t>
            </a:r>
          </a:p>
          <a:p>
            <a:pPr lvl="0"/>
            <a:r>
              <a:rPr lang="zh-TW" altLang="en-US" dirty="0" smtClean="0"/>
              <a:t>你認為應如何安排學生作答問卷</a:t>
            </a:r>
            <a:r>
              <a:rPr lang="en-US" dirty="0" smtClean="0"/>
              <a:t> (</a:t>
            </a:r>
            <a:r>
              <a:rPr lang="zh-TW" altLang="en-US" dirty="0" smtClean="0"/>
              <a:t>例如場地、時間、所需人手等</a:t>
            </a:r>
            <a:r>
              <a:rPr lang="en-US" dirty="0" smtClean="0"/>
              <a:t>)</a:t>
            </a:r>
            <a:r>
              <a:rPr lang="zh-TW" altLang="en-US" dirty="0" smtClean="0"/>
              <a:t>？</a:t>
            </a:r>
          </a:p>
          <a:p>
            <a:pPr lvl="0"/>
            <a:r>
              <a:rPr lang="zh-TW" altLang="en-US" dirty="0" smtClean="0"/>
              <a:t>在分析數據後，若發現學生在關注點的某一方面未如理想，你會建議作出什麼的跟進行動？</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37D72BD-51B9-4AB6-B32D-6396668B93CA}"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C758764-ED58-4225-A364-C85D75646B76}"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A83EA4-BC66-40A9-B876-0CE2F14CA783}" type="slidenum">
              <a:rPr lang="zh-TW" altLang="en-US" smtClean="0"/>
              <a:pPr>
                <a:defRPr/>
              </a:pPr>
              <a:t>28</a:t>
            </a:fld>
            <a:endParaRPr lang="zh-TW" altLang="en-US"/>
          </a:p>
        </p:txBody>
      </p:sp>
      <p:pic>
        <p:nvPicPr>
          <p:cNvPr id="4" name="圖片 3" descr="Snap1.jpg"/>
          <p:cNvPicPr/>
          <p:nvPr/>
        </p:nvPicPr>
        <p:blipFill>
          <a:blip r:embed="rId2"/>
          <a:stretch>
            <a:fillRect/>
          </a:stretch>
        </p:blipFill>
        <p:spPr>
          <a:xfrm>
            <a:off x="500034" y="1071546"/>
            <a:ext cx="8358214" cy="5286412"/>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EEA4CFC-5922-4253-B6EF-60EBCF993032}" type="slidenum">
              <a:rPr lang="zh-TW" altLang="en-US" smtClean="0"/>
              <a:pPr>
                <a:defRPr/>
              </a:pPr>
              <a:t>29</a:t>
            </a:fld>
            <a:endParaRPr lang="zh-TW" altLang="en-US"/>
          </a:p>
        </p:txBody>
      </p:sp>
      <p:pic>
        <p:nvPicPr>
          <p:cNvPr id="4" name="圖片 3" descr="Snap2.jpg"/>
          <p:cNvPicPr/>
          <p:nvPr/>
        </p:nvPicPr>
        <p:blipFill>
          <a:blip r:embed="rId2"/>
          <a:stretch>
            <a:fillRect/>
          </a:stretch>
        </p:blipFill>
        <p:spPr>
          <a:xfrm>
            <a:off x="71406" y="1357298"/>
            <a:ext cx="9001156" cy="49292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lvl="0"/>
            <a:r>
              <a:rPr lang="zh-TW" altLang="en-US" sz="3200" dirty="0" smtClean="0"/>
              <a:t>如何「在線」作答 </a:t>
            </a:r>
            <a:r>
              <a:rPr lang="en-US" sz="3200" dirty="0" smtClean="0"/>
              <a:t>APASO-II </a:t>
            </a:r>
            <a:r>
              <a:rPr lang="zh-TW" altLang="en-US" sz="3200" dirty="0" smtClean="0"/>
              <a:t>問卷</a:t>
            </a:r>
          </a:p>
          <a:p>
            <a:pPr lvl="0"/>
            <a:r>
              <a:rPr lang="zh-TW" altLang="en-US" sz="3200" dirty="0" smtClean="0"/>
              <a:t>如何查閱問卷的作答情況</a:t>
            </a:r>
          </a:p>
          <a:p>
            <a:r>
              <a:rPr lang="zh-TW" altLang="en-US" sz="3200" dirty="0" smtClean="0"/>
              <a:t>如何離線匯入問卷資料</a:t>
            </a:r>
            <a:endParaRPr lang="zh-TW" altLang="en-US" sz="3200" dirty="0" smtClean="0">
              <a:latin typeface="+mn-ea"/>
            </a:endParaRP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27"/>
            <a:ext cx="8472488" cy="4538674"/>
          </a:xfrm>
        </p:spPr>
        <p:txBody>
          <a:bodyPr>
            <a:normAutofit fontScale="92500"/>
          </a:bodyPr>
          <a:lstStyle/>
          <a:p>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C86E81D-5CA0-4A3D-AB97-E14288D531CE}"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 name="投影片編號版面配置區 1"/>
          <p:cNvSpPr>
            <a:spLocks noGrp="1"/>
          </p:cNvSpPr>
          <p:nvPr>
            <p:ph type="sldNum" sz="quarter" idx="12"/>
          </p:nvPr>
        </p:nvSpPr>
        <p:spPr/>
        <p:txBody>
          <a:bodyPr/>
          <a:lstStyle/>
          <a:p>
            <a:pPr>
              <a:defRPr/>
            </a:pPr>
            <a:fld id="{6EE779E7-F92F-4497-9C80-2ECC0B8A3B37}"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smtClean="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smtClean="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cxnSp>
        <p:nvCxnSpPr>
          <p:cNvPr id="8" name="直線接點 7"/>
          <p:cNvCxnSpPr/>
          <p:nvPr/>
        </p:nvCxnSpPr>
        <p:spPr>
          <a:xfrm>
            <a:off x="1285852" y="28559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52" y="328612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52" y="371316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52" y="41417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64" y="27844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64"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64" y="45720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535782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4" name="文字方塊 23"/>
          <p:cNvSpPr txBox="1"/>
          <p:nvPr/>
        </p:nvSpPr>
        <p:spPr>
          <a:xfrm>
            <a:off x="857224" y="314324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5" name="文字方塊 24"/>
          <p:cNvSpPr txBox="1"/>
          <p:nvPr/>
        </p:nvSpPr>
        <p:spPr>
          <a:xfrm>
            <a:off x="866748" y="351907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26" name="文字方塊 25"/>
          <p:cNvSpPr txBox="1"/>
          <p:nvPr/>
        </p:nvSpPr>
        <p:spPr>
          <a:xfrm>
            <a:off x="2571736" y="350043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27" name="文字方塊 26"/>
          <p:cNvSpPr txBox="1"/>
          <p:nvPr/>
        </p:nvSpPr>
        <p:spPr>
          <a:xfrm>
            <a:off x="2571736" y="4429132"/>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grpSp>
        <p:nvGrpSpPr>
          <p:cNvPr id="7" name="群組 37"/>
          <p:cNvGrpSpPr/>
          <p:nvPr/>
        </p:nvGrpSpPr>
        <p:grpSpPr>
          <a:xfrm>
            <a:off x="6072198" y="2357430"/>
            <a:ext cx="1143008" cy="3500462"/>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smtClean="0"/>
            </a:p>
          </p:txBody>
        </p:sp>
        <p:cxnSp>
          <p:nvCxnSpPr>
            <p:cNvPr id="20" name="直線接點 19"/>
            <p:cNvCxnSpPr/>
            <p:nvPr/>
          </p:nvCxnSpPr>
          <p:spPr>
            <a:xfrm>
              <a:off x="6500826" y="492919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6072198" y="300037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9" name="文字方塊 28"/>
            <p:cNvSpPr txBox="1"/>
            <p:nvPr/>
          </p:nvSpPr>
          <p:spPr>
            <a:xfrm>
              <a:off x="6081722" y="3571876"/>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30" name="文字方塊 29"/>
            <p:cNvSpPr txBox="1"/>
            <p:nvPr/>
          </p:nvSpPr>
          <p:spPr>
            <a:xfrm>
              <a:off x="6072198" y="478632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31" name="文字方塊 30"/>
            <p:cNvSpPr txBox="1"/>
            <p:nvPr/>
          </p:nvSpPr>
          <p:spPr>
            <a:xfrm>
              <a:off x="6072198" y="542926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cxnSp>
          <p:nvCxnSpPr>
            <p:cNvPr id="34" name="直線接點 33"/>
            <p:cNvCxnSpPr/>
            <p:nvPr/>
          </p:nvCxnSpPr>
          <p:spPr>
            <a:xfrm>
              <a:off x="6500826" y="2500306"/>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986081BB-027B-48E2-BE52-8812C85EB80F}"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41AFB25-B75C-4A53-B586-C01C557251B3}" type="slidenum">
              <a:rPr lang="zh-TW" altLang="en-US" smtClean="0"/>
              <a:pPr>
                <a:defRPr/>
              </a:pPr>
              <a:t>33</a:t>
            </a:fld>
            <a:endParaRPr lang="zh-TW" altLang="en-US"/>
          </a:p>
        </p:txBody>
      </p:sp>
      <p:pic>
        <p:nvPicPr>
          <p:cNvPr id="4" name="圖片 3" descr="Snap4.jpg"/>
          <p:cNvPicPr/>
          <p:nvPr/>
        </p:nvPicPr>
        <p:blipFill>
          <a:blip r:embed="rId2"/>
          <a:stretch>
            <a:fillRect/>
          </a:stretch>
        </p:blipFill>
        <p:spPr>
          <a:xfrm>
            <a:off x="0" y="1428736"/>
            <a:ext cx="9144000" cy="4572032"/>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707A82-FE98-4F35-868D-A58560E2B369}" type="slidenum">
              <a:rPr lang="zh-TW" altLang="en-US" smtClean="0"/>
              <a:pPr>
                <a:defRPr/>
              </a:pPr>
              <a:t>34</a:t>
            </a:fld>
            <a:endParaRPr lang="zh-TW" altLang="en-US"/>
          </a:p>
        </p:txBody>
      </p:sp>
      <p:pic>
        <p:nvPicPr>
          <p:cNvPr id="4" name="圖片 3" descr="Snap5.jpg"/>
          <p:cNvPicPr/>
          <p:nvPr/>
        </p:nvPicPr>
        <p:blipFill>
          <a:blip r:embed="rId2"/>
          <a:stretch>
            <a:fillRect/>
          </a:stretch>
        </p:blipFill>
        <p:spPr>
          <a:xfrm>
            <a:off x="0" y="1214422"/>
            <a:ext cx="9144000" cy="485778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8568E4C-A1E7-41C1-BFA8-C6986E4E25A5}" type="slidenum">
              <a:rPr lang="zh-TW" altLang="en-US" smtClean="0"/>
              <a:pPr>
                <a:defRPr/>
              </a:pPr>
              <a:t>35</a:t>
            </a:fld>
            <a:endParaRPr lang="zh-TW" altLang="en-US"/>
          </a:p>
        </p:txBody>
      </p:sp>
      <p:pic>
        <p:nvPicPr>
          <p:cNvPr id="1026" name="Picture 2" descr="D:\APASO-II workshops\Word and powerpoint\20110211\Snap1.jpg"/>
          <p:cNvPicPr>
            <a:picLocks noChangeAspect="1" noChangeArrowheads="1"/>
          </p:cNvPicPr>
          <p:nvPr/>
        </p:nvPicPr>
        <p:blipFill>
          <a:blip r:embed="rId2"/>
          <a:srcRect t="3261"/>
          <a:stretch>
            <a:fillRect/>
          </a:stretch>
        </p:blipFill>
        <p:spPr bwMode="auto">
          <a:xfrm>
            <a:off x="2571736" y="1000108"/>
            <a:ext cx="3786214" cy="5444199"/>
          </a:xfrm>
          <a:prstGeom prst="rect">
            <a:avLst/>
          </a:prstGeom>
          <a:noFill/>
        </p:spPr>
      </p:pic>
      <p:cxnSp>
        <p:nvCxnSpPr>
          <p:cNvPr id="11" name="直線接點 10"/>
          <p:cNvCxnSpPr/>
          <p:nvPr/>
        </p:nvCxnSpPr>
        <p:spPr>
          <a:xfrm>
            <a:off x="3369388" y="2500306"/>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9388" y="3714752"/>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80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1714488"/>
            <a:ext cx="8401080" cy="4610112"/>
          </a:xfrm>
        </p:spPr>
        <p:txBody>
          <a:bodyPr>
            <a:normAutofit/>
          </a:bodyPr>
          <a:lstStyle/>
          <a:p>
            <a:r>
              <a:rPr lang="zh-TW" altLang="en-US" dirty="0" smtClean="0">
                <a:latin typeface="Times New Roman" pitchFamily="18" charset="0"/>
                <a:cs typeface="Times New Roman" pitchFamily="18" charset="0"/>
              </a:rPr>
              <a:t>學校需要確定想要的是量表層面或是題項層面的結果。量表層面結果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如對學校的態度</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提供所選範疇</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如學生對學校的態度能反映他們在學校生活的質素</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及其副量表</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如師生關係</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的一個宏觀概況。量表層面結果對有關學生在情意及社交表現的學校決策是有用的。</a:t>
            </a:r>
          </a:p>
          <a:p>
            <a:r>
              <a:rPr lang="zh-TW" altLang="en-US" dirty="0" smtClean="0">
                <a:latin typeface="Times New Roman" pitchFamily="18" charset="0"/>
                <a:cs typeface="Times New Roman" pitchFamily="18" charset="0"/>
              </a:rPr>
              <a:t>在日常的運作，教師可能想參考題項層面的結果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例如“老師樂於在學習上幫助我”</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註：只適用於原始分數</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，以取得從有關量表所量度到的詳細資料。另外，如果學生人數少於</a:t>
            </a:r>
            <a:r>
              <a:rPr lang="en-US" dirty="0" smtClean="0">
                <a:latin typeface="Times New Roman" pitchFamily="18" charset="0"/>
                <a:cs typeface="Times New Roman" pitchFamily="18" charset="0"/>
              </a:rPr>
              <a:t> 100</a:t>
            </a:r>
            <a:r>
              <a:rPr lang="zh-TW" altLang="en-US" dirty="0" smtClean="0">
                <a:latin typeface="Times New Roman" pitchFamily="18" charset="0"/>
                <a:cs typeface="Times New Roman" pitchFamily="18" charset="0"/>
              </a:rPr>
              <a:t>，那些百分比的意義不大。一般來說，題目棒形圖有助學校檢測該校在題項層面和其它學校之間的差異。</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7F66140-852D-483C-8A9C-2019E5530274}"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49A69F-915A-41C5-B895-D347E41A75A1}" type="slidenum">
              <a:rPr lang="zh-TW" altLang="en-US" smtClean="0"/>
              <a:pPr>
                <a:defRPr/>
              </a:pPr>
              <a:t>37</a:t>
            </a:fld>
            <a:endParaRPr lang="zh-TW" altLang="en-US"/>
          </a:p>
        </p:txBody>
      </p:sp>
      <p:pic>
        <p:nvPicPr>
          <p:cNvPr id="4" name="圖片 3" descr="Snap7.jpg"/>
          <p:cNvPicPr/>
          <p:nvPr/>
        </p:nvPicPr>
        <p:blipFill>
          <a:blip r:embed="rId2"/>
          <a:stretch>
            <a:fillRect/>
          </a:stretch>
        </p:blipFill>
        <p:spPr>
          <a:xfrm>
            <a:off x="0" y="1285860"/>
            <a:ext cx="9144000" cy="421484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E00FDC-80A2-4B84-8C9B-32BCBBB9B48E}" type="slidenum">
              <a:rPr lang="zh-TW" altLang="en-US" smtClean="0"/>
              <a:pPr>
                <a:defRPr/>
              </a:pPr>
              <a:t>38</a:t>
            </a:fld>
            <a:endParaRPr lang="zh-TW" altLang="en-US"/>
          </a:p>
        </p:txBody>
      </p:sp>
      <p:pic>
        <p:nvPicPr>
          <p:cNvPr id="4" name="圖片 3" descr="Snap8.jpg"/>
          <p:cNvPicPr/>
          <p:nvPr/>
        </p:nvPicPr>
        <p:blipFill>
          <a:blip r:embed="rId2"/>
          <a:stretch>
            <a:fillRect/>
          </a:stretch>
        </p:blipFill>
        <p:spPr>
          <a:xfrm>
            <a:off x="0" y="1357298"/>
            <a:ext cx="9144000" cy="3857652"/>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794"/>
            <a:ext cx="8229600" cy="928706"/>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7935819F-8485-474E-8AF5-7352B43DE333}"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如何檢視各種報表</a:t>
            </a:r>
          </a:p>
          <a:p>
            <a:pPr lvl="0"/>
            <a:r>
              <a:rPr lang="zh-TW" altLang="en-US" sz="3200" dirty="0" smtClean="0"/>
              <a:t>如何詮釋各種報表的資料</a:t>
            </a:r>
          </a:p>
          <a:p>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4E22AD-0617-40EE-B10A-8AC4990635DA}" type="slidenum">
              <a:rPr lang="zh-TW" altLang="en-US" smtClean="0"/>
              <a:pPr>
                <a:defRPr/>
              </a:pPr>
              <a:t>40</a:t>
            </a:fld>
            <a:endParaRPr lang="zh-TW" altLang="en-US"/>
          </a:p>
        </p:txBody>
      </p:sp>
      <p:pic>
        <p:nvPicPr>
          <p:cNvPr id="4" name="圖片 3" descr="Snap3.jpg"/>
          <p:cNvPicPr/>
          <p:nvPr/>
        </p:nvPicPr>
        <p:blipFill>
          <a:blip r:embed="rId2"/>
          <a:stretch>
            <a:fillRect/>
          </a:stretch>
        </p:blipFill>
        <p:spPr>
          <a:xfrm>
            <a:off x="0" y="1000108"/>
            <a:ext cx="9144000" cy="55007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C2D394A-DE4E-46A2-A080-DD73A92256F9}" type="slidenum">
              <a:rPr lang="zh-TW" altLang="en-US" smtClean="0"/>
              <a:pPr>
                <a:defRPr/>
              </a:pPr>
              <a:t>41</a:t>
            </a:fld>
            <a:endParaRPr lang="zh-TW" altLang="en-US"/>
          </a:p>
        </p:txBody>
      </p:sp>
      <p:pic>
        <p:nvPicPr>
          <p:cNvPr id="4" name="圖片 3" descr="Snap4.jpg"/>
          <p:cNvPicPr/>
          <p:nvPr/>
        </p:nvPicPr>
        <p:blipFill>
          <a:blip r:embed="rId2"/>
          <a:stretch>
            <a:fillRect/>
          </a:stretch>
        </p:blipFill>
        <p:spPr>
          <a:xfrm>
            <a:off x="0" y="1285860"/>
            <a:ext cx="9144000" cy="464347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FD52B83-4596-45D9-8310-FB754A4A366A}"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34EA90A-6B19-4FE8-B117-8F21D3E7BCCE}"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81075"/>
          <a:ext cx="8715436" cy="5500724"/>
        </p:xfrm>
        <a:graphic>
          <a:graphicData uri="http://schemas.openxmlformats.org/drawingml/2006/table">
            <a:tbl>
              <a:tblPr/>
              <a:tblGrid>
                <a:gridCol w="4432671">
                  <a:extLst>
                    <a:ext uri="{9D8B030D-6E8A-4147-A177-3AD203B41FA5}">
                      <a16:colId xmlns:a16="http://schemas.microsoft.com/office/drawing/2014/main" val="20000"/>
                    </a:ext>
                  </a:extLst>
                </a:gridCol>
                <a:gridCol w="4282765">
                  <a:extLst>
                    <a:ext uri="{9D8B030D-6E8A-4147-A177-3AD203B41FA5}">
                      <a16:colId xmlns:a16="http://schemas.microsoft.com/office/drawing/2014/main" val="20001"/>
                    </a:ext>
                  </a:extLst>
                </a:gridCol>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2388">
                <a:tc>
                  <a:txBody>
                    <a:bodyPr/>
                    <a:lstStyle/>
                    <a:p>
                      <a:pPr>
                        <a:spcAft>
                          <a:spcPts val="0"/>
                        </a:spcAft>
                      </a:pPr>
                      <a:r>
                        <a:rPr lang="zh-TW" altLang="en-US" sz="1600" b="1" kern="100" dirty="0" smtClean="0">
                          <a:latin typeface="Times New Roman"/>
                          <a:ea typeface="+mn-ea"/>
                        </a:rPr>
                        <a:t>自我</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校園生活</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數學</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2388">
                <a:tc>
                  <a:txBody>
                    <a:bodyPr/>
                    <a:lstStyle/>
                    <a:p>
                      <a:pPr>
                        <a:spcAft>
                          <a:spcPts val="0"/>
                        </a:spcAft>
                      </a:pPr>
                      <a:r>
                        <a:rPr kumimoji="0" lang="zh-TW" sz="1600" kern="1200" dirty="0">
                          <a:solidFill>
                            <a:srgbClr val="0D0D0D"/>
                          </a:solidFill>
                          <a:latin typeface="Times New Roman"/>
                          <a:ea typeface="新細明體"/>
                          <a:cs typeface="+mn-cs"/>
                        </a:rPr>
                        <a:t>自我</a:t>
                      </a:r>
                      <a:r>
                        <a:rPr kumimoji="0" lang="zh-TW" sz="1600" kern="1200" dirty="0" smtClean="0">
                          <a:solidFill>
                            <a:srgbClr val="0D0D0D"/>
                          </a:solidFill>
                          <a:latin typeface="Times New Roman"/>
                          <a:ea typeface="新細明體"/>
                          <a:cs typeface="+mn-cs"/>
                        </a:rPr>
                        <a:t>概念</a:t>
                      </a:r>
                      <a:endParaRPr kumimoji="0" lang="zh-TW"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親子關係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朋輩關係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外貌</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閱讀</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72388">
                <a:tc>
                  <a:txBody>
                    <a:bodyPr/>
                    <a:lstStyle/>
                    <a:p>
                      <a:pPr>
                        <a:spcAft>
                          <a:spcPts val="0"/>
                        </a:spcAft>
                        <a:tabLst>
                          <a:tab pos="942975" algn="l"/>
                        </a:tabLst>
                      </a:pPr>
                      <a:r>
                        <a:rPr lang="en-US" sz="1600" b="1" dirty="0" err="1">
                          <a:latin typeface="新細明體"/>
                          <a:ea typeface="新細明體"/>
                          <a:cs typeface="Times New Roman"/>
                        </a:rPr>
                        <a:t>自我─他人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關愛</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72388">
                <a:tc>
                  <a:txBody>
                    <a:bodyPr/>
                    <a:lstStyle/>
                    <a:p>
                      <a:pPr>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不恰當自表行為</a:t>
                      </a:r>
                      <a:r>
                        <a:rPr lang="en-US" sz="1600" kern="1200" dirty="0" smtClean="0">
                          <a:solidFill>
                            <a:srgbClr val="0D0D0D"/>
                          </a:solidFill>
                          <a:latin typeface="新細明體"/>
                          <a:ea typeface="新細明體"/>
                          <a:cs typeface="Times New Roman"/>
                        </a:rPr>
                        <a:t> </a:t>
                      </a:r>
                      <a:r>
                        <a:rPr lang="en-US" sz="1600" kern="1200" dirty="0" smtClean="0">
                          <a:solidFill>
                            <a:srgbClr val="0D0D0D"/>
                          </a:solidFill>
                          <a:latin typeface="Times New Roman"/>
                          <a:ea typeface="新細明體"/>
                          <a:cs typeface="Times New Roman"/>
                        </a:rPr>
                        <a:t>*</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尊重他人</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72388">
                <a:tc>
                  <a:txBody>
                    <a:bodyPr/>
                    <a:lstStyle/>
                    <a:p>
                      <a:pPr>
                        <a:spcAft>
                          <a:spcPts val="0"/>
                        </a:spcAft>
                        <a:tabLst>
                          <a:tab pos="942975" algn="l"/>
                        </a:tabLs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228600" indent="-228600"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012"/>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72388">
                <a:tc>
                  <a:txBody>
                    <a:bodyPr/>
                    <a:lstStyle/>
                    <a:p>
                      <a:pPr>
                        <a:spcAft>
                          <a:spcPts val="0"/>
                        </a:spcAft>
                      </a:pPr>
                      <a:r>
                        <a:rPr lang="zh-TW" sz="1600">
                          <a:latin typeface="Times New Roman"/>
                          <a:ea typeface="新細明體"/>
                          <a:cs typeface="Times New Roman"/>
                        </a:rPr>
                        <a:t>對學校的態度﹝學校生活的質素﹞</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325352">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5" name="Slide Number Placeholder 4"/>
          <p:cNvSpPr>
            <a:spLocks noGrp="1"/>
          </p:cNvSpPr>
          <p:nvPr>
            <p:ph type="sldNum" sz="quarter" idx="12"/>
          </p:nvPr>
        </p:nvSpPr>
        <p:spPr/>
        <p:txBody>
          <a:bodyPr/>
          <a:lstStyle/>
          <a:p>
            <a:pPr>
              <a:defRPr/>
            </a:pPr>
            <a:fld id="{CD278EDE-D81D-403A-BE9C-F6E29FF0C983}" type="slidenum">
              <a:rPr lang="zh-TW" altLang="en-US" smtClean="0"/>
              <a:pPr>
                <a:defRPr/>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43137287"/>
              </p:ext>
            </p:extLst>
          </p:nvPr>
        </p:nvGraphicFramePr>
        <p:xfrm>
          <a:off x="357188" y="836613"/>
          <a:ext cx="8572560" cy="5643591"/>
        </p:xfrm>
        <a:graphic>
          <a:graphicData uri="http://schemas.openxmlformats.org/drawingml/2006/table">
            <a:tbl>
              <a:tblPr/>
              <a:tblGrid>
                <a:gridCol w="4360004">
                  <a:extLst>
                    <a:ext uri="{9D8B030D-6E8A-4147-A177-3AD203B41FA5}">
                      <a16:colId xmlns:a16="http://schemas.microsoft.com/office/drawing/2014/main" val="20000"/>
                    </a:ext>
                  </a:extLst>
                </a:gridCol>
                <a:gridCol w="4212556">
                  <a:extLst>
                    <a:ext uri="{9D8B030D-6E8A-4147-A177-3AD203B41FA5}">
                      <a16:colId xmlns:a16="http://schemas.microsoft.com/office/drawing/2014/main" val="20001"/>
                    </a:ext>
                  </a:extLst>
                </a:gridCol>
              </a:tblGrid>
              <a:tr h="34389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389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extLst>
                  <a:ext uri="{0D108BD9-81ED-4DB2-BD59-A6C34878D82A}">
                    <a16:rowId xmlns:a16="http://schemas.microsoft.com/office/drawing/2014/main" val="10001"/>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9227">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7911">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7911">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獎勵</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失敗的原因：能力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失敗的原因：努力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7911">
                <a:tc>
                  <a:txBody>
                    <a:bodyPr/>
                    <a:lstStyle/>
                    <a:p>
                      <a:pPr>
                        <a:spcAft>
                          <a:spcPts val="0"/>
                        </a:spcAft>
                      </a:pPr>
                      <a:r>
                        <a:rPr lang="zh-TW" sz="1600" dirty="0">
                          <a:solidFill>
                            <a:srgbClr val="000000"/>
                          </a:solidFill>
                          <a:latin typeface="Times New Roman"/>
                          <a:ea typeface="新細明體"/>
                          <a:cs typeface="Arial"/>
                        </a:rPr>
                        <a:t>成敗的原因</a:t>
                      </a:r>
                      <a:r>
                        <a:rPr lang="en-US" sz="1600" dirty="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失敗的原因：策略</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成功的原因：能力</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成功的原因：努力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成功的原因：策略</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7911">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批判性思考</a:t>
                      </a:r>
                      <a:r>
                        <a:rPr lang="zh-TW" altLang="en-US" sz="1600" kern="1200" dirty="0" smtClean="0">
                          <a:solidFill>
                            <a:srgbClr val="0D0D0D"/>
                          </a:solidFill>
                          <a:latin typeface="新細明體"/>
                          <a:ea typeface="新細明體"/>
                          <a:cs typeface="Times New Roman"/>
                        </a:rPr>
                        <a:t>**</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解難技巧</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00C98EC3-E2C4-4FDB-B515-172CDA4C8089}" type="slidenum">
              <a:rPr lang="zh-TW" altLang="en-US" smtClean="0"/>
              <a:pPr>
                <a:defRPr/>
              </a:pPr>
              <a:t>8</a:t>
            </a:fld>
            <a:endParaRPr lang="zh-TW" altLang="en-US"/>
          </a:p>
        </p:txBody>
      </p:sp>
      <p:sp>
        <p:nvSpPr>
          <p:cNvPr id="7" name="文字方塊 1"/>
          <p:cNvSpPr txBox="1"/>
          <p:nvPr/>
        </p:nvSpPr>
        <p:spPr>
          <a:xfrm>
            <a:off x="251520" y="6564509"/>
            <a:ext cx="5929848" cy="289310"/>
          </a:xfrm>
          <a:prstGeom prst="rect">
            <a:avLst/>
          </a:prstGeom>
          <a:noFill/>
        </p:spPr>
        <p:txBody>
          <a:bodyPr wrap="square" rtlCol="0">
            <a:spAutoFit/>
          </a:bodyPr>
          <a:ls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zh-TW" altLang="en-US" sz="16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“Critical Thinking” </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的中譯更新為「慎思明辨」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358246" cy="5500718"/>
        </p:xfrm>
        <a:graphic>
          <a:graphicData uri="http://schemas.openxmlformats.org/drawingml/2006/table">
            <a:tbl>
              <a:tblPr/>
              <a:tblGrid>
                <a:gridCol w="4251004">
                  <a:extLst>
                    <a:ext uri="{9D8B030D-6E8A-4147-A177-3AD203B41FA5}">
                      <a16:colId xmlns:a16="http://schemas.microsoft.com/office/drawing/2014/main" val="20000"/>
                    </a:ext>
                  </a:extLst>
                </a:gridCol>
                <a:gridCol w="4107242">
                  <a:extLst>
                    <a:ext uri="{9D8B030D-6E8A-4147-A177-3AD203B41FA5}">
                      <a16:colId xmlns:a16="http://schemas.microsoft.com/office/drawing/2014/main" val="20001"/>
                    </a:ext>
                  </a:extLst>
                </a:gridCol>
              </a:tblGrid>
              <a:tr h="42112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112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extLst>
                  <a:ext uri="{0D108BD9-81ED-4DB2-BD59-A6C34878D82A}">
                    <a16:rowId xmlns:a16="http://schemas.microsoft.com/office/drawing/2014/main" val="10001"/>
                  </a:ext>
                </a:extLst>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學術情感</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7654">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學術探究</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2568">
                <a:tc>
                  <a:txBody>
                    <a:bodyPr/>
                    <a:lstStyle/>
                    <a:p>
                      <a:pPr>
                        <a:spcAft>
                          <a:spcPts val="0"/>
                        </a:spcAft>
                      </a:pPr>
                      <a:r>
                        <a:rPr lang="zh-TW" sz="1600" dirty="0">
                          <a:solidFill>
                            <a:srgbClr val="000000"/>
                          </a:solidFill>
                          <a:latin typeface="Times New Roman"/>
                          <a:ea typeface="新細明體"/>
                          <a:cs typeface="Arial"/>
                        </a:rPr>
                        <a:t>獨立學習能力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學習目的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74275F4-7E10-4A46-8ED5-679AF42E1A57}" type="slidenum">
              <a:rPr lang="zh-TW" altLang="en-US" smtClean="0"/>
              <a:pPr>
                <a:defRPr/>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842C6DA05F64388606E3B44686C51" ma:contentTypeVersion="14" ma:contentTypeDescription="Create a new document." ma:contentTypeScope="" ma:versionID="cbe57fdecc85764d51349016aeac94d4">
  <xsd:schema xmlns:xsd="http://www.w3.org/2001/XMLSchema" xmlns:xs="http://www.w3.org/2001/XMLSchema" xmlns:p="http://schemas.microsoft.com/office/2006/metadata/properties" xmlns:ns3="7ba62604-1aae-447b-b57a-dc978dbb3e9a" xmlns:ns4="f0890638-8e35-4ba2-aca3-c091e43e0952" targetNamespace="http://schemas.microsoft.com/office/2006/metadata/properties" ma:root="true" ma:fieldsID="4d3667f28f86147d6929a111dd6f6e14" ns3:_="" ns4:_="">
    <xsd:import namespace="7ba62604-1aae-447b-b57a-dc978dbb3e9a"/>
    <xsd:import namespace="f0890638-8e35-4ba2-aca3-c091e43e09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a62604-1aae-447b-b57a-dc978dbb3e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0890638-8e35-4ba2-aca3-c091e43e095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FF35DB-33B8-4837-9953-4BD8E90DC7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a62604-1aae-447b-b57a-dc978dbb3e9a"/>
    <ds:schemaRef ds:uri="f0890638-8e35-4ba2-aca3-c091e43e09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E0C195-86B8-4EFA-8559-A032EDA2844A}">
  <ds:schemaRefs>
    <ds:schemaRef ds:uri="http://schemas.microsoft.com/sharepoint/v3/contenttype/forms"/>
  </ds:schemaRefs>
</ds:datastoreItem>
</file>

<file path=customXml/itemProps3.xml><?xml version="1.0" encoding="utf-8"?>
<ds:datastoreItem xmlns:ds="http://schemas.openxmlformats.org/officeDocument/2006/customXml" ds:itemID="{7AB315F8-2DC2-462A-AC88-19E23260A405}">
  <ds:schemaRefs>
    <ds:schemaRef ds:uri="http://schemas.microsoft.com/office/2006/metadata/properties"/>
    <ds:schemaRef ds:uri="f0890638-8e35-4ba2-aca3-c091e43e095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7ba62604-1aae-447b-b57a-dc978dbb3e9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Flow</Template>
  <TotalTime>1353</TotalTime>
  <Words>2332</Words>
  <Application>Microsoft Office PowerPoint</Application>
  <PresentationFormat>如螢幕大小 (4:3)</PresentationFormat>
  <Paragraphs>433</Paragraphs>
  <Slides>43</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43</vt:i4>
      </vt:variant>
    </vt:vector>
  </HeadingPairs>
  <TitlesOfParts>
    <vt:vector size="53" baseType="lpstr">
      <vt:lpstr>標楷體</vt:lpstr>
      <vt:lpstr>微軟正黑體</vt:lpstr>
      <vt:lpstr>新細明體</vt:lpstr>
      <vt:lpstr>Arial</vt:lpstr>
      <vt:lpstr>Calibri</vt:lpstr>
      <vt:lpstr>Constantia</vt:lpstr>
      <vt:lpstr>Times New Roman</vt:lpstr>
      <vt:lpstr>Wingdings</vt:lpstr>
      <vt:lpstr>Wingdings 2</vt:lpstr>
      <vt:lpstr>流線</vt:lpstr>
      <vt:lpstr>情意及社交表現評估套件 (第二版) 的應用工作坊 (小學)</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PowerPoint 簡報</vt:lpstr>
      <vt:lpstr>PowerPoint 簡報</vt:lpstr>
      <vt:lpstr>原始分數與羅氏分數</vt:lpstr>
      <vt:lpstr>PowerPoint 簡報</vt:lpstr>
      <vt:lpstr>盒形圖 (箱形圖)</vt:lpstr>
      <vt:lpstr>PowerPoint 簡報</vt:lpstr>
      <vt:lpstr>PowerPoint 簡報</vt:lpstr>
      <vt:lpstr>PowerPoint 簡報</vt:lpstr>
      <vt:lpstr>個別題目棒形圖</vt:lpstr>
      <vt:lpstr>PowerPoint 簡報</vt:lpstr>
      <vt:lpstr>PowerPoint 簡報</vt:lpstr>
      <vt:lpstr>跨年度比較報告</vt:lpstr>
      <vt:lpstr>PowerPoint 簡報</vt:lpstr>
      <vt:lpstr>PowerPoint 簡報</vt:lpstr>
      <vt:lpstr>答問環節</vt:lpstr>
      <vt:lpstr>謝謝!</vt:lpstr>
    </vt:vector>
  </TitlesOfParts>
  <Company>HKIEd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HO, Yee-hung</cp:lastModifiedBy>
  <cp:revision>164</cp:revision>
  <dcterms:created xsi:type="dcterms:W3CDTF">2010-10-05T03:00:48Z</dcterms:created>
  <dcterms:modified xsi:type="dcterms:W3CDTF">2022-07-15T00:44:49Z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0x01010084D842C6DA05F64388606E3B44686C51</vt:lpwstr>
  </property>
</Properties>
</file>