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48"/>
  </p:notesMasterIdLst>
  <p:sldIdLst>
    <p:sldId id="256" r:id="rId5"/>
    <p:sldId id="371" r:id="rId6"/>
    <p:sldId id="374" r:id="rId7"/>
    <p:sldId id="375" r:id="rId8"/>
    <p:sldId id="257" r:id="rId9"/>
    <p:sldId id="348" r:id="rId10"/>
    <p:sldId id="336" r:id="rId11"/>
    <p:sldId id="337" r:id="rId12"/>
    <p:sldId id="338" r:id="rId13"/>
    <p:sldId id="339" r:id="rId14"/>
    <p:sldId id="349" r:id="rId15"/>
    <p:sldId id="350" r:id="rId16"/>
    <p:sldId id="351" r:id="rId17"/>
    <p:sldId id="352" r:id="rId18"/>
    <p:sldId id="353" r:id="rId19"/>
    <p:sldId id="271" r:id="rId20"/>
    <p:sldId id="340" r:id="rId21"/>
    <p:sldId id="341" r:id="rId22"/>
    <p:sldId id="342" r:id="rId23"/>
    <p:sldId id="343" r:id="rId24"/>
    <p:sldId id="354" r:id="rId25"/>
    <p:sldId id="321" r:id="rId26"/>
    <p:sldId id="322" r:id="rId27"/>
    <p:sldId id="323" r:id="rId28"/>
    <p:sldId id="370" r:id="rId29"/>
    <p:sldId id="355" r:id="rId30"/>
    <p:sldId id="356" r:id="rId31"/>
    <p:sldId id="357" r:id="rId32"/>
    <p:sldId id="358" r:id="rId33"/>
    <p:sldId id="359" r:id="rId34"/>
    <p:sldId id="360" r:id="rId35"/>
    <p:sldId id="361" r:id="rId36"/>
    <p:sldId id="362" r:id="rId37"/>
    <p:sldId id="363" r:id="rId38"/>
    <p:sldId id="377" r:id="rId39"/>
    <p:sldId id="364" r:id="rId40"/>
    <p:sldId id="365" r:id="rId41"/>
    <p:sldId id="366" r:id="rId42"/>
    <p:sldId id="367" r:id="rId43"/>
    <p:sldId id="368" r:id="rId44"/>
    <p:sldId id="369" r:id="rId45"/>
    <p:sldId id="345" r:id="rId46"/>
    <p:sldId id="346" r:id="rId47"/>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04" autoAdjust="0"/>
  </p:normalViewPr>
  <p:slideViewPr>
    <p:cSldViewPr>
      <p:cViewPr varScale="1">
        <p:scale>
          <a:sx n="105" d="100"/>
          <a:sy n="105" d="100"/>
        </p:scale>
        <p:origin x="1716" y="96"/>
      </p:cViewPr>
      <p:guideLst>
        <p:guide orient="horz" pos="2160"/>
        <p:guide pos="2880"/>
      </p:guideLst>
    </p:cSldViewPr>
  </p:slideViewPr>
  <p:outlineViewPr>
    <p:cViewPr>
      <p:scale>
        <a:sx n="33" d="100"/>
        <a:sy n="33" d="100"/>
      </p:scale>
      <p:origin x="24" y="1162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D5D18830-C451-4B61-8CB5-C9619DF0AB28}" type="datetimeFigureOut">
              <a:rPr lang="zh-TW" altLang="en-US"/>
              <a:pPr>
                <a:defRPr/>
              </a:pPr>
              <a:t>2022/7/15</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endParaRPr lang="zh-TW" alt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D8E2FBBC-EA47-4C49-A26A-0C36C4CBCBA4}"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4" name="日期版面配置區 29"/>
          <p:cNvSpPr>
            <a:spLocks noGrp="1"/>
          </p:cNvSpPr>
          <p:nvPr>
            <p:ph type="dt" sz="half" idx="10"/>
          </p:nvPr>
        </p:nvSpPr>
        <p:spPr/>
        <p:txBody>
          <a:bodyPr/>
          <a:lstStyle>
            <a:lvl1pPr>
              <a:defRPr smtClean="0"/>
            </a:lvl1pPr>
          </a:lstStyle>
          <a:p>
            <a:pPr>
              <a:defRPr/>
            </a:pPr>
            <a:fld id="{9368C0BE-DD27-413B-B24C-DA7D1DBE6CB8}" type="datetime1">
              <a:rPr lang="zh-TW" altLang="en-US"/>
              <a:pPr>
                <a:defRPr/>
              </a:pPr>
              <a:t>2022/7/15</a:t>
            </a:fld>
            <a:endParaRPr lang="zh-TW" altLang="en-US"/>
          </a:p>
        </p:txBody>
      </p:sp>
      <p:sp>
        <p:nvSpPr>
          <p:cNvPr id="5" name="頁尾版面配置區 18"/>
          <p:cNvSpPr>
            <a:spLocks noGrp="1"/>
          </p:cNvSpPr>
          <p:nvPr>
            <p:ph type="ftr" sz="quarter" idx="11"/>
          </p:nvPr>
        </p:nvSpPr>
        <p:spPr/>
        <p:txBody>
          <a:bodyPr/>
          <a:lstStyle>
            <a:lvl1pPr>
              <a:defRPr/>
            </a:lvl1pPr>
          </a:lstStyle>
          <a:p>
            <a:pPr>
              <a:defRPr/>
            </a:pPr>
            <a:endParaRPr lang="zh-TW" altLang="en-US"/>
          </a:p>
        </p:txBody>
      </p:sp>
      <p:sp>
        <p:nvSpPr>
          <p:cNvPr id="6" name="投影片編號版面配置區 26"/>
          <p:cNvSpPr>
            <a:spLocks noGrp="1"/>
          </p:cNvSpPr>
          <p:nvPr>
            <p:ph type="sldNum" sz="quarter" idx="12"/>
          </p:nvPr>
        </p:nvSpPr>
        <p:spPr/>
        <p:txBody>
          <a:bodyPr/>
          <a:lstStyle>
            <a:lvl1pPr>
              <a:defRPr/>
            </a:lvl1pPr>
          </a:lstStyle>
          <a:p>
            <a:pPr>
              <a:defRPr/>
            </a:pPr>
            <a:fld id="{635ECFD6-836A-4F4B-B1A7-BFE47F427039}" type="slidenum">
              <a:rPr lang="zh-TW" altLang="en-US"/>
              <a:pPr>
                <a:defRPr/>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D61B3412-91C1-435B-82E6-8F66C065B47F}" type="datetime1">
              <a:rPr lang="zh-TW" altLang="en-US"/>
              <a:pPr>
                <a:defRPr/>
              </a:pPr>
              <a:t>2022/7/15</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E84377F3-B77C-47C2-A977-957F10FA29B4}"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63CBE438-3D8D-458F-852E-5C100FFA2554}" type="datetime1">
              <a:rPr lang="zh-TW" altLang="en-US"/>
              <a:pPr>
                <a:defRPr/>
              </a:pPr>
              <a:t>2022/7/15</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6D84C129-4D57-4ADB-ABD2-B3FAC1A3278C}"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9"/>
          <p:cNvSpPr>
            <a:spLocks noGrp="1"/>
          </p:cNvSpPr>
          <p:nvPr>
            <p:ph type="dt" sz="half" idx="10"/>
          </p:nvPr>
        </p:nvSpPr>
        <p:spPr/>
        <p:txBody>
          <a:bodyPr/>
          <a:lstStyle>
            <a:lvl1pPr>
              <a:defRPr/>
            </a:lvl1pPr>
          </a:lstStyle>
          <a:p>
            <a:pPr>
              <a:defRPr/>
            </a:pPr>
            <a:fld id="{B3CA0AB3-74FE-4933-8ED1-A340D736CEB3}" type="datetime1">
              <a:rPr lang="zh-TW" altLang="en-US"/>
              <a:pPr>
                <a:defRPr/>
              </a:pPr>
              <a:t>2022/7/15</a:t>
            </a:fld>
            <a:endParaRPr lang="zh-TW" altLang="en-US"/>
          </a:p>
        </p:txBody>
      </p:sp>
      <p:sp>
        <p:nvSpPr>
          <p:cNvPr id="5" name="頁尾版面配置區 21"/>
          <p:cNvSpPr>
            <a:spLocks noGrp="1"/>
          </p:cNvSpPr>
          <p:nvPr>
            <p:ph type="ftr" sz="quarter" idx="11"/>
          </p:nvPr>
        </p:nvSpPr>
        <p:spPr/>
        <p:txBody>
          <a:bodyPr/>
          <a:lstStyle>
            <a:lvl1pPr>
              <a:defRPr/>
            </a:lvl1pPr>
          </a:lstStyle>
          <a:p>
            <a:pPr>
              <a:defRPr/>
            </a:pPr>
            <a:endParaRPr lang="zh-TW" altLang="en-US"/>
          </a:p>
        </p:txBody>
      </p:sp>
      <p:sp>
        <p:nvSpPr>
          <p:cNvPr id="6" name="投影片編號版面配置區 17"/>
          <p:cNvSpPr>
            <a:spLocks noGrp="1"/>
          </p:cNvSpPr>
          <p:nvPr>
            <p:ph type="sldNum" sz="quarter" idx="12"/>
          </p:nvPr>
        </p:nvSpPr>
        <p:spPr/>
        <p:txBody>
          <a:bodyPr/>
          <a:lstStyle>
            <a:lvl1pPr>
              <a:defRPr/>
            </a:lvl1pPr>
          </a:lstStyle>
          <a:p>
            <a:pPr>
              <a:defRPr/>
            </a:pPr>
            <a:fld id="{32C3E5D5-EA04-49BB-9A24-CDC7ED95E4A0}"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smtClean="0"/>
            </a:lvl1pPr>
          </a:lstStyle>
          <a:p>
            <a:pPr>
              <a:defRPr/>
            </a:pPr>
            <a:fld id="{28AD1993-7943-4511-B3F4-AFD0698B0BD3}" type="datetime1">
              <a:rPr lang="zh-TW" altLang="en-US"/>
              <a:pPr>
                <a:defRPr/>
              </a:pPr>
              <a:t>2022/7/15</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545CB50-527E-4032-9B03-E028E979EECD}" type="slidenum">
              <a:rPr lang="zh-TW" altLang="en-US"/>
              <a:pPr>
                <a:defRPr/>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lang="zh-TW" altLang="en-US" smtClean="0"/>
              <a:t>按一下以編輯母片標題樣式</a:t>
            </a:r>
            <a:endParaRPr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fld id="{7F14B087-FACC-4F27-99B0-6B6D3BE6A682}" type="datetime1">
              <a:rPr lang="zh-TW" altLang="en-US"/>
              <a:pPr>
                <a:defRPr/>
              </a:pPr>
              <a:t>2022/7/15</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zh-TW" altLang="en-US"/>
          </a:p>
        </p:txBody>
      </p:sp>
      <p:sp>
        <p:nvSpPr>
          <p:cNvPr id="7" name="投影片編號版面配置區 17"/>
          <p:cNvSpPr>
            <a:spLocks noGrp="1"/>
          </p:cNvSpPr>
          <p:nvPr>
            <p:ph type="sldNum" sz="quarter" idx="12"/>
          </p:nvPr>
        </p:nvSpPr>
        <p:spPr/>
        <p:txBody>
          <a:bodyPr/>
          <a:lstStyle>
            <a:lvl1pPr>
              <a:defRPr/>
            </a:lvl1pPr>
          </a:lstStyle>
          <a:p>
            <a:pPr>
              <a:defRPr/>
            </a:pPr>
            <a:fld id="{B810EA87-2541-40E3-AD62-E8AC6B55345F}"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9"/>
          <p:cNvSpPr>
            <a:spLocks noGrp="1"/>
          </p:cNvSpPr>
          <p:nvPr>
            <p:ph type="dt" sz="half" idx="10"/>
          </p:nvPr>
        </p:nvSpPr>
        <p:spPr/>
        <p:txBody>
          <a:bodyPr/>
          <a:lstStyle>
            <a:lvl1pPr>
              <a:defRPr/>
            </a:lvl1pPr>
          </a:lstStyle>
          <a:p>
            <a:pPr>
              <a:defRPr/>
            </a:pPr>
            <a:fld id="{0BD684AB-18B0-46EA-9C29-E4D8712DBAB5}" type="datetime1">
              <a:rPr lang="zh-TW" altLang="en-US"/>
              <a:pPr>
                <a:defRPr/>
              </a:pPr>
              <a:t>2022/7/15</a:t>
            </a:fld>
            <a:endParaRPr lang="zh-TW" altLang="en-US"/>
          </a:p>
        </p:txBody>
      </p:sp>
      <p:sp>
        <p:nvSpPr>
          <p:cNvPr id="8" name="頁尾版面配置區 21"/>
          <p:cNvSpPr>
            <a:spLocks noGrp="1"/>
          </p:cNvSpPr>
          <p:nvPr>
            <p:ph type="ftr" sz="quarter" idx="11"/>
          </p:nvPr>
        </p:nvSpPr>
        <p:spPr/>
        <p:txBody>
          <a:bodyPr/>
          <a:lstStyle>
            <a:lvl1pPr>
              <a:defRPr/>
            </a:lvl1pPr>
          </a:lstStyle>
          <a:p>
            <a:pPr>
              <a:defRPr/>
            </a:pPr>
            <a:endParaRPr lang="zh-TW" altLang="en-US"/>
          </a:p>
        </p:txBody>
      </p:sp>
      <p:sp>
        <p:nvSpPr>
          <p:cNvPr id="9" name="投影片編號版面配置區 17"/>
          <p:cNvSpPr>
            <a:spLocks noGrp="1"/>
          </p:cNvSpPr>
          <p:nvPr>
            <p:ph type="sldNum" sz="quarter" idx="12"/>
          </p:nvPr>
        </p:nvSpPr>
        <p:spPr/>
        <p:txBody>
          <a:bodyPr/>
          <a:lstStyle>
            <a:lvl1pPr>
              <a:defRPr/>
            </a:lvl1pPr>
          </a:lstStyle>
          <a:p>
            <a:pPr>
              <a:defRPr/>
            </a:pPr>
            <a:fld id="{44579487-A5F4-46C7-A155-321C8AADFA9A}"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日期版面配置區 9"/>
          <p:cNvSpPr>
            <a:spLocks noGrp="1"/>
          </p:cNvSpPr>
          <p:nvPr>
            <p:ph type="dt" sz="half" idx="10"/>
          </p:nvPr>
        </p:nvSpPr>
        <p:spPr/>
        <p:txBody>
          <a:bodyPr/>
          <a:lstStyle>
            <a:lvl1pPr>
              <a:defRPr/>
            </a:lvl1pPr>
          </a:lstStyle>
          <a:p>
            <a:pPr>
              <a:defRPr/>
            </a:pPr>
            <a:fld id="{1AACDC3F-9319-439E-852F-3BC73FA35FC6}" type="datetime1">
              <a:rPr lang="zh-TW" altLang="en-US"/>
              <a:pPr>
                <a:defRPr/>
              </a:pPr>
              <a:t>2022/7/15</a:t>
            </a:fld>
            <a:endParaRPr lang="zh-TW" altLang="en-US"/>
          </a:p>
        </p:txBody>
      </p:sp>
      <p:sp>
        <p:nvSpPr>
          <p:cNvPr id="4" name="頁尾版面配置區 21"/>
          <p:cNvSpPr>
            <a:spLocks noGrp="1"/>
          </p:cNvSpPr>
          <p:nvPr>
            <p:ph type="ftr" sz="quarter" idx="11"/>
          </p:nvPr>
        </p:nvSpPr>
        <p:spPr/>
        <p:txBody>
          <a:bodyPr/>
          <a:lstStyle>
            <a:lvl1pPr>
              <a:defRPr/>
            </a:lvl1pPr>
          </a:lstStyle>
          <a:p>
            <a:pPr>
              <a:defRPr/>
            </a:pPr>
            <a:endParaRPr lang="zh-TW" altLang="en-US"/>
          </a:p>
        </p:txBody>
      </p:sp>
      <p:sp>
        <p:nvSpPr>
          <p:cNvPr id="5" name="投影片編號版面配置區 17"/>
          <p:cNvSpPr>
            <a:spLocks noGrp="1"/>
          </p:cNvSpPr>
          <p:nvPr>
            <p:ph type="sldNum" sz="quarter" idx="12"/>
          </p:nvPr>
        </p:nvSpPr>
        <p:spPr/>
        <p:txBody>
          <a:bodyPr/>
          <a:lstStyle>
            <a:lvl1pPr>
              <a:defRPr/>
            </a:lvl1pPr>
          </a:lstStyle>
          <a:p>
            <a:pPr>
              <a:defRPr/>
            </a:pPr>
            <a:fld id="{8D53B7C9-D35A-4A7C-BF52-8BF11F69CA9B}"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9"/>
          <p:cNvSpPr>
            <a:spLocks noGrp="1"/>
          </p:cNvSpPr>
          <p:nvPr>
            <p:ph type="dt" sz="half" idx="10"/>
          </p:nvPr>
        </p:nvSpPr>
        <p:spPr/>
        <p:txBody>
          <a:bodyPr/>
          <a:lstStyle>
            <a:lvl1pPr>
              <a:defRPr/>
            </a:lvl1pPr>
          </a:lstStyle>
          <a:p>
            <a:pPr>
              <a:defRPr/>
            </a:pPr>
            <a:fld id="{DF804482-F348-456C-AF28-B8290A65B412}" type="datetime1">
              <a:rPr lang="zh-TW" altLang="en-US"/>
              <a:pPr>
                <a:defRPr/>
              </a:pPr>
              <a:t>2022/7/15</a:t>
            </a:fld>
            <a:endParaRPr lang="zh-TW" altLang="en-US"/>
          </a:p>
        </p:txBody>
      </p:sp>
      <p:sp>
        <p:nvSpPr>
          <p:cNvPr id="3" name="頁尾版面配置區 21"/>
          <p:cNvSpPr>
            <a:spLocks noGrp="1"/>
          </p:cNvSpPr>
          <p:nvPr>
            <p:ph type="ftr" sz="quarter" idx="11"/>
          </p:nvPr>
        </p:nvSpPr>
        <p:spPr/>
        <p:txBody>
          <a:bodyPr/>
          <a:lstStyle>
            <a:lvl1pPr>
              <a:defRPr/>
            </a:lvl1pPr>
          </a:lstStyle>
          <a:p>
            <a:pPr>
              <a:defRPr/>
            </a:pPr>
            <a:endParaRPr lang="zh-TW" altLang="en-US"/>
          </a:p>
        </p:txBody>
      </p:sp>
      <p:sp>
        <p:nvSpPr>
          <p:cNvPr id="4" name="投影片編號版面配置區 17"/>
          <p:cNvSpPr>
            <a:spLocks noGrp="1"/>
          </p:cNvSpPr>
          <p:nvPr>
            <p:ph type="sldNum" sz="quarter" idx="12"/>
          </p:nvPr>
        </p:nvSpPr>
        <p:spPr/>
        <p:txBody>
          <a:bodyPr/>
          <a:lstStyle>
            <a:lvl1pPr>
              <a:defRPr/>
            </a:lvl1pPr>
          </a:lstStyle>
          <a:p>
            <a:pPr>
              <a:defRPr/>
            </a:pPr>
            <a:fld id="{57CC1325-B58A-4BC4-B241-3ACC7539348B}"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9"/>
          <p:cNvSpPr>
            <a:spLocks noGrp="1"/>
          </p:cNvSpPr>
          <p:nvPr>
            <p:ph type="dt" sz="half" idx="10"/>
          </p:nvPr>
        </p:nvSpPr>
        <p:spPr/>
        <p:txBody>
          <a:bodyPr/>
          <a:lstStyle>
            <a:lvl1pPr>
              <a:defRPr/>
            </a:lvl1pPr>
          </a:lstStyle>
          <a:p>
            <a:pPr>
              <a:defRPr/>
            </a:pPr>
            <a:fld id="{C7FA9D99-D45E-4031-BB7F-CC6ECC248129}" type="datetime1">
              <a:rPr lang="zh-TW" altLang="en-US"/>
              <a:pPr>
                <a:defRPr/>
              </a:pPr>
              <a:t>2022/7/15</a:t>
            </a:fld>
            <a:endParaRPr lang="zh-TW" altLang="en-US"/>
          </a:p>
        </p:txBody>
      </p:sp>
      <p:sp>
        <p:nvSpPr>
          <p:cNvPr id="6" name="頁尾版面配置區 21"/>
          <p:cNvSpPr>
            <a:spLocks noGrp="1"/>
          </p:cNvSpPr>
          <p:nvPr>
            <p:ph type="ftr" sz="quarter" idx="11"/>
          </p:nvPr>
        </p:nvSpPr>
        <p:spPr/>
        <p:txBody>
          <a:bodyPr/>
          <a:lstStyle>
            <a:lvl1pPr>
              <a:defRPr/>
            </a:lvl1pPr>
          </a:lstStyle>
          <a:p>
            <a:pPr>
              <a:defRPr/>
            </a:pPr>
            <a:endParaRPr lang="zh-TW" altLang="en-US"/>
          </a:p>
        </p:txBody>
      </p:sp>
      <p:sp>
        <p:nvSpPr>
          <p:cNvPr id="7" name="投影片編號版面配置區 17"/>
          <p:cNvSpPr>
            <a:spLocks noGrp="1"/>
          </p:cNvSpPr>
          <p:nvPr>
            <p:ph type="sldNum" sz="quarter" idx="12"/>
          </p:nvPr>
        </p:nvSpPr>
        <p:spPr/>
        <p:txBody>
          <a:bodyPr/>
          <a:lstStyle>
            <a:lvl1pPr>
              <a:defRPr/>
            </a:lvl1pPr>
          </a:lstStyle>
          <a:p>
            <a:pPr>
              <a:defRPr/>
            </a:pPr>
            <a:fld id="{90B6AF84-A8F5-481D-AD91-BB0C62AA5B81}"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剪去並圓角化單一角落矩形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角三角形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8"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標題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zh-TW" altLang="en-US" smtClean="0"/>
              <a:t>按一下以編輯母片標題樣式</a:t>
            </a:r>
            <a:endParaRPr lang="en-US"/>
          </a:p>
        </p:txBody>
      </p:sp>
      <p:sp>
        <p:nvSpPr>
          <p:cNvPr id="4" name="文字版面配置區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zh-TW" altLang="en-US" smtClean="0"/>
              <a:t>按一下以編輯母片文字樣式</a:t>
            </a:r>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9" name="日期版面配置區 4"/>
          <p:cNvSpPr>
            <a:spLocks noGrp="1"/>
          </p:cNvSpPr>
          <p:nvPr>
            <p:ph type="dt" sz="half" idx="10"/>
          </p:nvPr>
        </p:nvSpPr>
        <p:spPr/>
        <p:txBody>
          <a:bodyPr/>
          <a:lstStyle>
            <a:lvl1pPr>
              <a:defRPr smtClean="0"/>
            </a:lvl1pPr>
          </a:lstStyle>
          <a:p>
            <a:pPr>
              <a:defRPr/>
            </a:pPr>
            <a:fld id="{8A182556-6FD9-4D17-9EA7-35FB2EAE4A07}" type="datetime1">
              <a:rPr lang="zh-TW" altLang="en-US"/>
              <a:pPr>
                <a:defRPr/>
              </a:pPr>
              <a:t>2022/7/15</a:t>
            </a:fld>
            <a:endParaRPr lang="zh-TW" altLang="en-US"/>
          </a:p>
        </p:txBody>
      </p:sp>
      <p:sp>
        <p:nvSpPr>
          <p:cNvPr id="10" name="頁尾版面配置區 5"/>
          <p:cNvSpPr>
            <a:spLocks noGrp="1"/>
          </p:cNvSpPr>
          <p:nvPr>
            <p:ph type="ftr" sz="quarter" idx="11"/>
          </p:nvPr>
        </p:nvSpPr>
        <p:spPr/>
        <p:txBody>
          <a:bodyPr/>
          <a:lstStyle>
            <a:lvl1pPr>
              <a:defRPr/>
            </a:lvl1pPr>
          </a:lstStyle>
          <a:p>
            <a:pPr>
              <a:defRPr/>
            </a:pPr>
            <a:endParaRPr lang="zh-TW" altLang="en-US"/>
          </a:p>
        </p:txBody>
      </p:sp>
      <p:sp>
        <p:nvSpPr>
          <p:cNvPr id="11" name="投影片編號版面配置區 6"/>
          <p:cNvSpPr>
            <a:spLocks noGrp="1"/>
          </p:cNvSpPr>
          <p:nvPr>
            <p:ph type="sldNum" sz="quarter" idx="12"/>
          </p:nvPr>
        </p:nvSpPr>
        <p:spPr>
          <a:xfrm>
            <a:off x="8077200" y="6356350"/>
            <a:ext cx="609600" cy="365125"/>
          </a:xfrm>
        </p:spPr>
        <p:txBody>
          <a:bodyPr/>
          <a:lstStyle>
            <a:lvl1pPr>
              <a:defRPr/>
            </a:lvl1pPr>
          </a:lstStyle>
          <a:p>
            <a:pPr>
              <a:defRPr/>
            </a:pPr>
            <a:fld id="{071F78A3-D4E8-4C84-8E1B-E09FC611CAE3}"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8" name="手繪多邊形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028" name="標題版面配置區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TW" altLang="en-US" smtClean="0"/>
              <a:t>按一下以編輯母片標題樣式</a:t>
            </a:r>
            <a:endParaRPr lang="en-US" smtClean="0"/>
          </a:p>
        </p:txBody>
      </p:sp>
      <p:sp>
        <p:nvSpPr>
          <p:cNvPr id="1029" name="文字版面配置區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ea typeface="+mn-ea"/>
              </a:defRPr>
            </a:lvl1pPr>
          </a:lstStyle>
          <a:p>
            <a:pPr>
              <a:defRPr/>
            </a:pPr>
            <a:fld id="{B888A1BD-079C-4CE1-A1D5-24B65CFC59F6}" type="datetime1">
              <a:rPr lang="zh-TW" altLang="en-US"/>
              <a:pPr>
                <a:defRPr/>
              </a:pPr>
              <a:t>2022/7/15</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fld id="{00EDD6C3-E8C5-4F42-9C84-DA7D7C81998C}" type="slidenum">
              <a:rPr lang="zh-TW" altLang="en-US"/>
              <a:pPr>
                <a:defRPr/>
              </a:pPr>
              <a:t>‹#›</a:t>
            </a:fld>
            <a:endParaRPr lang="zh-TW" altLang="en-US"/>
          </a:p>
        </p:txBody>
      </p:sp>
      <p:grpSp>
        <p:nvGrpSpPr>
          <p:cNvPr id="1033" name="群組 1"/>
          <p:cNvGrpSpPr>
            <a:grpSpLocks/>
          </p:cNvGrpSpPr>
          <p:nvPr/>
        </p:nvGrpSpPr>
        <p:grpSpPr bwMode="auto">
          <a:xfrm>
            <a:off x="-19050" y="203200"/>
            <a:ext cx="9180513" cy="647700"/>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grpSp>
    </p:spTree>
  </p:cSld>
  <p:clrMap bg1="lt1" tx1="dk1" bg2="lt2" tx2="dk2" accent1="accent1" accent2="accent2" accent3="accent3" accent4="accent4" accent5="accent5" accent6="accent6" hlink="hlink" folHlink="folHlink"/>
  <p:sldLayoutIdLst>
    <p:sldLayoutId id="2147483779" r:id="rId1"/>
    <p:sldLayoutId id="2147483771" r:id="rId2"/>
    <p:sldLayoutId id="2147483780" r:id="rId3"/>
    <p:sldLayoutId id="2147483772" r:id="rId4"/>
    <p:sldLayoutId id="2147483773" r:id="rId5"/>
    <p:sldLayoutId id="2147483774" r:id="rId6"/>
    <p:sldLayoutId id="2147483775" r:id="rId7"/>
    <p:sldLayoutId id="2147483776" r:id="rId8"/>
    <p:sldLayoutId id="2147483781" r:id="rId9"/>
    <p:sldLayoutId id="2147483777" r:id="rId10"/>
    <p:sldLayoutId id="2147483778"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ea typeface="微軟正黑體" pitchFamily="34" charset="-120"/>
        </a:defRPr>
      </a:lvl2pPr>
      <a:lvl3pPr algn="l" rtl="0" eaLnBrk="0" fontAlgn="base" hangingPunct="0">
        <a:spcBef>
          <a:spcPct val="0"/>
        </a:spcBef>
        <a:spcAft>
          <a:spcPct val="0"/>
        </a:spcAft>
        <a:defRPr sz="5000">
          <a:solidFill>
            <a:schemeClr val="tx2"/>
          </a:solidFill>
          <a:latin typeface="Calibri" pitchFamily="34" charset="0"/>
          <a:ea typeface="微軟正黑體" pitchFamily="34" charset="-120"/>
        </a:defRPr>
      </a:lvl3pPr>
      <a:lvl4pPr algn="l" rtl="0" eaLnBrk="0" fontAlgn="base" hangingPunct="0">
        <a:spcBef>
          <a:spcPct val="0"/>
        </a:spcBef>
        <a:spcAft>
          <a:spcPct val="0"/>
        </a:spcAft>
        <a:defRPr sz="5000">
          <a:solidFill>
            <a:schemeClr val="tx2"/>
          </a:solidFill>
          <a:latin typeface="Calibri" pitchFamily="34" charset="0"/>
          <a:ea typeface="微軟正黑體" pitchFamily="34" charset="-120"/>
        </a:defRPr>
      </a:lvl4pPr>
      <a:lvl5pPr algn="l" rtl="0" eaLnBrk="0" fontAlgn="base" hangingPunct="0">
        <a:spcBef>
          <a:spcPct val="0"/>
        </a:spcBef>
        <a:spcAft>
          <a:spcPct val="0"/>
        </a:spcAft>
        <a:defRPr sz="5000">
          <a:solidFill>
            <a:schemeClr val="tx2"/>
          </a:solidFill>
          <a:latin typeface="Calibri" pitchFamily="34" charset="0"/>
          <a:ea typeface="微軟正黑體" pitchFamily="34" charset="-120"/>
        </a:defRPr>
      </a:lvl5pPr>
      <a:lvl6pPr marL="457200" algn="l" rtl="0" fontAlgn="base">
        <a:spcBef>
          <a:spcPct val="0"/>
        </a:spcBef>
        <a:spcAft>
          <a:spcPct val="0"/>
        </a:spcAft>
        <a:defRPr sz="5000">
          <a:solidFill>
            <a:schemeClr val="tx2"/>
          </a:solidFill>
          <a:latin typeface="Calibri" pitchFamily="34" charset="0"/>
          <a:ea typeface="微軟正黑體" pitchFamily="34" charset="-120"/>
        </a:defRPr>
      </a:lvl6pPr>
      <a:lvl7pPr marL="914400" algn="l" rtl="0" fontAlgn="base">
        <a:spcBef>
          <a:spcPct val="0"/>
        </a:spcBef>
        <a:spcAft>
          <a:spcPct val="0"/>
        </a:spcAft>
        <a:defRPr sz="5000">
          <a:solidFill>
            <a:schemeClr val="tx2"/>
          </a:solidFill>
          <a:latin typeface="Calibri" pitchFamily="34" charset="0"/>
          <a:ea typeface="微軟正黑體" pitchFamily="34" charset="-120"/>
        </a:defRPr>
      </a:lvl7pPr>
      <a:lvl8pPr marL="1371600" algn="l" rtl="0" fontAlgn="base">
        <a:spcBef>
          <a:spcPct val="0"/>
        </a:spcBef>
        <a:spcAft>
          <a:spcPct val="0"/>
        </a:spcAft>
        <a:defRPr sz="5000">
          <a:solidFill>
            <a:schemeClr val="tx2"/>
          </a:solidFill>
          <a:latin typeface="Calibri" pitchFamily="34" charset="0"/>
          <a:ea typeface="微軟正黑體" pitchFamily="34" charset="-120"/>
        </a:defRPr>
      </a:lvl8pPr>
      <a:lvl9pPr marL="1828800" algn="l" rtl="0" fontAlgn="base">
        <a:spcBef>
          <a:spcPct val="0"/>
        </a:spcBef>
        <a:spcAft>
          <a:spcPct val="0"/>
        </a:spcAft>
        <a:defRPr sz="5000">
          <a:solidFill>
            <a:schemeClr val="tx2"/>
          </a:solidFill>
          <a:latin typeface="Calibri" pitchFamily="34" charset="0"/>
          <a:ea typeface="微軟正黑體" pitchFamily="34" charset="-12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副標題 2"/>
          <p:cNvSpPr>
            <a:spLocks noGrp="1"/>
          </p:cNvSpPr>
          <p:nvPr>
            <p:ph type="subTitle" idx="1"/>
          </p:nvPr>
        </p:nvSpPr>
        <p:spPr>
          <a:xfrm>
            <a:off x="1071563" y="5857875"/>
            <a:ext cx="7854950" cy="823913"/>
          </a:xfrm>
        </p:spPr>
        <p:txBody>
          <a:bodyPr/>
          <a:lstStyle/>
          <a:p>
            <a:pPr marR="0" eaLnBrk="1" hangingPunct="1">
              <a:lnSpc>
                <a:spcPct val="90000"/>
              </a:lnSpc>
            </a:pPr>
            <a:r>
              <a:rPr lang="zh-TW" altLang="en-US" sz="2400" smtClean="0">
                <a:latin typeface="新細明體" charset="-120"/>
                <a:cs typeface="Times New Roman" pitchFamily="18" charset="0"/>
              </a:rPr>
              <a:t>香港教育學院</a:t>
            </a:r>
            <a:endParaRPr lang="en-US" altLang="zh-TW" sz="2400" smtClean="0">
              <a:latin typeface="新細明體" charset="-120"/>
              <a:cs typeface="Times New Roman" pitchFamily="18" charset="0"/>
            </a:endParaRPr>
          </a:p>
          <a:p>
            <a:pPr marR="0" eaLnBrk="1" hangingPunct="1">
              <a:lnSpc>
                <a:spcPct val="90000"/>
              </a:lnSpc>
            </a:pPr>
            <a:r>
              <a:rPr lang="zh-TW" altLang="en-US" sz="2400" smtClean="0">
                <a:latin typeface="新細明體" charset="-120"/>
                <a:cs typeface="Times New Roman" pitchFamily="18" charset="0"/>
              </a:rPr>
              <a:t>評估研究中心</a:t>
            </a:r>
          </a:p>
        </p:txBody>
      </p:sp>
      <p:sp>
        <p:nvSpPr>
          <p:cNvPr id="6" name="標題 1"/>
          <p:cNvSpPr>
            <a:spLocks noGrp="1"/>
          </p:cNvSpPr>
          <p:nvPr>
            <p:ph type="ctrTitle"/>
          </p:nvPr>
        </p:nvSpPr>
        <p:spPr>
          <a:xfrm>
            <a:off x="642910" y="2214554"/>
            <a:ext cx="8143932" cy="1343036"/>
          </a:xfrm>
        </p:spPr>
        <p:txBody>
          <a:bodyPr>
            <a:normAutofit/>
            <a:sp3d prstMaterial="flat">
              <a:contourClr>
                <a:schemeClr val="tx2"/>
              </a:contourClr>
            </a:sp3d>
          </a:bodyPr>
          <a:lstStyle/>
          <a:p>
            <a:pPr algn="ctr" eaLnBrk="1" fontAlgn="auto" hangingPunct="1">
              <a:spcAft>
                <a:spcPts val="0"/>
              </a:spcAft>
              <a:defRPr/>
            </a:pPr>
            <a:r>
              <a:rPr lang="zh-TW" altLang="en-US" sz="4000" b="0" dirty="0" smtClean="0">
                <a:effectLst/>
                <a:latin typeface="+mn-ea"/>
                <a:ea typeface="+mn-ea"/>
                <a:cs typeface="Times New Roman" pitchFamily="18" charset="0"/>
              </a:rPr>
              <a:t>情意及社交表現評估套件 </a:t>
            </a:r>
            <a:r>
              <a:rPr lang="en-US" altLang="zh-TW" sz="4000" b="0" dirty="0" smtClean="0">
                <a:effectLst/>
                <a:latin typeface="+mn-ea"/>
                <a:ea typeface="+mn-ea"/>
                <a:cs typeface="Times New Roman" pitchFamily="18" charset="0"/>
              </a:rPr>
              <a:t>(</a:t>
            </a:r>
            <a:r>
              <a:rPr lang="zh-TW" altLang="en-US" sz="4000" b="0" dirty="0" smtClean="0">
                <a:effectLst/>
                <a:latin typeface="+mn-ea"/>
                <a:ea typeface="+mn-ea"/>
                <a:cs typeface="Times New Roman" pitchFamily="18" charset="0"/>
              </a:rPr>
              <a:t>第二版</a:t>
            </a:r>
            <a:r>
              <a:rPr lang="en-US" altLang="zh-TW" sz="4000" b="0" dirty="0" smtClean="0">
                <a:effectLst/>
                <a:latin typeface="+mn-ea"/>
                <a:ea typeface="+mn-ea"/>
                <a:cs typeface="Times New Roman" pitchFamily="18" charset="0"/>
              </a:rPr>
              <a:t>) </a:t>
            </a:r>
            <a:r>
              <a:rPr lang="zh-TW" altLang="en-US" sz="4000" b="0" dirty="0" smtClean="0">
                <a:effectLst/>
                <a:latin typeface="+mn-ea"/>
                <a:ea typeface="+mn-ea"/>
                <a:cs typeface="Times New Roman" pitchFamily="18" charset="0"/>
              </a:rPr>
              <a:t>的應用工作坊 </a:t>
            </a:r>
            <a:r>
              <a:rPr lang="en-US" altLang="zh-TW" sz="4000" b="0" dirty="0" smtClean="0">
                <a:effectLst/>
                <a:latin typeface="+mn-ea"/>
                <a:ea typeface="+mn-ea"/>
                <a:cs typeface="Times New Roman" pitchFamily="18" charset="0"/>
              </a:rPr>
              <a:t>(</a:t>
            </a:r>
            <a:r>
              <a:rPr lang="zh-TW" altLang="en-US" sz="4000" b="0" dirty="0" smtClean="0">
                <a:effectLst/>
                <a:latin typeface="+mn-ea"/>
                <a:ea typeface="+mn-ea"/>
                <a:cs typeface="Times New Roman" pitchFamily="18" charset="0"/>
              </a:rPr>
              <a:t>中學</a:t>
            </a:r>
            <a:r>
              <a:rPr lang="en-US" altLang="zh-TW" sz="4000" b="0" dirty="0" smtClean="0">
                <a:effectLst/>
                <a:latin typeface="+mn-ea"/>
                <a:ea typeface="+mn-ea"/>
                <a:cs typeface="Times New Roman" pitchFamily="18" charset="0"/>
              </a:rPr>
              <a:t>)</a:t>
            </a:r>
            <a:endParaRPr lang="zh-TW" altLang="en-US" sz="4000" b="0" dirty="0">
              <a:effectLst/>
              <a:latin typeface="+mn-ea"/>
              <a:ea typeface="+mn-ea"/>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88913"/>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graphicFrame>
        <p:nvGraphicFramePr>
          <p:cNvPr id="5" name="表格 4"/>
          <p:cNvGraphicFramePr>
            <a:graphicFrameLocks noGrp="1"/>
          </p:cNvGraphicFramePr>
          <p:nvPr/>
        </p:nvGraphicFramePr>
        <p:xfrm>
          <a:off x="357188" y="1041400"/>
          <a:ext cx="8501122" cy="5458800"/>
        </p:xfrm>
        <a:graphic>
          <a:graphicData uri="http://schemas.openxmlformats.org/drawingml/2006/table">
            <a:tbl>
              <a:tblPr/>
              <a:tblGrid>
                <a:gridCol w="4323671">
                  <a:extLst>
                    <a:ext uri="{9D8B030D-6E8A-4147-A177-3AD203B41FA5}">
                      <a16:colId xmlns:a16="http://schemas.microsoft.com/office/drawing/2014/main" val="20000"/>
                    </a:ext>
                  </a:extLst>
                </a:gridCol>
                <a:gridCol w="4177451">
                  <a:extLst>
                    <a:ext uri="{9D8B030D-6E8A-4147-A177-3AD203B41FA5}">
                      <a16:colId xmlns:a16="http://schemas.microsoft.com/office/drawing/2014/main" val="20001"/>
                    </a:ext>
                  </a:extLst>
                </a:gridCol>
              </a:tblGrid>
              <a:tr h="341175">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41175">
                <a:tc>
                  <a:txBody>
                    <a:bodyPr/>
                    <a:lstStyle/>
                    <a:p>
                      <a:pPr>
                        <a:spcAft>
                          <a:spcPts val="0"/>
                        </a:spcAft>
                      </a:pPr>
                      <a:r>
                        <a:rPr lang="en-US" sz="1600" b="1" dirty="0" err="1">
                          <a:latin typeface="新細明體"/>
                          <a:ea typeface="新細明體"/>
                          <a:cs typeface="Times New Roman"/>
                        </a:rPr>
                        <a:t>自我─社會</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spcAft>
                          <a:spcPts val="0"/>
                        </a:spcAft>
                      </a:pPr>
                      <a:endParaRPr lang="en-US" sz="1600" kern="1200">
                        <a:solidFill>
                          <a:srgbClr val="0D0D0D"/>
                        </a:solidFill>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341175">
                <a:tc>
                  <a:txBody>
                    <a:bodyPr/>
                    <a:lstStyle/>
                    <a:p>
                      <a:pPr>
                        <a:spcAft>
                          <a:spcPts val="0"/>
                        </a:spcAft>
                      </a:pPr>
                      <a:r>
                        <a:rPr lang="zh-TW" sz="1600">
                          <a:solidFill>
                            <a:srgbClr val="000000"/>
                          </a:solidFill>
                          <a:latin typeface="Times New Roman"/>
                          <a:ea typeface="新細明體"/>
                          <a:cs typeface="新細明體"/>
                        </a:rPr>
                        <a:t>領導才能</a:t>
                      </a:r>
                      <a:r>
                        <a:rPr lang="en-US" sz="1600">
                          <a:latin typeface="Times New Roman"/>
                          <a:ea typeface="新細明體"/>
                          <a:cs typeface="Times New Roman"/>
                        </a:rPr>
                        <a:t>*</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領導才能</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承擔</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道德操守</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41175">
                <a:tc>
                  <a:txBody>
                    <a:bodyPr/>
                    <a:lstStyle/>
                    <a:p>
                      <a:pPr>
                        <a:spcAft>
                          <a:spcPts val="0"/>
                        </a:spcAft>
                      </a:pPr>
                      <a:r>
                        <a:rPr lang="zh-TW" sz="1600" kern="1200" dirty="0">
                          <a:solidFill>
                            <a:srgbClr val="0D0D0D"/>
                          </a:solidFill>
                          <a:latin typeface="Times New Roman"/>
                          <a:ea typeface="新細明體"/>
                          <a:cs typeface="Times New Roman"/>
                        </a:rPr>
                        <a:t>道德操守</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不放縱的生活態度</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堅毅</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自我控制</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對國家的義務</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41175">
                <a:tc>
                  <a:txBody>
                    <a:bodyPr/>
                    <a:lstStyle/>
                    <a:p>
                      <a:pPr>
                        <a:spcAft>
                          <a:spcPts val="0"/>
                        </a:spcAft>
                      </a:pPr>
                      <a:r>
                        <a:rPr lang="zh-TW" sz="1600" kern="1200">
                          <a:solidFill>
                            <a:srgbClr val="0D0D0D"/>
                          </a:solidFill>
                          <a:latin typeface="Times New Roman"/>
                          <a:ea typeface="新細明體"/>
                          <a:cs typeface="Times New Roman"/>
                        </a:rPr>
                        <a:t>國民身份認同及全球公民</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對國家的情感</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全球公民</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對國家的態度</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341175">
                <a:tc>
                  <a:txBody>
                    <a:bodyPr/>
                    <a:lstStyle/>
                    <a:p>
                      <a:pPr>
                        <a:spcAft>
                          <a:spcPts val="0"/>
                        </a:spcAft>
                      </a:pPr>
                      <a:r>
                        <a:rPr lang="en-US" sz="1600" b="1">
                          <a:latin typeface="新細明體"/>
                          <a:ea typeface="新細明體"/>
                          <a:cs typeface="Times New Roman"/>
                        </a:rPr>
                        <a:t>自我─未來</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spcAft>
                          <a:spcPts val="0"/>
                        </a:spcAft>
                      </a:pPr>
                      <a:endParaRPr lang="en-US" sz="1600" kern="1200">
                        <a:solidFill>
                          <a:srgbClr val="0D0D0D"/>
                        </a:solidFill>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2"/>
                  </a:ext>
                </a:extLst>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對事業的期望</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341175">
                <a:tc>
                  <a:txBody>
                    <a:bodyPr/>
                    <a:lstStyle/>
                    <a:p>
                      <a:pPr>
                        <a:spcAft>
                          <a:spcPts val="0"/>
                        </a:spcAft>
                      </a:pPr>
                      <a:r>
                        <a:rPr lang="zh-TW" sz="1600" kern="1200" dirty="0">
                          <a:solidFill>
                            <a:srgbClr val="0D0D0D"/>
                          </a:solidFill>
                          <a:latin typeface="Times New Roman"/>
                          <a:ea typeface="新細明體"/>
                          <a:cs typeface="Times New Roman"/>
                        </a:rPr>
                        <a:t>人生</a:t>
                      </a:r>
                      <a:r>
                        <a:rPr lang="zh-TW" sz="1600" kern="1200" dirty="0" smtClean="0">
                          <a:solidFill>
                            <a:srgbClr val="0D0D0D"/>
                          </a:solidFill>
                          <a:latin typeface="Times New Roman"/>
                          <a:ea typeface="新細明體"/>
                          <a:cs typeface="Times New Roman"/>
                        </a:rPr>
                        <a:t>目標</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目標設定</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341175">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人生目標</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
        <p:nvSpPr>
          <p:cNvPr id="4" name="Slide Number Placeholder 3"/>
          <p:cNvSpPr>
            <a:spLocks noGrp="1"/>
          </p:cNvSpPr>
          <p:nvPr>
            <p:ph type="sldNum" sz="quarter" idx="12"/>
          </p:nvPr>
        </p:nvSpPr>
        <p:spPr/>
        <p:txBody>
          <a:bodyPr/>
          <a:lstStyle/>
          <a:p>
            <a:pPr>
              <a:defRPr/>
            </a:pPr>
            <a:fld id="{6C31EA1A-1C5E-4E3C-8EA7-54CA57BDC124}" type="slidenum">
              <a:rPr lang="zh-TW" altLang="en-US" smtClean="0"/>
              <a:pPr>
                <a:defRPr/>
              </a:pPr>
              <a:t>10</a:t>
            </a:fld>
            <a:endParaRPr lang="zh-TW"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14356"/>
            <a:ext cx="8229600" cy="847742"/>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使用的目的</a:t>
            </a:r>
            <a:r>
              <a:rPr lang="en-US" altLang="zh-TW" dirty="0" smtClean="0">
                <a:latin typeface="+mn-ea"/>
                <a:ea typeface="+mn-ea"/>
                <a:cs typeface="Times New Roman" pitchFamily="18" charset="0"/>
              </a:rPr>
              <a:t>:</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285720" y="1714488"/>
            <a:ext cx="8501122" cy="4389437"/>
          </a:xfrm>
        </p:spPr>
        <p:txBody>
          <a:bodyPr>
            <a:normAutofit lnSpcReduction="10000"/>
          </a:bodyPr>
          <a:lstStyle/>
          <a:p>
            <a:pPr lvl="0"/>
            <a:r>
              <a:rPr lang="zh-TW" altLang="en-US" sz="4000" dirty="0" smtClean="0">
                <a:latin typeface="Times New Roman" pitchFamily="18" charset="0"/>
                <a:cs typeface="Times New Roman" pitchFamily="18" charset="0"/>
              </a:rPr>
              <a:t>使用 </a:t>
            </a:r>
            <a:r>
              <a:rPr lang="en-US" sz="4000" dirty="0" smtClean="0">
                <a:latin typeface="Times New Roman" pitchFamily="18" charset="0"/>
                <a:cs typeface="Times New Roman" pitchFamily="18" charset="0"/>
              </a:rPr>
              <a:t>APASO-II </a:t>
            </a:r>
            <a:r>
              <a:rPr lang="zh-TW" altLang="en-US" sz="4000" dirty="0" smtClean="0">
                <a:latin typeface="Times New Roman" pitchFamily="18" charset="0"/>
                <a:cs typeface="Times New Roman" pitchFamily="18" charset="0"/>
              </a:rPr>
              <a:t>進行調查的目的是甚麼</a:t>
            </a:r>
            <a:r>
              <a:rPr lang="en-US" sz="4000" dirty="0" smtClean="0">
                <a:latin typeface="Times New Roman" pitchFamily="18" charset="0"/>
                <a:cs typeface="Times New Roman" pitchFamily="18" charset="0"/>
              </a:rPr>
              <a:t>? </a:t>
            </a:r>
            <a:endParaRPr lang="zh-TW" altLang="en-US" sz="4000" dirty="0" smtClean="0">
              <a:latin typeface="Times New Roman" pitchFamily="18" charset="0"/>
              <a:cs typeface="Times New Roman" pitchFamily="18" charset="0"/>
            </a:endParaRPr>
          </a:p>
          <a:p>
            <a:pPr lvl="0"/>
            <a:r>
              <a:rPr lang="zh-TW" altLang="en-US" sz="4000" dirty="0" smtClean="0">
                <a:latin typeface="Times New Roman" pitchFamily="18" charset="0"/>
                <a:cs typeface="Times New Roman" pitchFamily="18" charset="0"/>
              </a:rPr>
              <a:t>要通過 </a:t>
            </a:r>
            <a:r>
              <a:rPr lang="en-US" sz="4000" dirty="0" smtClean="0">
                <a:latin typeface="Times New Roman" pitchFamily="18" charset="0"/>
                <a:cs typeface="Times New Roman" pitchFamily="18" charset="0"/>
              </a:rPr>
              <a:t>APASO-II </a:t>
            </a:r>
            <a:r>
              <a:rPr lang="zh-TW" altLang="en-US" sz="4000" dirty="0" smtClean="0">
                <a:latin typeface="Times New Roman" pitchFamily="18" charset="0"/>
                <a:cs typeface="Times New Roman" pitchFamily="18" charset="0"/>
              </a:rPr>
              <a:t>收集學生在什麼方面的數據</a:t>
            </a:r>
            <a:r>
              <a:rPr lang="en-US" sz="4000" dirty="0" smtClean="0">
                <a:latin typeface="Times New Roman" pitchFamily="18" charset="0"/>
                <a:cs typeface="Times New Roman" pitchFamily="18" charset="0"/>
              </a:rPr>
              <a:t>? </a:t>
            </a:r>
            <a:endParaRPr lang="zh-TW" altLang="en-US" sz="4000" dirty="0" smtClean="0">
              <a:latin typeface="Times New Roman" pitchFamily="18" charset="0"/>
              <a:cs typeface="Times New Roman" pitchFamily="18" charset="0"/>
            </a:endParaRPr>
          </a:p>
          <a:p>
            <a:pPr lvl="0"/>
            <a:r>
              <a:rPr lang="zh-TW" altLang="en-US" sz="4000" dirty="0" smtClean="0">
                <a:latin typeface="Times New Roman" pitchFamily="18" charset="0"/>
                <a:cs typeface="Times New Roman" pitchFamily="18" charset="0"/>
              </a:rPr>
              <a:t>旨在了解學生某一方面的情意及社交表現</a:t>
            </a:r>
            <a:r>
              <a:rPr lang="en-US" sz="4000" dirty="0" smtClean="0">
                <a:latin typeface="Times New Roman" pitchFamily="18" charset="0"/>
                <a:cs typeface="Times New Roman" pitchFamily="18" charset="0"/>
              </a:rPr>
              <a:t>?</a:t>
            </a:r>
            <a:endParaRPr lang="zh-TW" altLang="en-US" sz="4000" dirty="0" smtClean="0">
              <a:latin typeface="Times New Roman" pitchFamily="18" charset="0"/>
              <a:cs typeface="Times New Roman" pitchFamily="18" charset="0"/>
            </a:endParaRPr>
          </a:p>
          <a:p>
            <a:r>
              <a:rPr lang="zh-TW" altLang="en-US" sz="4000" dirty="0" smtClean="0">
                <a:latin typeface="Times New Roman" pitchFamily="18" charset="0"/>
                <a:cs typeface="Times New Roman" pitchFamily="18" charset="0"/>
              </a:rPr>
              <a:t>要找出某個活動對學生的成效</a:t>
            </a:r>
            <a:r>
              <a:rPr lang="en-US" sz="4000" dirty="0" smtClean="0">
                <a:latin typeface="Times New Roman" pitchFamily="18" charset="0"/>
                <a:cs typeface="Times New Roman" pitchFamily="18" charset="0"/>
              </a:rPr>
              <a:t>?</a:t>
            </a:r>
            <a:endParaRPr lang="zh-TW" altLang="en-US" sz="4000"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95E44C24-8BB4-427D-847D-1705F831E879}" type="slidenum">
              <a:rPr lang="zh-TW" altLang="en-US" smtClean="0"/>
              <a:pPr>
                <a:defRPr/>
              </a:pPr>
              <a:t>11</a:t>
            </a:fld>
            <a:endParaRPr lang="zh-TW"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建議使用同一個量度工具的次數不要太過頻密，至少應相隔六個月，最理想的頻率為一個學年一次</a:t>
            </a: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學校應從</a:t>
            </a:r>
            <a:r>
              <a:rPr lang="en-US" altLang="zh-TW" dirty="0" smtClean="0">
                <a:latin typeface="+mn-ea"/>
                <a:cs typeface="Times New Roman" pitchFamily="18" charset="0"/>
              </a:rPr>
              <a:t>APASO-II</a:t>
            </a:r>
            <a:r>
              <a:rPr lang="zh-TW" altLang="en-US" dirty="0" smtClean="0">
                <a:latin typeface="+mn-ea"/>
                <a:cs typeface="Times New Roman" pitchFamily="18" charset="0"/>
              </a:rPr>
              <a:t>中選用合適的量表，以符合學校的需要</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大部分中學生可以在每次評估時完成</a:t>
            </a:r>
            <a:r>
              <a:rPr lang="en-US" altLang="zh-TW" dirty="0" smtClean="0">
                <a:latin typeface="+mn-ea"/>
                <a:cs typeface="Times New Roman" pitchFamily="18" charset="0"/>
              </a:rPr>
              <a:t>APASO-II</a:t>
            </a:r>
            <a:r>
              <a:rPr lang="zh-TW" altLang="en-US" dirty="0" smtClean="0">
                <a:latin typeface="+mn-ea"/>
                <a:cs typeface="Times New Roman" pitchFamily="18" charset="0"/>
              </a:rPr>
              <a:t>量表中</a:t>
            </a:r>
            <a:r>
              <a:rPr lang="en-US" altLang="zh-TW" dirty="0" smtClean="0">
                <a:latin typeface="+mn-ea"/>
                <a:cs typeface="Times New Roman" pitchFamily="18" charset="0"/>
              </a:rPr>
              <a:t>80</a:t>
            </a:r>
            <a:r>
              <a:rPr lang="zh-TW" altLang="en-US" dirty="0" smtClean="0">
                <a:latin typeface="+mn-ea"/>
                <a:cs typeface="Times New Roman" pitchFamily="18" charset="0"/>
              </a:rPr>
              <a:t>至</a:t>
            </a:r>
            <a:r>
              <a:rPr lang="en-US" altLang="zh-TW" dirty="0" smtClean="0">
                <a:latin typeface="+mn-ea"/>
                <a:cs typeface="Times New Roman" pitchFamily="18" charset="0"/>
              </a:rPr>
              <a:t>100</a:t>
            </a:r>
            <a:r>
              <a:rPr lang="zh-TW" altLang="en-US" dirty="0" smtClean="0">
                <a:latin typeface="+mn-ea"/>
                <a:cs typeface="Times New Roman" pitchFamily="18" charset="0"/>
              </a:rPr>
              <a:t>條題項，需時大約</a:t>
            </a:r>
            <a:r>
              <a:rPr lang="en-US" altLang="zh-TW" dirty="0" smtClean="0">
                <a:latin typeface="+mn-ea"/>
                <a:cs typeface="Times New Roman" pitchFamily="18" charset="0"/>
              </a:rPr>
              <a:t>30</a:t>
            </a:r>
            <a:r>
              <a:rPr lang="zh-TW" altLang="en-US" dirty="0" smtClean="0">
                <a:latin typeface="+mn-ea"/>
                <a:cs typeface="Times New Roman" pitchFamily="18" charset="0"/>
              </a:rPr>
              <a:t>至</a:t>
            </a:r>
            <a:r>
              <a:rPr lang="en-US" altLang="zh-TW" dirty="0" smtClean="0">
                <a:latin typeface="+mn-ea"/>
                <a:cs typeface="Times New Roman" pitchFamily="18" charset="0"/>
              </a:rPr>
              <a:t>40</a:t>
            </a:r>
            <a:r>
              <a:rPr lang="zh-TW" altLang="en-US" dirty="0" smtClean="0">
                <a:latin typeface="+mn-ea"/>
                <a:cs typeface="Times New Roman" pitchFamily="18" charset="0"/>
              </a:rPr>
              <a:t>分鐘。</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學校每次使用評估套件時，應該限制使用量表的數量，以免超出學生的負荷</a:t>
            </a:r>
          </a:p>
        </p:txBody>
      </p:sp>
      <p:sp>
        <p:nvSpPr>
          <p:cNvPr id="4" name="Slide Number Placeholder 3"/>
          <p:cNvSpPr>
            <a:spLocks noGrp="1"/>
          </p:cNvSpPr>
          <p:nvPr>
            <p:ph type="sldNum" sz="quarter" idx="12"/>
          </p:nvPr>
        </p:nvSpPr>
        <p:spPr/>
        <p:txBody>
          <a:bodyPr/>
          <a:lstStyle/>
          <a:p>
            <a:pPr>
              <a:defRPr/>
            </a:pPr>
            <a:fld id="{018A60DC-BE80-49C8-8C42-F4EF822004E9}" type="slidenum">
              <a:rPr lang="zh-TW" altLang="en-US" smtClean="0"/>
              <a:pPr>
                <a:defRPr/>
              </a:pPr>
              <a:t>12</a:t>
            </a:fld>
            <a:endParaRPr lang="zh-TW"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214282" y="1935163"/>
            <a:ext cx="8643998" cy="4389437"/>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Times New Roman" pitchFamily="18" charset="0"/>
                <a:cs typeface="Times New Roman" pitchFamily="18" charset="0"/>
              </a:rPr>
              <a:t>學校可於課堂時間以學生分班或分組方式進行</a:t>
            </a:r>
            <a:r>
              <a:rPr lang="en-US" altLang="zh-TW" dirty="0" smtClean="0">
                <a:latin typeface="Times New Roman" pitchFamily="18" charset="0"/>
                <a:cs typeface="Times New Roman" pitchFamily="18" charset="0"/>
              </a:rPr>
              <a:t>APASO-II</a:t>
            </a:r>
            <a:r>
              <a:rPr lang="zh-TW" altLang="en-US" dirty="0" smtClean="0">
                <a:latin typeface="Times New Roman" pitchFamily="18" charset="0"/>
                <a:cs typeface="Times New Roman" pitchFamily="18" charset="0"/>
              </a:rPr>
              <a:t>量表的調查。學校不應安排大量學生同時在一個地方完成問卷</a:t>
            </a:r>
            <a:endParaRPr lang="en-US" altLang="zh-TW"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Times New Roman" pitchFamily="18" charset="0"/>
                <a:cs typeface="Times New Roman" pitchFamily="18" charset="0"/>
              </a:rPr>
              <a:t>作答時學生的座位應相隔適當的距離，以確保學生作答的隱私和資料保密。這對自陳報告的調查尤其重要</a:t>
            </a:r>
            <a:endParaRPr lang="en-US" altLang="zh-TW"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Times New Roman" pitchFamily="18" charset="0"/>
                <a:cs typeface="Times New Roman" pitchFamily="18" charset="0"/>
              </a:rPr>
              <a:t>學生作答時間不必做嚴格的限制</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428FDDB8-BA1D-4777-8EE0-F1A2738AE041}" type="slidenum">
              <a:rPr lang="zh-TW" altLang="en-US" sz="1400" smtClean="0"/>
              <a:pPr>
                <a:defRPr/>
              </a:pPr>
              <a:t>13</a:t>
            </a:fld>
            <a:endParaRPr lang="zh-TW" alt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教師有責任對測試的目的和作答方法作簡要說明，強調問卷將以匿名進行，而資料將會嚴格保密，並將有四個回應層次</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學生作答時涉及價值判斷的措辭如對或錯、高或低、強或弱，均需避免使用</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簡介本身時間不應太長</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5AF450F7-4E15-40F1-98E9-65A35D1D5030}" type="slidenum">
              <a:rPr lang="zh-TW" altLang="en-US" sz="1400" smtClean="0"/>
              <a:pPr>
                <a:defRPr/>
              </a:pPr>
              <a:t>14</a:t>
            </a:fld>
            <a:endParaRPr lang="zh-TW" alt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使用指引</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當學生作答時，教師不應監視或查看學生的答案，因為這可能會造成學生不如實回答題目</a:t>
            </a: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對於有閱讀困難的學生，教師可向學生大聲讀出作答的指示及在他們作答時大聲讀出各個題目。由於學生在閱讀題目時亦可聆聽題目，有助減少他們在閱讀上的困難</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pitchFamily="18" charset="2"/>
              <a:buNone/>
              <a:defRPr/>
            </a:pP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908C5436-ECA8-4048-BDF8-1E0AF5378060}" type="slidenum">
              <a:rPr lang="zh-TW" altLang="en-US" sz="1400" smtClean="0"/>
              <a:pPr>
                <a:defRPr/>
              </a:pPr>
              <a:t>15</a:t>
            </a:fld>
            <a:endParaRPr lang="zh-TW" alt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642938"/>
            <a:ext cx="8229600" cy="704850"/>
          </a:xfrm>
        </p:spPr>
        <p:txBody>
          <a:bodyPr>
            <a:normAutofit/>
          </a:bodyPr>
          <a:lstStyle/>
          <a:p>
            <a:pPr eaLnBrk="1" fontAlgn="auto" hangingPunct="1">
              <a:spcAft>
                <a:spcPts val="0"/>
              </a:spcAft>
              <a:defRPr/>
            </a:pPr>
            <a:r>
              <a:rPr lang="zh-TW" altLang="en-US" sz="4000" dirty="0" smtClean="0">
                <a:latin typeface="+mn-ea"/>
                <a:ea typeface="+mn-ea"/>
              </a:rPr>
              <a:t>選擇量表的原則 </a:t>
            </a:r>
          </a:p>
        </p:txBody>
      </p:sp>
      <p:sp>
        <p:nvSpPr>
          <p:cNvPr id="3" name="內容版面配置區 2"/>
          <p:cNvSpPr>
            <a:spLocks noGrp="1"/>
          </p:cNvSpPr>
          <p:nvPr>
            <p:ph idx="1"/>
          </p:nvPr>
        </p:nvSpPr>
        <p:spPr>
          <a:xfrm>
            <a:off x="457200" y="1500188"/>
            <a:ext cx="8229600" cy="4389437"/>
          </a:xfrm>
        </p:spPr>
        <p:txBody>
          <a:bodyPr>
            <a:normAutofit/>
          </a:bodyPr>
          <a:lstStyle/>
          <a:p>
            <a:pPr marL="274320" indent="-274320" eaLnBrk="1" fontAlgn="auto" hangingPunct="1">
              <a:spcAft>
                <a:spcPts val="0"/>
              </a:spcAft>
              <a:buClr>
                <a:schemeClr val="accent3"/>
              </a:buClr>
              <a:buFont typeface="Wingdings 2"/>
              <a:buChar char=""/>
              <a:defRPr/>
            </a:pPr>
            <a:r>
              <a:rPr lang="zh-TW" altLang="en-US" sz="2400" dirty="0" smtClean="0">
                <a:latin typeface="+mn-ea"/>
              </a:rPr>
              <a:t>學校可以根據自己的興趣選擇一些量表和副量表來使用。本工具可供使用的量表是 </a:t>
            </a:r>
            <a:r>
              <a:rPr lang="en-US" altLang="zh-TW" sz="2400" dirty="0" err="1" smtClean="0">
                <a:latin typeface="+mn-ea"/>
              </a:rPr>
              <a:t>Bronfenbrenner</a:t>
            </a:r>
            <a:r>
              <a:rPr lang="en-US" altLang="zh-TW" sz="2400" dirty="0" smtClean="0">
                <a:latin typeface="+mn-ea"/>
              </a:rPr>
              <a:t> ﹝1995﹞</a:t>
            </a:r>
            <a:r>
              <a:rPr lang="zh-TW" altLang="en-US" sz="2400" dirty="0" smtClean="0">
                <a:latin typeface="+mn-ea"/>
              </a:rPr>
              <a:t>模型組成</a:t>
            </a:r>
          </a:p>
        </p:txBody>
      </p:sp>
      <p:grpSp>
        <p:nvGrpSpPr>
          <p:cNvPr id="17412" name="Group 2"/>
          <p:cNvGrpSpPr>
            <a:grpSpLocks/>
          </p:cNvGrpSpPr>
          <p:nvPr/>
        </p:nvGrpSpPr>
        <p:grpSpPr bwMode="auto">
          <a:xfrm>
            <a:off x="1285875" y="2349500"/>
            <a:ext cx="6572250" cy="4500563"/>
            <a:chOff x="2605" y="6023"/>
            <a:chExt cx="7016" cy="4954"/>
          </a:xfrm>
        </p:grpSpPr>
        <p:sp>
          <p:nvSpPr>
            <p:cNvPr id="17414" name="Text Box 3"/>
            <p:cNvSpPr txBox="1">
              <a:spLocks noChangeArrowheads="1"/>
            </p:cNvSpPr>
            <p:nvPr/>
          </p:nvSpPr>
          <p:spPr bwMode="auto">
            <a:xfrm>
              <a:off x="6637" y="9254"/>
              <a:ext cx="2984" cy="1004"/>
            </a:xfrm>
            <a:prstGeom prst="rect">
              <a:avLst/>
            </a:prstGeom>
            <a:solidFill>
              <a:srgbClr val="FFFFFF"/>
            </a:solidFill>
            <a:ln w="9525">
              <a:noFill/>
              <a:miter lim="800000"/>
              <a:headEnd/>
              <a:tailEnd/>
            </a:ln>
          </p:spPr>
          <p:txBody>
            <a:bodyPr/>
            <a:lstStyle/>
            <a:p>
              <a:r>
                <a:rPr lang="zh-TW" altLang="en-US" sz="1000" b="1">
                  <a:solidFill>
                    <a:srgbClr val="000000"/>
                  </a:solidFill>
                </a:rPr>
                <a:t>社區：</a:t>
              </a:r>
              <a:endParaRPr lang="zh-TW" altLang="en-US" sz="1000" b="1">
                <a:latin typeface="Times New Roman" pitchFamily="18" charset="0"/>
              </a:endParaRPr>
            </a:p>
            <a:p>
              <a:r>
                <a:rPr lang="zh-TW" altLang="en-US" sz="800" i="1">
                  <a:latin typeface="Calibri" pitchFamily="34" charset="0"/>
                </a:rPr>
                <a:t>領導才能</a:t>
              </a:r>
              <a:endParaRPr lang="zh-TW" altLang="en-US" sz="800" i="1">
                <a:latin typeface="Times New Roman" pitchFamily="18" charset="0"/>
              </a:endParaRPr>
            </a:p>
            <a:p>
              <a:r>
                <a:rPr lang="zh-TW" altLang="en-US" sz="800" i="1">
                  <a:latin typeface="Calibri" pitchFamily="34" charset="0"/>
                </a:rPr>
                <a:t>道德操守</a:t>
              </a:r>
              <a:endParaRPr lang="zh-TW" altLang="en-US" sz="800" i="1">
                <a:latin typeface="Times New Roman" pitchFamily="18" charset="0"/>
              </a:endParaRPr>
            </a:p>
            <a:p>
              <a:r>
                <a:rPr lang="zh-TW" altLang="en-US" sz="800" i="1">
                  <a:latin typeface="Calibri" pitchFamily="34" charset="0"/>
                </a:rPr>
                <a:t>國民身份認同及全球公民</a:t>
              </a:r>
              <a:endParaRPr lang="zh-TW"/>
            </a:p>
          </p:txBody>
        </p:sp>
        <p:grpSp>
          <p:nvGrpSpPr>
            <p:cNvPr id="17415" name="Group 4"/>
            <p:cNvGrpSpPr>
              <a:grpSpLocks/>
            </p:cNvGrpSpPr>
            <p:nvPr/>
          </p:nvGrpSpPr>
          <p:grpSpPr bwMode="auto">
            <a:xfrm>
              <a:off x="2605" y="6536"/>
              <a:ext cx="4032" cy="4032"/>
              <a:chOff x="3186" y="8592"/>
              <a:chExt cx="4032" cy="4032"/>
            </a:xfrm>
          </p:grpSpPr>
          <p:sp>
            <p:nvSpPr>
              <p:cNvPr id="17425" name="Oval 5"/>
              <p:cNvSpPr>
                <a:spLocks noChangeArrowheads="1"/>
              </p:cNvSpPr>
              <p:nvPr/>
            </p:nvSpPr>
            <p:spPr bwMode="auto">
              <a:xfrm>
                <a:off x="3186" y="8592"/>
                <a:ext cx="4032" cy="4032"/>
              </a:xfrm>
              <a:prstGeom prst="ellipse">
                <a:avLst/>
              </a:prstGeom>
              <a:solidFill>
                <a:srgbClr val="FFFFFF"/>
              </a:solidFill>
              <a:ln w="9525">
                <a:solidFill>
                  <a:srgbClr val="000000"/>
                </a:solidFill>
                <a:round/>
                <a:headEnd/>
                <a:tailEnd/>
              </a:ln>
            </p:spPr>
            <p:txBody>
              <a:bodyPr/>
              <a:lstStyle/>
              <a:p>
                <a:endParaRPr kumimoji="0" lang="zh-TW" altLang="en-US">
                  <a:latin typeface="Constantia" pitchFamily="18" charset="0"/>
                </a:endParaRPr>
              </a:p>
            </p:txBody>
          </p:sp>
          <p:sp>
            <p:nvSpPr>
              <p:cNvPr id="17426" name="Oval 6"/>
              <p:cNvSpPr>
                <a:spLocks noChangeArrowheads="1"/>
              </p:cNvSpPr>
              <p:nvPr/>
            </p:nvSpPr>
            <p:spPr bwMode="auto">
              <a:xfrm>
                <a:off x="3495" y="8901"/>
                <a:ext cx="3413" cy="3413"/>
              </a:xfrm>
              <a:prstGeom prst="ellipse">
                <a:avLst/>
              </a:prstGeom>
              <a:solidFill>
                <a:srgbClr val="FFFFFF"/>
              </a:solidFill>
              <a:ln w="9525">
                <a:solidFill>
                  <a:srgbClr val="000000"/>
                </a:solidFill>
                <a:round/>
                <a:headEnd/>
                <a:tailEnd/>
              </a:ln>
            </p:spPr>
            <p:txBody>
              <a:bodyPr/>
              <a:lstStyle/>
              <a:p>
                <a:endParaRPr kumimoji="0" lang="zh-TW" altLang="en-US">
                  <a:latin typeface="Constantia" pitchFamily="18" charset="0"/>
                </a:endParaRPr>
              </a:p>
            </p:txBody>
          </p:sp>
          <p:sp>
            <p:nvSpPr>
              <p:cNvPr id="17427" name="Oval 7"/>
              <p:cNvSpPr>
                <a:spLocks noChangeArrowheads="1"/>
              </p:cNvSpPr>
              <p:nvPr/>
            </p:nvSpPr>
            <p:spPr bwMode="auto">
              <a:xfrm>
                <a:off x="3852" y="9258"/>
                <a:ext cx="2700" cy="2700"/>
              </a:xfrm>
              <a:prstGeom prst="ellipse">
                <a:avLst/>
              </a:prstGeom>
              <a:solidFill>
                <a:srgbClr val="FFFFFF"/>
              </a:solidFill>
              <a:ln w="9525">
                <a:solidFill>
                  <a:srgbClr val="000000"/>
                </a:solidFill>
                <a:round/>
                <a:headEnd/>
                <a:tailEnd/>
              </a:ln>
            </p:spPr>
            <p:txBody>
              <a:bodyPr/>
              <a:lstStyle/>
              <a:p>
                <a:endParaRPr kumimoji="0" lang="zh-TW" altLang="en-US">
                  <a:latin typeface="Constantia" pitchFamily="18" charset="0"/>
                </a:endParaRPr>
              </a:p>
            </p:txBody>
          </p:sp>
          <p:sp>
            <p:nvSpPr>
              <p:cNvPr id="17428" name="Oval 8"/>
              <p:cNvSpPr>
                <a:spLocks noChangeArrowheads="1"/>
              </p:cNvSpPr>
              <p:nvPr/>
            </p:nvSpPr>
            <p:spPr bwMode="auto">
              <a:xfrm>
                <a:off x="4212" y="9618"/>
                <a:ext cx="1980" cy="1980"/>
              </a:xfrm>
              <a:prstGeom prst="ellipse">
                <a:avLst/>
              </a:prstGeom>
              <a:solidFill>
                <a:srgbClr val="FFFFFF"/>
              </a:solidFill>
              <a:ln w="9525">
                <a:solidFill>
                  <a:srgbClr val="000000"/>
                </a:solidFill>
                <a:round/>
                <a:headEnd/>
                <a:tailEnd/>
              </a:ln>
            </p:spPr>
            <p:txBody>
              <a:bodyPr/>
              <a:lstStyle/>
              <a:p>
                <a:endParaRPr kumimoji="0" lang="zh-TW" altLang="en-US">
                  <a:latin typeface="Constantia" pitchFamily="18" charset="0"/>
                </a:endParaRPr>
              </a:p>
            </p:txBody>
          </p:sp>
          <p:sp>
            <p:nvSpPr>
              <p:cNvPr id="17429" name="Oval 9"/>
              <p:cNvSpPr>
                <a:spLocks noChangeArrowheads="1"/>
              </p:cNvSpPr>
              <p:nvPr/>
            </p:nvSpPr>
            <p:spPr bwMode="auto">
              <a:xfrm>
                <a:off x="4572" y="9978"/>
                <a:ext cx="1260" cy="1260"/>
              </a:xfrm>
              <a:prstGeom prst="ellipse">
                <a:avLst/>
              </a:prstGeom>
              <a:solidFill>
                <a:srgbClr val="FFFFFF"/>
              </a:solidFill>
              <a:ln w="9525">
                <a:solidFill>
                  <a:srgbClr val="000000"/>
                </a:solidFill>
                <a:round/>
                <a:headEnd/>
                <a:tailEnd/>
              </a:ln>
            </p:spPr>
            <p:txBody>
              <a:bodyPr/>
              <a:lstStyle/>
              <a:p>
                <a:endParaRPr kumimoji="0" lang="zh-TW" altLang="en-US">
                  <a:latin typeface="Constantia" pitchFamily="18" charset="0"/>
                </a:endParaRPr>
              </a:p>
            </p:txBody>
          </p:sp>
        </p:grpSp>
        <p:sp>
          <p:nvSpPr>
            <p:cNvPr id="17416" name="Text Box 10"/>
            <p:cNvSpPr txBox="1">
              <a:spLocks noChangeArrowheads="1"/>
            </p:cNvSpPr>
            <p:nvPr/>
          </p:nvSpPr>
          <p:spPr bwMode="auto">
            <a:xfrm>
              <a:off x="6697" y="6023"/>
              <a:ext cx="2804" cy="1085"/>
            </a:xfrm>
            <a:prstGeom prst="rect">
              <a:avLst/>
            </a:prstGeom>
            <a:solidFill>
              <a:srgbClr val="FFFFFF"/>
            </a:solidFill>
            <a:ln w="9525">
              <a:noFill/>
              <a:miter lim="800000"/>
              <a:headEnd/>
              <a:tailEnd/>
            </a:ln>
          </p:spPr>
          <p:txBody>
            <a:bodyPr lIns="45720"/>
            <a:lstStyle/>
            <a:p>
              <a:r>
                <a:rPr lang="zh-TW" altLang="en-US" sz="1000" b="1">
                  <a:latin typeface="Calibri" pitchFamily="34" charset="0"/>
                </a:rPr>
                <a:t>自我：</a:t>
              </a:r>
              <a:endParaRPr lang="zh-TW" altLang="en-US" sz="1000" b="1">
                <a:latin typeface="Times New Roman" pitchFamily="18" charset="0"/>
              </a:endParaRPr>
            </a:p>
            <a:p>
              <a:r>
                <a:rPr lang="zh-TW" altLang="en-US" sz="800" i="1">
                  <a:solidFill>
                    <a:srgbClr val="000000"/>
                  </a:solidFill>
                </a:rPr>
                <a:t>自我概念</a:t>
              </a:r>
            </a:p>
            <a:p>
              <a:r>
                <a:rPr lang="zh-TW" altLang="en-US" sz="800" i="1">
                  <a:solidFill>
                    <a:srgbClr val="000000"/>
                  </a:solidFill>
                </a:rPr>
                <a:t>身心健康</a:t>
              </a:r>
            </a:p>
            <a:p>
              <a:r>
                <a:rPr lang="zh-TW" altLang="en-US" sz="800" i="1">
                  <a:solidFill>
                    <a:srgbClr val="000000"/>
                  </a:solidFill>
                </a:rPr>
                <a:t>壓力管理</a:t>
              </a:r>
              <a:endParaRPr lang="zh-TW" altLang="en-US" sz="800">
                <a:solidFill>
                  <a:srgbClr val="000000"/>
                </a:solidFill>
              </a:endParaRPr>
            </a:p>
            <a:p>
              <a:endParaRPr lang="zh-TW" altLang="zh-TW"/>
            </a:p>
          </p:txBody>
        </p:sp>
        <p:sp>
          <p:nvSpPr>
            <p:cNvPr id="17417" name="Text Box 11"/>
            <p:cNvSpPr txBox="1">
              <a:spLocks noChangeArrowheads="1"/>
            </p:cNvSpPr>
            <p:nvPr/>
          </p:nvSpPr>
          <p:spPr bwMode="auto">
            <a:xfrm>
              <a:off x="6697" y="7050"/>
              <a:ext cx="2786" cy="872"/>
            </a:xfrm>
            <a:prstGeom prst="rect">
              <a:avLst/>
            </a:prstGeom>
            <a:solidFill>
              <a:srgbClr val="FFFFFF"/>
            </a:solidFill>
            <a:ln w="9525">
              <a:noFill/>
              <a:miter lim="800000"/>
              <a:headEnd/>
              <a:tailEnd/>
            </a:ln>
          </p:spPr>
          <p:txBody>
            <a:bodyPr lIns="45720"/>
            <a:lstStyle/>
            <a:p>
              <a:r>
                <a:rPr lang="zh-TW" altLang="en-US" sz="1000" b="1"/>
                <a:t>目前的</a:t>
              </a:r>
              <a:r>
                <a:rPr lang="zh-TW" altLang="en-US" sz="1000" b="1">
                  <a:solidFill>
                    <a:srgbClr val="000000"/>
                  </a:solidFill>
                </a:rPr>
                <a:t>環境</a:t>
              </a:r>
              <a:r>
                <a:rPr lang="zh-TW" altLang="en-US" sz="1000" b="1">
                  <a:latin typeface="Calibri" pitchFamily="34" charset="0"/>
                </a:rPr>
                <a:t>：</a:t>
              </a:r>
              <a:endParaRPr lang="zh-TW" altLang="en-US" sz="1000" b="1">
                <a:latin typeface="Times New Roman" pitchFamily="18" charset="0"/>
              </a:endParaRPr>
            </a:p>
            <a:p>
              <a:r>
                <a:rPr lang="zh-TW" altLang="en-US" sz="900" b="1">
                  <a:latin typeface="Calibri" pitchFamily="34" charset="0"/>
                </a:rPr>
                <a:t>自我─他人：</a:t>
              </a:r>
              <a:endParaRPr lang="zh-TW" altLang="en-US" sz="900" b="1">
                <a:latin typeface="Times New Roman" pitchFamily="18" charset="0"/>
              </a:endParaRPr>
            </a:p>
            <a:p>
              <a:r>
                <a:rPr lang="zh-TW" altLang="en-US" sz="800" i="1">
                  <a:solidFill>
                    <a:srgbClr val="000000"/>
                  </a:solidFill>
                </a:rPr>
                <a:t>人際關係</a:t>
              </a:r>
              <a:endParaRPr lang="zh-TW" altLang="en-US" sz="800">
                <a:solidFill>
                  <a:srgbClr val="000000"/>
                </a:solidFill>
              </a:endParaRPr>
            </a:p>
            <a:p>
              <a:endParaRPr lang="zh-TW" altLang="zh-TW"/>
            </a:p>
          </p:txBody>
        </p:sp>
        <p:sp>
          <p:nvSpPr>
            <p:cNvPr id="17418" name="Text Box 12"/>
            <p:cNvSpPr txBox="1">
              <a:spLocks noChangeArrowheads="1"/>
            </p:cNvSpPr>
            <p:nvPr/>
          </p:nvSpPr>
          <p:spPr bwMode="auto">
            <a:xfrm>
              <a:off x="6697" y="7828"/>
              <a:ext cx="2786" cy="1502"/>
            </a:xfrm>
            <a:prstGeom prst="rect">
              <a:avLst/>
            </a:prstGeom>
            <a:solidFill>
              <a:srgbClr val="FFFFFF"/>
            </a:solidFill>
            <a:ln w="9525">
              <a:noFill/>
              <a:miter lim="800000"/>
              <a:headEnd/>
              <a:tailEnd/>
            </a:ln>
          </p:spPr>
          <p:txBody>
            <a:bodyPr lIns="45720"/>
            <a:lstStyle/>
            <a:p>
              <a:r>
                <a:rPr lang="zh-TW" altLang="en-US" sz="1000" b="1"/>
                <a:t>目前的</a:t>
              </a:r>
              <a:r>
                <a:rPr lang="zh-TW" altLang="en-US" sz="1000" b="1">
                  <a:solidFill>
                    <a:srgbClr val="000000"/>
                  </a:solidFill>
                </a:rPr>
                <a:t>環境</a:t>
              </a:r>
              <a:r>
                <a:rPr lang="zh-TW" altLang="en-US" sz="1000" b="1">
                  <a:latin typeface="Calibri" pitchFamily="34" charset="0"/>
                </a:rPr>
                <a:t>：</a:t>
              </a:r>
              <a:endParaRPr lang="zh-TW" altLang="en-US" sz="1000" b="1">
                <a:latin typeface="Times New Roman" pitchFamily="18" charset="0"/>
              </a:endParaRPr>
            </a:p>
            <a:p>
              <a:r>
                <a:rPr lang="zh-TW" altLang="en-US" sz="900" b="1">
                  <a:latin typeface="Calibri" pitchFamily="34" charset="0"/>
                </a:rPr>
                <a:t>自我─學校：</a:t>
              </a:r>
              <a:endParaRPr lang="zh-TW" altLang="en-US" sz="900" b="1">
                <a:latin typeface="Times New Roman" pitchFamily="18" charset="0"/>
              </a:endParaRPr>
            </a:p>
            <a:p>
              <a:r>
                <a:rPr lang="zh-TW" altLang="en-US" sz="800" i="1">
                  <a:solidFill>
                    <a:srgbClr val="000000"/>
                  </a:solidFill>
                </a:rPr>
                <a:t>對學校的態度</a:t>
              </a:r>
            </a:p>
            <a:p>
              <a:r>
                <a:rPr lang="zh-TW" altLang="en-US" sz="800" i="1">
                  <a:solidFill>
                    <a:srgbClr val="000000"/>
                  </a:solidFill>
                </a:rPr>
                <a:t>動力</a:t>
              </a:r>
            </a:p>
            <a:p>
              <a:r>
                <a:rPr lang="zh-TW" altLang="en-US" sz="800" i="1">
                  <a:latin typeface="Calibri" pitchFamily="34" charset="0"/>
                </a:rPr>
                <a:t>學習能力</a:t>
              </a:r>
              <a:endParaRPr lang="zh-TW" altLang="en-US" sz="800" i="1">
                <a:latin typeface="Times New Roman" pitchFamily="18" charset="0"/>
              </a:endParaRPr>
            </a:p>
            <a:p>
              <a:r>
                <a:rPr lang="zh-TW" altLang="en-US" sz="800" i="1">
                  <a:latin typeface="Calibri" pitchFamily="34" charset="0"/>
                </a:rPr>
                <a:t>獨立學習能力</a:t>
              </a:r>
              <a:endParaRPr lang="zh-TW" altLang="en-US" sz="800" i="1">
                <a:latin typeface="Times New Roman" pitchFamily="18" charset="0"/>
              </a:endParaRPr>
            </a:p>
            <a:p>
              <a:endParaRPr lang="zh-TW" altLang="zh-TW"/>
            </a:p>
          </p:txBody>
        </p:sp>
        <p:sp>
          <p:nvSpPr>
            <p:cNvPr id="17419" name="Text Box 13"/>
            <p:cNvSpPr txBox="1">
              <a:spLocks noChangeArrowheads="1"/>
            </p:cNvSpPr>
            <p:nvPr/>
          </p:nvSpPr>
          <p:spPr bwMode="auto">
            <a:xfrm>
              <a:off x="6637" y="10334"/>
              <a:ext cx="2786" cy="643"/>
            </a:xfrm>
            <a:prstGeom prst="rect">
              <a:avLst/>
            </a:prstGeom>
            <a:solidFill>
              <a:srgbClr val="FFFFFF"/>
            </a:solidFill>
            <a:ln w="9525">
              <a:noFill/>
              <a:miter lim="800000"/>
              <a:headEnd/>
              <a:tailEnd/>
            </a:ln>
          </p:spPr>
          <p:txBody>
            <a:bodyPr/>
            <a:lstStyle/>
            <a:p>
              <a:r>
                <a:rPr lang="zh-TW" altLang="en-US" sz="900" b="1">
                  <a:latin typeface="Calibri" pitchFamily="34" charset="0"/>
                </a:rPr>
                <a:t>自我─未來：</a:t>
              </a:r>
              <a:endParaRPr lang="zh-TW" altLang="en-US" sz="900" b="1">
                <a:latin typeface="Times New Roman" pitchFamily="18" charset="0"/>
              </a:endParaRPr>
            </a:p>
            <a:p>
              <a:r>
                <a:rPr lang="zh-TW" altLang="en-US" sz="800" i="1">
                  <a:latin typeface="Calibri" pitchFamily="34" charset="0"/>
                </a:rPr>
                <a:t>人生目標</a:t>
              </a:r>
              <a:endParaRPr lang="zh-TW"/>
            </a:p>
          </p:txBody>
        </p:sp>
        <p:sp>
          <p:nvSpPr>
            <p:cNvPr id="17420" name="Line 14"/>
            <p:cNvSpPr>
              <a:spLocks noChangeShapeType="1"/>
            </p:cNvSpPr>
            <p:nvPr/>
          </p:nvSpPr>
          <p:spPr bwMode="auto">
            <a:xfrm flipV="1">
              <a:off x="4607" y="6310"/>
              <a:ext cx="2090" cy="2214"/>
            </a:xfrm>
            <a:prstGeom prst="line">
              <a:avLst/>
            </a:prstGeom>
            <a:noFill/>
            <a:ln w="9525">
              <a:solidFill>
                <a:srgbClr val="000000"/>
              </a:solidFill>
              <a:round/>
              <a:headEnd/>
              <a:tailEnd/>
            </a:ln>
          </p:spPr>
          <p:txBody>
            <a:bodyPr/>
            <a:lstStyle/>
            <a:p>
              <a:endParaRPr lang="zh-TW" altLang="en-US"/>
            </a:p>
          </p:txBody>
        </p:sp>
        <p:sp>
          <p:nvSpPr>
            <p:cNvPr id="17421" name="Line 15"/>
            <p:cNvSpPr>
              <a:spLocks noChangeShapeType="1"/>
            </p:cNvSpPr>
            <p:nvPr/>
          </p:nvSpPr>
          <p:spPr bwMode="auto">
            <a:xfrm flipV="1">
              <a:off x="5388" y="7292"/>
              <a:ext cx="1309" cy="937"/>
            </a:xfrm>
            <a:prstGeom prst="line">
              <a:avLst/>
            </a:prstGeom>
            <a:noFill/>
            <a:ln w="9525">
              <a:solidFill>
                <a:srgbClr val="000000"/>
              </a:solidFill>
              <a:round/>
              <a:headEnd/>
              <a:tailEnd/>
            </a:ln>
          </p:spPr>
          <p:txBody>
            <a:bodyPr/>
            <a:lstStyle/>
            <a:p>
              <a:endParaRPr lang="zh-TW" altLang="en-US"/>
            </a:p>
          </p:txBody>
        </p:sp>
        <p:sp>
          <p:nvSpPr>
            <p:cNvPr id="17422" name="Line 16"/>
            <p:cNvSpPr>
              <a:spLocks noChangeShapeType="1"/>
            </p:cNvSpPr>
            <p:nvPr/>
          </p:nvSpPr>
          <p:spPr bwMode="auto">
            <a:xfrm flipV="1">
              <a:off x="5769" y="8062"/>
              <a:ext cx="928" cy="350"/>
            </a:xfrm>
            <a:prstGeom prst="line">
              <a:avLst/>
            </a:prstGeom>
            <a:noFill/>
            <a:ln w="9525">
              <a:solidFill>
                <a:srgbClr val="000000"/>
              </a:solidFill>
              <a:round/>
              <a:headEnd/>
              <a:tailEnd/>
            </a:ln>
          </p:spPr>
          <p:txBody>
            <a:bodyPr/>
            <a:lstStyle/>
            <a:p>
              <a:endParaRPr lang="zh-TW" altLang="en-US"/>
            </a:p>
          </p:txBody>
        </p:sp>
        <p:sp>
          <p:nvSpPr>
            <p:cNvPr id="17423" name="Line 17"/>
            <p:cNvSpPr>
              <a:spLocks noChangeShapeType="1"/>
            </p:cNvSpPr>
            <p:nvPr/>
          </p:nvSpPr>
          <p:spPr bwMode="auto">
            <a:xfrm>
              <a:off x="5971" y="9323"/>
              <a:ext cx="726" cy="134"/>
            </a:xfrm>
            <a:prstGeom prst="line">
              <a:avLst/>
            </a:prstGeom>
            <a:noFill/>
            <a:ln w="9525">
              <a:solidFill>
                <a:srgbClr val="000000"/>
              </a:solidFill>
              <a:round/>
              <a:headEnd/>
              <a:tailEnd/>
            </a:ln>
          </p:spPr>
          <p:txBody>
            <a:bodyPr/>
            <a:lstStyle/>
            <a:p>
              <a:endParaRPr lang="zh-TW" altLang="en-US"/>
            </a:p>
          </p:txBody>
        </p:sp>
        <p:sp>
          <p:nvSpPr>
            <p:cNvPr id="17424" name="Line 18"/>
            <p:cNvSpPr>
              <a:spLocks noChangeShapeType="1"/>
            </p:cNvSpPr>
            <p:nvPr/>
          </p:nvSpPr>
          <p:spPr bwMode="auto">
            <a:xfrm>
              <a:off x="5826" y="10028"/>
              <a:ext cx="871" cy="474"/>
            </a:xfrm>
            <a:prstGeom prst="line">
              <a:avLst/>
            </a:prstGeom>
            <a:noFill/>
            <a:ln w="9525">
              <a:solidFill>
                <a:srgbClr val="000000"/>
              </a:solidFill>
              <a:round/>
              <a:headEnd/>
              <a:tailEnd/>
            </a:ln>
          </p:spPr>
          <p:txBody>
            <a:bodyPr/>
            <a:lstStyle/>
            <a:p>
              <a:endParaRPr lang="zh-TW" altLang="en-US"/>
            </a:p>
          </p:txBody>
        </p:sp>
      </p:grpSp>
      <p:sp>
        <p:nvSpPr>
          <p:cNvPr id="21" name="Slide Number Placeholder 20"/>
          <p:cNvSpPr>
            <a:spLocks noGrp="1"/>
          </p:cNvSpPr>
          <p:nvPr>
            <p:ph type="sldNum" sz="quarter" idx="12"/>
          </p:nvPr>
        </p:nvSpPr>
        <p:spPr/>
        <p:txBody>
          <a:bodyPr/>
          <a:lstStyle/>
          <a:p>
            <a:pPr>
              <a:defRPr/>
            </a:pPr>
            <a:fld id="{E4E05365-4465-431A-89D7-E693B5A32464}" type="slidenum">
              <a:rPr lang="zh-TW" altLang="en-US" smtClean="0"/>
              <a:pPr>
                <a:defRPr/>
              </a:pPr>
              <a:t>16</a:t>
            </a:fld>
            <a:endParaRPr lang="zh-TW"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08050"/>
          <a:ext cx="8715436" cy="5664235"/>
        </p:xfrm>
        <a:graphic>
          <a:graphicData uri="http://schemas.openxmlformats.org/drawingml/2006/table">
            <a:tbl>
              <a:tblPr/>
              <a:tblGrid>
                <a:gridCol w="2714644">
                  <a:extLst>
                    <a:ext uri="{9D8B030D-6E8A-4147-A177-3AD203B41FA5}">
                      <a16:colId xmlns:a16="http://schemas.microsoft.com/office/drawing/2014/main" val="20000"/>
                    </a:ext>
                  </a:extLst>
                </a:gridCol>
                <a:gridCol w="756812">
                  <a:extLst>
                    <a:ext uri="{9D8B030D-6E8A-4147-A177-3AD203B41FA5}">
                      <a16:colId xmlns:a16="http://schemas.microsoft.com/office/drawing/2014/main" val="20001"/>
                    </a:ext>
                  </a:extLst>
                </a:gridCol>
                <a:gridCol w="749140">
                  <a:extLst>
                    <a:ext uri="{9D8B030D-6E8A-4147-A177-3AD203B41FA5}">
                      <a16:colId xmlns:a16="http://schemas.microsoft.com/office/drawing/2014/main" val="20002"/>
                    </a:ext>
                  </a:extLst>
                </a:gridCol>
                <a:gridCol w="749140">
                  <a:extLst>
                    <a:ext uri="{9D8B030D-6E8A-4147-A177-3AD203B41FA5}">
                      <a16:colId xmlns:a16="http://schemas.microsoft.com/office/drawing/2014/main" val="20003"/>
                    </a:ext>
                  </a:extLst>
                </a:gridCol>
                <a:gridCol w="749140">
                  <a:extLst>
                    <a:ext uri="{9D8B030D-6E8A-4147-A177-3AD203B41FA5}">
                      <a16:colId xmlns:a16="http://schemas.microsoft.com/office/drawing/2014/main" val="20004"/>
                    </a:ext>
                  </a:extLst>
                </a:gridCol>
                <a:gridCol w="749140">
                  <a:extLst>
                    <a:ext uri="{9D8B030D-6E8A-4147-A177-3AD203B41FA5}">
                      <a16:colId xmlns:a16="http://schemas.microsoft.com/office/drawing/2014/main" val="20005"/>
                    </a:ext>
                  </a:extLst>
                </a:gridCol>
                <a:gridCol w="749140">
                  <a:extLst>
                    <a:ext uri="{9D8B030D-6E8A-4147-A177-3AD203B41FA5}">
                      <a16:colId xmlns:a16="http://schemas.microsoft.com/office/drawing/2014/main" val="20006"/>
                    </a:ext>
                  </a:extLst>
                </a:gridCol>
                <a:gridCol w="749140">
                  <a:extLst>
                    <a:ext uri="{9D8B030D-6E8A-4147-A177-3AD203B41FA5}">
                      <a16:colId xmlns:a16="http://schemas.microsoft.com/office/drawing/2014/main" val="20007"/>
                    </a:ext>
                  </a:extLst>
                </a:gridCol>
                <a:gridCol w="749140">
                  <a:extLst>
                    <a:ext uri="{9D8B030D-6E8A-4147-A177-3AD203B41FA5}">
                      <a16:colId xmlns:a16="http://schemas.microsoft.com/office/drawing/2014/main" val="20008"/>
                    </a:ext>
                  </a:extLst>
                </a:gridCol>
              </a:tblGrid>
              <a:tr h="232634">
                <a:tc rowSpan="2">
                  <a:txBody>
                    <a:bodyPr/>
                    <a:lstStyle/>
                    <a:p>
                      <a:pPr algn="just">
                        <a:spcAft>
                          <a:spcPts val="0"/>
                        </a:spcAft>
                      </a:pPr>
                      <a:r>
                        <a:rPr kumimoji="0" lang="zh-TW" altLang="en-US" sz="1500" b="1" kern="1200" dirty="0" smtClean="0">
                          <a:solidFill>
                            <a:schemeClr val="tx1"/>
                          </a:solidFill>
                          <a:latin typeface="+mn-lt"/>
                          <a:ea typeface="+mn-ea"/>
                          <a:cs typeface="+mn-cs"/>
                        </a:rPr>
                        <a:t>量表</a:t>
                      </a:r>
                      <a:r>
                        <a:rPr kumimoji="0" lang="en-US" sz="1500" b="1" kern="1200" dirty="0" smtClean="0">
                          <a:solidFill>
                            <a:schemeClr val="tx1"/>
                          </a:solidFill>
                          <a:latin typeface="+mn-lt"/>
                          <a:ea typeface="+mn-ea"/>
                          <a:cs typeface="+mn-cs"/>
                        </a:rPr>
                        <a:t>/</a:t>
                      </a:r>
                      <a:r>
                        <a:rPr kumimoji="0" lang="zh-TW" altLang="en-US" sz="1500" b="1" kern="1200" dirty="0" smtClean="0">
                          <a:solidFill>
                            <a:schemeClr val="tx1"/>
                          </a:solidFill>
                          <a:latin typeface="+mn-lt"/>
                          <a:ea typeface="+mn-ea"/>
                          <a:cs typeface="+mn-cs"/>
                        </a:rPr>
                        <a:t>副量表</a:t>
                      </a:r>
                      <a:endParaRPr lang="zh-TW" sz="1500" b="1"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kumimoji="0" lang="zh-TW" altLang="en-US" sz="1500" b="1" kern="1200" dirty="0" smtClean="0">
                          <a:solidFill>
                            <a:schemeClr val="tx1"/>
                          </a:solidFill>
                          <a:latin typeface="+mn-lt"/>
                          <a:ea typeface="+mn-ea"/>
                          <a:cs typeface="+mn-cs"/>
                        </a:rPr>
                        <a:t>學校的關注</a:t>
                      </a:r>
                      <a:endParaRPr lang="zh-TW" sz="1500" b="1"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1108042">
                <a:tc vMerge="1">
                  <a:txBody>
                    <a:bodyPr/>
                    <a:lstStyle/>
                    <a:p>
                      <a:endParaRPr lang="zh-TW" altLang="en-US"/>
                    </a:p>
                  </a:txBody>
                  <a:tcPr/>
                </a:tc>
                <a:tc>
                  <a:txBody>
                    <a:bodyPr/>
                    <a:lstStyle/>
                    <a:p>
                      <a:pPr algn="ctr">
                        <a:spcAft>
                          <a:spcPts val="0"/>
                        </a:spcAft>
                      </a:pPr>
                      <a:r>
                        <a:rPr lang="zh-TW" sz="1500" kern="100" dirty="0">
                          <a:latin typeface="Times New Roman"/>
                          <a:ea typeface="新細明體"/>
                          <a:cs typeface="Times New Roman"/>
                        </a:rPr>
                        <a:t>學習</a:t>
                      </a:r>
                      <a:r>
                        <a:rPr lang="zh-TW" sz="1500" kern="100" dirty="0">
                          <a:solidFill>
                            <a:srgbClr val="000000"/>
                          </a:solidFill>
                          <a:latin typeface="Times New Roman"/>
                          <a:ea typeface="新細明體"/>
                          <a:cs typeface="新細明體"/>
                        </a:rPr>
                        <a:t>策略</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學校生活質素</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學習動機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30" algn="ctr">
                        <a:spcAft>
                          <a:spcPts val="0"/>
                        </a:spcAft>
                      </a:pPr>
                      <a:r>
                        <a:rPr lang="zh-TW" sz="1500" kern="100" dirty="0">
                          <a:latin typeface="Times New Roman"/>
                          <a:ea typeface="新細明體"/>
                          <a:cs typeface="Times New Roman"/>
                        </a:rPr>
                        <a:t>社群關係</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道德行為</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情緒</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自我勝任感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價值觀</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4327">
                <a:tc>
                  <a:txBody>
                    <a:bodyPr/>
                    <a:lstStyle/>
                    <a:p>
                      <a:pPr marL="201295" indent="-179705">
                        <a:spcAft>
                          <a:spcPts val="0"/>
                        </a:spcAft>
                        <a:tabLst>
                          <a:tab pos="201295" algn="l"/>
                        </a:tabLst>
                      </a:pPr>
                      <a:r>
                        <a:rPr lang="zh-TW" sz="1500" dirty="0">
                          <a:solidFill>
                            <a:srgbClr val="000000"/>
                          </a:solidFill>
                          <a:latin typeface="Times New Roman"/>
                          <a:cs typeface="Times New Roman"/>
                        </a:rPr>
                        <a:t>自我概念</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25432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情緒穩定性</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5432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整體</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25432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誠實</a:t>
                      </a:r>
                      <a:r>
                        <a:rPr lang="en-US" sz="1500">
                          <a:solidFill>
                            <a:srgbClr val="000000"/>
                          </a:solidFill>
                          <a:latin typeface="Times New Roman"/>
                          <a:cs typeface="....`.."/>
                        </a:rPr>
                        <a:t>/</a:t>
                      </a:r>
                      <a:r>
                        <a:rPr lang="zh-TW" sz="1500">
                          <a:solidFill>
                            <a:srgbClr val="000000"/>
                          </a:solidFill>
                          <a:latin typeface="Times New Roman"/>
                          <a:cs typeface="Times New Roman"/>
                        </a:rPr>
                        <a:t>可靠</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25432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數學</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25432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親子關係</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25432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外貌</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25432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
                        </a:rPr>
                        <a:t>英語</a:t>
                      </a:r>
                      <a:r>
                        <a:rPr lang="zh-TW" sz="1500" dirty="0">
                          <a:solidFill>
                            <a:srgbClr val="000000"/>
                          </a:solidFill>
                          <a:latin typeface="....`.."/>
                          <a:ea typeface="Times New Roman"/>
                          <a:cs typeface="....`.."/>
                        </a:rPr>
                        <a:t> </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54327">
                <a:tc>
                  <a:txBody>
                    <a:bodyPr/>
                    <a:lstStyle/>
                    <a:p>
                      <a:pPr>
                        <a:spcAft>
                          <a:spcPts val="0"/>
                        </a:spcAft>
                      </a:pPr>
                      <a:r>
                        <a:rPr lang="zh-TW" sz="1500" dirty="0">
                          <a:solidFill>
                            <a:srgbClr val="000000"/>
                          </a:solidFill>
                          <a:latin typeface="Times New Roman"/>
                          <a:cs typeface="Times New Roman"/>
                        </a:rPr>
                        <a:t>身心健康</a:t>
                      </a:r>
                      <a:r>
                        <a:rPr lang="en-US" sz="1500" dirty="0">
                          <a:solidFill>
                            <a:srgbClr val="000000"/>
                          </a:solidFill>
                          <a:latin typeface="Times New Roman"/>
                          <a:cs typeface="....`.."/>
                        </a:rPr>
                        <a:t> *</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54327">
                <a:tc>
                  <a:txBody>
                    <a:bodyPr/>
                    <a:lstStyle/>
                    <a:p>
                      <a:pPr marL="201295" indent="-179705">
                        <a:spcAft>
                          <a:spcPts val="0"/>
                        </a:spcAft>
                        <a:tabLst>
                          <a:tab pos="201295" algn="l"/>
                        </a:tabLst>
                      </a:pPr>
                      <a:r>
                        <a:rPr lang="zh-TW" sz="1500" dirty="0">
                          <a:solidFill>
                            <a:srgbClr val="000000"/>
                          </a:solidFill>
                          <a:latin typeface="Times New Roman"/>
                          <a:cs typeface="Times New Roman"/>
                        </a:rPr>
                        <a:t>壓力管理</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254327">
                <a:tc>
                  <a:txBody>
                    <a:bodyPr/>
                    <a:lstStyle/>
                    <a:p>
                      <a:pPr marL="201295" indent="-179705">
                        <a:spcAft>
                          <a:spcPts val="0"/>
                        </a:spcAft>
                        <a:tabLst>
                          <a:tab pos="201295" algn="l"/>
                        </a:tabLst>
                      </a:pPr>
                      <a:r>
                        <a:rPr lang="zh-TW" sz="1500" dirty="0">
                          <a:solidFill>
                            <a:srgbClr val="000000"/>
                          </a:solidFill>
                          <a:latin typeface="Times New Roman"/>
                          <a:cs typeface="Times New Roman"/>
                        </a:rPr>
                        <a:t>人際關係</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12"/>
                  </a:ext>
                </a:extLst>
              </a:tr>
              <a:tr h="25432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關愛</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25432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交際能力</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14"/>
                  </a:ext>
                </a:extLst>
              </a:tr>
              <a:tr h="25432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尊重他人</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tcPr>
                </a:tc>
                <a:extLst>
                  <a:ext uri="{0D108BD9-81ED-4DB2-BD59-A6C34878D82A}">
                    <a16:rowId xmlns:a16="http://schemas.microsoft.com/office/drawing/2014/main" val="10015"/>
                  </a:ext>
                </a:extLst>
              </a:tr>
              <a:tr h="25432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分享</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6"/>
                  </a:ext>
                </a:extLst>
              </a:tr>
              <a:tr h="25432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社交行為</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tcPr>
                </a:tc>
                <a:extLst>
                  <a:ext uri="{0D108BD9-81ED-4DB2-BD59-A6C34878D82A}">
                    <a16:rowId xmlns:a16="http://schemas.microsoft.com/office/drawing/2014/main" val="10017"/>
                  </a:ext>
                </a:extLst>
              </a:tr>
              <a:tr h="25432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支持</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
        <p:nvSpPr>
          <p:cNvPr id="5" name="Slide Number Placeholder 4"/>
          <p:cNvSpPr>
            <a:spLocks noGrp="1"/>
          </p:cNvSpPr>
          <p:nvPr>
            <p:ph type="sldNum" sz="quarter" idx="12"/>
          </p:nvPr>
        </p:nvSpPr>
        <p:spPr/>
        <p:txBody>
          <a:bodyPr/>
          <a:lstStyle/>
          <a:p>
            <a:pPr>
              <a:defRPr/>
            </a:pPr>
            <a:fld id="{691223A3-7DDA-41EB-A4BC-72778E30FADA}" type="slidenum">
              <a:rPr lang="zh-TW" altLang="en-US" smtClean="0"/>
              <a:pPr>
                <a:defRPr/>
              </a:pPr>
              <a:t>17</a:t>
            </a:fld>
            <a:endParaRPr lang="zh-TW"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596" y="142857"/>
            <a:ext cx="8229600" cy="785813"/>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1033166"/>
          <a:ext cx="8715436" cy="5467668"/>
        </p:xfrm>
        <a:graphic>
          <a:graphicData uri="http://schemas.openxmlformats.org/drawingml/2006/table">
            <a:tbl>
              <a:tblPr/>
              <a:tblGrid>
                <a:gridCol w="2722316">
                  <a:extLst>
                    <a:ext uri="{9D8B030D-6E8A-4147-A177-3AD203B41FA5}">
                      <a16:colId xmlns:a16="http://schemas.microsoft.com/office/drawing/2014/main" val="20000"/>
                    </a:ext>
                  </a:extLst>
                </a:gridCol>
                <a:gridCol w="749140">
                  <a:extLst>
                    <a:ext uri="{9D8B030D-6E8A-4147-A177-3AD203B41FA5}">
                      <a16:colId xmlns:a16="http://schemas.microsoft.com/office/drawing/2014/main" val="20001"/>
                    </a:ext>
                  </a:extLst>
                </a:gridCol>
                <a:gridCol w="749140">
                  <a:extLst>
                    <a:ext uri="{9D8B030D-6E8A-4147-A177-3AD203B41FA5}">
                      <a16:colId xmlns:a16="http://schemas.microsoft.com/office/drawing/2014/main" val="20002"/>
                    </a:ext>
                  </a:extLst>
                </a:gridCol>
                <a:gridCol w="749140">
                  <a:extLst>
                    <a:ext uri="{9D8B030D-6E8A-4147-A177-3AD203B41FA5}">
                      <a16:colId xmlns:a16="http://schemas.microsoft.com/office/drawing/2014/main" val="20003"/>
                    </a:ext>
                  </a:extLst>
                </a:gridCol>
                <a:gridCol w="749140">
                  <a:extLst>
                    <a:ext uri="{9D8B030D-6E8A-4147-A177-3AD203B41FA5}">
                      <a16:colId xmlns:a16="http://schemas.microsoft.com/office/drawing/2014/main" val="20004"/>
                    </a:ext>
                  </a:extLst>
                </a:gridCol>
                <a:gridCol w="749140">
                  <a:extLst>
                    <a:ext uri="{9D8B030D-6E8A-4147-A177-3AD203B41FA5}">
                      <a16:colId xmlns:a16="http://schemas.microsoft.com/office/drawing/2014/main" val="20005"/>
                    </a:ext>
                  </a:extLst>
                </a:gridCol>
                <a:gridCol w="749140">
                  <a:extLst>
                    <a:ext uri="{9D8B030D-6E8A-4147-A177-3AD203B41FA5}">
                      <a16:colId xmlns:a16="http://schemas.microsoft.com/office/drawing/2014/main" val="20006"/>
                    </a:ext>
                  </a:extLst>
                </a:gridCol>
                <a:gridCol w="749140">
                  <a:extLst>
                    <a:ext uri="{9D8B030D-6E8A-4147-A177-3AD203B41FA5}">
                      <a16:colId xmlns:a16="http://schemas.microsoft.com/office/drawing/2014/main" val="20007"/>
                    </a:ext>
                  </a:extLst>
                </a:gridCol>
                <a:gridCol w="749140">
                  <a:extLst>
                    <a:ext uri="{9D8B030D-6E8A-4147-A177-3AD203B41FA5}">
                      <a16:colId xmlns:a16="http://schemas.microsoft.com/office/drawing/2014/main" val="20008"/>
                    </a:ext>
                  </a:extLst>
                </a:gridCol>
              </a:tblGrid>
              <a:tr h="208716">
                <a:tc rowSpan="2">
                  <a:txBody>
                    <a:bodyPr/>
                    <a:lstStyle/>
                    <a:p>
                      <a:pPr algn="just">
                        <a:spcAft>
                          <a:spcPts val="0"/>
                        </a:spcAft>
                      </a:pPr>
                      <a:r>
                        <a:rPr kumimoji="0" lang="zh-TW" altLang="en-US" sz="1500" b="1" kern="1200" dirty="0" smtClean="0">
                          <a:solidFill>
                            <a:schemeClr val="tx1"/>
                          </a:solidFill>
                          <a:latin typeface="+mn-lt"/>
                          <a:ea typeface="+mn-ea"/>
                          <a:cs typeface="+mn-cs"/>
                        </a:rPr>
                        <a:t>量表</a:t>
                      </a:r>
                      <a:r>
                        <a:rPr kumimoji="0" lang="en-US" sz="1500" b="1" kern="1200" dirty="0" smtClean="0">
                          <a:solidFill>
                            <a:schemeClr val="tx1"/>
                          </a:solidFill>
                          <a:latin typeface="+mn-lt"/>
                          <a:ea typeface="+mn-ea"/>
                          <a:cs typeface="+mn-cs"/>
                        </a:rPr>
                        <a:t>/</a:t>
                      </a:r>
                      <a:r>
                        <a:rPr kumimoji="0" lang="zh-TW" altLang="en-US" sz="1500" b="1" kern="1200" dirty="0" smtClean="0">
                          <a:solidFill>
                            <a:schemeClr val="tx1"/>
                          </a:solidFill>
                          <a:latin typeface="+mn-lt"/>
                          <a:ea typeface="+mn-ea"/>
                          <a:cs typeface="+mn-cs"/>
                        </a:rPr>
                        <a:t>副量表</a:t>
                      </a:r>
                      <a:endParaRPr lang="zh-TW" sz="1500" b="1"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kumimoji="0" lang="zh-TW" altLang="en-US" sz="1500" b="1" kern="1200" dirty="0" smtClean="0">
                          <a:solidFill>
                            <a:schemeClr val="tx1"/>
                          </a:solidFill>
                          <a:latin typeface="+mn-lt"/>
                          <a:ea typeface="+mn-ea"/>
                          <a:cs typeface="+mn-cs"/>
                        </a:rPr>
                        <a:t>學校的關注</a:t>
                      </a:r>
                      <a:endParaRPr lang="zh-TW" sz="1500" b="1"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868351">
                <a:tc vMerge="1">
                  <a:txBody>
                    <a:bodyPr/>
                    <a:lstStyle/>
                    <a:p>
                      <a:endParaRPr lang="zh-TW" altLang="en-US"/>
                    </a:p>
                  </a:txBody>
                  <a:tcPr/>
                </a:tc>
                <a:tc>
                  <a:txBody>
                    <a:bodyPr/>
                    <a:lstStyle/>
                    <a:p>
                      <a:pPr algn="ctr">
                        <a:spcAft>
                          <a:spcPts val="0"/>
                        </a:spcAft>
                      </a:pPr>
                      <a:r>
                        <a:rPr lang="zh-TW" sz="1500" kern="100" dirty="0">
                          <a:latin typeface="Times New Roman"/>
                          <a:ea typeface="新細明體"/>
                          <a:cs typeface="Times New Roman"/>
                        </a:rPr>
                        <a:t>學習</a:t>
                      </a:r>
                      <a:r>
                        <a:rPr lang="zh-TW" sz="1500" kern="100" dirty="0">
                          <a:solidFill>
                            <a:srgbClr val="000000"/>
                          </a:solidFill>
                          <a:latin typeface="Times New Roman"/>
                          <a:ea typeface="新細明體"/>
                          <a:cs typeface="新細明體"/>
                        </a:rPr>
                        <a:t>策略</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學校生活質素</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學習動機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30" algn="ctr">
                        <a:spcAft>
                          <a:spcPts val="0"/>
                        </a:spcAft>
                      </a:pPr>
                      <a:r>
                        <a:rPr lang="zh-TW" sz="1500" kern="100" dirty="0">
                          <a:latin typeface="Times New Roman"/>
                          <a:ea typeface="新細明體"/>
                          <a:cs typeface="Times New Roman"/>
                        </a:rPr>
                        <a:t>社群關係</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道德行為</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情緒</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自我勝任感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價值觀</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7101">
                <a:tc>
                  <a:txBody>
                    <a:bodyPr/>
                    <a:lstStyle/>
                    <a:p>
                      <a:pPr>
                        <a:spcAft>
                          <a:spcPts val="0"/>
                        </a:spcAft>
                      </a:pPr>
                      <a:r>
                        <a:rPr lang="zh-TW" sz="1500" dirty="0">
                          <a:solidFill>
                            <a:srgbClr val="000000"/>
                          </a:solidFill>
                          <a:latin typeface="Times New Roman"/>
                          <a:cs typeface="....`.."/>
                        </a:rPr>
                        <a:t>對學校的態度</a:t>
                      </a:r>
                      <a:r>
                        <a:rPr lang="zh-TW" sz="1500" dirty="0">
                          <a:solidFill>
                            <a:srgbClr val="000000"/>
                          </a:solidFill>
                          <a:latin typeface="....`.."/>
                          <a:ea typeface="Times New Roman"/>
                          <a:cs typeface="....`.."/>
                        </a:rPr>
                        <a:t> </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25710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
                        </a:rPr>
                        <a:t>成就感</a:t>
                      </a:r>
                      <a:r>
                        <a:rPr lang="zh-TW" sz="1500" dirty="0">
                          <a:solidFill>
                            <a:srgbClr val="000000"/>
                          </a:solidFill>
                          <a:latin typeface="....`.."/>
                          <a:ea typeface="Times New Roman"/>
                          <a:cs typeface="....`.."/>
                        </a:rPr>
                        <a:t> </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ts val="1725"/>
                        </a:lnSpc>
                        <a:spcAft>
                          <a:spcPts val="0"/>
                        </a:spcAft>
                      </a:pPr>
                      <a:r>
                        <a:rPr lang="en-US" sz="1500">
                          <a:solidFill>
                            <a:srgbClr val="000000"/>
                          </a:solidFill>
                          <a:latin typeface="新細明體"/>
                          <a:ea typeface="SimSun"/>
                          <a:cs typeface="Arial"/>
                          <a:sym typeface="Wingdings 2"/>
                        </a:rPr>
                        <a:t></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ts val="1725"/>
                        </a:lnSpc>
                        <a:spcAft>
                          <a:spcPts val="0"/>
                        </a:spcAft>
                      </a:pPr>
                      <a:r>
                        <a:rPr lang="en-US" sz="1500" dirty="0">
                          <a:solidFill>
                            <a:srgbClr val="000000"/>
                          </a:solidFill>
                          <a:latin typeface="新細明體"/>
                          <a:ea typeface="SimSun"/>
                          <a:cs typeface="Arial"/>
                          <a:sym typeface="Wingdings 2"/>
                        </a:rPr>
                        <a:t></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r h="25710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經歷</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ts val="1725"/>
                        </a:lnSpc>
                        <a:spcAft>
                          <a:spcPts val="0"/>
                        </a:spcAft>
                      </a:pPr>
                      <a:r>
                        <a:rPr lang="en-US" sz="1500" dirty="0">
                          <a:solidFill>
                            <a:srgbClr val="000000"/>
                          </a:solidFill>
                          <a:latin typeface="新細明體"/>
                          <a:ea typeface="SimSun"/>
                          <a:cs typeface="Arial"/>
                          <a:sym typeface="Wingdings 2"/>
                        </a:rPr>
                        <a:t></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4"/>
                  </a:ext>
                </a:extLst>
              </a:tr>
              <a:tr h="25710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整體滿足感</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25710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負面情感</a:t>
                      </a:r>
                      <a:r>
                        <a:rPr lang="en-US" sz="1500" dirty="0">
                          <a:solidFill>
                            <a:srgbClr val="000000"/>
                          </a:solidFill>
                          <a:latin typeface="Times New Roman"/>
                          <a:cs typeface="....`.."/>
                        </a:rPr>
                        <a:t> *</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lnSpc>
                          <a:spcPts val="1725"/>
                        </a:lnSpc>
                        <a:spcAft>
                          <a:spcPts val="0"/>
                        </a:spcAft>
                      </a:pPr>
                      <a:r>
                        <a:rPr lang="en-US" sz="1500" dirty="0">
                          <a:solidFill>
                            <a:srgbClr val="000000"/>
                          </a:solidFill>
                          <a:latin typeface="新細明體"/>
                          <a:ea typeface="SimSun"/>
                          <a:cs typeface="Arial"/>
                          <a:sym typeface="Wingdings 2"/>
                        </a:rPr>
                        <a:t></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lnSpc>
                          <a:spcPts val="1725"/>
                        </a:lnSpc>
                        <a:spcAft>
                          <a:spcPts val="0"/>
                        </a:spcAft>
                      </a:pPr>
                      <a:r>
                        <a:rPr lang="en-US" sz="1500" dirty="0">
                          <a:solidFill>
                            <a:srgbClr val="000000"/>
                          </a:solidFill>
                          <a:latin typeface="新細明體"/>
                          <a:ea typeface="SimSun"/>
                          <a:cs typeface="Arial"/>
                          <a:sym typeface="Wingdings 2"/>
                        </a:rPr>
                        <a:t></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tcPr>
                </a:tc>
                <a:extLst>
                  <a:ext uri="{0D108BD9-81ED-4DB2-BD59-A6C34878D82A}">
                    <a16:rowId xmlns:a16="http://schemas.microsoft.com/office/drawing/2014/main" val="10006"/>
                  </a:ext>
                </a:extLst>
              </a:tr>
              <a:tr h="25710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機會</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ts val="1725"/>
                        </a:lnSpc>
                        <a:spcAft>
                          <a:spcPts val="0"/>
                        </a:spcAft>
                      </a:pPr>
                      <a:r>
                        <a:rPr lang="en-US" sz="1500" dirty="0">
                          <a:solidFill>
                            <a:srgbClr val="000000"/>
                          </a:solidFill>
                          <a:latin typeface="新細明體"/>
                          <a:ea typeface="SimSun"/>
                          <a:cs typeface="Arial"/>
                          <a:sym typeface="Wingdings 2"/>
                        </a:rPr>
                        <a:t></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ts val="1725"/>
                        </a:lnSpc>
                        <a:spcAft>
                          <a:spcPts val="0"/>
                        </a:spcAft>
                      </a:pPr>
                      <a:r>
                        <a:rPr lang="en-US" sz="1500">
                          <a:solidFill>
                            <a:srgbClr val="000000"/>
                          </a:solidFill>
                          <a:latin typeface="新細明體"/>
                          <a:ea typeface="SimSun"/>
                          <a:cs typeface="Arial"/>
                          <a:sym typeface="Wingdings 2"/>
                        </a:rPr>
                        <a:t></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7"/>
                  </a:ext>
                </a:extLst>
              </a:tr>
              <a:tr h="25710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社群關係</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8"/>
                  </a:ext>
                </a:extLst>
              </a:tr>
              <a:tr h="25710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師生關係</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57101">
                <a:tc>
                  <a:txBody>
                    <a:bodyPr/>
                    <a:lstStyle/>
                    <a:p>
                      <a:pPr marL="201295" indent="-179705">
                        <a:spcAft>
                          <a:spcPts val="0"/>
                        </a:spcAft>
                        <a:tabLst>
                          <a:tab pos="201295" algn="l"/>
                        </a:tabLst>
                      </a:pPr>
                      <a:r>
                        <a:rPr lang="zh-TW" sz="1500" dirty="0">
                          <a:solidFill>
                            <a:srgbClr val="000000"/>
                          </a:solidFill>
                          <a:latin typeface="Times New Roman"/>
                          <a:cs typeface="Times New Roman"/>
                        </a:rPr>
                        <a:t>動力</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0"/>
                  </a:ext>
                </a:extLst>
              </a:tr>
              <a:tr h="25710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聯繫</a:t>
                      </a:r>
                      <a:endParaRPr lang="zh-TW" sz="150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1"/>
                  </a:ext>
                </a:extLst>
              </a:tr>
              <a:tr h="25710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競爭</a:t>
                      </a:r>
                      <a:endParaRPr lang="zh-TW" sz="150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2"/>
                  </a:ext>
                </a:extLst>
              </a:tr>
              <a:tr h="25710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努力</a:t>
                      </a:r>
                      <a:endParaRPr lang="zh-TW" sz="150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3"/>
                  </a:ext>
                </a:extLst>
              </a:tr>
              <a:tr h="25710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稱讚</a:t>
                      </a:r>
                      <a:endParaRPr lang="zh-TW" sz="150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4"/>
                  </a:ext>
                </a:extLst>
              </a:tr>
              <a:tr h="25710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社群關係</a:t>
                      </a:r>
                      <a:endParaRPr lang="zh-TW" sz="150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5"/>
                  </a:ext>
                </a:extLst>
              </a:tr>
              <a:tr h="25710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社會權力</a:t>
                      </a:r>
                      <a:endParaRPr lang="zh-TW" sz="150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6"/>
                  </a:ext>
                </a:extLst>
              </a:tr>
              <a:tr h="25710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作業</a:t>
                      </a:r>
                      <a:endParaRPr lang="zh-TW" sz="150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kern="100" dirty="0">
                          <a:latin typeface="Arial"/>
                          <a:ea typeface="新細明體"/>
                          <a:cs typeface="Arial"/>
                          <a:sym typeface="Wingdings 2"/>
                        </a:rPr>
                        <a:t></a:t>
                      </a:r>
                      <a:endParaRPr lang="zh-TW" sz="1500" kern="100" dirty="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7"/>
                  </a:ext>
                </a:extLst>
              </a:tr>
              <a:tr h="25710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獎勵</a:t>
                      </a:r>
                      <a:endParaRPr lang="zh-TW" sz="150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kern="100" dirty="0">
                          <a:latin typeface="Arial"/>
                          <a:ea typeface="新細明體"/>
                          <a:cs typeface="Arial"/>
                          <a:sym typeface="Wingdings 2"/>
                        </a:rPr>
                        <a:t></a:t>
                      </a:r>
                      <a:endParaRPr lang="zh-TW" sz="1500" kern="100" dirty="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kern="100" dirty="0">
                          <a:latin typeface="Arial"/>
                          <a:ea typeface="新細明體"/>
                          <a:cs typeface="Arial"/>
                          <a:sym typeface="Wingdings 2"/>
                        </a:rPr>
                        <a:t></a:t>
                      </a:r>
                      <a:endParaRPr lang="zh-TW" sz="1500" kern="100" dirty="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
        <p:nvSpPr>
          <p:cNvPr id="5" name="Slide Number Placeholder 4"/>
          <p:cNvSpPr>
            <a:spLocks noGrp="1"/>
          </p:cNvSpPr>
          <p:nvPr>
            <p:ph type="sldNum" sz="quarter" idx="12"/>
          </p:nvPr>
        </p:nvSpPr>
        <p:spPr>
          <a:xfrm>
            <a:off x="7924800" y="6448425"/>
            <a:ext cx="762000" cy="365125"/>
          </a:xfrm>
        </p:spPr>
        <p:txBody>
          <a:bodyPr/>
          <a:lstStyle/>
          <a:p>
            <a:pPr>
              <a:defRPr/>
            </a:pPr>
            <a:fld id="{CDE0CEC6-EC0D-4BAA-8EA9-6FD98ECFB5B7}" type="slidenum">
              <a:rPr lang="zh-TW" altLang="en-US" smtClean="0"/>
              <a:pPr>
                <a:defRPr/>
              </a:pPr>
              <a:t>18</a:t>
            </a:fld>
            <a:endParaRPr lang="zh-TW"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15888"/>
            <a:ext cx="8229600" cy="785812"/>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extLst>
              <p:ext uri="{D42A27DB-BD31-4B8C-83A1-F6EECF244321}">
                <p14:modId xmlns:p14="http://schemas.microsoft.com/office/powerpoint/2010/main" val="3332704377"/>
              </p:ext>
            </p:extLst>
          </p:nvPr>
        </p:nvGraphicFramePr>
        <p:xfrm>
          <a:off x="214313" y="908051"/>
          <a:ext cx="8715436" cy="5664228"/>
        </p:xfrm>
        <a:graphic>
          <a:graphicData uri="http://schemas.openxmlformats.org/drawingml/2006/table">
            <a:tbl>
              <a:tblPr/>
              <a:tblGrid>
                <a:gridCol w="2722316">
                  <a:extLst>
                    <a:ext uri="{9D8B030D-6E8A-4147-A177-3AD203B41FA5}">
                      <a16:colId xmlns:a16="http://schemas.microsoft.com/office/drawing/2014/main" val="20000"/>
                    </a:ext>
                  </a:extLst>
                </a:gridCol>
                <a:gridCol w="749140">
                  <a:extLst>
                    <a:ext uri="{9D8B030D-6E8A-4147-A177-3AD203B41FA5}">
                      <a16:colId xmlns:a16="http://schemas.microsoft.com/office/drawing/2014/main" val="20001"/>
                    </a:ext>
                  </a:extLst>
                </a:gridCol>
                <a:gridCol w="749140">
                  <a:extLst>
                    <a:ext uri="{9D8B030D-6E8A-4147-A177-3AD203B41FA5}">
                      <a16:colId xmlns:a16="http://schemas.microsoft.com/office/drawing/2014/main" val="20002"/>
                    </a:ext>
                  </a:extLst>
                </a:gridCol>
                <a:gridCol w="749140">
                  <a:extLst>
                    <a:ext uri="{9D8B030D-6E8A-4147-A177-3AD203B41FA5}">
                      <a16:colId xmlns:a16="http://schemas.microsoft.com/office/drawing/2014/main" val="20003"/>
                    </a:ext>
                  </a:extLst>
                </a:gridCol>
                <a:gridCol w="749140">
                  <a:extLst>
                    <a:ext uri="{9D8B030D-6E8A-4147-A177-3AD203B41FA5}">
                      <a16:colId xmlns:a16="http://schemas.microsoft.com/office/drawing/2014/main" val="20004"/>
                    </a:ext>
                  </a:extLst>
                </a:gridCol>
                <a:gridCol w="749140">
                  <a:extLst>
                    <a:ext uri="{9D8B030D-6E8A-4147-A177-3AD203B41FA5}">
                      <a16:colId xmlns:a16="http://schemas.microsoft.com/office/drawing/2014/main" val="20005"/>
                    </a:ext>
                  </a:extLst>
                </a:gridCol>
                <a:gridCol w="749140">
                  <a:extLst>
                    <a:ext uri="{9D8B030D-6E8A-4147-A177-3AD203B41FA5}">
                      <a16:colId xmlns:a16="http://schemas.microsoft.com/office/drawing/2014/main" val="20006"/>
                    </a:ext>
                  </a:extLst>
                </a:gridCol>
                <a:gridCol w="749140">
                  <a:extLst>
                    <a:ext uri="{9D8B030D-6E8A-4147-A177-3AD203B41FA5}">
                      <a16:colId xmlns:a16="http://schemas.microsoft.com/office/drawing/2014/main" val="20007"/>
                    </a:ext>
                  </a:extLst>
                </a:gridCol>
                <a:gridCol w="749140">
                  <a:extLst>
                    <a:ext uri="{9D8B030D-6E8A-4147-A177-3AD203B41FA5}">
                      <a16:colId xmlns:a16="http://schemas.microsoft.com/office/drawing/2014/main" val="20008"/>
                    </a:ext>
                  </a:extLst>
                </a:gridCol>
              </a:tblGrid>
              <a:tr h="248522">
                <a:tc rowSpan="2">
                  <a:txBody>
                    <a:bodyPr/>
                    <a:lstStyle/>
                    <a:p>
                      <a:pPr algn="just">
                        <a:spcAft>
                          <a:spcPts val="0"/>
                        </a:spcAft>
                      </a:pPr>
                      <a:r>
                        <a:rPr kumimoji="0" lang="zh-TW" altLang="en-US" sz="1500" b="1" kern="1200" dirty="0" smtClean="0">
                          <a:solidFill>
                            <a:schemeClr val="tx1"/>
                          </a:solidFill>
                          <a:latin typeface="+mn-lt"/>
                          <a:ea typeface="+mn-ea"/>
                          <a:cs typeface="+mn-cs"/>
                        </a:rPr>
                        <a:t>量表</a:t>
                      </a:r>
                      <a:r>
                        <a:rPr kumimoji="0" lang="en-US" sz="1500" b="1" kern="1200" dirty="0" smtClean="0">
                          <a:solidFill>
                            <a:schemeClr val="tx1"/>
                          </a:solidFill>
                          <a:latin typeface="+mn-lt"/>
                          <a:ea typeface="+mn-ea"/>
                          <a:cs typeface="+mn-cs"/>
                        </a:rPr>
                        <a:t>/</a:t>
                      </a:r>
                      <a:r>
                        <a:rPr kumimoji="0" lang="zh-TW" altLang="en-US" sz="1500" b="1" kern="1200" dirty="0" smtClean="0">
                          <a:solidFill>
                            <a:schemeClr val="tx1"/>
                          </a:solidFill>
                          <a:latin typeface="+mn-lt"/>
                          <a:ea typeface="+mn-ea"/>
                          <a:cs typeface="+mn-cs"/>
                        </a:rPr>
                        <a:t>副量表</a:t>
                      </a:r>
                      <a:endParaRPr lang="zh-TW" sz="1500" b="1"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kumimoji="0" lang="zh-TW" altLang="en-US" sz="1500" b="1" kern="1200" dirty="0" smtClean="0">
                          <a:solidFill>
                            <a:schemeClr val="tx1"/>
                          </a:solidFill>
                          <a:latin typeface="+mn-lt"/>
                          <a:ea typeface="+mn-ea"/>
                          <a:cs typeface="+mn-cs"/>
                        </a:rPr>
                        <a:t>學校的關注</a:t>
                      </a:r>
                      <a:endParaRPr lang="zh-TW" sz="1500" b="1"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497043">
                <a:tc vMerge="1">
                  <a:txBody>
                    <a:bodyPr/>
                    <a:lstStyle/>
                    <a:p>
                      <a:endParaRPr lang="zh-TW" altLang="en-US"/>
                    </a:p>
                  </a:txBody>
                  <a:tcPr/>
                </a:tc>
                <a:tc>
                  <a:txBody>
                    <a:bodyPr/>
                    <a:lstStyle/>
                    <a:p>
                      <a:pPr algn="ctr">
                        <a:spcAft>
                          <a:spcPts val="0"/>
                        </a:spcAft>
                      </a:pPr>
                      <a:r>
                        <a:rPr lang="zh-TW" sz="1500" kern="100" dirty="0">
                          <a:latin typeface="Times New Roman"/>
                          <a:ea typeface="新細明體"/>
                          <a:cs typeface="Times New Roman"/>
                        </a:rPr>
                        <a:t>學習</a:t>
                      </a:r>
                      <a:r>
                        <a:rPr lang="zh-TW" sz="1500" kern="100" dirty="0">
                          <a:solidFill>
                            <a:srgbClr val="000000"/>
                          </a:solidFill>
                          <a:latin typeface="Times New Roman"/>
                          <a:ea typeface="新細明體"/>
                          <a:cs typeface="新細明體"/>
                        </a:rPr>
                        <a:t>策略</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學校生活質素</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學習動機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30" algn="ctr">
                        <a:spcAft>
                          <a:spcPts val="0"/>
                        </a:spcAft>
                      </a:pPr>
                      <a:r>
                        <a:rPr lang="zh-TW" sz="1500" kern="100" dirty="0">
                          <a:latin typeface="Times New Roman"/>
                          <a:ea typeface="新細明體"/>
                          <a:cs typeface="Times New Roman"/>
                        </a:rPr>
                        <a:t>社群關係</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道德行為</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情緒</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自我勝任感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價值觀</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8877">
                <a:tc>
                  <a:txBody>
                    <a:bodyPr/>
                    <a:lstStyle/>
                    <a:p>
                      <a:pPr marL="201295" indent="-179705">
                        <a:spcAft>
                          <a:spcPts val="0"/>
                        </a:spcAft>
                        <a:tabLst>
                          <a:tab pos="201295" algn="l"/>
                        </a:tabLst>
                      </a:pPr>
                      <a:r>
                        <a:rPr lang="zh-TW" sz="1500" dirty="0">
                          <a:solidFill>
                            <a:srgbClr val="000000"/>
                          </a:solidFill>
                          <a:latin typeface="Times New Roman"/>
                          <a:cs typeface="Times New Roman"/>
                        </a:rPr>
                        <a:t>學習能力</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25887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創意思考</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25887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批判性</a:t>
                      </a:r>
                      <a:r>
                        <a:rPr lang="zh-TW" sz="1500" dirty="0" smtClean="0">
                          <a:solidFill>
                            <a:srgbClr val="000000"/>
                          </a:solidFill>
                          <a:latin typeface="Times New Roman"/>
                          <a:cs typeface="Times New Roman"/>
                        </a:rPr>
                        <a:t>思考</a:t>
                      </a:r>
                      <a:r>
                        <a:rPr lang="en-US" altLang="zh-TW" sz="1500" smtClean="0">
                          <a:solidFill>
                            <a:srgbClr val="000000"/>
                          </a:solidFill>
                          <a:latin typeface="Times New Roman"/>
                          <a:cs typeface="Times New Roman"/>
                        </a:rPr>
                        <a:t> *</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dirty="0">
                          <a:latin typeface="Arial"/>
                          <a:ea typeface="新細明體"/>
                          <a:cs typeface="Arial"/>
                          <a:sym typeface="Wingdings 2"/>
                        </a:rPr>
                        <a:t></a:t>
                      </a:r>
                      <a:endParaRPr lang="zh-TW" sz="1500" kern="100" dirty="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25887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解難技巧</a:t>
                      </a:r>
                      <a:endParaRPr lang="zh-TW" sz="150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dirty="0">
                          <a:latin typeface="Arial"/>
                          <a:ea typeface="新細明體"/>
                          <a:cs typeface="Arial"/>
                          <a:sym typeface="Wingdings 2"/>
                        </a:rPr>
                        <a:t></a:t>
                      </a:r>
                      <a:endParaRPr lang="zh-TW" sz="1500" kern="100" dirty="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25887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時間管理</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kern="100" dirty="0">
                          <a:latin typeface="Arial"/>
                          <a:ea typeface="新細明體"/>
                          <a:cs typeface="Arial"/>
                          <a:sym typeface="Wingdings 2"/>
                        </a:rPr>
                        <a:t></a:t>
                      </a:r>
                      <a:endParaRPr lang="zh-TW" sz="1500" kern="100" dirty="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kern="100">
                          <a:latin typeface="Arial"/>
                          <a:ea typeface="新細明體"/>
                          <a:cs typeface="Arial"/>
                          <a:sym typeface="Wingdings 2"/>
                        </a:rPr>
                        <a:t></a:t>
                      </a:r>
                      <a:endParaRPr lang="zh-TW" sz="1500" kern="100">
                        <a:latin typeface="Calibri"/>
                        <a:ea typeface="新細明體"/>
                        <a:cs typeface="Times New Roma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58877">
                <a:tc>
                  <a:txBody>
                    <a:bodyPr/>
                    <a:lstStyle/>
                    <a:p>
                      <a:pPr marL="21590">
                        <a:spcAft>
                          <a:spcPts val="0"/>
                        </a:spcAft>
                      </a:pPr>
                      <a:r>
                        <a:rPr lang="zh-TW" sz="1500" dirty="0">
                          <a:solidFill>
                            <a:srgbClr val="000000"/>
                          </a:solidFill>
                          <a:latin typeface="Times New Roman"/>
                          <a:cs typeface="Times New Roman"/>
                        </a:rPr>
                        <a:t>獨立學習能力</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7"/>
                  </a:ext>
                </a:extLst>
              </a:tr>
              <a:tr h="25887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學術情感</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8"/>
                  </a:ext>
                </a:extLst>
              </a:tr>
              <a:tr h="25887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學術探究</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9"/>
                  </a:ext>
                </a:extLst>
              </a:tr>
              <a:tr h="25887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學術檢視</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10"/>
                  </a:ext>
                </a:extLst>
              </a:tr>
              <a:tr h="25887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學習自我概念</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11"/>
                  </a:ext>
                </a:extLst>
              </a:tr>
              <a:tr h="25887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自我完善</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12"/>
                  </a:ext>
                </a:extLst>
              </a:tr>
              <a:tr h="25887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尋找協助</a:t>
                      </a:r>
                      <a:r>
                        <a:rPr lang="en-US" sz="1500">
                          <a:solidFill>
                            <a:srgbClr val="000000"/>
                          </a:solidFill>
                          <a:latin typeface="Times New Roman"/>
                          <a:cs typeface="....`.."/>
                        </a:rPr>
                        <a:t> *</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13"/>
                  </a:ext>
                </a:extLst>
              </a:tr>
              <a:tr h="25887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目標設定</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tcPr>
                </a:tc>
                <a:extLst>
                  <a:ext uri="{0D108BD9-81ED-4DB2-BD59-A6C34878D82A}">
                    <a16:rowId xmlns:a16="http://schemas.microsoft.com/office/drawing/2014/main" val="10014"/>
                  </a:ext>
                </a:extLst>
              </a:tr>
              <a:tr h="258877">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好奇</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15"/>
                  </a:ext>
                </a:extLst>
              </a:tr>
              <a:tr h="25887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閱讀策略</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16"/>
                  </a:ext>
                </a:extLst>
              </a:tr>
              <a:tr h="25887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策略性求助</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17"/>
                  </a:ext>
                </a:extLst>
              </a:tr>
              <a:tr h="25887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控制學習環境</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18"/>
                  </a:ext>
                </a:extLst>
              </a:tr>
              <a:tr h="25887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學習計劃</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19"/>
                  </a:ext>
                </a:extLst>
              </a:tr>
              <a:tr h="258877">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學習的價值</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
        <p:nvSpPr>
          <p:cNvPr id="5" name="Slide Number Placeholder 4"/>
          <p:cNvSpPr>
            <a:spLocks noGrp="1"/>
          </p:cNvSpPr>
          <p:nvPr>
            <p:ph type="sldNum" sz="quarter" idx="12"/>
          </p:nvPr>
        </p:nvSpPr>
        <p:spPr>
          <a:xfrm>
            <a:off x="7924800" y="6448425"/>
            <a:ext cx="762000" cy="365125"/>
          </a:xfrm>
        </p:spPr>
        <p:txBody>
          <a:bodyPr/>
          <a:lstStyle/>
          <a:p>
            <a:pPr>
              <a:defRPr/>
            </a:pPr>
            <a:fld id="{6F036904-236F-423E-ACEE-39CC3F4FAEBB}" type="slidenum">
              <a:rPr lang="zh-TW" altLang="en-US" smtClean="0"/>
              <a:pPr>
                <a:defRPr/>
              </a:pPr>
              <a:t>19</a:t>
            </a:fld>
            <a:endParaRPr lang="zh-TW" altLang="en-US" dirty="0"/>
          </a:p>
        </p:txBody>
      </p:sp>
      <p:sp>
        <p:nvSpPr>
          <p:cNvPr id="6" name="文字方塊 5"/>
          <p:cNvSpPr txBox="1"/>
          <p:nvPr/>
        </p:nvSpPr>
        <p:spPr>
          <a:xfrm>
            <a:off x="107504" y="6572279"/>
            <a:ext cx="6245344" cy="307777"/>
          </a:xfrm>
          <a:prstGeom prst="rect">
            <a:avLst/>
          </a:prstGeom>
          <a:noFill/>
        </p:spPr>
        <p:txBody>
          <a:bodyPr wrap="square" rtlCol="0">
            <a:spAutoFit/>
          </a:bodyPr>
          <a:lstStyle/>
          <a:p>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“Critical Thinking” </a:t>
            </a:r>
            <a:r>
              <a:rPr lang="zh-TW" altLang="en-US" sz="1400" dirty="0">
                <a:latin typeface="Times New Roman" panose="02020603050405020304" pitchFamily="18" charset="0"/>
                <a:ea typeface="標楷體" panose="03000509000000000000" pitchFamily="65" charset="-120"/>
                <a:cs typeface="Times New Roman" panose="02020603050405020304" pitchFamily="18" charset="0"/>
              </a:rPr>
              <a:t>的中譯更新為「慎思明辨」</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28670"/>
            <a:ext cx="8229600" cy="847742"/>
          </a:xfrm>
        </p:spPr>
        <p:txBody>
          <a:bodyPr/>
          <a:lstStyle/>
          <a:p>
            <a:pPr lvl="0"/>
            <a:r>
              <a:rPr lang="zh-TW" altLang="en-US" b="1" dirty="0" smtClean="0">
                <a:latin typeface="+mn-ea"/>
                <a:ea typeface="+mn-ea"/>
              </a:rPr>
              <a:t>單元一</a:t>
            </a:r>
            <a:endParaRPr lang="zh-TW" altLang="en-US" dirty="0">
              <a:latin typeface="+mn-ea"/>
              <a:ea typeface="+mn-ea"/>
            </a:endParaRPr>
          </a:p>
        </p:txBody>
      </p:sp>
      <p:sp>
        <p:nvSpPr>
          <p:cNvPr id="3" name="內容版面配置區 2"/>
          <p:cNvSpPr>
            <a:spLocks noGrp="1"/>
          </p:cNvSpPr>
          <p:nvPr>
            <p:ph idx="1"/>
          </p:nvPr>
        </p:nvSpPr>
        <p:spPr/>
        <p:txBody>
          <a:bodyPr/>
          <a:lstStyle/>
          <a:p>
            <a:r>
              <a:rPr lang="zh-TW" altLang="en-US" sz="3200" dirty="0" smtClean="0">
                <a:latin typeface="+mn-ea"/>
              </a:rPr>
              <a:t>本單元讓學員了解</a:t>
            </a:r>
            <a:r>
              <a:rPr lang="en-US" altLang="zh-TW" sz="3200" dirty="0" smtClean="0">
                <a:latin typeface="+mn-ea"/>
              </a:rPr>
              <a:t>︰</a:t>
            </a:r>
          </a:p>
          <a:p>
            <a:pPr>
              <a:buNone/>
            </a:pPr>
            <a:r>
              <a:rPr lang="en-US" sz="3200" dirty="0" smtClean="0">
                <a:latin typeface="+mn-ea"/>
              </a:rPr>
              <a:t> </a:t>
            </a:r>
            <a:endParaRPr lang="zh-TW" altLang="en-US" sz="3200" dirty="0" smtClean="0">
              <a:latin typeface="+mn-ea"/>
            </a:endParaRPr>
          </a:p>
          <a:p>
            <a:pPr lvl="0"/>
            <a:r>
              <a:rPr lang="zh-TW" altLang="en-US" sz="3200" dirty="0" smtClean="0">
                <a:latin typeface="+mn-ea"/>
              </a:rPr>
              <a:t>情意及社交表現評估套件的背景、架構和使用原則</a:t>
            </a:r>
          </a:p>
          <a:p>
            <a:pPr lvl="0"/>
            <a:r>
              <a:rPr lang="zh-TW" altLang="en-US" sz="3200" dirty="0" smtClean="0">
                <a:latin typeface="+mn-ea"/>
              </a:rPr>
              <a:t>「學校發展與問責」數據電子平台</a:t>
            </a:r>
            <a:r>
              <a:rPr lang="en-US" sz="3200" dirty="0" smtClean="0">
                <a:latin typeface="+mn-ea"/>
              </a:rPr>
              <a:t> (ESDA) </a:t>
            </a:r>
            <a:r>
              <a:rPr lang="zh-TW" altLang="en-US" sz="3200" dirty="0" smtClean="0">
                <a:latin typeface="+mn-ea"/>
              </a:rPr>
              <a:t>的核心功能</a:t>
            </a:r>
          </a:p>
          <a:p>
            <a:pPr lvl="0"/>
            <a:r>
              <a:rPr lang="zh-TW" altLang="en-US" sz="3200" dirty="0" smtClean="0">
                <a:latin typeface="+mn-ea"/>
              </a:rPr>
              <a:t>選擇量表的方法及其應用</a:t>
            </a:r>
          </a:p>
          <a:p>
            <a:endParaRPr lang="zh-TW" altLang="en-US" dirty="0"/>
          </a:p>
        </p:txBody>
      </p:sp>
      <p:sp>
        <p:nvSpPr>
          <p:cNvPr id="4" name="投影片編號版面配置區 3"/>
          <p:cNvSpPr>
            <a:spLocks noGrp="1"/>
          </p:cNvSpPr>
          <p:nvPr>
            <p:ph type="sldNum" sz="quarter" idx="12"/>
          </p:nvPr>
        </p:nvSpPr>
        <p:spPr/>
        <p:txBody>
          <a:bodyPr/>
          <a:lstStyle/>
          <a:p>
            <a:pPr>
              <a:defRPr/>
            </a:pPr>
            <a:fld id="{32C3E5D5-EA04-49BB-9A24-CDC7ED95E4A0}" type="slidenum">
              <a:rPr lang="zh-TW" altLang="en-US" smtClean="0"/>
              <a:pPr>
                <a:defRPr/>
              </a:pPr>
              <a:t>2</a:t>
            </a:fld>
            <a:endParaRPr lang="zh-TW"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2875"/>
            <a:ext cx="8229600" cy="785813"/>
          </a:xfrm>
        </p:spPr>
        <p:txBody>
          <a:bodyPr>
            <a:normAutofit fontScale="90000"/>
          </a:bodyPr>
          <a:lstStyle/>
          <a:p>
            <a:pPr eaLnBrk="1" fontAlgn="auto" hangingPunct="1">
              <a:spcAft>
                <a:spcPts val="0"/>
              </a:spcAft>
              <a:defRPr/>
            </a:pPr>
            <a:r>
              <a:rPr lang="zh-TW" altLang="en-US" dirty="0" smtClean="0">
                <a:latin typeface="+mn-ea"/>
                <a:ea typeface="+mn-ea"/>
              </a:rPr>
              <a:t>選擇</a:t>
            </a:r>
            <a:r>
              <a:rPr lang="en-US" altLang="zh-TW" b="1" dirty="0" smtClean="0">
                <a:latin typeface="+mn-ea"/>
                <a:ea typeface="+mn-ea"/>
              </a:rPr>
              <a:t>APASO-II</a:t>
            </a:r>
            <a:r>
              <a:rPr lang="zh-TW" altLang="en-US" b="1" dirty="0" smtClean="0">
                <a:latin typeface="+mn-ea"/>
                <a:ea typeface="+mn-ea"/>
              </a:rPr>
              <a:t>量表的原則 </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953664"/>
          <a:ext cx="8715436" cy="5618608"/>
        </p:xfrm>
        <a:graphic>
          <a:graphicData uri="http://schemas.openxmlformats.org/drawingml/2006/table">
            <a:tbl>
              <a:tblPr/>
              <a:tblGrid>
                <a:gridCol w="2722316">
                  <a:extLst>
                    <a:ext uri="{9D8B030D-6E8A-4147-A177-3AD203B41FA5}">
                      <a16:colId xmlns:a16="http://schemas.microsoft.com/office/drawing/2014/main" val="20000"/>
                    </a:ext>
                  </a:extLst>
                </a:gridCol>
                <a:gridCol w="749140">
                  <a:extLst>
                    <a:ext uri="{9D8B030D-6E8A-4147-A177-3AD203B41FA5}">
                      <a16:colId xmlns:a16="http://schemas.microsoft.com/office/drawing/2014/main" val="20001"/>
                    </a:ext>
                  </a:extLst>
                </a:gridCol>
                <a:gridCol w="749140">
                  <a:extLst>
                    <a:ext uri="{9D8B030D-6E8A-4147-A177-3AD203B41FA5}">
                      <a16:colId xmlns:a16="http://schemas.microsoft.com/office/drawing/2014/main" val="20002"/>
                    </a:ext>
                  </a:extLst>
                </a:gridCol>
                <a:gridCol w="749140">
                  <a:extLst>
                    <a:ext uri="{9D8B030D-6E8A-4147-A177-3AD203B41FA5}">
                      <a16:colId xmlns:a16="http://schemas.microsoft.com/office/drawing/2014/main" val="20003"/>
                    </a:ext>
                  </a:extLst>
                </a:gridCol>
                <a:gridCol w="749140">
                  <a:extLst>
                    <a:ext uri="{9D8B030D-6E8A-4147-A177-3AD203B41FA5}">
                      <a16:colId xmlns:a16="http://schemas.microsoft.com/office/drawing/2014/main" val="20004"/>
                    </a:ext>
                  </a:extLst>
                </a:gridCol>
                <a:gridCol w="749140">
                  <a:extLst>
                    <a:ext uri="{9D8B030D-6E8A-4147-A177-3AD203B41FA5}">
                      <a16:colId xmlns:a16="http://schemas.microsoft.com/office/drawing/2014/main" val="20005"/>
                    </a:ext>
                  </a:extLst>
                </a:gridCol>
                <a:gridCol w="749140">
                  <a:extLst>
                    <a:ext uri="{9D8B030D-6E8A-4147-A177-3AD203B41FA5}">
                      <a16:colId xmlns:a16="http://schemas.microsoft.com/office/drawing/2014/main" val="20006"/>
                    </a:ext>
                  </a:extLst>
                </a:gridCol>
                <a:gridCol w="749140">
                  <a:extLst>
                    <a:ext uri="{9D8B030D-6E8A-4147-A177-3AD203B41FA5}">
                      <a16:colId xmlns:a16="http://schemas.microsoft.com/office/drawing/2014/main" val="20007"/>
                    </a:ext>
                  </a:extLst>
                </a:gridCol>
                <a:gridCol w="749140">
                  <a:extLst>
                    <a:ext uri="{9D8B030D-6E8A-4147-A177-3AD203B41FA5}">
                      <a16:colId xmlns:a16="http://schemas.microsoft.com/office/drawing/2014/main" val="20008"/>
                    </a:ext>
                  </a:extLst>
                </a:gridCol>
              </a:tblGrid>
              <a:tr h="190820">
                <a:tc rowSpan="2">
                  <a:txBody>
                    <a:bodyPr/>
                    <a:lstStyle/>
                    <a:p>
                      <a:pPr algn="just">
                        <a:spcAft>
                          <a:spcPts val="0"/>
                        </a:spcAft>
                      </a:pPr>
                      <a:r>
                        <a:rPr kumimoji="0" lang="zh-TW" altLang="en-US" sz="1500" b="1" kern="1200" dirty="0" smtClean="0">
                          <a:solidFill>
                            <a:schemeClr val="tx1"/>
                          </a:solidFill>
                          <a:latin typeface="+mn-lt"/>
                          <a:ea typeface="+mn-ea"/>
                          <a:cs typeface="+mn-cs"/>
                        </a:rPr>
                        <a:t>量表</a:t>
                      </a:r>
                      <a:r>
                        <a:rPr kumimoji="0" lang="en-US" sz="1500" b="1" kern="1200" dirty="0" smtClean="0">
                          <a:solidFill>
                            <a:schemeClr val="tx1"/>
                          </a:solidFill>
                          <a:latin typeface="+mn-lt"/>
                          <a:ea typeface="+mn-ea"/>
                          <a:cs typeface="+mn-cs"/>
                        </a:rPr>
                        <a:t>/</a:t>
                      </a:r>
                      <a:r>
                        <a:rPr kumimoji="0" lang="zh-TW" altLang="en-US" sz="1500" b="1" kern="1200" dirty="0" smtClean="0">
                          <a:solidFill>
                            <a:schemeClr val="tx1"/>
                          </a:solidFill>
                          <a:latin typeface="+mn-lt"/>
                          <a:ea typeface="+mn-ea"/>
                          <a:cs typeface="+mn-cs"/>
                        </a:rPr>
                        <a:t>副量表</a:t>
                      </a:r>
                      <a:endParaRPr lang="zh-TW" sz="1500" b="1" kern="100" dirty="0">
                        <a:latin typeface="Times New Roman"/>
                        <a:ea typeface="新細明體"/>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spcAft>
                          <a:spcPts val="0"/>
                        </a:spcAft>
                      </a:pPr>
                      <a:r>
                        <a:rPr kumimoji="0" lang="zh-TW" altLang="en-US" sz="1500" b="1" kern="1200" dirty="0" smtClean="0">
                          <a:solidFill>
                            <a:schemeClr val="tx1"/>
                          </a:solidFill>
                          <a:latin typeface="+mn-lt"/>
                          <a:ea typeface="+mn-ea"/>
                          <a:cs typeface="+mn-cs"/>
                        </a:rPr>
                        <a:t>學校的關注</a:t>
                      </a:r>
                      <a:endParaRPr lang="zh-TW" sz="1500" b="1" kern="100" dirty="0">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720714">
                <a:tc vMerge="1">
                  <a:txBody>
                    <a:bodyPr/>
                    <a:lstStyle/>
                    <a:p>
                      <a:endParaRPr lang="zh-TW" altLang="en-US"/>
                    </a:p>
                  </a:txBody>
                  <a:tcPr/>
                </a:tc>
                <a:tc>
                  <a:txBody>
                    <a:bodyPr/>
                    <a:lstStyle/>
                    <a:p>
                      <a:pPr algn="ctr">
                        <a:spcAft>
                          <a:spcPts val="0"/>
                        </a:spcAft>
                      </a:pPr>
                      <a:r>
                        <a:rPr lang="zh-TW" sz="1500" kern="100" dirty="0">
                          <a:latin typeface="Times New Roman"/>
                          <a:ea typeface="新細明體"/>
                          <a:cs typeface="Times New Roman"/>
                        </a:rPr>
                        <a:t>學習</a:t>
                      </a:r>
                      <a:r>
                        <a:rPr lang="zh-TW" sz="1500" kern="100" dirty="0">
                          <a:solidFill>
                            <a:srgbClr val="000000"/>
                          </a:solidFill>
                          <a:latin typeface="Times New Roman"/>
                          <a:ea typeface="新細明體"/>
                          <a:cs typeface="新細明體"/>
                        </a:rPr>
                        <a:t>策略</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學校生活質素</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學習動機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30" algn="ctr">
                        <a:spcAft>
                          <a:spcPts val="0"/>
                        </a:spcAft>
                      </a:pPr>
                      <a:r>
                        <a:rPr lang="zh-TW" sz="1500" kern="100" dirty="0">
                          <a:latin typeface="Times New Roman"/>
                          <a:ea typeface="新細明體"/>
                          <a:cs typeface="Times New Roman"/>
                        </a:rPr>
                        <a:t>社群關係</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道德行為</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情緒</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自我勝任感</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500" kern="100" dirty="0">
                          <a:latin typeface="Times New Roman"/>
                          <a:ea typeface="新細明體"/>
                          <a:cs typeface="Times New Roman"/>
                        </a:rPr>
                        <a:t>價值觀</a:t>
                      </a:r>
                      <a:endParaRPr lang="zh-TW" sz="1500" kern="1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95061">
                <a:tc>
                  <a:txBody>
                    <a:bodyPr/>
                    <a:lstStyle/>
                    <a:p>
                      <a:pPr marL="201295" indent="-179705">
                        <a:spcAft>
                          <a:spcPts val="0"/>
                        </a:spcAft>
                        <a:tabLst>
                          <a:tab pos="201295" algn="l"/>
                        </a:tabLst>
                      </a:pPr>
                      <a:r>
                        <a:rPr lang="zh-TW" sz="1500" dirty="0">
                          <a:solidFill>
                            <a:srgbClr val="000000"/>
                          </a:solidFill>
                          <a:latin typeface="Times New Roman"/>
                          <a:cs typeface="Times New Roman"/>
                        </a:rPr>
                        <a:t>領導才能</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95061">
                <a:tc>
                  <a:txBody>
                    <a:bodyPr/>
                    <a:lstStyle/>
                    <a:p>
                      <a:pPr>
                        <a:spcAft>
                          <a:spcPts val="0"/>
                        </a:spcAft>
                      </a:pPr>
                      <a:r>
                        <a:rPr lang="zh-TW" sz="1500" dirty="0">
                          <a:solidFill>
                            <a:srgbClr val="000000"/>
                          </a:solidFill>
                          <a:latin typeface="Times New Roman"/>
                          <a:cs typeface="Times New Roman"/>
                        </a:rPr>
                        <a:t>道德操守</a:t>
                      </a:r>
                      <a:endParaRPr lang="zh-TW" sz="1500" dirty="0">
                        <a:solidFill>
                          <a:srgbClr val="000000"/>
                        </a:solidFill>
                        <a:latin typeface="....`.."/>
                        <a:cs typeface="....`.."/>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3"/>
                  </a:ext>
                </a:extLst>
              </a:tr>
              <a:tr h="39506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承擔</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lnSpc>
                          <a:spcPts val="1725"/>
                        </a:lnSpc>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lnSpc>
                          <a:spcPts val="1725"/>
                        </a:lnSpc>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39506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道德操守</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lnSpc>
                          <a:spcPts val="1115"/>
                        </a:lnSpc>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39506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不放縱的生活態度</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39506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堅毅</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395061">
                <a:tc>
                  <a:txBody>
                    <a:bodyPr/>
                    <a:lstStyle/>
                    <a:p>
                      <a:pPr marL="342900" lvl="0" indent="-342900">
                        <a:spcAft>
                          <a:spcPts val="0"/>
                        </a:spcAft>
                        <a:buFont typeface="Wingdings"/>
                        <a:buChar char=""/>
                        <a:tabLst>
                          <a:tab pos="201295" algn="l"/>
                        </a:tabLst>
                      </a:pPr>
                      <a:r>
                        <a:rPr lang="zh-TW" sz="1500" dirty="0">
                          <a:solidFill>
                            <a:srgbClr val="000000"/>
                          </a:solidFill>
                          <a:latin typeface="Times New Roman"/>
                          <a:cs typeface="Times New Roman"/>
                        </a:rPr>
                        <a:t>自我控制</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95061">
                <a:tc>
                  <a:txBody>
                    <a:bodyPr/>
                    <a:lstStyle/>
                    <a:p>
                      <a:pPr marL="20320" indent="1270">
                        <a:spcAft>
                          <a:spcPts val="0"/>
                        </a:spcAft>
                      </a:pPr>
                      <a:r>
                        <a:rPr lang="zh-TW" sz="1500" dirty="0">
                          <a:solidFill>
                            <a:srgbClr val="000000"/>
                          </a:solidFill>
                          <a:latin typeface="Times New Roman"/>
                          <a:cs typeface="Times New Roman"/>
                        </a:rPr>
                        <a:t>國民身份認同及全球公民</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95061">
                <a:tc>
                  <a:txBody>
                    <a:bodyPr/>
                    <a:lstStyle/>
                    <a:p>
                      <a:pPr>
                        <a:spcAft>
                          <a:spcPts val="0"/>
                        </a:spcAft>
                      </a:pPr>
                      <a:r>
                        <a:rPr lang="zh-TW" sz="1500" dirty="0">
                          <a:solidFill>
                            <a:srgbClr val="000000"/>
                          </a:solidFill>
                          <a:latin typeface="Times New Roman"/>
                          <a:cs typeface="Times New Roman"/>
                        </a:rPr>
                        <a:t>人生目標</a:t>
                      </a:r>
                      <a:endParaRPr lang="zh-TW" sz="1500" dirty="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10"/>
                  </a:ext>
                </a:extLst>
              </a:tr>
              <a:tr h="39506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對事業的期望</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395061">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目標設定</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12"/>
                  </a:ext>
                </a:extLst>
              </a:tr>
              <a:tr h="323623">
                <a:tc>
                  <a:txBody>
                    <a:bodyPr/>
                    <a:lstStyle/>
                    <a:p>
                      <a:pPr marL="342900" lvl="0" indent="-342900">
                        <a:spcAft>
                          <a:spcPts val="0"/>
                        </a:spcAft>
                        <a:buFont typeface="Wingdings"/>
                        <a:buChar char=""/>
                        <a:tabLst>
                          <a:tab pos="201295" algn="l"/>
                        </a:tabLst>
                      </a:pPr>
                      <a:r>
                        <a:rPr lang="zh-TW" sz="1500">
                          <a:solidFill>
                            <a:srgbClr val="000000"/>
                          </a:solidFill>
                          <a:latin typeface="Times New Roman"/>
                          <a:cs typeface="Times New Roman"/>
                        </a:rPr>
                        <a:t>人生目標</a:t>
                      </a:r>
                      <a:endParaRPr lang="zh-TW" sz="1500">
                        <a:solidFill>
                          <a:srgbClr val="000000"/>
                        </a:solidFill>
                        <a:latin typeface="....`.."/>
                        <a:cs typeface="....`.."/>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a:solidFill>
                            <a:srgbClr val="000000"/>
                          </a:solidFill>
                          <a:latin typeface="新細明體"/>
                          <a:ea typeface="SimSun"/>
                          <a:cs typeface="Arial"/>
                          <a:sym typeface="Wingdings 2"/>
                        </a:rPr>
                        <a:t></a:t>
                      </a:r>
                      <a:r>
                        <a:rPr lang="en-US" sz="1500" kern="100">
                          <a:solidFill>
                            <a:srgbClr val="000000"/>
                          </a:solidFill>
                          <a:latin typeface="Times New Roman"/>
                          <a:cs typeface="新細明體"/>
                        </a:rPr>
                        <a:t> </a:t>
                      </a:r>
                      <a:endParaRPr lang="zh-TW" sz="150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endParaRPr lang="zh-TW" sz="1500" dirty="0">
                        <a:latin typeface="Calibri"/>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500" dirty="0">
                          <a:solidFill>
                            <a:srgbClr val="000000"/>
                          </a:solidFill>
                          <a:latin typeface="新細明體"/>
                          <a:ea typeface="SimSun"/>
                          <a:cs typeface="Arial"/>
                          <a:sym typeface="Wingdings 2"/>
                        </a:rPr>
                        <a:t></a:t>
                      </a:r>
                      <a:r>
                        <a:rPr lang="en-US" sz="1500" kern="100" dirty="0">
                          <a:solidFill>
                            <a:srgbClr val="000000"/>
                          </a:solidFill>
                          <a:latin typeface="Times New Roman"/>
                          <a:cs typeface="新細明體"/>
                        </a:rPr>
                        <a:t> </a:t>
                      </a:r>
                      <a:endParaRPr lang="zh-TW" sz="1500" dirty="0">
                        <a:latin typeface="Calibri"/>
                        <a:cs typeface="新細明體"/>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5" name="Slide Number Placeholder 4"/>
          <p:cNvSpPr>
            <a:spLocks noGrp="1"/>
          </p:cNvSpPr>
          <p:nvPr>
            <p:ph type="sldNum" sz="quarter" idx="12"/>
          </p:nvPr>
        </p:nvSpPr>
        <p:spPr>
          <a:xfrm>
            <a:off x="7924800" y="6376988"/>
            <a:ext cx="762000" cy="365125"/>
          </a:xfrm>
        </p:spPr>
        <p:txBody>
          <a:bodyPr/>
          <a:lstStyle/>
          <a:p>
            <a:pPr>
              <a:defRPr/>
            </a:pPr>
            <a:fld id="{6F2C8C49-C77C-40A9-977E-60FF015D6962}" type="slidenum">
              <a:rPr lang="zh-TW" altLang="en-US" smtClean="0"/>
              <a:pPr>
                <a:defRPr/>
              </a:pPr>
              <a:t>20</a:t>
            </a:fld>
            <a:endParaRPr lang="zh-TW"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57250"/>
            <a:ext cx="8229600" cy="1143000"/>
          </a:xfrm>
        </p:spPr>
        <p:txBody>
          <a:bodyPr>
            <a:normAutofit/>
          </a:bodyPr>
          <a:lstStyle/>
          <a:p>
            <a:pPr eaLnBrk="1" fontAlgn="auto" hangingPunct="1">
              <a:spcAft>
                <a:spcPts val="0"/>
              </a:spcAft>
              <a:defRPr/>
            </a:pPr>
            <a:r>
              <a:rPr lang="en-US" altLang="zh-TW" dirty="0" smtClean="0">
                <a:latin typeface="+mn-ea"/>
                <a:ea typeface="+mn-ea"/>
                <a:cs typeface="Times New Roman" pitchFamily="18" charset="0"/>
              </a:rPr>
              <a:t>APASO-II</a:t>
            </a:r>
            <a:r>
              <a:rPr lang="zh-TW" altLang="en-US" dirty="0" smtClean="0">
                <a:latin typeface="+mn-ea"/>
                <a:ea typeface="+mn-ea"/>
                <a:cs typeface="Times New Roman" pitchFamily="18" charset="0"/>
              </a:rPr>
              <a:t>問卷調查的設計</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2254250"/>
            <a:ext cx="8229600" cy="4389438"/>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學校可在學年的不同時間選用量表或副量表，以達到不同的目的，例如評估中期計劃的有效性或監測學生跨學年的發展</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學校還可以根據學生的發展特點，跨群組的循環選用量表</a:t>
            </a:r>
            <a:endParaRPr lang="en-US" altLang="zh-TW"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634E01C1-F2BA-4BF2-92D1-D4725515C554}" type="slidenum">
              <a:rPr lang="zh-TW" altLang="en-US" smtClean="0"/>
              <a:pPr>
                <a:defRPr/>
              </a:pPr>
              <a:t>21</a:t>
            </a:fld>
            <a:endParaRPr lang="zh-TW"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前測</a:t>
            </a:r>
            <a:r>
              <a:rPr lang="en-US" altLang="zh-TW" dirty="0" smtClean="0">
                <a:latin typeface="+mn-ea"/>
                <a:ea typeface="+mn-ea"/>
                <a:cs typeface="Times New Roman" pitchFamily="18" charset="0"/>
              </a:rPr>
              <a:t>/</a:t>
            </a:r>
            <a:r>
              <a:rPr lang="zh-TW" altLang="en-US" dirty="0" smtClean="0">
                <a:latin typeface="+mn-ea"/>
                <a:ea typeface="+mn-ea"/>
                <a:cs typeface="Times New Roman" pitchFamily="18" charset="0"/>
              </a:rPr>
              <a:t>後測的設計</a:t>
            </a:r>
            <a:endParaRPr lang="zh-TW" altLang="en-US" dirty="0">
              <a:latin typeface="+mn-ea"/>
              <a:ea typeface="+mn-ea"/>
              <a:cs typeface="Times New Roman" pitchFamily="18" charset="0"/>
            </a:endParaRPr>
          </a:p>
        </p:txBody>
      </p:sp>
      <p:sp>
        <p:nvSpPr>
          <p:cNvPr id="7"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學校可以採用前測</a:t>
            </a:r>
            <a:r>
              <a:rPr lang="en-US" altLang="zh-TW" dirty="0" smtClean="0">
                <a:latin typeface="+mn-ea"/>
                <a:cs typeface="Times New Roman" pitchFamily="18" charset="0"/>
              </a:rPr>
              <a:t>/</a:t>
            </a:r>
            <a:r>
              <a:rPr lang="zh-TW" altLang="en-US" dirty="0" smtClean="0">
                <a:latin typeface="+mn-ea"/>
                <a:cs typeface="Times New Roman" pitchFamily="18" charset="0"/>
              </a:rPr>
              <a:t>後測的方法，檢驗他們的中期計劃的成效</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例如，一所學校正計劃推出一項禮貌運動，以改善學生的道德行為。在活動前，學生需要完成一套量表或副量表</a:t>
            </a:r>
            <a:r>
              <a:rPr lang="en-US" altLang="zh-TW" dirty="0" smtClean="0">
                <a:latin typeface="+mn-ea"/>
                <a:cs typeface="Times New Roman" pitchFamily="18" charset="0"/>
              </a:rPr>
              <a:t>﹝</a:t>
            </a:r>
            <a:r>
              <a:rPr lang="zh-TW" altLang="en-US" dirty="0" smtClean="0">
                <a:latin typeface="+mn-ea"/>
                <a:cs typeface="Times New Roman" pitchFamily="18" charset="0"/>
              </a:rPr>
              <a:t>對應學校的關注及與道德行為有關</a:t>
            </a:r>
            <a:r>
              <a:rPr lang="en-US" altLang="zh-TW" dirty="0" smtClean="0">
                <a:latin typeface="+mn-ea"/>
                <a:cs typeface="Times New Roman" pitchFamily="18" charset="0"/>
              </a:rPr>
              <a:t>﹞</a:t>
            </a:r>
            <a:r>
              <a:rPr lang="zh-TW" altLang="en-US" dirty="0" smtClean="0">
                <a:latin typeface="+mn-ea"/>
                <a:cs typeface="Times New Roman" pitchFamily="18" charset="0"/>
              </a:rPr>
              <a:t>；活動結束後，學生需要完成同一套量表或副量表。後測的成績可以與前測的成績進行比較，以研究學生的道德行為是否有所改善</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EEF0A748-12C0-4BD1-B6B9-D48E204779DF}" type="slidenum">
              <a:rPr lang="zh-TW" altLang="en-US" sz="1400" smtClean="0"/>
              <a:pPr>
                <a:defRPr/>
              </a:pPr>
              <a:t>22</a:t>
            </a:fld>
            <a:endParaRPr lang="zh-TW" altLang="en-US"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縱向設計</a:t>
            </a:r>
            <a:endParaRPr lang="zh-TW" altLang="en-US" dirty="0">
              <a:latin typeface="+mn-ea"/>
              <a:ea typeface="+mn-ea"/>
              <a:cs typeface="Times New Roman" pitchFamily="18" charset="0"/>
            </a:endParaRPr>
          </a:p>
        </p:txBody>
      </p:sp>
      <p:sp>
        <p:nvSpPr>
          <p:cNvPr id="25603" name="內容版面配置區 2"/>
          <p:cNvSpPr>
            <a:spLocks noGrp="1"/>
          </p:cNvSpPr>
          <p:nvPr>
            <p:ph idx="1"/>
          </p:nvPr>
        </p:nvSpPr>
        <p:spPr/>
        <p:txBody>
          <a:bodyPr/>
          <a:lstStyle/>
          <a:p>
            <a:pPr eaLnBrk="1" hangingPunct="1"/>
            <a:r>
              <a:rPr lang="zh-TW" altLang="en-US" dirty="0" smtClean="0">
                <a:latin typeface="新細明體" charset="-120"/>
                <a:cs typeface="Times New Roman" pitchFamily="18" charset="0"/>
              </a:rPr>
              <a:t>學校可以採用縱向設計，追踪學生跨學年的發展。學生每年完成同一套對應學校重點發展領域的量表或副量表</a:t>
            </a:r>
            <a:endParaRPr lang="en-US" altLang="zh-TW" dirty="0" smtClean="0">
              <a:latin typeface="新細明體" charset="-120"/>
              <a:cs typeface="Times New Roman" pitchFamily="18" charset="0"/>
            </a:endParaRPr>
          </a:p>
          <a:p>
            <a:pPr eaLnBrk="1" hangingPunct="1"/>
            <a:r>
              <a:rPr lang="zh-TW" altLang="en-US" dirty="0" smtClean="0">
                <a:latin typeface="新細明體" charset="-120"/>
                <a:cs typeface="Times New Roman" pitchFamily="18" charset="0"/>
              </a:rPr>
              <a:t>例如，如果學校的關注是學生的社群關係，學生每年便需要完成一套相關的量表</a:t>
            </a:r>
            <a:r>
              <a:rPr lang="en-US" altLang="zh-TW" dirty="0" smtClean="0">
                <a:latin typeface="新細明體" charset="-120"/>
                <a:cs typeface="Times New Roman" pitchFamily="18" charset="0"/>
              </a:rPr>
              <a:t>/</a:t>
            </a:r>
            <a:r>
              <a:rPr lang="zh-TW" altLang="en-US" dirty="0" smtClean="0">
                <a:latin typeface="新細明體" charset="-120"/>
                <a:cs typeface="Times New Roman" pitchFamily="18" charset="0"/>
              </a:rPr>
              <a:t>副量表，如社群關係</a:t>
            </a:r>
            <a:r>
              <a:rPr lang="en-US" altLang="zh-TW" dirty="0" smtClean="0">
                <a:latin typeface="新細明體" charset="-120"/>
                <a:cs typeface="Times New Roman" pitchFamily="18" charset="0"/>
              </a:rPr>
              <a:t>(</a:t>
            </a:r>
            <a:r>
              <a:rPr lang="zh-TW" altLang="en-US" dirty="0" smtClean="0">
                <a:latin typeface="新細明體" charset="-120"/>
                <a:cs typeface="Times New Roman" pitchFamily="18" charset="0"/>
              </a:rPr>
              <a:t>取自對學校的態度量表</a:t>
            </a:r>
            <a:r>
              <a:rPr lang="en-US" altLang="zh-TW" dirty="0" smtClean="0">
                <a:latin typeface="新細明體" charset="-120"/>
                <a:cs typeface="Times New Roman" pitchFamily="18" charset="0"/>
              </a:rPr>
              <a:t>)</a:t>
            </a:r>
            <a:r>
              <a:rPr lang="zh-TW" altLang="en-US" dirty="0" smtClean="0">
                <a:latin typeface="新細明體" charset="-120"/>
                <a:cs typeface="Times New Roman" pitchFamily="18" charset="0"/>
              </a:rPr>
              <a:t>、師生關係、人際關係、聯繫、社群關係</a:t>
            </a:r>
            <a:r>
              <a:rPr lang="en-US" altLang="zh-TW" dirty="0" smtClean="0">
                <a:latin typeface="新細明體" charset="-120"/>
                <a:cs typeface="Times New Roman" pitchFamily="18" charset="0"/>
              </a:rPr>
              <a:t>(</a:t>
            </a:r>
            <a:r>
              <a:rPr lang="zh-TW" altLang="en-US" dirty="0" smtClean="0">
                <a:latin typeface="新細明體" charset="-120"/>
                <a:cs typeface="Times New Roman" pitchFamily="18" charset="0"/>
              </a:rPr>
              <a:t>取自動力量表</a:t>
            </a:r>
            <a:r>
              <a:rPr lang="en-US" altLang="zh-TW" dirty="0" smtClean="0">
                <a:latin typeface="新細明體" charset="-120"/>
                <a:cs typeface="Times New Roman" pitchFamily="18" charset="0"/>
              </a:rPr>
              <a:t>)</a:t>
            </a:r>
            <a:r>
              <a:rPr lang="zh-TW" altLang="en-US" dirty="0" smtClean="0">
                <a:latin typeface="新細明體" charset="-120"/>
                <a:cs typeface="Times New Roman" pitchFamily="18" charset="0"/>
              </a:rPr>
              <a:t> 、親子關係、朋輩關係或和諧人際關係</a:t>
            </a:r>
          </a:p>
        </p:txBody>
      </p:sp>
      <p:sp>
        <p:nvSpPr>
          <p:cNvPr id="4" name="Slide Number Placeholder 3"/>
          <p:cNvSpPr>
            <a:spLocks noGrp="1"/>
          </p:cNvSpPr>
          <p:nvPr>
            <p:ph type="sldNum" sz="quarter" idx="12"/>
          </p:nvPr>
        </p:nvSpPr>
        <p:spPr/>
        <p:txBody>
          <a:bodyPr/>
          <a:lstStyle/>
          <a:p>
            <a:pPr>
              <a:defRPr/>
            </a:pPr>
            <a:fld id="{0BE1DB30-070A-4064-B121-531216427C99}" type="slidenum">
              <a:rPr lang="zh-TW" altLang="en-US" sz="1400" smtClean="0"/>
              <a:pPr>
                <a:defRPr/>
              </a:pPr>
              <a:t>23</a:t>
            </a:fld>
            <a:endParaRPr lang="zh-TW" altLang="en-US"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針對成長期的策略</a:t>
            </a:r>
            <a:endParaRPr lang="zh-TW" altLang="en-US" dirty="0">
              <a:latin typeface="+mn-ea"/>
              <a:ea typeface="+mn-ea"/>
              <a:cs typeface="Times New Roman" pitchFamily="18" charset="0"/>
            </a:endParaRPr>
          </a:p>
        </p:txBody>
      </p:sp>
      <p:sp>
        <p:nvSpPr>
          <p:cNvPr id="7" name="內容版面配置區 2"/>
          <p:cNvSpPr>
            <a:spLocks noGrp="1"/>
          </p:cNvSpPr>
          <p:nvPr>
            <p:ph idx="1"/>
          </p:nvPr>
        </p:nvSpPr>
        <p:spPr>
          <a:xfrm>
            <a:off x="457200" y="2133600"/>
            <a:ext cx="8229600" cy="4191000"/>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學校可對不同年級的學生選用不同的量表，並根據學生所處的特定成長期的特點跨群組地轉換量表的應用</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89711826-063A-45AA-9CA3-7E591F44DF15}" type="slidenum">
              <a:rPr lang="zh-TW" altLang="en-US" sz="1400" smtClean="0"/>
              <a:pPr>
                <a:defRPr/>
              </a:pPr>
              <a:t>24</a:t>
            </a:fld>
            <a:endParaRPr lang="zh-TW" altLang="en-US"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857232"/>
            <a:ext cx="8229600" cy="847742"/>
          </a:xfrm>
        </p:spPr>
        <p:txBody>
          <a:bodyPr/>
          <a:lstStyle/>
          <a:p>
            <a:r>
              <a:rPr lang="zh-TW" altLang="en-US" dirty="0" smtClean="0">
                <a:latin typeface="+mn-ea"/>
                <a:ea typeface="+mn-ea"/>
                <a:cs typeface="Times New Roman" pitchFamily="18" charset="0"/>
              </a:rPr>
              <a:t>小組討論</a:t>
            </a:r>
          </a:p>
        </p:txBody>
      </p:sp>
      <p:sp>
        <p:nvSpPr>
          <p:cNvPr id="3" name="內容版面配置區 2"/>
          <p:cNvSpPr>
            <a:spLocks noGrp="1"/>
          </p:cNvSpPr>
          <p:nvPr>
            <p:ph idx="1"/>
          </p:nvPr>
        </p:nvSpPr>
        <p:spPr>
          <a:xfrm>
            <a:off x="457200" y="1935163"/>
            <a:ext cx="8401080" cy="4389437"/>
          </a:xfrm>
        </p:spPr>
        <p:txBody>
          <a:bodyPr/>
          <a:lstStyle/>
          <a:p>
            <a:r>
              <a:rPr lang="zh-TW" altLang="en-US" dirty="0" smtClean="0"/>
              <a:t>假設學校要進行為期一年的「學生態度和行為表現」自我評估計劃，主要關注點是學生對學校的態度、人際關係和價值觀。請思考以下的問題</a:t>
            </a:r>
            <a:r>
              <a:rPr lang="en-US" altLang="zh-TW" dirty="0" smtClean="0"/>
              <a:t>︰</a:t>
            </a:r>
          </a:p>
          <a:p>
            <a:pPr>
              <a:buNone/>
            </a:pPr>
            <a:endParaRPr lang="zh-TW" altLang="en-US" dirty="0" smtClean="0"/>
          </a:p>
          <a:p>
            <a:pPr lvl="0"/>
            <a:r>
              <a:rPr lang="zh-TW" altLang="en-US" dirty="0" smtClean="0"/>
              <a:t>你認為有哪些量表</a:t>
            </a:r>
            <a:r>
              <a:rPr lang="en-US" dirty="0" smtClean="0"/>
              <a:t> / </a:t>
            </a:r>
            <a:r>
              <a:rPr lang="zh-TW" altLang="en-US" dirty="0" smtClean="0"/>
              <a:t>副量表適合用於該計劃？為什麼？</a:t>
            </a:r>
          </a:p>
          <a:p>
            <a:pPr lvl="0"/>
            <a:r>
              <a:rPr lang="zh-TW" altLang="en-US" dirty="0" smtClean="0"/>
              <a:t>你認為應如何安排學生作答問卷</a:t>
            </a:r>
            <a:r>
              <a:rPr lang="en-US" dirty="0" smtClean="0"/>
              <a:t> (</a:t>
            </a:r>
            <a:r>
              <a:rPr lang="zh-TW" altLang="en-US" dirty="0" smtClean="0"/>
              <a:t>例如場地、時間、所需人手等</a:t>
            </a:r>
            <a:r>
              <a:rPr lang="en-US" dirty="0" smtClean="0"/>
              <a:t>)</a:t>
            </a:r>
            <a:r>
              <a:rPr lang="zh-TW" altLang="en-US" dirty="0" smtClean="0"/>
              <a:t>？</a:t>
            </a:r>
          </a:p>
          <a:p>
            <a:pPr lvl="0"/>
            <a:r>
              <a:rPr lang="zh-TW" altLang="en-US" dirty="0" smtClean="0"/>
              <a:t>在分析數據後，若發現學生在關注點的某一方面未如理想，你會建議作出什麼的跟進行動？</a:t>
            </a:r>
          </a:p>
          <a:p>
            <a:endParaRPr lang="zh-TW" altLang="en-US" dirty="0"/>
          </a:p>
        </p:txBody>
      </p:sp>
      <p:sp>
        <p:nvSpPr>
          <p:cNvPr id="4" name="投影片編號版面配置區 3"/>
          <p:cNvSpPr>
            <a:spLocks noGrp="1"/>
          </p:cNvSpPr>
          <p:nvPr>
            <p:ph type="sldNum" sz="quarter" idx="12"/>
          </p:nvPr>
        </p:nvSpPr>
        <p:spPr/>
        <p:txBody>
          <a:bodyPr/>
          <a:lstStyle/>
          <a:p>
            <a:pPr>
              <a:defRPr/>
            </a:pPr>
            <a:fld id="{32C3E5D5-EA04-49BB-9A24-CDC7ED95E4A0}" type="slidenum">
              <a:rPr lang="zh-TW" altLang="en-US" smtClean="0"/>
              <a:pPr>
                <a:defRPr/>
              </a:pPr>
              <a:t>25</a:t>
            </a:fld>
            <a:endParaRPr lang="zh-TW"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en-US" altLang="zh-TW" dirty="0" smtClean="0">
                <a:latin typeface="+mn-ea"/>
                <a:ea typeface="+mn-ea"/>
                <a:cs typeface="Times New Roman" pitchFamily="18" charset="0"/>
              </a:rPr>
              <a:t>APASO-II</a:t>
            </a:r>
            <a:r>
              <a:rPr lang="zh-TW" altLang="en-US" dirty="0" smtClean="0">
                <a:latin typeface="+mn-ea"/>
                <a:ea typeface="+mn-ea"/>
                <a:cs typeface="Times New Roman" pitchFamily="18" charset="0"/>
              </a:rPr>
              <a:t>的報表</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平均圖</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盒形圖 </a:t>
            </a:r>
            <a:r>
              <a:rPr lang="en-US" dirty="0" smtClean="0"/>
              <a:t>(</a:t>
            </a:r>
            <a:r>
              <a:rPr lang="zh-TW" altLang="en-US" dirty="0" smtClean="0"/>
              <a:t>箱形圖</a:t>
            </a:r>
            <a:r>
              <a:rPr lang="en-US" dirty="0" smtClean="0"/>
              <a:t>)</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個別題目棒形圖</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跨年比較報告 </a:t>
            </a:r>
            <a:r>
              <a:rPr lang="en-US" dirty="0" smtClean="0">
                <a:latin typeface="+mn-ea"/>
                <a:cs typeface="Times New Roman" pitchFamily="18" charset="0"/>
              </a:rPr>
              <a:t>(</a:t>
            </a:r>
            <a:r>
              <a:rPr lang="zh-TW" altLang="en-US" dirty="0" smtClean="0">
                <a:latin typeface="+mn-ea"/>
                <a:cs typeface="Times New Roman" pitchFamily="18" charset="0"/>
              </a:rPr>
              <a:t>只適用於「對學校的態度」量表</a:t>
            </a:r>
            <a:r>
              <a:rPr lang="en-US" dirty="0" smtClean="0">
                <a:latin typeface="+mn-ea"/>
                <a:cs typeface="Times New Roman" pitchFamily="18" charset="0"/>
              </a:rPr>
              <a:t>)</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A37D72BD-51B9-4AB6-B32D-6396668B93CA}" type="slidenum">
              <a:rPr lang="zh-TW" altLang="en-US" smtClean="0"/>
              <a:pPr>
                <a:defRPr/>
              </a:pPr>
              <a:t>26</a:t>
            </a:fld>
            <a:endParaRPr lang="zh-TW"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平均圖</a:t>
            </a:r>
            <a:endParaRPr lang="en-US" altLang="zh-TW" dirty="0" smtClean="0">
              <a:latin typeface="+mn-ea"/>
              <a:ea typeface="+mn-ea"/>
              <a:cs typeface="Times New Roman" pitchFamily="18" charset="0"/>
            </a:endParaRPr>
          </a:p>
        </p:txBody>
      </p:sp>
      <p:sp>
        <p:nvSpPr>
          <p:cNvPr id="3" name="內容版面配置區 2"/>
          <p:cNvSpPr>
            <a:spLocks noGrp="1"/>
          </p:cNvSpPr>
          <p:nvPr>
            <p:ph idx="1"/>
          </p:nvPr>
        </p:nvSpPr>
        <p:spPr>
          <a:xfrm>
            <a:off x="457200" y="2276475"/>
            <a:ext cx="8229600" cy="4048125"/>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t>下圖顯示某量表的平均值和置信區間</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None/>
              <a:defRPr/>
            </a:pP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圓點顯示香港的常模值而有上下限的交叉則顯示了該校的平均值和置信區間</a:t>
            </a:r>
            <a:endParaRPr lang="en-US" altLang="zh-TW" dirty="0" smtClean="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8C758764-ED58-4225-A364-C85D75646B76}" type="slidenum">
              <a:rPr lang="zh-TW" altLang="en-US" smtClean="0"/>
              <a:pPr>
                <a:defRPr/>
              </a:pPr>
              <a:t>27</a:t>
            </a:fld>
            <a:endParaRPr lang="zh-TW"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4CA83EA4-BC66-40A9-B876-0CE2F14CA783}" type="slidenum">
              <a:rPr lang="zh-TW" altLang="en-US" smtClean="0"/>
              <a:pPr>
                <a:defRPr/>
              </a:pPr>
              <a:t>28</a:t>
            </a:fld>
            <a:endParaRPr lang="zh-TW" altLang="en-US"/>
          </a:p>
        </p:txBody>
      </p:sp>
      <p:pic>
        <p:nvPicPr>
          <p:cNvPr id="5" name="圖片 4" descr="Snap1.jpg"/>
          <p:cNvPicPr/>
          <p:nvPr/>
        </p:nvPicPr>
        <p:blipFill>
          <a:blip r:embed="rId2"/>
          <a:stretch>
            <a:fillRect/>
          </a:stretch>
        </p:blipFill>
        <p:spPr>
          <a:xfrm>
            <a:off x="357158" y="928670"/>
            <a:ext cx="8429684" cy="5572164"/>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9EEA4CFC-5922-4253-B6EF-60EBCF993032}" type="slidenum">
              <a:rPr lang="zh-TW" altLang="en-US" smtClean="0"/>
              <a:pPr>
                <a:defRPr/>
              </a:pPr>
              <a:t>29</a:t>
            </a:fld>
            <a:endParaRPr lang="zh-TW" altLang="en-US"/>
          </a:p>
        </p:txBody>
      </p:sp>
      <p:pic>
        <p:nvPicPr>
          <p:cNvPr id="5" name="圖片 4" descr="Snap2.jpg"/>
          <p:cNvPicPr/>
          <p:nvPr/>
        </p:nvPicPr>
        <p:blipFill>
          <a:blip r:embed="rId2"/>
          <a:stretch>
            <a:fillRect/>
          </a:stretch>
        </p:blipFill>
        <p:spPr>
          <a:xfrm>
            <a:off x="0" y="1285860"/>
            <a:ext cx="9086739" cy="478634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28670"/>
            <a:ext cx="8229600" cy="847742"/>
          </a:xfrm>
        </p:spPr>
        <p:txBody>
          <a:bodyPr/>
          <a:lstStyle/>
          <a:p>
            <a:pPr lvl="0"/>
            <a:r>
              <a:rPr lang="zh-TW" altLang="en-US" b="1" dirty="0" smtClean="0">
                <a:latin typeface="+mn-ea"/>
                <a:ea typeface="+mn-ea"/>
              </a:rPr>
              <a:t>單元二</a:t>
            </a:r>
            <a:endParaRPr lang="zh-TW" altLang="en-US" dirty="0">
              <a:latin typeface="+mn-ea"/>
              <a:ea typeface="+mn-ea"/>
            </a:endParaRPr>
          </a:p>
        </p:txBody>
      </p:sp>
      <p:sp>
        <p:nvSpPr>
          <p:cNvPr id="3" name="內容版面配置區 2"/>
          <p:cNvSpPr>
            <a:spLocks noGrp="1"/>
          </p:cNvSpPr>
          <p:nvPr>
            <p:ph idx="1"/>
          </p:nvPr>
        </p:nvSpPr>
        <p:spPr/>
        <p:txBody>
          <a:bodyPr/>
          <a:lstStyle/>
          <a:p>
            <a:r>
              <a:rPr lang="zh-TW" altLang="en-US" sz="3200" dirty="0" smtClean="0">
                <a:latin typeface="+mn-ea"/>
              </a:rPr>
              <a:t>本單元讓學員了解</a:t>
            </a:r>
            <a:r>
              <a:rPr lang="en-US" altLang="zh-TW" sz="3200" dirty="0" smtClean="0">
                <a:latin typeface="+mn-ea"/>
              </a:rPr>
              <a:t>︰</a:t>
            </a:r>
          </a:p>
          <a:p>
            <a:pPr>
              <a:buNone/>
            </a:pPr>
            <a:r>
              <a:rPr lang="en-US" sz="3200" dirty="0" smtClean="0">
                <a:latin typeface="+mn-ea"/>
              </a:rPr>
              <a:t> </a:t>
            </a:r>
            <a:endParaRPr lang="zh-TW" altLang="en-US" sz="3200" dirty="0" smtClean="0">
              <a:latin typeface="+mn-ea"/>
            </a:endParaRPr>
          </a:p>
          <a:p>
            <a:pPr lvl="0"/>
            <a:r>
              <a:rPr lang="zh-TW" altLang="en-US" sz="3200" dirty="0" smtClean="0"/>
              <a:t>如何以「在線」和「離線」模式在 </a:t>
            </a:r>
            <a:r>
              <a:rPr lang="en-US" sz="3200" dirty="0" smtClean="0"/>
              <a:t>ESDA </a:t>
            </a:r>
            <a:r>
              <a:rPr lang="zh-TW" altLang="en-US" sz="3200" dirty="0" smtClean="0"/>
              <a:t>上發佈 </a:t>
            </a:r>
            <a:r>
              <a:rPr lang="en-US" sz="3200" dirty="0" smtClean="0"/>
              <a:t>APASO-II </a:t>
            </a:r>
            <a:r>
              <a:rPr lang="zh-TW" altLang="en-US" sz="3200" dirty="0" smtClean="0"/>
              <a:t>的自設問卷和預設問卷</a:t>
            </a:r>
          </a:p>
          <a:p>
            <a:pPr lvl="0"/>
            <a:r>
              <a:rPr lang="zh-TW" altLang="en-US" sz="3200" dirty="0" smtClean="0"/>
              <a:t>如何「在線」作答 </a:t>
            </a:r>
            <a:r>
              <a:rPr lang="en-US" sz="3200" dirty="0" smtClean="0"/>
              <a:t>APASO-II </a:t>
            </a:r>
            <a:r>
              <a:rPr lang="zh-TW" altLang="en-US" sz="3200" dirty="0" smtClean="0"/>
              <a:t>問卷</a:t>
            </a:r>
          </a:p>
          <a:p>
            <a:pPr lvl="0"/>
            <a:r>
              <a:rPr lang="zh-TW" altLang="en-US" sz="3200" dirty="0" smtClean="0"/>
              <a:t>如何查閱問卷的作答情況</a:t>
            </a:r>
          </a:p>
          <a:p>
            <a:r>
              <a:rPr lang="zh-TW" altLang="en-US" sz="3200" dirty="0" smtClean="0"/>
              <a:t>如何離線匯入問卷資料</a:t>
            </a:r>
            <a:endParaRPr lang="zh-TW" altLang="en-US" sz="3200" dirty="0" smtClean="0">
              <a:latin typeface="+mn-ea"/>
            </a:endParaRPr>
          </a:p>
          <a:p>
            <a:endParaRPr lang="zh-TW" altLang="en-US" dirty="0"/>
          </a:p>
        </p:txBody>
      </p:sp>
      <p:sp>
        <p:nvSpPr>
          <p:cNvPr id="4" name="投影片編號版面配置區 3"/>
          <p:cNvSpPr>
            <a:spLocks noGrp="1"/>
          </p:cNvSpPr>
          <p:nvPr>
            <p:ph type="sldNum" sz="quarter" idx="12"/>
          </p:nvPr>
        </p:nvSpPr>
        <p:spPr/>
        <p:txBody>
          <a:bodyPr/>
          <a:lstStyle/>
          <a:p>
            <a:pPr>
              <a:defRPr/>
            </a:pPr>
            <a:fld id="{32C3E5D5-EA04-49BB-9A24-CDC7ED95E4A0}" type="slidenum">
              <a:rPr lang="zh-TW" altLang="en-US" smtClean="0"/>
              <a:pPr>
                <a:defRPr/>
              </a:pPr>
              <a:t>3</a:t>
            </a:fld>
            <a:endParaRPr lang="zh-TW"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00034" y="714356"/>
            <a:ext cx="8229600" cy="847742"/>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原始分數與羅氏分數</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1785927"/>
            <a:ext cx="8472488" cy="4538674"/>
          </a:xfrm>
        </p:spPr>
        <p:txBody>
          <a:bodyPr>
            <a:normAutofit fontScale="92500"/>
          </a:bodyPr>
          <a:lstStyle/>
          <a:p>
            <a:r>
              <a:rPr lang="zh-TW" altLang="en-US" dirty="0" smtClean="0">
                <a:latin typeface="Times New Roman" pitchFamily="18" charset="0"/>
                <a:cs typeface="Times New Roman" pitchFamily="18" charset="0"/>
              </a:rPr>
              <a:t>使用原始分數的優點是詮釋時可連繫原本的等級量尺，如果量表平均值為</a:t>
            </a:r>
            <a:r>
              <a:rPr lang="en-US" dirty="0" smtClean="0">
                <a:latin typeface="Times New Roman" pitchFamily="18" charset="0"/>
                <a:cs typeface="Times New Roman" pitchFamily="18" charset="0"/>
              </a:rPr>
              <a:t> 2.5</a:t>
            </a:r>
            <a:r>
              <a:rPr lang="zh-TW" altLang="en-US" dirty="0" smtClean="0">
                <a:latin typeface="Times New Roman" pitchFamily="18" charset="0"/>
                <a:cs typeface="Times New Roman" pitchFamily="18" charset="0"/>
              </a:rPr>
              <a:t>以上</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反向敍述的副量表除外</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我們便有理由相信學生均有積極的態度。那組學生是否較香港學生有更積極的態度，取決於該組學生的平均值是否高於或低於常模（在原始分數中）。換句話說，使用原始分數分析能連繫到題項和回應等級量尺上的實質意義。</a:t>
            </a:r>
          </a:p>
          <a:p>
            <a:r>
              <a:rPr lang="zh-TW" altLang="en-US" dirty="0" smtClean="0">
                <a:latin typeface="Times New Roman" pitchFamily="18" charset="0"/>
                <a:cs typeface="Times New Roman" pitchFamily="18" charset="0"/>
              </a:rPr>
              <a:t>使用原始分數的缺點是對應等級量尺不是線性的。即是說，一對相鄰類別之間的距離，如</a:t>
            </a:r>
            <a:r>
              <a:rPr lang="en-US" dirty="0" smtClean="0">
                <a:latin typeface="Times New Roman" pitchFamily="18" charset="0"/>
                <a:cs typeface="Times New Roman" pitchFamily="18" charset="0"/>
              </a:rPr>
              <a:t>1</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毫不同意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和</a:t>
            </a:r>
            <a:r>
              <a:rPr lang="en-US" dirty="0" smtClean="0">
                <a:latin typeface="Times New Roman" pitchFamily="18" charset="0"/>
                <a:cs typeface="Times New Roman" pitchFamily="18" charset="0"/>
              </a:rPr>
              <a:t>2</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不太同意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，跟另一對相鄰類別之間的距離，如</a:t>
            </a:r>
            <a:r>
              <a:rPr lang="en-US" dirty="0" smtClean="0">
                <a:latin typeface="Times New Roman" pitchFamily="18" charset="0"/>
                <a:cs typeface="Times New Roman" pitchFamily="18" charset="0"/>
              </a:rPr>
              <a:t>2</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不太同意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和</a:t>
            </a:r>
            <a:r>
              <a:rPr lang="en-US" dirty="0" smtClean="0">
                <a:latin typeface="Times New Roman" pitchFamily="18" charset="0"/>
                <a:cs typeface="Times New Roman" pitchFamily="18" charset="0"/>
              </a:rPr>
              <a:t>3</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相當同意</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，是不一樣的，以致難以詮釋量尺上距離的含義。非線性的特質在量尺的兩端尤為顯著。</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AC86E81D-5CA0-4A3D-AB97-E14288D531CE}" type="slidenum">
              <a:rPr lang="zh-TW" altLang="en-US" smtClean="0"/>
              <a:pPr>
                <a:defRPr/>
              </a:pPr>
              <a:t>30</a:t>
            </a:fld>
            <a:endParaRPr lang="zh-TW"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向右箭號 21"/>
          <p:cNvSpPr/>
          <p:nvPr/>
        </p:nvSpPr>
        <p:spPr>
          <a:xfrm>
            <a:off x="2428860" y="2714620"/>
            <a:ext cx="3286148" cy="92869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TW" altLang="en-US"/>
          </a:p>
        </p:txBody>
      </p:sp>
      <p:sp>
        <p:nvSpPr>
          <p:cNvPr id="2" name="投影片編號版面配置區 1"/>
          <p:cNvSpPr>
            <a:spLocks noGrp="1"/>
          </p:cNvSpPr>
          <p:nvPr>
            <p:ph type="sldNum" sz="quarter" idx="12"/>
          </p:nvPr>
        </p:nvSpPr>
        <p:spPr/>
        <p:txBody>
          <a:bodyPr/>
          <a:lstStyle/>
          <a:p>
            <a:pPr>
              <a:defRPr/>
            </a:pPr>
            <a:fld id="{6EE779E7-F92F-4497-9C80-2ECC0B8A3B37}" type="slidenum">
              <a:rPr lang="zh-TW" altLang="en-US" smtClean="0"/>
              <a:pPr>
                <a:defRPr/>
              </a:pPr>
              <a:t>31</a:t>
            </a:fld>
            <a:endParaRPr lang="zh-TW" altLang="en-US"/>
          </a:p>
        </p:txBody>
      </p:sp>
      <p:sp>
        <p:nvSpPr>
          <p:cNvPr id="3" name="TextBox 2"/>
          <p:cNvSpPr txBox="1"/>
          <p:nvPr/>
        </p:nvSpPr>
        <p:spPr>
          <a:xfrm>
            <a:off x="1000100" y="965291"/>
            <a:ext cx="3214710" cy="749197"/>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kumimoji="0" lang="zh-TW" altLang="en-US" sz="3200" b="1" dirty="0" smtClean="0"/>
              <a:t>原始分數</a:t>
            </a:r>
            <a:endParaRPr kumimoji="0" lang="en-US" sz="3200" b="1" dirty="0"/>
          </a:p>
        </p:txBody>
      </p:sp>
      <p:sp>
        <p:nvSpPr>
          <p:cNvPr id="4" name="TextBox 3"/>
          <p:cNvSpPr txBox="1"/>
          <p:nvPr/>
        </p:nvSpPr>
        <p:spPr>
          <a:xfrm>
            <a:off x="5361394" y="934948"/>
            <a:ext cx="2825393" cy="76197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kumimoji="0" lang="zh-TW" altLang="en-US" sz="3200" b="1" dirty="0" smtClean="0"/>
              <a:t>羅氏分數</a:t>
            </a:r>
            <a:endParaRPr kumimoji="0" lang="en-US" sz="3200" b="1" dirty="0"/>
          </a:p>
        </p:txBody>
      </p:sp>
      <p:sp>
        <p:nvSpPr>
          <p:cNvPr id="5" name="矩形 4"/>
          <p:cNvSpPr/>
          <p:nvPr/>
        </p:nvSpPr>
        <p:spPr>
          <a:xfrm>
            <a:off x="1285852" y="2357430"/>
            <a:ext cx="714380" cy="350046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kumimoji="0" lang="zh-TW" altLang="en-US" sz="3200" b="1" dirty="0" smtClean="0">
              <a:solidFill>
                <a:schemeClr val="dk1"/>
              </a:solidFill>
            </a:endParaRPr>
          </a:p>
        </p:txBody>
      </p:sp>
      <p:sp>
        <p:nvSpPr>
          <p:cNvPr id="6" name="矩形 5"/>
          <p:cNvSpPr/>
          <p:nvPr/>
        </p:nvSpPr>
        <p:spPr>
          <a:xfrm>
            <a:off x="3000364" y="2357430"/>
            <a:ext cx="714380" cy="350046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kumimoji="0" lang="zh-TW" altLang="en-US" sz="3200" b="1" dirty="0" smtClean="0">
              <a:solidFill>
                <a:schemeClr val="dk1"/>
              </a:solidFill>
            </a:endParaRPr>
          </a:p>
        </p:txBody>
      </p:sp>
      <p:cxnSp>
        <p:nvCxnSpPr>
          <p:cNvPr id="8" name="直線接點 7"/>
          <p:cNvCxnSpPr/>
          <p:nvPr/>
        </p:nvCxnSpPr>
        <p:spPr>
          <a:xfrm>
            <a:off x="1285852" y="2855908"/>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接點 8"/>
          <p:cNvCxnSpPr/>
          <p:nvPr/>
        </p:nvCxnSpPr>
        <p:spPr>
          <a:xfrm>
            <a:off x="1285852" y="3286124"/>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接點 9"/>
          <p:cNvCxnSpPr/>
          <p:nvPr/>
        </p:nvCxnSpPr>
        <p:spPr>
          <a:xfrm>
            <a:off x="1285852" y="3713164"/>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a:off x="1285852" y="4141792"/>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接點 11"/>
          <p:cNvCxnSpPr/>
          <p:nvPr/>
        </p:nvCxnSpPr>
        <p:spPr>
          <a:xfrm>
            <a:off x="3000364" y="2784470"/>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3000364" y="3643314"/>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a:xfrm>
            <a:off x="3000364" y="4572008"/>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a:xfrm>
            <a:off x="3000364" y="5357826"/>
            <a:ext cx="571504"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向右箭號 22"/>
          <p:cNvSpPr/>
          <p:nvPr/>
        </p:nvSpPr>
        <p:spPr>
          <a:xfrm>
            <a:off x="4357686" y="4143380"/>
            <a:ext cx="1357322" cy="92869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TW" altLang="en-US"/>
          </a:p>
        </p:txBody>
      </p:sp>
      <p:sp>
        <p:nvSpPr>
          <p:cNvPr id="24" name="文字方塊 23"/>
          <p:cNvSpPr txBox="1"/>
          <p:nvPr/>
        </p:nvSpPr>
        <p:spPr>
          <a:xfrm>
            <a:off x="857224" y="3143248"/>
            <a:ext cx="571504"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3.9</a:t>
            </a:r>
            <a:endParaRPr lang="zh-TW" altLang="en-US" sz="1600" dirty="0" smtClean="0">
              <a:latin typeface="Times New Roman" pitchFamily="18" charset="0"/>
              <a:cs typeface="Times New Roman" pitchFamily="18" charset="0"/>
            </a:endParaRPr>
          </a:p>
        </p:txBody>
      </p:sp>
      <p:sp>
        <p:nvSpPr>
          <p:cNvPr id="25" name="文字方塊 24"/>
          <p:cNvSpPr txBox="1"/>
          <p:nvPr/>
        </p:nvSpPr>
        <p:spPr>
          <a:xfrm>
            <a:off x="866748" y="3519074"/>
            <a:ext cx="561980"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3.8</a:t>
            </a:r>
            <a:endParaRPr lang="zh-TW" altLang="en-US" sz="1600" dirty="0">
              <a:latin typeface="Times New Roman" pitchFamily="18" charset="0"/>
              <a:cs typeface="Times New Roman" pitchFamily="18" charset="0"/>
            </a:endParaRPr>
          </a:p>
        </p:txBody>
      </p:sp>
      <p:sp>
        <p:nvSpPr>
          <p:cNvPr id="26" name="文字方塊 25"/>
          <p:cNvSpPr txBox="1"/>
          <p:nvPr/>
        </p:nvSpPr>
        <p:spPr>
          <a:xfrm>
            <a:off x="2571736" y="3500438"/>
            <a:ext cx="571504"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2.6</a:t>
            </a:r>
            <a:endParaRPr lang="zh-TW" altLang="en-US" sz="1600" dirty="0" smtClean="0">
              <a:latin typeface="Times New Roman" pitchFamily="18" charset="0"/>
              <a:cs typeface="Times New Roman" pitchFamily="18" charset="0"/>
            </a:endParaRPr>
          </a:p>
        </p:txBody>
      </p:sp>
      <p:sp>
        <p:nvSpPr>
          <p:cNvPr id="27" name="文字方塊 26"/>
          <p:cNvSpPr txBox="1"/>
          <p:nvPr/>
        </p:nvSpPr>
        <p:spPr>
          <a:xfrm>
            <a:off x="2571736" y="4429132"/>
            <a:ext cx="561980"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2.5</a:t>
            </a:r>
            <a:endParaRPr lang="zh-TW" altLang="en-US" sz="1600" dirty="0">
              <a:latin typeface="Times New Roman" pitchFamily="18" charset="0"/>
              <a:cs typeface="Times New Roman" pitchFamily="18" charset="0"/>
            </a:endParaRPr>
          </a:p>
        </p:txBody>
      </p:sp>
      <p:grpSp>
        <p:nvGrpSpPr>
          <p:cNvPr id="7" name="群組 37"/>
          <p:cNvGrpSpPr/>
          <p:nvPr/>
        </p:nvGrpSpPr>
        <p:grpSpPr>
          <a:xfrm>
            <a:off x="6072198" y="2357430"/>
            <a:ext cx="1143008" cy="3500462"/>
            <a:chOff x="6072198" y="2357430"/>
            <a:chExt cx="1143008" cy="3500462"/>
          </a:xfrm>
        </p:grpSpPr>
        <p:sp>
          <p:nvSpPr>
            <p:cNvPr id="16" name="矩形 15"/>
            <p:cNvSpPr/>
            <p:nvPr/>
          </p:nvSpPr>
          <p:spPr>
            <a:xfrm>
              <a:off x="6500826" y="2357430"/>
              <a:ext cx="714380" cy="3500462"/>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FF00"/>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kumimoji="0" lang="zh-TW" altLang="en-US" sz="3200" b="1" dirty="0" smtClean="0"/>
            </a:p>
          </p:txBody>
        </p:sp>
        <p:cxnSp>
          <p:nvCxnSpPr>
            <p:cNvPr id="20" name="直線接點 19"/>
            <p:cNvCxnSpPr/>
            <p:nvPr/>
          </p:nvCxnSpPr>
          <p:spPr>
            <a:xfrm>
              <a:off x="6500826" y="4929198"/>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直線接點 20"/>
            <p:cNvCxnSpPr/>
            <p:nvPr/>
          </p:nvCxnSpPr>
          <p:spPr>
            <a:xfrm>
              <a:off x="6500826" y="5572140"/>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8" name="文字方塊 27"/>
            <p:cNvSpPr txBox="1"/>
            <p:nvPr/>
          </p:nvSpPr>
          <p:spPr>
            <a:xfrm>
              <a:off x="6072198" y="3000372"/>
              <a:ext cx="571504"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3.9</a:t>
              </a:r>
              <a:endParaRPr lang="zh-TW" altLang="en-US" sz="1600" dirty="0" smtClean="0">
                <a:latin typeface="Times New Roman" pitchFamily="18" charset="0"/>
                <a:cs typeface="Times New Roman" pitchFamily="18" charset="0"/>
              </a:endParaRPr>
            </a:p>
          </p:txBody>
        </p:sp>
        <p:sp>
          <p:nvSpPr>
            <p:cNvPr id="29" name="文字方塊 28"/>
            <p:cNvSpPr txBox="1"/>
            <p:nvPr/>
          </p:nvSpPr>
          <p:spPr>
            <a:xfrm>
              <a:off x="6081722" y="3571876"/>
              <a:ext cx="561980"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3.8</a:t>
              </a:r>
              <a:endParaRPr lang="zh-TW" altLang="en-US" sz="1600" dirty="0">
                <a:latin typeface="Times New Roman" pitchFamily="18" charset="0"/>
                <a:cs typeface="Times New Roman" pitchFamily="18" charset="0"/>
              </a:endParaRPr>
            </a:p>
          </p:txBody>
        </p:sp>
        <p:sp>
          <p:nvSpPr>
            <p:cNvPr id="30" name="文字方塊 29"/>
            <p:cNvSpPr txBox="1"/>
            <p:nvPr/>
          </p:nvSpPr>
          <p:spPr>
            <a:xfrm>
              <a:off x="6072198" y="4786322"/>
              <a:ext cx="571504"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2.6</a:t>
              </a:r>
              <a:endParaRPr lang="zh-TW" altLang="en-US" sz="1600" dirty="0" smtClean="0">
                <a:latin typeface="Times New Roman" pitchFamily="18" charset="0"/>
                <a:cs typeface="Times New Roman" pitchFamily="18" charset="0"/>
              </a:endParaRPr>
            </a:p>
          </p:txBody>
        </p:sp>
        <p:sp>
          <p:nvSpPr>
            <p:cNvPr id="31" name="文字方塊 30"/>
            <p:cNvSpPr txBox="1"/>
            <p:nvPr/>
          </p:nvSpPr>
          <p:spPr>
            <a:xfrm>
              <a:off x="6072198" y="5429264"/>
              <a:ext cx="561980" cy="338554"/>
            </a:xfrm>
            <a:prstGeom prst="rect">
              <a:avLst/>
            </a:prstGeom>
            <a:noFill/>
          </p:spPr>
          <p:txBody>
            <a:bodyPr wrap="square" rtlCol="0">
              <a:spAutoFit/>
            </a:bodyPr>
            <a:lstStyle/>
            <a:p>
              <a:r>
                <a:rPr lang="en-US" altLang="zh-TW" sz="1600" dirty="0" smtClean="0">
                  <a:latin typeface="Times New Roman" pitchFamily="18" charset="0"/>
                  <a:cs typeface="Times New Roman" pitchFamily="18" charset="0"/>
                </a:rPr>
                <a:t>2.5</a:t>
              </a:r>
              <a:endParaRPr lang="zh-TW" altLang="en-US" sz="1600" dirty="0">
                <a:latin typeface="Times New Roman" pitchFamily="18" charset="0"/>
                <a:cs typeface="Times New Roman" pitchFamily="18" charset="0"/>
              </a:endParaRPr>
            </a:p>
          </p:txBody>
        </p:sp>
        <p:cxnSp>
          <p:nvCxnSpPr>
            <p:cNvPr id="34" name="直線接點 33"/>
            <p:cNvCxnSpPr/>
            <p:nvPr/>
          </p:nvCxnSpPr>
          <p:spPr>
            <a:xfrm>
              <a:off x="6500826" y="2500306"/>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直線接點 34"/>
            <p:cNvCxnSpPr/>
            <p:nvPr/>
          </p:nvCxnSpPr>
          <p:spPr>
            <a:xfrm>
              <a:off x="6500826" y="3143248"/>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直線接點 35"/>
            <p:cNvCxnSpPr/>
            <p:nvPr/>
          </p:nvCxnSpPr>
          <p:spPr>
            <a:xfrm>
              <a:off x="6500826" y="3714752"/>
              <a:ext cx="57150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17" name="群組 43"/>
            <p:cNvGrpSpPr/>
            <p:nvPr/>
          </p:nvGrpSpPr>
          <p:grpSpPr>
            <a:xfrm>
              <a:off x="6786578" y="3929066"/>
              <a:ext cx="71438" cy="833438"/>
              <a:chOff x="6786578" y="3929066"/>
              <a:chExt cx="71438" cy="833438"/>
            </a:xfrm>
            <a:solidFill>
              <a:srgbClr val="FFCCCC"/>
            </a:solidFill>
          </p:grpSpPr>
          <p:sp>
            <p:nvSpPr>
              <p:cNvPr id="37" name="橢圓 36"/>
              <p:cNvSpPr/>
              <p:nvPr/>
            </p:nvSpPr>
            <p:spPr>
              <a:xfrm>
                <a:off x="6786578" y="392906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 name="橢圓 39"/>
              <p:cNvSpPr/>
              <p:nvPr/>
            </p:nvSpPr>
            <p:spPr>
              <a:xfrm>
                <a:off x="6786578" y="428625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2" name="橢圓 41"/>
              <p:cNvSpPr/>
              <p:nvPr/>
            </p:nvSpPr>
            <p:spPr>
              <a:xfrm>
                <a:off x="6786578" y="4691066"/>
                <a:ext cx="71438" cy="71438"/>
              </a:xfrm>
              <a:prstGeom prst="ellipse">
                <a:avLst/>
              </a:prstGeom>
              <a:grp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ppt_x</p:attrName>
                                        </p:attrNameLst>
                                      </p:cBhvr>
                                      <p:tavLst>
                                        <p:tav tm="0">
                                          <p:val>
                                            <p:strVal val="#ppt_x-#ppt_w/2"/>
                                          </p:val>
                                        </p:tav>
                                        <p:tav tm="100000">
                                          <p:val>
                                            <p:strVal val="#ppt_x"/>
                                          </p:val>
                                        </p:tav>
                                      </p:tavLst>
                                    </p:anim>
                                    <p:anim calcmode="lin" valueType="num">
                                      <p:cBhvr>
                                        <p:cTn id="8" dur="500" fill="hold"/>
                                        <p:tgtEl>
                                          <p:spTgt spid="22"/>
                                        </p:tgtEl>
                                        <p:attrNameLst>
                                          <p:attrName>ppt_y</p:attrName>
                                        </p:attrNameLst>
                                      </p:cBhvr>
                                      <p:tavLst>
                                        <p:tav tm="0">
                                          <p:val>
                                            <p:strVal val="#ppt_y"/>
                                          </p:val>
                                        </p:tav>
                                        <p:tav tm="100000">
                                          <p:val>
                                            <p:strVal val="#ppt_y"/>
                                          </p:val>
                                        </p:tav>
                                      </p:tavLst>
                                    </p:anim>
                                    <p:anim calcmode="lin" valueType="num">
                                      <p:cBhvr>
                                        <p:cTn id="9" dur="500" fill="hold"/>
                                        <p:tgtEl>
                                          <p:spTgt spid="22"/>
                                        </p:tgtEl>
                                        <p:attrNameLst>
                                          <p:attrName>ppt_w</p:attrName>
                                        </p:attrNameLst>
                                      </p:cBhvr>
                                      <p:tavLst>
                                        <p:tav tm="0">
                                          <p:val>
                                            <p:fltVal val="0"/>
                                          </p:val>
                                        </p:tav>
                                        <p:tav tm="100000">
                                          <p:val>
                                            <p:strVal val="#ppt_w"/>
                                          </p:val>
                                        </p:tav>
                                      </p:tavLst>
                                    </p:anim>
                                    <p:anim calcmode="lin" valueType="num">
                                      <p:cBhvr>
                                        <p:cTn id="10" dur="500" fill="hold"/>
                                        <p:tgtEl>
                                          <p:spTgt spid="22"/>
                                        </p:tgtEl>
                                        <p:attrNameLst>
                                          <p:attrName>ppt_h</p:attrName>
                                        </p:attrNameLst>
                                      </p:cBhvr>
                                      <p:tavLst>
                                        <p:tav tm="0">
                                          <p:val>
                                            <p:strVal val="#ppt_h"/>
                                          </p:val>
                                        </p:tav>
                                        <p:tav tm="100000">
                                          <p:val>
                                            <p:strVal val="#ppt_h"/>
                                          </p:val>
                                        </p:tav>
                                      </p:tavLst>
                                    </p:anim>
                                  </p:childTnLst>
                                </p:cTn>
                              </p:par>
                              <p:par>
                                <p:cTn id="11" presetID="17" presetClass="entr" presetSubtype="8"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p:cTn id="13" dur="500" fill="hold"/>
                                        <p:tgtEl>
                                          <p:spTgt spid="23"/>
                                        </p:tgtEl>
                                        <p:attrNameLst>
                                          <p:attrName>ppt_x</p:attrName>
                                        </p:attrNameLst>
                                      </p:cBhvr>
                                      <p:tavLst>
                                        <p:tav tm="0">
                                          <p:val>
                                            <p:strVal val="#ppt_x-#ppt_w/2"/>
                                          </p:val>
                                        </p:tav>
                                        <p:tav tm="100000">
                                          <p:val>
                                            <p:strVal val="#ppt_x"/>
                                          </p:val>
                                        </p:tav>
                                      </p:tavLst>
                                    </p:anim>
                                    <p:anim calcmode="lin" valueType="num">
                                      <p:cBhvr>
                                        <p:cTn id="14" dur="500" fill="hold"/>
                                        <p:tgtEl>
                                          <p:spTgt spid="23"/>
                                        </p:tgtEl>
                                        <p:attrNameLst>
                                          <p:attrName>ppt_y</p:attrName>
                                        </p:attrNameLst>
                                      </p:cBhvr>
                                      <p:tavLst>
                                        <p:tav tm="0">
                                          <p:val>
                                            <p:strVal val="#ppt_y"/>
                                          </p:val>
                                        </p:tav>
                                        <p:tav tm="100000">
                                          <p:val>
                                            <p:strVal val="#ppt_y"/>
                                          </p:val>
                                        </p:tav>
                                      </p:tavLst>
                                    </p:anim>
                                    <p:anim calcmode="lin" valueType="num">
                                      <p:cBhvr>
                                        <p:cTn id="15" dur="500" fill="hold"/>
                                        <p:tgtEl>
                                          <p:spTgt spid="23"/>
                                        </p:tgtEl>
                                        <p:attrNameLst>
                                          <p:attrName>ppt_w</p:attrName>
                                        </p:attrNameLst>
                                      </p:cBhvr>
                                      <p:tavLst>
                                        <p:tav tm="0">
                                          <p:val>
                                            <p:fltVal val="0"/>
                                          </p:val>
                                        </p:tav>
                                        <p:tav tm="100000">
                                          <p:val>
                                            <p:strVal val="#ppt_w"/>
                                          </p:val>
                                        </p:tav>
                                      </p:tavLst>
                                    </p:anim>
                                    <p:anim calcmode="lin" valueType="num">
                                      <p:cBhvr>
                                        <p:cTn id="16"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ppt_x</p:attrName>
                                        </p:attrNameLst>
                                      </p:cBhvr>
                                      <p:tavLst>
                                        <p:tav tm="0">
                                          <p:val>
                                            <p:strVal val="#ppt_x-#ppt_w/2"/>
                                          </p:val>
                                        </p:tav>
                                        <p:tav tm="100000">
                                          <p:val>
                                            <p:strVal val="#ppt_x"/>
                                          </p:val>
                                        </p:tav>
                                      </p:tavLst>
                                    </p:anim>
                                    <p:anim calcmode="lin" valueType="num">
                                      <p:cBhvr>
                                        <p:cTn id="22" dur="500" fill="hold"/>
                                        <p:tgtEl>
                                          <p:spTgt spid="7"/>
                                        </p:tgtEl>
                                        <p:attrNameLst>
                                          <p:attrName>ppt_y</p:attrName>
                                        </p:attrNameLst>
                                      </p:cBhvr>
                                      <p:tavLst>
                                        <p:tav tm="0">
                                          <p:val>
                                            <p:strVal val="#ppt_y"/>
                                          </p:val>
                                        </p:tav>
                                        <p:tav tm="100000">
                                          <p:val>
                                            <p:strVal val="#ppt_y"/>
                                          </p:val>
                                        </p:tav>
                                      </p:tavLst>
                                    </p:anim>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652463"/>
            <a:ext cx="8229600" cy="847725"/>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盒形圖 </a:t>
            </a:r>
            <a:r>
              <a:rPr lang="en-US" altLang="zh-TW" dirty="0" smtClean="0">
                <a:latin typeface="+mn-ea"/>
                <a:ea typeface="+mn-ea"/>
                <a:cs typeface="Times New Roman" pitchFamily="18" charset="0"/>
              </a:rPr>
              <a:t>(</a:t>
            </a:r>
            <a:r>
              <a:rPr lang="zh-TW" altLang="en-US" dirty="0" smtClean="0">
                <a:latin typeface="+mn-ea"/>
                <a:ea typeface="+mn-ea"/>
                <a:cs typeface="Times New Roman" pitchFamily="18" charset="0"/>
              </a:rPr>
              <a:t>箱形圖</a:t>
            </a:r>
            <a:r>
              <a:rPr lang="en-US" altLang="zh-TW" dirty="0" smtClean="0">
                <a:latin typeface="+mn-ea"/>
                <a:ea typeface="+mn-ea"/>
                <a:cs typeface="Times New Roman" pitchFamily="18" charset="0"/>
              </a:rPr>
              <a:t>)</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1714500"/>
            <a:ext cx="8229600" cy="4389438"/>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t>相對於平均圖，盒形圖更能反映數據樣本的分佈情況。因為平均數只反映整個樣本的中心趨勢，而盒形圖則特別顯示了位於中位數附近一半數據樣本的所在位置，讓我們能對數據樣本作更細緻的分析。</a:t>
            </a:r>
            <a:endParaRPr lang="en-US" altLang="zh-TW" dirty="0" smtClean="0">
              <a:latin typeface="+mn-ea"/>
              <a:cs typeface="Times New Roman" pitchFamily="18" charset="0"/>
            </a:endParaRPr>
          </a:p>
        </p:txBody>
      </p:sp>
      <p:sp>
        <p:nvSpPr>
          <p:cNvPr id="5" name="Slide Number Placeholder 4"/>
          <p:cNvSpPr>
            <a:spLocks noGrp="1"/>
          </p:cNvSpPr>
          <p:nvPr>
            <p:ph type="sldNum" sz="quarter" idx="12"/>
          </p:nvPr>
        </p:nvSpPr>
        <p:spPr/>
        <p:txBody>
          <a:bodyPr/>
          <a:lstStyle/>
          <a:p>
            <a:pPr>
              <a:defRPr/>
            </a:pPr>
            <a:fld id="{986081BB-027B-48E2-BE52-8812C85EB80F}" type="slidenum">
              <a:rPr lang="zh-TW" altLang="en-US" smtClean="0"/>
              <a:pPr>
                <a:defRPr/>
              </a:pPr>
              <a:t>32</a:t>
            </a:fld>
            <a:endParaRPr lang="zh-TW"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41AFB25-B75C-4A53-B586-C01C557251B3}" type="slidenum">
              <a:rPr lang="zh-TW" altLang="en-US" smtClean="0"/>
              <a:pPr>
                <a:defRPr/>
              </a:pPr>
              <a:t>33</a:t>
            </a:fld>
            <a:endParaRPr lang="zh-TW" altLang="en-US"/>
          </a:p>
        </p:txBody>
      </p:sp>
      <p:pic>
        <p:nvPicPr>
          <p:cNvPr id="5" name="圖片 4" descr="Snap3.jpg"/>
          <p:cNvPicPr/>
          <p:nvPr/>
        </p:nvPicPr>
        <p:blipFill>
          <a:blip r:embed="rId2"/>
          <a:stretch>
            <a:fillRect/>
          </a:stretch>
        </p:blipFill>
        <p:spPr>
          <a:xfrm>
            <a:off x="0" y="1142984"/>
            <a:ext cx="9144000" cy="5143536"/>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6707A82-FE98-4F35-868D-A58560E2B369}" type="slidenum">
              <a:rPr lang="zh-TW" altLang="en-US" smtClean="0"/>
              <a:pPr>
                <a:defRPr/>
              </a:pPr>
              <a:t>34</a:t>
            </a:fld>
            <a:endParaRPr lang="zh-TW" altLang="en-US"/>
          </a:p>
        </p:txBody>
      </p:sp>
      <p:pic>
        <p:nvPicPr>
          <p:cNvPr id="5" name="圖片 4" descr="Snap4.jpg"/>
          <p:cNvPicPr/>
          <p:nvPr/>
        </p:nvPicPr>
        <p:blipFill>
          <a:blip r:embed="rId2"/>
          <a:srcRect t="4202" b="2101"/>
          <a:stretch>
            <a:fillRect/>
          </a:stretch>
        </p:blipFill>
        <p:spPr>
          <a:xfrm>
            <a:off x="0" y="1285860"/>
            <a:ext cx="9144000" cy="4643470"/>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8568E4C-A1E7-41C1-BFA8-C6986E4E25A5}" type="slidenum">
              <a:rPr lang="zh-TW" altLang="en-US" smtClean="0"/>
              <a:pPr>
                <a:defRPr/>
              </a:pPr>
              <a:t>35</a:t>
            </a:fld>
            <a:endParaRPr lang="zh-TW" altLang="en-US"/>
          </a:p>
        </p:txBody>
      </p:sp>
      <p:pic>
        <p:nvPicPr>
          <p:cNvPr id="1026" name="Picture 2" descr="D:\APASO-II workshops\Word and powerpoint\20110211\Snap1.jpg"/>
          <p:cNvPicPr>
            <a:picLocks noChangeAspect="1" noChangeArrowheads="1"/>
          </p:cNvPicPr>
          <p:nvPr/>
        </p:nvPicPr>
        <p:blipFill>
          <a:blip r:embed="rId2"/>
          <a:srcRect t="3261"/>
          <a:stretch>
            <a:fillRect/>
          </a:stretch>
        </p:blipFill>
        <p:spPr bwMode="auto">
          <a:xfrm>
            <a:off x="2571736" y="1000108"/>
            <a:ext cx="3786214" cy="5444199"/>
          </a:xfrm>
          <a:prstGeom prst="rect">
            <a:avLst/>
          </a:prstGeom>
          <a:noFill/>
        </p:spPr>
      </p:pic>
      <p:cxnSp>
        <p:nvCxnSpPr>
          <p:cNvPr id="11" name="直線接點 10"/>
          <p:cNvCxnSpPr/>
          <p:nvPr/>
        </p:nvCxnSpPr>
        <p:spPr>
          <a:xfrm>
            <a:off x="3369388" y="2500306"/>
            <a:ext cx="3060000" cy="0"/>
          </a:xfrm>
          <a:prstGeom prst="line">
            <a:avLst/>
          </a:prstGeom>
          <a:ln w="34925">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 name="直線接點 4"/>
          <p:cNvCxnSpPr/>
          <p:nvPr/>
        </p:nvCxnSpPr>
        <p:spPr>
          <a:xfrm>
            <a:off x="3369388" y="3714752"/>
            <a:ext cx="3060000" cy="0"/>
          </a:xfrm>
          <a:prstGeom prst="line">
            <a:avLst/>
          </a:prstGeom>
          <a:ln w="34925">
            <a:solidFill>
              <a:srgbClr val="FF0000"/>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ppt_x</p:attrName>
                                        </p:attrNameLst>
                                      </p:cBhvr>
                                      <p:tavLst>
                                        <p:tav tm="0">
                                          <p:val>
                                            <p:strVal val="#ppt_x+#ppt_w/2"/>
                                          </p:val>
                                        </p:tav>
                                        <p:tav tm="100000">
                                          <p:val>
                                            <p:strVal val="#ppt_x"/>
                                          </p:val>
                                        </p:tav>
                                      </p:tavLst>
                                    </p:anim>
                                    <p:anim calcmode="lin" valueType="num">
                                      <p:cBhvr>
                                        <p:cTn id="8" dur="500" fill="hold"/>
                                        <p:tgtEl>
                                          <p:spTgt spid="11"/>
                                        </p:tgtEl>
                                        <p:attrNameLst>
                                          <p:attrName>ppt_y</p:attrName>
                                        </p:attrNameLst>
                                      </p:cBhvr>
                                      <p:tavLst>
                                        <p:tav tm="0">
                                          <p:val>
                                            <p:strVal val="#ppt_y"/>
                                          </p:val>
                                        </p:tav>
                                        <p:tav tm="100000">
                                          <p:val>
                                            <p:strVal val="#ppt_y"/>
                                          </p:val>
                                        </p:tav>
                                      </p:tavLst>
                                    </p:anim>
                                    <p:anim calcmode="lin" valueType="num">
                                      <p:cBhvr>
                                        <p:cTn id="9" dur="500" fill="hold"/>
                                        <p:tgtEl>
                                          <p:spTgt spid="11"/>
                                        </p:tgtEl>
                                        <p:attrNameLst>
                                          <p:attrName>ppt_w</p:attrName>
                                        </p:attrNameLst>
                                      </p:cBhvr>
                                      <p:tavLst>
                                        <p:tav tm="0">
                                          <p:val>
                                            <p:fltVal val="0"/>
                                          </p:val>
                                        </p:tav>
                                        <p:tav tm="100000">
                                          <p:val>
                                            <p:strVal val="#ppt_w"/>
                                          </p:val>
                                        </p:tav>
                                      </p:tavLst>
                                    </p:anim>
                                    <p:anim calcmode="lin" valueType="num">
                                      <p:cBhvr>
                                        <p:cTn id="10"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2"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ppt_x</p:attrName>
                                        </p:attrNameLst>
                                      </p:cBhvr>
                                      <p:tavLst>
                                        <p:tav tm="0">
                                          <p:val>
                                            <p:strVal val="#ppt_x+#ppt_w/2"/>
                                          </p:val>
                                        </p:tav>
                                        <p:tav tm="100000">
                                          <p:val>
                                            <p:strVal val="#ppt_x"/>
                                          </p:val>
                                        </p:tav>
                                      </p:tavLst>
                                    </p:anim>
                                    <p:anim calcmode="lin" valueType="num">
                                      <p:cBhvr>
                                        <p:cTn id="16" dur="500" fill="hold"/>
                                        <p:tgtEl>
                                          <p:spTgt spid="5"/>
                                        </p:tgtEl>
                                        <p:attrNameLst>
                                          <p:attrName>ppt_y</p:attrName>
                                        </p:attrNameLst>
                                      </p:cBhvr>
                                      <p:tavLst>
                                        <p:tav tm="0">
                                          <p:val>
                                            <p:strVal val="#ppt_y"/>
                                          </p:val>
                                        </p:tav>
                                        <p:tav tm="100000">
                                          <p:val>
                                            <p:strVal val="#ppt_y"/>
                                          </p:val>
                                        </p:tav>
                                      </p:tavLst>
                                    </p:anim>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85804" y="714356"/>
            <a:ext cx="8229600" cy="847742"/>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個別題目棒形圖</a:t>
            </a:r>
            <a:endParaRPr lang="en-US" altLang="zh-TW" dirty="0" smtClean="0">
              <a:latin typeface="+mn-ea"/>
              <a:ea typeface="+mn-ea"/>
              <a:cs typeface="Times New Roman" pitchFamily="18" charset="0"/>
            </a:endParaRPr>
          </a:p>
        </p:txBody>
      </p:sp>
      <p:sp>
        <p:nvSpPr>
          <p:cNvPr id="3" name="內容版面配置區 2"/>
          <p:cNvSpPr>
            <a:spLocks noGrp="1"/>
          </p:cNvSpPr>
          <p:nvPr>
            <p:ph idx="1"/>
          </p:nvPr>
        </p:nvSpPr>
        <p:spPr>
          <a:xfrm>
            <a:off x="457200" y="1714488"/>
            <a:ext cx="8401080" cy="4610112"/>
          </a:xfrm>
        </p:spPr>
        <p:txBody>
          <a:bodyPr>
            <a:normAutofit/>
          </a:bodyPr>
          <a:lstStyle/>
          <a:p>
            <a:r>
              <a:rPr lang="zh-TW" altLang="en-US" dirty="0" smtClean="0">
                <a:latin typeface="Times New Roman" pitchFamily="18" charset="0"/>
                <a:cs typeface="Times New Roman" pitchFamily="18" charset="0"/>
              </a:rPr>
              <a:t>學校需要確定想要的是量表層面或是題項層面的結果。量表層面結果</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如對學校的態度</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提供所選範疇</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如學生對學校的態度能反映他們在學校生活的質素</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及其副量表</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如師生關係</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的一個宏觀概況。量表層面結果對有關學生在情意及社交表現的學校決策是有用的。</a:t>
            </a:r>
          </a:p>
          <a:p>
            <a:r>
              <a:rPr lang="zh-TW" altLang="en-US" dirty="0" smtClean="0">
                <a:latin typeface="Times New Roman" pitchFamily="18" charset="0"/>
                <a:cs typeface="Times New Roman" pitchFamily="18" charset="0"/>
              </a:rPr>
              <a:t>在日常的運作，教師可能想參考題項層面的結果</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例如“老師樂於在學習上幫助我”</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註：只適用於原始分數</a:t>
            </a:r>
            <a:r>
              <a:rPr lang="en-US" altLang="zh-TW" dirty="0" smtClean="0">
                <a:latin typeface="Times New Roman" pitchFamily="18" charset="0"/>
                <a:cs typeface="Times New Roman" pitchFamily="18" charset="0"/>
              </a:rPr>
              <a:t>﹞</a:t>
            </a:r>
            <a:r>
              <a:rPr lang="zh-TW" altLang="en-US" dirty="0" smtClean="0">
                <a:latin typeface="Times New Roman" pitchFamily="18" charset="0"/>
                <a:cs typeface="Times New Roman" pitchFamily="18" charset="0"/>
              </a:rPr>
              <a:t>，以取得從有關量表所量度到的詳細資料。另外，如果學生人數少於</a:t>
            </a:r>
            <a:r>
              <a:rPr lang="en-US" dirty="0" smtClean="0">
                <a:latin typeface="Times New Roman" pitchFamily="18" charset="0"/>
                <a:cs typeface="Times New Roman" pitchFamily="18" charset="0"/>
              </a:rPr>
              <a:t> 100</a:t>
            </a:r>
            <a:r>
              <a:rPr lang="zh-TW" altLang="en-US" dirty="0" smtClean="0">
                <a:latin typeface="Times New Roman" pitchFamily="18" charset="0"/>
                <a:cs typeface="Times New Roman" pitchFamily="18" charset="0"/>
              </a:rPr>
              <a:t>，那些百分比的意義不大。一般來說，題目棒形圖有助學校檢測該校在題項層面和其它學校之間的差異。</a:t>
            </a:r>
            <a:endParaRPr lang="zh-TW" alt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C7F66140-852D-483C-8A9C-2019E5530274}" type="slidenum">
              <a:rPr lang="zh-TW" altLang="en-US" smtClean="0"/>
              <a:pPr>
                <a:defRPr/>
              </a:pPr>
              <a:t>36</a:t>
            </a:fld>
            <a:endParaRPr lang="zh-TW"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D49A69F-915A-41C5-B895-D347E41A75A1}" type="slidenum">
              <a:rPr lang="zh-TW" altLang="en-US" smtClean="0"/>
              <a:pPr>
                <a:defRPr/>
              </a:pPr>
              <a:t>37</a:t>
            </a:fld>
            <a:endParaRPr lang="zh-TW" altLang="en-US"/>
          </a:p>
        </p:txBody>
      </p:sp>
      <p:pic>
        <p:nvPicPr>
          <p:cNvPr id="4" name="圖片 3" descr="Snap7.jpg"/>
          <p:cNvPicPr/>
          <p:nvPr/>
        </p:nvPicPr>
        <p:blipFill>
          <a:blip r:embed="rId2"/>
          <a:stretch>
            <a:fillRect/>
          </a:stretch>
        </p:blipFill>
        <p:spPr>
          <a:xfrm>
            <a:off x="0" y="1285860"/>
            <a:ext cx="9144000" cy="4214842"/>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35E00FDC-80A2-4B84-8C9B-32BCBBB9B48E}" type="slidenum">
              <a:rPr lang="zh-TW" altLang="en-US" smtClean="0"/>
              <a:pPr>
                <a:defRPr/>
              </a:pPr>
              <a:t>38</a:t>
            </a:fld>
            <a:endParaRPr lang="zh-TW" altLang="en-US"/>
          </a:p>
        </p:txBody>
      </p:sp>
      <p:pic>
        <p:nvPicPr>
          <p:cNvPr id="4" name="圖片 3" descr="Snap8.jpg"/>
          <p:cNvPicPr/>
          <p:nvPr/>
        </p:nvPicPr>
        <p:blipFill>
          <a:blip r:embed="rId2"/>
          <a:stretch>
            <a:fillRect/>
          </a:stretch>
        </p:blipFill>
        <p:spPr>
          <a:xfrm>
            <a:off x="0" y="1357298"/>
            <a:ext cx="9144000" cy="3857652"/>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785794"/>
            <a:ext cx="8229600" cy="928706"/>
          </a:xfrm>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跨年度比較報告</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a:xfrm>
            <a:off x="457200" y="2060575"/>
            <a:ext cx="8229600" cy="4264025"/>
          </a:xfrm>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t>跨年比較報告現階段只適用於「對學校的態度」量表</a:t>
            </a:r>
            <a:r>
              <a:rPr lang="en-US" dirty="0" smtClean="0"/>
              <a:t> (ESDA</a:t>
            </a:r>
            <a:r>
              <a:rPr lang="zh-TW" altLang="en-US" dirty="0" smtClean="0"/>
              <a:t>稍後會為其他量表加設這個報告</a:t>
            </a:r>
            <a:r>
              <a:rPr lang="en-US" dirty="0" smtClean="0"/>
              <a:t>)</a:t>
            </a:r>
            <a:r>
              <a:rPr lang="zh-TW" altLang="en-US" dirty="0" smtClean="0"/>
              <a:t>，最多可以比較連續三年的結果。跨年比較報告能顯示過去三年全校學生在特定量表的整體表現，使學校能知道其進度。</a:t>
            </a:r>
            <a:endParaRPr lang="zh-TW" altLang="en-US" dirty="0">
              <a:latin typeface="+mn-ea"/>
            </a:endParaRPr>
          </a:p>
        </p:txBody>
      </p:sp>
      <p:sp>
        <p:nvSpPr>
          <p:cNvPr id="4" name="Slide Number Placeholder 3"/>
          <p:cNvSpPr>
            <a:spLocks noGrp="1"/>
          </p:cNvSpPr>
          <p:nvPr>
            <p:ph type="sldNum" sz="quarter" idx="12"/>
          </p:nvPr>
        </p:nvSpPr>
        <p:spPr/>
        <p:txBody>
          <a:bodyPr/>
          <a:lstStyle/>
          <a:p>
            <a:pPr>
              <a:defRPr/>
            </a:pPr>
            <a:fld id="{7935819F-8485-474E-8AF5-7352B43DE333}" type="slidenum">
              <a:rPr lang="zh-TW" altLang="en-US" smtClean="0"/>
              <a:pPr>
                <a:defRPr/>
              </a:pPr>
              <a:t>39</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28670"/>
            <a:ext cx="8229600" cy="847742"/>
          </a:xfrm>
        </p:spPr>
        <p:txBody>
          <a:bodyPr/>
          <a:lstStyle/>
          <a:p>
            <a:pPr lvl="0"/>
            <a:r>
              <a:rPr lang="zh-TW" altLang="en-US" b="1" dirty="0" smtClean="0">
                <a:latin typeface="+mn-ea"/>
                <a:ea typeface="+mn-ea"/>
              </a:rPr>
              <a:t>單元三</a:t>
            </a:r>
            <a:endParaRPr lang="zh-TW" altLang="en-US" dirty="0">
              <a:latin typeface="+mn-ea"/>
              <a:ea typeface="+mn-ea"/>
            </a:endParaRPr>
          </a:p>
        </p:txBody>
      </p:sp>
      <p:sp>
        <p:nvSpPr>
          <p:cNvPr id="3" name="內容版面配置區 2"/>
          <p:cNvSpPr>
            <a:spLocks noGrp="1"/>
          </p:cNvSpPr>
          <p:nvPr>
            <p:ph idx="1"/>
          </p:nvPr>
        </p:nvSpPr>
        <p:spPr/>
        <p:txBody>
          <a:bodyPr/>
          <a:lstStyle/>
          <a:p>
            <a:r>
              <a:rPr lang="zh-TW" altLang="en-US" sz="3200" dirty="0" smtClean="0">
                <a:latin typeface="+mn-ea"/>
              </a:rPr>
              <a:t>本單元讓學員了解</a:t>
            </a:r>
            <a:r>
              <a:rPr lang="en-US" altLang="zh-TW" sz="3200" dirty="0" smtClean="0">
                <a:latin typeface="+mn-ea"/>
              </a:rPr>
              <a:t>︰</a:t>
            </a:r>
          </a:p>
          <a:p>
            <a:pPr>
              <a:buNone/>
            </a:pPr>
            <a:r>
              <a:rPr lang="en-US" sz="3200" dirty="0" smtClean="0">
                <a:latin typeface="+mn-ea"/>
              </a:rPr>
              <a:t> </a:t>
            </a:r>
            <a:endParaRPr lang="zh-TW" altLang="en-US" sz="3200" dirty="0" smtClean="0">
              <a:latin typeface="+mn-ea"/>
            </a:endParaRPr>
          </a:p>
          <a:p>
            <a:pPr lvl="0"/>
            <a:r>
              <a:rPr lang="zh-TW" altLang="en-US" sz="3200" dirty="0" smtClean="0"/>
              <a:t>如何檢視各種報表</a:t>
            </a:r>
          </a:p>
          <a:p>
            <a:pPr lvl="0"/>
            <a:r>
              <a:rPr lang="zh-TW" altLang="en-US" sz="3200" dirty="0" smtClean="0"/>
              <a:t>如何詮釋各種報表的資料</a:t>
            </a:r>
          </a:p>
          <a:p>
            <a:r>
              <a:rPr lang="zh-TW" altLang="en-US" sz="3200" dirty="0" smtClean="0"/>
              <a:t>總結學習重點及分享經驗</a:t>
            </a:r>
            <a:endParaRPr lang="zh-TW" altLang="en-US" dirty="0"/>
          </a:p>
        </p:txBody>
      </p:sp>
      <p:sp>
        <p:nvSpPr>
          <p:cNvPr id="4" name="投影片編號版面配置區 3"/>
          <p:cNvSpPr>
            <a:spLocks noGrp="1"/>
          </p:cNvSpPr>
          <p:nvPr>
            <p:ph type="sldNum" sz="quarter" idx="12"/>
          </p:nvPr>
        </p:nvSpPr>
        <p:spPr/>
        <p:txBody>
          <a:bodyPr/>
          <a:lstStyle/>
          <a:p>
            <a:pPr>
              <a:defRPr/>
            </a:pPr>
            <a:fld id="{32C3E5D5-EA04-49BB-9A24-CDC7ED95E4A0}" type="slidenum">
              <a:rPr lang="zh-TW" altLang="en-US" smtClean="0"/>
              <a:pPr>
                <a:defRPr/>
              </a:pPr>
              <a:t>4</a:t>
            </a:fld>
            <a:endParaRPr lang="zh-TW"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F74E22AD-0617-40EE-B10A-8AC4990635DA}" type="slidenum">
              <a:rPr lang="zh-TW" altLang="en-US" smtClean="0"/>
              <a:pPr>
                <a:defRPr/>
              </a:pPr>
              <a:t>40</a:t>
            </a:fld>
            <a:endParaRPr lang="zh-TW" altLang="en-US"/>
          </a:p>
        </p:txBody>
      </p:sp>
      <p:pic>
        <p:nvPicPr>
          <p:cNvPr id="4" name="圖片 3" descr="Snap3.jpg"/>
          <p:cNvPicPr/>
          <p:nvPr/>
        </p:nvPicPr>
        <p:blipFill>
          <a:blip r:embed="rId2"/>
          <a:stretch>
            <a:fillRect/>
          </a:stretch>
        </p:blipFill>
        <p:spPr>
          <a:xfrm>
            <a:off x="0" y="1000108"/>
            <a:ext cx="9144000" cy="5500726"/>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CC2D394A-DE4E-46A2-A080-DD73A92256F9}" type="slidenum">
              <a:rPr lang="zh-TW" altLang="en-US" smtClean="0"/>
              <a:pPr>
                <a:defRPr/>
              </a:pPr>
              <a:t>41</a:t>
            </a:fld>
            <a:endParaRPr lang="zh-TW" altLang="en-US"/>
          </a:p>
        </p:txBody>
      </p:sp>
      <p:pic>
        <p:nvPicPr>
          <p:cNvPr id="4" name="圖片 3" descr="Snap4.jpg"/>
          <p:cNvPicPr/>
          <p:nvPr/>
        </p:nvPicPr>
        <p:blipFill>
          <a:blip r:embed="rId2"/>
          <a:stretch>
            <a:fillRect/>
          </a:stretch>
        </p:blipFill>
        <p:spPr>
          <a:xfrm>
            <a:off x="0" y="1285860"/>
            <a:ext cx="9144000" cy="4643470"/>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971600" y="2132856"/>
            <a:ext cx="7286676" cy="2448272"/>
          </a:xfrm>
        </p:spPr>
        <p:txBody>
          <a:bodyPr anchor="ctr">
            <a:sp3d prstMaterial="flat">
              <a:contourClr>
                <a:schemeClr val="tx2"/>
              </a:contourClr>
            </a:sp3d>
          </a:bodyPr>
          <a:lstStyle/>
          <a:p>
            <a:pPr algn="ctr" eaLnBrk="1" fontAlgn="auto" hangingPunct="1">
              <a:spcAft>
                <a:spcPts val="0"/>
              </a:spcAft>
              <a:defRPr/>
            </a:pPr>
            <a:r>
              <a:rPr lang="zh-TW" altLang="en-US" sz="4800" b="0" dirty="0" smtClean="0">
                <a:effectLst/>
                <a:latin typeface="+mn-ea"/>
                <a:ea typeface="+mn-ea"/>
                <a:cs typeface="Times New Roman" pitchFamily="18" charset="0"/>
              </a:rPr>
              <a:t>答問環節</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99592" y="2132856"/>
            <a:ext cx="7286676" cy="2448272"/>
          </a:xfrm>
        </p:spPr>
        <p:txBody>
          <a:bodyPr anchor="ctr">
            <a:sp3d prstMaterial="flat">
              <a:contourClr>
                <a:schemeClr val="tx2"/>
              </a:contourClr>
            </a:sp3d>
          </a:bodyPr>
          <a:lstStyle/>
          <a:p>
            <a:pPr algn="ctr" eaLnBrk="1" fontAlgn="auto" hangingPunct="1">
              <a:spcAft>
                <a:spcPts val="0"/>
              </a:spcAft>
              <a:defRPr/>
            </a:pPr>
            <a:r>
              <a:rPr lang="zh-TW" altLang="en-US" sz="4800" b="0" dirty="0" smtClean="0">
                <a:effectLst/>
                <a:latin typeface="+mn-ea"/>
                <a:ea typeface="+mn-ea"/>
                <a:cs typeface="Times New Roman" pitchFamily="18" charset="0"/>
              </a:rPr>
              <a:t>謝謝</a:t>
            </a:r>
            <a:r>
              <a:rPr lang="en-US" altLang="zh-TW" sz="4800" b="0" dirty="0" smtClean="0">
                <a:effectLst/>
                <a:latin typeface="+mn-ea"/>
                <a:ea typeface="+mn-ea"/>
                <a:cs typeface="Times New Roman" pitchFamily="18" charset="0"/>
              </a:rPr>
              <a:t>!</a:t>
            </a:r>
            <a:endParaRPr lang="zh-TW" altLang="en-US" sz="4800" b="0" dirty="0" smtClean="0">
              <a:effectLst/>
              <a:latin typeface="+mn-ea"/>
              <a:ea typeface="+mn-ea"/>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背景</a:t>
            </a:r>
            <a:endParaRPr lang="zh-TW" altLang="en-US" dirty="0">
              <a:latin typeface="+mn-ea"/>
              <a:ea typeface="+mn-ea"/>
              <a:cs typeface="Times New Roman" pitchFamily="18" charset="0"/>
            </a:endParaRPr>
          </a:p>
        </p:txBody>
      </p:sp>
      <p:sp>
        <p:nvSpPr>
          <p:cNvPr id="7" name="內容版面配置區 2"/>
          <p:cNvSpPr>
            <a:spLocks noGrp="1"/>
          </p:cNvSpPr>
          <p:nvPr>
            <p:ph idx="1"/>
          </p:nvPr>
        </p:nvSpPr>
        <p:spPr/>
        <p:txBody>
          <a:bodyPr>
            <a:normAutofit/>
          </a:bodyPr>
          <a:lstStyle/>
          <a:p>
            <a:pPr marL="274320" indent="-274320" eaLnBrk="1" fontAlgn="auto" hangingPunct="1">
              <a:lnSpc>
                <a:spcPct val="150000"/>
              </a:lnSpc>
              <a:spcAft>
                <a:spcPts val="0"/>
              </a:spcAft>
              <a:buClr>
                <a:schemeClr val="accent3"/>
              </a:buClr>
              <a:buFont typeface="Wingdings 2"/>
              <a:buChar char=""/>
              <a:defRPr/>
            </a:pPr>
            <a:r>
              <a:rPr lang="zh-TW" altLang="en-US" dirty="0" smtClean="0">
                <a:latin typeface="+mn-ea"/>
                <a:cs typeface="Times New Roman" pitchFamily="18" charset="0"/>
              </a:rPr>
              <a:t>教育局於二零零三年推出「情意及社交表現評估套」供學校使用</a:t>
            </a:r>
            <a:endParaRPr lang="en-US" altLang="zh-TW" dirty="0" smtClean="0">
              <a:latin typeface="+mn-ea"/>
              <a:cs typeface="Times New Roman" pitchFamily="18" charset="0"/>
            </a:endParaRPr>
          </a:p>
          <a:p>
            <a:pPr marL="274320" indent="-274320" eaLnBrk="1" fontAlgn="auto" hangingPunct="1">
              <a:lnSpc>
                <a:spcPct val="150000"/>
              </a:lnSpc>
              <a:spcAft>
                <a:spcPts val="0"/>
              </a:spcAft>
              <a:buClr>
                <a:schemeClr val="accent3"/>
              </a:buClr>
              <a:buFont typeface="Wingdings 2"/>
              <a:buChar char=""/>
              <a:defRPr/>
            </a:pPr>
            <a:r>
              <a:rPr lang="zh-TW" altLang="en-US" dirty="0" smtClean="0">
                <a:latin typeface="+mn-ea"/>
                <a:cs typeface="Times New Roman" pitchFamily="18" charset="0"/>
              </a:rPr>
              <a:t>由 </a:t>
            </a:r>
            <a:r>
              <a:rPr lang="en-US" altLang="zh-TW" dirty="0" smtClean="0">
                <a:latin typeface="+mn-ea"/>
                <a:cs typeface="Times New Roman" pitchFamily="18" charset="0"/>
              </a:rPr>
              <a:t>2008 </a:t>
            </a:r>
            <a:r>
              <a:rPr lang="zh-TW" altLang="en-US" dirty="0" smtClean="0">
                <a:latin typeface="+mn-ea"/>
                <a:cs typeface="Times New Roman" pitchFamily="18" charset="0"/>
              </a:rPr>
              <a:t>至</a:t>
            </a:r>
            <a:r>
              <a:rPr lang="en-US" altLang="zh-TW" dirty="0" smtClean="0">
                <a:latin typeface="+mn-ea"/>
                <a:cs typeface="Times New Roman" pitchFamily="18" charset="0"/>
              </a:rPr>
              <a:t> 2010 </a:t>
            </a:r>
            <a:r>
              <a:rPr lang="zh-TW" altLang="en-US" dirty="0" smtClean="0">
                <a:latin typeface="+mn-ea"/>
                <a:cs typeface="Times New Roman" pitchFamily="18" charset="0"/>
              </a:rPr>
              <a:t>年對 </a:t>
            </a:r>
            <a:r>
              <a:rPr lang="en-US" altLang="zh-TW" dirty="0" smtClean="0">
                <a:latin typeface="+mn-ea"/>
                <a:cs typeface="Times New Roman" pitchFamily="18" charset="0"/>
              </a:rPr>
              <a:t>APASO</a:t>
            </a:r>
            <a:r>
              <a:rPr lang="zh-TW" altLang="en-US" dirty="0" smtClean="0">
                <a:latin typeface="+mn-ea"/>
                <a:cs typeface="Times New Roman" pitchFamily="18" charset="0"/>
              </a:rPr>
              <a:t>進行檢視、驗證及全面修訂。當中加入了新的量表，並更新了所有量表的常模</a:t>
            </a:r>
            <a:endParaRPr lang="en-US" altLang="zh-TW" dirty="0" smtClean="0">
              <a:latin typeface="+mn-ea"/>
              <a:cs typeface="Times New Roman" pitchFamily="18" charset="0"/>
            </a:endParaRPr>
          </a:p>
          <a:p>
            <a:pPr marL="274320" indent="-274320" eaLnBrk="1" fontAlgn="auto" hangingPunct="1">
              <a:lnSpc>
                <a:spcPct val="150000"/>
              </a:lnSpc>
              <a:spcAft>
                <a:spcPts val="0"/>
              </a:spcAft>
              <a:buClr>
                <a:schemeClr val="accent3"/>
              </a:buClr>
              <a:buFont typeface="Wingdings 2"/>
              <a:buChar char=""/>
              <a:defRPr/>
            </a:pPr>
            <a:r>
              <a:rPr lang="zh-TW" altLang="en-US" dirty="0" smtClean="0">
                <a:latin typeface="+mn-ea"/>
                <a:cs typeface="Times New Roman" pitchFamily="18" charset="0"/>
              </a:rPr>
              <a:t>最後完成了「情意及社交表現評估套件</a:t>
            </a:r>
            <a:r>
              <a:rPr lang="en-US" altLang="zh-TW" dirty="0" smtClean="0">
                <a:latin typeface="+mn-ea"/>
                <a:cs typeface="Times New Roman" pitchFamily="18" charset="0"/>
              </a:rPr>
              <a:t>(</a:t>
            </a:r>
            <a:r>
              <a:rPr lang="zh-TW" altLang="en-US" dirty="0" smtClean="0">
                <a:latin typeface="+mn-ea"/>
                <a:cs typeface="Times New Roman" pitchFamily="18" charset="0"/>
              </a:rPr>
              <a:t>第二版</a:t>
            </a:r>
            <a:r>
              <a:rPr lang="en-US" altLang="zh-TW" dirty="0" smtClean="0">
                <a:latin typeface="+mn-ea"/>
                <a:cs typeface="Times New Roman" pitchFamily="18" charset="0"/>
              </a:rPr>
              <a:t>)</a:t>
            </a:r>
            <a:r>
              <a:rPr lang="zh-TW" altLang="en-US" dirty="0" smtClean="0">
                <a:latin typeface="+mn-ea"/>
                <a:cs typeface="Times New Roman" pitchFamily="18" charset="0"/>
              </a:rPr>
              <a:t>」，即為</a:t>
            </a:r>
            <a:r>
              <a:rPr lang="en-US" altLang="zh-TW" dirty="0" smtClean="0">
                <a:latin typeface="+mn-ea"/>
                <a:cs typeface="Times New Roman" pitchFamily="18" charset="0"/>
              </a:rPr>
              <a:t>(APASO-II)</a:t>
            </a:r>
            <a:endParaRPr lang="en-US" altLang="zh-TW"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38846819-17A6-4511-984E-CEDE8EE90C47}" type="slidenum">
              <a:rPr lang="zh-TW" altLang="en-US" sz="1400" smtClean="0"/>
              <a:pPr>
                <a:defRPr/>
              </a:pPr>
              <a:t>5</a:t>
            </a:fld>
            <a:endParaRPr lang="zh-TW" alt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smtClean="0">
                <a:latin typeface="+mn-ea"/>
                <a:ea typeface="+mn-ea"/>
                <a:cs typeface="Times New Roman" pitchFamily="18" charset="0"/>
              </a:rPr>
              <a:t>用途</a:t>
            </a:r>
            <a:endParaRPr lang="zh-TW" altLang="en-US" dirty="0">
              <a:latin typeface="+mn-ea"/>
              <a:ea typeface="+mn-ea"/>
              <a:cs typeface="Times New Roman" pitchFamily="18" charset="0"/>
            </a:endParaRPr>
          </a:p>
        </p:txBody>
      </p:sp>
      <p:sp>
        <p:nvSpPr>
          <p:cNvPr id="3" name="內容版面配置區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支援學校對學生相關的表現取得客觀數據，並對照指標作出自我評估。這個評估工具適用於一組學生或全校學生，而非針對個別學生</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學校可根據</a:t>
            </a:r>
            <a:r>
              <a:rPr lang="en-US" altLang="zh-TW" dirty="0" smtClean="0">
                <a:latin typeface="+mn-ea"/>
                <a:cs typeface="Times New Roman" pitchFamily="18" charset="0"/>
              </a:rPr>
              <a:t>APASO-II</a:t>
            </a:r>
            <a:r>
              <a:rPr lang="zh-TW" altLang="en-US" dirty="0" smtClean="0">
                <a:latin typeface="+mn-ea"/>
                <a:cs typeface="Times New Roman" pitchFamily="18" charset="0"/>
              </a:rPr>
              <a:t>的結果及其他來源的數據，深入了解學生在情意和社交範疇上的表現和發展，促進對支援服務或活動的成效進行評估，以便制定改進計劃</a:t>
            </a:r>
            <a:endParaRPr lang="en-US" altLang="zh-TW" dirty="0" smtClean="0">
              <a:latin typeface="+mn-ea"/>
              <a:cs typeface="Times New Roman" pitchFamily="18" charset="0"/>
            </a:endParaRPr>
          </a:p>
          <a:p>
            <a:pPr marL="274320" indent="-274320" eaLnBrk="1" fontAlgn="auto" hangingPunct="1">
              <a:spcAft>
                <a:spcPts val="0"/>
              </a:spcAft>
              <a:buClr>
                <a:schemeClr val="accent3"/>
              </a:buClr>
              <a:buFont typeface="Wingdings 2"/>
              <a:buChar char=""/>
              <a:defRPr/>
            </a:pPr>
            <a:r>
              <a:rPr lang="zh-TW" altLang="en-US" dirty="0" smtClean="0">
                <a:latin typeface="+mn-ea"/>
                <a:cs typeface="Times New Roman" pitchFamily="18" charset="0"/>
              </a:rPr>
              <a:t>家長也可以通過各種渠道，如家長會和學校報告等，了解學生在這些範疇的表現</a:t>
            </a:r>
            <a:endParaRPr lang="zh-TW" altLang="en-US" dirty="0">
              <a:latin typeface="+mn-ea"/>
              <a:cs typeface="Times New Roman" pitchFamily="18" charset="0"/>
            </a:endParaRPr>
          </a:p>
        </p:txBody>
      </p:sp>
      <p:sp>
        <p:nvSpPr>
          <p:cNvPr id="4" name="Slide Number Placeholder 3"/>
          <p:cNvSpPr>
            <a:spLocks noGrp="1"/>
          </p:cNvSpPr>
          <p:nvPr>
            <p:ph type="sldNum" sz="quarter" idx="12"/>
          </p:nvPr>
        </p:nvSpPr>
        <p:spPr/>
        <p:txBody>
          <a:bodyPr/>
          <a:lstStyle/>
          <a:p>
            <a:pPr>
              <a:defRPr/>
            </a:pPr>
            <a:fld id="{F34EA90A-6B19-4FE8-B117-8F21D3E7BCCE}" type="slidenum">
              <a:rPr lang="zh-TW" altLang="en-US" smtClean="0"/>
              <a:pPr>
                <a:defRPr/>
              </a:pPr>
              <a:t>6</a:t>
            </a:fld>
            <a:endParaRPr lang="zh-TW"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33375"/>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graphicFrame>
        <p:nvGraphicFramePr>
          <p:cNvPr id="4" name="表格 3"/>
          <p:cNvGraphicFramePr>
            <a:graphicFrameLocks noGrp="1"/>
          </p:cNvGraphicFramePr>
          <p:nvPr/>
        </p:nvGraphicFramePr>
        <p:xfrm>
          <a:off x="214313" y="1143000"/>
          <a:ext cx="8715436" cy="5447760"/>
        </p:xfrm>
        <a:graphic>
          <a:graphicData uri="http://schemas.openxmlformats.org/drawingml/2006/table">
            <a:tbl>
              <a:tblPr/>
              <a:tblGrid>
                <a:gridCol w="4432671">
                  <a:extLst>
                    <a:ext uri="{9D8B030D-6E8A-4147-A177-3AD203B41FA5}">
                      <a16:colId xmlns:a16="http://schemas.microsoft.com/office/drawing/2014/main" val="20000"/>
                    </a:ext>
                  </a:extLst>
                </a:gridCol>
                <a:gridCol w="4282765">
                  <a:extLst>
                    <a:ext uri="{9D8B030D-6E8A-4147-A177-3AD203B41FA5}">
                      <a16:colId xmlns:a16="http://schemas.microsoft.com/office/drawing/2014/main" val="20001"/>
                    </a:ext>
                  </a:extLst>
                </a:gridCol>
              </a:tblGrid>
              <a:tr h="272388">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2388">
                <a:tc>
                  <a:txBody>
                    <a:bodyPr/>
                    <a:lstStyle/>
                    <a:p>
                      <a:pPr>
                        <a:spcAft>
                          <a:spcPts val="0"/>
                        </a:spcAft>
                      </a:pPr>
                      <a:r>
                        <a:rPr lang="en-US" sz="1600" b="1" dirty="0" err="1">
                          <a:latin typeface="新細明體"/>
                          <a:ea typeface="新細明體"/>
                          <a:cs typeface="Times New Roman"/>
                        </a:rPr>
                        <a:t>自我</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情緒穩定性</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整體</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誠實</a:t>
                      </a:r>
                      <a:r>
                        <a:rPr lang="en-US" sz="1600" kern="1200">
                          <a:solidFill>
                            <a:srgbClr val="0D0D0D"/>
                          </a:solidFill>
                          <a:latin typeface="Times New Roman"/>
                          <a:ea typeface="新細明體"/>
                          <a:cs typeface="Times New Roman"/>
                        </a:rPr>
                        <a:t>/</a:t>
                      </a:r>
                      <a:r>
                        <a:rPr lang="en-US" sz="1600" kern="1200">
                          <a:solidFill>
                            <a:srgbClr val="0D0D0D"/>
                          </a:solidFill>
                          <a:latin typeface="新細明體"/>
                          <a:ea typeface="新細明體"/>
                          <a:cs typeface="Times New Roman"/>
                        </a:rPr>
                        <a:t>可靠</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72388">
                <a:tc>
                  <a:txBody>
                    <a:bodyPr/>
                    <a:lstStyle/>
                    <a:p>
                      <a:pPr>
                        <a:spcAft>
                          <a:spcPts val="0"/>
                        </a:spcAft>
                      </a:pPr>
                      <a:r>
                        <a:rPr lang="zh-TW" sz="1600" dirty="0">
                          <a:solidFill>
                            <a:srgbClr val="000000"/>
                          </a:solidFill>
                          <a:latin typeface="Times New Roman"/>
                          <a:ea typeface="新細明體"/>
                          <a:cs typeface="新細明體"/>
                        </a:rPr>
                        <a:t>自我</a:t>
                      </a:r>
                      <a:r>
                        <a:rPr lang="zh-TW" sz="1600" dirty="0" smtClean="0">
                          <a:solidFill>
                            <a:srgbClr val="000000"/>
                          </a:solidFill>
                          <a:latin typeface="Times New Roman"/>
                          <a:ea typeface="新細明體"/>
                          <a:cs typeface="新細明體"/>
                        </a:rPr>
                        <a:t>概念</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數學</a:t>
                      </a:r>
                      <a:endParaRPr lang="zh-TW" sz="1600" dirty="0">
                        <a:latin typeface="Calibri"/>
                        <a:ea typeface="新細明體"/>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親子關係</a:t>
                      </a:r>
                      <a:endParaRPr lang="zh-TW" sz="1600">
                        <a:latin typeface="Calibri"/>
                        <a:ea typeface="新細明體"/>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外貌</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7238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英語</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72388">
                <a:tc>
                  <a:txBody>
                    <a:bodyPr/>
                    <a:lstStyle/>
                    <a:p>
                      <a:pPr>
                        <a:spcAft>
                          <a:spcPts val="0"/>
                        </a:spcAft>
                      </a:pPr>
                      <a:r>
                        <a:rPr lang="zh-TW" sz="1600" dirty="0" smtClean="0">
                          <a:solidFill>
                            <a:srgbClr val="000000"/>
                          </a:solidFill>
                          <a:latin typeface="Times New Roman"/>
                          <a:ea typeface="新細明體"/>
                          <a:cs typeface="新細明體"/>
                        </a:rPr>
                        <a:t>身心健康</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測驗焦慮</a:t>
                      </a:r>
                      <a:r>
                        <a:rPr lang="en-US" sz="1600" kern="1200" dirty="0" smtClean="0">
                          <a:solidFill>
                            <a:srgbClr val="0D0D0D"/>
                          </a:solidFill>
                          <a:latin typeface="新細明體"/>
                          <a:ea typeface="新細明體"/>
                          <a:cs typeface="Times New Roman"/>
                        </a:rPr>
                        <a:t> </a:t>
                      </a:r>
                      <a:r>
                        <a:rPr lang="en-US" sz="1600" dirty="0" smtClean="0">
                          <a:latin typeface="Times New Roman"/>
                          <a:ea typeface="新細明體"/>
                          <a:cs typeface="Times New Roman"/>
                        </a:rPr>
                        <a:t>*</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72388">
                <a:tc>
                  <a:txBody>
                    <a:bodyPr/>
                    <a:lstStyle/>
                    <a:p>
                      <a:pPr>
                        <a:spcAft>
                          <a:spcPts val="0"/>
                        </a:spcAft>
                      </a:pPr>
                      <a:endParaRPr lang="en-US" sz="1600" kern="1200">
                        <a:solidFill>
                          <a:srgbClr val="0D0D0D"/>
                        </a:solidFill>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消遣</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72388">
                <a:tc>
                  <a:txBody>
                    <a:bodyPr/>
                    <a:lstStyle/>
                    <a:p>
                      <a:pPr>
                        <a:spcAft>
                          <a:spcPts val="0"/>
                        </a:spcAft>
                      </a:pPr>
                      <a:r>
                        <a:rPr lang="zh-TW" sz="1600">
                          <a:solidFill>
                            <a:srgbClr val="000000"/>
                          </a:solidFill>
                          <a:latin typeface="Times New Roman"/>
                          <a:ea typeface="新細明體"/>
                          <a:cs typeface="新細明體"/>
                        </a:rPr>
                        <a:t>壓力管理</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自我勉勵</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控制情況</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272388">
                <a:tc>
                  <a:txBody>
                    <a:bodyPr/>
                    <a:lstStyle/>
                    <a:p>
                      <a:pPr>
                        <a:spcAft>
                          <a:spcPts val="0"/>
                        </a:spcAft>
                        <a:tabLst>
                          <a:tab pos="942975" algn="l"/>
                        </a:tabLst>
                      </a:pPr>
                      <a:r>
                        <a:rPr lang="en-US" sz="1600" b="1">
                          <a:latin typeface="新細明體"/>
                          <a:ea typeface="新細明體"/>
                          <a:cs typeface="Times New Roman"/>
                        </a:rPr>
                        <a:t>自我─他人</a:t>
                      </a:r>
                      <a:r>
                        <a:rPr lang="en-US" sz="1600" b="1" kern="1200">
                          <a:solidFill>
                            <a:srgbClr val="0D0D0D"/>
                          </a:solidFill>
                          <a:latin typeface="Times New Roman"/>
                          <a:ea typeface="新細明體"/>
                          <a:cs typeface="Times New Roman"/>
                        </a:rPr>
                        <a:t>	</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spcAft>
                          <a:spcPts val="0"/>
                        </a:spcAft>
                      </a:pPr>
                      <a:endParaRPr lang="en-US" sz="1600" kern="1200" dirty="0">
                        <a:solidFill>
                          <a:srgbClr val="0D0D0D"/>
                        </a:solidFill>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13"/>
                  </a:ext>
                </a:extLst>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關愛</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交際能力</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272388">
                <a:tc>
                  <a:txBody>
                    <a:bodyPr/>
                    <a:lstStyle/>
                    <a:p>
                      <a:pPr algn="just">
                        <a:spcAft>
                          <a:spcPts val="0"/>
                        </a:spcAft>
                      </a:pPr>
                      <a:r>
                        <a:rPr lang="zh-TW" sz="1600" dirty="0" smtClean="0">
                          <a:solidFill>
                            <a:srgbClr val="000000"/>
                          </a:solidFill>
                          <a:latin typeface="Times New Roman"/>
                          <a:ea typeface="新細明體"/>
                          <a:cs typeface="新細明體"/>
                        </a:rPr>
                        <a:t>人際關係</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尊重他人</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分享</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7"/>
                  </a:ext>
                </a:extLst>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社交行為</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8"/>
                  </a:ext>
                </a:extLst>
              </a:tr>
              <a:tr h="27238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支持</a:t>
                      </a:r>
                      <a:endParaRPr lang="zh-TW" sz="1600" dirty="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9"/>
                  </a:ext>
                </a:extLst>
              </a:tr>
            </a:tbl>
          </a:graphicData>
        </a:graphic>
      </p:graphicFrame>
      <p:sp>
        <p:nvSpPr>
          <p:cNvPr id="5" name="Slide Number Placeholder 4"/>
          <p:cNvSpPr>
            <a:spLocks noGrp="1"/>
          </p:cNvSpPr>
          <p:nvPr>
            <p:ph type="sldNum" sz="quarter" idx="12"/>
          </p:nvPr>
        </p:nvSpPr>
        <p:spPr>
          <a:xfrm>
            <a:off x="7924800" y="6376988"/>
            <a:ext cx="762000" cy="365125"/>
          </a:xfrm>
        </p:spPr>
        <p:txBody>
          <a:bodyPr/>
          <a:lstStyle/>
          <a:p>
            <a:pPr>
              <a:defRPr/>
            </a:pPr>
            <a:fld id="{C63C20EB-B4A7-4B9F-93E9-CEDC3AE3B548}" type="slidenum">
              <a:rPr lang="zh-TW" altLang="en-US" smtClean="0"/>
              <a:pPr>
                <a:defRPr/>
              </a:pPr>
              <a:t>7</a:t>
            </a:fld>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88913"/>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graphicFrame>
        <p:nvGraphicFramePr>
          <p:cNvPr id="5" name="表格 4"/>
          <p:cNvGraphicFramePr>
            <a:graphicFrameLocks noGrp="1"/>
          </p:cNvGraphicFramePr>
          <p:nvPr/>
        </p:nvGraphicFramePr>
        <p:xfrm>
          <a:off x="357188" y="908050"/>
          <a:ext cx="8572560" cy="5643592"/>
        </p:xfrm>
        <a:graphic>
          <a:graphicData uri="http://schemas.openxmlformats.org/drawingml/2006/table">
            <a:tbl>
              <a:tblPr/>
              <a:tblGrid>
                <a:gridCol w="4360004">
                  <a:extLst>
                    <a:ext uri="{9D8B030D-6E8A-4147-A177-3AD203B41FA5}">
                      <a16:colId xmlns:a16="http://schemas.microsoft.com/office/drawing/2014/main" val="20000"/>
                    </a:ext>
                  </a:extLst>
                </a:gridCol>
                <a:gridCol w="4212556">
                  <a:extLst>
                    <a:ext uri="{9D8B030D-6E8A-4147-A177-3AD203B41FA5}">
                      <a16:colId xmlns:a16="http://schemas.microsoft.com/office/drawing/2014/main" val="20001"/>
                    </a:ext>
                  </a:extLst>
                </a:gridCol>
              </a:tblGrid>
              <a:tr h="331976">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31976">
                <a:tc>
                  <a:txBody>
                    <a:bodyPr/>
                    <a:lstStyle/>
                    <a:p>
                      <a:pPr>
                        <a:spcAft>
                          <a:spcPts val="0"/>
                        </a:spcAft>
                      </a:pPr>
                      <a:r>
                        <a:rPr lang="en-US" sz="1600" b="1" dirty="0" err="1">
                          <a:latin typeface="新細明體"/>
                          <a:ea typeface="新細明體"/>
                          <a:cs typeface="Times New Roman"/>
                        </a:rPr>
                        <a:t>自我─學校</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just">
                        <a:spcAft>
                          <a:spcPts val="0"/>
                        </a:spcAft>
                      </a:pPr>
                      <a:endParaRPr lang="en-US" sz="1600" kern="1200">
                        <a:solidFill>
                          <a:srgbClr val="0D0D0D"/>
                        </a:solidFill>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成就感</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經歷</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整體滿足感</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31976">
                <a:tc>
                  <a:txBody>
                    <a:bodyPr/>
                    <a:lstStyle/>
                    <a:p>
                      <a:pPr>
                        <a:spcAft>
                          <a:spcPts val="0"/>
                        </a:spcAft>
                      </a:pPr>
                      <a:r>
                        <a:rPr lang="zh-TW" sz="1600" dirty="0">
                          <a:latin typeface="Times New Roman"/>
                          <a:ea typeface="新細明體"/>
                          <a:cs typeface="Times New Roman"/>
                        </a:rPr>
                        <a:t>對學校的態度﹝學校生活的質素</a:t>
                      </a:r>
                      <a:r>
                        <a:rPr lang="zh-TW" sz="1600" dirty="0" smtClean="0">
                          <a:latin typeface="Times New Roman"/>
                          <a:ea typeface="新細明體"/>
                          <a:cs typeface="Times New Roman"/>
                        </a:rPr>
                        <a:t>﹞</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負面情感</a:t>
                      </a:r>
                      <a:r>
                        <a:rPr lang="en-US" sz="1600" kern="1200" dirty="0" smtClean="0">
                          <a:solidFill>
                            <a:srgbClr val="0D0D0D"/>
                          </a:solidFill>
                          <a:latin typeface="新細明體"/>
                          <a:ea typeface="新細明體"/>
                          <a:cs typeface="Times New Roman"/>
                        </a:rPr>
                        <a:t> </a:t>
                      </a:r>
                      <a:r>
                        <a:rPr lang="en-US" sz="1600" dirty="0" smtClean="0">
                          <a:latin typeface="Times New Roman"/>
                          <a:ea typeface="新細明體"/>
                          <a:cs typeface="Times New Roman"/>
                        </a:rPr>
                        <a:t>*</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機會</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社群關係</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師生關係</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聯繫</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競爭</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努力</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31976">
                <a:tc>
                  <a:txBody>
                    <a:bodyPr/>
                    <a:lstStyle/>
                    <a:p>
                      <a:pPr>
                        <a:spcAft>
                          <a:spcPts val="0"/>
                        </a:spcAft>
                      </a:pPr>
                      <a:r>
                        <a:rPr lang="zh-TW" sz="1600">
                          <a:solidFill>
                            <a:srgbClr val="000000"/>
                          </a:solidFill>
                          <a:latin typeface="Times New Roman"/>
                          <a:ea typeface="新細明體"/>
                          <a:cs typeface="新細明體"/>
                        </a:rPr>
                        <a:t>動力</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稱讚</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社群關係</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社會權力</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作業</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331976">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獎勵</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
        <p:nvSpPr>
          <p:cNvPr id="4" name="Slide Number Placeholder 3"/>
          <p:cNvSpPr>
            <a:spLocks noGrp="1"/>
          </p:cNvSpPr>
          <p:nvPr>
            <p:ph type="sldNum" sz="quarter" idx="12"/>
          </p:nvPr>
        </p:nvSpPr>
        <p:spPr/>
        <p:txBody>
          <a:bodyPr/>
          <a:lstStyle/>
          <a:p>
            <a:pPr>
              <a:defRPr/>
            </a:pPr>
            <a:fld id="{6AECB1F5-A410-482E-98D6-F9294D434814}" type="slidenum">
              <a:rPr lang="zh-TW" altLang="en-US" smtClean="0"/>
              <a:pPr>
                <a:defRPr/>
              </a:pPr>
              <a:t>8</a:t>
            </a:fld>
            <a:endParaRPr lang="zh-TW"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53988"/>
            <a:ext cx="8229600" cy="631825"/>
          </a:xfrm>
        </p:spPr>
        <p:txBody>
          <a:bodyPr>
            <a:normAutofit fontScale="90000"/>
          </a:bodyPr>
          <a:lstStyle/>
          <a:p>
            <a:pPr eaLnBrk="1" fontAlgn="auto" hangingPunct="1">
              <a:spcAft>
                <a:spcPts val="0"/>
              </a:spcAft>
              <a:defRPr/>
            </a:pPr>
            <a:r>
              <a:rPr lang="zh-TW" altLang="en-US" dirty="0" smtClean="0">
                <a:latin typeface="+mn-ea"/>
                <a:ea typeface="+mn-ea"/>
                <a:cs typeface="Times New Roman" pitchFamily="18" charset="0"/>
              </a:rPr>
              <a:t>量表和副量表</a:t>
            </a:r>
            <a:endParaRPr lang="zh-TW" altLang="en-US" dirty="0">
              <a:latin typeface="+mn-ea"/>
              <a:ea typeface="+mn-ea"/>
              <a:cs typeface="Times New Roman" pitchFamily="18" charset="0"/>
            </a:endParaRPr>
          </a:p>
        </p:txBody>
      </p:sp>
      <p:graphicFrame>
        <p:nvGraphicFramePr>
          <p:cNvPr id="5" name="表格 4"/>
          <p:cNvGraphicFramePr>
            <a:graphicFrameLocks noGrp="1"/>
          </p:cNvGraphicFramePr>
          <p:nvPr>
            <p:extLst>
              <p:ext uri="{D42A27DB-BD31-4B8C-83A1-F6EECF244321}">
                <p14:modId xmlns:p14="http://schemas.microsoft.com/office/powerpoint/2010/main" val="2552499668"/>
              </p:ext>
            </p:extLst>
          </p:nvPr>
        </p:nvGraphicFramePr>
        <p:xfrm>
          <a:off x="357188" y="765175"/>
          <a:ext cx="8358246" cy="5838807"/>
        </p:xfrm>
        <a:graphic>
          <a:graphicData uri="http://schemas.openxmlformats.org/drawingml/2006/table">
            <a:tbl>
              <a:tblPr/>
              <a:tblGrid>
                <a:gridCol w="4251004">
                  <a:extLst>
                    <a:ext uri="{9D8B030D-6E8A-4147-A177-3AD203B41FA5}">
                      <a16:colId xmlns:a16="http://schemas.microsoft.com/office/drawing/2014/main" val="20000"/>
                    </a:ext>
                  </a:extLst>
                </a:gridCol>
                <a:gridCol w="4107242">
                  <a:extLst>
                    <a:ext uri="{9D8B030D-6E8A-4147-A177-3AD203B41FA5}">
                      <a16:colId xmlns:a16="http://schemas.microsoft.com/office/drawing/2014/main" val="20001"/>
                    </a:ext>
                  </a:extLst>
                </a:gridCol>
              </a:tblGrid>
              <a:tr h="441543">
                <a:tc>
                  <a:txBody>
                    <a:bodyPr/>
                    <a:lstStyle/>
                    <a:p>
                      <a:pPr algn="ctr">
                        <a:spcAft>
                          <a:spcPts val="0"/>
                        </a:spcAft>
                      </a:pPr>
                      <a:r>
                        <a:rPr lang="zh-TW" altLang="en-US" sz="1600" kern="100" dirty="0" smtClean="0">
                          <a:latin typeface="Times New Roman"/>
                          <a:ea typeface="新細明體"/>
                        </a:rPr>
                        <a:t>量表名稱</a:t>
                      </a:r>
                      <a:endParaRPr lang="zh-TW" sz="1600" kern="100" dirty="0">
                        <a:latin typeface="Times New Roman"/>
                        <a:ea typeface="新細明體"/>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TW" altLang="en-US" sz="1600" kern="100" dirty="0" smtClean="0">
                          <a:latin typeface="Times New Roman"/>
                          <a:ea typeface="+mn-ea"/>
                        </a:rPr>
                        <a:t>副量表名稱</a:t>
                      </a:r>
                      <a:endParaRPr lang="zh-TW" altLang="en-US" sz="1600" kern="100" dirty="0">
                        <a:latin typeface="Times New Roman"/>
                        <a:ea typeface="+mn-ea"/>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99848">
                <a:tc>
                  <a:txBody>
                    <a:bodyPr/>
                    <a:lstStyle/>
                    <a:p>
                      <a:pPr>
                        <a:spcAft>
                          <a:spcPts val="0"/>
                        </a:spcAft>
                      </a:pPr>
                      <a:r>
                        <a:rPr lang="en-US" sz="1600" b="1" dirty="0" err="1" smtClean="0">
                          <a:latin typeface="新細明體"/>
                          <a:ea typeface="新細明體"/>
                          <a:cs typeface="Times New Roman"/>
                        </a:rPr>
                        <a:t>自我─學校</a:t>
                      </a:r>
                      <a:endParaRPr lang="zh-TW" altLang="en-US" sz="1600" dirty="0">
                        <a:latin typeface="Calibri"/>
                        <a:ea typeface="+mn-ea"/>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28600" algn="just">
                        <a:spcAft>
                          <a:spcPts val="0"/>
                        </a:spcAft>
                      </a:pPr>
                      <a:endParaRPr lang="en-US" sz="1600" kern="1200" dirty="0">
                        <a:solidFill>
                          <a:srgbClr val="0D0D0D"/>
                        </a:solidFill>
                        <a:latin typeface="Times New Roman"/>
                        <a:ea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29984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創意思考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99848">
                <a:tc>
                  <a:txBody>
                    <a:bodyPr/>
                    <a:lstStyle/>
                    <a:p>
                      <a:pPr>
                        <a:spcAft>
                          <a:spcPts val="0"/>
                        </a:spcAft>
                      </a:pPr>
                      <a:r>
                        <a:rPr lang="zh-TW" sz="1600">
                          <a:solidFill>
                            <a:srgbClr val="000000"/>
                          </a:solidFill>
                          <a:latin typeface="Times New Roman"/>
                          <a:ea typeface="新細明體"/>
                          <a:cs typeface="新細明體"/>
                        </a:rPr>
                        <a:t>學習能力</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批判性思考</a:t>
                      </a:r>
                      <a:r>
                        <a:rPr lang="en-US" sz="1600" kern="1200" dirty="0" smtClean="0">
                          <a:solidFill>
                            <a:srgbClr val="0D0D0D"/>
                          </a:solidFill>
                          <a:latin typeface="新細明體"/>
                          <a:ea typeface="新細明體"/>
                          <a:cs typeface="Times New Roman"/>
                        </a:rPr>
                        <a:t> </a:t>
                      </a:r>
                      <a:r>
                        <a:rPr lang="zh-TW" altLang="en-US" sz="1600" kern="1200" dirty="0" smtClean="0">
                          <a:solidFill>
                            <a:srgbClr val="0D0D0D"/>
                          </a:solidFill>
                          <a:latin typeface="新細明體"/>
                          <a:ea typeface="新細明體"/>
                          <a:cs typeface="Times New Roman"/>
                        </a:rPr>
                        <a:t>*</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9984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Pts val="700"/>
                        <a:buFont typeface="Wingdings"/>
                        <a:buChar char=""/>
                        <a:tabLst>
                          <a:tab pos="160020" algn="l"/>
                        </a:tabLst>
                        <a:defRPr/>
                      </a:pPr>
                      <a:r>
                        <a:rPr lang="en-US" sz="1600" kern="1200" dirty="0" err="1" smtClean="0">
                          <a:solidFill>
                            <a:srgbClr val="0D0D0D"/>
                          </a:solidFill>
                          <a:latin typeface="新細明體"/>
                          <a:ea typeface="新細明體"/>
                          <a:cs typeface="Times New Roman"/>
                        </a:rPr>
                        <a:t>解難技巧</a:t>
                      </a:r>
                      <a:endParaRPr lang="zh-TW" altLang="en-US" sz="1600" dirty="0" smtClean="0">
                        <a:latin typeface="Calibri"/>
                        <a:ea typeface="+mn-e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9984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just" defTabSz="914400" rtl="0" eaLnBrk="1" fontAlgn="auto" latinLnBrk="0" hangingPunct="1">
                        <a:lnSpc>
                          <a:spcPct val="100000"/>
                        </a:lnSpc>
                        <a:spcBef>
                          <a:spcPts val="0"/>
                        </a:spcBef>
                        <a:spcAft>
                          <a:spcPts val="0"/>
                        </a:spcAft>
                        <a:buClrTx/>
                        <a:buSzPts val="700"/>
                        <a:buFont typeface="Wingdings"/>
                        <a:buChar char=""/>
                        <a:tabLst>
                          <a:tab pos="160020" algn="l"/>
                        </a:tabLst>
                        <a:defRPr/>
                      </a:pPr>
                      <a:r>
                        <a:rPr lang="en-US" sz="1600" kern="1200" dirty="0" err="1" smtClean="0">
                          <a:solidFill>
                            <a:srgbClr val="0D0D0D"/>
                          </a:solidFill>
                          <a:latin typeface="新細明體"/>
                          <a:ea typeface="新細明體"/>
                          <a:cs typeface="Times New Roman"/>
                        </a:rPr>
                        <a:t>時間管理</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99848">
                <a:tc>
                  <a:txBody>
                    <a:bodyPr/>
                    <a:lstStyle/>
                    <a:p>
                      <a:pPr>
                        <a:spcAft>
                          <a:spcPts val="0"/>
                        </a:spcAft>
                      </a:pPr>
                      <a:endParaRPr lang="en-US" sz="1600" dirty="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學術情感</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學術探究</a:t>
                      </a:r>
                      <a:endParaRPr lang="zh-TW" sz="1600" dirty="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學術檢視</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學習自我概念</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自我完善</a:t>
                      </a:r>
                      <a:endParaRPr lang="zh-TW" sz="160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smtClean="0">
                          <a:solidFill>
                            <a:srgbClr val="0D0D0D"/>
                          </a:solidFill>
                          <a:latin typeface="新細明體"/>
                          <a:ea typeface="新細明體"/>
                          <a:cs typeface="Times New Roman"/>
                        </a:rPr>
                        <a:t>尋找協助</a:t>
                      </a:r>
                      <a:r>
                        <a:rPr lang="en-US" sz="1600" kern="1200" dirty="0" smtClean="0">
                          <a:solidFill>
                            <a:srgbClr val="0D0D0D"/>
                          </a:solidFill>
                          <a:latin typeface="新細明體"/>
                          <a:ea typeface="新細明體"/>
                          <a:cs typeface="Times New Roman"/>
                        </a:rPr>
                        <a:t> </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299848">
                <a:tc>
                  <a:txBody>
                    <a:bodyPr/>
                    <a:lstStyle/>
                    <a:p>
                      <a:pPr algn="just">
                        <a:spcAft>
                          <a:spcPts val="0"/>
                        </a:spcAft>
                      </a:pPr>
                      <a:r>
                        <a:rPr lang="zh-TW" sz="1600">
                          <a:solidFill>
                            <a:srgbClr val="000000"/>
                          </a:solidFill>
                          <a:latin typeface="Times New Roman"/>
                          <a:ea typeface="新細明體"/>
                          <a:cs typeface="Arial"/>
                        </a:rPr>
                        <a:t>獨立學習能力</a:t>
                      </a:r>
                      <a:endParaRPr lang="zh-TW" sz="1600">
                        <a:latin typeface="Calibri"/>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目標設定</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好奇</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閱讀策略</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策略性求助</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控制學習環境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a:solidFill>
                            <a:srgbClr val="0D0D0D"/>
                          </a:solidFill>
                          <a:latin typeface="新細明體"/>
                          <a:ea typeface="新細明體"/>
                          <a:cs typeface="Times New Roman"/>
                        </a:rPr>
                        <a:t>學習計劃</a:t>
                      </a:r>
                      <a:endParaRPr lang="zh-TW" sz="1600">
                        <a:latin typeface="Calibri"/>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7"/>
                  </a:ext>
                </a:extLst>
              </a:tr>
              <a:tr h="299848">
                <a:tc>
                  <a:txBody>
                    <a:bodyPr/>
                    <a:lstStyle/>
                    <a:p>
                      <a:pPr>
                        <a:spcAft>
                          <a:spcPts val="0"/>
                        </a:spcAft>
                      </a:pPr>
                      <a:endParaRPr lang="en-US" sz="1600">
                        <a:latin typeface="Times New Roman"/>
                        <a:ea typeface="新細明體"/>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0"/>
                        </a:spcAft>
                        <a:buSzPts val="700"/>
                        <a:buFont typeface="Wingdings"/>
                        <a:buChar char=""/>
                        <a:tabLst>
                          <a:tab pos="160020" algn="l"/>
                        </a:tabLst>
                      </a:pPr>
                      <a:r>
                        <a:rPr lang="en-US" sz="1600" kern="1200" dirty="0" err="1">
                          <a:solidFill>
                            <a:srgbClr val="0D0D0D"/>
                          </a:solidFill>
                          <a:latin typeface="新細明體"/>
                          <a:ea typeface="新細明體"/>
                          <a:cs typeface="Times New Roman"/>
                        </a:rPr>
                        <a:t>學習的價值</a:t>
                      </a:r>
                      <a:endParaRPr lang="zh-TW" sz="16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
        <p:nvSpPr>
          <p:cNvPr id="4" name="Slide Number Placeholder 3"/>
          <p:cNvSpPr>
            <a:spLocks noGrp="1"/>
          </p:cNvSpPr>
          <p:nvPr>
            <p:ph type="sldNum" sz="quarter" idx="12"/>
          </p:nvPr>
        </p:nvSpPr>
        <p:spPr>
          <a:xfrm>
            <a:off x="7924800" y="6448425"/>
            <a:ext cx="762000" cy="365125"/>
          </a:xfrm>
        </p:spPr>
        <p:txBody>
          <a:bodyPr/>
          <a:lstStyle/>
          <a:p>
            <a:pPr>
              <a:defRPr/>
            </a:pPr>
            <a:fld id="{122EFDC5-EB42-4E86-98AA-0A2FF8F162A4}" type="slidenum">
              <a:rPr lang="zh-TW" altLang="en-US" smtClean="0"/>
              <a:pPr>
                <a:defRPr/>
              </a:pPr>
              <a:t>9</a:t>
            </a:fld>
            <a:endParaRPr lang="zh-TW" altLang="en-US" dirty="0"/>
          </a:p>
        </p:txBody>
      </p:sp>
      <p:sp>
        <p:nvSpPr>
          <p:cNvPr id="6" name="文字方塊 5"/>
          <p:cNvSpPr txBox="1"/>
          <p:nvPr/>
        </p:nvSpPr>
        <p:spPr>
          <a:xfrm>
            <a:off x="357188" y="6562651"/>
            <a:ext cx="5641816" cy="307777"/>
          </a:xfrm>
          <a:prstGeom prst="rect">
            <a:avLst/>
          </a:prstGeom>
          <a:noFill/>
        </p:spPr>
        <p:txBody>
          <a:bodyPr wrap="square" rtlCol="0">
            <a:spAutoFit/>
          </a:bodyPr>
          <a:lstStyle/>
          <a:p>
            <a:r>
              <a:rPr lang="zh-TW" altLang="en-US" sz="1400" dirty="0" smtClean="0">
                <a:latin typeface="Times New Roman" panose="02020603050405020304" pitchFamily="18" charset="0"/>
                <a:ea typeface="標楷體" panose="03000509000000000000" pitchFamily="65" charset="-120"/>
                <a:cs typeface="Times New Roman" panose="02020603050405020304" pitchFamily="18" charset="0"/>
              </a:rPr>
              <a:t>* </a:t>
            </a:r>
            <a:r>
              <a:rPr lang="en-US" altLang="zh-TW" sz="1400" dirty="0" smtClean="0">
                <a:latin typeface="Times New Roman" panose="02020603050405020304" pitchFamily="18" charset="0"/>
                <a:ea typeface="標楷體" panose="03000509000000000000" pitchFamily="65" charset="-120"/>
                <a:cs typeface="Times New Roman" panose="02020603050405020304" pitchFamily="18" charset="0"/>
              </a:rPr>
              <a:t>“</a:t>
            </a:r>
            <a:r>
              <a:rPr lang="en-US" altLang="zh-TW" sz="1400" dirty="0">
                <a:latin typeface="Times New Roman" panose="02020603050405020304" pitchFamily="18" charset="0"/>
                <a:ea typeface="標楷體" panose="03000509000000000000" pitchFamily="65" charset="-120"/>
                <a:cs typeface="Times New Roman" panose="02020603050405020304" pitchFamily="18" charset="0"/>
              </a:rPr>
              <a:t>Critical Thinking” </a:t>
            </a:r>
            <a:r>
              <a:rPr lang="zh-TW" altLang="en-US" sz="1400" dirty="0">
                <a:latin typeface="Times New Roman" panose="02020603050405020304" pitchFamily="18" charset="0"/>
                <a:ea typeface="標楷體" panose="03000509000000000000" pitchFamily="65" charset="-120"/>
                <a:cs typeface="Times New Roman" panose="02020603050405020304" pitchFamily="18" charset="0"/>
              </a:rPr>
              <a:t>的中譯更新為「慎思明辨」</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D842C6DA05F64388606E3B44686C51" ma:contentTypeVersion="14" ma:contentTypeDescription="Create a new document." ma:contentTypeScope="" ma:versionID="cbe57fdecc85764d51349016aeac94d4">
  <xsd:schema xmlns:xsd="http://www.w3.org/2001/XMLSchema" xmlns:xs="http://www.w3.org/2001/XMLSchema" xmlns:p="http://schemas.microsoft.com/office/2006/metadata/properties" xmlns:ns3="7ba62604-1aae-447b-b57a-dc978dbb3e9a" xmlns:ns4="f0890638-8e35-4ba2-aca3-c091e43e0952" targetNamespace="http://schemas.microsoft.com/office/2006/metadata/properties" ma:root="true" ma:fieldsID="4d3667f28f86147d6929a111dd6f6e14" ns3:_="" ns4:_="">
    <xsd:import namespace="7ba62604-1aae-447b-b57a-dc978dbb3e9a"/>
    <xsd:import namespace="f0890638-8e35-4ba2-aca3-c091e43e095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a62604-1aae-447b-b57a-dc978dbb3e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0890638-8e35-4ba2-aca3-c091e43e095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7B8C1A-7A5F-427F-B91F-3C7A217861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a62604-1aae-447b-b57a-dc978dbb3e9a"/>
    <ds:schemaRef ds:uri="f0890638-8e35-4ba2-aca3-c091e43e09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307EF91-1F6E-49F4-8274-6231D387E413}">
  <ds:schemaRefs>
    <ds:schemaRef ds:uri="http://schemas.microsoft.com/sharepoint/v3/contenttype/forms"/>
  </ds:schemaRefs>
</ds:datastoreItem>
</file>

<file path=customXml/itemProps3.xml><?xml version="1.0" encoding="utf-8"?>
<ds:datastoreItem xmlns:ds="http://schemas.openxmlformats.org/officeDocument/2006/customXml" ds:itemID="{23B75C26-5A51-4686-B14E-25E30C034AC8}">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f0890638-8e35-4ba2-aca3-c091e43e0952"/>
    <ds:schemaRef ds:uri="http://purl.org/dc/terms/"/>
    <ds:schemaRef ds:uri="7ba62604-1aae-447b-b57a-dc978dbb3e9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Flow</Template>
  <TotalTime>1000</TotalTime>
  <Words>2374</Words>
  <Application>Microsoft Office PowerPoint</Application>
  <PresentationFormat>如螢幕大小 (4:3)</PresentationFormat>
  <Paragraphs>478</Paragraphs>
  <Slides>43</Slides>
  <Notes>0</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43</vt:i4>
      </vt:variant>
    </vt:vector>
  </HeadingPairs>
  <TitlesOfParts>
    <vt:vector size="55" baseType="lpstr">
      <vt:lpstr>....`..</vt:lpstr>
      <vt:lpstr>標楷體</vt:lpstr>
      <vt:lpstr>微軟正黑體</vt:lpstr>
      <vt:lpstr>新細明體</vt:lpstr>
      <vt:lpstr>SimSun</vt:lpstr>
      <vt:lpstr>Arial</vt:lpstr>
      <vt:lpstr>Calibri</vt:lpstr>
      <vt:lpstr>Constantia</vt:lpstr>
      <vt:lpstr>Times New Roman</vt:lpstr>
      <vt:lpstr>Wingdings</vt:lpstr>
      <vt:lpstr>Wingdings 2</vt:lpstr>
      <vt:lpstr>流線</vt:lpstr>
      <vt:lpstr>情意及社交表現評估套件 (第二版) 的應用工作坊 (中學)</vt:lpstr>
      <vt:lpstr>單元一</vt:lpstr>
      <vt:lpstr>單元二</vt:lpstr>
      <vt:lpstr>單元三</vt:lpstr>
      <vt:lpstr>背景</vt:lpstr>
      <vt:lpstr>用途</vt:lpstr>
      <vt:lpstr>量表和副量表</vt:lpstr>
      <vt:lpstr>量表和副量表</vt:lpstr>
      <vt:lpstr>量表和副量表</vt:lpstr>
      <vt:lpstr>量表和副量表</vt:lpstr>
      <vt:lpstr>使用的目的:</vt:lpstr>
      <vt:lpstr>使用指引</vt:lpstr>
      <vt:lpstr>使用指引</vt:lpstr>
      <vt:lpstr>使用指引</vt:lpstr>
      <vt:lpstr>使用指引</vt:lpstr>
      <vt:lpstr>選擇量表的原則 </vt:lpstr>
      <vt:lpstr>選擇APASO-II量表的原則 </vt:lpstr>
      <vt:lpstr>選擇APASO-II量表的原則 </vt:lpstr>
      <vt:lpstr>選擇APASO-II量表的原則 </vt:lpstr>
      <vt:lpstr>選擇APASO-II量表的原則 </vt:lpstr>
      <vt:lpstr>APASO-II問卷調查的設計</vt:lpstr>
      <vt:lpstr>前測/後測的設計</vt:lpstr>
      <vt:lpstr>縱向設計</vt:lpstr>
      <vt:lpstr>針對成長期的策略</vt:lpstr>
      <vt:lpstr>小組討論</vt:lpstr>
      <vt:lpstr>APASO-II的報表</vt:lpstr>
      <vt:lpstr>平均圖</vt:lpstr>
      <vt:lpstr>PowerPoint 簡報</vt:lpstr>
      <vt:lpstr>PowerPoint 簡報</vt:lpstr>
      <vt:lpstr>原始分數與羅氏分數</vt:lpstr>
      <vt:lpstr>PowerPoint 簡報</vt:lpstr>
      <vt:lpstr>盒形圖 (箱形圖)</vt:lpstr>
      <vt:lpstr>PowerPoint 簡報</vt:lpstr>
      <vt:lpstr>PowerPoint 簡報</vt:lpstr>
      <vt:lpstr>PowerPoint 簡報</vt:lpstr>
      <vt:lpstr>個別題目棒形圖</vt:lpstr>
      <vt:lpstr>PowerPoint 簡報</vt:lpstr>
      <vt:lpstr>PowerPoint 簡報</vt:lpstr>
      <vt:lpstr>跨年度比較報告</vt:lpstr>
      <vt:lpstr>PowerPoint 簡報</vt:lpstr>
      <vt:lpstr>PowerPoint 簡報</vt:lpstr>
      <vt:lpstr>答問環節</vt:lpstr>
      <vt:lpstr>謝謝!</vt:lpstr>
    </vt:vector>
  </TitlesOfParts>
  <Company>HKIEd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HKIEd</dc:creator>
  <cp:lastModifiedBy>HO, Yee-hung</cp:lastModifiedBy>
  <cp:revision>143</cp:revision>
  <dcterms:created xsi:type="dcterms:W3CDTF">2010-10-05T03:00:48Z</dcterms:created>
  <dcterms:modified xsi:type="dcterms:W3CDTF">2022-07-15T00:46:51Z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0x01010084D842C6DA05F64388606E3B44686C51</vt:lpwstr>
  </property>
</Properties>
</file>