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88"/>
  </p:notesMasterIdLst>
  <p:sldIdLst>
    <p:sldId id="256" r:id="rId2"/>
    <p:sldId id="312" r:id="rId3"/>
    <p:sldId id="257" r:id="rId4"/>
    <p:sldId id="313" r:id="rId5"/>
    <p:sldId id="350" r:id="rId6"/>
    <p:sldId id="314" r:id="rId7"/>
    <p:sldId id="315" r:id="rId8"/>
    <p:sldId id="333" r:id="rId9"/>
    <p:sldId id="334" r:id="rId10"/>
    <p:sldId id="383" r:id="rId11"/>
    <p:sldId id="335" r:id="rId12"/>
    <p:sldId id="336" r:id="rId13"/>
    <p:sldId id="337" r:id="rId14"/>
    <p:sldId id="338" r:id="rId15"/>
    <p:sldId id="339" r:id="rId16"/>
    <p:sldId id="316" r:id="rId17"/>
    <p:sldId id="385" r:id="rId18"/>
    <p:sldId id="317" r:id="rId19"/>
    <p:sldId id="340" r:id="rId20"/>
    <p:sldId id="342" r:id="rId21"/>
    <p:sldId id="348" r:id="rId22"/>
    <p:sldId id="399" r:id="rId23"/>
    <p:sldId id="343" r:id="rId24"/>
    <p:sldId id="345" r:id="rId25"/>
    <p:sldId id="346" r:id="rId26"/>
    <p:sldId id="352" r:id="rId27"/>
    <p:sldId id="354" r:id="rId28"/>
    <p:sldId id="356" r:id="rId29"/>
    <p:sldId id="355" r:id="rId30"/>
    <p:sldId id="353" r:id="rId31"/>
    <p:sldId id="358" r:id="rId32"/>
    <p:sldId id="359" r:id="rId33"/>
    <p:sldId id="357" r:id="rId34"/>
    <p:sldId id="360" r:id="rId35"/>
    <p:sldId id="361" r:id="rId36"/>
    <p:sldId id="362" r:id="rId37"/>
    <p:sldId id="363" r:id="rId38"/>
    <p:sldId id="376" r:id="rId39"/>
    <p:sldId id="377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8" r:id="rId50"/>
    <p:sldId id="373" r:id="rId51"/>
    <p:sldId id="379" r:id="rId52"/>
    <p:sldId id="380" r:id="rId53"/>
    <p:sldId id="386" r:id="rId54"/>
    <p:sldId id="387" r:id="rId55"/>
    <p:sldId id="388" r:id="rId56"/>
    <p:sldId id="265" r:id="rId57"/>
    <p:sldId id="381" r:id="rId58"/>
    <p:sldId id="382" r:id="rId59"/>
    <p:sldId id="374" r:id="rId60"/>
    <p:sldId id="318" r:id="rId61"/>
    <p:sldId id="319" r:id="rId62"/>
    <p:sldId id="384" r:id="rId63"/>
    <p:sldId id="320" r:id="rId64"/>
    <p:sldId id="321" r:id="rId65"/>
    <p:sldId id="400" r:id="rId66"/>
    <p:sldId id="401" r:id="rId67"/>
    <p:sldId id="402" r:id="rId68"/>
    <p:sldId id="403" r:id="rId69"/>
    <p:sldId id="322" r:id="rId70"/>
    <p:sldId id="323" r:id="rId71"/>
    <p:sldId id="389" r:id="rId72"/>
    <p:sldId id="391" r:id="rId73"/>
    <p:sldId id="392" r:id="rId74"/>
    <p:sldId id="393" r:id="rId75"/>
    <p:sldId id="394" r:id="rId76"/>
    <p:sldId id="390" r:id="rId77"/>
    <p:sldId id="395" r:id="rId78"/>
    <p:sldId id="396" r:id="rId79"/>
    <p:sldId id="397" r:id="rId80"/>
    <p:sldId id="324" r:id="rId81"/>
    <p:sldId id="325" r:id="rId82"/>
    <p:sldId id="404" r:id="rId83"/>
    <p:sldId id="398" r:id="rId84"/>
    <p:sldId id="405" r:id="rId85"/>
    <p:sldId id="406" r:id="rId86"/>
    <p:sldId id="327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66"/>
    <a:srgbClr val="0000FF"/>
    <a:srgbClr val="FF9999"/>
    <a:srgbClr val="CCFFFF"/>
    <a:srgbClr val="3BFFFF"/>
    <a:srgbClr val="FF53FF"/>
    <a:srgbClr val="FFCCFF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0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%20Off%2021Nov11\Rasch%20train%20EDB%20Jan12\EX2%20QSL%20PREPOST\Item%20Paralle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%20Off%2021Nov11\Rasch%20train%20EDB%20Jan12\STACK\PEER%20STACK%20pers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%20Off%2021Nov11\Rasch%20train%20EDB%20Jan12\STACK\PEER%20STACK%20pers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EE%20Act%2019Nov11\Rasch%20train%20EDB%20Jan12\EX3%20STACK\EX3%20STACK%20Person%20fil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EE%20Act%2019Nov11\Rasch%20train%20EDB%20Jan12\EX3%20STACK\EX3%20STACK%20Person%20fi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lineChart>
        <c:grouping val="standard"/>
        <c:ser>
          <c:idx val="0"/>
          <c:order val="0"/>
          <c:tx>
            <c:strRef>
              <c:f>Worksheet!$E$32</c:f>
              <c:strCache>
                <c:ptCount val="1"/>
                <c:pt idx="0">
                  <c:v>pre</c:v>
                </c:pt>
              </c:strCache>
            </c:strRef>
          </c:tx>
          <c:spPr>
            <a:ln w="19050">
              <a:solidFill>
                <a:srgbClr val="0066FF"/>
              </a:solidFill>
            </a:ln>
          </c:spPr>
          <c:marker>
            <c:symbol val="diamond"/>
            <c:size val="7"/>
            <c:spPr>
              <a:solidFill>
                <a:srgbClr val="0066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cat>
            <c:strRef>
              <c:f>Worksheet!$D$33:$D$38</c:f>
              <c:strCache>
                <c:ptCount val="6"/>
                <c:pt idx="0">
                  <c:v>Q4</c:v>
                </c:pt>
                <c:pt idx="1">
                  <c:v>Q2</c:v>
                </c:pt>
                <c:pt idx="2">
                  <c:v>Q1</c:v>
                </c:pt>
                <c:pt idx="3">
                  <c:v>Q3</c:v>
                </c:pt>
                <c:pt idx="4">
                  <c:v>Q5</c:v>
                </c:pt>
                <c:pt idx="5">
                  <c:v>Q6</c:v>
                </c:pt>
              </c:strCache>
            </c:strRef>
          </c:cat>
          <c:val>
            <c:numRef>
              <c:f>Worksheet!$E$33:$E$38</c:f>
              <c:numCache>
                <c:formatCode>General</c:formatCode>
                <c:ptCount val="6"/>
                <c:pt idx="0">
                  <c:v>-0.49000000000000021</c:v>
                </c:pt>
                <c:pt idx="1">
                  <c:v>-0.42000000000000021</c:v>
                </c:pt>
                <c:pt idx="2">
                  <c:v>-0.1800000000000001</c:v>
                </c:pt>
                <c:pt idx="3">
                  <c:v>-4.0000000000000029E-2</c:v>
                </c:pt>
                <c:pt idx="4">
                  <c:v>0.79</c:v>
                </c:pt>
                <c:pt idx="5">
                  <c:v>1.04</c:v>
                </c:pt>
              </c:numCache>
            </c:numRef>
          </c:val>
        </c:ser>
        <c:ser>
          <c:idx val="1"/>
          <c:order val="1"/>
          <c:tx>
            <c:strRef>
              <c:f>Worksheet!$F$32</c:f>
              <c:strCache>
                <c:ptCount val="1"/>
                <c:pt idx="0">
                  <c:v>post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cat>
            <c:strRef>
              <c:f>Worksheet!$D$33:$D$38</c:f>
              <c:strCache>
                <c:ptCount val="6"/>
                <c:pt idx="0">
                  <c:v>Q4</c:v>
                </c:pt>
                <c:pt idx="1">
                  <c:v>Q2</c:v>
                </c:pt>
                <c:pt idx="2">
                  <c:v>Q1</c:v>
                </c:pt>
                <c:pt idx="3">
                  <c:v>Q3</c:v>
                </c:pt>
                <c:pt idx="4">
                  <c:v>Q5</c:v>
                </c:pt>
                <c:pt idx="5">
                  <c:v>Q6</c:v>
                </c:pt>
              </c:strCache>
            </c:strRef>
          </c:cat>
          <c:val>
            <c:numRef>
              <c:f>Worksheet!$F$33:$F$38</c:f>
              <c:numCache>
                <c:formatCode>General</c:formatCode>
                <c:ptCount val="6"/>
                <c:pt idx="0">
                  <c:v>-0.46</c:v>
                </c:pt>
                <c:pt idx="1">
                  <c:v>-0.42000000000000021</c:v>
                </c:pt>
                <c:pt idx="2">
                  <c:v>-0.56000000000000005</c:v>
                </c:pt>
                <c:pt idx="3">
                  <c:v>-0.15000000000000011</c:v>
                </c:pt>
                <c:pt idx="4">
                  <c:v>0.14000000000000001</c:v>
                </c:pt>
                <c:pt idx="5">
                  <c:v>0.76000000000000045</c:v>
                </c:pt>
              </c:numCache>
            </c:numRef>
          </c:val>
        </c:ser>
        <c:marker val="1"/>
        <c:axId val="60973824"/>
        <c:axId val="60975744"/>
      </c:lineChart>
      <c:catAx>
        <c:axId val="60973824"/>
        <c:scaling>
          <c:orientation val="minMax"/>
        </c:scaling>
        <c:axPos val="b"/>
        <c:tickLblPos val="nextTo"/>
        <c:crossAx val="60975744"/>
        <c:crosses val="autoZero"/>
        <c:auto val="1"/>
        <c:lblAlgn val="ctr"/>
        <c:lblOffset val="100"/>
      </c:catAx>
      <c:valAx>
        <c:axId val="60975744"/>
        <c:scaling>
          <c:orientation val="minMax"/>
        </c:scaling>
        <c:axPos val="l"/>
        <c:majorGridlines/>
        <c:numFmt formatCode="#,##0.0_ " sourceLinked="0"/>
        <c:tickLblPos val="nextTo"/>
        <c:crossAx val="609738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lineChart>
        <c:grouping val="standard"/>
        <c:ser>
          <c:idx val="0"/>
          <c:order val="0"/>
          <c:tx>
            <c:strRef>
              <c:f>'stu pre-pst'!$D$1</c:f>
              <c:strCache>
                <c:ptCount val="1"/>
                <c:pt idx="0">
                  <c:v>PRE</c:v>
                </c:pt>
              </c:strCache>
            </c:strRef>
          </c:tx>
          <c:spPr>
            <a:ln w="19050">
              <a:solidFill>
                <a:srgbClr val="0000FF"/>
              </a:solidFill>
            </a:ln>
          </c:spPr>
          <c:marker>
            <c:symbol val="diamond"/>
            <c:size val="7"/>
            <c:spPr>
              <a:solidFill>
                <a:srgbClr val="0000FF"/>
              </a:solidFill>
              <a:ln w="12700">
                <a:solidFill>
                  <a:schemeClr val="tx1"/>
                </a:solidFill>
              </a:ln>
            </c:spPr>
          </c:marker>
          <c:cat>
            <c:strRef>
              <c:f>'stu pre-pst'!$C$2:$C$38</c:f>
              <c:strCache>
                <c:ptCount val="37"/>
                <c:pt idx="0">
                  <c:v>3A20</c:v>
                </c:pt>
                <c:pt idx="1">
                  <c:v>3A25</c:v>
                </c:pt>
                <c:pt idx="2">
                  <c:v>3A36</c:v>
                </c:pt>
                <c:pt idx="3">
                  <c:v>3A04</c:v>
                </c:pt>
                <c:pt idx="4">
                  <c:v>3A10</c:v>
                </c:pt>
                <c:pt idx="5">
                  <c:v>3A15</c:v>
                </c:pt>
                <c:pt idx="6">
                  <c:v>3A28</c:v>
                </c:pt>
                <c:pt idx="7">
                  <c:v>3A35</c:v>
                </c:pt>
                <c:pt idx="8">
                  <c:v>3A07</c:v>
                </c:pt>
                <c:pt idx="9">
                  <c:v>3A16</c:v>
                </c:pt>
                <c:pt idx="10">
                  <c:v>3A27</c:v>
                </c:pt>
                <c:pt idx="11">
                  <c:v>3A30</c:v>
                </c:pt>
                <c:pt idx="12">
                  <c:v>3A32</c:v>
                </c:pt>
                <c:pt idx="13">
                  <c:v>3A01</c:v>
                </c:pt>
                <c:pt idx="14">
                  <c:v>3A19</c:v>
                </c:pt>
                <c:pt idx="15">
                  <c:v>3A24</c:v>
                </c:pt>
                <c:pt idx="16">
                  <c:v>3A33</c:v>
                </c:pt>
                <c:pt idx="17">
                  <c:v>3A06</c:v>
                </c:pt>
                <c:pt idx="18">
                  <c:v>3A18</c:v>
                </c:pt>
                <c:pt idx="19">
                  <c:v>3A17</c:v>
                </c:pt>
                <c:pt idx="20">
                  <c:v>3A26</c:v>
                </c:pt>
                <c:pt idx="21">
                  <c:v>3A02</c:v>
                </c:pt>
                <c:pt idx="22">
                  <c:v>3A03</c:v>
                </c:pt>
                <c:pt idx="23">
                  <c:v>3A11</c:v>
                </c:pt>
                <c:pt idx="24">
                  <c:v>3A12</c:v>
                </c:pt>
                <c:pt idx="25">
                  <c:v>3A23</c:v>
                </c:pt>
                <c:pt idx="26">
                  <c:v>3A05</c:v>
                </c:pt>
                <c:pt idx="27">
                  <c:v>3A29</c:v>
                </c:pt>
                <c:pt idx="28">
                  <c:v>3A09</c:v>
                </c:pt>
                <c:pt idx="29">
                  <c:v>3A22</c:v>
                </c:pt>
                <c:pt idx="30">
                  <c:v>3A31</c:v>
                </c:pt>
                <c:pt idx="31">
                  <c:v>3A08</c:v>
                </c:pt>
                <c:pt idx="32">
                  <c:v>3A13</c:v>
                </c:pt>
                <c:pt idx="33">
                  <c:v>3A14</c:v>
                </c:pt>
                <c:pt idx="34">
                  <c:v>3A21</c:v>
                </c:pt>
                <c:pt idx="35">
                  <c:v>3A34</c:v>
                </c:pt>
                <c:pt idx="36">
                  <c:v>3A37</c:v>
                </c:pt>
              </c:strCache>
            </c:strRef>
          </c:cat>
          <c:val>
            <c:numRef>
              <c:f>'stu pre-pst'!$D$2:$D$38</c:f>
              <c:numCache>
                <c:formatCode>0.00_ </c:formatCode>
                <c:ptCount val="37"/>
                <c:pt idx="0">
                  <c:v>-0.34</c:v>
                </c:pt>
                <c:pt idx="1">
                  <c:v>-0.34</c:v>
                </c:pt>
                <c:pt idx="2">
                  <c:v>-0.34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0.34</c:v>
                </c:pt>
                <c:pt idx="9">
                  <c:v>0.34</c:v>
                </c:pt>
                <c:pt idx="10">
                  <c:v>0.34</c:v>
                </c:pt>
                <c:pt idx="11">
                  <c:v>0.34</c:v>
                </c:pt>
                <c:pt idx="12">
                  <c:v>0.34</c:v>
                </c:pt>
                <c:pt idx="13">
                  <c:v>0.68</c:v>
                </c:pt>
                <c:pt idx="14">
                  <c:v>0.68</c:v>
                </c:pt>
                <c:pt idx="15">
                  <c:v>0.68</c:v>
                </c:pt>
                <c:pt idx="16">
                  <c:v>0.68</c:v>
                </c:pt>
                <c:pt idx="17">
                  <c:v>1.03</c:v>
                </c:pt>
                <c:pt idx="18">
                  <c:v>1.03</c:v>
                </c:pt>
                <c:pt idx="19">
                  <c:v>1.4</c:v>
                </c:pt>
                <c:pt idx="20">
                  <c:v>1.4</c:v>
                </c:pt>
                <c:pt idx="21">
                  <c:v>1.51</c:v>
                </c:pt>
                <c:pt idx="22">
                  <c:v>1.81</c:v>
                </c:pt>
                <c:pt idx="23">
                  <c:v>1.81</c:v>
                </c:pt>
                <c:pt idx="24">
                  <c:v>1.81</c:v>
                </c:pt>
                <c:pt idx="25">
                  <c:v>1.81</c:v>
                </c:pt>
                <c:pt idx="26">
                  <c:v>2.27</c:v>
                </c:pt>
                <c:pt idx="27">
                  <c:v>2.27</c:v>
                </c:pt>
                <c:pt idx="28">
                  <c:v>2.8499999999999988</c:v>
                </c:pt>
                <c:pt idx="29">
                  <c:v>2.8499999999999988</c:v>
                </c:pt>
                <c:pt idx="30">
                  <c:v>3.71</c:v>
                </c:pt>
                <c:pt idx="31">
                  <c:v>5.03</c:v>
                </c:pt>
                <c:pt idx="32">
                  <c:v>5.03</c:v>
                </c:pt>
                <c:pt idx="33">
                  <c:v>5.03</c:v>
                </c:pt>
                <c:pt idx="34">
                  <c:v>5.03</c:v>
                </c:pt>
                <c:pt idx="35">
                  <c:v>5.03</c:v>
                </c:pt>
                <c:pt idx="36">
                  <c:v>5.03</c:v>
                </c:pt>
              </c:numCache>
            </c:numRef>
          </c:val>
        </c:ser>
        <c:ser>
          <c:idx val="1"/>
          <c:order val="1"/>
          <c:tx>
            <c:strRef>
              <c:f>'stu pre-pst'!$E$1</c:f>
              <c:strCache>
                <c:ptCount val="1"/>
                <c:pt idx="0">
                  <c:v>POST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marker>
          <c:cat>
            <c:strRef>
              <c:f>'stu pre-pst'!$C$2:$C$38</c:f>
              <c:strCache>
                <c:ptCount val="37"/>
                <c:pt idx="0">
                  <c:v>3A20</c:v>
                </c:pt>
                <c:pt idx="1">
                  <c:v>3A25</c:v>
                </c:pt>
                <c:pt idx="2">
                  <c:v>3A36</c:v>
                </c:pt>
                <c:pt idx="3">
                  <c:v>3A04</c:v>
                </c:pt>
                <c:pt idx="4">
                  <c:v>3A10</c:v>
                </c:pt>
                <c:pt idx="5">
                  <c:v>3A15</c:v>
                </c:pt>
                <c:pt idx="6">
                  <c:v>3A28</c:v>
                </c:pt>
                <c:pt idx="7">
                  <c:v>3A35</c:v>
                </c:pt>
                <c:pt idx="8">
                  <c:v>3A07</c:v>
                </c:pt>
                <c:pt idx="9">
                  <c:v>3A16</c:v>
                </c:pt>
                <c:pt idx="10">
                  <c:v>3A27</c:v>
                </c:pt>
                <c:pt idx="11">
                  <c:v>3A30</c:v>
                </c:pt>
                <c:pt idx="12">
                  <c:v>3A32</c:v>
                </c:pt>
                <c:pt idx="13">
                  <c:v>3A01</c:v>
                </c:pt>
                <c:pt idx="14">
                  <c:v>3A19</c:v>
                </c:pt>
                <c:pt idx="15">
                  <c:v>3A24</c:v>
                </c:pt>
                <c:pt idx="16">
                  <c:v>3A33</c:v>
                </c:pt>
                <c:pt idx="17">
                  <c:v>3A06</c:v>
                </c:pt>
                <c:pt idx="18">
                  <c:v>3A18</c:v>
                </c:pt>
                <c:pt idx="19">
                  <c:v>3A17</c:v>
                </c:pt>
                <c:pt idx="20">
                  <c:v>3A26</c:v>
                </c:pt>
                <c:pt idx="21">
                  <c:v>3A02</c:v>
                </c:pt>
                <c:pt idx="22">
                  <c:v>3A03</c:v>
                </c:pt>
                <c:pt idx="23">
                  <c:v>3A11</c:v>
                </c:pt>
                <c:pt idx="24">
                  <c:v>3A12</c:v>
                </c:pt>
                <c:pt idx="25">
                  <c:v>3A23</c:v>
                </c:pt>
                <c:pt idx="26">
                  <c:v>3A05</c:v>
                </c:pt>
                <c:pt idx="27">
                  <c:v>3A29</c:v>
                </c:pt>
                <c:pt idx="28">
                  <c:v>3A09</c:v>
                </c:pt>
                <c:pt idx="29">
                  <c:v>3A22</c:v>
                </c:pt>
                <c:pt idx="30">
                  <c:v>3A31</c:v>
                </c:pt>
                <c:pt idx="31">
                  <c:v>3A08</c:v>
                </c:pt>
                <c:pt idx="32">
                  <c:v>3A13</c:v>
                </c:pt>
                <c:pt idx="33">
                  <c:v>3A14</c:v>
                </c:pt>
                <c:pt idx="34">
                  <c:v>3A21</c:v>
                </c:pt>
                <c:pt idx="35">
                  <c:v>3A34</c:v>
                </c:pt>
                <c:pt idx="36">
                  <c:v>3A37</c:v>
                </c:pt>
              </c:strCache>
            </c:strRef>
          </c:cat>
          <c:val>
            <c:numRef>
              <c:f>'stu pre-pst'!$E$2:$E$38</c:f>
              <c:numCache>
                <c:formatCode>0.00_ </c:formatCode>
                <c:ptCount val="37"/>
                <c:pt idx="0">
                  <c:v>1.03</c:v>
                </c:pt>
                <c:pt idx="1">
                  <c:v>2.27</c:v>
                </c:pt>
                <c:pt idx="2">
                  <c:v>1.4</c:v>
                </c:pt>
                <c:pt idx="3">
                  <c:v>1.4</c:v>
                </c:pt>
                <c:pt idx="4">
                  <c:v>1.03</c:v>
                </c:pt>
                <c:pt idx="5">
                  <c:v>2.8499999999999988</c:v>
                </c:pt>
                <c:pt idx="6">
                  <c:v>0.34</c:v>
                </c:pt>
                <c:pt idx="7">
                  <c:v>2.27</c:v>
                </c:pt>
                <c:pt idx="8">
                  <c:v>1.03</c:v>
                </c:pt>
                <c:pt idx="9">
                  <c:v>1.03</c:v>
                </c:pt>
                <c:pt idx="10">
                  <c:v>1.03</c:v>
                </c:pt>
                <c:pt idx="11">
                  <c:v>0</c:v>
                </c:pt>
                <c:pt idx="12">
                  <c:v>1.4</c:v>
                </c:pt>
                <c:pt idx="13">
                  <c:v>0</c:v>
                </c:pt>
                <c:pt idx="14">
                  <c:v>1.03</c:v>
                </c:pt>
                <c:pt idx="15">
                  <c:v>5.03</c:v>
                </c:pt>
                <c:pt idx="16">
                  <c:v>1.4</c:v>
                </c:pt>
                <c:pt idx="17">
                  <c:v>0.68</c:v>
                </c:pt>
                <c:pt idx="18">
                  <c:v>1.4</c:v>
                </c:pt>
                <c:pt idx="19">
                  <c:v>2.27</c:v>
                </c:pt>
                <c:pt idx="20">
                  <c:v>0.34</c:v>
                </c:pt>
                <c:pt idx="21">
                  <c:v>-0.68</c:v>
                </c:pt>
                <c:pt idx="22">
                  <c:v>2.8499999999999988</c:v>
                </c:pt>
                <c:pt idx="23">
                  <c:v>1.81</c:v>
                </c:pt>
                <c:pt idx="24">
                  <c:v>2.27</c:v>
                </c:pt>
                <c:pt idx="25">
                  <c:v>2.8499999999999988</c:v>
                </c:pt>
                <c:pt idx="26">
                  <c:v>5.03</c:v>
                </c:pt>
                <c:pt idx="27">
                  <c:v>2.8499999999999988</c:v>
                </c:pt>
                <c:pt idx="28">
                  <c:v>5.03</c:v>
                </c:pt>
                <c:pt idx="29">
                  <c:v>3.71</c:v>
                </c:pt>
                <c:pt idx="30">
                  <c:v>1.81</c:v>
                </c:pt>
                <c:pt idx="31">
                  <c:v>5.03</c:v>
                </c:pt>
                <c:pt idx="32">
                  <c:v>5.03</c:v>
                </c:pt>
                <c:pt idx="33">
                  <c:v>5.03</c:v>
                </c:pt>
                <c:pt idx="34">
                  <c:v>3.71</c:v>
                </c:pt>
                <c:pt idx="35">
                  <c:v>0</c:v>
                </c:pt>
                <c:pt idx="36">
                  <c:v>2.27</c:v>
                </c:pt>
              </c:numCache>
            </c:numRef>
          </c:val>
        </c:ser>
        <c:marker val="1"/>
        <c:axId val="62825600"/>
        <c:axId val="62827520"/>
      </c:lineChart>
      <c:catAx>
        <c:axId val="62825600"/>
        <c:scaling>
          <c:orientation val="minMax"/>
        </c:scaling>
        <c:axPos val="b"/>
        <c:tickLblPos val="nextTo"/>
        <c:crossAx val="62827520"/>
        <c:crosses val="autoZero"/>
        <c:auto val="1"/>
        <c:lblAlgn val="ctr"/>
        <c:lblOffset val="100"/>
      </c:catAx>
      <c:valAx>
        <c:axId val="62827520"/>
        <c:scaling>
          <c:orientation val="minMax"/>
          <c:min val="-2"/>
        </c:scaling>
        <c:axPos val="l"/>
        <c:majorGridlines/>
        <c:numFmt formatCode="#,##0_ " sourceLinked="0"/>
        <c:majorTickMark val="in"/>
        <c:tickLblPos val="nextTo"/>
        <c:crossAx val="62825600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lineChart>
        <c:grouping val="standard"/>
        <c:ser>
          <c:idx val="0"/>
          <c:order val="0"/>
          <c:tx>
            <c:strRef>
              <c:f>'stu pre-pst'!$D$39</c:f>
              <c:strCache>
                <c:ptCount val="1"/>
                <c:pt idx="0">
                  <c:v>PRE</c:v>
                </c:pt>
              </c:strCache>
            </c:strRef>
          </c:tx>
          <c:spPr>
            <a:ln w="19050">
              <a:solidFill>
                <a:srgbClr val="0000FF"/>
              </a:solidFill>
            </a:ln>
          </c:spPr>
          <c:marker>
            <c:symbol val="diamond"/>
            <c:size val="7"/>
            <c:spPr>
              <a:solidFill>
                <a:srgbClr val="0000FF"/>
              </a:solidFill>
              <a:ln w="12700">
                <a:solidFill>
                  <a:schemeClr val="tx1"/>
                </a:solidFill>
              </a:ln>
            </c:spPr>
          </c:marker>
          <c:cat>
            <c:strRef>
              <c:f>'stu pre-pst'!$C$40:$C$74</c:f>
              <c:strCache>
                <c:ptCount val="35"/>
                <c:pt idx="0">
                  <c:v>3B14</c:v>
                </c:pt>
                <c:pt idx="1">
                  <c:v>3B15</c:v>
                </c:pt>
                <c:pt idx="2">
                  <c:v>3B30</c:v>
                </c:pt>
                <c:pt idx="3">
                  <c:v>3B35</c:v>
                </c:pt>
                <c:pt idx="4">
                  <c:v>3B31</c:v>
                </c:pt>
                <c:pt idx="5">
                  <c:v>3B20</c:v>
                </c:pt>
                <c:pt idx="6">
                  <c:v>3B08</c:v>
                </c:pt>
                <c:pt idx="7">
                  <c:v>3B12</c:v>
                </c:pt>
                <c:pt idx="8">
                  <c:v>3B29</c:v>
                </c:pt>
                <c:pt idx="9">
                  <c:v>3B33</c:v>
                </c:pt>
                <c:pt idx="10">
                  <c:v>3B01</c:v>
                </c:pt>
                <c:pt idx="11">
                  <c:v>3B06</c:v>
                </c:pt>
                <c:pt idx="12">
                  <c:v>3B16</c:v>
                </c:pt>
                <c:pt idx="13">
                  <c:v>3B21</c:v>
                </c:pt>
                <c:pt idx="14">
                  <c:v>3B03</c:v>
                </c:pt>
                <c:pt idx="15">
                  <c:v>3B18</c:v>
                </c:pt>
                <c:pt idx="16">
                  <c:v>3B19</c:v>
                </c:pt>
                <c:pt idx="17">
                  <c:v>3B10</c:v>
                </c:pt>
                <c:pt idx="18">
                  <c:v>3B32</c:v>
                </c:pt>
                <c:pt idx="19">
                  <c:v>3B17</c:v>
                </c:pt>
                <c:pt idx="20">
                  <c:v>3B23</c:v>
                </c:pt>
                <c:pt idx="21">
                  <c:v>3B24</c:v>
                </c:pt>
                <c:pt idx="22">
                  <c:v>3B25</c:v>
                </c:pt>
                <c:pt idx="23">
                  <c:v>3B11</c:v>
                </c:pt>
                <c:pt idx="24">
                  <c:v>3B22</c:v>
                </c:pt>
                <c:pt idx="25">
                  <c:v>3B27</c:v>
                </c:pt>
                <c:pt idx="26">
                  <c:v>3B04</c:v>
                </c:pt>
                <c:pt idx="27">
                  <c:v>3B05</c:v>
                </c:pt>
                <c:pt idx="28">
                  <c:v>3B13</c:v>
                </c:pt>
                <c:pt idx="29">
                  <c:v>3B07</c:v>
                </c:pt>
                <c:pt idx="30">
                  <c:v>3B26</c:v>
                </c:pt>
                <c:pt idx="31">
                  <c:v>3B28</c:v>
                </c:pt>
                <c:pt idx="32">
                  <c:v>3B34</c:v>
                </c:pt>
                <c:pt idx="33">
                  <c:v>3B02</c:v>
                </c:pt>
                <c:pt idx="34">
                  <c:v>3B09</c:v>
                </c:pt>
              </c:strCache>
            </c:strRef>
          </c:cat>
          <c:val>
            <c:numRef>
              <c:f>'stu pre-pst'!$D$40:$D$74</c:f>
              <c:numCache>
                <c:formatCode>0.00_ </c:formatCode>
                <c:ptCount val="35"/>
                <c:pt idx="0">
                  <c:v>-2.8499999999999988</c:v>
                </c:pt>
                <c:pt idx="1">
                  <c:v>-2.8499999999999988</c:v>
                </c:pt>
                <c:pt idx="2">
                  <c:v>-2.2799999999999998</c:v>
                </c:pt>
                <c:pt idx="3">
                  <c:v>-1.41</c:v>
                </c:pt>
                <c:pt idx="4">
                  <c:v>-1.03</c:v>
                </c:pt>
                <c:pt idx="5">
                  <c:v>-0.68</c:v>
                </c:pt>
                <c:pt idx="6">
                  <c:v>-0.34</c:v>
                </c:pt>
                <c:pt idx="7">
                  <c:v>-0.34</c:v>
                </c:pt>
                <c:pt idx="8">
                  <c:v>-0.34</c:v>
                </c:pt>
                <c:pt idx="9">
                  <c:v>-0.34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0.34</c:v>
                </c:pt>
                <c:pt idx="15">
                  <c:v>0.34</c:v>
                </c:pt>
                <c:pt idx="16">
                  <c:v>0.34</c:v>
                </c:pt>
                <c:pt idx="17">
                  <c:v>0.68</c:v>
                </c:pt>
                <c:pt idx="18">
                  <c:v>0.68</c:v>
                </c:pt>
                <c:pt idx="19">
                  <c:v>1.03</c:v>
                </c:pt>
                <c:pt idx="20">
                  <c:v>1.03</c:v>
                </c:pt>
                <c:pt idx="21">
                  <c:v>1.03</c:v>
                </c:pt>
                <c:pt idx="22">
                  <c:v>1.03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1.81</c:v>
                </c:pt>
                <c:pt idx="27">
                  <c:v>1.81</c:v>
                </c:pt>
                <c:pt idx="28">
                  <c:v>1.81</c:v>
                </c:pt>
                <c:pt idx="29">
                  <c:v>2.27</c:v>
                </c:pt>
                <c:pt idx="30">
                  <c:v>2.27</c:v>
                </c:pt>
                <c:pt idx="31">
                  <c:v>2.8499999999999988</c:v>
                </c:pt>
                <c:pt idx="32">
                  <c:v>3.71</c:v>
                </c:pt>
                <c:pt idx="33">
                  <c:v>5.03</c:v>
                </c:pt>
                <c:pt idx="34">
                  <c:v>5.03</c:v>
                </c:pt>
              </c:numCache>
            </c:numRef>
          </c:val>
        </c:ser>
        <c:ser>
          <c:idx val="1"/>
          <c:order val="1"/>
          <c:tx>
            <c:strRef>
              <c:f>'stu pre-pst'!$E$39</c:f>
              <c:strCache>
                <c:ptCount val="1"/>
                <c:pt idx="0">
                  <c:v>POST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FF00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cat>
            <c:strRef>
              <c:f>'stu pre-pst'!$C$40:$C$74</c:f>
              <c:strCache>
                <c:ptCount val="35"/>
                <c:pt idx="0">
                  <c:v>3B14</c:v>
                </c:pt>
                <c:pt idx="1">
                  <c:v>3B15</c:v>
                </c:pt>
                <c:pt idx="2">
                  <c:v>3B30</c:v>
                </c:pt>
                <c:pt idx="3">
                  <c:v>3B35</c:v>
                </c:pt>
                <c:pt idx="4">
                  <c:v>3B31</c:v>
                </c:pt>
                <c:pt idx="5">
                  <c:v>3B20</c:v>
                </c:pt>
                <c:pt idx="6">
                  <c:v>3B08</c:v>
                </c:pt>
                <c:pt idx="7">
                  <c:v>3B12</c:v>
                </c:pt>
                <c:pt idx="8">
                  <c:v>3B29</c:v>
                </c:pt>
                <c:pt idx="9">
                  <c:v>3B33</c:v>
                </c:pt>
                <c:pt idx="10">
                  <c:v>3B01</c:v>
                </c:pt>
                <c:pt idx="11">
                  <c:v>3B06</c:v>
                </c:pt>
                <c:pt idx="12">
                  <c:v>3B16</c:v>
                </c:pt>
                <c:pt idx="13">
                  <c:v>3B21</c:v>
                </c:pt>
                <c:pt idx="14">
                  <c:v>3B03</c:v>
                </c:pt>
                <c:pt idx="15">
                  <c:v>3B18</c:v>
                </c:pt>
                <c:pt idx="16">
                  <c:v>3B19</c:v>
                </c:pt>
                <c:pt idx="17">
                  <c:v>3B10</c:v>
                </c:pt>
                <c:pt idx="18">
                  <c:v>3B32</c:v>
                </c:pt>
                <c:pt idx="19">
                  <c:v>3B17</c:v>
                </c:pt>
                <c:pt idx="20">
                  <c:v>3B23</c:v>
                </c:pt>
                <c:pt idx="21">
                  <c:v>3B24</c:v>
                </c:pt>
                <c:pt idx="22">
                  <c:v>3B25</c:v>
                </c:pt>
                <c:pt idx="23">
                  <c:v>3B11</c:v>
                </c:pt>
                <c:pt idx="24">
                  <c:v>3B22</c:v>
                </c:pt>
                <c:pt idx="25">
                  <c:v>3B27</c:v>
                </c:pt>
                <c:pt idx="26">
                  <c:v>3B04</c:v>
                </c:pt>
                <c:pt idx="27">
                  <c:v>3B05</c:v>
                </c:pt>
                <c:pt idx="28">
                  <c:v>3B13</c:v>
                </c:pt>
                <c:pt idx="29">
                  <c:v>3B07</c:v>
                </c:pt>
                <c:pt idx="30">
                  <c:v>3B26</c:v>
                </c:pt>
                <c:pt idx="31">
                  <c:v>3B28</c:v>
                </c:pt>
                <c:pt idx="32">
                  <c:v>3B34</c:v>
                </c:pt>
                <c:pt idx="33">
                  <c:v>3B02</c:v>
                </c:pt>
                <c:pt idx="34">
                  <c:v>3B09</c:v>
                </c:pt>
              </c:strCache>
            </c:strRef>
          </c:cat>
          <c:val>
            <c:numRef>
              <c:f>'stu pre-pst'!$E$40:$E$74</c:f>
              <c:numCache>
                <c:formatCode>0.00_ </c:formatCode>
                <c:ptCount val="35"/>
                <c:pt idx="0">
                  <c:v>-2.2799999999999998</c:v>
                </c:pt>
                <c:pt idx="1">
                  <c:v>-2.2799999999999998</c:v>
                </c:pt>
                <c:pt idx="2">
                  <c:v>-1.81</c:v>
                </c:pt>
                <c:pt idx="3">
                  <c:v>-0.34</c:v>
                </c:pt>
                <c:pt idx="4">
                  <c:v>-1.03</c:v>
                </c:pt>
                <c:pt idx="5">
                  <c:v>-0.68</c:v>
                </c:pt>
                <c:pt idx="6">
                  <c:v>-0.34</c:v>
                </c:pt>
                <c:pt idx="7">
                  <c:v>-0.34</c:v>
                </c:pt>
                <c:pt idx="8">
                  <c:v>-0.68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-0.34</c:v>
                </c:pt>
                <c:pt idx="14">
                  <c:v>0.34</c:v>
                </c:pt>
                <c:pt idx="15">
                  <c:v>0</c:v>
                </c:pt>
                <c:pt idx="16">
                  <c:v>0.34</c:v>
                </c:pt>
                <c:pt idx="17">
                  <c:v>1.03</c:v>
                </c:pt>
                <c:pt idx="18">
                  <c:v>0.68</c:v>
                </c:pt>
                <c:pt idx="19">
                  <c:v>1.03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1.81</c:v>
                </c:pt>
                <c:pt idx="27">
                  <c:v>1.4</c:v>
                </c:pt>
                <c:pt idx="28">
                  <c:v>1.03</c:v>
                </c:pt>
                <c:pt idx="29">
                  <c:v>1.81</c:v>
                </c:pt>
                <c:pt idx="30">
                  <c:v>1.81</c:v>
                </c:pt>
                <c:pt idx="31">
                  <c:v>3.71</c:v>
                </c:pt>
                <c:pt idx="32">
                  <c:v>3.71</c:v>
                </c:pt>
                <c:pt idx="33">
                  <c:v>3.71</c:v>
                </c:pt>
                <c:pt idx="34">
                  <c:v>2.8499999999999988</c:v>
                </c:pt>
              </c:numCache>
            </c:numRef>
          </c:val>
        </c:ser>
        <c:marker val="1"/>
        <c:axId val="73673344"/>
        <c:axId val="73679616"/>
      </c:lineChart>
      <c:catAx>
        <c:axId val="73673344"/>
        <c:scaling>
          <c:orientation val="minMax"/>
        </c:scaling>
        <c:axPos val="b"/>
        <c:tickLblPos val="nextTo"/>
        <c:txPr>
          <a:bodyPr rot="-5400000"/>
          <a:lstStyle/>
          <a:p>
            <a:pPr>
              <a:defRPr/>
            </a:pPr>
            <a:endParaRPr lang="zh-TW"/>
          </a:p>
        </c:txPr>
        <c:crossAx val="73679616"/>
        <c:crosses val="autoZero"/>
        <c:auto val="1"/>
        <c:lblAlgn val="ctr"/>
        <c:lblOffset val="100"/>
      </c:catAx>
      <c:valAx>
        <c:axId val="73679616"/>
        <c:scaling>
          <c:orientation val="minMax"/>
        </c:scaling>
        <c:axPos val="l"/>
        <c:majorGridlines/>
        <c:numFmt formatCode="#,##0_ " sourceLinked="0"/>
        <c:majorTickMark val="in"/>
        <c:tickLblPos val="nextTo"/>
        <c:crossAx val="73673344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tx>
        <c:rich>
          <a:bodyPr/>
          <a:lstStyle/>
          <a:p>
            <a:pPr>
              <a:defRPr/>
            </a:pPr>
            <a:r>
              <a:rPr lang="en-GB" sz="1200">
                <a:latin typeface="Arial" pitchFamily="34" charset="0"/>
                <a:cs typeface="Arial" pitchFamily="34" charset="0"/>
              </a:rPr>
              <a:t>Change</a:t>
            </a:r>
            <a:r>
              <a:rPr lang="en-GB" sz="1200" baseline="0">
                <a:latin typeface="Arial" pitchFamily="34" charset="0"/>
                <a:cs typeface="Arial" pitchFamily="34" charset="0"/>
              </a:rPr>
              <a:t> of Group A from Pre-test to Post-test</a:t>
            </a:r>
            <a:endParaRPr lang="en-GB">
              <a:latin typeface="Arial" pitchFamily="34" charset="0"/>
              <a:cs typeface="Arial" pitchFamily="34" charset="0"/>
            </a:endParaRPr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strRef>
              <c:f>Sheet1!$E$3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Sheet1!$B$4:$B$40</c:f>
              <c:strCache>
                <c:ptCount val="37"/>
                <c:pt idx="0">
                  <c:v>3A34</c:v>
                </c:pt>
                <c:pt idx="1">
                  <c:v>3A37</c:v>
                </c:pt>
                <c:pt idx="2">
                  <c:v>3A02</c:v>
                </c:pt>
                <c:pt idx="3">
                  <c:v>3A31</c:v>
                </c:pt>
                <c:pt idx="4">
                  <c:v>3A21</c:v>
                </c:pt>
                <c:pt idx="5">
                  <c:v>3A26</c:v>
                </c:pt>
                <c:pt idx="6">
                  <c:v>3A01</c:v>
                </c:pt>
                <c:pt idx="7">
                  <c:v>3A06</c:v>
                </c:pt>
                <c:pt idx="8">
                  <c:v>3A30</c:v>
                </c:pt>
                <c:pt idx="9">
                  <c:v>3A08</c:v>
                </c:pt>
                <c:pt idx="10">
                  <c:v>3A11</c:v>
                </c:pt>
                <c:pt idx="11">
                  <c:v>3A13</c:v>
                </c:pt>
                <c:pt idx="12">
                  <c:v>3A14</c:v>
                </c:pt>
                <c:pt idx="13">
                  <c:v>3A28</c:v>
                </c:pt>
                <c:pt idx="14">
                  <c:v>3A19</c:v>
                </c:pt>
                <c:pt idx="15">
                  <c:v>3A18</c:v>
                </c:pt>
                <c:pt idx="16">
                  <c:v>3A12</c:v>
                </c:pt>
                <c:pt idx="17">
                  <c:v>3A29</c:v>
                </c:pt>
                <c:pt idx="18">
                  <c:v>3A07</c:v>
                </c:pt>
                <c:pt idx="19">
                  <c:v>3A16</c:v>
                </c:pt>
                <c:pt idx="20">
                  <c:v>3A27</c:v>
                </c:pt>
                <c:pt idx="21">
                  <c:v>3A33</c:v>
                </c:pt>
                <c:pt idx="22">
                  <c:v>3A22</c:v>
                </c:pt>
                <c:pt idx="23">
                  <c:v>3A17</c:v>
                </c:pt>
                <c:pt idx="24">
                  <c:v>3A10</c:v>
                </c:pt>
                <c:pt idx="25">
                  <c:v>3A03</c:v>
                </c:pt>
                <c:pt idx="26">
                  <c:v>3A23</c:v>
                </c:pt>
                <c:pt idx="27">
                  <c:v>3A32</c:v>
                </c:pt>
                <c:pt idx="28">
                  <c:v>3A20</c:v>
                </c:pt>
                <c:pt idx="29">
                  <c:v>3A04</c:v>
                </c:pt>
                <c:pt idx="30">
                  <c:v>3A36</c:v>
                </c:pt>
                <c:pt idx="31">
                  <c:v>3A09</c:v>
                </c:pt>
                <c:pt idx="32">
                  <c:v>3A35</c:v>
                </c:pt>
                <c:pt idx="33">
                  <c:v>3A25</c:v>
                </c:pt>
                <c:pt idx="34">
                  <c:v>3A05</c:v>
                </c:pt>
                <c:pt idx="35">
                  <c:v>3A15</c:v>
                </c:pt>
                <c:pt idx="36">
                  <c:v>3A24</c:v>
                </c:pt>
              </c:strCache>
            </c:strRef>
          </c:cat>
          <c:val>
            <c:numRef>
              <c:f>Sheet1!$E$4:$E$40</c:f>
              <c:numCache>
                <c:formatCode>General</c:formatCode>
                <c:ptCount val="37"/>
                <c:pt idx="0">
                  <c:v>-5.03</c:v>
                </c:pt>
                <c:pt idx="1">
                  <c:v>-2.7600000000000002</c:v>
                </c:pt>
                <c:pt idx="2">
                  <c:v>-2.19</c:v>
                </c:pt>
                <c:pt idx="3">
                  <c:v>-1.9000000000000001</c:v>
                </c:pt>
                <c:pt idx="4">
                  <c:v>-1.3200000000000003</c:v>
                </c:pt>
                <c:pt idx="5">
                  <c:v>-1.0599999999999989</c:v>
                </c:pt>
                <c:pt idx="6">
                  <c:v>-0.68</c:v>
                </c:pt>
                <c:pt idx="7">
                  <c:v>-0.3500000000000002</c:v>
                </c:pt>
                <c:pt idx="8">
                  <c:v>-0.34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0.34</c:v>
                </c:pt>
                <c:pt idx="14">
                  <c:v>0.3500000000000002</c:v>
                </c:pt>
                <c:pt idx="15">
                  <c:v>0.37000000000000016</c:v>
                </c:pt>
                <c:pt idx="16">
                  <c:v>0.46</c:v>
                </c:pt>
                <c:pt idx="17">
                  <c:v>0.58000000000000007</c:v>
                </c:pt>
                <c:pt idx="18">
                  <c:v>0.69000000000000039</c:v>
                </c:pt>
                <c:pt idx="19">
                  <c:v>0.69000000000000039</c:v>
                </c:pt>
                <c:pt idx="20">
                  <c:v>0.69000000000000039</c:v>
                </c:pt>
                <c:pt idx="21">
                  <c:v>0.72000000000000031</c:v>
                </c:pt>
                <c:pt idx="22">
                  <c:v>0.86000000000000032</c:v>
                </c:pt>
                <c:pt idx="23">
                  <c:v>0.87000000000000055</c:v>
                </c:pt>
                <c:pt idx="24">
                  <c:v>1.03</c:v>
                </c:pt>
                <c:pt idx="25">
                  <c:v>1.04</c:v>
                </c:pt>
                <c:pt idx="26">
                  <c:v>1.04</c:v>
                </c:pt>
                <c:pt idx="27">
                  <c:v>1.0599999999999989</c:v>
                </c:pt>
                <c:pt idx="28">
                  <c:v>1.37</c:v>
                </c:pt>
                <c:pt idx="29">
                  <c:v>1.4</c:v>
                </c:pt>
                <c:pt idx="30">
                  <c:v>1.74</c:v>
                </c:pt>
                <c:pt idx="31">
                  <c:v>2.1800000000000002</c:v>
                </c:pt>
                <c:pt idx="32">
                  <c:v>2.27</c:v>
                </c:pt>
                <c:pt idx="33">
                  <c:v>2.61</c:v>
                </c:pt>
                <c:pt idx="34">
                  <c:v>2.7600000000000002</c:v>
                </c:pt>
                <c:pt idx="35">
                  <c:v>2.8499999999999988</c:v>
                </c:pt>
                <c:pt idx="36">
                  <c:v>4.3500000000000005</c:v>
                </c:pt>
              </c:numCache>
            </c:numRef>
          </c:val>
        </c:ser>
        <c:axId val="62502016"/>
        <c:axId val="62503552"/>
      </c:barChart>
      <c:catAx>
        <c:axId val="62502016"/>
        <c:scaling>
          <c:orientation val="minMax"/>
        </c:scaling>
        <c:axPos val="l"/>
        <c:tickLblPos val="nextTo"/>
        <c:crossAx val="62503552"/>
        <c:crosses val="autoZero"/>
        <c:auto val="1"/>
        <c:lblAlgn val="ctr"/>
        <c:lblOffset val="100"/>
      </c:catAx>
      <c:valAx>
        <c:axId val="62503552"/>
        <c:scaling>
          <c:orientation val="minMax"/>
        </c:scaling>
        <c:axPos val="b"/>
        <c:majorGridlines/>
        <c:numFmt formatCode="General" sourceLinked="1"/>
        <c:tickLblPos val="nextTo"/>
        <c:crossAx val="62502016"/>
        <c:crosses val="autoZero"/>
        <c:crossBetween val="between"/>
        <c:majorUnit val="1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tx>
        <c:rich>
          <a:bodyPr/>
          <a:lstStyle/>
          <a:p>
            <a:pPr>
              <a:defRPr/>
            </a:pPr>
            <a:r>
              <a:rPr lang="en-US" sz="1200">
                <a:latin typeface="Arial" pitchFamily="34" charset="0"/>
                <a:cs typeface="Arial" pitchFamily="34" charset="0"/>
              </a:rPr>
              <a:t>Change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 of Group B from Pre-test to Post-test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strRef>
              <c:f>Sheet1!$E$3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rgbClr val="0066FF"/>
              </a:solidFill>
            </a:ln>
          </c:spPr>
          <c:cat>
            <c:strRef>
              <c:f>Sheet1!$B$41:$B$75</c:f>
              <c:strCache>
                <c:ptCount val="35"/>
                <c:pt idx="0">
                  <c:v>3B09</c:v>
                </c:pt>
                <c:pt idx="1">
                  <c:v>3B02</c:v>
                </c:pt>
                <c:pt idx="2">
                  <c:v>3B13</c:v>
                </c:pt>
                <c:pt idx="3">
                  <c:v>3B07</c:v>
                </c:pt>
                <c:pt idx="4">
                  <c:v>3B26</c:v>
                </c:pt>
                <c:pt idx="5">
                  <c:v>3B05</c:v>
                </c:pt>
                <c:pt idx="6">
                  <c:v>3B18</c:v>
                </c:pt>
                <c:pt idx="7">
                  <c:v>3B21</c:v>
                </c:pt>
                <c:pt idx="8">
                  <c:v>3B29</c:v>
                </c:pt>
                <c:pt idx="9">
                  <c:v>3B01</c:v>
                </c:pt>
                <c:pt idx="10">
                  <c:v>3B03</c:v>
                </c:pt>
                <c:pt idx="11">
                  <c:v>3B04</c:v>
                </c:pt>
                <c:pt idx="12">
                  <c:v>3B06</c:v>
                </c:pt>
                <c:pt idx="13">
                  <c:v>3B08</c:v>
                </c:pt>
                <c:pt idx="14">
                  <c:v>3B11</c:v>
                </c:pt>
                <c:pt idx="15">
                  <c:v>3B12</c:v>
                </c:pt>
                <c:pt idx="16">
                  <c:v>3B16</c:v>
                </c:pt>
                <c:pt idx="17">
                  <c:v>3B17</c:v>
                </c:pt>
                <c:pt idx="18">
                  <c:v>3B19</c:v>
                </c:pt>
                <c:pt idx="19">
                  <c:v>3B20</c:v>
                </c:pt>
                <c:pt idx="20">
                  <c:v>3B22</c:v>
                </c:pt>
                <c:pt idx="21">
                  <c:v>3B27</c:v>
                </c:pt>
                <c:pt idx="22">
                  <c:v>3B31</c:v>
                </c:pt>
                <c:pt idx="23">
                  <c:v>3B32</c:v>
                </c:pt>
                <c:pt idx="24">
                  <c:v>3B34</c:v>
                </c:pt>
                <c:pt idx="25">
                  <c:v>3B33</c:v>
                </c:pt>
                <c:pt idx="26">
                  <c:v>3B10</c:v>
                </c:pt>
                <c:pt idx="27">
                  <c:v>3B23</c:v>
                </c:pt>
                <c:pt idx="28">
                  <c:v>3B24</c:v>
                </c:pt>
                <c:pt idx="29">
                  <c:v>3B25</c:v>
                </c:pt>
                <c:pt idx="30">
                  <c:v>3B30</c:v>
                </c:pt>
                <c:pt idx="31">
                  <c:v>3B14</c:v>
                </c:pt>
                <c:pt idx="32">
                  <c:v>3B15</c:v>
                </c:pt>
                <c:pt idx="33">
                  <c:v>3B28</c:v>
                </c:pt>
                <c:pt idx="34">
                  <c:v>3B35</c:v>
                </c:pt>
              </c:strCache>
            </c:strRef>
          </c:cat>
          <c:val>
            <c:numRef>
              <c:f>Sheet1!$E$41:$E$75</c:f>
              <c:numCache>
                <c:formatCode>General</c:formatCode>
                <c:ptCount val="35"/>
                <c:pt idx="0">
                  <c:v>-2.1800000000000002</c:v>
                </c:pt>
                <c:pt idx="1">
                  <c:v>-1.3200000000000003</c:v>
                </c:pt>
                <c:pt idx="2">
                  <c:v>-0.78</c:v>
                </c:pt>
                <c:pt idx="3">
                  <c:v>-0.46</c:v>
                </c:pt>
                <c:pt idx="4">
                  <c:v>-0.46</c:v>
                </c:pt>
                <c:pt idx="5">
                  <c:v>-0.41000000000000031</c:v>
                </c:pt>
                <c:pt idx="6">
                  <c:v>-0.34</c:v>
                </c:pt>
                <c:pt idx="7">
                  <c:v>-0.34</c:v>
                </c:pt>
                <c:pt idx="8">
                  <c:v>-0.34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0.34</c:v>
                </c:pt>
                <c:pt idx="26">
                  <c:v>0.3500000000000002</c:v>
                </c:pt>
                <c:pt idx="27">
                  <c:v>0.37000000000000016</c:v>
                </c:pt>
                <c:pt idx="28">
                  <c:v>0.37000000000000016</c:v>
                </c:pt>
                <c:pt idx="29">
                  <c:v>0.37000000000000016</c:v>
                </c:pt>
                <c:pt idx="30">
                  <c:v>0.47000000000000003</c:v>
                </c:pt>
                <c:pt idx="31">
                  <c:v>0.57000000000000062</c:v>
                </c:pt>
                <c:pt idx="32">
                  <c:v>0.57000000000000062</c:v>
                </c:pt>
                <c:pt idx="33">
                  <c:v>0.86000000000000032</c:v>
                </c:pt>
                <c:pt idx="34">
                  <c:v>1.069999999999999</c:v>
                </c:pt>
              </c:numCache>
            </c:numRef>
          </c:val>
        </c:ser>
        <c:axId val="62568320"/>
        <c:axId val="62569856"/>
      </c:barChart>
      <c:catAx>
        <c:axId val="62568320"/>
        <c:scaling>
          <c:orientation val="minMax"/>
        </c:scaling>
        <c:axPos val="l"/>
        <c:tickLblPos val="nextTo"/>
        <c:crossAx val="62569856"/>
        <c:crosses val="autoZero"/>
        <c:auto val="1"/>
        <c:lblAlgn val="ctr"/>
        <c:lblOffset val="100"/>
      </c:catAx>
      <c:valAx>
        <c:axId val="62569856"/>
        <c:scaling>
          <c:orientation val="minMax"/>
          <c:max val="5"/>
          <c:min val="-6"/>
        </c:scaling>
        <c:axPos val="b"/>
        <c:majorGridlines/>
        <c:numFmt formatCode="General" sourceLinked="1"/>
        <c:tickLblPos val="nextTo"/>
        <c:crossAx val="62568320"/>
        <c:crosses val="autoZero"/>
        <c:crossBetween val="between"/>
        <c:majorUnit val="1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D685800-5278-4A9D-A446-87A886817C18}" type="datetimeFigureOut">
              <a:rPr lang="en-GB"/>
              <a:pPr>
                <a:defRPr/>
              </a:pPr>
              <a:t>17/01/2012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4CD9A85-9065-4448-B332-7E522AA714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AB9912-0EFB-4F70-82E0-D55D8A4870E1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TW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altLang="zh-TW" sz="1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9EC1E9-1FF7-4F76-BF70-E3EAA5471307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TW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D221F8-2893-434E-B323-2BFB40D118A4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TW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AF5D9-D1A3-4D56-B37F-F53EDDDD799B}" type="datetime1">
              <a:rPr lang="en-GB"/>
              <a:pPr>
                <a:defRPr/>
              </a:pPr>
              <a:t>17/01/2012</a:t>
            </a:fld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2F5B-F88E-4765-B826-64A9FD762B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B6447-7991-405D-B68D-451455B5E03F}" type="datetime1">
              <a:rPr lang="en-GB"/>
              <a:pPr>
                <a:defRPr/>
              </a:pPr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D23F4-6382-446F-AABA-B423EE98C3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ABCC7-A975-47C8-AE5B-CD0D4476FDFE}" type="datetime1">
              <a:rPr lang="en-GB"/>
              <a:pPr>
                <a:defRPr/>
              </a:pPr>
              <a:t>17/01/2012</a:t>
            </a:fld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82B6E-FB61-4473-B477-3B0F5284A7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708920"/>
            <a:ext cx="7408333" cy="3450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5738" y="6237288"/>
            <a:ext cx="37861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AD680-917B-43B9-8E44-13C3D9B81E42}" type="datetime1">
              <a:rPr lang="en-GB"/>
              <a:pPr>
                <a:defRPr/>
              </a:pPr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113" y="6381750"/>
            <a:ext cx="1160462" cy="365125"/>
          </a:xfrm>
        </p:spPr>
        <p:txBody>
          <a:bodyPr/>
          <a:lstStyle>
            <a:lvl1pPr algn="r">
              <a:defRPr sz="1600" b="1" smtClean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97FF1B5C-D68A-4B3C-B0B3-B356EC1D1D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35FB2-96AB-4694-AC7F-6F921573B220}" type="datetime1">
              <a:rPr lang="en-GB"/>
              <a:pPr>
                <a:defRPr/>
              </a:pPr>
              <a:t>17/01/2012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C12D-B595-4234-8180-4B31D0964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7C8F-215A-4A53-B5D1-B34FF85AC5EE}" type="datetime1">
              <a:rPr lang="en-GB"/>
              <a:pPr>
                <a:defRPr/>
              </a:pPr>
              <a:t>17/01/2012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3584-1D42-4E89-A43D-F373EC345C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91BA-A3A6-4400-86BA-2410082417A0}" type="datetime1">
              <a:rPr lang="en-GB"/>
              <a:pPr>
                <a:defRPr/>
              </a:pPr>
              <a:t>17/01/2012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A9602-4C70-4F05-88CB-68D994196F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6B28-CACC-49AD-91C3-518196B33B73}" type="datetime1">
              <a:rPr lang="en-GB"/>
              <a:pPr>
                <a:defRPr/>
              </a:pPr>
              <a:t>17/01/2012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ACDDC-0F98-4D70-8AB2-3009F946A1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3924300" y="62372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B77CE-532E-41A6-AE7E-F9BDBB6655E5}" type="datetime1">
              <a:rPr lang="en-GB"/>
              <a:pPr>
                <a:defRPr/>
              </a:pPr>
              <a:t>17/01/2012</a:t>
            </a:fld>
            <a:endParaRPr lang="en-GB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5113" y="6381750"/>
            <a:ext cx="1160462" cy="365125"/>
          </a:xfrm>
        </p:spPr>
        <p:txBody>
          <a:bodyPr/>
          <a:lstStyle>
            <a:lvl1pPr algn="r">
              <a:defRPr sz="1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CA7546-E466-46A0-8A7F-EE05A5F6FF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43238-515B-4C5A-BA08-7EAEFA017C7F}" type="datetime1">
              <a:rPr lang="en-GB"/>
              <a:pPr>
                <a:defRPr/>
              </a:pPr>
              <a:t>17/01/2012</a:t>
            </a:fld>
            <a:endParaRPr lang="en-GB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DF15-9A86-4B0D-B459-7C83923C7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68BAD-F165-4905-A965-B6B12698D804}" type="datetime1">
              <a:rPr lang="en-GB"/>
              <a:pPr>
                <a:defRPr/>
              </a:pPr>
              <a:t>17/01/2012</a:t>
            </a:fld>
            <a:endParaRPr lang="en-GB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48D7-53E0-414A-84D3-6F83EEBA50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2150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2150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7F6396-7257-4FE1-93B3-3F605B5DB2B7}" type="datetime1">
              <a:rPr lang="en-GB"/>
              <a:pPr>
                <a:defRPr/>
              </a:pPr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D4BF53-0EC9-42B0-BDB5-7AF5B7E509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15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2" r:id="rId4"/>
    <p:sldLayoutId id="2147483693" r:id="rId5"/>
    <p:sldLayoutId id="2147483694" r:id="rId6"/>
    <p:sldLayoutId id="2147483699" r:id="rId7"/>
    <p:sldLayoutId id="2147483700" r:id="rId8"/>
    <p:sldLayoutId id="2147483701" r:id="rId9"/>
    <p:sldLayoutId id="2147483695" r:id="rId10"/>
    <p:sldLayoutId id="214748370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hyperlink" Target="http://www.amazon.com/gp/product/images/0805854622/sr=8-1/qid=1168371976/ref=dp_image_0/103-7301171-2149437?ie=UTF8&amp;n=283155&amp;s=books&amp;qid=1168371976&amp;sr=8-1" TargetMode="External"/><Relationship Id="rId9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nsteps.com/eula.htm" TargetMode="Externa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25" y="592138"/>
            <a:ext cx="8785225" cy="1684337"/>
          </a:xfrm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 lIns="72000" rIns="72000"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「應用情意及社交表現評估套件於學校自評」研討會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楷書體W5(P)" pitchFamily="66" charset="-120"/>
              <a:ea typeface="華康楷書體W5(P)" pitchFamily="66" charset="-12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725" y="3284538"/>
            <a:ext cx="8712200" cy="3168650"/>
          </a:xfrm>
          <a:solidFill>
            <a:schemeClr val="bg1"/>
          </a:solidFill>
          <a:effectLst>
            <a:outerShdw blurRad="38100" dist="38100" dir="54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 lIns="72000" rIns="72000" rtlCol="0">
            <a:noAutofit/>
          </a:bodyPr>
          <a:lstStyle/>
          <a:p>
            <a:pPr marL="2873375" indent="-2873375" algn="l" fontAlgn="auto"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主辦機構：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  	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教育局質素保證</a:t>
            </a:r>
            <a:endParaRPr lang="en-US" altLang="zh-TW" sz="2800" b="1" dirty="0" smtClean="0">
              <a:solidFill>
                <a:sysClr val="windowText" lastClr="000000"/>
              </a:solidFill>
              <a:latin typeface="華康楷書體W5(P)" pitchFamily="66" charset="-120"/>
              <a:ea typeface="華康楷書體W5(P)" pitchFamily="66" charset="-120"/>
              <a:cs typeface="Arial" pitchFamily="34" charset="0"/>
            </a:endParaRPr>
          </a:p>
          <a:p>
            <a:pPr marL="2873375" indent="-2873375" algn="l" fontAlgn="auto"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合辦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/ 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協辦機構：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	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香港教育學院評估研究中心</a:t>
            </a:r>
            <a:endParaRPr lang="en-US" altLang="zh-TW" sz="2800" b="1" dirty="0" smtClean="0">
              <a:solidFill>
                <a:sysClr val="windowText" lastClr="000000"/>
              </a:solidFill>
              <a:latin typeface="華康楷書體W5(P)" pitchFamily="66" charset="-120"/>
              <a:ea typeface="華康楷書體W5(P)" pitchFamily="66" charset="-120"/>
              <a:cs typeface="Arial" pitchFamily="34" charset="0"/>
            </a:endParaRPr>
          </a:p>
          <a:p>
            <a:pPr marL="2873375" indent="-2873375" algn="l" fontAlgn="auto"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講者：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	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莫慕貞教授</a:t>
            </a:r>
            <a:endParaRPr lang="en-US" altLang="zh-TW" sz="2800" b="1" dirty="0" smtClean="0">
              <a:solidFill>
                <a:sysClr val="windowText" lastClr="000000"/>
              </a:solidFill>
              <a:latin typeface="華康楷書體W5(P)" pitchFamily="66" charset="-120"/>
              <a:ea typeface="華康楷書體W5(P)" pitchFamily="66" charset="-120"/>
              <a:cs typeface="Arial" pitchFamily="34" charset="0"/>
            </a:endParaRPr>
          </a:p>
          <a:p>
            <a:pPr marL="2873375" indent="-2873375" algn="l" fontAlgn="auto"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舉行日期時間：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	2012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年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1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月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16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日下午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2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時至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5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時</a:t>
            </a:r>
            <a:endParaRPr lang="en-US" altLang="zh-TW" sz="2800" b="1" dirty="0" smtClean="0">
              <a:solidFill>
                <a:sysClr val="windowText" lastClr="000000"/>
              </a:solidFill>
              <a:latin typeface="華康楷書體W5(P)" pitchFamily="66" charset="-120"/>
              <a:ea typeface="華康楷書體W5(P)" pitchFamily="66" charset="-120"/>
              <a:cs typeface="Arial" pitchFamily="34" charset="0"/>
            </a:endParaRPr>
          </a:p>
          <a:p>
            <a:pPr marL="2873375" indent="-2873375" algn="l" fontAlgn="auto"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舉行地點：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	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九龍塘沙福道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19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號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, 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教育局九龍塘教育服務中心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, 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西座四樓演講廳</a:t>
            </a:r>
            <a:endParaRPr lang="en-US" altLang="zh-TW" sz="2800" b="1" dirty="0" smtClean="0">
              <a:solidFill>
                <a:sysClr val="windowText" lastClr="000000"/>
              </a:solidFill>
              <a:latin typeface="華康楷書體W5(P)" pitchFamily="66" charset="-120"/>
              <a:ea typeface="華康楷書體W5(P)" pitchFamily="66" charset="-12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8313" y="908050"/>
            <a:ext cx="71437" cy="46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5" name="Oval 4"/>
          <p:cNvSpPr/>
          <p:nvPr/>
        </p:nvSpPr>
        <p:spPr>
          <a:xfrm>
            <a:off x="395288" y="1222375"/>
            <a:ext cx="36512" cy="365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6" name="Oval 5"/>
          <p:cNvSpPr/>
          <p:nvPr/>
        </p:nvSpPr>
        <p:spPr>
          <a:xfrm>
            <a:off x="792163" y="512763"/>
            <a:ext cx="107950" cy="107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7" name="Oval 6"/>
          <p:cNvSpPr/>
          <p:nvPr/>
        </p:nvSpPr>
        <p:spPr>
          <a:xfrm>
            <a:off x="611188" y="1989138"/>
            <a:ext cx="144462" cy="1444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8" name="Oval 7"/>
          <p:cNvSpPr/>
          <p:nvPr/>
        </p:nvSpPr>
        <p:spPr>
          <a:xfrm>
            <a:off x="1077913" y="1517650"/>
            <a:ext cx="71437" cy="46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9" name="Oval 8"/>
          <p:cNvSpPr/>
          <p:nvPr/>
        </p:nvSpPr>
        <p:spPr>
          <a:xfrm>
            <a:off x="1331913" y="1052513"/>
            <a:ext cx="71437" cy="71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10" name="Oval 9"/>
          <p:cNvSpPr/>
          <p:nvPr/>
        </p:nvSpPr>
        <p:spPr>
          <a:xfrm>
            <a:off x="1258888" y="2636838"/>
            <a:ext cx="73025" cy="71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11" name="Oval 10"/>
          <p:cNvSpPr/>
          <p:nvPr/>
        </p:nvSpPr>
        <p:spPr>
          <a:xfrm>
            <a:off x="1535113" y="1844675"/>
            <a:ext cx="71437" cy="71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12" name="Oval 11"/>
          <p:cNvSpPr/>
          <p:nvPr/>
        </p:nvSpPr>
        <p:spPr>
          <a:xfrm>
            <a:off x="2555875" y="2457450"/>
            <a:ext cx="107950" cy="107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13" name="Oval 12"/>
          <p:cNvSpPr/>
          <p:nvPr/>
        </p:nvSpPr>
        <p:spPr>
          <a:xfrm>
            <a:off x="1839913" y="2279650"/>
            <a:ext cx="71437" cy="73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15" name="6-Point Star 14"/>
          <p:cNvSpPr/>
          <p:nvPr/>
        </p:nvSpPr>
        <p:spPr>
          <a:xfrm rot="2311085">
            <a:off x="8085138" y="347663"/>
            <a:ext cx="73025" cy="71437"/>
          </a:xfrm>
          <a:prstGeom prst="star6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16" name="6-Point Star 15"/>
          <p:cNvSpPr/>
          <p:nvPr/>
        </p:nvSpPr>
        <p:spPr>
          <a:xfrm rot="2311085">
            <a:off x="7437438" y="692150"/>
            <a:ext cx="142875" cy="144463"/>
          </a:xfrm>
          <a:prstGeom prst="star6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17" name="Oval 16"/>
          <p:cNvSpPr/>
          <p:nvPr/>
        </p:nvSpPr>
        <p:spPr>
          <a:xfrm rot="16200000">
            <a:off x="7824788" y="1758950"/>
            <a:ext cx="73025" cy="73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18" name="Oval 17"/>
          <p:cNvSpPr/>
          <p:nvPr/>
        </p:nvSpPr>
        <p:spPr>
          <a:xfrm rot="16200000">
            <a:off x="7740650" y="2087563"/>
            <a:ext cx="34925" cy="34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19" name="Oval 18"/>
          <p:cNvSpPr/>
          <p:nvPr/>
        </p:nvSpPr>
        <p:spPr>
          <a:xfrm rot="16200000">
            <a:off x="8135938" y="1376363"/>
            <a:ext cx="107950" cy="107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20" name="Oval 19"/>
          <p:cNvSpPr/>
          <p:nvPr/>
        </p:nvSpPr>
        <p:spPr>
          <a:xfrm rot="16200000">
            <a:off x="7956551" y="2852737"/>
            <a:ext cx="144462" cy="1444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21" name="Oval 20"/>
          <p:cNvSpPr/>
          <p:nvPr/>
        </p:nvSpPr>
        <p:spPr>
          <a:xfrm rot="16200000">
            <a:off x="8434388" y="2368550"/>
            <a:ext cx="73025" cy="73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22" name="Oval 21"/>
          <p:cNvSpPr/>
          <p:nvPr/>
        </p:nvSpPr>
        <p:spPr>
          <a:xfrm rot="16200000">
            <a:off x="8675688" y="1916113"/>
            <a:ext cx="73025" cy="73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23" name="Oval 22"/>
          <p:cNvSpPr/>
          <p:nvPr/>
        </p:nvSpPr>
        <p:spPr>
          <a:xfrm rot="16200000">
            <a:off x="8603456" y="3501232"/>
            <a:ext cx="73025" cy="71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24" name="Oval 23"/>
          <p:cNvSpPr/>
          <p:nvPr/>
        </p:nvSpPr>
        <p:spPr>
          <a:xfrm rot="16200000">
            <a:off x="8878888" y="2708275"/>
            <a:ext cx="73025" cy="73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25" name="Oval 24"/>
          <p:cNvSpPr/>
          <p:nvPr/>
        </p:nvSpPr>
        <p:spPr>
          <a:xfrm rot="16200000">
            <a:off x="7269163" y="1979613"/>
            <a:ext cx="107950" cy="107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26" name="Oval 25"/>
          <p:cNvSpPr/>
          <p:nvPr/>
        </p:nvSpPr>
        <p:spPr>
          <a:xfrm rot="16200000">
            <a:off x="6659563" y="2495550"/>
            <a:ext cx="73025" cy="73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27" name="Oval 26"/>
          <p:cNvSpPr/>
          <p:nvPr/>
        </p:nvSpPr>
        <p:spPr>
          <a:xfrm>
            <a:off x="3492500" y="2924175"/>
            <a:ext cx="107950" cy="1095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28" name="Oval 27"/>
          <p:cNvSpPr/>
          <p:nvPr/>
        </p:nvSpPr>
        <p:spPr>
          <a:xfrm>
            <a:off x="684213" y="3141663"/>
            <a:ext cx="71437" cy="71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29" name="Oval 28"/>
          <p:cNvSpPr/>
          <p:nvPr/>
        </p:nvSpPr>
        <p:spPr>
          <a:xfrm rot="16200000">
            <a:off x="8388350" y="5373688"/>
            <a:ext cx="71437" cy="71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24DFDC-1342-4B93-9C37-4C34A82D5AD2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美科學家將</a:t>
            </a:r>
            <a:r>
              <a:rPr kumimoji="0" lang="en-US" altLang="zh-TW" sz="4000" b="1">
                <a:latin typeface="華康楷書體W5(P)"/>
                <a:ea typeface="華康楷書體W5(P)"/>
                <a:cs typeface="華康楷書體W5(P)"/>
              </a:rPr>
              <a:t>"</a:t>
            </a:r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末日之鐘</a:t>
            </a:r>
            <a:r>
              <a:rPr kumimoji="0" lang="en-US" altLang="zh-TW" sz="4000" b="1">
                <a:latin typeface="華康楷書體W5(P)"/>
                <a:ea typeface="華康楷書體W5(P)"/>
                <a:cs typeface="華康楷書體W5(P)"/>
              </a:rPr>
              <a:t>"</a:t>
            </a:r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撥快</a:t>
            </a:r>
            <a:r>
              <a:rPr kumimoji="0" lang="en-US" altLang="zh-TW" sz="4000" b="1">
                <a:latin typeface="華康楷書體W5(P)"/>
                <a:ea typeface="華康楷書體W5(P)"/>
                <a:cs typeface="華康楷書體W5(P)"/>
              </a:rPr>
              <a:t>1</a:t>
            </a:r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分鐘</a:t>
            </a:r>
          </a:p>
          <a:p>
            <a:pPr algn="ctr"/>
            <a:r>
              <a:rPr kumimoji="0" lang="en-US" altLang="zh-TW" sz="2800" b="1">
                <a:ea typeface="華康楷書體W5(P)"/>
                <a:cs typeface="華康楷書體W5(P)"/>
              </a:rPr>
              <a:t>2012</a:t>
            </a:r>
            <a:r>
              <a:rPr kumimoji="0" lang="zh-TW" altLang="en-US" sz="2800" b="1">
                <a:ea typeface="華康楷書體W5(P)"/>
                <a:cs typeface="華康楷書體W5(P)"/>
              </a:rPr>
              <a:t>年</a:t>
            </a:r>
            <a:r>
              <a:rPr kumimoji="0" lang="en-US" altLang="zh-TW" sz="2800" b="1">
                <a:ea typeface="華康楷書體W5(P)"/>
                <a:cs typeface="華康楷書體W5(P)"/>
              </a:rPr>
              <a:t>01</a:t>
            </a:r>
            <a:r>
              <a:rPr kumimoji="0" lang="zh-TW" altLang="en-US" sz="2800" b="1">
                <a:ea typeface="華康楷書體W5(P)"/>
                <a:cs typeface="華康楷書體W5(P)"/>
              </a:rPr>
              <a:t>月</a:t>
            </a:r>
            <a:r>
              <a:rPr kumimoji="0" lang="en-US" altLang="zh-TW" sz="2800" b="1">
                <a:ea typeface="華康楷書體W5(P)"/>
                <a:cs typeface="華康楷書體W5(P)"/>
              </a:rPr>
              <a:t>11</a:t>
            </a:r>
            <a:r>
              <a:rPr kumimoji="0" lang="zh-TW" altLang="en-US" sz="2800" b="1">
                <a:ea typeface="華康楷書體W5(P)"/>
                <a:cs typeface="華康楷書體W5(P)"/>
              </a:rPr>
              <a:t>日 </a:t>
            </a:r>
            <a:r>
              <a:rPr kumimoji="0" lang="en-US" altLang="zh-TW" sz="2800" b="1">
                <a:ea typeface="華康楷書體W5(P)"/>
                <a:cs typeface="華康楷書體W5(P)"/>
              </a:rPr>
              <a:t>15:06</a:t>
            </a:r>
            <a:endParaRPr kumimoji="0" lang="en-US" altLang="zh-TW" sz="4000" b="1">
              <a:latin typeface="華康楷書體W5(P)"/>
              <a:ea typeface="華康楷書體W5(P)"/>
              <a:cs typeface="華康楷書體W5(P)"/>
            </a:endParaRPr>
          </a:p>
          <a:p>
            <a:pPr algn="ctr"/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來源：參考消息網</a:t>
            </a:r>
            <a:endParaRPr kumimoji="0" lang="en-US" altLang="zh-TW" sz="4000" b="1">
              <a:latin typeface="華康楷書體W5(P)"/>
              <a:ea typeface="華康楷書體W5(P)"/>
              <a:cs typeface="華康楷書體W5(P)"/>
            </a:endParaRPr>
          </a:p>
          <a:p>
            <a:pPr algn="ctr"/>
            <a:r>
              <a:rPr kumimoji="0" lang="en-GB" altLang="zh-TW" sz="2800" b="1">
                <a:ea typeface="微軟正黑體" pitchFamily="34" charset="-120"/>
              </a:rPr>
              <a:t>http://big5.ce.cn/gate/big5/intl.ce.cn/qqss/201201/11/t20120111_22991596.shtml</a:t>
            </a:r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  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79388" y="3284538"/>
            <a:ext cx="8785225" cy="31702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『</a:t>
            </a:r>
            <a:r>
              <a:rPr kumimoji="0" lang="zh-TW" altLang="en-US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參考消息網</a:t>
            </a:r>
            <a:r>
              <a:rPr kumimoji="0" lang="en-US" altLang="zh-TW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1</a:t>
            </a:r>
            <a:r>
              <a:rPr kumimoji="0" lang="zh-TW" altLang="en-US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月</a:t>
            </a:r>
            <a:r>
              <a:rPr kumimoji="0" lang="en-US" altLang="zh-TW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11</a:t>
            </a:r>
            <a:r>
              <a:rPr kumimoji="0" lang="zh-TW" altLang="en-US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日報道據新華社電，美國雜誌</a:t>
            </a:r>
            <a:r>
              <a:rPr kumimoji="0" lang="en-US" altLang="zh-TW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《</a:t>
            </a:r>
            <a:r>
              <a:rPr kumimoji="0" lang="zh-TW" altLang="en-US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原子科學家公報</a:t>
            </a:r>
            <a:r>
              <a:rPr kumimoji="0" lang="en-US" altLang="zh-TW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》</a:t>
            </a:r>
            <a:r>
              <a:rPr kumimoji="0" lang="zh-TW" altLang="en-US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的科學家委員會</a:t>
            </a:r>
            <a:r>
              <a:rPr kumimoji="0" lang="en-US" altLang="zh-TW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10</a:t>
            </a:r>
            <a:r>
              <a:rPr kumimoji="0" lang="zh-TW" altLang="en-US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日宣佈把“末日之鐘”撥快</a:t>
            </a:r>
            <a:r>
              <a:rPr kumimoji="0" lang="en-US" altLang="zh-TW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1</a:t>
            </a:r>
            <a:r>
              <a:rPr kumimoji="0" lang="zh-TW" altLang="en-US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分鐘，距離象徵世界災難末日的午夜時分僅剩 </a:t>
            </a:r>
            <a:r>
              <a:rPr kumimoji="0" lang="en-US" altLang="zh-TW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5</a:t>
            </a:r>
            <a:r>
              <a:rPr kumimoji="0" lang="zh-TW" altLang="en-US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分鐘。</a:t>
            </a:r>
            <a:r>
              <a:rPr kumimoji="0" lang="en-US" altLang="zh-TW" sz="4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rPr>
              <a:t>』</a:t>
            </a:r>
            <a:endParaRPr kumimoji="0" lang="zh-TW" altLang="en-US" sz="4000" b="1">
              <a:solidFill>
                <a:srgbClr val="000000"/>
              </a:solidFill>
              <a:latin typeface="華康楷書體W5(P)"/>
              <a:ea typeface="華康楷書體W5(P)"/>
              <a:cs typeface="華康楷書體W5(P)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11475" y="5732463"/>
            <a:ext cx="1655763" cy="7921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7A1D63-D630-457C-83EE-B7F3D2959AD4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-26988"/>
            <a:ext cx="8785225" cy="606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79388" y="6021388"/>
            <a:ext cx="8280400" cy="7080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 b="1">
                <a:ea typeface="微軟正黑體" pitchFamily="34" charset="-120"/>
              </a:rPr>
              <a:t>Retrieved on 9 January 2012 from https://www.iccg.ie/downloads/FCC%20Growth%20Charts.pdf</a:t>
            </a:r>
            <a:endParaRPr kumimoji="0" lang="zh-TW" altLang="en-US" sz="2000" b="1">
              <a:ea typeface="微軟正黑體" pitchFamily="34" charset="-12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3275013" y="1196975"/>
            <a:ext cx="0" cy="24479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24300" y="4581525"/>
            <a:ext cx="1152525" cy="5032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4581525"/>
            <a:ext cx="1871663" cy="954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增長線不是直的線</a:t>
            </a:r>
            <a:endParaRPr kumimoji="0" lang="zh-TW" altLang="en-US" sz="2800" b="1">
              <a:solidFill>
                <a:srgbClr val="FF0000"/>
              </a:solidFill>
              <a:ea typeface="微軟正黑體" pitchFamily="34" charset="-120"/>
            </a:endParaRP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323850" y="889000"/>
            <a:ext cx="1008063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zh-TW" altLang="en-US" sz="2800" b="1">
                <a:solidFill>
                  <a:srgbClr val="FF0000"/>
                </a:solidFill>
                <a:latin typeface="華康楷書體W5(P)"/>
                <a:ea typeface="華康楷書體W5(P)"/>
                <a:cs typeface="華康楷書體W5(P)"/>
              </a:rPr>
              <a:t>單元</a:t>
            </a:r>
            <a:endParaRPr kumimoji="0" lang="zh-TW" altLang="zh-TW" b="1">
              <a:solidFill>
                <a:srgbClr val="FF0000"/>
              </a:solidFill>
              <a:latin typeface="華康楷書體W5(P)"/>
              <a:ea typeface="華康楷書體W5(P)"/>
              <a:cs typeface="華康楷書體W5(P)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00113" y="1341438"/>
            <a:ext cx="576262" cy="647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64163" y="4652963"/>
            <a:ext cx="3600450" cy="95408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增長</a:t>
            </a:r>
            <a:r>
              <a:rPr kumimoji="0" lang="en-US" altLang="zh-TW" sz="2800" b="1">
                <a:latin typeface="華康楷書體W5(P)"/>
                <a:ea typeface="華康楷書體W5(P)"/>
                <a:cs typeface="華康楷書體W5(P)"/>
              </a:rPr>
              <a:t>5 cm</a:t>
            </a:r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在不同的年齡有不同的意義</a:t>
            </a:r>
            <a:endParaRPr kumimoji="0" lang="zh-TW" altLang="en-US" sz="2800" b="1">
              <a:solidFill>
                <a:srgbClr val="FF0000"/>
              </a:solidFill>
              <a:ea typeface="微軟正黑體" pitchFamily="34" charset="-120"/>
            </a:endParaRPr>
          </a:p>
        </p:txBody>
      </p:sp>
      <p:grpSp>
        <p:nvGrpSpPr>
          <p:cNvPr id="26634" name="Group 3107"/>
          <p:cNvGrpSpPr>
            <a:grpSpLocks/>
          </p:cNvGrpSpPr>
          <p:nvPr/>
        </p:nvGrpSpPr>
        <p:grpSpPr bwMode="auto">
          <a:xfrm>
            <a:off x="2341563" y="1809750"/>
            <a:ext cx="4605337" cy="1878013"/>
            <a:chOff x="2340769" y="1809750"/>
            <a:chExt cx="4606131" cy="1878707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340769" y="3613816"/>
              <a:ext cx="77800" cy="746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18569" y="3470889"/>
              <a:ext cx="136549" cy="1429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555118" y="3375603"/>
              <a:ext cx="92091" cy="952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647209" y="3239028"/>
              <a:ext cx="184182" cy="1365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2" name="Straight Connector 3071"/>
            <p:cNvCxnSpPr/>
            <p:nvPr/>
          </p:nvCxnSpPr>
          <p:spPr>
            <a:xfrm flipV="1">
              <a:off x="2831391" y="3140567"/>
              <a:ext cx="157190" cy="984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5" name="Straight Connector 3074"/>
            <p:cNvCxnSpPr/>
            <p:nvPr/>
          </p:nvCxnSpPr>
          <p:spPr>
            <a:xfrm flipV="1">
              <a:off x="2988581" y="3057986"/>
              <a:ext cx="138136" cy="825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7" name="Straight Connector 3076"/>
            <p:cNvCxnSpPr/>
            <p:nvPr/>
          </p:nvCxnSpPr>
          <p:spPr>
            <a:xfrm flipV="1">
              <a:off x="3126716" y="2835654"/>
              <a:ext cx="444577" cy="2223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/>
            <p:cNvCxnSpPr/>
            <p:nvPr/>
          </p:nvCxnSpPr>
          <p:spPr>
            <a:xfrm flipV="1">
              <a:off x="3558591" y="2768954"/>
              <a:ext cx="149251" cy="698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6" name="Straight Connector 3085"/>
            <p:cNvCxnSpPr/>
            <p:nvPr/>
          </p:nvCxnSpPr>
          <p:spPr>
            <a:xfrm flipV="1">
              <a:off x="3707842" y="2667317"/>
              <a:ext cx="287388" cy="1016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9" name="Straight Connector 3088"/>
            <p:cNvCxnSpPr/>
            <p:nvPr/>
          </p:nvCxnSpPr>
          <p:spPr>
            <a:xfrm flipV="1">
              <a:off x="3995229" y="2470394"/>
              <a:ext cx="471568" cy="1969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Straight Connector 3092"/>
            <p:cNvCxnSpPr/>
            <p:nvPr/>
          </p:nvCxnSpPr>
          <p:spPr>
            <a:xfrm flipV="1">
              <a:off x="4466797" y="2387814"/>
              <a:ext cx="241342" cy="825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Straight Connector 3095"/>
            <p:cNvCxnSpPr/>
            <p:nvPr/>
          </p:nvCxnSpPr>
          <p:spPr>
            <a:xfrm flipV="1">
              <a:off x="4708139" y="2276647"/>
              <a:ext cx="368363" cy="11116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8" name="Straight Connector 3097"/>
            <p:cNvCxnSpPr/>
            <p:nvPr/>
          </p:nvCxnSpPr>
          <p:spPr>
            <a:xfrm flipV="1">
              <a:off x="5076503" y="2187715"/>
              <a:ext cx="292150" cy="889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1" name="Straight Connector 3100"/>
            <p:cNvCxnSpPr/>
            <p:nvPr/>
          </p:nvCxnSpPr>
          <p:spPr>
            <a:xfrm flipV="1">
              <a:off x="5363890" y="2111486"/>
              <a:ext cx="287387" cy="762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4" name="Straight Connector 3103"/>
            <p:cNvCxnSpPr/>
            <p:nvPr/>
          </p:nvCxnSpPr>
          <p:spPr>
            <a:xfrm flipV="1">
              <a:off x="5651277" y="2060668"/>
              <a:ext cx="217525" cy="50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6" name="Straight Connector 3105"/>
            <p:cNvCxnSpPr/>
            <p:nvPr/>
          </p:nvCxnSpPr>
          <p:spPr>
            <a:xfrm flipV="1">
              <a:off x="5868802" y="1809750"/>
              <a:ext cx="1078098" cy="2509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V="1">
            <a:off x="4510088" y="2420938"/>
            <a:ext cx="0" cy="1908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AC832C-01AD-4095-9568-06FE038A0EAE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525"/>
            <a:ext cx="8785225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79388" y="6021388"/>
            <a:ext cx="8280400" cy="7080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 b="1">
                <a:ea typeface="微軟正黑體" pitchFamily="34" charset="-120"/>
              </a:rPr>
              <a:t>Retrieved on 9 January 2012 from https://www.iccg.ie/downloads/FCC%20Growth%20Charts.pdf</a:t>
            </a:r>
            <a:endParaRPr kumimoji="0" lang="zh-TW" altLang="en-US" sz="2000" b="1">
              <a:ea typeface="微軟正黑體" pitchFamily="34" charset="-12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10088" y="2744788"/>
            <a:ext cx="0" cy="1655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3275013" y="1557337"/>
            <a:ext cx="0" cy="24479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193675" y="4699000"/>
            <a:ext cx="2520950" cy="9540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不同的群組有不同的常模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19700" y="4699000"/>
            <a:ext cx="3600450" cy="95408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增長</a:t>
            </a:r>
            <a:r>
              <a:rPr kumimoji="0" lang="en-US" altLang="zh-TW" sz="2800" b="1">
                <a:latin typeface="華康楷書體W5(P)"/>
                <a:ea typeface="華康楷書體W5(P)"/>
                <a:cs typeface="華康楷書體W5(P)"/>
              </a:rPr>
              <a:t>5 cm</a:t>
            </a:r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在不同的群組有不同的意義</a:t>
            </a:r>
            <a:endParaRPr kumimoji="0" lang="zh-TW" altLang="en-US" sz="2800" b="1">
              <a:solidFill>
                <a:srgbClr val="FF0000"/>
              </a:solidFill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6072F7-AD5D-4EF8-A475-A9A2582279A2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50825" y="6092825"/>
            <a:ext cx="8281988" cy="7080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 b="1">
                <a:ea typeface="微軟正黑體" pitchFamily="34" charset="-120"/>
              </a:rPr>
              <a:t>Retrieved on 9 January 2012 from https://www.iccg.ie/downloads/FCC%20Growth%20Charts.pdf</a:t>
            </a:r>
            <a:endParaRPr kumimoji="0" lang="zh-TW" altLang="en-US" sz="2000" b="1">
              <a:ea typeface="微軟正黑體" pitchFamily="34" charset="-12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24300" y="4797425"/>
            <a:ext cx="1152525" cy="5032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79613" y="1401763"/>
            <a:ext cx="5761037" cy="2736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6948488" y="4724400"/>
            <a:ext cx="1871662" cy="9540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增長不是直的線</a:t>
            </a:r>
            <a:endParaRPr kumimoji="0" lang="zh-TW" altLang="en-US" sz="2800" b="1">
              <a:solidFill>
                <a:srgbClr val="FF0000"/>
              </a:solidFill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F5F0A0-38AA-414F-80E6-921238AF969E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81062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50825" y="6092825"/>
            <a:ext cx="8281988" cy="7080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 b="1">
                <a:ea typeface="微軟正黑體" pitchFamily="34" charset="-120"/>
              </a:rPr>
              <a:t>Retrieved on 9 January 2012 from https://www.iccg.ie/downloads/FCC%20Growth%20Charts.pdf</a:t>
            </a:r>
            <a:endParaRPr kumimoji="0" lang="zh-TW" altLang="en-US" sz="2000" b="1">
              <a:ea typeface="微軟正黑體" pitchFamily="34" charset="-12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24300" y="4652963"/>
            <a:ext cx="1152525" cy="50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588125" y="4724400"/>
            <a:ext cx="2232025" cy="9540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增長會有終止的時候</a:t>
            </a:r>
            <a:endParaRPr kumimoji="0" lang="zh-TW" altLang="en-US" sz="2800" b="1">
              <a:solidFill>
                <a:srgbClr val="FF0000"/>
              </a:solidFill>
              <a:ea typeface="微軟正黑體" pitchFamily="34" charset="-12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80063" y="4437063"/>
            <a:ext cx="368300" cy="36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15C89D-9778-42F3-ABEA-A9C37287BD8B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-26988"/>
            <a:ext cx="8964612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250825" y="6092825"/>
            <a:ext cx="8281988" cy="7080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 b="1">
                <a:ea typeface="微軟正黑體" pitchFamily="34" charset="-120"/>
              </a:rPr>
              <a:t>Retrieved on 9 January 2012 from https://www.iccg.ie/downloads/FCC%20Growth%20Charts.pdf</a:t>
            </a:r>
            <a:endParaRPr kumimoji="0" lang="zh-TW" altLang="en-US" sz="2000" b="1">
              <a:ea typeface="微軟正黑體" pitchFamily="34" charset="-120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5867400" y="4724400"/>
            <a:ext cx="2952750" cy="9540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不同的群組有不同的增長終止期</a:t>
            </a:r>
            <a:endParaRPr kumimoji="0" lang="zh-TW" altLang="en-US" sz="2800" b="1">
              <a:solidFill>
                <a:srgbClr val="FF0000"/>
              </a:solidFill>
              <a:ea typeface="微軟正黑體" pitchFamily="34" charset="-12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07163" y="4408488"/>
            <a:ext cx="368300" cy="36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03A9B3-4B16-4D2C-8D24-EB9EC89FAAEB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115888"/>
            <a:ext cx="89281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indent="-539750">
              <a:lnSpc>
                <a:spcPct val="110000"/>
              </a:lnSpc>
              <a:spcBef>
                <a:spcPts val="600"/>
              </a:spcBef>
              <a:buFont typeface="Arial" charset="0"/>
              <a:buAutoNum type="arabicPeriod"/>
            </a:pPr>
            <a:r>
              <a:rPr kumimoji="0" lang="zh-TW" altLang="en-US" sz="36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</a:rPr>
              <a:t>學生的情意與社交增長也有類似的現象</a:t>
            </a:r>
            <a:endParaRPr kumimoji="0" lang="en-US" altLang="zh-TW" sz="3600" b="1">
              <a:solidFill>
                <a:srgbClr val="0000FF"/>
              </a:solidFill>
              <a:latin typeface="華康楷書體W5(P)"/>
              <a:ea typeface="華康楷書體W5(P)"/>
              <a:cs typeface="華康楷書體W5(P)"/>
            </a:endParaRPr>
          </a:p>
          <a:p>
            <a:pPr marL="1250950" lvl="1" indent="-466725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</a:pP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量度單元的概念不一定清晰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, 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不同的研究者有機會用不同的單元</a:t>
            </a:r>
            <a:endParaRPr kumimoji="0" lang="en-US" altLang="zh-TW" sz="3600" b="1">
              <a:latin typeface="華康楷書體W5(P)"/>
              <a:ea typeface="華康楷書體W5(P)"/>
              <a:cs typeface="華康楷書體W5(P)"/>
            </a:endParaRPr>
          </a:p>
          <a:p>
            <a:pPr marL="1250950" lvl="1" indent="-466725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</a:pP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增長線不是直的線</a:t>
            </a:r>
            <a:endParaRPr kumimoji="0" lang="en-US" altLang="zh-TW" sz="3600" b="1">
              <a:latin typeface="華康楷書體W5(P)"/>
              <a:ea typeface="華康楷書體W5(P)"/>
              <a:cs typeface="華康楷書體W5(P)"/>
            </a:endParaRPr>
          </a:p>
          <a:p>
            <a:pPr marL="1250950" lvl="1" indent="-466725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</a:pP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不同的群組有不同的常模</a:t>
            </a:r>
          </a:p>
          <a:p>
            <a:pPr marL="1250950" lvl="1" indent="-466725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</a:pP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增長會有終止的時候</a:t>
            </a:r>
            <a:endParaRPr kumimoji="0" lang="zh-TW" altLang="en-US" sz="3600" b="1">
              <a:solidFill>
                <a:srgbClr val="FF0000"/>
              </a:solidFill>
              <a:ea typeface="微軟正黑體" pitchFamily="34" charset="-120"/>
            </a:endParaRPr>
          </a:p>
          <a:p>
            <a:pPr marL="1250950" lvl="1" indent="-466725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</a:pP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不同的群組有不同的增長終止期</a:t>
            </a:r>
            <a:endParaRPr kumimoji="0" lang="en-US" altLang="zh-TW" sz="3600" b="1">
              <a:latin typeface="華康楷書體W5(P)"/>
              <a:ea typeface="華康楷書體W5(P)"/>
              <a:cs typeface="華康楷書體W5(P)"/>
            </a:endParaRPr>
          </a:p>
          <a:p>
            <a:pPr marL="539750" indent="-539750">
              <a:lnSpc>
                <a:spcPct val="110000"/>
              </a:lnSpc>
              <a:spcBef>
                <a:spcPts val="600"/>
              </a:spcBef>
              <a:buFont typeface="Arial" charset="0"/>
              <a:buAutoNum type="arabicPeriod"/>
            </a:pP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羅氏模型（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Rasch Model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）是為處理這些現象，以達到「科學地量度」目標的統計方法</a:t>
            </a:r>
            <a:endParaRPr kumimoji="0" lang="zh-TW" altLang="en-US" sz="3600">
              <a:latin typeface="華康楷書體W5(P)"/>
              <a:ea typeface="華康楷書體W5(P)"/>
              <a:cs typeface="華康楷書體W5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58B090-DFF1-4E2D-838A-63EF6E67655D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395288" y="69215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zh-TW" altLang="en-US" sz="5400" b="1">
                <a:latin typeface="華康楷書體W5(P)"/>
                <a:ea typeface="華康楷書體W5(P)"/>
                <a:cs typeface="華康楷書體W5(P)"/>
              </a:rPr>
              <a:t>量度水平</a:t>
            </a:r>
          </a:p>
        </p:txBody>
      </p: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3419475" y="2708275"/>
            <a:ext cx="5473700" cy="792163"/>
            <a:chOff x="3419873" y="2492896"/>
            <a:chExt cx="5472608" cy="792088"/>
          </a:xfrm>
        </p:grpSpPr>
        <p:sp>
          <p:nvSpPr>
            <p:cNvPr id="71" name="Rectangle 70"/>
            <p:cNvSpPr/>
            <p:nvPr/>
          </p:nvSpPr>
          <p:spPr>
            <a:xfrm>
              <a:off x="3419873" y="2492896"/>
              <a:ext cx="5401185" cy="792088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419873" y="2543691"/>
              <a:ext cx="5472608" cy="704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lIns="90488" tIns="44450" rIns="90488" bIns="4445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latin typeface="+mn-lt"/>
                </a:rPr>
                <a:t>Ratio</a:t>
              </a:r>
              <a:r>
                <a:rPr kumimoji="0" lang="zh-TW" altLang="en-US" sz="2800" b="1" dirty="0">
                  <a:latin typeface="+mn-lt"/>
                </a:rPr>
                <a:t> ：</a:t>
              </a:r>
              <a:r>
                <a:rPr kumimoji="0" lang="zh-TW" altLang="en-US" sz="4000" b="1" dirty="0">
                  <a:latin typeface="華康楷書體W5(P)" pitchFamily="66" charset="-120"/>
                  <a:ea typeface="華康楷書體W5(P)" pitchFamily="66" charset="-120"/>
                </a:rPr>
                <a:t>有零（例：收入）</a:t>
              </a:r>
              <a:endParaRPr kumimoji="0" lang="en-US" altLang="zh-TW" sz="4000" b="1" dirty="0">
                <a:latin typeface="華康楷書體W5(P)" pitchFamily="66" charset="-120"/>
                <a:ea typeface="華康楷書體W5(P)" pitchFamily="66" charset="-120"/>
              </a:endParaRPr>
            </a:p>
          </p:txBody>
        </p: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395288" y="5084763"/>
            <a:ext cx="8424862" cy="792162"/>
            <a:chOff x="539552" y="2996952"/>
            <a:chExt cx="8424600" cy="792088"/>
          </a:xfrm>
        </p:grpSpPr>
        <p:sp>
          <p:nvSpPr>
            <p:cNvPr id="68" name="Rectangle 67"/>
            <p:cNvSpPr/>
            <p:nvPr/>
          </p:nvSpPr>
          <p:spPr>
            <a:xfrm>
              <a:off x="539552" y="2996952"/>
              <a:ext cx="8424600" cy="792088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39552" y="3028699"/>
              <a:ext cx="7700723" cy="706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lIns="90488" tIns="44450" rIns="90488" bIns="4445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latin typeface="+mn-lt"/>
                </a:rPr>
                <a:t>Nominal </a:t>
              </a:r>
              <a:r>
                <a:rPr kumimoji="0" lang="zh-TW" altLang="en-US" sz="2800" b="1" dirty="0">
                  <a:latin typeface="+mn-lt"/>
                </a:rPr>
                <a:t>：</a:t>
              </a:r>
              <a:r>
                <a:rPr kumimoji="0" lang="zh-TW" altLang="en-US" sz="4000" b="1" dirty="0">
                  <a:latin typeface="華康楷書體W5(P)" pitchFamily="66" charset="-120"/>
                  <a:ea typeface="華康楷書體W5(P)" pitchFamily="66" charset="-120"/>
                </a:rPr>
                <a:t>類別（例：男女、種族）</a:t>
              </a:r>
              <a:endParaRPr kumimoji="0" lang="en-US" altLang="zh-TW" sz="4000" b="1" dirty="0">
                <a:latin typeface="華康楷書體W5(P)" pitchFamily="66" charset="-120"/>
                <a:ea typeface="華康楷書體W5(P)" pitchFamily="66" charset="-120"/>
              </a:endParaRPr>
            </a:p>
          </p:txBody>
        </p:sp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1331913" y="4292600"/>
            <a:ext cx="7488237" cy="792163"/>
            <a:chOff x="1475657" y="2204864"/>
            <a:chExt cx="7488599" cy="792088"/>
          </a:xfrm>
        </p:grpSpPr>
        <p:sp>
          <p:nvSpPr>
            <p:cNvPr id="69" name="Rectangle 68"/>
            <p:cNvSpPr/>
            <p:nvPr/>
          </p:nvSpPr>
          <p:spPr>
            <a:xfrm>
              <a:off x="1475657" y="2204864"/>
              <a:ext cx="7488599" cy="792088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1475657" y="2238199"/>
              <a:ext cx="7417159" cy="704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lIns="90488" tIns="44450" rIns="90488" bIns="4445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latin typeface="+mn-lt"/>
                </a:rPr>
                <a:t>Ordinal</a:t>
              </a:r>
              <a:r>
                <a:rPr kumimoji="0" lang="zh-TW" altLang="en-US" sz="2800" b="1" dirty="0">
                  <a:latin typeface="+mn-lt"/>
                </a:rPr>
                <a:t> ：</a:t>
              </a:r>
              <a:r>
                <a:rPr kumimoji="0" lang="zh-TW" altLang="en-US" sz="4000" b="1" dirty="0">
                  <a:latin typeface="華康楷書體W5(P)" pitchFamily="66" charset="-120"/>
                  <a:ea typeface="華康楷書體W5(P)" pitchFamily="66" charset="-120"/>
                </a:rPr>
                <a:t>可排序（例：冠亞季軍）</a:t>
              </a:r>
              <a:endParaRPr kumimoji="0" lang="en-US" altLang="zh-TW" sz="4000" b="1" dirty="0">
                <a:latin typeface="華康楷書體W5(P)" pitchFamily="66" charset="-120"/>
                <a:ea typeface="華康楷書體W5(P)" pitchFamily="66" charset="-120"/>
              </a:endParaRP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2268538" y="3500438"/>
            <a:ext cx="6551612" cy="792162"/>
            <a:chOff x="2267744" y="3284984"/>
            <a:chExt cx="6552600" cy="792088"/>
          </a:xfrm>
        </p:grpSpPr>
        <p:sp>
          <p:nvSpPr>
            <p:cNvPr id="70" name="Rectangle 69"/>
            <p:cNvSpPr/>
            <p:nvPr/>
          </p:nvSpPr>
          <p:spPr>
            <a:xfrm>
              <a:off x="2267744" y="3284984"/>
              <a:ext cx="6552600" cy="792088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267744" y="3335779"/>
              <a:ext cx="6536723" cy="7047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lIns="90488" tIns="44450" rIns="90488" bIns="4445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latin typeface="+mn-lt"/>
                </a:rPr>
                <a:t>Interval</a:t>
              </a:r>
              <a:r>
                <a:rPr kumimoji="0" lang="zh-TW" altLang="en-US" sz="2800" b="1" dirty="0">
                  <a:latin typeface="+mn-lt"/>
                </a:rPr>
                <a:t> ：</a:t>
              </a:r>
              <a:r>
                <a:rPr kumimoji="0" lang="zh-TW" altLang="en-US" sz="4000" b="1" dirty="0">
                  <a:latin typeface="華康楷書體W5(P)" pitchFamily="66" charset="-120"/>
                  <a:ea typeface="華康楷書體W5(P)" pitchFamily="66" charset="-120"/>
                </a:rPr>
                <a:t>有單元（例：時間）</a:t>
              </a:r>
              <a:endParaRPr kumimoji="0" lang="en-US" altLang="zh-TW" sz="4000" b="1" dirty="0">
                <a:latin typeface="華康楷書體W5(P)" pitchFamily="66" charset="-120"/>
                <a:ea typeface="華康楷書體W5(P)" pitchFamily="66" charset="-120"/>
              </a:endParaRPr>
            </a:p>
          </p:txBody>
        </p:sp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179388" y="1844675"/>
            <a:ext cx="1741487" cy="2447925"/>
            <a:chOff x="179512" y="1628800"/>
            <a:chExt cx="1741182" cy="2448272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827099" y="2132109"/>
              <a:ext cx="720599" cy="194496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0" name="Rectangle 78"/>
            <p:cNvSpPr>
              <a:spLocks noChangeArrowheads="1"/>
            </p:cNvSpPr>
            <p:nvPr/>
          </p:nvSpPr>
          <p:spPr bwMode="auto">
            <a:xfrm>
              <a:off x="179512" y="1628800"/>
              <a:ext cx="1741182" cy="5232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800" b="1">
                  <a:latin typeface="華康楷書體W5(P)"/>
                  <a:ea typeface="華康楷書體W5(P)"/>
                  <a:cs typeface="華康楷書體W5(P)"/>
                </a:rPr>
                <a:t>原始分數 </a:t>
              </a:r>
              <a:endParaRPr kumimoji="0" lang="zh-TW" altLang="en-US" sz="2800">
                <a:ea typeface="微軟正黑體" pitchFamily="34" charset="-120"/>
              </a:endParaRP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2111375" y="1844675"/>
            <a:ext cx="1739900" cy="1655763"/>
            <a:chOff x="2110738" y="1628800"/>
            <a:chExt cx="1741182" cy="1656184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2484076" y="2132166"/>
              <a:ext cx="503608" cy="115281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8" name="Rectangle 83"/>
            <p:cNvSpPr>
              <a:spLocks noChangeArrowheads="1"/>
            </p:cNvSpPr>
            <p:nvPr/>
          </p:nvSpPr>
          <p:spPr bwMode="auto">
            <a:xfrm>
              <a:off x="2110738" y="1628800"/>
              <a:ext cx="1741182" cy="5232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800" b="1">
                  <a:latin typeface="華康楷書體W5(P)"/>
                  <a:ea typeface="華康楷書體W5(P)"/>
                  <a:cs typeface="華康楷書體W5(P)"/>
                </a:rPr>
                <a:t>羅氏分數 </a:t>
              </a:r>
              <a:endParaRPr kumimoji="0" lang="zh-TW" altLang="en-US" sz="2800"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C67A7D-698B-4DA6-A18E-806DD5AE5A73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755650" y="1125538"/>
            <a:ext cx="6102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>
              <a:lnSpc>
                <a:spcPct val="120000"/>
              </a:lnSpc>
              <a:spcBef>
                <a:spcPts val="1800"/>
              </a:spcBef>
            </a:pPr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羅氏模型（</a:t>
            </a:r>
            <a:r>
              <a:rPr kumimoji="0" lang="en-US" altLang="zh-TW" sz="4000" b="1">
                <a:latin typeface="華康楷書體W5(P)"/>
                <a:ea typeface="華康楷書體W5(P)"/>
                <a:cs typeface="華康楷書體W5(P)"/>
              </a:rPr>
              <a:t>Rasch Model</a:t>
            </a:r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）</a:t>
            </a:r>
            <a:endParaRPr kumimoji="0" lang="zh-TW" altLang="en-US" sz="4000">
              <a:latin typeface="華康楷書體W5(P)"/>
              <a:ea typeface="華康楷書體W5(P)"/>
              <a:cs typeface="華康楷書體W5(P)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2205038"/>
            <a:ext cx="86407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lnSpc>
                <a:spcPct val="120000"/>
              </a:lnSpc>
            </a:pP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方法：</a:t>
            </a:r>
            <a:endParaRPr kumimoji="0" lang="en-US" altLang="zh-TW" sz="3600" b="1">
              <a:latin typeface="華康楷書體W5(P)"/>
              <a:ea typeface="華康楷書體W5(P)"/>
              <a:cs typeface="華康楷書體W5(P)"/>
            </a:endParaRPr>
          </a:p>
          <a:p>
            <a:pPr marL="742950" indent="-742950">
              <a:lnSpc>
                <a:spcPct val="120000"/>
              </a:lnSpc>
              <a:buFont typeface="Wingdings" pitchFamily="2" charset="2"/>
              <a:buChar char=""/>
            </a:pP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運用「配對比較法」（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 Paired Comparison 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）</a:t>
            </a:r>
            <a:endParaRPr kumimoji="0" lang="en-US" altLang="zh-TW" sz="3600" b="1">
              <a:latin typeface="華康楷書體W5(P)"/>
              <a:ea typeface="華康楷書體W5(P)"/>
              <a:cs typeface="華康楷書體W5(P)"/>
            </a:endParaRPr>
          </a:p>
          <a:p>
            <a:pPr marL="742950" indent="-742950">
              <a:lnSpc>
                <a:spcPct val="120000"/>
              </a:lnSpc>
              <a:buFont typeface="Wingdings" pitchFamily="2" charset="2"/>
              <a:buChar char=""/>
            </a:pP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把原始分數轉化為機率（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Probability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）</a:t>
            </a:r>
            <a:endParaRPr kumimoji="0" lang="en-US" altLang="zh-TW" sz="3600" b="1">
              <a:latin typeface="華康楷書體W5(P)"/>
              <a:ea typeface="華康楷書體W5(P)"/>
              <a:cs typeface="華康楷書體W5(P)"/>
            </a:endParaRPr>
          </a:p>
          <a:p>
            <a:pPr marL="742950" indent="-742950">
              <a:lnSpc>
                <a:spcPct val="120000"/>
              </a:lnSpc>
              <a:buFont typeface="Wingdings" pitchFamily="2" charset="2"/>
              <a:buChar char=""/>
            </a:pP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把 </a:t>
            </a:r>
            <a:r>
              <a:rPr kumimoji="0" lang="en-US" altLang="zh-TW" sz="3600" b="1"/>
              <a:t>Ordinal 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量度變為 </a:t>
            </a:r>
            <a:r>
              <a:rPr kumimoji="0" lang="en-US" altLang="zh-TW" sz="3600" b="1"/>
              <a:t>Interval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量度</a:t>
            </a:r>
            <a:endParaRPr kumimoji="0" lang="zh-TW" altLang="en-US" sz="3600">
              <a:latin typeface="華康楷書體W5(P)"/>
              <a:ea typeface="華康楷書體W5(P)"/>
              <a:cs typeface="華康楷書體W5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4F2BAA-E0B0-4F7E-BFB2-2C316415E519}" type="slidenum">
              <a:rPr lang="en-US" altLang="zh-TW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TW">
              <a:latin typeface="Arial" charset="0"/>
              <a:cs typeface="Arial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7500937" cy="153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sz="4000" b="1">
                <a:latin typeface="華康楷書體W5(P)"/>
                <a:ea typeface="華康楷書體W5(P)"/>
                <a:cs typeface="華康楷書體W5(P)"/>
              </a:rPr>
              <a:t>Rasch</a:t>
            </a:r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量度：</a:t>
            </a:r>
          </a:p>
          <a:p>
            <a:pPr algn="ctr"/>
            <a:r>
              <a:rPr kumimoji="0" lang="zh-TW" altLang="en-US" sz="5400" b="1">
                <a:latin typeface="華康楷書體W5(P)"/>
                <a:ea typeface="華康楷書體W5(P)"/>
                <a:cs typeface="華康楷書體W5(P)"/>
              </a:rPr>
              <a:t>人與題項的相對關係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728663" y="3121025"/>
            <a:ext cx="4672012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例子 </a:t>
            </a:r>
            <a:r>
              <a:rPr kumimoji="0" lang="en-US" altLang="zh-TW" sz="4000" b="1">
                <a:latin typeface="華康楷書體W5(P)"/>
                <a:ea typeface="華康楷書體W5(P)"/>
                <a:cs typeface="華康楷書體W5(P)"/>
              </a:rPr>
              <a:t>- </a:t>
            </a:r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跳高項目</a:t>
            </a:r>
          </a:p>
        </p:txBody>
      </p:sp>
      <p:grpSp>
        <p:nvGrpSpPr>
          <p:cNvPr id="34820" name="Group 136"/>
          <p:cNvGrpSpPr>
            <a:grpSpLocks/>
          </p:cNvGrpSpPr>
          <p:nvPr/>
        </p:nvGrpSpPr>
        <p:grpSpPr bwMode="auto">
          <a:xfrm>
            <a:off x="5116513" y="2743200"/>
            <a:ext cx="2444750" cy="3854450"/>
            <a:chOff x="5116513" y="2344738"/>
            <a:chExt cx="2444750" cy="3854112"/>
          </a:xfrm>
        </p:grpSpPr>
        <p:sp>
          <p:nvSpPr>
            <p:cNvPr id="348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16513" y="2344738"/>
              <a:ext cx="2444750" cy="367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5116513" y="2344738"/>
              <a:ext cx="2444750" cy="367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zh-TW" altLang="en-US">
                <a:ea typeface="微軟正黑體" pitchFamily="34" charset="-120"/>
              </a:endParaRPr>
            </a:p>
          </p:txBody>
        </p:sp>
        <p:sp>
          <p:nvSpPr>
            <p:cNvPr id="34823" name="Freeform 6"/>
            <p:cNvSpPr>
              <a:spLocks/>
            </p:cNvSpPr>
            <p:nvPr/>
          </p:nvSpPr>
          <p:spPr bwMode="auto">
            <a:xfrm>
              <a:off x="5176838" y="2606675"/>
              <a:ext cx="2325688" cy="1308100"/>
            </a:xfrm>
            <a:custGeom>
              <a:avLst/>
              <a:gdLst>
                <a:gd name="T0" fmla="*/ 66 w 16112"/>
                <a:gd name="T1" fmla="*/ 0 h 9061"/>
                <a:gd name="T2" fmla="*/ 16112 w 16112"/>
                <a:gd name="T3" fmla="*/ 8717 h 9061"/>
                <a:gd name="T4" fmla="*/ 15974 w 16112"/>
                <a:gd name="T5" fmla="*/ 9061 h 9061"/>
                <a:gd name="T6" fmla="*/ 0 w 16112"/>
                <a:gd name="T7" fmla="*/ 343 h 9061"/>
                <a:gd name="T8" fmla="*/ 66 w 16112"/>
                <a:gd name="T9" fmla="*/ 0 h 9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12"/>
                <a:gd name="T16" fmla="*/ 0 h 9061"/>
                <a:gd name="T17" fmla="*/ 16112 w 16112"/>
                <a:gd name="T18" fmla="*/ 9061 h 90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12" h="9061">
                  <a:moveTo>
                    <a:pt x="66" y="0"/>
                  </a:moveTo>
                  <a:lnTo>
                    <a:pt x="16112" y="8717"/>
                  </a:lnTo>
                  <a:lnTo>
                    <a:pt x="15974" y="9061"/>
                  </a:lnTo>
                  <a:lnTo>
                    <a:pt x="0" y="34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24" name="Rectangle 7"/>
            <p:cNvSpPr>
              <a:spLocks noChangeArrowheads="1"/>
            </p:cNvSpPr>
            <p:nvPr/>
          </p:nvSpPr>
          <p:spPr bwMode="auto">
            <a:xfrm>
              <a:off x="5126038" y="2379663"/>
              <a:ext cx="72000" cy="27360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zh-TW" altLang="en-US">
                <a:ea typeface="微軟正黑體" pitchFamily="34" charset="-120"/>
              </a:endParaRPr>
            </a:p>
          </p:txBody>
        </p:sp>
        <p:sp>
          <p:nvSpPr>
            <p:cNvPr id="34825" name="Freeform 8"/>
            <p:cNvSpPr>
              <a:spLocks/>
            </p:cNvSpPr>
            <p:nvPr/>
          </p:nvSpPr>
          <p:spPr bwMode="auto">
            <a:xfrm>
              <a:off x="6550026" y="2466975"/>
              <a:ext cx="554038" cy="536575"/>
            </a:xfrm>
            <a:custGeom>
              <a:avLst/>
              <a:gdLst>
                <a:gd name="T0" fmla="*/ 652 w 3836"/>
                <a:gd name="T1" fmla="*/ 2054 h 3722"/>
                <a:gd name="T2" fmla="*/ 544 w 3836"/>
                <a:gd name="T3" fmla="*/ 2001 h 3722"/>
                <a:gd name="T4" fmla="*/ 298 w 3836"/>
                <a:gd name="T5" fmla="*/ 1946 h 3722"/>
                <a:gd name="T6" fmla="*/ 407 w 3836"/>
                <a:gd name="T7" fmla="*/ 1863 h 3722"/>
                <a:gd name="T8" fmla="*/ 324 w 3836"/>
                <a:gd name="T9" fmla="*/ 1800 h 3722"/>
                <a:gd name="T10" fmla="*/ 739 w 3836"/>
                <a:gd name="T11" fmla="*/ 1594 h 3722"/>
                <a:gd name="T12" fmla="*/ 407 w 3836"/>
                <a:gd name="T13" fmla="*/ 1513 h 3722"/>
                <a:gd name="T14" fmla="*/ 298 w 3836"/>
                <a:gd name="T15" fmla="*/ 1460 h 3722"/>
                <a:gd name="T16" fmla="*/ 0 w 3836"/>
                <a:gd name="T17" fmla="*/ 1326 h 3722"/>
                <a:gd name="T18" fmla="*/ 298 w 3836"/>
                <a:gd name="T19" fmla="*/ 1378 h 3722"/>
                <a:gd name="T20" fmla="*/ 119 w 3836"/>
                <a:gd name="T21" fmla="*/ 1251 h 3722"/>
                <a:gd name="T22" fmla="*/ 668 w 3836"/>
                <a:gd name="T23" fmla="*/ 1251 h 3722"/>
                <a:gd name="T24" fmla="*/ 814 w 3836"/>
                <a:gd name="T25" fmla="*/ 1217 h 3722"/>
                <a:gd name="T26" fmla="*/ 869 w 3836"/>
                <a:gd name="T27" fmla="*/ 1109 h 3722"/>
                <a:gd name="T28" fmla="*/ 597 w 3836"/>
                <a:gd name="T29" fmla="*/ 945 h 3722"/>
                <a:gd name="T30" fmla="*/ 1138 w 3836"/>
                <a:gd name="T31" fmla="*/ 893 h 3722"/>
                <a:gd name="T32" fmla="*/ 1437 w 3836"/>
                <a:gd name="T33" fmla="*/ 728 h 3722"/>
                <a:gd name="T34" fmla="*/ 1773 w 3836"/>
                <a:gd name="T35" fmla="*/ 631 h 3722"/>
                <a:gd name="T36" fmla="*/ 1952 w 3836"/>
                <a:gd name="T37" fmla="*/ 299 h 3722"/>
                <a:gd name="T38" fmla="*/ 1702 w 3836"/>
                <a:gd name="T39" fmla="*/ 82 h 3722"/>
                <a:gd name="T40" fmla="*/ 2198 w 3836"/>
                <a:gd name="T41" fmla="*/ 108 h 3722"/>
                <a:gd name="T42" fmla="*/ 2224 w 3836"/>
                <a:gd name="T43" fmla="*/ 27 h 3722"/>
                <a:gd name="T44" fmla="*/ 2460 w 3836"/>
                <a:gd name="T45" fmla="*/ 82 h 3722"/>
                <a:gd name="T46" fmla="*/ 2605 w 3836"/>
                <a:gd name="T47" fmla="*/ 82 h 3722"/>
                <a:gd name="T48" fmla="*/ 2736 w 3836"/>
                <a:gd name="T49" fmla="*/ 82 h 3722"/>
                <a:gd name="T50" fmla="*/ 3079 w 3836"/>
                <a:gd name="T51" fmla="*/ 426 h 3722"/>
                <a:gd name="T52" fmla="*/ 3284 w 3836"/>
                <a:gd name="T53" fmla="*/ 840 h 3722"/>
                <a:gd name="T54" fmla="*/ 3389 w 3836"/>
                <a:gd name="T55" fmla="*/ 759 h 3722"/>
                <a:gd name="T56" fmla="*/ 3445 w 3836"/>
                <a:gd name="T57" fmla="*/ 702 h 3722"/>
                <a:gd name="T58" fmla="*/ 3560 w 3836"/>
                <a:gd name="T59" fmla="*/ 770 h 3722"/>
                <a:gd name="T60" fmla="*/ 3635 w 3836"/>
                <a:gd name="T61" fmla="*/ 836 h 3722"/>
                <a:gd name="T62" fmla="*/ 3661 w 3836"/>
                <a:gd name="T63" fmla="*/ 1243 h 3722"/>
                <a:gd name="T64" fmla="*/ 3836 w 3836"/>
                <a:gd name="T65" fmla="*/ 1594 h 3722"/>
                <a:gd name="T66" fmla="*/ 3770 w 3836"/>
                <a:gd name="T67" fmla="*/ 2005 h 3722"/>
                <a:gd name="T68" fmla="*/ 3836 w 3836"/>
                <a:gd name="T69" fmla="*/ 2282 h 3722"/>
                <a:gd name="T70" fmla="*/ 3770 w 3836"/>
                <a:gd name="T71" fmla="*/ 2595 h 3722"/>
                <a:gd name="T72" fmla="*/ 3493 w 3836"/>
                <a:gd name="T73" fmla="*/ 2692 h 3722"/>
                <a:gd name="T74" fmla="*/ 3284 w 3836"/>
                <a:gd name="T75" fmla="*/ 2760 h 3722"/>
                <a:gd name="T76" fmla="*/ 3038 w 3836"/>
                <a:gd name="T77" fmla="*/ 3188 h 3722"/>
                <a:gd name="T78" fmla="*/ 2802 w 3836"/>
                <a:gd name="T79" fmla="*/ 3173 h 3722"/>
                <a:gd name="T80" fmla="*/ 2526 w 3836"/>
                <a:gd name="T81" fmla="*/ 3446 h 3722"/>
                <a:gd name="T82" fmla="*/ 2116 w 3836"/>
                <a:gd name="T83" fmla="*/ 3722 h 3722"/>
                <a:gd name="T84" fmla="*/ 2198 w 3836"/>
                <a:gd name="T85" fmla="*/ 3569 h 3722"/>
                <a:gd name="T86" fmla="*/ 2060 w 3836"/>
                <a:gd name="T87" fmla="*/ 3595 h 3722"/>
                <a:gd name="T88" fmla="*/ 1702 w 3836"/>
                <a:gd name="T89" fmla="*/ 3517 h 3722"/>
                <a:gd name="T90" fmla="*/ 1497 w 3836"/>
                <a:gd name="T91" fmla="*/ 3173 h 3722"/>
                <a:gd name="T92" fmla="*/ 739 w 3836"/>
                <a:gd name="T93" fmla="*/ 2624 h 37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36"/>
                <a:gd name="T142" fmla="*/ 0 h 3722"/>
                <a:gd name="T143" fmla="*/ 3836 w 3836"/>
                <a:gd name="T144" fmla="*/ 3722 h 37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36" h="3722">
                  <a:moveTo>
                    <a:pt x="877" y="2076"/>
                  </a:moveTo>
                  <a:lnTo>
                    <a:pt x="652" y="2054"/>
                  </a:lnTo>
                  <a:lnTo>
                    <a:pt x="731" y="1972"/>
                  </a:lnTo>
                  <a:lnTo>
                    <a:pt x="544" y="2001"/>
                  </a:lnTo>
                  <a:lnTo>
                    <a:pt x="190" y="1946"/>
                  </a:lnTo>
                  <a:lnTo>
                    <a:pt x="298" y="1946"/>
                  </a:lnTo>
                  <a:lnTo>
                    <a:pt x="489" y="1863"/>
                  </a:lnTo>
                  <a:lnTo>
                    <a:pt x="407" y="1863"/>
                  </a:lnTo>
                  <a:lnTo>
                    <a:pt x="187" y="1800"/>
                  </a:lnTo>
                  <a:lnTo>
                    <a:pt x="324" y="1800"/>
                  </a:lnTo>
                  <a:lnTo>
                    <a:pt x="597" y="1702"/>
                  </a:lnTo>
                  <a:lnTo>
                    <a:pt x="739" y="1594"/>
                  </a:lnTo>
                  <a:lnTo>
                    <a:pt x="600" y="1527"/>
                  </a:lnTo>
                  <a:lnTo>
                    <a:pt x="407" y="1513"/>
                  </a:lnTo>
                  <a:lnTo>
                    <a:pt x="324" y="1456"/>
                  </a:lnTo>
                  <a:lnTo>
                    <a:pt x="298" y="1460"/>
                  </a:lnTo>
                  <a:lnTo>
                    <a:pt x="190" y="1434"/>
                  </a:lnTo>
                  <a:lnTo>
                    <a:pt x="0" y="1326"/>
                  </a:lnTo>
                  <a:lnTo>
                    <a:pt x="216" y="1378"/>
                  </a:lnTo>
                  <a:lnTo>
                    <a:pt x="298" y="1378"/>
                  </a:lnTo>
                  <a:lnTo>
                    <a:pt x="48" y="1184"/>
                  </a:lnTo>
                  <a:lnTo>
                    <a:pt x="119" y="1251"/>
                  </a:lnTo>
                  <a:lnTo>
                    <a:pt x="463" y="1295"/>
                  </a:lnTo>
                  <a:lnTo>
                    <a:pt x="668" y="1251"/>
                  </a:lnTo>
                  <a:lnTo>
                    <a:pt x="877" y="1251"/>
                  </a:lnTo>
                  <a:lnTo>
                    <a:pt x="814" y="1217"/>
                  </a:lnTo>
                  <a:lnTo>
                    <a:pt x="463" y="1046"/>
                  </a:lnTo>
                  <a:lnTo>
                    <a:pt x="869" y="1109"/>
                  </a:lnTo>
                  <a:lnTo>
                    <a:pt x="324" y="867"/>
                  </a:lnTo>
                  <a:lnTo>
                    <a:pt x="597" y="945"/>
                  </a:lnTo>
                  <a:lnTo>
                    <a:pt x="869" y="945"/>
                  </a:lnTo>
                  <a:lnTo>
                    <a:pt x="1138" y="893"/>
                  </a:lnTo>
                  <a:lnTo>
                    <a:pt x="1358" y="770"/>
                  </a:lnTo>
                  <a:lnTo>
                    <a:pt x="1437" y="728"/>
                  </a:lnTo>
                  <a:lnTo>
                    <a:pt x="1563" y="702"/>
                  </a:lnTo>
                  <a:lnTo>
                    <a:pt x="1773" y="631"/>
                  </a:lnTo>
                  <a:lnTo>
                    <a:pt x="1978" y="426"/>
                  </a:lnTo>
                  <a:lnTo>
                    <a:pt x="1952" y="299"/>
                  </a:lnTo>
                  <a:lnTo>
                    <a:pt x="1840" y="153"/>
                  </a:lnTo>
                  <a:lnTo>
                    <a:pt x="1702" y="82"/>
                  </a:lnTo>
                  <a:lnTo>
                    <a:pt x="2033" y="82"/>
                  </a:lnTo>
                  <a:lnTo>
                    <a:pt x="2198" y="108"/>
                  </a:lnTo>
                  <a:lnTo>
                    <a:pt x="2090" y="0"/>
                  </a:lnTo>
                  <a:lnTo>
                    <a:pt x="2224" y="27"/>
                  </a:lnTo>
                  <a:lnTo>
                    <a:pt x="2523" y="161"/>
                  </a:lnTo>
                  <a:lnTo>
                    <a:pt x="2460" y="82"/>
                  </a:lnTo>
                  <a:lnTo>
                    <a:pt x="2392" y="16"/>
                  </a:lnTo>
                  <a:lnTo>
                    <a:pt x="2605" y="82"/>
                  </a:lnTo>
                  <a:lnTo>
                    <a:pt x="2736" y="153"/>
                  </a:lnTo>
                  <a:lnTo>
                    <a:pt x="2736" y="82"/>
                  </a:lnTo>
                  <a:lnTo>
                    <a:pt x="2941" y="221"/>
                  </a:lnTo>
                  <a:lnTo>
                    <a:pt x="3079" y="426"/>
                  </a:lnTo>
                  <a:lnTo>
                    <a:pt x="3217" y="631"/>
                  </a:lnTo>
                  <a:lnTo>
                    <a:pt x="3284" y="840"/>
                  </a:lnTo>
                  <a:lnTo>
                    <a:pt x="3284" y="907"/>
                  </a:lnTo>
                  <a:lnTo>
                    <a:pt x="3389" y="759"/>
                  </a:lnTo>
                  <a:lnTo>
                    <a:pt x="3445" y="568"/>
                  </a:lnTo>
                  <a:lnTo>
                    <a:pt x="3445" y="702"/>
                  </a:lnTo>
                  <a:lnTo>
                    <a:pt x="3445" y="919"/>
                  </a:lnTo>
                  <a:lnTo>
                    <a:pt x="3560" y="770"/>
                  </a:lnTo>
                  <a:lnTo>
                    <a:pt x="3605" y="650"/>
                  </a:lnTo>
                  <a:lnTo>
                    <a:pt x="3635" y="836"/>
                  </a:lnTo>
                  <a:lnTo>
                    <a:pt x="3661" y="919"/>
                  </a:lnTo>
                  <a:lnTo>
                    <a:pt x="3661" y="1243"/>
                  </a:lnTo>
                  <a:lnTo>
                    <a:pt x="3770" y="1389"/>
                  </a:lnTo>
                  <a:lnTo>
                    <a:pt x="3836" y="1594"/>
                  </a:lnTo>
                  <a:lnTo>
                    <a:pt x="3836" y="1867"/>
                  </a:lnTo>
                  <a:lnTo>
                    <a:pt x="3770" y="2005"/>
                  </a:lnTo>
                  <a:lnTo>
                    <a:pt x="3770" y="2076"/>
                  </a:lnTo>
                  <a:lnTo>
                    <a:pt x="3836" y="2282"/>
                  </a:lnTo>
                  <a:lnTo>
                    <a:pt x="3836" y="2487"/>
                  </a:lnTo>
                  <a:lnTo>
                    <a:pt x="3770" y="2595"/>
                  </a:lnTo>
                  <a:lnTo>
                    <a:pt x="3635" y="2677"/>
                  </a:lnTo>
                  <a:lnTo>
                    <a:pt x="3493" y="2692"/>
                  </a:lnTo>
                  <a:lnTo>
                    <a:pt x="3355" y="2692"/>
                  </a:lnTo>
                  <a:lnTo>
                    <a:pt x="3284" y="2760"/>
                  </a:lnTo>
                  <a:lnTo>
                    <a:pt x="3150" y="3102"/>
                  </a:lnTo>
                  <a:lnTo>
                    <a:pt x="3038" y="3188"/>
                  </a:lnTo>
                  <a:lnTo>
                    <a:pt x="2941" y="3241"/>
                  </a:lnTo>
                  <a:lnTo>
                    <a:pt x="2802" y="3173"/>
                  </a:lnTo>
                  <a:lnTo>
                    <a:pt x="2665" y="3241"/>
                  </a:lnTo>
                  <a:lnTo>
                    <a:pt x="2526" y="3446"/>
                  </a:lnTo>
                  <a:lnTo>
                    <a:pt x="2321" y="3651"/>
                  </a:lnTo>
                  <a:lnTo>
                    <a:pt x="2116" y="3722"/>
                  </a:lnTo>
                  <a:lnTo>
                    <a:pt x="1978" y="3651"/>
                  </a:lnTo>
                  <a:lnTo>
                    <a:pt x="2198" y="3569"/>
                  </a:lnTo>
                  <a:lnTo>
                    <a:pt x="2250" y="3432"/>
                  </a:lnTo>
                  <a:lnTo>
                    <a:pt x="2060" y="3595"/>
                  </a:lnTo>
                  <a:lnTo>
                    <a:pt x="1773" y="3517"/>
                  </a:lnTo>
                  <a:lnTo>
                    <a:pt x="1702" y="3517"/>
                  </a:lnTo>
                  <a:lnTo>
                    <a:pt x="1634" y="3446"/>
                  </a:lnTo>
                  <a:lnTo>
                    <a:pt x="1497" y="3173"/>
                  </a:lnTo>
                  <a:lnTo>
                    <a:pt x="1149" y="2831"/>
                  </a:lnTo>
                  <a:lnTo>
                    <a:pt x="739" y="2624"/>
                  </a:lnTo>
                  <a:lnTo>
                    <a:pt x="877" y="2076"/>
                  </a:lnTo>
                  <a:close/>
                </a:path>
              </a:pathLst>
            </a:custGeom>
            <a:solidFill>
              <a:srgbClr val="C966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26" name="Freeform 9"/>
            <p:cNvSpPr>
              <a:spLocks/>
            </p:cNvSpPr>
            <p:nvPr/>
          </p:nvSpPr>
          <p:spPr bwMode="auto">
            <a:xfrm>
              <a:off x="6508751" y="2774950"/>
              <a:ext cx="88900" cy="60325"/>
            </a:xfrm>
            <a:custGeom>
              <a:avLst/>
              <a:gdLst>
                <a:gd name="T0" fmla="*/ 67 w 619"/>
                <a:gd name="T1" fmla="*/ 139 h 410"/>
                <a:gd name="T2" fmla="*/ 275 w 619"/>
                <a:gd name="T3" fmla="*/ 68 h 410"/>
                <a:gd name="T4" fmla="*/ 343 w 619"/>
                <a:gd name="T5" fmla="*/ 0 h 410"/>
                <a:gd name="T6" fmla="*/ 414 w 619"/>
                <a:gd name="T7" fmla="*/ 0 h 410"/>
                <a:gd name="T8" fmla="*/ 553 w 619"/>
                <a:gd name="T9" fmla="*/ 0 h 410"/>
                <a:gd name="T10" fmla="*/ 619 w 619"/>
                <a:gd name="T11" fmla="*/ 139 h 410"/>
                <a:gd name="T12" fmla="*/ 619 w 619"/>
                <a:gd name="T13" fmla="*/ 276 h 410"/>
                <a:gd name="T14" fmla="*/ 553 w 619"/>
                <a:gd name="T15" fmla="*/ 410 h 410"/>
                <a:gd name="T16" fmla="*/ 275 w 619"/>
                <a:gd name="T17" fmla="*/ 344 h 410"/>
                <a:gd name="T18" fmla="*/ 0 w 619"/>
                <a:gd name="T19" fmla="*/ 205 h 410"/>
                <a:gd name="T20" fmla="*/ 67 w 619"/>
                <a:gd name="T21" fmla="*/ 139 h 4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9"/>
                <a:gd name="T34" fmla="*/ 0 h 410"/>
                <a:gd name="T35" fmla="*/ 619 w 619"/>
                <a:gd name="T36" fmla="*/ 410 h 4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9" h="410">
                  <a:moveTo>
                    <a:pt x="67" y="139"/>
                  </a:moveTo>
                  <a:lnTo>
                    <a:pt x="275" y="68"/>
                  </a:lnTo>
                  <a:lnTo>
                    <a:pt x="343" y="0"/>
                  </a:lnTo>
                  <a:lnTo>
                    <a:pt x="414" y="0"/>
                  </a:lnTo>
                  <a:lnTo>
                    <a:pt x="553" y="0"/>
                  </a:lnTo>
                  <a:lnTo>
                    <a:pt x="619" y="139"/>
                  </a:lnTo>
                  <a:lnTo>
                    <a:pt x="619" y="276"/>
                  </a:lnTo>
                  <a:lnTo>
                    <a:pt x="553" y="410"/>
                  </a:lnTo>
                  <a:lnTo>
                    <a:pt x="275" y="344"/>
                  </a:lnTo>
                  <a:lnTo>
                    <a:pt x="0" y="205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27" name="Freeform 10"/>
            <p:cNvSpPr>
              <a:spLocks/>
            </p:cNvSpPr>
            <p:nvPr/>
          </p:nvSpPr>
          <p:spPr bwMode="auto">
            <a:xfrm>
              <a:off x="5256213" y="3122613"/>
              <a:ext cx="128588" cy="158750"/>
            </a:xfrm>
            <a:custGeom>
              <a:avLst/>
              <a:gdLst>
                <a:gd name="T0" fmla="*/ 209 w 896"/>
                <a:gd name="T1" fmla="*/ 138 h 1102"/>
                <a:gd name="T2" fmla="*/ 71 w 896"/>
                <a:gd name="T3" fmla="*/ 482 h 1102"/>
                <a:gd name="T4" fmla="*/ 0 w 896"/>
                <a:gd name="T5" fmla="*/ 758 h 1102"/>
                <a:gd name="T6" fmla="*/ 0 w 896"/>
                <a:gd name="T7" fmla="*/ 963 h 1102"/>
                <a:gd name="T8" fmla="*/ 0 w 896"/>
                <a:gd name="T9" fmla="*/ 1102 h 1102"/>
                <a:gd name="T10" fmla="*/ 138 w 896"/>
                <a:gd name="T11" fmla="*/ 1102 h 1102"/>
                <a:gd name="T12" fmla="*/ 209 w 896"/>
                <a:gd name="T13" fmla="*/ 1031 h 1102"/>
                <a:gd name="T14" fmla="*/ 276 w 896"/>
                <a:gd name="T15" fmla="*/ 963 h 1102"/>
                <a:gd name="T16" fmla="*/ 481 w 896"/>
                <a:gd name="T17" fmla="*/ 892 h 1102"/>
                <a:gd name="T18" fmla="*/ 620 w 896"/>
                <a:gd name="T19" fmla="*/ 758 h 1102"/>
                <a:gd name="T20" fmla="*/ 828 w 896"/>
                <a:gd name="T21" fmla="*/ 414 h 1102"/>
                <a:gd name="T22" fmla="*/ 896 w 896"/>
                <a:gd name="T23" fmla="*/ 138 h 1102"/>
                <a:gd name="T24" fmla="*/ 691 w 896"/>
                <a:gd name="T25" fmla="*/ 0 h 1102"/>
                <a:gd name="T26" fmla="*/ 209 w 896"/>
                <a:gd name="T27" fmla="*/ 138 h 11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6"/>
                <a:gd name="T43" fmla="*/ 0 h 1102"/>
                <a:gd name="T44" fmla="*/ 896 w 896"/>
                <a:gd name="T45" fmla="*/ 1102 h 11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6" h="1102">
                  <a:moveTo>
                    <a:pt x="209" y="138"/>
                  </a:moveTo>
                  <a:lnTo>
                    <a:pt x="71" y="482"/>
                  </a:lnTo>
                  <a:lnTo>
                    <a:pt x="0" y="758"/>
                  </a:lnTo>
                  <a:lnTo>
                    <a:pt x="0" y="963"/>
                  </a:lnTo>
                  <a:lnTo>
                    <a:pt x="0" y="1102"/>
                  </a:lnTo>
                  <a:lnTo>
                    <a:pt x="138" y="1102"/>
                  </a:lnTo>
                  <a:lnTo>
                    <a:pt x="209" y="1031"/>
                  </a:lnTo>
                  <a:lnTo>
                    <a:pt x="276" y="963"/>
                  </a:lnTo>
                  <a:lnTo>
                    <a:pt x="481" y="892"/>
                  </a:lnTo>
                  <a:lnTo>
                    <a:pt x="620" y="758"/>
                  </a:lnTo>
                  <a:lnTo>
                    <a:pt x="828" y="414"/>
                  </a:lnTo>
                  <a:lnTo>
                    <a:pt x="896" y="138"/>
                  </a:lnTo>
                  <a:lnTo>
                    <a:pt x="691" y="0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rgbClr val="FF997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28" name="Freeform 11"/>
            <p:cNvSpPr>
              <a:spLocks/>
            </p:cNvSpPr>
            <p:nvPr/>
          </p:nvSpPr>
          <p:spPr bwMode="auto">
            <a:xfrm>
              <a:off x="5186363" y="2774950"/>
              <a:ext cx="1439863" cy="485775"/>
            </a:xfrm>
            <a:custGeom>
              <a:avLst/>
              <a:gdLst>
                <a:gd name="T0" fmla="*/ 9779 w 9984"/>
                <a:gd name="T1" fmla="*/ 276 h 3364"/>
                <a:gd name="T2" fmla="*/ 9537 w 9984"/>
                <a:gd name="T3" fmla="*/ 127 h 3364"/>
                <a:gd name="T4" fmla="*/ 9104 w 9984"/>
                <a:gd name="T5" fmla="*/ 19 h 3364"/>
                <a:gd name="T6" fmla="*/ 8745 w 9984"/>
                <a:gd name="T7" fmla="*/ 0 h 3364"/>
                <a:gd name="T8" fmla="*/ 8481 w 9984"/>
                <a:gd name="T9" fmla="*/ 19 h 3364"/>
                <a:gd name="T10" fmla="*/ 8125 w 9984"/>
                <a:gd name="T11" fmla="*/ 205 h 3364"/>
                <a:gd name="T12" fmla="*/ 7715 w 9984"/>
                <a:gd name="T13" fmla="*/ 344 h 3364"/>
                <a:gd name="T14" fmla="*/ 6473 w 9984"/>
                <a:gd name="T15" fmla="*/ 754 h 3364"/>
                <a:gd name="T16" fmla="*/ 5715 w 9984"/>
                <a:gd name="T17" fmla="*/ 1030 h 3364"/>
                <a:gd name="T18" fmla="*/ 4763 w 9984"/>
                <a:gd name="T19" fmla="*/ 1101 h 3364"/>
                <a:gd name="T20" fmla="*/ 3718 w 9984"/>
                <a:gd name="T21" fmla="*/ 1303 h 3364"/>
                <a:gd name="T22" fmla="*/ 3031 w 9984"/>
                <a:gd name="T23" fmla="*/ 1442 h 3364"/>
                <a:gd name="T24" fmla="*/ 2352 w 9984"/>
                <a:gd name="T25" fmla="*/ 1531 h 3364"/>
                <a:gd name="T26" fmla="*/ 1239 w 9984"/>
                <a:gd name="T27" fmla="*/ 1923 h 3364"/>
                <a:gd name="T28" fmla="*/ 620 w 9984"/>
                <a:gd name="T29" fmla="*/ 2334 h 3364"/>
                <a:gd name="T30" fmla="*/ 276 w 9984"/>
                <a:gd name="T31" fmla="*/ 2677 h 3364"/>
                <a:gd name="T32" fmla="*/ 0 w 9984"/>
                <a:gd name="T33" fmla="*/ 2954 h 3364"/>
                <a:gd name="T34" fmla="*/ 210 w 9984"/>
                <a:gd name="T35" fmla="*/ 2991 h 3364"/>
                <a:gd name="T36" fmla="*/ 553 w 9984"/>
                <a:gd name="T37" fmla="*/ 2744 h 3364"/>
                <a:gd name="T38" fmla="*/ 896 w 9984"/>
                <a:gd name="T39" fmla="*/ 2539 h 3364"/>
                <a:gd name="T40" fmla="*/ 1157 w 9984"/>
                <a:gd name="T41" fmla="*/ 2613 h 3364"/>
                <a:gd name="T42" fmla="*/ 1034 w 9984"/>
                <a:gd name="T43" fmla="*/ 2954 h 3364"/>
                <a:gd name="T44" fmla="*/ 896 w 9984"/>
                <a:gd name="T45" fmla="*/ 3293 h 3364"/>
                <a:gd name="T46" fmla="*/ 1187 w 9984"/>
                <a:gd name="T47" fmla="*/ 3237 h 3364"/>
                <a:gd name="T48" fmla="*/ 1310 w 9984"/>
                <a:gd name="T49" fmla="*/ 3020 h 3364"/>
                <a:gd name="T50" fmla="*/ 1837 w 9984"/>
                <a:gd name="T51" fmla="*/ 2670 h 3364"/>
                <a:gd name="T52" fmla="*/ 2202 w 9984"/>
                <a:gd name="T53" fmla="*/ 2334 h 3364"/>
                <a:gd name="T54" fmla="*/ 2412 w 9984"/>
                <a:gd name="T55" fmla="*/ 2128 h 3364"/>
                <a:gd name="T56" fmla="*/ 2826 w 9984"/>
                <a:gd name="T57" fmla="*/ 2128 h 3364"/>
                <a:gd name="T58" fmla="*/ 3307 w 9984"/>
                <a:gd name="T59" fmla="*/ 2061 h 3364"/>
                <a:gd name="T60" fmla="*/ 4819 w 9984"/>
                <a:gd name="T61" fmla="*/ 2102 h 3364"/>
                <a:gd name="T62" fmla="*/ 5576 w 9984"/>
                <a:gd name="T63" fmla="*/ 1886 h 3364"/>
                <a:gd name="T64" fmla="*/ 6610 w 9984"/>
                <a:gd name="T65" fmla="*/ 1785 h 3364"/>
                <a:gd name="T66" fmla="*/ 9298 w 9984"/>
                <a:gd name="T67" fmla="*/ 1098 h 3364"/>
                <a:gd name="T68" fmla="*/ 9984 w 9984"/>
                <a:gd name="T69" fmla="*/ 276 h 33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84"/>
                <a:gd name="T106" fmla="*/ 0 h 3364"/>
                <a:gd name="T107" fmla="*/ 9984 w 9984"/>
                <a:gd name="T108" fmla="*/ 3364 h 33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84" h="3364">
                  <a:moveTo>
                    <a:pt x="9984" y="276"/>
                  </a:moveTo>
                  <a:lnTo>
                    <a:pt x="9779" y="276"/>
                  </a:lnTo>
                  <a:lnTo>
                    <a:pt x="9574" y="205"/>
                  </a:lnTo>
                  <a:lnTo>
                    <a:pt x="9537" y="127"/>
                  </a:lnTo>
                  <a:lnTo>
                    <a:pt x="9320" y="45"/>
                  </a:lnTo>
                  <a:lnTo>
                    <a:pt x="9104" y="19"/>
                  </a:lnTo>
                  <a:lnTo>
                    <a:pt x="8884" y="0"/>
                  </a:lnTo>
                  <a:lnTo>
                    <a:pt x="8745" y="0"/>
                  </a:lnTo>
                  <a:lnTo>
                    <a:pt x="8608" y="0"/>
                  </a:lnTo>
                  <a:lnTo>
                    <a:pt x="8481" y="19"/>
                  </a:lnTo>
                  <a:lnTo>
                    <a:pt x="8264" y="101"/>
                  </a:lnTo>
                  <a:lnTo>
                    <a:pt x="8125" y="205"/>
                  </a:lnTo>
                  <a:lnTo>
                    <a:pt x="7988" y="276"/>
                  </a:lnTo>
                  <a:lnTo>
                    <a:pt x="7715" y="344"/>
                  </a:lnTo>
                  <a:lnTo>
                    <a:pt x="6962" y="586"/>
                  </a:lnTo>
                  <a:lnTo>
                    <a:pt x="6473" y="754"/>
                  </a:lnTo>
                  <a:lnTo>
                    <a:pt x="6062" y="893"/>
                  </a:lnTo>
                  <a:lnTo>
                    <a:pt x="5715" y="1030"/>
                  </a:lnTo>
                  <a:lnTo>
                    <a:pt x="5442" y="1098"/>
                  </a:lnTo>
                  <a:lnTo>
                    <a:pt x="4763" y="1101"/>
                  </a:lnTo>
                  <a:lnTo>
                    <a:pt x="4203" y="1169"/>
                  </a:lnTo>
                  <a:lnTo>
                    <a:pt x="3718" y="1303"/>
                  </a:lnTo>
                  <a:lnTo>
                    <a:pt x="3446" y="1374"/>
                  </a:lnTo>
                  <a:lnTo>
                    <a:pt x="3031" y="1442"/>
                  </a:lnTo>
                  <a:lnTo>
                    <a:pt x="2617" y="1508"/>
                  </a:lnTo>
                  <a:lnTo>
                    <a:pt x="2352" y="1531"/>
                  </a:lnTo>
                  <a:lnTo>
                    <a:pt x="1721" y="1785"/>
                  </a:lnTo>
                  <a:lnTo>
                    <a:pt x="1239" y="1923"/>
                  </a:lnTo>
                  <a:lnTo>
                    <a:pt x="963" y="1990"/>
                  </a:lnTo>
                  <a:lnTo>
                    <a:pt x="620" y="2334"/>
                  </a:lnTo>
                  <a:lnTo>
                    <a:pt x="415" y="2539"/>
                  </a:lnTo>
                  <a:lnTo>
                    <a:pt x="276" y="2677"/>
                  </a:lnTo>
                  <a:lnTo>
                    <a:pt x="68" y="2883"/>
                  </a:lnTo>
                  <a:lnTo>
                    <a:pt x="0" y="2954"/>
                  </a:lnTo>
                  <a:lnTo>
                    <a:pt x="0" y="3020"/>
                  </a:lnTo>
                  <a:lnTo>
                    <a:pt x="210" y="2991"/>
                  </a:lnTo>
                  <a:lnTo>
                    <a:pt x="426" y="2883"/>
                  </a:lnTo>
                  <a:lnTo>
                    <a:pt x="553" y="2744"/>
                  </a:lnTo>
                  <a:lnTo>
                    <a:pt x="758" y="2677"/>
                  </a:lnTo>
                  <a:lnTo>
                    <a:pt x="896" y="2539"/>
                  </a:lnTo>
                  <a:lnTo>
                    <a:pt x="1102" y="2539"/>
                  </a:lnTo>
                  <a:lnTo>
                    <a:pt x="1157" y="2613"/>
                  </a:lnTo>
                  <a:lnTo>
                    <a:pt x="1102" y="2744"/>
                  </a:lnTo>
                  <a:lnTo>
                    <a:pt x="1034" y="2954"/>
                  </a:lnTo>
                  <a:lnTo>
                    <a:pt x="997" y="3020"/>
                  </a:lnTo>
                  <a:lnTo>
                    <a:pt x="896" y="3293"/>
                  </a:lnTo>
                  <a:lnTo>
                    <a:pt x="963" y="3364"/>
                  </a:lnTo>
                  <a:lnTo>
                    <a:pt x="1187" y="3237"/>
                  </a:lnTo>
                  <a:lnTo>
                    <a:pt x="1296" y="3099"/>
                  </a:lnTo>
                  <a:lnTo>
                    <a:pt x="1310" y="3020"/>
                  </a:lnTo>
                  <a:lnTo>
                    <a:pt x="1515" y="2744"/>
                  </a:lnTo>
                  <a:lnTo>
                    <a:pt x="1837" y="2670"/>
                  </a:lnTo>
                  <a:lnTo>
                    <a:pt x="1997" y="2561"/>
                  </a:lnTo>
                  <a:lnTo>
                    <a:pt x="2202" y="2334"/>
                  </a:lnTo>
                  <a:lnTo>
                    <a:pt x="2326" y="2206"/>
                  </a:lnTo>
                  <a:lnTo>
                    <a:pt x="2412" y="2128"/>
                  </a:lnTo>
                  <a:lnTo>
                    <a:pt x="2549" y="2128"/>
                  </a:lnTo>
                  <a:lnTo>
                    <a:pt x="2826" y="2128"/>
                  </a:lnTo>
                  <a:lnTo>
                    <a:pt x="3110" y="2102"/>
                  </a:lnTo>
                  <a:lnTo>
                    <a:pt x="3307" y="2061"/>
                  </a:lnTo>
                  <a:lnTo>
                    <a:pt x="4203" y="2128"/>
                  </a:lnTo>
                  <a:lnTo>
                    <a:pt x="4819" y="2102"/>
                  </a:lnTo>
                  <a:lnTo>
                    <a:pt x="5360" y="1912"/>
                  </a:lnTo>
                  <a:lnTo>
                    <a:pt x="5576" y="1886"/>
                  </a:lnTo>
                  <a:lnTo>
                    <a:pt x="5983" y="1886"/>
                  </a:lnTo>
                  <a:lnTo>
                    <a:pt x="6610" y="1785"/>
                  </a:lnTo>
                  <a:lnTo>
                    <a:pt x="7092" y="1785"/>
                  </a:lnTo>
                  <a:lnTo>
                    <a:pt x="9298" y="1098"/>
                  </a:lnTo>
                  <a:lnTo>
                    <a:pt x="9918" y="410"/>
                  </a:lnTo>
                  <a:lnTo>
                    <a:pt x="9984" y="276"/>
                  </a:lnTo>
                  <a:close/>
                </a:path>
              </a:pathLst>
            </a:custGeom>
            <a:solidFill>
              <a:srgbClr val="FF997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29" name="Freeform 12"/>
            <p:cNvSpPr>
              <a:spLocks/>
            </p:cNvSpPr>
            <p:nvPr/>
          </p:nvSpPr>
          <p:spPr bwMode="auto">
            <a:xfrm>
              <a:off x="6667501" y="2566988"/>
              <a:ext cx="338138" cy="398462"/>
            </a:xfrm>
            <a:custGeom>
              <a:avLst/>
              <a:gdLst>
                <a:gd name="T0" fmla="*/ 171 w 2344"/>
                <a:gd name="T1" fmla="*/ 1651 h 2759"/>
                <a:gd name="T2" fmla="*/ 71 w 2344"/>
                <a:gd name="T3" fmla="*/ 1441 h 2759"/>
                <a:gd name="T4" fmla="*/ 0 w 2344"/>
                <a:gd name="T5" fmla="*/ 1374 h 2759"/>
                <a:gd name="T6" fmla="*/ 0 w 2344"/>
                <a:gd name="T7" fmla="*/ 1303 h 2759"/>
                <a:gd name="T8" fmla="*/ 0 w 2344"/>
                <a:gd name="T9" fmla="*/ 1098 h 2759"/>
                <a:gd name="T10" fmla="*/ 71 w 2344"/>
                <a:gd name="T11" fmla="*/ 960 h 2759"/>
                <a:gd name="T12" fmla="*/ 171 w 2344"/>
                <a:gd name="T13" fmla="*/ 840 h 2759"/>
                <a:gd name="T14" fmla="*/ 253 w 2344"/>
                <a:gd name="T15" fmla="*/ 676 h 2759"/>
                <a:gd name="T16" fmla="*/ 306 w 2344"/>
                <a:gd name="T17" fmla="*/ 541 h 2759"/>
                <a:gd name="T18" fmla="*/ 415 w 2344"/>
                <a:gd name="T19" fmla="*/ 381 h 2759"/>
                <a:gd name="T20" fmla="*/ 481 w 2344"/>
                <a:gd name="T21" fmla="*/ 273 h 2759"/>
                <a:gd name="T22" fmla="*/ 620 w 2344"/>
                <a:gd name="T23" fmla="*/ 205 h 2759"/>
                <a:gd name="T24" fmla="*/ 757 w 2344"/>
                <a:gd name="T25" fmla="*/ 205 h 2759"/>
                <a:gd name="T26" fmla="*/ 828 w 2344"/>
                <a:gd name="T27" fmla="*/ 138 h 2759"/>
                <a:gd name="T28" fmla="*/ 896 w 2344"/>
                <a:gd name="T29" fmla="*/ 138 h 2759"/>
                <a:gd name="T30" fmla="*/ 967 w 2344"/>
                <a:gd name="T31" fmla="*/ 68 h 2759"/>
                <a:gd name="T32" fmla="*/ 1172 w 2344"/>
                <a:gd name="T33" fmla="*/ 0 h 2759"/>
                <a:gd name="T34" fmla="*/ 1377 w 2344"/>
                <a:gd name="T35" fmla="*/ 0 h 2759"/>
                <a:gd name="T36" fmla="*/ 1515 w 2344"/>
                <a:gd name="T37" fmla="*/ 0 h 2759"/>
                <a:gd name="T38" fmla="*/ 1586 w 2344"/>
                <a:gd name="T39" fmla="*/ 68 h 2759"/>
                <a:gd name="T40" fmla="*/ 1654 w 2344"/>
                <a:gd name="T41" fmla="*/ 0 h 2759"/>
                <a:gd name="T42" fmla="*/ 1720 w 2344"/>
                <a:gd name="T43" fmla="*/ 68 h 2759"/>
                <a:gd name="T44" fmla="*/ 1859 w 2344"/>
                <a:gd name="T45" fmla="*/ 68 h 2759"/>
                <a:gd name="T46" fmla="*/ 1996 w 2344"/>
                <a:gd name="T47" fmla="*/ 138 h 2759"/>
                <a:gd name="T48" fmla="*/ 2067 w 2344"/>
                <a:gd name="T49" fmla="*/ 273 h 2759"/>
                <a:gd name="T50" fmla="*/ 2135 w 2344"/>
                <a:gd name="T51" fmla="*/ 344 h 2759"/>
                <a:gd name="T52" fmla="*/ 2135 w 2344"/>
                <a:gd name="T53" fmla="*/ 273 h 2759"/>
                <a:gd name="T54" fmla="*/ 2206 w 2344"/>
                <a:gd name="T55" fmla="*/ 344 h 2759"/>
                <a:gd name="T56" fmla="*/ 2273 w 2344"/>
                <a:gd name="T57" fmla="*/ 549 h 2759"/>
                <a:gd name="T58" fmla="*/ 2344 w 2344"/>
                <a:gd name="T59" fmla="*/ 687 h 2759"/>
                <a:gd name="T60" fmla="*/ 2344 w 2344"/>
                <a:gd name="T61" fmla="*/ 825 h 2759"/>
                <a:gd name="T62" fmla="*/ 2344 w 2344"/>
                <a:gd name="T63" fmla="*/ 960 h 2759"/>
                <a:gd name="T64" fmla="*/ 2273 w 2344"/>
                <a:gd name="T65" fmla="*/ 960 h 2759"/>
                <a:gd name="T66" fmla="*/ 2344 w 2344"/>
                <a:gd name="T67" fmla="*/ 1098 h 2759"/>
                <a:gd name="T68" fmla="*/ 2273 w 2344"/>
                <a:gd name="T69" fmla="*/ 1303 h 2759"/>
                <a:gd name="T70" fmla="*/ 2135 w 2344"/>
                <a:gd name="T71" fmla="*/ 1441 h 2759"/>
                <a:gd name="T72" fmla="*/ 2206 w 2344"/>
                <a:gd name="T73" fmla="*/ 1441 h 2759"/>
                <a:gd name="T74" fmla="*/ 2135 w 2344"/>
                <a:gd name="T75" fmla="*/ 1509 h 2759"/>
                <a:gd name="T76" fmla="*/ 2206 w 2344"/>
                <a:gd name="T77" fmla="*/ 1509 h 2759"/>
                <a:gd name="T78" fmla="*/ 2135 w 2344"/>
                <a:gd name="T79" fmla="*/ 1717 h 2759"/>
                <a:gd name="T80" fmla="*/ 1996 w 2344"/>
                <a:gd name="T81" fmla="*/ 1785 h 2759"/>
                <a:gd name="T82" fmla="*/ 2067 w 2344"/>
                <a:gd name="T83" fmla="*/ 1785 h 2759"/>
                <a:gd name="T84" fmla="*/ 2206 w 2344"/>
                <a:gd name="T85" fmla="*/ 1851 h 2759"/>
                <a:gd name="T86" fmla="*/ 2273 w 2344"/>
                <a:gd name="T87" fmla="*/ 1922 h 2759"/>
                <a:gd name="T88" fmla="*/ 2273 w 2344"/>
                <a:gd name="T89" fmla="*/ 1990 h 2759"/>
                <a:gd name="T90" fmla="*/ 2232 w 2344"/>
                <a:gd name="T91" fmla="*/ 2110 h 2759"/>
                <a:gd name="T92" fmla="*/ 2150 w 2344"/>
                <a:gd name="T93" fmla="*/ 2135 h 2759"/>
                <a:gd name="T94" fmla="*/ 2067 w 2344"/>
                <a:gd name="T95" fmla="*/ 2195 h 2759"/>
                <a:gd name="T96" fmla="*/ 1996 w 2344"/>
                <a:gd name="T97" fmla="*/ 2195 h 2759"/>
                <a:gd name="T98" fmla="*/ 1859 w 2344"/>
                <a:gd name="T99" fmla="*/ 2195 h 2759"/>
                <a:gd name="T100" fmla="*/ 1799 w 2344"/>
                <a:gd name="T101" fmla="*/ 2161 h 2759"/>
                <a:gd name="T102" fmla="*/ 1717 w 2344"/>
                <a:gd name="T103" fmla="*/ 2161 h 2759"/>
                <a:gd name="T104" fmla="*/ 1586 w 2344"/>
                <a:gd name="T105" fmla="*/ 2129 h 2759"/>
                <a:gd name="T106" fmla="*/ 1515 w 2344"/>
                <a:gd name="T107" fmla="*/ 2058 h 2759"/>
                <a:gd name="T108" fmla="*/ 1284 w 2344"/>
                <a:gd name="T109" fmla="*/ 2244 h 2759"/>
                <a:gd name="T110" fmla="*/ 1146 w 2344"/>
                <a:gd name="T111" fmla="*/ 2460 h 2759"/>
                <a:gd name="T112" fmla="*/ 1093 w 2344"/>
                <a:gd name="T113" fmla="*/ 2542 h 2759"/>
                <a:gd name="T114" fmla="*/ 985 w 2344"/>
                <a:gd name="T115" fmla="*/ 2759 h 2759"/>
                <a:gd name="T116" fmla="*/ 757 w 2344"/>
                <a:gd name="T117" fmla="*/ 2677 h 2759"/>
                <a:gd name="T118" fmla="*/ 343 w 2344"/>
                <a:gd name="T119" fmla="*/ 2400 h 2759"/>
                <a:gd name="T120" fmla="*/ 209 w 2344"/>
                <a:gd name="T121" fmla="*/ 2195 h 2759"/>
                <a:gd name="T122" fmla="*/ 138 w 2344"/>
                <a:gd name="T123" fmla="*/ 2129 h 2759"/>
                <a:gd name="T124" fmla="*/ 171 w 2344"/>
                <a:gd name="T125" fmla="*/ 1651 h 2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44"/>
                <a:gd name="T190" fmla="*/ 0 h 2759"/>
                <a:gd name="T191" fmla="*/ 2344 w 2344"/>
                <a:gd name="T192" fmla="*/ 2759 h 27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44" h="2759">
                  <a:moveTo>
                    <a:pt x="171" y="1651"/>
                  </a:moveTo>
                  <a:lnTo>
                    <a:pt x="71" y="1441"/>
                  </a:lnTo>
                  <a:lnTo>
                    <a:pt x="0" y="1374"/>
                  </a:lnTo>
                  <a:lnTo>
                    <a:pt x="0" y="1303"/>
                  </a:lnTo>
                  <a:lnTo>
                    <a:pt x="0" y="1098"/>
                  </a:lnTo>
                  <a:lnTo>
                    <a:pt x="71" y="960"/>
                  </a:lnTo>
                  <a:lnTo>
                    <a:pt x="171" y="840"/>
                  </a:lnTo>
                  <a:lnTo>
                    <a:pt x="253" y="676"/>
                  </a:lnTo>
                  <a:lnTo>
                    <a:pt x="306" y="541"/>
                  </a:lnTo>
                  <a:lnTo>
                    <a:pt x="415" y="381"/>
                  </a:lnTo>
                  <a:lnTo>
                    <a:pt x="481" y="273"/>
                  </a:lnTo>
                  <a:lnTo>
                    <a:pt x="620" y="205"/>
                  </a:lnTo>
                  <a:lnTo>
                    <a:pt x="757" y="205"/>
                  </a:lnTo>
                  <a:lnTo>
                    <a:pt x="828" y="138"/>
                  </a:lnTo>
                  <a:lnTo>
                    <a:pt x="896" y="138"/>
                  </a:lnTo>
                  <a:lnTo>
                    <a:pt x="967" y="68"/>
                  </a:lnTo>
                  <a:lnTo>
                    <a:pt x="1172" y="0"/>
                  </a:lnTo>
                  <a:lnTo>
                    <a:pt x="1377" y="0"/>
                  </a:lnTo>
                  <a:lnTo>
                    <a:pt x="1515" y="0"/>
                  </a:lnTo>
                  <a:lnTo>
                    <a:pt x="1586" y="68"/>
                  </a:lnTo>
                  <a:lnTo>
                    <a:pt x="1654" y="0"/>
                  </a:lnTo>
                  <a:lnTo>
                    <a:pt x="1720" y="68"/>
                  </a:lnTo>
                  <a:lnTo>
                    <a:pt x="1859" y="68"/>
                  </a:lnTo>
                  <a:lnTo>
                    <a:pt x="1996" y="138"/>
                  </a:lnTo>
                  <a:lnTo>
                    <a:pt x="2067" y="273"/>
                  </a:lnTo>
                  <a:lnTo>
                    <a:pt x="2135" y="344"/>
                  </a:lnTo>
                  <a:lnTo>
                    <a:pt x="2135" y="273"/>
                  </a:lnTo>
                  <a:lnTo>
                    <a:pt x="2206" y="344"/>
                  </a:lnTo>
                  <a:lnTo>
                    <a:pt x="2273" y="549"/>
                  </a:lnTo>
                  <a:lnTo>
                    <a:pt x="2344" y="687"/>
                  </a:lnTo>
                  <a:lnTo>
                    <a:pt x="2344" y="825"/>
                  </a:lnTo>
                  <a:lnTo>
                    <a:pt x="2344" y="960"/>
                  </a:lnTo>
                  <a:lnTo>
                    <a:pt x="2273" y="960"/>
                  </a:lnTo>
                  <a:lnTo>
                    <a:pt x="2344" y="1098"/>
                  </a:lnTo>
                  <a:lnTo>
                    <a:pt x="2273" y="1303"/>
                  </a:lnTo>
                  <a:lnTo>
                    <a:pt x="2135" y="1441"/>
                  </a:lnTo>
                  <a:lnTo>
                    <a:pt x="2206" y="1441"/>
                  </a:lnTo>
                  <a:lnTo>
                    <a:pt x="2135" y="1509"/>
                  </a:lnTo>
                  <a:lnTo>
                    <a:pt x="2206" y="1509"/>
                  </a:lnTo>
                  <a:lnTo>
                    <a:pt x="2135" y="1717"/>
                  </a:lnTo>
                  <a:lnTo>
                    <a:pt x="1996" y="1785"/>
                  </a:lnTo>
                  <a:lnTo>
                    <a:pt x="2067" y="1785"/>
                  </a:lnTo>
                  <a:lnTo>
                    <a:pt x="2206" y="1851"/>
                  </a:lnTo>
                  <a:lnTo>
                    <a:pt x="2273" y="1922"/>
                  </a:lnTo>
                  <a:lnTo>
                    <a:pt x="2273" y="1990"/>
                  </a:lnTo>
                  <a:lnTo>
                    <a:pt x="2232" y="2110"/>
                  </a:lnTo>
                  <a:lnTo>
                    <a:pt x="2150" y="2135"/>
                  </a:lnTo>
                  <a:lnTo>
                    <a:pt x="2067" y="2195"/>
                  </a:lnTo>
                  <a:lnTo>
                    <a:pt x="1996" y="2195"/>
                  </a:lnTo>
                  <a:lnTo>
                    <a:pt x="1859" y="2195"/>
                  </a:lnTo>
                  <a:lnTo>
                    <a:pt x="1799" y="2161"/>
                  </a:lnTo>
                  <a:lnTo>
                    <a:pt x="1717" y="2161"/>
                  </a:lnTo>
                  <a:lnTo>
                    <a:pt x="1586" y="2129"/>
                  </a:lnTo>
                  <a:lnTo>
                    <a:pt x="1515" y="2058"/>
                  </a:lnTo>
                  <a:lnTo>
                    <a:pt x="1284" y="2244"/>
                  </a:lnTo>
                  <a:lnTo>
                    <a:pt x="1146" y="2460"/>
                  </a:lnTo>
                  <a:lnTo>
                    <a:pt x="1093" y="2542"/>
                  </a:lnTo>
                  <a:lnTo>
                    <a:pt x="985" y="2759"/>
                  </a:lnTo>
                  <a:lnTo>
                    <a:pt x="757" y="2677"/>
                  </a:lnTo>
                  <a:lnTo>
                    <a:pt x="343" y="2400"/>
                  </a:lnTo>
                  <a:lnTo>
                    <a:pt x="209" y="2195"/>
                  </a:lnTo>
                  <a:lnTo>
                    <a:pt x="138" y="2129"/>
                  </a:lnTo>
                  <a:lnTo>
                    <a:pt x="171" y="1651"/>
                  </a:lnTo>
                  <a:close/>
                </a:path>
              </a:pathLst>
            </a:custGeom>
            <a:solidFill>
              <a:srgbClr val="FFB5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0" name="Freeform 13"/>
            <p:cNvSpPr>
              <a:spLocks/>
            </p:cNvSpPr>
            <p:nvPr/>
          </p:nvSpPr>
          <p:spPr bwMode="auto">
            <a:xfrm>
              <a:off x="5930901" y="2774950"/>
              <a:ext cx="685800" cy="684212"/>
            </a:xfrm>
            <a:custGeom>
              <a:avLst/>
              <a:gdLst>
                <a:gd name="T0" fmla="*/ 4206 w 4752"/>
                <a:gd name="T1" fmla="*/ 0 h 4745"/>
                <a:gd name="T2" fmla="*/ 3994 w 4752"/>
                <a:gd name="T3" fmla="*/ 7 h 4745"/>
                <a:gd name="T4" fmla="*/ 3856 w 4752"/>
                <a:gd name="T5" fmla="*/ 26 h 4745"/>
                <a:gd name="T6" fmla="*/ 3721 w 4752"/>
                <a:gd name="T7" fmla="*/ 52 h 4745"/>
                <a:gd name="T8" fmla="*/ 3505 w 4752"/>
                <a:gd name="T9" fmla="*/ 160 h 4745"/>
                <a:gd name="T10" fmla="*/ 3303 w 4752"/>
                <a:gd name="T11" fmla="*/ 212 h 4745"/>
                <a:gd name="T12" fmla="*/ 3098 w 4752"/>
                <a:gd name="T13" fmla="*/ 269 h 4745"/>
                <a:gd name="T14" fmla="*/ 2893 w 4752"/>
                <a:gd name="T15" fmla="*/ 283 h 4745"/>
                <a:gd name="T16" fmla="*/ 2553 w 4752"/>
                <a:gd name="T17" fmla="*/ 325 h 4745"/>
                <a:gd name="T18" fmla="*/ 2202 w 4752"/>
                <a:gd name="T19" fmla="*/ 377 h 4745"/>
                <a:gd name="T20" fmla="*/ 2038 w 4752"/>
                <a:gd name="T21" fmla="*/ 459 h 4745"/>
                <a:gd name="T22" fmla="*/ 1859 w 4752"/>
                <a:gd name="T23" fmla="*/ 624 h 4745"/>
                <a:gd name="T24" fmla="*/ 1688 w 4752"/>
                <a:gd name="T25" fmla="*/ 810 h 4745"/>
                <a:gd name="T26" fmla="*/ 1631 w 4752"/>
                <a:gd name="T27" fmla="*/ 971 h 4745"/>
                <a:gd name="T28" fmla="*/ 1578 w 4752"/>
                <a:gd name="T29" fmla="*/ 1108 h 4745"/>
                <a:gd name="T30" fmla="*/ 1515 w 4752"/>
                <a:gd name="T31" fmla="*/ 1310 h 4745"/>
                <a:gd name="T32" fmla="*/ 1471 w 4752"/>
                <a:gd name="T33" fmla="*/ 1378 h 4745"/>
                <a:gd name="T34" fmla="*/ 1378 w 4752"/>
                <a:gd name="T35" fmla="*/ 1654 h 4745"/>
                <a:gd name="T36" fmla="*/ 1034 w 4752"/>
                <a:gd name="T37" fmla="*/ 1930 h 4745"/>
                <a:gd name="T38" fmla="*/ 620 w 4752"/>
                <a:gd name="T39" fmla="*/ 2273 h 4745"/>
                <a:gd name="T40" fmla="*/ 344 w 4752"/>
                <a:gd name="T41" fmla="*/ 2479 h 4745"/>
                <a:gd name="T42" fmla="*/ 276 w 4752"/>
                <a:gd name="T43" fmla="*/ 2546 h 4745"/>
                <a:gd name="T44" fmla="*/ 139 w 4752"/>
                <a:gd name="T45" fmla="*/ 2684 h 4745"/>
                <a:gd name="T46" fmla="*/ 68 w 4752"/>
                <a:gd name="T47" fmla="*/ 2822 h 4745"/>
                <a:gd name="T48" fmla="*/ 0 w 4752"/>
                <a:gd name="T49" fmla="*/ 2890 h 4745"/>
                <a:gd name="T50" fmla="*/ 1720 w 4752"/>
                <a:gd name="T51" fmla="*/ 4058 h 4745"/>
                <a:gd name="T52" fmla="*/ 1926 w 4752"/>
                <a:gd name="T53" fmla="*/ 4674 h 4745"/>
                <a:gd name="T54" fmla="*/ 1997 w 4752"/>
                <a:gd name="T55" fmla="*/ 4745 h 4745"/>
                <a:gd name="T56" fmla="*/ 2146 w 4752"/>
                <a:gd name="T57" fmla="*/ 4700 h 4745"/>
                <a:gd name="T58" fmla="*/ 2229 w 4752"/>
                <a:gd name="T59" fmla="*/ 4592 h 4745"/>
                <a:gd name="T60" fmla="*/ 2273 w 4752"/>
                <a:gd name="T61" fmla="*/ 4469 h 4745"/>
                <a:gd name="T62" fmla="*/ 2337 w 4752"/>
                <a:gd name="T63" fmla="*/ 4432 h 4745"/>
                <a:gd name="T64" fmla="*/ 2478 w 4752"/>
                <a:gd name="T65" fmla="*/ 4401 h 4745"/>
                <a:gd name="T66" fmla="*/ 2553 w 4752"/>
                <a:gd name="T67" fmla="*/ 4350 h 4745"/>
                <a:gd name="T68" fmla="*/ 2683 w 4752"/>
                <a:gd name="T69" fmla="*/ 4264 h 4745"/>
                <a:gd name="T70" fmla="*/ 2822 w 4752"/>
                <a:gd name="T71" fmla="*/ 4125 h 4745"/>
                <a:gd name="T72" fmla="*/ 2893 w 4752"/>
                <a:gd name="T73" fmla="*/ 4058 h 4745"/>
                <a:gd name="T74" fmla="*/ 2959 w 4752"/>
                <a:gd name="T75" fmla="*/ 3852 h 4745"/>
                <a:gd name="T76" fmla="*/ 3030 w 4752"/>
                <a:gd name="T77" fmla="*/ 3715 h 4745"/>
                <a:gd name="T78" fmla="*/ 3098 w 4752"/>
                <a:gd name="T79" fmla="*/ 3715 h 4745"/>
                <a:gd name="T80" fmla="*/ 3237 w 4752"/>
                <a:gd name="T81" fmla="*/ 3715 h 4745"/>
                <a:gd name="T82" fmla="*/ 3366 w 4752"/>
                <a:gd name="T83" fmla="*/ 3673 h 4745"/>
                <a:gd name="T84" fmla="*/ 3579 w 4752"/>
                <a:gd name="T85" fmla="*/ 3644 h 4745"/>
                <a:gd name="T86" fmla="*/ 3830 w 4752"/>
                <a:gd name="T87" fmla="*/ 3565 h 4745"/>
                <a:gd name="T88" fmla="*/ 3882 w 4752"/>
                <a:gd name="T89" fmla="*/ 3539 h 4745"/>
                <a:gd name="T90" fmla="*/ 4061 w 4752"/>
                <a:gd name="T91" fmla="*/ 3439 h 4745"/>
                <a:gd name="T92" fmla="*/ 4199 w 4752"/>
                <a:gd name="T93" fmla="*/ 3300 h 4745"/>
                <a:gd name="T94" fmla="*/ 4337 w 4752"/>
                <a:gd name="T95" fmla="*/ 3166 h 4745"/>
                <a:gd name="T96" fmla="*/ 4408 w 4752"/>
                <a:gd name="T97" fmla="*/ 2684 h 4745"/>
                <a:gd name="T98" fmla="*/ 4269 w 4752"/>
                <a:gd name="T99" fmla="*/ 2341 h 4745"/>
                <a:gd name="T100" fmla="*/ 4132 w 4752"/>
                <a:gd name="T101" fmla="*/ 1859 h 4745"/>
                <a:gd name="T102" fmla="*/ 4132 w 4752"/>
                <a:gd name="T103" fmla="*/ 1515 h 4745"/>
                <a:gd name="T104" fmla="*/ 4269 w 4752"/>
                <a:gd name="T105" fmla="*/ 1105 h 4745"/>
                <a:gd name="T106" fmla="*/ 4476 w 4752"/>
                <a:gd name="T107" fmla="*/ 761 h 4745"/>
                <a:gd name="T108" fmla="*/ 4684 w 4752"/>
                <a:gd name="T109" fmla="*/ 488 h 4745"/>
                <a:gd name="T110" fmla="*/ 4752 w 4752"/>
                <a:gd name="T111" fmla="*/ 417 h 4745"/>
                <a:gd name="T112" fmla="*/ 4752 w 4752"/>
                <a:gd name="T113" fmla="*/ 212 h 4745"/>
                <a:gd name="T114" fmla="*/ 4408 w 4752"/>
                <a:gd name="T115" fmla="*/ 351 h 4745"/>
                <a:gd name="T116" fmla="*/ 3994 w 4752"/>
                <a:gd name="T117" fmla="*/ 417 h 4745"/>
                <a:gd name="T118" fmla="*/ 3927 w 4752"/>
                <a:gd name="T119" fmla="*/ 417 h 4745"/>
                <a:gd name="T120" fmla="*/ 3927 w 4752"/>
                <a:gd name="T121" fmla="*/ 283 h 4745"/>
                <a:gd name="T122" fmla="*/ 4132 w 4752"/>
                <a:gd name="T123" fmla="*/ 146 h 4745"/>
                <a:gd name="T124" fmla="*/ 4206 w 4752"/>
                <a:gd name="T125" fmla="*/ 0 h 47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52"/>
                <a:gd name="T190" fmla="*/ 0 h 4745"/>
                <a:gd name="T191" fmla="*/ 4752 w 4752"/>
                <a:gd name="T192" fmla="*/ 4745 h 47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52" h="4745">
                  <a:moveTo>
                    <a:pt x="4206" y="0"/>
                  </a:moveTo>
                  <a:lnTo>
                    <a:pt x="3994" y="7"/>
                  </a:lnTo>
                  <a:lnTo>
                    <a:pt x="3856" y="26"/>
                  </a:lnTo>
                  <a:lnTo>
                    <a:pt x="3721" y="52"/>
                  </a:lnTo>
                  <a:lnTo>
                    <a:pt x="3505" y="160"/>
                  </a:lnTo>
                  <a:lnTo>
                    <a:pt x="3303" y="212"/>
                  </a:lnTo>
                  <a:lnTo>
                    <a:pt x="3098" y="269"/>
                  </a:lnTo>
                  <a:lnTo>
                    <a:pt x="2893" y="283"/>
                  </a:lnTo>
                  <a:lnTo>
                    <a:pt x="2553" y="325"/>
                  </a:lnTo>
                  <a:lnTo>
                    <a:pt x="2202" y="377"/>
                  </a:lnTo>
                  <a:lnTo>
                    <a:pt x="2038" y="459"/>
                  </a:lnTo>
                  <a:lnTo>
                    <a:pt x="1859" y="624"/>
                  </a:lnTo>
                  <a:lnTo>
                    <a:pt x="1688" y="810"/>
                  </a:lnTo>
                  <a:lnTo>
                    <a:pt x="1631" y="971"/>
                  </a:lnTo>
                  <a:lnTo>
                    <a:pt x="1578" y="1108"/>
                  </a:lnTo>
                  <a:lnTo>
                    <a:pt x="1515" y="1310"/>
                  </a:lnTo>
                  <a:lnTo>
                    <a:pt x="1471" y="1378"/>
                  </a:lnTo>
                  <a:lnTo>
                    <a:pt x="1378" y="1654"/>
                  </a:lnTo>
                  <a:lnTo>
                    <a:pt x="1034" y="1930"/>
                  </a:lnTo>
                  <a:lnTo>
                    <a:pt x="620" y="2273"/>
                  </a:lnTo>
                  <a:lnTo>
                    <a:pt x="344" y="2479"/>
                  </a:lnTo>
                  <a:lnTo>
                    <a:pt x="276" y="2546"/>
                  </a:lnTo>
                  <a:lnTo>
                    <a:pt x="139" y="2684"/>
                  </a:lnTo>
                  <a:lnTo>
                    <a:pt x="68" y="2822"/>
                  </a:lnTo>
                  <a:lnTo>
                    <a:pt x="0" y="2890"/>
                  </a:lnTo>
                  <a:lnTo>
                    <a:pt x="1720" y="4058"/>
                  </a:lnTo>
                  <a:lnTo>
                    <a:pt x="1926" y="4674"/>
                  </a:lnTo>
                  <a:lnTo>
                    <a:pt x="1997" y="4745"/>
                  </a:lnTo>
                  <a:lnTo>
                    <a:pt x="2146" y="4700"/>
                  </a:lnTo>
                  <a:lnTo>
                    <a:pt x="2229" y="4592"/>
                  </a:lnTo>
                  <a:lnTo>
                    <a:pt x="2273" y="4469"/>
                  </a:lnTo>
                  <a:lnTo>
                    <a:pt x="2337" y="4432"/>
                  </a:lnTo>
                  <a:lnTo>
                    <a:pt x="2478" y="4401"/>
                  </a:lnTo>
                  <a:lnTo>
                    <a:pt x="2553" y="4350"/>
                  </a:lnTo>
                  <a:lnTo>
                    <a:pt x="2683" y="4264"/>
                  </a:lnTo>
                  <a:lnTo>
                    <a:pt x="2822" y="4125"/>
                  </a:lnTo>
                  <a:lnTo>
                    <a:pt x="2893" y="4058"/>
                  </a:lnTo>
                  <a:lnTo>
                    <a:pt x="2959" y="3852"/>
                  </a:lnTo>
                  <a:lnTo>
                    <a:pt x="3030" y="3715"/>
                  </a:lnTo>
                  <a:lnTo>
                    <a:pt x="3098" y="3715"/>
                  </a:lnTo>
                  <a:lnTo>
                    <a:pt x="3237" y="3715"/>
                  </a:lnTo>
                  <a:lnTo>
                    <a:pt x="3366" y="3673"/>
                  </a:lnTo>
                  <a:lnTo>
                    <a:pt x="3579" y="3644"/>
                  </a:lnTo>
                  <a:lnTo>
                    <a:pt x="3830" y="3565"/>
                  </a:lnTo>
                  <a:lnTo>
                    <a:pt x="3882" y="3539"/>
                  </a:lnTo>
                  <a:lnTo>
                    <a:pt x="4061" y="3439"/>
                  </a:lnTo>
                  <a:lnTo>
                    <a:pt x="4199" y="3300"/>
                  </a:lnTo>
                  <a:lnTo>
                    <a:pt x="4337" y="3166"/>
                  </a:lnTo>
                  <a:lnTo>
                    <a:pt x="4408" y="2684"/>
                  </a:lnTo>
                  <a:lnTo>
                    <a:pt x="4269" y="2341"/>
                  </a:lnTo>
                  <a:lnTo>
                    <a:pt x="4132" y="1859"/>
                  </a:lnTo>
                  <a:lnTo>
                    <a:pt x="4132" y="1515"/>
                  </a:lnTo>
                  <a:lnTo>
                    <a:pt x="4269" y="1105"/>
                  </a:lnTo>
                  <a:lnTo>
                    <a:pt x="4476" y="761"/>
                  </a:lnTo>
                  <a:lnTo>
                    <a:pt x="4684" y="488"/>
                  </a:lnTo>
                  <a:lnTo>
                    <a:pt x="4752" y="417"/>
                  </a:lnTo>
                  <a:lnTo>
                    <a:pt x="4752" y="212"/>
                  </a:lnTo>
                  <a:lnTo>
                    <a:pt x="4408" y="351"/>
                  </a:lnTo>
                  <a:lnTo>
                    <a:pt x="3994" y="417"/>
                  </a:lnTo>
                  <a:lnTo>
                    <a:pt x="3927" y="417"/>
                  </a:lnTo>
                  <a:lnTo>
                    <a:pt x="3927" y="283"/>
                  </a:lnTo>
                  <a:lnTo>
                    <a:pt x="4132" y="146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1" name="Freeform 14"/>
            <p:cNvSpPr>
              <a:spLocks/>
            </p:cNvSpPr>
            <p:nvPr/>
          </p:nvSpPr>
          <p:spPr bwMode="auto">
            <a:xfrm>
              <a:off x="6159501" y="2797175"/>
              <a:ext cx="576263" cy="631825"/>
            </a:xfrm>
            <a:custGeom>
              <a:avLst/>
              <a:gdLst>
                <a:gd name="T0" fmla="*/ 3901 w 3993"/>
                <a:gd name="T1" fmla="*/ 31 h 4376"/>
                <a:gd name="T2" fmla="*/ 3575 w 3993"/>
                <a:gd name="T3" fmla="*/ 0 h 4376"/>
                <a:gd name="T4" fmla="*/ 3437 w 3993"/>
                <a:gd name="T5" fmla="*/ 0 h 4376"/>
                <a:gd name="T6" fmla="*/ 3250 w 3993"/>
                <a:gd name="T7" fmla="*/ 31 h 4376"/>
                <a:gd name="T8" fmla="*/ 3101 w 3993"/>
                <a:gd name="T9" fmla="*/ 123 h 4376"/>
                <a:gd name="T10" fmla="*/ 3004 w 3993"/>
                <a:gd name="T11" fmla="*/ 243 h 4376"/>
                <a:gd name="T12" fmla="*/ 2686 w 3993"/>
                <a:gd name="T13" fmla="*/ 535 h 4376"/>
                <a:gd name="T14" fmla="*/ 2549 w 3993"/>
                <a:gd name="T15" fmla="*/ 672 h 4376"/>
                <a:gd name="T16" fmla="*/ 2411 w 3993"/>
                <a:gd name="T17" fmla="*/ 945 h 4376"/>
                <a:gd name="T18" fmla="*/ 2329 w 3993"/>
                <a:gd name="T19" fmla="*/ 1299 h 4376"/>
                <a:gd name="T20" fmla="*/ 2329 w 3993"/>
                <a:gd name="T21" fmla="*/ 1434 h 4376"/>
                <a:gd name="T22" fmla="*/ 2329 w 3993"/>
                <a:gd name="T23" fmla="*/ 1625 h 4376"/>
                <a:gd name="T24" fmla="*/ 2411 w 3993"/>
                <a:gd name="T25" fmla="*/ 1770 h 4376"/>
                <a:gd name="T26" fmla="*/ 2273 w 3993"/>
                <a:gd name="T27" fmla="*/ 1975 h 4376"/>
                <a:gd name="T28" fmla="*/ 2138 w 3993"/>
                <a:gd name="T29" fmla="*/ 2084 h 4376"/>
                <a:gd name="T30" fmla="*/ 1929 w 3993"/>
                <a:gd name="T31" fmla="*/ 2181 h 4376"/>
                <a:gd name="T32" fmla="*/ 1720 w 3993"/>
                <a:gd name="T33" fmla="*/ 2248 h 4376"/>
                <a:gd name="T34" fmla="*/ 1649 w 3993"/>
                <a:gd name="T35" fmla="*/ 2271 h 4376"/>
                <a:gd name="T36" fmla="*/ 1515 w 3993"/>
                <a:gd name="T37" fmla="*/ 2386 h 4376"/>
                <a:gd name="T38" fmla="*/ 1447 w 3993"/>
                <a:gd name="T39" fmla="*/ 2457 h 4376"/>
                <a:gd name="T40" fmla="*/ 1242 w 3993"/>
                <a:gd name="T41" fmla="*/ 2543 h 4376"/>
                <a:gd name="T42" fmla="*/ 1108 w 3993"/>
                <a:gd name="T43" fmla="*/ 2543 h 4376"/>
                <a:gd name="T44" fmla="*/ 1034 w 3993"/>
                <a:gd name="T45" fmla="*/ 2591 h 4376"/>
                <a:gd name="T46" fmla="*/ 966 w 3993"/>
                <a:gd name="T47" fmla="*/ 2730 h 4376"/>
                <a:gd name="T48" fmla="*/ 835 w 3993"/>
                <a:gd name="T49" fmla="*/ 2946 h 4376"/>
                <a:gd name="T50" fmla="*/ 619 w 3993"/>
                <a:gd name="T51" fmla="*/ 3140 h 4376"/>
                <a:gd name="T52" fmla="*/ 481 w 3993"/>
                <a:gd name="T53" fmla="*/ 3211 h 4376"/>
                <a:gd name="T54" fmla="*/ 414 w 3993"/>
                <a:gd name="T55" fmla="*/ 3279 h 4376"/>
                <a:gd name="T56" fmla="*/ 373 w 3993"/>
                <a:gd name="T57" fmla="*/ 3353 h 4376"/>
                <a:gd name="T58" fmla="*/ 343 w 3993"/>
                <a:gd name="T59" fmla="*/ 3484 h 4376"/>
                <a:gd name="T60" fmla="*/ 208 w 3993"/>
                <a:gd name="T61" fmla="*/ 3692 h 4376"/>
                <a:gd name="T62" fmla="*/ 105 w 3993"/>
                <a:gd name="T63" fmla="*/ 3704 h 4376"/>
                <a:gd name="T64" fmla="*/ 0 w 3993"/>
                <a:gd name="T65" fmla="*/ 3965 h 4376"/>
                <a:gd name="T66" fmla="*/ 137 w 3993"/>
                <a:gd name="T67" fmla="*/ 4241 h 4376"/>
                <a:gd name="T68" fmla="*/ 276 w 3993"/>
                <a:gd name="T69" fmla="*/ 4376 h 4376"/>
                <a:gd name="T70" fmla="*/ 485 w 3993"/>
                <a:gd name="T71" fmla="*/ 4219 h 4376"/>
                <a:gd name="T72" fmla="*/ 690 w 3993"/>
                <a:gd name="T73" fmla="*/ 4104 h 4376"/>
                <a:gd name="T74" fmla="*/ 835 w 3993"/>
                <a:gd name="T75" fmla="*/ 3946 h 4376"/>
                <a:gd name="T76" fmla="*/ 895 w 3993"/>
                <a:gd name="T77" fmla="*/ 3692 h 4376"/>
                <a:gd name="T78" fmla="*/ 1100 w 3993"/>
                <a:gd name="T79" fmla="*/ 3555 h 4376"/>
                <a:gd name="T80" fmla="*/ 1242 w 3993"/>
                <a:gd name="T81" fmla="*/ 3513 h 4376"/>
                <a:gd name="T82" fmla="*/ 1295 w 3993"/>
                <a:gd name="T83" fmla="*/ 3405 h 4376"/>
                <a:gd name="T84" fmla="*/ 1376 w 3993"/>
                <a:gd name="T85" fmla="*/ 3350 h 4376"/>
                <a:gd name="T86" fmla="*/ 1515 w 3993"/>
                <a:gd name="T87" fmla="*/ 3245 h 4376"/>
                <a:gd name="T88" fmla="*/ 1732 w 3993"/>
                <a:gd name="T89" fmla="*/ 3163 h 4376"/>
                <a:gd name="T90" fmla="*/ 1929 w 3993"/>
                <a:gd name="T91" fmla="*/ 3072 h 4376"/>
                <a:gd name="T92" fmla="*/ 2138 w 3993"/>
                <a:gd name="T93" fmla="*/ 3028 h 4376"/>
                <a:gd name="T94" fmla="*/ 2680 w 3993"/>
                <a:gd name="T95" fmla="*/ 2838 h 4376"/>
                <a:gd name="T96" fmla="*/ 2825 w 3993"/>
                <a:gd name="T97" fmla="*/ 2730 h 4376"/>
                <a:gd name="T98" fmla="*/ 2964 w 3993"/>
                <a:gd name="T99" fmla="*/ 2591 h 4376"/>
                <a:gd name="T100" fmla="*/ 3374 w 3993"/>
                <a:gd name="T101" fmla="*/ 1975 h 4376"/>
                <a:gd name="T102" fmla="*/ 3721 w 3993"/>
                <a:gd name="T103" fmla="*/ 1221 h 4376"/>
                <a:gd name="T104" fmla="*/ 3993 w 3993"/>
                <a:gd name="T105" fmla="*/ 396 h 4376"/>
                <a:gd name="T106" fmla="*/ 3993 w 3993"/>
                <a:gd name="T107" fmla="*/ 328 h 4376"/>
                <a:gd name="T108" fmla="*/ 3901 w 3993"/>
                <a:gd name="T109" fmla="*/ 31 h 43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93"/>
                <a:gd name="T166" fmla="*/ 0 h 4376"/>
                <a:gd name="T167" fmla="*/ 3993 w 3993"/>
                <a:gd name="T168" fmla="*/ 4376 h 43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93" h="4376">
                  <a:moveTo>
                    <a:pt x="3901" y="31"/>
                  </a:moveTo>
                  <a:lnTo>
                    <a:pt x="3575" y="0"/>
                  </a:lnTo>
                  <a:lnTo>
                    <a:pt x="3437" y="0"/>
                  </a:lnTo>
                  <a:lnTo>
                    <a:pt x="3250" y="31"/>
                  </a:lnTo>
                  <a:lnTo>
                    <a:pt x="3101" y="123"/>
                  </a:lnTo>
                  <a:lnTo>
                    <a:pt x="3004" y="243"/>
                  </a:lnTo>
                  <a:lnTo>
                    <a:pt x="2686" y="535"/>
                  </a:lnTo>
                  <a:lnTo>
                    <a:pt x="2549" y="672"/>
                  </a:lnTo>
                  <a:lnTo>
                    <a:pt x="2411" y="945"/>
                  </a:lnTo>
                  <a:lnTo>
                    <a:pt x="2329" y="1299"/>
                  </a:lnTo>
                  <a:lnTo>
                    <a:pt x="2329" y="1434"/>
                  </a:lnTo>
                  <a:lnTo>
                    <a:pt x="2329" y="1625"/>
                  </a:lnTo>
                  <a:lnTo>
                    <a:pt x="2411" y="1770"/>
                  </a:lnTo>
                  <a:lnTo>
                    <a:pt x="2273" y="1975"/>
                  </a:lnTo>
                  <a:lnTo>
                    <a:pt x="2138" y="2084"/>
                  </a:lnTo>
                  <a:lnTo>
                    <a:pt x="1929" y="2181"/>
                  </a:lnTo>
                  <a:lnTo>
                    <a:pt x="1720" y="2248"/>
                  </a:lnTo>
                  <a:lnTo>
                    <a:pt x="1649" y="2271"/>
                  </a:lnTo>
                  <a:lnTo>
                    <a:pt x="1515" y="2386"/>
                  </a:lnTo>
                  <a:lnTo>
                    <a:pt x="1447" y="2457"/>
                  </a:lnTo>
                  <a:lnTo>
                    <a:pt x="1242" y="2543"/>
                  </a:lnTo>
                  <a:lnTo>
                    <a:pt x="1108" y="2543"/>
                  </a:lnTo>
                  <a:lnTo>
                    <a:pt x="1034" y="2591"/>
                  </a:lnTo>
                  <a:lnTo>
                    <a:pt x="966" y="2730"/>
                  </a:lnTo>
                  <a:lnTo>
                    <a:pt x="835" y="2946"/>
                  </a:lnTo>
                  <a:lnTo>
                    <a:pt x="619" y="3140"/>
                  </a:lnTo>
                  <a:lnTo>
                    <a:pt x="481" y="3211"/>
                  </a:lnTo>
                  <a:lnTo>
                    <a:pt x="414" y="3279"/>
                  </a:lnTo>
                  <a:lnTo>
                    <a:pt x="373" y="3353"/>
                  </a:lnTo>
                  <a:lnTo>
                    <a:pt x="343" y="3484"/>
                  </a:lnTo>
                  <a:lnTo>
                    <a:pt x="208" y="3692"/>
                  </a:lnTo>
                  <a:lnTo>
                    <a:pt x="105" y="3704"/>
                  </a:lnTo>
                  <a:lnTo>
                    <a:pt x="0" y="3965"/>
                  </a:lnTo>
                  <a:lnTo>
                    <a:pt x="137" y="4241"/>
                  </a:lnTo>
                  <a:lnTo>
                    <a:pt x="276" y="4376"/>
                  </a:lnTo>
                  <a:lnTo>
                    <a:pt x="485" y="4219"/>
                  </a:lnTo>
                  <a:lnTo>
                    <a:pt x="690" y="4104"/>
                  </a:lnTo>
                  <a:lnTo>
                    <a:pt x="835" y="3946"/>
                  </a:lnTo>
                  <a:lnTo>
                    <a:pt x="895" y="3692"/>
                  </a:lnTo>
                  <a:lnTo>
                    <a:pt x="1100" y="3555"/>
                  </a:lnTo>
                  <a:lnTo>
                    <a:pt x="1242" y="3513"/>
                  </a:lnTo>
                  <a:lnTo>
                    <a:pt x="1295" y="3405"/>
                  </a:lnTo>
                  <a:lnTo>
                    <a:pt x="1376" y="3350"/>
                  </a:lnTo>
                  <a:lnTo>
                    <a:pt x="1515" y="3245"/>
                  </a:lnTo>
                  <a:lnTo>
                    <a:pt x="1732" y="3163"/>
                  </a:lnTo>
                  <a:lnTo>
                    <a:pt x="1929" y="3072"/>
                  </a:lnTo>
                  <a:lnTo>
                    <a:pt x="2138" y="3028"/>
                  </a:lnTo>
                  <a:lnTo>
                    <a:pt x="2680" y="2838"/>
                  </a:lnTo>
                  <a:lnTo>
                    <a:pt x="2825" y="2730"/>
                  </a:lnTo>
                  <a:lnTo>
                    <a:pt x="2964" y="2591"/>
                  </a:lnTo>
                  <a:lnTo>
                    <a:pt x="3374" y="1975"/>
                  </a:lnTo>
                  <a:lnTo>
                    <a:pt x="3721" y="1221"/>
                  </a:lnTo>
                  <a:lnTo>
                    <a:pt x="3993" y="396"/>
                  </a:lnTo>
                  <a:lnTo>
                    <a:pt x="3993" y="328"/>
                  </a:lnTo>
                  <a:lnTo>
                    <a:pt x="3901" y="3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2" name="Freeform 15"/>
            <p:cNvSpPr>
              <a:spLocks/>
            </p:cNvSpPr>
            <p:nvPr/>
          </p:nvSpPr>
          <p:spPr bwMode="auto">
            <a:xfrm>
              <a:off x="6461126" y="2774950"/>
              <a:ext cx="127000" cy="61912"/>
            </a:xfrm>
            <a:custGeom>
              <a:avLst/>
              <a:gdLst>
                <a:gd name="T0" fmla="*/ 56 w 882"/>
                <a:gd name="T1" fmla="*/ 377 h 433"/>
                <a:gd name="T2" fmla="*/ 165 w 882"/>
                <a:gd name="T3" fmla="*/ 294 h 433"/>
                <a:gd name="T4" fmla="*/ 262 w 882"/>
                <a:gd name="T5" fmla="*/ 146 h 433"/>
                <a:gd name="T6" fmla="*/ 381 w 882"/>
                <a:gd name="T7" fmla="*/ 81 h 433"/>
                <a:gd name="T8" fmla="*/ 515 w 882"/>
                <a:gd name="T9" fmla="*/ 0 h 433"/>
                <a:gd name="T10" fmla="*/ 534 w 882"/>
                <a:gd name="T11" fmla="*/ 7 h 433"/>
                <a:gd name="T12" fmla="*/ 672 w 882"/>
                <a:gd name="T13" fmla="*/ 7 h 433"/>
                <a:gd name="T14" fmla="*/ 882 w 882"/>
                <a:gd name="T15" fmla="*/ 7 h 433"/>
                <a:gd name="T16" fmla="*/ 811 w 882"/>
                <a:gd name="T17" fmla="*/ 7 h 433"/>
                <a:gd name="T18" fmla="*/ 680 w 882"/>
                <a:gd name="T19" fmla="*/ 81 h 433"/>
                <a:gd name="T20" fmla="*/ 624 w 882"/>
                <a:gd name="T21" fmla="*/ 134 h 433"/>
                <a:gd name="T22" fmla="*/ 534 w 882"/>
                <a:gd name="T23" fmla="*/ 212 h 433"/>
                <a:gd name="T24" fmla="*/ 407 w 882"/>
                <a:gd name="T25" fmla="*/ 403 h 433"/>
                <a:gd name="T26" fmla="*/ 191 w 882"/>
                <a:gd name="T27" fmla="*/ 433 h 433"/>
                <a:gd name="T28" fmla="*/ 0 w 882"/>
                <a:gd name="T29" fmla="*/ 403 h 433"/>
                <a:gd name="T30" fmla="*/ 56 w 882"/>
                <a:gd name="T31" fmla="*/ 377 h 4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2"/>
                <a:gd name="T49" fmla="*/ 0 h 433"/>
                <a:gd name="T50" fmla="*/ 882 w 882"/>
                <a:gd name="T51" fmla="*/ 433 h 4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2" h="433">
                  <a:moveTo>
                    <a:pt x="56" y="377"/>
                  </a:moveTo>
                  <a:lnTo>
                    <a:pt x="165" y="294"/>
                  </a:lnTo>
                  <a:lnTo>
                    <a:pt x="262" y="146"/>
                  </a:lnTo>
                  <a:lnTo>
                    <a:pt x="381" y="81"/>
                  </a:lnTo>
                  <a:lnTo>
                    <a:pt x="515" y="0"/>
                  </a:lnTo>
                  <a:lnTo>
                    <a:pt x="534" y="7"/>
                  </a:lnTo>
                  <a:lnTo>
                    <a:pt x="672" y="7"/>
                  </a:lnTo>
                  <a:lnTo>
                    <a:pt x="882" y="7"/>
                  </a:lnTo>
                  <a:lnTo>
                    <a:pt x="811" y="7"/>
                  </a:lnTo>
                  <a:lnTo>
                    <a:pt x="680" y="81"/>
                  </a:lnTo>
                  <a:lnTo>
                    <a:pt x="624" y="134"/>
                  </a:lnTo>
                  <a:lnTo>
                    <a:pt x="534" y="212"/>
                  </a:lnTo>
                  <a:lnTo>
                    <a:pt x="407" y="403"/>
                  </a:lnTo>
                  <a:lnTo>
                    <a:pt x="191" y="433"/>
                  </a:lnTo>
                  <a:lnTo>
                    <a:pt x="0" y="403"/>
                  </a:lnTo>
                  <a:lnTo>
                    <a:pt x="56" y="37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3" name="Freeform 16"/>
            <p:cNvSpPr>
              <a:spLocks/>
            </p:cNvSpPr>
            <p:nvPr/>
          </p:nvSpPr>
          <p:spPr bwMode="auto">
            <a:xfrm>
              <a:off x="5959476" y="2944813"/>
              <a:ext cx="387350" cy="315912"/>
            </a:xfrm>
            <a:custGeom>
              <a:avLst/>
              <a:gdLst>
                <a:gd name="T0" fmla="*/ 1389 w 2684"/>
                <a:gd name="T1" fmla="*/ 0 h 2195"/>
                <a:gd name="T2" fmla="*/ 1520 w 2684"/>
                <a:gd name="T3" fmla="*/ 41 h 2195"/>
                <a:gd name="T4" fmla="*/ 1597 w 2684"/>
                <a:gd name="T5" fmla="*/ 67 h 2195"/>
                <a:gd name="T6" fmla="*/ 1732 w 2684"/>
                <a:gd name="T7" fmla="*/ 134 h 2195"/>
                <a:gd name="T8" fmla="*/ 1803 w 2684"/>
                <a:gd name="T9" fmla="*/ 134 h 2195"/>
                <a:gd name="T10" fmla="*/ 1941 w 2684"/>
                <a:gd name="T11" fmla="*/ 205 h 2195"/>
                <a:gd name="T12" fmla="*/ 2008 w 2684"/>
                <a:gd name="T13" fmla="*/ 228 h 2195"/>
                <a:gd name="T14" fmla="*/ 2090 w 2684"/>
                <a:gd name="T15" fmla="*/ 175 h 2195"/>
                <a:gd name="T16" fmla="*/ 2284 w 2684"/>
                <a:gd name="T17" fmla="*/ 205 h 2195"/>
                <a:gd name="T18" fmla="*/ 2423 w 2684"/>
                <a:gd name="T19" fmla="*/ 273 h 2195"/>
                <a:gd name="T20" fmla="*/ 2549 w 2684"/>
                <a:gd name="T21" fmla="*/ 336 h 2195"/>
                <a:gd name="T22" fmla="*/ 2684 w 2684"/>
                <a:gd name="T23" fmla="*/ 418 h 2195"/>
                <a:gd name="T24" fmla="*/ 2549 w 2684"/>
                <a:gd name="T25" fmla="*/ 552 h 2195"/>
                <a:gd name="T26" fmla="*/ 2489 w 2684"/>
                <a:gd name="T27" fmla="*/ 683 h 2195"/>
                <a:gd name="T28" fmla="*/ 2423 w 2684"/>
                <a:gd name="T29" fmla="*/ 892 h 2195"/>
                <a:gd name="T30" fmla="*/ 2307 w 2684"/>
                <a:gd name="T31" fmla="*/ 1037 h 2195"/>
                <a:gd name="T32" fmla="*/ 2284 w 2684"/>
                <a:gd name="T33" fmla="*/ 1165 h 2195"/>
                <a:gd name="T34" fmla="*/ 2284 w 2684"/>
                <a:gd name="T35" fmla="*/ 1303 h 2195"/>
                <a:gd name="T36" fmla="*/ 2224 w 2684"/>
                <a:gd name="T37" fmla="*/ 1418 h 2195"/>
                <a:gd name="T38" fmla="*/ 2146 w 2684"/>
                <a:gd name="T39" fmla="*/ 1441 h 2195"/>
                <a:gd name="T40" fmla="*/ 2116 w 2684"/>
                <a:gd name="T41" fmla="*/ 1471 h 2195"/>
                <a:gd name="T42" fmla="*/ 2008 w 2684"/>
                <a:gd name="T43" fmla="*/ 1508 h 2195"/>
                <a:gd name="T44" fmla="*/ 1941 w 2684"/>
                <a:gd name="T45" fmla="*/ 1714 h 2195"/>
                <a:gd name="T46" fmla="*/ 1870 w 2684"/>
                <a:gd name="T47" fmla="*/ 1851 h 2195"/>
                <a:gd name="T48" fmla="*/ 1665 w 2684"/>
                <a:gd name="T49" fmla="*/ 2124 h 2195"/>
                <a:gd name="T50" fmla="*/ 1597 w 2684"/>
                <a:gd name="T51" fmla="*/ 2195 h 2195"/>
                <a:gd name="T52" fmla="*/ 1384 w 2684"/>
                <a:gd name="T53" fmla="*/ 2095 h 2195"/>
                <a:gd name="T54" fmla="*/ 1184 w 2684"/>
                <a:gd name="T55" fmla="*/ 1990 h 2195"/>
                <a:gd name="T56" fmla="*/ 907 w 2684"/>
                <a:gd name="T57" fmla="*/ 1785 h 2195"/>
                <a:gd name="T58" fmla="*/ 706 w 2684"/>
                <a:gd name="T59" fmla="*/ 1662 h 2195"/>
                <a:gd name="T60" fmla="*/ 355 w 2684"/>
                <a:gd name="T61" fmla="*/ 1575 h 2195"/>
                <a:gd name="T62" fmla="*/ 138 w 2684"/>
                <a:gd name="T63" fmla="*/ 1418 h 2195"/>
                <a:gd name="T64" fmla="*/ 0 w 2684"/>
                <a:gd name="T65" fmla="*/ 1444 h 2195"/>
                <a:gd name="T66" fmla="*/ 11 w 2684"/>
                <a:gd name="T67" fmla="*/ 1370 h 2195"/>
                <a:gd name="T68" fmla="*/ 150 w 2684"/>
                <a:gd name="T69" fmla="*/ 1165 h 2195"/>
                <a:gd name="T70" fmla="*/ 287 w 2684"/>
                <a:gd name="T71" fmla="*/ 1027 h 2195"/>
                <a:gd name="T72" fmla="*/ 493 w 2684"/>
                <a:gd name="T73" fmla="*/ 892 h 2195"/>
                <a:gd name="T74" fmla="*/ 631 w 2684"/>
                <a:gd name="T75" fmla="*/ 821 h 2195"/>
                <a:gd name="T76" fmla="*/ 840 w 2684"/>
                <a:gd name="T77" fmla="*/ 683 h 2195"/>
                <a:gd name="T78" fmla="*/ 907 w 2684"/>
                <a:gd name="T79" fmla="*/ 549 h 2195"/>
                <a:gd name="T80" fmla="*/ 978 w 2684"/>
                <a:gd name="T81" fmla="*/ 410 h 2195"/>
                <a:gd name="T82" fmla="*/ 1045 w 2684"/>
                <a:gd name="T83" fmla="*/ 339 h 2195"/>
                <a:gd name="T84" fmla="*/ 1113 w 2684"/>
                <a:gd name="T85" fmla="*/ 273 h 2195"/>
                <a:gd name="T86" fmla="*/ 1184 w 2684"/>
                <a:gd name="T87" fmla="*/ 273 h 2195"/>
                <a:gd name="T88" fmla="*/ 1250 w 2684"/>
                <a:gd name="T89" fmla="*/ 205 h 2195"/>
                <a:gd name="T90" fmla="*/ 1321 w 2684"/>
                <a:gd name="T91" fmla="*/ 134 h 2195"/>
                <a:gd name="T92" fmla="*/ 1321 w 2684"/>
                <a:gd name="T93" fmla="*/ 67 h 2195"/>
                <a:gd name="T94" fmla="*/ 1389 w 2684"/>
                <a:gd name="T95" fmla="*/ 0 h 2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84"/>
                <a:gd name="T145" fmla="*/ 0 h 2195"/>
                <a:gd name="T146" fmla="*/ 2684 w 2684"/>
                <a:gd name="T147" fmla="*/ 2195 h 2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84" h="2195">
                  <a:moveTo>
                    <a:pt x="1389" y="0"/>
                  </a:moveTo>
                  <a:lnTo>
                    <a:pt x="1520" y="41"/>
                  </a:lnTo>
                  <a:lnTo>
                    <a:pt x="1597" y="67"/>
                  </a:lnTo>
                  <a:lnTo>
                    <a:pt x="1732" y="134"/>
                  </a:lnTo>
                  <a:lnTo>
                    <a:pt x="1803" y="134"/>
                  </a:lnTo>
                  <a:lnTo>
                    <a:pt x="1941" y="205"/>
                  </a:lnTo>
                  <a:lnTo>
                    <a:pt x="2008" y="228"/>
                  </a:lnTo>
                  <a:lnTo>
                    <a:pt x="2090" y="175"/>
                  </a:lnTo>
                  <a:lnTo>
                    <a:pt x="2284" y="205"/>
                  </a:lnTo>
                  <a:lnTo>
                    <a:pt x="2423" y="273"/>
                  </a:lnTo>
                  <a:lnTo>
                    <a:pt x="2549" y="336"/>
                  </a:lnTo>
                  <a:lnTo>
                    <a:pt x="2684" y="418"/>
                  </a:lnTo>
                  <a:lnTo>
                    <a:pt x="2549" y="552"/>
                  </a:lnTo>
                  <a:lnTo>
                    <a:pt x="2489" y="683"/>
                  </a:lnTo>
                  <a:lnTo>
                    <a:pt x="2423" y="892"/>
                  </a:lnTo>
                  <a:lnTo>
                    <a:pt x="2307" y="1037"/>
                  </a:lnTo>
                  <a:lnTo>
                    <a:pt x="2284" y="1165"/>
                  </a:lnTo>
                  <a:lnTo>
                    <a:pt x="2284" y="1303"/>
                  </a:lnTo>
                  <a:lnTo>
                    <a:pt x="2224" y="1418"/>
                  </a:lnTo>
                  <a:lnTo>
                    <a:pt x="2146" y="1441"/>
                  </a:lnTo>
                  <a:lnTo>
                    <a:pt x="2116" y="1471"/>
                  </a:lnTo>
                  <a:lnTo>
                    <a:pt x="2008" y="1508"/>
                  </a:lnTo>
                  <a:lnTo>
                    <a:pt x="1941" y="1714"/>
                  </a:lnTo>
                  <a:lnTo>
                    <a:pt x="1870" y="1851"/>
                  </a:lnTo>
                  <a:lnTo>
                    <a:pt x="1665" y="2124"/>
                  </a:lnTo>
                  <a:lnTo>
                    <a:pt x="1597" y="2195"/>
                  </a:lnTo>
                  <a:lnTo>
                    <a:pt x="1384" y="2095"/>
                  </a:lnTo>
                  <a:lnTo>
                    <a:pt x="1184" y="1990"/>
                  </a:lnTo>
                  <a:lnTo>
                    <a:pt x="907" y="1785"/>
                  </a:lnTo>
                  <a:lnTo>
                    <a:pt x="706" y="1662"/>
                  </a:lnTo>
                  <a:lnTo>
                    <a:pt x="355" y="1575"/>
                  </a:lnTo>
                  <a:lnTo>
                    <a:pt x="138" y="1418"/>
                  </a:lnTo>
                  <a:lnTo>
                    <a:pt x="0" y="1444"/>
                  </a:lnTo>
                  <a:lnTo>
                    <a:pt x="11" y="1370"/>
                  </a:lnTo>
                  <a:lnTo>
                    <a:pt x="150" y="1165"/>
                  </a:lnTo>
                  <a:lnTo>
                    <a:pt x="287" y="1027"/>
                  </a:lnTo>
                  <a:lnTo>
                    <a:pt x="493" y="892"/>
                  </a:lnTo>
                  <a:lnTo>
                    <a:pt x="631" y="821"/>
                  </a:lnTo>
                  <a:lnTo>
                    <a:pt x="840" y="683"/>
                  </a:lnTo>
                  <a:lnTo>
                    <a:pt x="907" y="549"/>
                  </a:lnTo>
                  <a:lnTo>
                    <a:pt x="978" y="410"/>
                  </a:lnTo>
                  <a:lnTo>
                    <a:pt x="1045" y="339"/>
                  </a:lnTo>
                  <a:lnTo>
                    <a:pt x="1113" y="273"/>
                  </a:lnTo>
                  <a:lnTo>
                    <a:pt x="1184" y="273"/>
                  </a:lnTo>
                  <a:lnTo>
                    <a:pt x="1250" y="205"/>
                  </a:lnTo>
                  <a:lnTo>
                    <a:pt x="1321" y="134"/>
                  </a:lnTo>
                  <a:lnTo>
                    <a:pt x="1321" y="67"/>
                  </a:lnTo>
                  <a:lnTo>
                    <a:pt x="1389" y="0"/>
                  </a:lnTo>
                  <a:close/>
                </a:path>
              </a:pathLst>
            </a:custGeom>
            <a:solidFill>
              <a:srgbClr val="FFD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4" name="Freeform 17"/>
            <p:cNvSpPr>
              <a:spLocks/>
            </p:cNvSpPr>
            <p:nvPr/>
          </p:nvSpPr>
          <p:spPr bwMode="auto">
            <a:xfrm>
              <a:off x="6049963" y="3003550"/>
              <a:ext cx="109538" cy="138112"/>
            </a:xfrm>
            <a:custGeom>
              <a:avLst/>
              <a:gdLst>
                <a:gd name="T0" fmla="*/ 138 w 758"/>
                <a:gd name="T1" fmla="*/ 960 h 960"/>
                <a:gd name="T2" fmla="*/ 276 w 758"/>
                <a:gd name="T3" fmla="*/ 822 h 960"/>
                <a:gd name="T4" fmla="*/ 347 w 758"/>
                <a:gd name="T5" fmla="*/ 687 h 960"/>
                <a:gd name="T6" fmla="*/ 414 w 758"/>
                <a:gd name="T7" fmla="*/ 617 h 960"/>
                <a:gd name="T8" fmla="*/ 553 w 758"/>
                <a:gd name="T9" fmla="*/ 549 h 960"/>
                <a:gd name="T10" fmla="*/ 619 w 758"/>
                <a:gd name="T11" fmla="*/ 482 h 960"/>
                <a:gd name="T12" fmla="*/ 619 w 758"/>
                <a:gd name="T13" fmla="*/ 344 h 960"/>
                <a:gd name="T14" fmla="*/ 619 w 758"/>
                <a:gd name="T15" fmla="*/ 206 h 960"/>
                <a:gd name="T16" fmla="*/ 758 w 758"/>
                <a:gd name="T17" fmla="*/ 68 h 960"/>
                <a:gd name="T18" fmla="*/ 690 w 758"/>
                <a:gd name="T19" fmla="*/ 0 h 960"/>
                <a:gd name="T20" fmla="*/ 690 w 758"/>
                <a:gd name="T21" fmla="*/ 68 h 960"/>
                <a:gd name="T22" fmla="*/ 619 w 758"/>
                <a:gd name="T23" fmla="*/ 273 h 960"/>
                <a:gd name="T24" fmla="*/ 553 w 758"/>
                <a:gd name="T25" fmla="*/ 344 h 960"/>
                <a:gd name="T26" fmla="*/ 482 w 758"/>
                <a:gd name="T27" fmla="*/ 411 h 960"/>
                <a:gd name="T28" fmla="*/ 414 w 758"/>
                <a:gd name="T29" fmla="*/ 482 h 960"/>
                <a:gd name="T30" fmla="*/ 276 w 758"/>
                <a:gd name="T31" fmla="*/ 549 h 960"/>
                <a:gd name="T32" fmla="*/ 209 w 758"/>
                <a:gd name="T33" fmla="*/ 549 h 960"/>
                <a:gd name="T34" fmla="*/ 138 w 758"/>
                <a:gd name="T35" fmla="*/ 687 h 960"/>
                <a:gd name="T36" fmla="*/ 0 w 758"/>
                <a:gd name="T37" fmla="*/ 822 h 960"/>
                <a:gd name="T38" fmla="*/ 138 w 758"/>
                <a:gd name="T39" fmla="*/ 960 h 9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8"/>
                <a:gd name="T61" fmla="*/ 0 h 960"/>
                <a:gd name="T62" fmla="*/ 758 w 758"/>
                <a:gd name="T63" fmla="*/ 960 h 9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8" h="960">
                  <a:moveTo>
                    <a:pt x="138" y="960"/>
                  </a:moveTo>
                  <a:lnTo>
                    <a:pt x="276" y="822"/>
                  </a:lnTo>
                  <a:lnTo>
                    <a:pt x="347" y="687"/>
                  </a:lnTo>
                  <a:lnTo>
                    <a:pt x="414" y="617"/>
                  </a:lnTo>
                  <a:lnTo>
                    <a:pt x="553" y="549"/>
                  </a:lnTo>
                  <a:lnTo>
                    <a:pt x="619" y="482"/>
                  </a:lnTo>
                  <a:lnTo>
                    <a:pt x="619" y="344"/>
                  </a:lnTo>
                  <a:lnTo>
                    <a:pt x="619" y="206"/>
                  </a:lnTo>
                  <a:lnTo>
                    <a:pt x="758" y="68"/>
                  </a:lnTo>
                  <a:lnTo>
                    <a:pt x="690" y="0"/>
                  </a:lnTo>
                  <a:lnTo>
                    <a:pt x="690" y="68"/>
                  </a:lnTo>
                  <a:lnTo>
                    <a:pt x="619" y="273"/>
                  </a:lnTo>
                  <a:lnTo>
                    <a:pt x="553" y="344"/>
                  </a:lnTo>
                  <a:lnTo>
                    <a:pt x="482" y="411"/>
                  </a:lnTo>
                  <a:lnTo>
                    <a:pt x="414" y="482"/>
                  </a:lnTo>
                  <a:lnTo>
                    <a:pt x="276" y="549"/>
                  </a:lnTo>
                  <a:lnTo>
                    <a:pt x="209" y="549"/>
                  </a:lnTo>
                  <a:lnTo>
                    <a:pt x="138" y="687"/>
                  </a:lnTo>
                  <a:lnTo>
                    <a:pt x="0" y="822"/>
                  </a:lnTo>
                  <a:lnTo>
                    <a:pt x="138" y="9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5" name="Freeform 18"/>
            <p:cNvSpPr>
              <a:spLocks/>
            </p:cNvSpPr>
            <p:nvPr/>
          </p:nvSpPr>
          <p:spPr bwMode="auto">
            <a:xfrm>
              <a:off x="6100763" y="3008313"/>
              <a:ext cx="149225" cy="203200"/>
            </a:xfrm>
            <a:custGeom>
              <a:avLst/>
              <a:gdLst>
                <a:gd name="T0" fmla="*/ 0 w 1030"/>
                <a:gd name="T1" fmla="*/ 1083 h 1407"/>
                <a:gd name="T2" fmla="*/ 135 w 1030"/>
                <a:gd name="T3" fmla="*/ 926 h 1407"/>
                <a:gd name="T4" fmla="*/ 206 w 1030"/>
                <a:gd name="T5" fmla="*/ 721 h 1407"/>
                <a:gd name="T6" fmla="*/ 269 w 1030"/>
                <a:gd name="T7" fmla="*/ 650 h 1407"/>
                <a:gd name="T8" fmla="*/ 597 w 1030"/>
                <a:gd name="T9" fmla="*/ 650 h 1407"/>
                <a:gd name="T10" fmla="*/ 754 w 1030"/>
                <a:gd name="T11" fmla="*/ 515 h 1407"/>
                <a:gd name="T12" fmla="*/ 825 w 1030"/>
                <a:gd name="T13" fmla="*/ 377 h 1407"/>
                <a:gd name="T14" fmla="*/ 813 w 1030"/>
                <a:gd name="T15" fmla="*/ 243 h 1407"/>
                <a:gd name="T16" fmla="*/ 732 w 1030"/>
                <a:gd name="T17" fmla="*/ 191 h 1407"/>
                <a:gd name="T18" fmla="*/ 676 w 1030"/>
                <a:gd name="T19" fmla="*/ 243 h 1407"/>
                <a:gd name="T20" fmla="*/ 568 w 1030"/>
                <a:gd name="T21" fmla="*/ 381 h 1407"/>
                <a:gd name="T22" fmla="*/ 482 w 1030"/>
                <a:gd name="T23" fmla="*/ 377 h 1407"/>
                <a:gd name="T24" fmla="*/ 411 w 1030"/>
                <a:gd name="T25" fmla="*/ 310 h 1407"/>
                <a:gd name="T26" fmla="*/ 516 w 1030"/>
                <a:gd name="T27" fmla="*/ 165 h 1407"/>
                <a:gd name="T28" fmla="*/ 568 w 1030"/>
                <a:gd name="T29" fmla="*/ 26 h 1407"/>
                <a:gd name="T30" fmla="*/ 676 w 1030"/>
                <a:gd name="T31" fmla="*/ 0 h 1407"/>
                <a:gd name="T32" fmla="*/ 892 w 1030"/>
                <a:gd name="T33" fmla="*/ 34 h 1407"/>
                <a:gd name="T34" fmla="*/ 963 w 1030"/>
                <a:gd name="T35" fmla="*/ 172 h 1407"/>
                <a:gd name="T36" fmla="*/ 963 w 1030"/>
                <a:gd name="T37" fmla="*/ 239 h 1407"/>
                <a:gd name="T38" fmla="*/ 963 w 1030"/>
                <a:gd name="T39" fmla="*/ 377 h 1407"/>
                <a:gd name="T40" fmla="*/ 1030 w 1030"/>
                <a:gd name="T41" fmla="*/ 448 h 1407"/>
                <a:gd name="T42" fmla="*/ 1030 w 1030"/>
                <a:gd name="T43" fmla="*/ 515 h 1407"/>
                <a:gd name="T44" fmla="*/ 963 w 1030"/>
                <a:gd name="T45" fmla="*/ 653 h 1407"/>
                <a:gd name="T46" fmla="*/ 825 w 1030"/>
                <a:gd name="T47" fmla="*/ 788 h 1407"/>
                <a:gd name="T48" fmla="*/ 758 w 1030"/>
                <a:gd name="T49" fmla="*/ 840 h 1407"/>
                <a:gd name="T50" fmla="*/ 619 w 1030"/>
                <a:gd name="T51" fmla="*/ 859 h 1407"/>
                <a:gd name="T52" fmla="*/ 406 w 1030"/>
                <a:gd name="T53" fmla="*/ 840 h 1407"/>
                <a:gd name="T54" fmla="*/ 343 w 1030"/>
                <a:gd name="T55" fmla="*/ 997 h 1407"/>
                <a:gd name="T56" fmla="*/ 272 w 1030"/>
                <a:gd name="T57" fmla="*/ 1064 h 1407"/>
                <a:gd name="T58" fmla="*/ 548 w 1030"/>
                <a:gd name="T59" fmla="*/ 1131 h 1407"/>
                <a:gd name="T60" fmla="*/ 676 w 1030"/>
                <a:gd name="T61" fmla="*/ 1218 h 1407"/>
                <a:gd name="T62" fmla="*/ 687 w 1030"/>
                <a:gd name="T63" fmla="*/ 1270 h 1407"/>
                <a:gd name="T64" fmla="*/ 619 w 1030"/>
                <a:gd name="T65" fmla="*/ 1341 h 1407"/>
                <a:gd name="T66" fmla="*/ 548 w 1030"/>
                <a:gd name="T67" fmla="*/ 1407 h 1407"/>
                <a:gd name="T68" fmla="*/ 411 w 1030"/>
                <a:gd name="T69" fmla="*/ 1341 h 1407"/>
                <a:gd name="T70" fmla="*/ 269 w 1030"/>
                <a:gd name="T71" fmla="*/ 1218 h 1407"/>
                <a:gd name="T72" fmla="*/ 135 w 1030"/>
                <a:gd name="T73" fmla="*/ 1161 h 1407"/>
                <a:gd name="T74" fmla="*/ 0 w 1030"/>
                <a:gd name="T75" fmla="*/ 1083 h 14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30"/>
                <a:gd name="T115" fmla="*/ 0 h 1407"/>
                <a:gd name="T116" fmla="*/ 1030 w 1030"/>
                <a:gd name="T117" fmla="*/ 1407 h 14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30" h="1407">
                  <a:moveTo>
                    <a:pt x="0" y="1083"/>
                  </a:moveTo>
                  <a:lnTo>
                    <a:pt x="135" y="926"/>
                  </a:lnTo>
                  <a:lnTo>
                    <a:pt x="206" y="721"/>
                  </a:lnTo>
                  <a:lnTo>
                    <a:pt x="269" y="650"/>
                  </a:lnTo>
                  <a:lnTo>
                    <a:pt x="597" y="650"/>
                  </a:lnTo>
                  <a:lnTo>
                    <a:pt x="754" y="515"/>
                  </a:lnTo>
                  <a:lnTo>
                    <a:pt x="825" y="377"/>
                  </a:lnTo>
                  <a:lnTo>
                    <a:pt x="813" y="243"/>
                  </a:lnTo>
                  <a:lnTo>
                    <a:pt x="732" y="191"/>
                  </a:lnTo>
                  <a:lnTo>
                    <a:pt x="676" y="243"/>
                  </a:lnTo>
                  <a:lnTo>
                    <a:pt x="568" y="381"/>
                  </a:lnTo>
                  <a:lnTo>
                    <a:pt x="482" y="377"/>
                  </a:lnTo>
                  <a:lnTo>
                    <a:pt x="411" y="310"/>
                  </a:lnTo>
                  <a:lnTo>
                    <a:pt x="516" y="165"/>
                  </a:lnTo>
                  <a:lnTo>
                    <a:pt x="568" y="26"/>
                  </a:lnTo>
                  <a:lnTo>
                    <a:pt x="676" y="0"/>
                  </a:lnTo>
                  <a:lnTo>
                    <a:pt x="892" y="34"/>
                  </a:lnTo>
                  <a:lnTo>
                    <a:pt x="963" y="172"/>
                  </a:lnTo>
                  <a:lnTo>
                    <a:pt x="963" y="239"/>
                  </a:lnTo>
                  <a:lnTo>
                    <a:pt x="963" y="377"/>
                  </a:lnTo>
                  <a:lnTo>
                    <a:pt x="1030" y="448"/>
                  </a:lnTo>
                  <a:lnTo>
                    <a:pt x="1030" y="515"/>
                  </a:lnTo>
                  <a:lnTo>
                    <a:pt x="963" y="653"/>
                  </a:lnTo>
                  <a:lnTo>
                    <a:pt x="825" y="788"/>
                  </a:lnTo>
                  <a:lnTo>
                    <a:pt x="758" y="840"/>
                  </a:lnTo>
                  <a:lnTo>
                    <a:pt x="619" y="859"/>
                  </a:lnTo>
                  <a:lnTo>
                    <a:pt x="406" y="840"/>
                  </a:lnTo>
                  <a:lnTo>
                    <a:pt x="343" y="997"/>
                  </a:lnTo>
                  <a:lnTo>
                    <a:pt x="272" y="1064"/>
                  </a:lnTo>
                  <a:lnTo>
                    <a:pt x="548" y="1131"/>
                  </a:lnTo>
                  <a:lnTo>
                    <a:pt x="676" y="1218"/>
                  </a:lnTo>
                  <a:lnTo>
                    <a:pt x="687" y="1270"/>
                  </a:lnTo>
                  <a:lnTo>
                    <a:pt x="619" y="1341"/>
                  </a:lnTo>
                  <a:lnTo>
                    <a:pt x="548" y="1407"/>
                  </a:lnTo>
                  <a:lnTo>
                    <a:pt x="411" y="1341"/>
                  </a:lnTo>
                  <a:lnTo>
                    <a:pt x="269" y="1218"/>
                  </a:lnTo>
                  <a:lnTo>
                    <a:pt x="135" y="1161"/>
                  </a:lnTo>
                  <a:lnTo>
                    <a:pt x="0" y="10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6" name="Freeform 19"/>
            <p:cNvSpPr>
              <a:spLocks/>
            </p:cNvSpPr>
            <p:nvPr/>
          </p:nvSpPr>
          <p:spPr bwMode="auto">
            <a:xfrm>
              <a:off x="5681663" y="3190875"/>
              <a:ext cx="552450" cy="628650"/>
            </a:xfrm>
            <a:custGeom>
              <a:avLst/>
              <a:gdLst>
                <a:gd name="T0" fmla="*/ 0 w 3826"/>
                <a:gd name="T1" fmla="*/ 1434 h 4352"/>
                <a:gd name="T2" fmla="*/ 78 w 3826"/>
                <a:gd name="T3" fmla="*/ 1235 h 4352"/>
                <a:gd name="T4" fmla="*/ 78 w 3826"/>
                <a:gd name="T5" fmla="*/ 1168 h 4352"/>
                <a:gd name="T6" fmla="*/ 220 w 3826"/>
                <a:gd name="T7" fmla="*/ 1082 h 4352"/>
                <a:gd name="T8" fmla="*/ 422 w 3826"/>
                <a:gd name="T9" fmla="*/ 891 h 4352"/>
                <a:gd name="T10" fmla="*/ 632 w 3826"/>
                <a:gd name="T11" fmla="*/ 686 h 4352"/>
                <a:gd name="T12" fmla="*/ 761 w 3826"/>
                <a:gd name="T13" fmla="*/ 515 h 4352"/>
                <a:gd name="T14" fmla="*/ 903 w 3826"/>
                <a:gd name="T15" fmla="*/ 410 h 4352"/>
                <a:gd name="T16" fmla="*/ 1113 w 3826"/>
                <a:gd name="T17" fmla="*/ 298 h 4352"/>
                <a:gd name="T18" fmla="*/ 1318 w 3826"/>
                <a:gd name="T19" fmla="*/ 205 h 4352"/>
                <a:gd name="T20" fmla="*/ 1456 w 3826"/>
                <a:gd name="T21" fmla="*/ 137 h 4352"/>
                <a:gd name="T22" fmla="*/ 1594 w 3826"/>
                <a:gd name="T23" fmla="*/ 71 h 4352"/>
                <a:gd name="T24" fmla="*/ 1661 w 3826"/>
                <a:gd name="T25" fmla="*/ 0 h 4352"/>
                <a:gd name="T26" fmla="*/ 1800 w 3826"/>
                <a:gd name="T27" fmla="*/ 0 h 4352"/>
                <a:gd name="T28" fmla="*/ 2363 w 3826"/>
                <a:gd name="T29" fmla="*/ 108 h 4352"/>
                <a:gd name="T30" fmla="*/ 2766 w 3826"/>
                <a:gd name="T31" fmla="*/ 342 h 4352"/>
                <a:gd name="T32" fmla="*/ 2971 w 3826"/>
                <a:gd name="T33" fmla="*/ 481 h 4352"/>
                <a:gd name="T34" fmla="*/ 3176 w 3826"/>
                <a:gd name="T35" fmla="*/ 686 h 4352"/>
                <a:gd name="T36" fmla="*/ 3386 w 3826"/>
                <a:gd name="T37" fmla="*/ 891 h 4352"/>
                <a:gd name="T38" fmla="*/ 3523 w 3826"/>
                <a:gd name="T39" fmla="*/ 1098 h 4352"/>
                <a:gd name="T40" fmla="*/ 3609 w 3826"/>
                <a:gd name="T41" fmla="*/ 1298 h 4352"/>
                <a:gd name="T42" fmla="*/ 3658 w 3826"/>
                <a:gd name="T43" fmla="*/ 1374 h 4352"/>
                <a:gd name="T44" fmla="*/ 3796 w 3826"/>
                <a:gd name="T45" fmla="*/ 1579 h 4352"/>
                <a:gd name="T46" fmla="*/ 3826 w 3826"/>
                <a:gd name="T47" fmla="*/ 1702 h 4352"/>
                <a:gd name="T48" fmla="*/ 3796 w 3826"/>
                <a:gd name="T49" fmla="*/ 1784 h 4352"/>
                <a:gd name="T50" fmla="*/ 3770 w 3826"/>
                <a:gd name="T51" fmla="*/ 1867 h 4352"/>
                <a:gd name="T52" fmla="*/ 3729 w 3826"/>
                <a:gd name="T53" fmla="*/ 1922 h 4352"/>
                <a:gd name="T54" fmla="*/ 3658 w 3826"/>
                <a:gd name="T55" fmla="*/ 1922 h 4352"/>
                <a:gd name="T56" fmla="*/ 3658 w 3826"/>
                <a:gd name="T57" fmla="*/ 2195 h 4352"/>
                <a:gd name="T58" fmla="*/ 3591 w 3826"/>
                <a:gd name="T59" fmla="*/ 2747 h 4352"/>
                <a:gd name="T60" fmla="*/ 3452 w 3826"/>
                <a:gd name="T61" fmla="*/ 3296 h 4352"/>
                <a:gd name="T62" fmla="*/ 3247 w 3826"/>
                <a:gd name="T63" fmla="*/ 3640 h 4352"/>
                <a:gd name="T64" fmla="*/ 3039 w 3826"/>
                <a:gd name="T65" fmla="*/ 3913 h 4352"/>
                <a:gd name="T66" fmla="*/ 2822 w 3826"/>
                <a:gd name="T67" fmla="*/ 4110 h 4352"/>
                <a:gd name="T68" fmla="*/ 2695 w 3826"/>
                <a:gd name="T69" fmla="*/ 4189 h 4352"/>
                <a:gd name="T70" fmla="*/ 2557 w 3826"/>
                <a:gd name="T71" fmla="*/ 4255 h 4352"/>
                <a:gd name="T72" fmla="*/ 2281 w 3826"/>
                <a:gd name="T73" fmla="*/ 4323 h 4352"/>
                <a:gd name="T74" fmla="*/ 2064 w 3826"/>
                <a:gd name="T75" fmla="*/ 4352 h 4352"/>
                <a:gd name="T76" fmla="*/ 1926 w 3826"/>
                <a:gd name="T77" fmla="*/ 4352 h 4352"/>
                <a:gd name="T78" fmla="*/ 1277 w 3826"/>
                <a:gd name="T79" fmla="*/ 4110 h 4352"/>
                <a:gd name="T80" fmla="*/ 698 w 3826"/>
                <a:gd name="T81" fmla="*/ 3569 h 4352"/>
                <a:gd name="T82" fmla="*/ 146 w 3826"/>
                <a:gd name="T83" fmla="*/ 2815 h 4352"/>
                <a:gd name="T84" fmla="*/ 78 w 3826"/>
                <a:gd name="T85" fmla="*/ 2266 h 4352"/>
                <a:gd name="T86" fmla="*/ 12 w 3826"/>
                <a:gd name="T87" fmla="*/ 1855 h 4352"/>
                <a:gd name="T88" fmla="*/ 0 w 3826"/>
                <a:gd name="T89" fmla="*/ 1434 h 43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26"/>
                <a:gd name="T136" fmla="*/ 0 h 4352"/>
                <a:gd name="T137" fmla="*/ 3826 w 3826"/>
                <a:gd name="T138" fmla="*/ 4352 h 43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26" h="4352">
                  <a:moveTo>
                    <a:pt x="0" y="1434"/>
                  </a:moveTo>
                  <a:lnTo>
                    <a:pt x="78" y="1235"/>
                  </a:lnTo>
                  <a:lnTo>
                    <a:pt x="78" y="1168"/>
                  </a:lnTo>
                  <a:lnTo>
                    <a:pt x="220" y="1082"/>
                  </a:lnTo>
                  <a:lnTo>
                    <a:pt x="422" y="891"/>
                  </a:lnTo>
                  <a:lnTo>
                    <a:pt x="632" y="686"/>
                  </a:lnTo>
                  <a:lnTo>
                    <a:pt x="761" y="515"/>
                  </a:lnTo>
                  <a:lnTo>
                    <a:pt x="903" y="410"/>
                  </a:lnTo>
                  <a:lnTo>
                    <a:pt x="1113" y="298"/>
                  </a:lnTo>
                  <a:lnTo>
                    <a:pt x="1318" y="205"/>
                  </a:lnTo>
                  <a:lnTo>
                    <a:pt x="1456" y="137"/>
                  </a:lnTo>
                  <a:lnTo>
                    <a:pt x="1594" y="71"/>
                  </a:lnTo>
                  <a:lnTo>
                    <a:pt x="1661" y="0"/>
                  </a:lnTo>
                  <a:lnTo>
                    <a:pt x="1800" y="0"/>
                  </a:lnTo>
                  <a:lnTo>
                    <a:pt x="2363" y="108"/>
                  </a:lnTo>
                  <a:lnTo>
                    <a:pt x="2766" y="342"/>
                  </a:lnTo>
                  <a:lnTo>
                    <a:pt x="2971" y="481"/>
                  </a:lnTo>
                  <a:lnTo>
                    <a:pt x="3176" y="686"/>
                  </a:lnTo>
                  <a:lnTo>
                    <a:pt x="3386" y="891"/>
                  </a:lnTo>
                  <a:lnTo>
                    <a:pt x="3523" y="1098"/>
                  </a:lnTo>
                  <a:lnTo>
                    <a:pt x="3609" y="1298"/>
                  </a:lnTo>
                  <a:lnTo>
                    <a:pt x="3658" y="1374"/>
                  </a:lnTo>
                  <a:lnTo>
                    <a:pt x="3796" y="1579"/>
                  </a:lnTo>
                  <a:lnTo>
                    <a:pt x="3826" y="1702"/>
                  </a:lnTo>
                  <a:lnTo>
                    <a:pt x="3796" y="1784"/>
                  </a:lnTo>
                  <a:lnTo>
                    <a:pt x="3770" y="1867"/>
                  </a:lnTo>
                  <a:lnTo>
                    <a:pt x="3729" y="1922"/>
                  </a:lnTo>
                  <a:lnTo>
                    <a:pt x="3658" y="1922"/>
                  </a:lnTo>
                  <a:lnTo>
                    <a:pt x="3658" y="2195"/>
                  </a:lnTo>
                  <a:lnTo>
                    <a:pt x="3591" y="2747"/>
                  </a:lnTo>
                  <a:lnTo>
                    <a:pt x="3452" y="3296"/>
                  </a:lnTo>
                  <a:lnTo>
                    <a:pt x="3247" y="3640"/>
                  </a:lnTo>
                  <a:lnTo>
                    <a:pt x="3039" y="3913"/>
                  </a:lnTo>
                  <a:lnTo>
                    <a:pt x="2822" y="4110"/>
                  </a:lnTo>
                  <a:lnTo>
                    <a:pt x="2695" y="4189"/>
                  </a:lnTo>
                  <a:lnTo>
                    <a:pt x="2557" y="4255"/>
                  </a:lnTo>
                  <a:lnTo>
                    <a:pt x="2281" y="4323"/>
                  </a:lnTo>
                  <a:lnTo>
                    <a:pt x="2064" y="4352"/>
                  </a:lnTo>
                  <a:lnTo>
                    <a:pt x="1926" y="4352"/>
                  </a:lnTo>
                  <a:lnTo>
                    <a:pt x="1277" y="4110"/>
                  </a:lnTo>
                  <a:lnTo>
                    <a:pt x="698" y="3569"/>
                  </a:lnTo>
                  <a:lnTo>
                    <a:pt x="146" y="2815"/>
                  </a:lnTo>
                  <a:lnTo>
                    <a:pt x="78" y="2266"/>
                  </a:lnTo>
                  <a:lnTo>
                    <a:pt x="12" y="1855"/>
                  </a:lnTo>
                  <a:lnTo>
                    <a:pt x="0" y="143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7" name="Freeform 20"/>
            <p:cNvSpPr>
              <a:spLocks/>
            </p:cNvSpPr>
            <p:nvPr/>
          </p:nvSpPr>
          <p:spPr bwMode="auto">
            <a:xfrm>
              <a:off x="6218238" y="2797175"/>
              <a:ext cx="609600" cy="1249362"/>
            </a:xfrm>
            <a:custGeom>
              <a:avLst/>
              <a:gdLst>
                <a:gd name="T0" fmla="*/ 2284 w 4229"/>
                <a:gd name="T1" fmla="*/ 1770 h 8651"/>
                <a:gd name="T2" fmla="*/ 2195 w 4229"/>
                <a:gd name="T3" fmla="*/ 1299 h 8651"/>
                <a:gd name="T4" fmla="*/ 2562 w 4229"/>
                <a:gd name="T5" fmla="*/ 535 h 8651"/>
                <a:gd name="T6" fmla="*/ 2904 w 4229"/>
                <a:gd name="T7" fmla="*/ 123 h 8651"/>
                <a:gd name="T8" fmla="*/ 3389 w 4229"/>
                <a:gd name="T9" fmla="*/ 0 h 8651"/>
                <a:gd name="T10" fmla="*/ 3879 w 4229"/>
                <a:gd name="T11" fmla="*/ 165 h 8651"/>
                <a:gd name="T12" fmla="*/ 4177 w 4229"/>
                <a:gd name="T13" fmla="*/ 407 h 8651"/>
                <a:gd name="T14" fmla="*/ 4229 w 4229"/>
                <a:gd name="T15" fmla="*/ 732 h 8651"/>
                <a:gd name="T16" fmla="*/ 4148 w 4229"/>
                <a:gd name="T17" fmla="*/ 1299 h 8651"/>
                <a:gd name="T18" fmla="*/ 3957 w 4229"/>
                <a:gd name="T19" fmla="*/ 1759 h 8651"/>
                <a:gd name="T20" fmla="*/ 3730 w 4229"/>
                <a:gd name="T21" fmla="*/ 2113 h 8651"/>
                <a:gd name="T22" fmla="*/ 3633 w 4229"/>
                <a:gd name="T23" fmla="*/ 2379 h 8651"/>
                <a:gd name="T24" fmla="*/ 3499 w 4229"/>
                <a:gd name="T25" fmla="*/ 2730 h 8651"/>
                <a:gd name="T26" fmla="*/ 3281 w 4229"/>
                <a:gd name="T27" fmla="*/ 3084 h 8651"/>
                <a:gd name="T28" fmla="*/ 3110 w 4229"/>
                <a:gd name="T29" fmla="*/ 3350 h 8651"/>
                <a:gd name="T30" fmla="*/ 2983 w 4229"/>
                <a:gd name="T31" fmla="*/ 3678 h 8651"/>
                <a:gd name="T32" fmla="*/ 2833 w 4229"/>
                <a:gd name="T33" fmla="*/ 3828 h 8651"/>
                <a:gd name="T34" fmla="*/ 2699 w 4229"/>
                <a:gd name="T35" fmla="*/ 4033 h 8651"/>
                <a:gd name="T36" fmla="*/ 2147 w 4229"/>
                <a:gd name="T37" fmla="*/ 5063 h 8651"/>
                <a:gd name="T38" fmla="*/ 1665 w 4229"/>
                <a:gd name="T39" fmla="*/ 5545 h 8651"/>
                <a:gd name="T40" fmla="*/ 1389 w 4229"/>
                <a:gd name="T41" fmla="*/ 5955 h 8651"/>
                <a:gd name="T42" fmla="*/ 1273 w 4229"/>
                <a:gd name="T43" fmla="*/ 6243 h 8651"/>
                <a:gd name="T44" fmla="*/ 1318 w 4229"/>
                <a:gd name="T45" fmla="*/ 6504 h 8651"/>
                <a:gd name="T46" fmla="*/ 1389 w 4229"/>
                <a:gd name="T47" fmla="*/ 6780 h 8651"/>
                <a:gd name="T48" fmla="*/ 1389 w 4229"/>
                <a:gd name="T49" fmla="*/ 7262 h 8651"/>
                <a:gd name="T50" fmla="*/ 1389 w 4229"/>
                <a:gd name="T51" fmla="*/ 7673 h 8651"/>
                <a:gd name="T52" fmla="*/ 1457 w 4229"/>
                <a:gd name="T53" fmla="*/ 8016 h 8651"/>
                <a:gd name="T54" fmla="*/ 1318 w 4229"/>
                <a:gd name="T55" fmla="*/ 8154 h 8651"/>
                <a:gd name="T56" fmla="*/ 1252 w 4229"/>
                <a:gd name="T57" fmla="*/ 8221 h 8651"/>
                <a:gd name="T58" fmla="*/ 1165 w 4229"/>
                <a:gd name="T59" fmla="*/ 8408 h 8651"/>
                <a:gd name="T60" fmla="*/ 1031 w 4229"/>
                <a:gd name="T61" fmla="*/ 8486 h 8651"/>
                <a:gd name="T62" fmla="*/ 908 w 4229"/>
                <a:gd name="T63" fmla="*/ 8565 h 8651"/>
                <a:gd name="T64" fmla="*/ 814 w 4229"/>
                <a:gd name="T65" fmla="*/ 8352 h 8651"/>
                <a:gd name="T66" fmla="*/ 698 w 4229"/>
                <a:gd name="T67" fmla="*/ 8016 h 8651"/>
                <a:gd name="T68" fmla="*/ 632 w 4229"/>
                <a:gd name="T69" fmla="*/ 8083 h 8651"/>
                <a:gd name="T70" fmla="*/ 632 w 4229"/>
                <a:gd name="T71" fmla="*/ 8426 h 8651"/>
                <a:gd name="T72" fmla="*/ 564 w 4229"/>
                <a:gd name="T73" fmla="*/ 8632 h 8651"/>
                <a:gd name="T74" fmla="*/ 426 w 4229"/>
                <a:gd name="T75" fmla="*/ 8632 h 8651"/>
                <a:gd name="T76" fmla="*/ 407 w 4229"/>
                <a:gd name="T77" fmla="*/ 8352 h 8651"/>
                <a:gd name="T78" fmla="*/ 355 w 4229"/>
                <a:gd name="T79" fmla="*/ 7878 h 8651"/>
                <a:gd name="T80" fmla="*/ 217 w 4229"/>
                <a:gd name="T81" fmla="*/ 7651 h 8651"/>
                <a:gd name="T82" fmla="*/ 12 w 4229"/>
                <a:gd name="T83" fmla="*/ 7673 h 8651"/>
                <a:gd name="T84" fmla="*/ 0 w 4229"/>
                <a:gd name="T85" fmla="*/ 7542 h 8651"/>
                <a:gd name="T86" fmla="*/ 79 w 4229"/>
                <a:gd name="T87" fmla="*/ 7329 h 8651"/>
                <a:gd name="T88" fmla="*/ 150 w 4229"/>
                <a:gd name="T89" fmla="*/ 7053 h 8651"/>
                <a:gd name="T90" fmla="*/ 217 w 4229"/>
                <a:gd name="T91" fmla="*/ 6919 h 8651"/>
                <a:gd name="T92" fmla="*/ 426 w 4229"/>
                <a:gd name="T93" fmla="*/ 6160 h 8651"/>
                <a:gd name="T94" fmla="*/ 632 w 4229"/>
                <a:gd name="T95" fmla="*/ 5750 h 8651"/>
                <a:gd name="T96" fmla="*/ 1113 w 4229"/>
                <a:gd name="T97" fmla="*/ 4585 h 8651"/>
                <a:gd name="T98" fmla="*/ 1665 w 4229"/>
                <a:gd name="T99" fmla="*/ 3692 h 8651"/>
                <a:gd name="T100" fmla="*/ 2009 w 4229"/>
                <a:gd name="T101" fmla="*/ 3279 h 8651"/>
                <a:gd name="T102" fmla="*/ 2214 w 4229"/>
                <a:gd name="T103" fmla="*/ 2730 h 8651"/>
                <a:gd name="T104" fmla="*/ 2423 w 4229"/>
                <a:gd name="T105" fmla="*/ 2043 h 86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29"/>
                <a:gd name="T160" fmla="*/ 0 h 8651"/>
                <a:gd name="T161" fmla="*/ 4229 w 4229"/>
                <a:gd name="T162" fmla="*/ 8651 h 86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29" h="8651">
                  <a:moveTo>
                    <a:pt x="2423" y="1975"/>
                  </a:moveTo>
                  <a:lnTo>
                    <a:pt x="2284" y="1770"/>
                  </a:lnTo>
                  <a:lnTo>
                    <a:pt x="2214" y="1565"/>
                  </a:lnTo>
                  <a:lnTo>
                    <a:pt x="2195" y="1299"/>
                  </a:lnTo>
                  <a:lnTo>
                    <a:pt x="2221" y="1083"/>
                  </a:lnTo>
                  <a:lnTo>
                    <a:pt x="2562" y="535"/>
                  </a:lnTo>
                  <a:lnTo>
                    <a:pt x="2767" y="257"/>
                  </a:lnTo>
                  <a:lnTo>
                    <a:pt x="2904" y="123"/>
                  </a:lnTo>
                  <a:lnTo>
                    <a:pt x="3118" y="31"/>
                  </a:lnTo>
                  <a:lnTo>
                    <a:pt x="3389" y="0"/>
                  </a:lnTo>
                  <a:lnTo>
                    <a:pt x="3633" y="57"/>
                  </a:lnTo>
                  <a:lnTo>
                    <a:pt x="3879" y="165"/>
                  </a:lnTo>
                  <a:lnTo>
                    <a:pt x="4077" y="257"/>
                  </a:lnTo>
                  <a:lnTo>
                    <a:pt x="4177" y="407"/>
                  </a:lnTo>
                  <a:lnTo>
                    <a:pt x="4211" y="601"/>
                  </a:lnTo>
                  <a:lnTo>
                    <a:pt x="4229" y="732"/>
                  </a:lnTo>
                  <a:lnTo>
                    <a:pt x="4177" y="1165"/>
                  </a:lnTo>
                  <a:lnTo>
                    <a:pt x="4148" y="1299"/>
                  </a:lnTo>
                  <a:lnTo>
                    <a:pt x="4095" y="1486"/>
                  </a:lnTo>
                  <a:lnTo>
                    <a:pt x="3957" y="1759"/>
                  </a:lnTo>
                  <a:lnTo>
                    <a:pt x="3867" y="1975"/>
                  </a:lnTo>
                  <a:lnTo>
                    <a:pt x="3730" y="2113"/>
                  </a:lnTo>
                  <a:lnTo>
                    <a:pt x="3688" y="2192"/>
                  </a:lnTo>
                  <a:lnTo>
                    <a:pt x="3633" y="2379"/>
                  </a:lnTo>
                  <a:lnTo>
                    <a:pt x="3591" y="2524"/>
                  </a:lnTo>
                  <a:lnTo>
                    <a:pt x="3499" y="2730"/>
                  </a:lnTo>
                  <a:lnTo>
                    <a:pt x="3363" y="2946"/>
                  </a:lnTo>
                  <a:lnTo>
                    <a:pt x="3281" y="3084"/>
                  </a:lnTo>
                  <a:lnTo>
                    <a:pt x="3181" y="3211"/>
                  </a:lnTo>
                  <a:lnTo>
                    <a:pt x="3110" y="3350"/>
                  </a:lnTo>
                  <a:lnTo>
                    <a:pt x="3043" y="3555"/>
                  </a:lnTo>
                  <a:lnTo>
                    <a:pt x="2983" y="3678"/>
                  </a:lnTo>
                  <a:lnTo>
                    <a:pt x="2904" y="3760"/>
                  </a:lnTo>
                  <a:lnTo>
                    <a:pt x="2833" y="3828"/>
                  </a:lnTo>
                  <a:lnTo>
                    <a:pt x="2767" y="3898"/>
                  </a:lnTo>
                  <a:lnTo>
                    <a:pt x="2699" y="4033"/>
                  </a:lnTo>
                  <a:lnTo>
                    <a:pt x="2550" y="4461"/>
                  </a:lnTo>
                  <a:lnTo>
                    <a:pt x="2147" y="5063"/>
                  </a:lnTo>
                  <a:lnTo>
                    <a:pt x="1953" y="5246"/>
                  </a:lnTo>
                  <a:lnTo>
                    <a:pt x="1665" y="5545"/>
                  </a:lnTo>
                  <a:lnTo>
                    <a:pt x="1457" y="5750"/>
                  </a:lnTo>
                  <a:lnTo>
                    <a:pt x="1389" y="5955"/>
                  </a:lnTo>
                  <a:lnTo>
                    <a:pt x="1273" y="6165"/>
                  </a:lnTo>
                  <a:lnTo>
                    <a:pt x="1273" y="6243"/>
                  </a:lnTo>
                  <a:lnTo>
                    <a:pt x="1273" y="6381"/>
                  </a:lnTo>
                  <a:lnTo>
                    <a:pt x="1318" y="6504"/>
                  </a:lnTo>
                  <a:lnTo>
                    <a:pt x="1318" y="6575"/>
                  </a:lnTo>
                  <a:lnTo>
                    <a:pt x="1389" y="6780"/>
                  </a:lnTo>
                  <a:lnTo>
                    <a:pt x="1389" y="6919"/>
                  </a:lnTo>
                  <a:lnTo>
                    <a:pt x="1389" y="7262"/>
                  </a:lnTo>
                  <a:lnTo>
                    <a:pt x="1389" y="7396"/>
                  </a:lnTo>
                  <a:lnTo>
                    <a:pt x="1389" y="7673"/>
                  </a:lnTo>
                  <a:lnTo>
                    <a:pt x="1438" y="7867"/>
                  </a:lnTo>
                  <a:lnTo>
                    <a:pt x="1457" y="8016"/>
                  </a:lnTo>
                  <a:lnTo>
                    <a:pt x="1412" y="8161"/>
                  </a:lnTo>
                  <a:lnTo>
                    <a:pt x="1318" y="8154"/>
                  </a:lnTo>
                  <a:lnTo>
                    <a:pt x="1252" y="8083"/>
                  </a:lnTo>
                  <a:lnTo>
                    <a:pt x="1252" y="8221"/>
                  </a:lnTo>
                  <a:lnTo>
                    <a:pt x="1221" y="8352"/>
                  </a:lnTo>
                  <a:lnTo>
                    <a:pt x="1165" y="8408"/>
                  </a:lnTo>
                  <a:lnTo>
                    <a:pt x="1031" y="8434"/>
                  </a:lnTo>
                  <a:lnTo>
                    <a:pt x="1031" y="8486"/>
                  </a:lnTo>
                  <a:lnTo>
                    <a:pt x="974" y="8565"/>
                  </a:lnTo>
                  <a:lnTo>
                    <a:pt x="908" y="8565"/>
                  </a:lnTo>
                  <a:lnTo>
                    <a:pt x="837" y="8494"/>
                  </a:lnTo>
                  <a:lnTo>
                    <a:pt x="814" y="8352"/>
                  </a:lnTo>
                  <a:lnTo>
                    <a:pt x="769" y="8221"/>
                  </a:lnTo>
                  <a:lnTo>
                    <a:pt x="698" y="8016"/>
                  </a:lnTo>
                  <a:lnTo>
                    <a:pt x="698" y="7878"/>
                  </a:lnTo>
                  <a:lnTo>
                    <a:pt x="632" y="8083"/>
                  </a:lnTo>
                  <a:lnTo>
                    <a:pt x="598" y="8218"/>
                  </a:lnTo>
                  <a:lnTo>
                    <a:pt x="632" y="8426"/>
                  </a:lnTo>
                  <a:lnTo>
                    <a:pt x="598" y="8568"/>
                  </a:lnTo>
                  <a:lnTo>
                    <a:pt x="564" y="8632"/>
                  </a:lnTo>
                  <a:lnTo>
                    <a:pt x="490" y="8651"/>
                  </a:lnTo>
                  <a:lnTo>
                    <a:pt x="426" y="8632"/>
                  </a:lnTo>
                  <a:lnTo>
                    <a:pt x="426" y="8494"/>
                  </a:lnTo>
                  <a:lnTo>
                    <a:pt x="407" y="8352"/>
                  </a:lnTo>
                  <a:lnTo>
                    <a:pt x="355" y="8154"/>
                  </a:lnTo>
                  <a:lnTo>
                    <a:pt x="355" y="7878"/>
                  </a:lnTo>
                  <a:lnTo>
                    <a:pt x="299" y="7542"/>
                  </a:lnTo>
                  <a:lnTo>
                    <a:pt x="217" y="7651"/>
                  </a:lnTo>
                  <a:lnTo>
                    <a:pt x="83" y="7702"/>
                  </a:lnTo>
                  <a:lnTo>
                    <a:pt x="12" y="7673"/>
                  </a:lnTo>
                  <a:lnTo>
                    <a:pt x="12" y="7602"/>
                  </a:lnTo>
                  <a:lnTo>
                    <a:pt x="0" y="7542"/>
                  </a:lnTo>
                  <a:lnTo>
                    <a:pt x="53" y="7460"/>
                  </a:lnTo>
                  <a:lnTo>
                    <a:pt x="79" y="7329"/>
                  </a:lnTo>
                  <a:lnTo>
                    <a:pt x="109" y="7191"/>
                  </a:lnTo>
                  <a:lnTo>
                    <a:pt x="150" y="7053"/>
                  </a:lnTo>
                  <a:lnTo>
                    <a:pt x="217" y="6974"/>
                  </a:lnTo>
                  <a:lnTo>
                    <a:pt x="217" y="6919"/>
                  </a:lnTo>
                  <a:lnTo>
                    <a:pt x="288" y="6780"/>
                  </a:lnTo>
                  <a:lnTo>
                    <a:pt x="426" y="6160"/>
                  </a:lnTo>
                  <a:lnTo>
                    <a:pt x="493" y="6026"/>
                  </a:lnTo>
                  <a:lnTo>
                    <a:pt x="632" y="5750"/>
                  </a:lnTo>
                  <a:lnTo>
                    <a:pt x="837" y="5201"/>
                  </a:lnTo>
                  <a:lnTo>
                    <a:pt x="1113" y="4585"/>
                  </a:lnTo>
                  <a:lnTo>
                    <a:pt x="1527" y="3965"/>
                  </a:lnTo>
                  <a:lnTo>
                    <a:pt x="1665" y="3692"/>
                  </a:lnTo>
                  <a:lnTo>
                    <a:pt x="1871" y="3416"/>
                  </a:lnTo>
                  <a:lnTo>
                    <a:pt x="2009" y="3279"/>
                  </a:lnTo>
                  <a:lnTo>
                    <a:pt x="2076" y="3140"/>
                  </a:lnTo>
                  <a:lnTo>
                    <a:pt x="2214" y="2730"/>
                  </a:lnTo>
                  <a:lnTo>
                    <a:pt x="2284" y="2457"/>
                  </a:lnTo>
                  <a:lnTo>
                    <a:pt x="2423" y="2043"/>
                  </a:lnTo>
                  <a:lnTo>
                    <a:pt x="2423" y="1975"/>
                  </a:lnTo>
                  <a:close/>
                </a:path>
              </a:pathLst>
            </a:custGeom>
            <a:solidFill>
              <a:srgbClr val="FFB5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8" name="Freeform 21"/>
            <p:cNvSpPr>
              <a:spLocks/>
            </p:cNvSpPr>
            <p:nvPr/>
          </p:nvSpPr>
          <p:spPr bwMode="auto">
            <a:xfrm>
              <a:off x="5246688" y="3379788"/>
              <a:ext cx="615950" cy="1516062"/>
            </a:xfrm>
            <a:custGeom>
              <a:avLst/>
              <a:gdLst>
                <a:gd name="T0" fmla="*/ 3097 w 4270"/>
                <a:gd name="T1" fmla="*/ 208 h 10501"/>
                <a:gd name="T2" fmla="*/ 3236 w 4270"/>
                <a:gd name="T3" fmla="*/ 825 h 10501"/>
                <a:gd name="T4" fmla="*/ 3441 w 4270"/>
                <a:gd name="T5" fmla="*/ 1101 h 10501"/>
                <a:gd name="T6" fmla="*/ 3373 w 4270"/>
                <a:gd name="T7" fmla="*/ 3569 h 10501"/>
                <a:gd name="T8" fmla="*/ 3236 w 4270"/>
                <a:gd name="T9" fmla="*/ 3912 h 10501"/>
                <a:gd name="T10" fmla="*/ 2892 w 4270"/>
                <a:gd name="T11" fmla="*/ 4327 h 10501"/>
                <a:gd name="T12" fmla="*/ 2616 w 4270"/>
                <a:gd name="T13" fmla="*/ 4599 h 10501"/>
                <a:gd name="T14" fmla="*/ 2202 w 4270"/>
                <a:gd name="T15" fmla="*/ 5835 h 10501"/>
                <a:gd name="T16" fmla="*/ 2339 w 4270"/>
                <a:gd name="T17" fmla="*/ 6249 h 10501"/>
                <a:gd name="T18" fmla="*/ 2616 w 4270"/>
                <a:gd name="T19" fmla="*/ 6846 h 10501"/>
                <a:gd name="T20" fmla="*/ 2669 w 4270"/>
                <a:gd name="T21" fmla="*/ 7198 h 10501"/>
                <a:gd name="T22" fmla="*/ 2751 w 4270"/>
                <a:gd name="T23" fmla="*/ 7497 h 10501"/>
                <a:gd name="T24" fmla="*/ 3097 w 4270"/>
                <a:gd name="T25" fmla="*/ 7964 h 10501"/>
                <a:gd name="T26" fmla="*/ 3538 w 4270"/>
                <a:gd name="T27" fmla="*/ 8508 h 10501"/>
                <a:gd name="T28" fmla="*/ 4270 w 4270"/>
                <a:gd name="T29" fmla="*/ 9818 h 10501"/>
                <a:gd name="T30" fmla="*/ 3922 w 4270"/>
                <a:gd name="T31" fmla="*/ 10296 h 10501"/>
                <a:gd name="T32" fmla="*/ 3651 w 4270"/>
                <a:gd name="T33" fmla="*/ 10501 h 10501"/>
                <a:gd name="T34" fmla="*/ 2960 w 4270"/>
                <a:gd name="T35" fmla="*/ 10159 h 10501"/>
                <a:gd name="T36" fmla="*/ 2683 w 4270"/>
                <a:gd name="T37" fmla="*/ 9337 h 10501"/>
                <a:gd name="T38" fmla="*/ 1858 w 4270"/>
                <a:gd name="T39" fmla="*/ 8240 h 10501"/>
                <a:gd name="T40" fmla="*/ 1034 w 4270"/>
                <a:gd name="T41" fmla="*/ 7276 h 10501"/>
                <a:gd name="T42" fmla="*/ 548 w 4270"/>
                <a:gd name="T43" fmla="*/ 6384 h 10501"/>
                <a:gd name="T44" fmla="*/ 417 w 4270"/>
                <a:gd name="T45" fmla="*/ 6253 h 10501"/>
                <a:gd name="T46" fmla="*/ 67 w 4270"/>
                <a:gd name="T47" fmla="*/ 5929 h 10501"/>
                <a:gd name="T48" fmla="*/ 37 w 4270"/>
                <a:gd name="T49" fmla="*/ 5495 h 10501"/>
                <a:gd name="T50" fmla="*/ 175 w 4270"/>
                <a:gd name="T51" fmla="*/ 5144 h 10501"/>
                <a:gd name="T52" fmla="*/ 254 w 4270"/>
                <a:gd name="T53" fmla="*/ 4793 h 10501"/>
                <a:gd name="T54" fmla="*/ 619 w 4270"/>
                <a:gd name="T55" fmla="*/ 3778 h 10501"/>
                <a:gd name="T56" fmla="*/ 1720 w 4270"/>
                <a:gd name="T57" fmla="*/ 1784 h 10501"/>
                <a:gd name="T58" fmla="*/ 2273 w 4270"/>
                <a:gd name="T59" fmla="*/ 825 h 10501"/>
                <a:gd name="T60" fmla="*/ 2892 w 4270"/>
                <a:gd name="T61" fmla="*/ 137 h 10501"/>
                <a:gd name="T62" fmla="*/ 3097 w 4270"/>
                <a:gd name="T63" fmla="*/ 0 h 105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70"/>
                <a:gd name="T97" fmla="*/ 0 h 10501"/>
                <a:gd name="T98" fmla="*/ 4270 w 4270"/>
                <a:gd name="T99" fmla="*/ 10501 h 105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70" h="10501">
                  <a:moveTo>
                    <a:pt x="3097" y="0"/>
                  </a:moveTo>
                  <a:lnTo>
                    <a:pt x="3097" y="208"/>
                  </a:lnTo>
                  <a:lnTo>
                    <a:pt x="3165" y="552"/>
                  </a:lnTo>
                  <a:lnTo>
                    <a:pt x="3236" y="825"/>
                  </a:lnTo>
                  <a:lnTo>
                    <a:pt x="3303" y="963"/>
                  </a:lnTo>
                  <a:lnTo>
                    <a:pt x="3441" y="1101"/>
                  </a:lnTo>
                  <a:lnTo>
                    <a:pt x="3717" y="2952"/>
                  </a:lnTo>
                  <a:lnTo>
                    <a:pt x="3373" y="3569"/>
                  </a:lnTo>
                  <a:lnTo>
                    <a:pt x="3347" y="3710"/>
                  </a:lnTo>
                  <a:lnTo>
                    <a:pt x="3236" y="3912"/>
                  </a:lnTo>
                  <a:lnTo>
                    <a:pt x="3049" y="4144"/>
                  </a:lnTo>
                  <a:lnTo>
                    <a:pt x="2892" y="4327"/>
                  </a:lnTo>
                  <a:lnTo>
                    <a:pt x="2754" y="4461"/>
                  </a:lnTo>
                  <a:lnTo>
                    <a:pt x="2616" y="4599"/>
                  </a:lnTo>
                  <a:lnTo>
                    <a:pt x="2288" y="5619"/>
                  </a:lnTo>
                  <a:lnTo>
                    <a:pt x="2202" y="5835"/>
                  </a:lnTo>
                  <a:lnTo>
                    <a:pt x="2202" y="6040"/>
                  </a:lnTo>
                  <a:lnTo>
                    <a:pt x="2339" y="6249"/>
                  </a:lnTo>
                  <a:lnTo>
                    <a:pt x="2504" y="6522"/>
                  </a:lnTo>
                  <a:lnTo>
                    <a:pt x="2616" y="6846"/>
                  </a:lnTo>
                  <a:lnTo>
                    <a:pt x="2643" y="7008"/>
                  </a:lnTo>
                  <a:lnTo>
                    <a:pt x="2669" y="7198"/>
                  </a:lnTo>
                  <a:lnTo>
                    <a:pt x="2683" y="7347"/>
                  </a:lnTo>
                  <a:lnTo>
                    <a:pt x="2751" y="7497"/>
                  </a:lnTo>
                  <a:lnTo>
                    <a:pt x="3019" y="7873"/>
                  </a:lnTo>
                  <a:lnTo>
                    <a:pt x="3097" y="7964"/>
                  </a:lnTo>
                  <a:lnTo>
                    <a:pt x="3347" y="8292"/>
                  </a:lnTo>
                  <a:lnTo>
                    <a:pt x="3538" y="8508"/>
                  </a:lnTo>
                  <a:lnTo>
                    <a:pt x="3856" y="8926"/>
                  </a:lnTo>
                  <a:lnTo>
                    <a:pt x="4270" y="9818"/>
                  </a:lnTo>
                  <a:lnTo>
                    <a:pt x="4132" y="10024"/>
                  </a:lnTo>
                  <a:lnTo>
                    <a:pt x="3922" y="10296"/>
                  </a:lnTo>
                  <a:lnTo>
                    <a:pt x="3788" y="10435"/>
                  </a:lnTo>
                  <a:lnTo>
                    <a:pt x="3651" y="10501"/>
                  </a:lnTo>
                  <a:lnTo>
                    <a:pt x="3373" y="10501"/>
                  </a:lnTo>
                  <a:lnTo>
                    <a:pt x="2960" y="10159"/>
                  </a:lnTo>
                  <a:lnTo>
                    <a:pt x="2892" y="9747"/>
                  </a:lnTo>
                  <a:lnTo>
                    <a:pt x="2683" y="9337"/>
                  </a:lnTo>
                  <a:lnTo>
                    <a:pt x="2273" y="8717"/>
                  </a:lnTo>
                  <a:lnTo>
                    <a:pt x="1858" y="8240"/>
                  </a:lnTo>
                  <a:lnTo>
                    <a:pt x="1444" y="7757"/>
                  </a:lnTo>
                  <a:lnTo>
                    <a:pt x="1034" y="7276"/>
                  </a:lnTo>
                  <a:lnTo>
                    <a:pt x="758" y="6866"/>
                  </a:lnTo>
                  <a:lnTo>
                    <a:pt x="548" y="6384"/>
                  </a:lnTo>
                  <a:lnTo>
                    <a:pt x="444" y="6305"/>
                  </a:lnTo>
                  <a:lnTo>
                    <a:pt x="417" y="6253"/>
                  </a:lnTo>
                  <a:lnTo>
                    <a:pt x="276" y="6179"/>
                  </a:lnTo>
                  <a:lnTo>
                    <a:pt x="67" y="5929"/>
                  </a:lnTo>
                  <a:lnTo>
                    <a:pt x="0" y="5767"/>
                  </a:lnTo>
                  <a:lnTo>
                    <a:pt x="37" y="5495"/>
                  </a:lnTo>
                  <a:lnTo>
                    <a:pt x="120" y="5278"/>
                  </a:lnTo>
                  <a:lnTo>
                    <a:pt x="175" y="5144"/>
                  </a:lnTo>
                  <a:lnTo>
                    <a:pt x="201" y="4954"/>
                  </a:lnTo>
                  <a:lnTo>
                    <a:pt x="254" y="4793"/>
                  </a:lnTo>
                  <a:lnTo>
                    <a:pt x="444" y="4335"/>
                  </a:lnTo>
                  <a:lnTo>
                    <a:pt x="619" y="3778"/>
                  </a:lnTo>
                  <a:lnTo>
                    <a:pt x="1582" y="2266"/>
                  </a:lnTo>
                  <a:lnTo>
                    <a:pt x="1720" y="1784"/>
                  </a:lnTo>
                  <a:lnTo>
                    <a:pt x="1926" y="1444"/>
                  </a:lnTo>
                  <a:lnTo>
                    <a:pt x="2273" y="825"/>
                  </a:lnTo>
                  <a:lnTo>
                    <a:pt x="2546" y="481"/>
                  </a:lnTo>
                  <a:lnTo>
                    <a:pt x="2892" y="137"/>
                  </a:lnTo>
                  <a:lnTo>
                    <a:pt x="2960" y="71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rgbClr val="FF997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9" name="Freeform 22"/>
            <p:cNvSpPr>
              <a:spLocks/>
            </p:cNvSpPr>
            <p:nvPr/>
          </p:nvSpPr>
          <p:spPr bwMode="auto">
            <a:xfrm>
              <a:off x="5275263" y="3429000"/>
              <a:ext cx="849313" cy="1139825"/>
            </a:xfrm>
            <a:custGeom>
              <a:avLst/>
              <a:gdLst>
                <a:gd name="T0" fmla="*/ 4956 w 5879"/>
                <a:gd name="T1" fmla="*/ 2706 h 7897"/>
                <a:gd name="T2" fmla="*/ 4408 w 5879"/>
                <a:gd name="T3" fmla="*/ 2886 h 7897"/>
                <a:gd name="T4" fmla="*/ 3848 w 5879"/>
                <a:gd name="T5" fmla="*/ 3139 h 7897"/>
                <a:gd name="T6" fmla="*/ 3278 w 5879"/>
                <a:gd name="T7" fmla="*/ 3275 h 7897"/>
                <a:gd name="T8" fmla="*/ 2411 w 5879"/>
                <a:gd name="T9" fmla="*/ 3435 h 7897"/>
                <a:gd name="T10" fmla="*/ 1929 w 5879"/>
                <a:gd name="T11" fmla="*/ 3569 h 7897"/>
                <a:gd name="T12" fmla="*/ 2654 w 5879"/>
                <a:gd name="T13" fmla="*/ 4069 h 7897"/>
                <a:gd name="T14" fmla="*/ 2897 w 5879"/>
                <a:gd name="T15" fmla="*/ 4394 h 7897"/>
                <a:gd name="T16" fmla="*/ 3060 w 5879"/>
                <a:gd name="T17" fmla="*/ 5152 h 7897"/>
                <a:gd name="T18" fmla="*/ 3446 w 5879"/>
                <a:gd name="T19" fmla="*/ 5836 h 7897"/>
                <a:gd name="T20" fmla="*/ 3927 w 5879"/>
                <a:gd name="T21" fmla="*/ 6317 h 7897"/>
                <a:gd name="T22" fmla="*/ 4341 w 5879"/>
                <a:gd name="T23" fmla="*/ 6660 h 7897"/>
                <a:gd name="T24" fmla="*/ 4475 w 5879"/>
                <a:gd name="T25" fmla="*/ 7004 h 7897"/>
                <a:gd name="T26" fmla="*/ 4408 w 5879"/>
                <a:gd name="T27" fmla="*/ 7482 h 7897"/>
                <a:gd name="T28" fmla="*/ 4065 w 5879"/>
                <a:gd name="T29" fmla="*/ 7758 h 7897"/>
                <a:gd name="T30" fmla="*/ 3375 w 5879"/>
                <a:gd name="T31" fmla="*/ 7897 h 7897"/>
                <a:gd name="T32" fmla="*/ 3168 w 5879"/>
                <a:gd name="T33" fmla="*/ 7209 h 7897"/>
                <a:gd name="T34" fmla="*/ 2814 w 5879"/>
                <a:gd name="T35" fmla="*/ 6477 h 7897"/>
                <a:gd name="T36" fmla="*/ 1922 w 5879"/>
                <a:gd name="T37" fmla="*/ 5667 h 7897"/>
                <a:gd name="T38" fmla="*/ 1026 w 5879"/>
                <a:gd name="T39" fmla="*/ 4935 h 7897"/>
                <a:gd name="T40" fmla="*/ 414 w 5879"/>
                <a:gd name="T41" fmla="*/ 4189 h 7897"/>
                <a:gd name="T42" fmla="*/ 49 w 5879"/>
                <a:gd name="T43" fmla="*/ 3651 h 7897"/>
                <a:gd name="T44" fmla="*/ 0 w 5879"/>
                <a:gd name="T45" fmla="*/ 3226 h 7897"/>
                <a:gd name="T46" fmla="*/ 212 w 5879"/>
                <a:gd name="T47" fmla="*/ 2759 h 7897"/>
                <a:gd name="T48" fmla="*/ 829 w 5879"/>
                <a:gd name="T49" fmla="*/ 2199 h 7897"/>
                <a:gd name="T50" fmla="*/ 1515 w 5879"/>
                <a:gd name="T51" fmla="*/ 1650 h 7897"/>
                <a:gd name="T52" fmla="*/ 2329 w 5879"/>
                <a:gd name="T53" fmla="*/ 1112 h 7897"/>
                <a:gd name="T54" fmla="*/ 3307 w 5879"/>
                <a:gd name="T55" fmla="*/ 549 h 7897"/>
                <a:gd name="T56" fmla="*/ 3856 w 5879"/>
                <a:gd name="T57" fmla="*/ 343 h 7897"/>
                <a:gd name="T58" fmla="*/ 4065 w 5879"/>
                <a:gd name="T59" fmla="*/ 209 h 7897"/>
                <a:gd name="T60" fmla="*/ 4415 w 5879"/>
                <a:gd name="T61" fmla="*/ 30 h 7897"/>
                <a:gd name="T62" fmla="*/ 4685 w 5879"/>
                <a:gd name="T63" fmla="*/ 0 h 7897"/>
                <a:gd name="T64" fmla="*/ 5203 w 5879"/>
                <a:gd name="T65" fmla="*/ 85 h 7897"/>
                <a:gd name="T66" fmla="*/ 5580 w 5879"/>
                <a:gd name="T67" fmla="*/ 343 h 7897"/>
                <a:gd name="T68" fmla="*/ 5785 w 5879"/>
                <a:gd name="T69" fmla="*/ 758 h 7897"/>
                <a:gd name="T70" fmla="*/ 5879 w 5879"/>
                <a:gd name="T71" fmla="*/ 1112 h 7897"/>
                <a:gd name="T72" fmla="*/ 5853 w 5879"/>
                <a:gd name="T73" fmla="*/ 1441 h 7897"/>
                <a:gd name="T74" fmla="*/ 5580 w 5879"/>
                <a:gd name="T75" fmla="*/ 2113 h 7897"/>
                <a:gd name="T76" fmla="*/ 5311 w 5879"/>
                <a:gd name="T77" fmla="*/ 2543 h 78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79"/>
                <a:gd name="T118" fmla="*/ 0 h 7897"/>
                <a:gd name="T119" fmla="*/ 5879 w 5879"/>
                <a:gd name="T120" fmla="*/ 7897 h 789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79" h="7897">
                  <a:moveTo>
                    <a:pt x="5095" y="2680"/>
                  </a:moveTo>
                  <a:lnTo>
                    <a:pt x="4956" y="2706"/>
                  </a:lnTo>
                  <a:lnTo>
                    <a:pt x="4606" y="2748"/>
                  </a:lnTo>
                  <a:lnTo>
                    <a:pt x="4408" y="2886"/>
                  </a:lnTo>
                  <a:lnTo>
                    <a:pt x="4199" y="2976"/>
                  </a:lnTo>
                  <a:lnTo>
                    <a:pt x="3848" y="3139"/>
                  </a:lnTo>
                  <a:lnTo>
                    <a:pt x="3583" y="3226"/>
                  </a:lnTo>
                  <a:lnTo>
                    <a:pt x="3278" y="3275"/>
                  </a:lnTo>
                  <a:lnTo>
                    <a:pt x="2826" y="3364"/>
                  </a:lnTo>
                  <a:lnTo>
                    <a:pt x="2411" y="3435"/>
                  </a:lnTo>
                  <a:lnTo>
                    <a:pt x="2068" y="3502"/>
                  </a:lnTo>
                  <a:lnTo>
                    <a:pt x="1929" y="3569"/>
                  </a:lnTo>
                  <a:lnTo>
                    <a:pt x="2381" y="3827"/>
                  </a:lnTo>
                  <a:lnTo>
                    <a:pt x="2654" y="4069"/>
                  </a:lnTo>
                  <a:lnTo>
                    <a:pt x="2788" y="4208"/>
                  </a:lnTo>
                  <a:lnTo>
                    <a:pt x="2897" y="4394"/>
                  </a:lnTo>
                  <a:lnTo>
                    <a:pt x="2979" y="4801"/>
                  </a:lnTo>
                  <a:lnTo>
                    <a:pt x="3060" y="5152"/>
                  </a:lnTo>
                  <a:lnTo>
                    <a:pt x="3251" y="5559"/>
                  </a:lnTo>
                  <a:lnTo>
                    <a:pt x="3446" y="5836"/>
                  </a:lnTo>
                  <a:lnTo>
                    <a:pt x="3736" y="6179"/>
                  </a:lnTo>
                  <a:lnTo>
                    <a:pt x="3927" y="6317"/>
                  </a:lnTo>
                  <a:lnTo>
                    <a:pt x="4132" y="6455"/>
                  </a:lnTo>
                  <a:lnTo>
                    <a:pt x="4341" y="6660"/>
                  </a:lnTo>
                  <a:lnTo>
                    <a:pt x="4408" y="6799"/>
                  </a:lnTo>
                  <a:lnTo>
                    <a:pt x="4475" y="7004"/>
                  </a:lnTo>
                  <a:lnTo>
                    <a:pt x="4475" y="7209"/>
                  </a:lnTo>
                  <a:lnTo>
                    <a:pt x="4408" y="7482"/>
                  </a:lnTo>
                  <a:lnTo>
                    <a:pt x="4203" y="7621"/>
                  </a:lnTo>
                  <a:lnTo>
                    <a:pt x="4065" y="7758"/>
                  </a:lnTo>
                  <a:lnTo>
                    <a:pt x="3717" y="7897"/>
                  </a:lnTo>
                  <a:lnTo>
                    <a:pt x="3375" y="7897"/>
                  </a:lnTo>
                  <a:lnTo>
                    <a:pt x="3307" y="7691"/>
                  </a:lnTo>
                  <a:lnTo>
                    <a:pt x="3168" y="7209"/>
                  </a:lnTo>
                  <a:lnTo>
                    <a:pt x="3031" y="6799"/>
                  </a:lnTo>
                  <a:lnTo>
                    <a:pt x="2814" y="6477"/>
                  </a:lnTo>
                  <a:lnTo>
                    <a:pt x="2329" y="5988"/>
                  </a:lnTo>
                  <a:lnTo>
                    <a:pt x="1922" y="5667"/>
                  </a:lnTo>
                  <a:lnTo>
                    <a:pt x="1377" y="5234"/>
                  </a:lnTo>
                  <a:lnTo>
                    <a:pt x="1026" y="4935"/>
                  </a:lnTo>
                  <a:lnTo>
                    <a:pt x="690" y="4599"/>
                  </a:lnTo>
                  <a:lnTo>
                    <a:pt x="414" y="4189"/>
                  </a:lnTo>
                  <a:lnTo>
                    <a:pt x="138" y="3845"/>
                  </a:lnTo>
                  <a:lnTo>
                    <a:pt x="49" y="3651"/>
                  </a:lnTo>
                  <a:lnTo>
                    <a:pt x="0" y="3502"/>
                  </a:lnTo>
                  <a:lnTo>
                    <a:pt x="0" y="3226"/>
                  </a:lnTo>
                  <a:lnTo>
                    <a:pt x="71" y="2953"/>
                  </a:lnTo>
                  <a:lnTo>
                    <a:pt x="212" y="2759"/>
                  </a:lnTo>
                  <a:lnTo>
                    <a:pt x="414" y="2609"/>
                  </a:lnTo>
                  <a:lnTo>
                    <a:pt x="829" y="2199"/>
                  </a:lnTo>
                  <a:lnTo>
                    <a:pt x="1108" y="1949"/>
                  </a:lnTo>
                  <a:lnTo>
                    <a:pt x="1515" y="1650"/>
                  </a:lnTo>
                  <a:lnTo>
                    <a:pt x="1792" y="1441"/>
                  </a:lnTo>
                  <a:lnTo>
                    <a:pt x="2329" y="1112"/>
                  </a:lnTo>
                  <a:lnTo>
                    <a:pt x="2892" y="825"/>
                  </a:lnTo>
                  <a:lnTo>
                    <a:pt x="3307" y="549"/>
                  </a:lnTo>
                  <a:lnTo>
                    <a:pt x="3520" y="437"/>
                  </a:lnTo>
                  <a:lnTo>
                    <a:pt x="3856" y="343"/>
                  </a:lnTo>
                  <a:lnTo>
                    <a:pt x="3994" y="343"/>
                  </a:lnTo>
                  <a:lnTo>
                    <a:pt x="4065" y="209"/>
                  </a:lnTo>
                  <a:lnTo>
                    <a:pt x="4203" y="71"/>
                  </a:lnTo>
                  <a:lnTo>
                    <a:pt x="4415" y="30"/>
                  </a:lnTo>
                  <a:lnTo>
                    <a:pt x="4523" y="4"/>
                  </a:lnTo>
                  <a:lnTo>
                    <a:pt x="4685" y="0"/>
                  </a:lnTo>
                  <a:lnTo>
                    <a:pt x="4956" y="30"/>
                  </a:lnTo>
                  <a:lnTo>
                    <a:pt x="5203" y="85"/>
                  </a:lnTo>
                  <a:lnTo>
                    <a:pt x="5446" y="221"/>
                  </a:lnTo>
                  <a:lnTo>
                    <a:pt x="5580" y="343"/>
                  </a:lnTo>
                  <a:lnTo>
                    <a:pt x="5718" y="545"/>
                  </a:lnTo>
                  <a:lnTo>
                    <a:pt x="5785" y="758"/>
                  </a:lnTo>
                  <a:lnTo>
                    <a:pt x="5827" y="896"/>
                  </a:lnTo>
                  <a:lnTo>
                    <a:pt x="5879" y="1112"/>
                  </a:lnTo>
                  <a:lnTo>
                    <a:pt x="5879" y="1247"/>
                  </a:lnTo>
                  <a:lnTo>
                    <a:pt x="5853" y="1441"/>
                  </a:lnTo>
                  <a:lnTo>
                    <a:pt x="5785" y="1784"/>
                  </a:lnTo>
                  <a:lnTo>
                    <a:pt x="5580" y="2113"/>
                  </a:lnTo>
                  <a:lnTo>
                    <a:pt x="5446" y="2408"/>
                  </a:lnTo>
                  <a:lnTo>
                    <a:pt x="5311" y="2543"/>
                  </a:lnTo>
                  <a:lnTo>
                    <a:pt x="5095" y="2680"/>
                  </a:lnTo>
                  <a:close/>
                </a:path>
              </a:pathLst>
            </a:custGeom>
            <a:solidFill>
              <a:srgbClr val="FFB5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0" name="Freeform 23"/>
            <p:cNvSpPr>
              <a:spLocks/>
            </p:cNvSpPr>
            <p:nvPr/>
          </p:nvSpPr>
          <p:spPr bwMode="auto">
            <a:xfrm>
              <a:off x="5564188" y="4756150"/>
              <a:ext cx="387350" cy="452437"/>
            </a:xfrm>
            <a:custGeom>
              <a:avLst/>
              <a:gdLst>
                <a:gd name="T0" fmla="*/ 549 w 2688"/>
                <a:gd name="T1" fmla="*/ 833 h 3129"/>
                <a:gd name="T2" fmla="*/ 467 w 2688"/>
                <a:gd name="T3" fmla="*/ 1158 h 3129"/>
                <a:gd name="T4" fmla="*/ 441 w 2688"/>
                <a:gd name="T5" fmla="*/ 1453 h 3129"/>
                <a:gd name="T6" fmla="*/ 414 w 2688"/>
                <a:gd name="T7" fmla="*/ 1785 h 3129"/>
                <a:gd name="T8" fmla="*/ 344 w 2688"/>
                <a:gd name="T9" fmla="*/ 2061 h 3129"/>
                <a:gd name="T10" fmla="*/ 209 w 2688"/>
                <a:gd name="T11" fmla="*/ 2334 h 3129"/>
                <a:gd name="T12" fmla="*/ 71 w 2688"/>
                <a:gd name="T13" fmla="*/ 2610 h 3129"/>
                <a:gd name="T14" fmla="*/ 0 w 2688"/>
                <a:gd name="T15" fmla="*/ 2815 h 3129"/>
                <a:gd name="T16" fmla="*/ 71 w 2688"/>
                <a:gd name="T17" fmla="*/ 2954 h 3129"/>
                <a:gd name="T18" fmla="*/ 209 w 2688"/>
                <a:gd name="T19" fmla="*/ 3088 h 3129"/>
                <a:gd name="T20" fmla="*/ 332 w 2688"/>
                <a:gd name="T21" fmla="*/ 3129 h 3129"/>
                <a:gd name="T22" fmla="*/ 758 w 2688"/>
                <a:gd name="T23" fmla="*/ 2954 h 3129"/>
                <a:gd name="T24" fmla="*/ 1171 w 2688"/>
                <a:gd name="T25" fmla="*/ 2677 h 3129"/>
                <a:gd name="T26" fmla="*/ 1378 w 2688"/>
                <a:gd name="T27" fmla="*/ 2334 h 3129"/>
                <a:gd name="T28" fmla="*/ 1515 w 2688"/>
                <a:gd name="T29" fmla="*/ 1991 h 3129"/>
                <a:gd name="T30" fmla="*/ 1720 w 2688"/>
                <a:gd name="T31" fmla="*/ 1508 h 3129"/>
                <a:gd name="T32" fmla="*/ 1859 w 2688"/>
                <a:gd name="T33" fmla="*/ 1237 h 3129"/>
                <a:gd name="T34" fmla="*/ 2146 w 2688"/>
                <a:gd name="T35" fmla="*/ 885 h 3129"/>
                <a:gd name="T36" fmla="*/ 2418 w 2688"/>
                <a:gd name="T37" fmla="*/ 694 h 3129"/>
                <a:gd name="T38" fmla="*/ 2609 w 2688"/>
                <a:gd name="T39" fmla="*/ 534 h 3129"/>
                <a:gd name="T40" fmla="*/ 2688 w 2688"/>
                <a:gd name="T41" fmla="*/ 411 h 3129"/>
                <a:gd name="T42" fmla="*/ 2617 w 2688"/>
                <a:gd name="T43" fmla="*/ 276 h 3129"/>
                <a:gd name="T44" fmla="*/ 2411 w 2688"/>
                <a:gd name="T45" fmla="*/ 0 h 3129"/>
                <a:gd name="T46" fmla="*/ 2135 w 2688"/>
                <a:gd name="T47" fmla="*/ 0 h 3129"/>
                <a:gd name="T48" fmla="*/ 1930 w 2688"/>
                <a:gd name="T49" fmla="*/ 205 h 3129"/>
                <a:gd name="T50" fmla="*/ 1654 w 2688"/>
                <a:gd name="T51" fmla="*/ 549 h 3129"/>
                <a:gd name="T52" fmla="*/ 1586 w 2688"/>
                <a:gd name="T53" fmla="*/ 617 h 3129"/>
                <a:gd name="T54" fmla="*/ 1310 w 2688"/>
                <a:gd name="T55" fmla="*/ 688 h 3129"/>
                <a:gd name="T56" fmla="*/ 1101 w 2688"/>
                <a:gd name="T57" fmla="*/ 688 h 3129"/>
                <a:gd name="T58" fmla="*/ 963 w 2688"/>
                <a:gd name="T59" fmla="*/ 688 h 3129"/>
                <a:gd name="T60" fmla="*/ 549 w 2688"/>
                <a:gd name="T61" fmla="*/ 833 h 31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88"/>
                <a:gd name="T94" fmla="*/ 0 h 3129"/>
                <a:gd name="T95" fmla="*/ 2688 w 2688"/>
                <a:gd name="T96" fmla="*/ 3129 h 3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88" h="3129">
                  <a:moveTo>
                    <a:pt x="549" y="833"/>
                  </a:moveTo>
                  <a:lnTo>
                    <a:pt x="467" y="1158"/>
                  </a:lnTo>
                  <a:lnTo>
                    <a:pt x="441" y="1453"/>
                  </a:lnTo>
                  <a:lnTo>
                    <a:pt x="414" y="1785"/>
                  </a:lnTo>
                  <a:lnTo>
                    <a:pt x="344" y="2061"/>
                  </a:lnTo>
                  <a:lnTo>
                    <a:pt x="209" y="2334"/>
                  </a:lnTo>
                  <a:lnTo>
                    <a:pt x="71" y="2610"/>
                  </a:lnTo>
                  <a:lnTo>
                    <a:pt x="0" y="2815"/>
                  </a:lnTo>
                  <a:lnTo>
                    <a:pt x="71" y="2954"/>
                  </a:lnTo>
                  <a:lnTo>
                    <a:pt x="209" y="3088"/>
                  </a:lnTo>
                  <a:lnTo>
                    <a:pt x="332" y="3129"/>
                  </a:lnTo>
                  <a:lnTo>
                    <a:pt x="758" y="2954"/>
                  </a:lnTo>
                  <a:lnTo>
                    <a:pt x="1171" y="2677"/>
                  </a:lnTo>
                  <a:lnTo>
                    <a:pt x="1378" y="2334"/>
                  </a:lnTo>
                  <a:lnTo>
                    <a:pt x="1515" y="1991"/>
                  </a:lnTo>
                  <a:lnTo>
                    <a:pt x="1720" y="1508"/>
                  </a:lnTo>
                  <a:lnTo>
                    <a:pt x="1859" y="1237"/>
                  </a:lnTo>
                  <a:lnTo>
                    <a:pt x="2146" y="885"/>
                  </a:lnTo>
                  <a:lnTo>
                    <a:pt x="2418" y="694"/>
                  </a:lnTo>
                  <a:lnTo>
                    <a:pt x="2609" y="534"/>
                  </a:lnTo>
                  <a:lnTo>
                    <a:pt x="2688" y="411"/>
                  </a:lnTo>
                  <a:lnTo>
                    <a:pt x="2617" y="276"/>
                  </a:lnTo>
                  <a:lnTo>
                    <a:pt x="2411" y="0"/>
                  </a:lnTo>
                  <a:lnTo>
                    <a:pt x="2135" y="0"/>
                  </a:lnTo>
                  <a:lnTo>
                    <a:pt x="1930" y="205"/>
                  </a:lnTo>
                  <a:lnTo>
                    <a:pt x="1654" y="549"/>
                  </a:lnTo>
                  <a:lnTo>
                    <a:pt x="1586" y="617"/>
                  </a:lnTo>
                  <a:lnTo>
                    <a:pt x="1310" y="688"/>
                  </a:lnTo>
                  <a:lnTo>
                    <a:pt x="1101" y="688"/>
                  </a:lnTo>
                  <a:lnTo>
                    <a:pt x="963" y="688"/>
                  </a:lnTo>
                  <a:lnTo>
                    <a:pt x="549" y="833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1" name="Freeform 24"/>
            <p:cNvSpPr>
              <a:spLocks/>
            </p:cNvSpPr>
            <p:nvPr/>
          </p:nvSpPr>
          <p:spPr bwMode="auto">
            <a:xfrm>
              <a:off x="5595938" y="4818063"/>
              <a:ext cx="136525" cy="77787"/>
            </a:xfrm>
            <a:custGeom>
              <a:avLst/>
              <a:gdLst>
                <a:gd name="T0" fmla="*/ 120 w 947"/>
                <a:gd name="T1" fmla="*/ 533 h 533"/>
                <a:gd name="T2" fmla="*/ 0 w 947"/>
                <a:gd name="T3" fmla="*/ 407 h 533"/>
                <a:gd name="T4" fmla="*/ 78 w 947"/>
                <a:gd name="T5" fmla="*/ 268 h 533"/>
                <a:gd name="T6" fmla="*/ 190 w 947"/>
                <a:gd name="T7" fmla="*/ 108 h 533"/>
                <a:gd name="T8" fmla="*/ 406 w 947"/>
                <a:gd name="T9" fmla="*/ 0 h 533"/>
                <a:gd name="T10" fmla="*/ 593 w 947"/>
                <a:gd name="T11" fmla="*/ 0 h 533"/>
                <a:gd name="T12" fmla="*/ 810 w 947"/>
                <a:gd name="T13" fmla="*/ 56 h 533"/>
                <a:gd name="T14" fmla="*/ 892 w 947"/>
                <a:gd name="T15" fmla="*/ 134 h 533"/>
                <a:gd name="T16" fmla="*/ 892 w 947"/>
                <a:gd name="T17" fmla="*/ 191 h 533"/>
                <a:gd name="T18" fmla="*/ 947 w 947"/>
                <a:gd name="T19" fmla="*/ 262 h 533"/>
                <a:gd name="T20" fmla="*/ 947 w 947"/>
                <a:gd name="T21" fmla="*/ 399 h 533"/>
                <a:gd name="T22" fmla="*/ 877 w 947"/>
                <a:gd name="T23" fmla="*/ 467 h 533"/>
                <a:gd name="T24" fmla="*/ 676 w 947"/>
                <a:gd name="T25" fmla="*/ 485 h 533"/>
                <a:gd name="T26" fmla="*/ 406 w 947"/>
                <a:gd name="T27" fmla="*/ 433 h 533"/>
                <a:gd name="T28" fmla="*/ 190 w 947"/>
                <a:gd name="T29" fmla="*/ 459 h 533"/>
                <a:gd name="T30" fmla="*/ 120 w 947"/>
                <a:gd name="T31" fmla="*/ 533 h 5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7"/>
                <a:gd name="T49" fmla="*/ 0 h 533"/>
                <a:gd name="T50" fmla="*/ 947 w 947"/>
                <a:gd name="T51" fmla="*/ 533 h 5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7" h="533">
                  <a:moveTo>
                    <a:pt x="120" y="533"/>
                  </a:moveTo>
                  <a:lnTo>
                    <a:pt x="0" y="407"/>
                  </a:lnTo>
                  <a:lnTo>
                    <a:pt x="78" y="268"/>
                  </a:lnTo>
                  <a:lnTo>
                    <a:pt x="190" y="108"/>
                  </a:lnTo>
                  <a:lnTo>
                    <a:pt x="406" y="0"/>
                  </a:lnTo>
                  <a:lnTo>
                    <a:pt x="593" y="0"/>
                  </a:lnTo>
                  <a:lnTo>
                    <a:pt x="810" y="56"/>
                  </a:lnTo>
                  <a:lnTo>
                    <a:pt x="892" y="134"/>
                  </a:lnTo>
                  <a:lnTo>
                    <a:pt x="892" y="191"/>
                  </a:lnTo>
                  <a:lnTo>
                    <a:pt x="947" y="262"/>
                  </a:lnTo>
                  <a:lnTo>
                    <a:pt x="947" y="399"/>
                  </a:lnTo>
                  <a:lnTo>
                    <a:pt x="877" y="467"/>
                  </a:lnTo>
                  <a:lnTo>
                    <a:pt x="676" y="485"/>
                  </a:lnTo>
                  <a:lnTo>
                    <a:pt x="406" y="433"/>
                  </a:lnTo>
                  <a:lnTo>
                    <a:pt x="190" y="459"/>
                  </a:lnTo>
                  <a:lnTo>
                    <a:pt x="120" y="533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2" name="Freeform 25"/>
            <p:cNvSpPr>
              <a:spLocks/>
            </p:cNvSpPr>
            <p:nvPr/>
          </p:nvSpPr>
          <p:spPr bwMode="auto">
            <a:xfrm>
              <a:off x="5724526" y="4348163"/>
              <a:ext cx="258763" cy="508000"/>
            </a:xfrm>
            <a:custGeom>
              <a:avLst/>
              <a:gdLst>
                <a:gd name="T0" fmla="*/ 462 w 1791"/>
                <a:gd name="T1" fmla="*/ 1378 h 3518"/>
                <a:gd name="T2" fmla="*/ 623 w 1791"/>
                <a:gd name="T3" fmla="*/ 1352 h 3518"/>
                <a:gd name="T4" fmla="*/ 814 w 1791"/>
                <a:gd name="T5" fmla="*/ 1270 h 3518"/>
                <a:gd name="T6" fmla="*/ 978 w 1791"/>
                <a:gd name="T7" fmla="*/ 1187 h 3518"/>
                <a:gd name="T8" fmla="*/ 1157 w 1791"/>
                <a:gd name="T9" fmla="*/ 1045 h 3518"/>
                <a:gd name="T10" fmla="*/ 1228 w 1791"/>
                <a:gd name="T11" fmla="*/ 908 h 3518"/>
                <a:gd name="T12" fmla="*/ 1250 w 1791"/>
                <a:gd name="T13" fmla="*/ 703 h 3518"/>
                <a:gd name="T14" fmla="*/ 1228 w 1791"/>
                <a:gd name="T15" fmla="*/ 497 h 3518"/>
                <a:gd name="T16" fmla="*/ 1112 w 1791"/>
                <a:gd name="T17" fmla="*/ 217 h 3518"/>
                <a:gd name="T18" fmla="*/ 952 w 1791"/>
                <a:gd name="T19" fmla="*/ 15 h 3518"/>
                <a:gd name="T20" fmla="*/ 1168 w 1791"/>
                <a:gd name="T21" fmla="*/ 0 h 3518"/>
                <a:gd name="T22" fmla="*/ 1433 w 1791"/>
                <a:gd name="T23" fmla="*/ 15 h 3518"/>
                <a:gd name="T24" fmla="*/ 1572 w 1791"/>
                <a:gd name="T25" fmla="*/ 86 h 3518"/>
                <a:gd name="T26" fmla="*/ 1709 w 1791"/>
                <a:gd name="T27" fmla="*/ 220 h 3518"/>
                <a:gd name="T28" fmla="*/ 1777 w 1791"/>
                <a:gd name="T29" fmla="*/ 291 h 3518"/>
                <a:gd name="T30" fmla="*/ 1791 w 1791"/>
                <a:gd name="T31" fmla="*/ 486 h 3518"/>
                <a:gd name="T32" fmla="*/ 1657 w 1791"/>
                <a:gd name="T33" fmla="*/ 1053 h 3518"/>
                <a:gd name="T34" fmla="*/ 1545 w 1791"/>
                <a:gd name="T35" fmla="*/ 1378 h 3518"/>
                <a:gd name="T36" fmla="*/ 1501 w 1791"/>
                <a:gd name="T37" fmla="*/ 1733 h 3518"/>
                <a:gd name="T38" fmla="*/ 1501 w 1791"/>
                <a:gd name="T39" fmla="*/ 2076 h 3518"/>
                <a:gd name="T40" fmla="*/ 1433 w 1791"/>
                <a:gd name="T41" fmla="*/ 2487 h 3518"/>
                <a:gd name="T42" fmla="*/ 1295 w 1791"/>
                <a:gd name="T43" fmla="*/ 2830 h 3518"/>
                <a:gd name="T44" fmla="*/ 1228 w 1791"/>
                <a:gd name="T45" fmla="*/ 2969 h 3518"/>
                <a:gd name="T46" fmla="*/ 1019 w 1791"/>
                <a:gd name="T47" fmla="*/ 3241 h 3518"/>
                <a:gd name="T48" fmla="*/ 881 w 1791"/>
                <a:gd name="T49" fmla="*/ 3379 h 3518"/>
                <a:gd name="T50" fmla="*/ 675 w 1791"/>
                <a:gd name="T51" fmla="*/ 3447 h 3518"/>
                <a:gd name="T52" fmla="*/ 470 w 1791"/>
                <a:gd name="T53" fmla="*/ 3518 h 3518"/>
                <a:gd name="T54" fmla="*/ 194 w 1791"/>
                <a:gd name="T55" fmla="*/ 3518 h 3518"/>
                <a:gd name="T56" fmla="*/ 55 w 1791"/>
                <a:gd name="T57" fmla="*/ 3458 h 3518"/>
                <a:gd name="T58" fmla="*/ 0 w 1791"/>
                <a:gd name="T59" fmla="*/ 3324 h 3518"/>
                <a:gd name="T60" fmla="*/ 0 w 1791"/>
                <a:gd name="T61" fmla="*/ 3162 h 3518"/>
                <a:gd name="T62" fmla="*/ 0 w 1791"/>
                <a:gd name="T63" fmla="*/ 3106 h 3518"/>
                <a:gd name="T64" fmla="*/ 29 w 1791"/>
                <a:gd name="T65" fmla="*/ 2890 h 3518"/>
                <a:gd name="T66" fmla="*/ 55 w 1791"/>
                <a:gd name="T67" fmla="*/ 2755 h 3518"/>
                <a:gd name="T68" fmla="*/ 55 w 1791"/>
                <a:gd name="T69" fmla="*/ 2487 h 3518"/>
                <a:gd name="T70" fmla="*/ 55 w 1791"/>
                <a:gd name="T71" fmla="*/ 2143 h 3518"/>
                <a:gd name="T72" fmla="*/ 82 w 1791"/>
                <a:gd name="T73" fmla="*/ 1864 h 3518"/>
                <a:gd name="T74" fmla="*/ 194 w 1791"/>
                <a:gd name="T75" fmla="*/ 1389 h 3518"/>
                <a:gd name="T76" fmla="*/ 462 w 1791"/>
                <a:gd name="T77" fmla="*/ 1378 h 35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91"/>
                <a:gd name="T118" fmla="*/ 0 h 3518"/>
                <a:gd name="T119" fmla="*/ 1791 w 1791"/>
                <a:gd name="T120" fmla="*/ 3518 h 35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91" h="3518">
                  <a:moveTo>
                    <a:pt x="462" y="1378"/>
                  </a:moveTo>
                  <a:lnTo>
                    <a:pt x="623" y="1352"/>
                  </a:lnTo>
                  <a:lnTo>
                    <a:pt x="814" y="1270"/>
                  </a:lnTo>
                  <a:lnTo>
                    <a:pt x="978" y="1187"/>
                  </a:lnTo>
                  <a:lnTo>
                    <a:pt x="1157" y="1045"/>
                  </a:lnTo>
                  <a:lnTo>
                    <a:pt x="1228" y="908"/>
                  </a:lnTo>
                  <a:lnTo>
                    <a:pt x="1250" y="703"/>
                  </a:lnTo>
                  <a:lnTo>
                    <a:pt x="1228" y="497"/>
                  </a:lnTo>
                  <a:lnTo>
                    <a:pt x="1112" y="217"/>
                  </a:lnTo>
                  <a:lnTo>
                    <a:pt x="952" y="15"/>
                  </a:lnTo>
                  <a:lnTo>
                    <a:pt x="1168" y="0"/>
                  </a:lnTo>
                  <a:lnTo>
                    <a:pt x="1433" y="15"/>
                  </a:lnTo>
                  <a:lnTo>
                    <a:pt x="1572" y="86"/>
                  </a:lnTo>
                  <a:lnTo>
                    <a:pt x="1709" y="220"/>
                  </a:lnTo>
                  <a:lnTo>
                    <a:pt x="1777" y="291"/>
                  </a:lnTo>
                  <a:lnTo>
                    <a:pt x="1791" y="486"/>
                  </a:lnTo>
                  <a:lnTo>
                    <a:pt x="1657" y="1053"/>
                  </a:lnTo>
                  <a:lnTo>
                    <a:pt x="1545" y="1378"/>
                  </a:lnTo>
                  <a:lnTo>
                    <a:pt x="1501" y="1733"/>
                  </a:lnTo>
                  <a:lnTo>
                    <a:pt x="1501" y="2076"/>
                  </a:lnTo>
                  <a:lnTo>
                    <a:pt x="1433" y="2487"/>
                  </a:lnTo>
                  <a:lnTo>
                    <a:pt x="1295" y="2830"/>
                  </a:lnTo>
                  <a:lnTo>
                    <a:pt x="1228" y="2969"/>
                  </a:lnTo>
                  <a:lnTo>
                    <a:pt x="1019" y="3241"/>
                  </a:lnTo>
                  <a:lnTo>
                    <a:pt x="881" y="3379"/>
                  </a:lnTo>
                  <a:lnTo>
                    <a:pt x="675" y="3447"/>
                  </a:lnTo>
                  <a:lnTo>
                    <a:pt x="470" y="3518"/>
                  </a:lnTo>
                  <a:lnTo>
                    <a:pt x="194" y="3518"/>
                  </a:lnTo>
                  <a:lnTo>
                    <a:pt x="55" y="3458"/>
                  </a:lnTo>
                  <a:lnTo>
                    <a:pt x="0" y="3324"/>
                  </a:lnTo>
                  <a:lnTo>
                    <a:pt x="0" y="3162"/>
                  </a:lnTo>
                  <a:lnTo>
                    <a:pt x="0" y="3106"/>
                  </a:lnTo>
                  <a:lnTo>
                    <a:pt x="29" y="2890"/>
                  </a:lnTo>
                  <a:lnTo>
                    <a:pt x="55" y="2755"/>
                  </a:lnTo>
                  <a:lnTo>
                    <a:pt x="55" y="2487"/>
                  </a:lnTo>
                  <a:lnTo>
                    <a:pt x="55" y="2143"/>
                  </a:lnTo>
                  <a:lnTo>
                    <a:pt x="82" y="1864"/>
                  </a:lnTo>
                  <a:lnTo>
                    <a:pt x="194" y="1389"/>
                  </a:lnTo>
                  <a:lnTo>
                    <a:pt x="462" y="137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3" name="Freeform 26"/>
            <p:cNvSpPr>
              <a:spLocks/>
            </p:cNvSpPr>
            <p:nvPr/>
          </p:nvSpPr>
          <p:spPr bwMode="auto">
            <a:xfrm>
              <a:off x="5713413" y="4524375"/>
              <a:ext cx="128588" cy="77787"/>
            </a:xfrm>
            <a:custGeom>
              <a:avLst/>
              <a:gdLst>
                <a:gd name="T0" fmla="*/ 0 w 896"/>
                <a:gd name="T1" fmla="*/ 444 h 537"/>
                <a:gd name="T2" fmla="*/ 67 w 896"/>
                <a:gd name="T3" fmla="*/ 515 h 537"/>
                <a:gd name="T4" fmla="*/ 205 w 896"/>
                <a:gd name="T5" fmla="*/ 444 h 537"/>
                <a:gd name="T6" fmla="*/ 344 w 896"/>
                <a:gd name="T7" fmla="*/ 515 h 537"/>
                <a:gd name="T8" fmla="*/ 544 w 896"/>
                <a:gd name="T9" fmla="*/ 537 h 537"/>
                <a:gd name="T10" fmla="*/ 627 w 896"/>
                <a:gd name="T11" fmla="*/ 537 h 537"/>
                <a:gd name="T12" fmla="*/ 757 w 896"/>
                <a:gd name="T13" fmla="*/ 515 h 537"/>
                <a:gd name="T14" fmla="*/ 757 w 896"/>
                <a:gd name="T15" fmla="*/ 376 h 537"/>
                <a:gd name="T16" fmla="*/ 825 w 896"/>
                <a:gd name="T17" fmla="*/ 239 h 537"/>
                <a:gd name="T18" fmla="*/ 843 w 896"/>
                <a:gd name="T19" fmla="*/ 186 h 537"/>
                <a:gd name="T20" fmla="*/ 896 w 896"/>
                <a:gd name="T21" fmla="*/ 104 h 537"/>
                <a:gd name="T22" fmla="*/ 869 w 896"/>
                <a:gd name="T23" fmla="*/ 104 h 537"/>
                <a:gd name="T24" fmla="*/ 869 w 896"/>
                <a:gd name="T25" fmla="*/ 78 h 537"/>
                <a:gd name="T26" fmla="*/ 757 w 896"/>
                <a:gd name="T27" fmla="*/ 34 h 537"/>
                <a:gd name="T28" fmla="*/ 620 w 896"/>
                <a:gd name="T29" fmla="*/ 34 h 537"/>
                <a:gd name="T30" fmla="*/ 481 w 896"/>
                <a:gd name="T31" fmla="*/ 34 h 537"/>
                <a:gd name="T32" fmla="*/ 410 w 896"/>
                <a:gd name="T33" fmla="*/ 0 h 537"/>
                <a:gd name="T34" fmla="*/ 355 w 896"/>
                <a:gd name="T35" fmla="*/ 0 h 537"/>
                <a:gd name="T36" fmla="*/ 273 w 896"/>
                <a:gd name="T37" fmla="*/ 0 h 537"/>
                <a:gd name="T38" fmla="*/ 164 w 896"/>
                <a:gd name="T39" fmla="*/ 52 h 537"/>
                <a:gd name="T40" fmla="*/ 137 w 896"/>
                <a:gd name="T41" fmla="*/ 104 h 537"/>
                <a:gd name="T42" fmla="*/ 0 w 896"/>
                <a:gd name="T43" fmla="*/ 444 h 5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96"/>
                <a:gd name="T67" fmla="*/ 0 h 537"/>
                <a:gd name="T68" fmla="*/ 896 w 896"/>
                <a:gd name="T69" fmla="*/ 537 h 5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96" h="537">
                  <a:moveTo>
                    <a:pt x="0" y="444"/>
                  </a:moveTo>
                  <a:lnTo>
                    <a:pt x="67" y="515"/>
                  </a:lnTo>
                  <a:lnTo>
                    <a:pt x="205" y="444"/>
                  </a:lnTo>
                  <a:lnTo>
                    <a:pt x="344" y="515"/>
                  </a:lnTo>
                  <a:lnTo>
                    <a:pt x="544" y="537"/>
                  </a:lnTo>
                  <a:lnTo>
                    <a:pt x="627" y="537"/>
                  </a:lnTo>
                  <a:lnTo>
                    <a:pt x="757" y="515"/>
                  </a:lnTo>
                  <a:lnTo>
                    <a:pt x="757" y="376"/>
                  </a:lnTo>
                  <a:lnTo>
                    <a:pt x="825" y="239"/>
                  </a:lnTo>
                  <a:lnTo>
                    <a:pt x="843" y="186"/>
                  </a:lnTo>
                  <a:lnTo>
                    <a:pt x="896" y="104"/>
                  </a:lnTo>
                  <a:lnTo>
                    <a:pt x="869" y="104"/>
                  </a:lnTo>
                  <a:lnTo>
                    <a:pt x="869" y="78"/>
                  </a:lnTo>
                  <a:lnTo>
                    <a:pt x="757" y="34"/>
                  </a:lnTo>
                  <a:lnTo>
                    <a:pt x="620" y="34"/>
                  </a:lnTo>
                  <a:lnTo>
                    <a:pt x="481" y="34"/>
                  </a:lnTo>
                  <a:lnTo>
                    <a:pt x="410" y="0"/>
                  </a:lnTo>
                  <a:lnTo>
                    <a:pt x="355" y="0"/>
                  </a:lnTo>
                  <a:lnTo>
                    <a:pt x="273" y="0"/>
                  </a:lnTo>
                  <a:lnTo>
                    <a:pt x="164" y="52"/>
                  </a:lnTo>
                  <a:lnTo>
                    <a:pt x="137" y="104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4" name="Freeform 27"/>
            <p:cNvSpPr>
              <a:spLocks/>
            </p:cNvSpPr>
            <p:nvPr/>
          </p:nvSpPr>
          <p:spPr bwMode="auto">
            <a:xfrm>
              <a:off x="5127626" y="2359025"/>
              <a:ext cx="98425" cy="39687"/>
            </a:xfrm>
            <a:custGeom>
              <a:avLst/>
              <a:gdLst>
                <a:gd name="T0" fmla="*/ 687 w 687"/>
                <a:gd name="T1" fmla="*/ 135 h 272"/>
                <a:gd name="T2" fmla="*/ 680 w 687"/>
                <a:gd name="T3" fmla="*/ 109 h 272"/>
                <a:gd name="T4" fmla="*/ 665 w 687"/>
                <a:gd name="T5" fmla="*/ 86 h 272"/>
                <a:gd name="T6" fmla="*/ 635 w 687"/>
                <a:gd name="T7" fmla="*/ 60 h 272"/>
                <a:gd name="T8" fmla="*/ 598 w 687"/>
                <a:gd name="T9" fmla="*/ 41 h 272"/>
                <a:gd name="T10" fmla="*/ 549 w 687"/>
                <a:gd name="T11" fmla="*/ 22 h 272"/>
                <a:gd name="T12" fmla="*/ 493 w 687"/>
                <a:gd name="T13" fmla="*/ 12 h 272"/>
                <a:gd name="T14" fmla="*/ 433 w 687"/>
                <a:gd name="T15" fmla="*/ 4 h 272"/>
                <a:gd name="T16" fmla="*/ 370 w 687"/>
                <a:gd name="T17" fmla="*/ 0 h 272"/>
                <a:gd name="T18" fmla="*/ 307 w 687"/>
                <a:gd name="T19" fmla="*/ 0 h 272"/>
                <a:gd name="T20" fmla="*/ 244 w 687"/>
                <a:gd name="T21" fmla="*/ 4 h 272"/>
                <a:gd name="T22" fmla="*/ 184 w 687"/>
                <a:gd name="T23" fmla="*/ 15 h 272"/>
                <a:gd name="T24" fmla="*/ 131 w 687"/>
                <a:gd name="T25" fmla="*/ 26 h 272"/>
                <a:gd name="T26" fmla="*/ 86 w 687"/>
                <a:gd name="T27" fmla="*/ 44 h 272"/>
                <a:gd name="T28" fmla="*/ 49 w 687"/>
                <a:gd name="T29" fmla="*/ 67 h 272"/>
                <a:gd name="T30" fmla="*/ 19 w 687"/>
                <a:gd name="T31" fmla="*/ 90 h 272"/>
                <a:gd name="T32" fmla="*/ 5 w 687"/>
                <a:gd name="T33" fmla="*/ 112 h 272"/>
                <a:gd name="T34" fmla="*/ 0 w 687"/>
                <a:gd name="T35" fmla="*/ 138 h 272"/>
                <a:gd name="T36" fmla="*/ 8 w 687"/>
                <a:gd name="T37" fmla="*/ 164 h 272"/>
                <a:gd name="T38" fmla="*/ 31 w 687"/>
                <a:gd name="T39" fmla="*/ 186 h 272"/>
                <a:gd name="T40" fmla="*/ 60 w 687"/>
                <a:gd name="T41" fmla="*/ 209 h 272"/>
                <a:gd name="T42" fmla="*/ 102 w 687"/>
                <a:gd name="T43" fmla="*/ 232 h 272"/>
                <a:gd name="T44" fmla="*/ 150 w 687"/>
                <a:gd name="T45" fmla="*/ 246 h 272"/>
                <a:gd name="T46" fmla="*/ 205 w 687"/>
                <a:gd name="T47" fmla="*/ 261 h 272"/>
                <a:gd name="T48" fmla="*/ 265 w 687"/>
                <a:gd name="T49" fmla="*/ 269 h 272"/>
                <a:gd name="T50" fmla="*/ 329 w 687"/>
                <a:gd name="T51" fmla="*/ 272 h 272"/>
                <a:gd name="T52" fmla="*/ 393 w 687"/>
                <a:gd name="T53" fmla="*/ 269 h 272"/>
                <a:gd name="T54" fmla="*/ 456 w 687"/>
                <a:gd name="T55" fmla="*/ 265 h 272"/>
                <a:gd name="T56" fmla="*/ 512 w 687"/>
                <a:gd name="T57" fmla="*/ 254 h 272"/>
                <a:gd name="T58" fmla="*/ 564 w 687"/>
                <a:gd name="T59" fmla="*/ 239 h 272"/>
                <a:gd name="T60" fmla="*/ 609 w 687"/>
                <a:gd name="T61" fmla="*/ 220 h 272"/>
                <a:gd name="T62" fmla="*/ 646 w 687"/>
                <a:gd name="T63" fmla="*/ 201 h 272"/>
                <a:gd name="T64" fmla="*/ 672 w 687"/>
                <a:gd name="T65" fmla="*/ 175 h 272"/>
                <a:gd name="T66" fmla="*/ 683 w 687"/>
                <a:gd name="T67" fmla="*/ 153 h 272"/>
                <a:gd name="T68" fmla="*/ 687 w 687"/>
                <a:gd name="T69" fmla="*/ 135 h 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7"/>
                <a:gd name="T106" fmla="*/ 0 h 272"/>
                <a:gd name="T107" fmla="*/ 687 w 687"/>
                <a:gd name="T108" fmla="*/ 272 h 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7" h="272">
                  <a:moveTo>
                    <a:pt x="687" y="135"/>
                  </a:moveTo>
                  <a:lnTo>
                    <a:pt x="680" y="109"/>
                  </a:lnTo>
                  <a:lnTo>
                    <a:pt x="665" y="86"/>
                  </a:lnTo>
                  <a:lnTo>
                    <a:pt x="635" y="60"/>
                  </a:lnTo>
                  <a:lnTo>
                    <a:pt x="598" y="41"/>
                  </a:lnTo>
                  <a:lnTo>
                    <a:pt x="549" y="22"/>
                  </a:lnTo>
                  <a:lnTo>
                    <a:pt x="493" y="12"/>
                  </a:lnTo>
                  <a:lnTo>
                    <a:pt x="433" y="4"/>
                  </a:lnTo>
                  <a:lnTo>
                    <a:pt x="370" y="0"/>
                  </a:lnTo>
                  <a:lnTo>
                    <a:pt x="307" y="0"/>
                  </a:lnTo>
                  <a:lnTo>
                    <a:pt x="244" y="4"/>
                  </a:lnTo>
                  <a:lnTo>
                    <a:pt x="184" y="15"/>
                  </a:lnTo>
                  <a:lnTo>
                    <a:pt x="131" y="26"/>
                  </a:lnTo>
                  <a:lnTo>
                    <a:pt x="86" y="44"/>
                  </a:lnTo>
                  <a:lnTo>
                    <a:pt x="49" y="67"/>
                  </a:lnTo>
                  <a:lnTo>
                    <a:pt x="19" y="90"/>
                  </a:lnTo>
                  <a:lnTo>
                    <a:pt x="5" y="112"/>
                  </a:lnTo>
                  <a:lnTo>
                    <a:pt x="0" y="138"/>
                  </a:lnTo>
                  <a:lnTo>
                    <a:pt x="8" y="164"/>
                  </a:lnTo>
                  <a:lnTo>
                    <a:pt x="31" y="186"/>
                  </a:lnTo>
                  <a:lnTo>
                    <a:pt x="60" y="209"/>
                  </a:lnTo>
                  <a:lnTo>
                    <a:pt x="102" y="232"/>
                  </a:lnTo>
                  <a:lnTo>
                    <a:pt x="150" y="246"/>
                  </a:lnTo>
                  <a:lnTo>
                    <a:pt x="205" y="261"/>
                  </a:lnTo>
                  <a:lnTo>
                    <a:pt x="265" y="269"/>
                  </a:lnTo>
                  <a:lnTo>
                    <a:pt x="329" y="272"/>
                  </a:lnTo>
                  <a:lnTo>
                    <a:pt x="393" y="269"/>
                  </a:lnTo>
                  <a:lnTo>
                    <a:pt x="456" y="265"/>
                  </a:lnTo>
                  <a:lnTo>
                    <a:pt x="512" y="254"/>
                  </a:lnTo>
                  <a:lnTo>
                    <a:pt x="564" y="239"/>
                  </a:lnTo>
                  <a:lnTo>
                    <a:pt x="609" y="220"/>
                  </a:lnTo>
                  <a:lnTo>
                    <a:pt x="646" y="201"/>
                  </a:lnTo>
                  <a:lnTo>
                    <a:pt x="672" y="175"/>
                  </a:lnTo>
                  <a:lnTo>
                    <a:pt x="683" y="153"/>
                  </a:lnTo>
                  <a:lnTo>
                    <a:pt x="687" y="135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5" name="Freeform 28"/>
            <p:cNvSpPr>
              <a:spLocks/>
            </p:cNvSpPr>
            <p:nvPr/>
          </p:nvSpPr>
          <p:spPr bwMode="auto">
            <a:xfrm>
              <a:off x="7451726" y="3498850"/>
              <a:ext cx="100013" cy="2700000"/>
            </a:xfrm>
            <a:custGeom>
              <a:avLst/>
              <a:gdLst>
                <a:gd name="T0" fmla="*/ 690 w 693"/>
                <a:gd name="T1" fmla="*/ 0 h 17372"/>
                <a:gd name="T2" fmla="*/ 693 w 693"/>
                <a:gd name="T3" fmla="*/ 17372 h 17372"/>
                <a:gd name="T4" fmla="*/ 7 w 693"/>
                <a:gd name="T5" fmla="*/ 17372 h 17372"/>
                <a:gd name="T6" fmla="*/ 0 w 693"/>
                <a:gd name="T7" fmla="*/ 0 h 17372"/>
                <a:gd name="T8" fmla="*/ 690 w 693"/>
                <a:gd name="T9" fmla="*/ 0 h 17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3"/>
                <a:gd name="T16" fmla="*/ 0 h 17372"/>
                <a:gd name="T17" fmla="*/ 693 w 693"/>
                <a:gd name="T18" fmla="*/ 17372 h 17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3" h="17372">
                  <a:moveTo>
                    <a:pt x="690" y="0"/>
                  </a:moveTo>
                  <a:lnTo>
                    <a:pt x="693" y="17372"/>
                  </a:lnTo>
                  <a:lnTo>
                    <a:pt x="7" y="17372"/>
                  </a:lnTo>
                  <a:lnTo>
                    <a:pt x="0" y="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6" name="Freeform 29"/>
            <p:cNvSpPr>
              <a:spLocks/>
            </p:cNvSpPr>
            <p:nvPr/>
          </p:nvSpPr>
          <p:spPr bwMode="auto">
            <a:xfrm>
              <a:off x="7451726" y="3478213"/>
              <a:ext cx="100013" cy="39687"/>
            </a:xfrm>
            <a:custGeom>
              <a:avLst/>
              <a:gdLst>
                <a:gd name="T0" fmla="*/ 686 w 686"/>
                <a:gd name="T1" fmla="*/ 134 h 272"/>
                <a:gd name="T2" fmla="*/ 679 w 686"/>
                <a:gd name="T3" fmla="*/ 108 h 272"/>
                <a:gd name="T4" fmla="*/ 664 w 686"/>
                <a:gd name="T5" fmla="*/ 86 h 272"/>
                <a:gd name="T6" fmla="*/ 634 w 686"/>
                <a:gd name="T7" fmla="*/ 60 h 272"/>
                <a:gd name="T8" fmla="*/ 597 w 686"/>
                <a:gd name="T9" fmla="*/ 41 h 272"/>
                <a:gd name="T10" fmla="*/ 549 w 686"/>
                <a:gd name="T11" fmla="*/ 23 h 272"/>
                <a:gd name="T12" fmla="*/ 492 w 686"/>
                <a:gd name="T13" fmla="*/ 11 h 272"/>
                <a:gd name="T14" fmla="*/ 433 w 686"/>
                <a:gd name="T15" fmla="*/ 3 h 272"/>
                <a:gd name="T16" fmla="*/ 369 w 686"/>
                <a:gd name="T17" fmla="*/ 0 h 272"/>
                <a:gd name="T18" fmla="*/ 306 w 686"/>
                <a:gd name="T19" fmla="*/ 0 h 272"/>
                <a:gd name="T20" fmla="*/ 242 w 686"/>
                <a:gd name="T21" fmla="*/ 3 h 272"/>
                <a:gd name="T22" fmla="*/ 182 w 686"/>
                <a:gd name="T23" fmla="*/ 15 h 272"/>
                <a:gd name="T24" fmla="*/ 130 w 686"/>
                <a:gd name="T25" fmla="*/ 26 h 272"/>
                <a:gd name="T26" fmla="*/ 85 w 686"/>
                <a:gd name="T27" fmla="*/ 44 h 272"/>
                <a:gd name="T28" fmla="*/ 48 w 686"/>
                <a:gd name="T29" fmla="*/ 67 h 272"/>
                <a:gd name="T30" fmla="*/ 19 w 686"/>
                <a:gd name="T31" fmla="*/ 89 h 272"/>
                <a:gd name="T32" fmla="*/ 3 w 686"/>
                <a:gd name="T33" fmla="*/ 112 h 272"/>
                <a:gd name="T34" fmla="*/ 0 w 686"/>
                <a:gd name="T35" fmla="*/ 138 h 272"/>
                <a:gd name="T36" fmla="*/ 7 w 686"/>
                <a:gd name="T37" fmla="*/ 164 h 272"/>
                <a:gd name="T38" fmla="*/ 30 w 686"/>
                <a:gd name="T39" fmla="*/ 186 h 272"/>
                <a:gd name="T40" fmla="*/ 59 w 686"/>
                <a:gd name="T41" fmla="*/ 209 h 272"/>
                <a:gd name="T42" fmla="*/ 101 w 686"/>
                <a:gd name="T43" fmla="*/ 231 h 272"/>
                <a:gd name="T44" fmla="*/ 150 w 686"/>
                <a:gd name="T45" fmla="*/ 246 h 272"/>
                <a:gd name="T46" fmla="*/ 205 w 686"/>
                <a:gd name="T47" fmla="*/ 262 h 272"/>
                <a:gd name="T48" fmla="*/ 265 w 686"/>
                <a:gd name="T49" fmla="*/ 268 h 272"/>
                <a:gd name="T50" fmla="*/ 329 w 686"/>
                <a:gd name="T51" fmla="*/ 272 h 272"/>
                <a:gd name="T52" fmla="*/ 392 w 686"/>
                <a:gd name="T53" fmla="*/ 268 h 272"/>
                <a:gd name="T54" fmla="*/ 455 w 686"/>
                <a:gd name="T55" fmla="*/ 265 h 272"/>
                <a:gd name="T56" fmla="*/ 511 w 686"/>
                <a:gd name="T57" fmla="*/ 254 h 272"/>
                <a:gd name="T58" fmla="*/ 563 w 686"/>
                <a:gd name="T59" fmla="*/ 239 h 272"/>
                <a:gd name="T60" fmla="*/ 608 w 686"/>
                <a:gd name="T61" fmla="*/ 220 h 272"/>
                <a:gd name="T62" fmla="*/ 646 w 686"/>
                <a:gd name="T63" fmla="*/ 202 h 272"/>
                <a:gd name="T64" fmla="*/ 672 w 686"/>
                <a:gd name="T65" fmla="*/ 175 h 272"/>
                <a:gd name="T66" fmla="*/ 683 w 686"/>
                <a:gd name="T67" fmla="*/ 152 h 272"/>
                <a:gd name="T68" fmla="*/ 686 w 686"/>
                <a:gd name="T69" fmla="*/ 134 h 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6"/>
                <a:gd name="T106" fmla="*/ 0 h 272"/>
                <a:gd name="T107" fmla="*/ 686 w 686"/>
                <a:gd name="T108" fmla="*/ 272 h 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6" h="272">
                  <a:moveTo>
                    <a:pt x="686" y="134"/>
                  </a:moveTo>
                  <a:lnTo>
                    <a:pt x="679" y="108"/>
                  </a:lnTo>
                  <a:lnTo>
                    <a:pt x="664" y="86"/>
                  </a:lnTo>
                  <a:lnTo>
                    <a:pt x="634" y="60"/>
                  </a:lnTo>
                  <a:lnTo>
                    <a:pt x="597" y="41"/>
                  </a:lnTo>
                  <a:lnTo>
                    <a:pt x="549" y="23"/>
                  </a:lnTo>
                  <a:lnTo>
                    <a:pt x="492" y="11"/>
                  </a:lnTo>
                  <a:lnTo>
                    <a:pt x="433" y="3"/>
                  </a:lnTo>
                  <a:lnTo>
                    <a:pt x="369" y="0"/>
                  </a:lnTo>
                  <a:lnTo>
                    <a:pt x="306" y="0"/>
                  </a:lnTo>
                  <a:lnTo>
                    <a:pt x="242" y="3"/>
                  </a:lnTo>
                  <a:lnTo>
                    <a:pt x="182" y="15"/>
                  </a:lnTo>
                  <a:lnTo>
                    <a:pt x="130" y="26"/>
                  </a:lnTo>
                  <a:lnTo>
                    <a:pt x="85" y="44"/>
                  </a:lnTo>
                  <a:lnTo>
                    <a:pt x="48" y="67"/>
                  </a:lnTo>
                  <a:lnTo>
                    <a:pt x="19" y="89"/>
                  </a:lnTo>
                  <a:lnTo>
                    <a:pt x="3" y="112"/>
                  </a:lnTo>
                  <a:lnTo>
                    <a:pt x="0" y="138"/>
                  </a:lnTo>
                  <a:lnTo>
                    <a:pt x="7" y="164"/>
                  </a:lnTo>
                  <a:lnTo>
                    <a:pt x="30" y="186"/>
                  </a:lnTo>
                  <a:lnTo>
                    <a:pt x="59" y="209"/>
                  </a:lnTo>
                  <a:lnTo>
                    <a:pt x="101" y="231"/>
                  </a:lnTo>
                  <a:lnTo>
                    <a:pt x="150" y="246"/>
                  </a:lnTo>
                  <a:lnTo>
                    <a:pt x="205" y="262"/>
                  </a:lnTo>
                  <a:lnTo>
                    <a:pt x="265" y="268"/>
                  </a:lnTo>
                  <a:lnTo>
                    <a:pt x="329" y="272"/>
                  </a:lnTo>
                  <a:lnTo>
                    <a:pt x="392" y="268"/>
                  </a:lnTo>
                  <a:lnTo>
                    <a:pt x="455" y="265"/>
                  </a:lnTo>
                  <a:lnTo>
                    <a:pt x="511" y="254"/>
                  </a:lnTo>
                  <a:lnTo>
                    <a:pt x="563" y="239"/>
                  </a:lnTo>
                  <a:lnTo>
                    <a:pt x="608" y="220"/>
                  </a:lnTo>
                  <a:lnTo>
                    <a:pt x="646" y="202"/>
                  </a:lnTo>
                  <a:lnTo>
                    <a:pt x="672" y="175"/>
                  </a:lnTo>
                  <a:lnTo>
                    <a:pt x="683" y="152"/>
                  </a:lnTo>
                  <a:lnTo>
                    <a:pt x="686" y="134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7" name="Freeform 30"/>
            <p:cNvSpPr>
              <a:spLocks/>
            </p:cNvSpPr>
            <p:nvPr/>
          </p:nvSpPr>
          <p:spPr bwMode="auto">
            <a:xfrm>
              <a:off x="6135688" y="2973388"/>
              <a:ext cx="15875" cy="144462"/>
            </a:xfrm>
            <a:custGeom>
              <a:avLst/>
              <a:gdLst>
                <a:gd name="T0" fmla="*/ 108 w 108"/>
                <a:gd name="T1" fmla="*/ 0 h 1000"/>
                <a:gd name="T2" fmla="*/ 56 w 108"/>
                <a:gd name="T3" fmla="*/ 242 h 1000"/>
                <a:gd name="T4" fmla="*/ 26 w 108"/>
                <a:gd name="T5" fmla="*/ 350 h 1000"/>
                <a:gd name="T6" fmla="*/ 26 w 108"/>
                <a:gd name="T7" fmla="*/ 593 h 1000"/>
                <a:gd name="T8" fmla="*/ 0 w 108"/>
                <a:gd name="T9" fmla="*/ 783 h 1000"/>
                <a:gd name="T10" fmla="*/ 82 w 108"/>
                <a:gd name="T11" fmla="*/ 1000 h 1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1000"/>
                <a:gd name="T20" fmla="*/ 108 w 108"/>
                <a:gd name="T21" fmla="*/ 1000 h 1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1000">
                  <a:moveTo>
                    <a:pt x="108" y="0"/>
                  </a:moveTo>
                  <a:lnTo>
                    <a:pt x="56" y="242"/>
                  </a:lnTo>
                  <a:lnTo>
                    <a:pt x="26" y="350"/>
                  </a:lnTo>
                  <a:lnTo>
                    <a:pt x="26" y="593"/>
                  </a:lnTo>
                  <a:lnTo>
                    <a:pt x="0" y="783"/>
                  </a:lnTo>
                  <a:lnTo>
                    <a:pt x="82" y="100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8" name="Freeform 31"/>
            <p:cNvSpPr>
              <a:spLocks/>
            </p:cNvSpPr>
            <p:nvPr/>
          </p:nvSpPr>
          <p:spPr bwMode="auto">
            <a:xfrm>
              <a:off x="6280151" y="2860675"/>
              <a:ext cx="71438" cy="80962"/>
            </a:xfrm>
            <a:custGeom>
              <a:avLst/>
              <a:gdLst>
                <a:gd name="T0" fmla="*/ 490 w 490"/>
                <a:gd name="T1" fmla="*/ 0 h 568"/>
                <a:gd name="T2" fmla="*/ 325 w 490"/>
                <a:gd name="T3" fmla="*/ 57 h 568"/>
                <a:gd name="T4" fmla="*/ 217 w 490"/>
                <a:gd name="T5" fmla="*/ 165 h 568"/>
                <a:gd name="T6" fmla="*/ 109 w 490"/>
                <a:gd name="T7" fmla="*/ 243 h 568"/>
                <a:gd name="T8" fmla="*/ 83 w 490"/>
                <a:gd name="T9" fmla="*/ 351 h 568"/>
                <a:gd name="T10" fmla="*/ 57 w 490"/>
                <a:gd name="T11" fmla="*/ 433 h 568"/>
                <a:gd name="T12" fmla="*/ 0 w 490"/>
                <a:gd name="T13" fmla="*/ 568 h 5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0"/>
                <a:gd name="T22" fmla="*/ 0 h 568"/>
                <a:gd name="T23" fmla="*/ 490 w 490"/>
                <a:gd name="T24" fmla="*/ 568 h 5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0" h="568">
                  <a:moveTo>
                    <a:pt x="490" y="0"/>
                  </a:moveTo>
                  <a:lnTo>
                    <a:pt x="325" y="57"/>
                  </a:lnTo>
                  <a:lnTo>
                    <a:pt x="217" y="165"/>
                  </a:lnTo>
                  <a:lnTo>
                    <a:pt x="109" y="243"/>
                  </a:lnTo>
                  <a:lnTo>
                    <a:pt x="83" y="351"/>
                  </a:lnTo>
                  <a:lnTo>
                    <a:pt x="57" y="433"/>
                  </a:lnTo>
                  <a:lnTo>
                    <a:pt x="0" y="56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9" name="Freeform 32"/>
            <p:cNvSpPr>
              <a:spLocks/>
            </p:cNvSpPr>
            <p:nvPr/>
          </p:nvSpPr>
          <p:spPr bwMode="auto">
            <a:xfrm>
              <a:off x="6269038" y="2890838"/>
              <a:ext cx="15875" cy="130175"/>
            </a:xfrm>
            <a:custGeom>
              <a:avLst/>
              <a:gdLst>
                <a:gd name="T0" fmla="*/ 108 w 108"/>
                <a:gd name="T1" fmla="*/ 0 h 893"/>
                <a:gd name="T2" fmla="*/ 26 w 108"/>
                <a:gd name="T3" fmla="*/ 134 h 893"/>
                <a:gd name="T4" fmla="*/ 0 w 108"/>
                <a:gd name="T5" fmla="*/ 242 h 893"/>
                <a:gd name="T6" fmla="*/ 0 w 108"/>
                <a:gd name="T7" fmla="*/ 407 h 893"/>
                <a:gd name="T8" fmla="*/ 26 w 108"/>
                <a:gd name="T9" fmla="*/ 541 h 893"/>
                <a:gd name="T10" fmla="*/ 55 w 108"/>
                <a:gd name="T11" fmla="*/ 757 h 893"/>
                <a:gd name="T12" fmla="*/ 55 w 108"/>
                <a:gd name="T13" fmla="*/ 893 h 8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893"/>
                <a:gd name="T23" fmla="*/ 108 w 108"/>
                <a:gd name="T24" fmla="*/ 893 h 8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893">
                  <a:moveTo>
                    <a:pt x="108" y="0"/>
                  </a:moveTo>
                  <a:lnTo>
                    <a:pt x="26" y="134"/>
                  </a:lnTo>
                  <a:lnTo>
                    <a:pt x="0" y="242"/>
                  </a:lnTo>
                  <a:lnTo>
                    <a:pt x="0" y="407"/>
                  </a:lnTo>
                  <a:lnTo>
                    <a:pt x="26" y="541"/>
                  </a:lnTo>
                  <a:lnTo>
                    <a:pt x="55" y="757"/>
                  </a:lnTo>
                  <a:lnTo>
                    <a:pt x="55" y="89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50" name="Freeform 33"/>
            <p:cNvSpPr>
              <a:spLocks/>
            </p:cNvSpPr>
            <p:nvPr/>
          </p:nvSpPr>
          <p:spPr bwMode="auto">
            <a:xfrm>
              <a:off x="6242051" y="2965450"/>
              <a:ext cx="88900" cy="288925"/>
            </a:xfrm>
            <a:custGeom>
              <a:avLst/>
              <a:gdLst>
                <a:gd name="T0" fmla="*/ 0 w 624"/>
                <a:gd name="T1" fmla="*/ 0 h 1998"/>
                <a:gd name="T2" fmla="*/ 56 w 624"/>
                <a:gd name="T3" fmla="*/ 161 h 1998"/>
                <a:gd name="T4" fmla="*/ 138 w 624"/>
                <a:gd name="T5" fmla="*/ 269 h 1998"/>
                <a:gd name="T6" fmla="*/ 246 w 624"/>
                <a:gd name="T7" fmla="*/ 378 h 1998"/>
                <a:gd name="T8" fmla="*/ 299 w 624"/>
                <a:gd name="T9" fmla="*/ 486 h 1998"/>
                <a:gd name="T10" fmla="*/ 407 w 624"/>
                <a:gd name="T11" fmla="*/ 702 h 1998"/>
                <a:gd name="T12" fmla="*/ 463 w 624"/>
                <a:gd name="T13" fmla="*/ 945 h 1998"/>
                <a:gd name="T14" fmla="*/ 463 w 624"/>
                <a:gd name="T15" fmla="*/ 1135 h 1998"/>
                <a:gd name="T16" fmla="*/ 489 w 624"/>
                <a:gd name="T17" fmla="*/ 1378 h 1998"/>
                <a:gd name="T18" fmla="*/ 545 w 624"/>
                <a:gd name="T19" fmla="*/ 1565 h 1998"/>
                <a:gd name="T20" fmla="*/ 597 w 624"/>
                <a:gd name="T21" fmla="*/ 1729 h 1998"/>
                <a:gd name="T22" fmla="*/ 624 w 624"/>
                <a:gd name="T23" fmla="*/ 1998 h 19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1998"/>
                <a:gd name="T38" fmla="*/ 624 w 624"/>
                <a:gd name="T39" fmla="*/ 1998 h 19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1998">
                  <a:moveTo>
                    <a:pt x="0" y="0"/>
                  </a:moveTo>
                  <a:lnTo>
                    <a:pt x="56" y="161"/>
                  </a:lnTo>
                  <a:lnTo>
                    <a:pt x="138" y="269"/>
                  </a:lnTo>
                  <a:lnTo>
                    <a:pt x="246" y="378"/>
                  </a:lnTo>
                  <a:lnTo>
                    <a:pt x="299" y="486"/>
                  </a:lnTo>
                  <a:lnTo>
                    <a:pt x="407" y="702"/>
                  </a:lnTo>
                  <a:lnTo>
                    <a:pt x="463" y="945"/>
                  </a:lnTo>
                  <a:lnTo>
                    <a:pt x="463" y="1135"/>
                  </a:lnTo>
                  <a:lnTo>
                    <a:pt x="489" y="1378"/>
                  </a:lnTo>
                  <a:lnTo>
                    <a:pt x="545" y="1565"/>
                  </a:lnTo>
                  <a:lnTo>
                    <a:pt x="597" y="1729"/>
                  </a:lnTo>
                  <a:lnTo>
                    <a:pt x="624" y="199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51" name="Freeform 34"/>
            <p:cNvSpPr>
              <a:spLocks/>
            </p:cNvSpPr>
            <p:nvPr/>
          </p:nvSpPr>
          <p:spPr bwMode="auto">
            <a:xfrm>
              <a:off x="6237288" y="3027363"/>
              <a:ext cx="26988" cy="269875"/>
            </a:xfrm>
            <a:custGeom>
              <a:avLst/>
              <a:gdLst>
                <a:gd name="T0" fmla="*/ 0 w 189"/>
                <a:gd name="T1" fmla="*/ 0 h 1867"/>
                <a:gd name="T2" fmla="*/ 25 w 189"/>
                <a:gd name="T3" fmla="*/ 273 h 1867"/>
                <a:gd name="T4" fmla="*/ 81 w 189"/>
                <a:gd name="T5" fmla="*/ 490 h 1867"/>
                <a:gd name="T6" fmla="*/ 163 w 189"/>
                <a:gd name="T7" fmla="*/ 732 h 1867"/>
                <a:gd name="T8" fmla="*/ 189 w 189"/>
                <a:gd name="T9" fmla="*/ 1027 h 1867"/>
                <a:gd name="T10" fmla="*/ 134 w 189"/>
                <a:gd name="T11" fmla="*/ 1381 h 1867"/>
                <a:gd name="T12" fmla="*/ 108 w 189"/>
                <a:gd name="T13" fmla="*/ 1625 h 1867"/>
                <a:gd name="T14" fmla="*/ 134 w 189"/>
                <a:gd name="T15" fmla="*/ 1867 h 1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1867"/>
                <a:gd name="T26" fmla="*/ 189 w 189"/>
                <a:gd name="T27" fmla="*/ 1867 h 18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1867">
                  <a:moveTo>
                    <a:pt x="0" y="0"/>
                  </a:moveTo>
                  <a:lnTo>
                    <a:pt x="25" y="273"/>
                  </a:lnTo>
                  <a:lnTo>
                    <a:pt x="81" y="490"/>
                  </a:lnTo>
                  <a:lnTo>
                    <a:pt x="163" y="732"/>
                  </a:lnTo>
                  <a:lnTo>
                    <a:pt x="189" y="1027"/>
                  </a:lnTo>
                  <a:lnTo>
                    <a:pt x="134" y="1381"/>
                  </a:lnTo>
                  <a:lnTo>
                    <a:pt x="108" y="1625"/>
                  </a:lnTo>
                  <a:lnTo>
                    <a:pt x="134" y="186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52" name="Freeform 35"/>
            <p:cNvSpPr>
              <a:spLocks/>
            </p:cNvSpPr>
            <p:nvPr/>
          </p:nvSpPr>
          <p:spPr bwMode="auto">
            <a:xfrm>
              <a:off x="6218238" y="3133725"/>
              <a:ext cx="31750" cy="233362"/>
            </a:xfrm>
            <a:custGeom>
              <a:avLst/>
              <a:gdLst>
                <a:gd name="T0" fmla="*/ 217 w 217"/>
                <a:gd name="T1" fmla="*/ 0 h 1620"/>
                <a:gd name="T2" fmla="*/ 217 w 217"/>
                <a:gd name="T3" fmla="*/ 269 h 1620"/>
                <a:gd name="T4" fmla="*/ 191 w 217"/>
                <a:gd name="T5" fmla="*/ 541 h 1620"/>
                <a:gd name="T6" fmla="*/ 109 w 217"/>
                <a:gd name="T7" fmla="*/ 728 h 1620"/>
                <a:gd name="T8" fmla="*/ 53 w 217"/>
                <a:gd name="T9" fmla="*/ 893 h 1620"/>
                <a:gd name="T10" fmla="*/ 27 w 217"/>
                <a:gd name="T11" fmla="*/ 1079 h 1620"/>
                <a:gd name="T12" fmla="*/ 0 w 217"/>
                <a:gd name="T13" fmla="*/ 1244 h 1620"/>
                <a:gd name="T14" fmla="*/ 27 w 217"/>
                <a:gd name="T15" fmla="*/ 1404 h 1620"/>
                <a:gd name="T16" fmla="*/ 83 w 217"/>
                <a:gd name="T17" fmla="*/ 1620 h 1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1620"/>
                <a:gd name="T29" fmla="*/ 217 w 217"/>
                <a:gd name="T30" fmla="*/ 1620 h 16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1620">
                  <a:moveTo>
                    <a:pt x="217" y="0"/>
                  </a:moveTo>
                  <a:lnTo>
                    <a:pt x="217" y="269"/>
                  </a:lnTo>
                  <a:lnTo>
                    <a:pt x="191" y="541"/>
                  </a:lnTo>
                  <a:lnTo>
                    <a:pt x="109" y="728"/>
                  </a:lnTo>
                  <a:lnTo>
                    <a:pt x="53" y="893"/>
                  </a:lnTo>
                  <a:lnTo>
                    <a:pt x="27" y="1079"/>
                  </a:lnTo>
                  <a:lnTo>
                    <a:pt x="0" y="1244"/>
                  </a:lnTo>
                  <a:lnTo>
                    <a:pt x="27" y="1404"/>
                  </a:lnTo>
                  <a:lnTo>
                    <a:pt x="83" y="16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53" name="Freeform 36"/>
            <p:cNvSpPr>
              <a:spLocks/>
            </p:cNvSpPr>
            <p:nvPr/>
          </p:nvSpPr>
          <p:spPr bwMode="auto">
            <a:xfrm>
              <a:off x="6092826" y="3219450"/>
              <a:ext cx="42863" cy="65087"/>
            </a:xfrm>
            <a:custGeom>
              <a:avLst/>
              <a:gdLst>
                <a:gd name="T0" fmla="*/ 0 w 299"/>
                <a:gd name="T1" fmla="*/ 0 h 459"/>
                <a:gd name="T2" fmla="*/ 139 w 299"/>
                <a:gd name="T3" fmla="*/ 191 h 459"/>
                <a:gd name="T4" fmla="*/ 217 w 299"/>
                <a:gd name="T5" fmla="*/ 325 h 459"/>
                <a:gd name="T6" fmla="*/ 299 w 299"/>
                <a:gd name="T7" fmla="*/ 459 h 4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9"/>
                <a:gd name="T13" fmla="*/ 0 h 459"/>
                <a:gd name="T14" fmla="*/ 299 w 299"/>
                <a:gd name="T15" fmla="*/ 459 h 4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9" h="459">
                  <a:moveTo>
                    <a:pt x="0" y="0"/>
                  </a:moveTo>
                  <a:lnTo>
                    <a:pt x="139" y="191"/>
                  </a:lnTo>
                  <a:lnTo>
                    <a:pt x="217" y="325"/>
                  </a:lnTo>
                  <a:lnTo>
                    <a:pt x="299" y="4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54" name="Freeform 37"/>
            <p:cNvSpPr>
              <a:spLocks/>
            </p:cNvSpPr>
            <p:nvPr/>
          </p:nvSpPr>
          <p:spPr bwMode="auto">
            <a:xfrm>
              <a:off x="6261101" y="3351213"/>
              <a:ext cx="15875" cy="66675"/>
            </a:xfrm>
            <a:custGeom>
              <a:avLst/>
              <a:gdLst>
                <a:gd name="T0" fmla="*/ 0 w 108"/>
                <a:gd name="T1" fmla="*/ 460 h 460"/>
                <a:gd name="T2" fmla="*/ 79 w 108"/>
                <a:gd name="T3" fmla="*/ 326 h 460"/>
                <a:gd name="T4" fmla="*/ 108 w 108"/>
                <a:gd name="T5" fmla="*/ 190 h 460"/>
                <a:gd name="T6" fmla="*/ 79 w 108"/>
                <a:gd name="T7" fmla="*/ 0 h 4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460"/>
                <a:gd name="T14" fmla="*/ 108 w 108"/>
                <a:gd name="T15" fmla="*/ 460 h 4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460">
                  <a:moveTo>
                    <a:pt x="0" y="460"/>
                  </a:moveTo>
                  <a:lnTo>
                    <a:pt x="79" y="326"/>
                  </a:lnTo>
                  <a:lnTo>
                    <a:pt x="108" y="190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55" name="Freeform 38"/>
            <p:cNvSpPr>
              <a:spLocks/>
            </p:cNvSpPr>
            <p:nvPr/>
          </p:nvSpPr>
          <p:spPr bwMode="auto">
            <a:xfrm>
              <a:off x="6370638" y="3281363"/>
              <a:ext cx="58738" cy="23812"/>
            </a:xfrm>
            <a:custGeom>
              <a:avLst/>
              <a:gdLst>
                <a:gd name="T0" fmla="*/ 0 w 407"/>
                <a:gd name="T1" fmla="*/ 160 h 160"/>
                <a:gd name="T2" fmla="*/ 108 w 407"/>
                <a:gd name="T3" fmla="*/ 82 h 160"/>
                <a:gd name="T4" fmla="*/ 216 w 407"/>
                <a:gd name="T5" fmla="*/ 26 h 160"/>
                <a:gd name="T6" fmla="*/ 355 w 407"/>
                <a:gd name="T7" fmla="*/ 0 h 160"/>
                <a:gd name="T8" fmla="*/ 407 w 407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160"/>
                <a:gd name="T17" fmla="*/ 407 w 40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160">
                  <a:moveTo>
                    <a:pt x="0" y="160"/>
                  </a:moveTo>
                  <a:lnTo>
                    <a:pt x="108" y="82"/>
                  </a:lnTo>
                  <a:lnTo>
                    <a:pt x="216" y="26"/>
                  </a:lnTo>
                  <a:lnTo>
                    <a:pt x="355" y="0"/>
                  </a:lnTo>
                  <a:lnTo>
                    <a:pt x="4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56" name="Freeform 39"/>
            <p:cNvSpPr>
              <a:spLocks/>
            </p:cNvSpPr>
            <p:nvPr/>
          </p:nvSpPr>
          <p:spPr bwMode="auto">
            <a:xfrm>
              <a:off x="6565901" y="2962275"/>
              <a:ext cx="47625" cy="128587"/>
            </a:xfrm>
            <a:custGeom>
              <a:avLst/>
              <a:gdLst>
                <a:gd name="T0" fmla="*/ 0 w 325"/>
                <a:gd name="T1" fmla="*/ 891 h 891"/>
                <a:gd name="T2" fmla="*/ 82 w 325"/>
                <a:gd name="T3" fmla="*/ 567 h 891"/>
                <a:gd name="T4" fmla="*/ 164 w 325"/>
                <a:gd name="T5" fmla="*/ 381 h 891"/>
                <a:gd name="T6" fmla="*/ 273 w 325"/>
                <a:gd name="T7" fmla="*/ 298 h 891"/>
                <a:gd name="T8" fmla="*/ 299 w 325"/>
                <a:gd name="T9" fmla="*/ 163 h 891"/>
                <a:gd name="T10" fmla="*/ 325 w 325"/>
                <a:gd name="T11" fmla="*/ 0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5"/>
                <a:gd name="T19" fmla="*/ 0 h 891"/>
                <a:gd name="T20" fmla="*/ 325 w 325"/>
                <a:gd name="T21" fmla="*/ 891 h 8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5" h="891">
                  <a:moveTo>
                    <a:pt x="0" y="891"/>
                  </a:moveTo>
                  <a:lnTo>
                    <a:pt x="82" y="567"/>
                  </a:lnTo>
                  <a:lnTo>
                    <a:pt x="164" y="381"/>
                  </a:lnTo>
                  <a:lnTo>
                    <a:pt x="273" y="298"/>
                  </a:lnTo>
                  <a:lnTo>
                    <a:pt x="299" y="163"/>
                  </a:lnTo>
                  <a:lnTo>
                    <a:pt x="3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57" name="Freeform 40"/>
            <p:cNvSpPr>
              <a:spLocks/>
            </p:cNvSpPr>
            <p:nvPr/>
          </p:nvSpPr>
          <p:spPr bwMode="auto">
            <a:xfrm>
              <a:off x="6589713" y="2949575"/>
              <a:ext cx="3175" cy="61912"/>
            </a:xfrm>
            <a:custGeom>
              <a:avLst/>
              <a:gdLst>
                <a:gd name="T0" fmla="*/ 26 w 26"/>
                <a:gd name="T1" fmla="*/ 0 h 429"/>
                <a:gd name="T2" fmla="*/ 0 w 26"/>
                <a:gd name="T3" fmla="*/ 108 h 429"/>
                <a:gd name="T4" fmla="*/ 0 w 26"/>
                <a:gd name="T5" fmla="*/ 242 h 429"/>
                <a:gd name="T6" fmla="*/ 0 w 26"/>
                <a:gd name="T7" fmla="*/ 350 h 429"/>
                <a:gd name="T8" fmla="*/ 26 w 26"/>
                <a:gd name="T9" fmla="*/ 429 h 4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29"/>
                <a:gd name="T17" fmla="*/ 26 w 26"/>
                <a:gd name="T18" fmla="*/ 429 h 4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29">
                  <a:moveTo>
                    <a:pt x="26" y="0"/>
                  </a:moveTo>
                  <a:lnTo>
                    <a:pt x="0" y="108"/>
                  </a:lnTo>
                  <a:lnTo>
                    <a:pt x="0" y="242"/>
                  </a:lnTo>
                  <a:lnTo>
                    <a:pt x="0" y="350"/>
                  </a:lnTo>
                  <a:lnTo>
                    <a:pt x="26" y="4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58" name="Freeform 41"/>
            <p:cNvSpPr>
              <a:spLocks/>
            </p:cNvSpPr>
            <p:nvPr/>
          </p:nvSpPr>
          <p:spPr bwMode="auto">
            <a:xfrm>
              <a:off x="6367463" y="2825750"/>
              <a:ext cx="93663" cy="6350"/>
            </a:xfrm>
            <a:custGeom>
              <a:avLst/>
              <a:gdLst>
                <a:gd name="T0" fmla="*/ 649 w 649"/>
                <a:gd name="T1" fmla="*/ 52 h 52"/>
                <a:gd name="T2" fmla="*/ 515 w 649"/>
                <a:gd name="T3" fmla="*/ 52 h 52"/>
                <a:gd name="T4" fmla="*/ 324 w 649"/>
                <a:gd name="T5" fmla="*/ 26 h 52"/>
                <a:gd name="T6" fmla="*/ 134 w 649"/>
                <a:gd name="T7" fmla="*/ 0 h 52"/>
                <a:gd name="T8" fmla="*/ 0 w 649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9"/>
                <a:gd name="T16" fmla="*/ 0 h 52"/>
                <a:gd name="T17" fmla="*/ 649 w 64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9" h="52">
                  <a:moveTo>
                    <a:pt x="649" y="52"/>
                  </a:moveTo>
                  <a:lnTo>
                    <a:pt x="515" y="52"/>
                  </a:lnTo>
                  <a:lnTo>
                    <a:pt x="324" y="26"/>
                  </a:lnTo>
                  <a:lnTo>
                    <a:pt x="134" y="0"/>
                  </a:lnTo>
                  <a:lnTo>
                    <a:pt x="0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59" name="Freeform 42"/>
            <p:cNvSpPr>
              <a:spLocks/>
            </p:cNvSpPr>
            <p:nvPr/>
          </p:nvSpPr>
          <p:spPr bwMode="auto">
            <a:xfrm>
              <a:off x="6484938" y="2976563"/>
              <a:ext cx="65088" cy="117475"/>
            </a:xfrm>
            <a:custGeom>
              <a:avLst/>
              <a:gdLst>
                <a:gd name="T0" fmla="*/ 242 w 459"/>
                <a:gd name="T1" fmla="*/ 0 h 809"/>
                <a:gd name="T2" fmla="*/ 216 w 459"/>
                <a:gd name="T3" fmla="*/ 163 h 809"/>
                <a:gd name="T4" fmla="*/ 242 w 459"/>
                <a:gd name="T5" fmla="*/ 381 h 809"/>
                <a:gd name="T6" fmla="*/ 298 w 459"/>
                <a:gd name="T7" fmla="*/ 541 h 809"/>
                <a:gd name="T8" fmla="*/ 350 w 459"/>
                <a:gd name="T9" fmla="*/ 675 h 809"/>
                <a:gd name="T10" fmla="*/ 459 w 459"/>
                <a:gd name="T11" fmla="*/ 809 h 809"/>
                <a:gd name="T12" fmla="*/ 350 w 459"/>
                <a:gd name="T13" fmla="*/ 783 h 809"/>
                <a:gd name="T14" fmla="*/ 216 w 459"/>
                <a:gd name="T15" fmla="*/ 731 h 809"/>
                <a:gd name="T16" fmla="*/ 108 w 459"/>
                <a:gd name="T17" fmla="*/ 649 h 809"/>
                <a:gd name="T18" fmla="*/ 52 w 459"/>
                <a:gd name="T19" fmla="*/ 567 h 809"/>
                <a:gd name="T20" fmla="*/ 0 w 459"/>
                <a:gd name="T21" fmla="*/ 515 h 8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9"/>
                <a:gd name="T34" fmla="*/ 0 h 809"/>
                <a:gd name="T35" fmla="*/ 459 w 459"/>
                <a:gd name="T36" fmla="*/ 809 h 8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9" h="809">
                  <a:moveTo>
                    <a:pt x="242" y="0"/>
                  </a:moveTo>
                  <a:lnTo>
                    <a:pt x="216" y="163"/>
                  </a:lnTo>
                  <a:lnTo>
                    <a:pt x="242" y="381"/>
                  </a:lnTo>
                  <a:lnTo>
                    <a:pt x="298" y="541"/>
                  </a:lnTo>
                  <a:lnTo>
                    <a:pt x="350" y="675"/>
                  </a:lnTo>
                  <a:lnTo>
                    <a:pt x="459" y="809"/>
                  </a:lnTo>
                  <a:lnTo>
                    <a:pt x="350" y="783"/>
                  </a:lnTo>
                  <a:lnTo>
                    <a:pt x="216" y="731"/>
                  </a:lnTo>
                  <a:lnTo>
                    <a:pt x="108" y="649"/>
                  </a:lnTo>
                  <a:lnTo>
                    <a:pt x="52" y="567"/>
                  </a:lnTo>
                  <a:lnTo>
                    <a:pt x="0" y="5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60" name="Freeform 43"/>
            <p:cNvSpPr>
              <a:spLocks/>
            </p:cNvSpPr>
            <p:nvPr/>
          </p:nvSpPr>
          <p:spPr bwMode="auto">
            <a:xfrm>
              <a:off x="5986463" y="2976563"/>
              <a:ext cx="79375" cy="31750"/>
            </a:xfrm>
            <a:custGeom>
              <a:avLst/>
              <a:gdLst>
                <a:gd name="T0" fmla="*/ 0 w 542"/>
                <a:gd name="T1" fmla="*/ 0 h 216"/>
                <a:gd name="T2" fmla="*/ 135 w 542"/>
                <a:gd name="T3" fmla="*/ 29 h 216"/>
                <a:gd name="T4" fmla="*/ 325 w 542"/>
                <a:gd name="T5" fmla="*/ 82 h 216"/>
                <a:gd name="T6" fmla="*/ 516 w 542"/>
                <a:gd name="T7" fmla="*/ 190 h 216"/>
                <a:gd name="T8" fmla="*/ 542 w 542"/>
                <a:gd name="T9" fmla="*/ 216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2"/>
                <a:gd name="T16" fmla="*/ 0 h 216"/>
                <a:gd name="T17" fmla="*/ 542 w 542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2" h="216">
                  <a:moveTo>
                    <a:pt x="0" y="0"/>
                  </a:moveTo>
                  <a:lnTo>
                    <a:pt x="135" y="29"/>
                  </a:lnTo>
                  <a:lnTo>
                    <a:pt x="325" y="82"/>
                  </a:lnTo>
                  <a:lnTo>
                    <a:pt x="516" y="190"/>
                  </a:lnTo>
                  <a:lnTo>
                    <a:pt x="542" y="2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61" name="Freeform 44"/>
            <p:cNvSpPr>
              <a:spLocks/>
            </p:cNvSpPr>
            <p:nvPr/>
          </p:nvSpPr>
          <p:spPr bwMode="auto">
            <a:xfrm>
              <a:off x="5986463" y="2992438"/>
              <a:ext cx="47625" cy="7937"/>
            </a:xfrm>
            <a:custGeom>
              <a:avLst/>
              <a:gdLst>
                <a:gd name="T0" fmla="*/ 325 w 325"/>
                <a:gd name="T1" fmla="*/ 0 h 55"/>
                <a:gd name="T2" fmla="*/ 191 w 325"/>
                <a:gd name="T3" fmla="*/ 26 h 55"/>
                <a:gd name="T4" fmla="*/ 109 w 325"/>
                <a:gd name="T5" fmla="*/ 26 h 55"/>
                <a:gd name="T6" fmla="*/ 0 w 325"/>
                <a:gd name="T7" fmla="*/ 55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5"/>
                <a:gd name="T13" fmla="*/ 0 h 55"/>
                <a:gd name="T14" fmla="*/ 325 w 325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5" h="55">
                  <a:moveTo>
                    <a:pt x="325" y="0"/>
                  </a:moveTo>
                  <a:lnTo>
                    <a:pt x="191" y="26"/>
                  </a:lnTo>
                  <a:lnTo>
                    <a:pt x="109" y="26"/>
                  </a:lnTo>
                  <a:lnTo>
                    <a:pt x="0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62" name="Line 45"/>
            <p:cNvSpPr>
              <a:spLocks noChangeShapeType="1"/>
            </p:cNvSpPr>
            <p:nvPr/>
          </p:nvSpPr>
          <p:spPr bwMode="auto">
            <a:xfrm flipV="1">
              <a:off x="6757988" y="3063875"/>
              <a:ext cx="4763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63" name="Freeform 46"/>
            <p:cNvSpPr>
              <a:spLocks/>
            </p:cNvSpPr>
            <p:nvPr/>
          </p:nvSpPr>
          <p:spPr bwMode="auto">
            <a:xfrm>
              <a:off x="6570663" y="3335338"/>
              <a:ext cx="38100" cy="28575"/>
            </a:xfrm>
            <a:custGeom>
              <a:avLst/>
              <a:gdLst>
                <a:gd name="T0" fmla="*/ 269 w 269"/>
                <a:gd name="T1" fmla="*/ 0 h 190"/>
                <a:gd name="T2" fmla="*/ 108 w 269"/>
                <a:gd name="T3" fmla="*/ 108 h 190"/>
                <a:gd name="T4" fmla="*/ 0 w 269"/>
                <a:gd name="T5" fmla="*/ 190 h 190"/>
                <a:gd name="T6" fmla="*/ 108 w 269"/>
                <a:gd name="T7" fmla="*/ 3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190"/>
                <a:gd name="T14" fmla="*/ 269 w 269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190">
                  <a:moveTo>
                    <a:pt x="269" y="0"/>
                  </a:moveTo>
                  <a:lnTo>
                    <a:pt x="108" y="108"/>
                  </a:lnTo>
                  <a:lnTo>
                    <a:pt x="0" y="190"/>
                  </a:lnTo>
                  <a:lnTo>
                    <a:pt x="108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64" name="Freeform 47"/>
            <p:cNvSpPr>
              <a:spLocks/>
            </p:cNvSpPr>
            <p:nvPr/>
          </p:nvSpPr>
          <p:spPr bwMode="auto">
            <a:xfrm>
              <a:off x="6578601" y="3382963"/>
              <a:ext cx="30163" cy="23812"/>
            </a:xfrm>
            <a:custGeom>
              <a:avLst/>
              <a:gdLst>
                <a:gd name="T0" fmla="*/ 217 w 217"/>
                <a:gd name="T1" fmla="*/ 0 h 165"/>
                <a:gd name="T2" fmla="*/ 134 w 217"/>
                <a:gd name="T3" fmla="*/ 110 h 165"/>
                <a:gd name="T4" fmla="*/ 82 w 217"/>
                <a:gd name="T5" fmla="*/ 136 h 165"/>
                <a:gd name="T6" fmla="*/ 0 w 217"/>
                <a:gd name="T7" fmla="*/ 165 h 1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7"/>
                <a:gd name="T13" fmla="*/ 0 h 165"/>
                <a:gd name="T14" fmla="*/ 217 w 217"/>
                <a:gd name="T15" fmla="*/ 165 h 1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7" h="165">
                  <a:moveTo>
                    <a:pt x="217" y="0"/>
                  </a:moveTo>
                  <a:lnTo>
                    <a:pt x="134" y="110"/>
                  </a:lnTo>
                  <a:lnTo>
                    <a:pt x="82" y="136"/>
                  </a:lnTo>
                  <a:lnTo>
                    <a:pt x="0" y="16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65" name="Freeform 48"/>
            <p:cNvSpPr>
              <a:spLocks/>
            </p:cNvSpPr>
            <p:nvPr/>
          </p:nvSpPr>
          <p:spPr bwMode="auto">
            <a:xfrm>
              <a:off x="5326063" y="3114675"/>
              <a:ext cx="11113" cy="26987"/>
            </a:xfrm>
            <a:custGeom>
              <a:avLst/>
              <a:gdLst>
                <a:gd name="T0" fmla="*/ 82 w 82"/>
                <a:gd name="T1" fmla="*/ 187 h 187"/>
                <a:gd name="T2" fmla="*/ 30 w 82"/>
                <a:gd name="T3" fmla="*/ 160 h 187"/>
                <a:gd name="T4" fmla="*/ 30 w 82"/>
                <a:gd name="T5" fmla="*/ 79 h 187"/>
                <a:gd name="T6" fmla="*/ 0 w 82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187"/>
                <a:gd name="T14" fmla="*/ 82 w 82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187">
                  <a:moveTo>
                    <a:pt x="82" y="187"/>
                  </a:moveTo>
                  <a:lnTo>
                    <a:pt x="30" y="160"/>
                  </a:lnTo>
                  <a:lnTo>
                    <a:pt x="30" y="7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66" name="Freeform 49"/>
            <p:cNvSpPr>
              <a:spLocks/>
            </p:cNvSpPr>
            <p:nvPr/>
          </p:nvSpPr>
          <p:spPr bwMode="auto">
            <a:xfrm>
              <a:off x="5310188" y="3125788"/>
              <a:ext cx="15875" cy="11112"/>
            </a:xfrm>
            <a:custGeom>
              <a:avLst/>
              <a:gdLst>
                <a:gd name="T0" fmla="*/ 108 w 108"/>
                <a:gd name="T1" fmla="*/ 81 h 81"/>
                <a:gd name="T2" fmla="*/ 56 w 108"/>
                <a:gd name="T3" fmla="*/ 55 h 81"/>
                <a:gd name="T4" fmla="*/ 0 w 108"/>
                <a:gd name="T5" fmla="*/ 0 h 81"/>
                <a:gd name="T6" fmla="*/ 0 60000 65536"/>
                <a:gd name="T7" fmla="*/ 0 60000 65536"/>
                <a:gd name="T8" fmla="*/ 0 60000 65536"/>
                <a:gd name="T9" fmla="*/ 0 w 108"/>
                <a:gd name="T10" fmla="*/ 0 h 81"/>
                <a:gd name="T11" fmla="*/ 108 w 10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81">
                  <a:moveTo>
                    <a:pt x="108" y="81"/>
                  </a:moveTo>
                  <a:lnTo>
                    <a:pt x="56" y="5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67" name="Freeform 50"/>
            <p:cNvSpPr>
              <a:spLocks/>
            </p:cNvSpPr>
            <p:nvPr/>
          </p:nvSpPr>
          <p:spPr bwMode="auto">
            <a:xfrm>
              <a:off x="5286376" y="3136900"/>
              <a:ext cx="42863" cy="128587"/>
            </a:xfrm>
            <a:custGeom>
              <a:avLst/>
              <a:gdLst>
                <a:gd name="T0" fmla="*/ 299 w 299"/>
                <a:gd name="T1" fmla="*/ 0 h 893"/>
                <a:gd name="T2" fmla="*/ 243 w 299"/>
                <a:gd name="T3" fmla="*/ 191 h 893"/>
                <a:gd name="T4" fmla="*/ 217 w 299"/>
                <a:gd name="T5" fmla="*/ 269 h 893"/>
                <a:gd name="T6" fmla="*/ 161 w 299"/>
                <a:gd name="T7" fmla="*/ 299 h 893"/>
                <a:gd name="T8" fmla="*/ 108 w 299"/>
                <a:gd name="T9" fmla="*/ 299 h 893"/>
                <a:gd name="T10" fmla="*/ 134 w 299"/>
                <a:gd name="T11" fmla="*/ 352 h 893"/>
                <a:gd name="T12" fmla="*/ 108 w 299"/>
                <a:gd name="T13" fmla="*/ 407 h 893"/>
                <a:gd name="T14" fmla="*/ 82 w 299"/>
                <a:gd name="T15" fmla="*/ 515 h 893"/>
                <a:gd name="T16" fmla="*/ 53 w 299"/>
                <a:gd name="T17" fmla="*/ 594 h 893"/>
                <a:gd name="T18" fmla="*/ 0 w 299"/>
                <a:gd name="T19" fmla="*/ 623 h 893"/>
                <a:gd name="T20" fmla="*/ 53 w 299"/>
                <a:gd name="T21" fmla="*/ 650 h 893"/>
                <a:gd name="T22" fmla="*/ 26 w 299"/>
                <a:gd name="T23" fmla="*/ 759 h 893"/>
                <a:gd name="T24" fmla="*/ 26 w 299"/>
                <a:gd name="T25" fmla="*/ 837 h 893"/>
                <a:gd name="T26" fmla="*/ 0 w 299"/>
                <a:gd name="T27" fmla="*/ 893 h 8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893"/>
                <a:gd name="T44" fmla="*/ 299 w 299"/>
                <a:gd name="T45" fmla="*/ 893 h 8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893">
                  <a:moveTo>
                    <a:pt x="299" y="0"/>
                  </a:moveTo>
                  <a:lnTo>
                    <a:pt x="243" y="191"/>
                  </a:lnTo>
                  <a:lnTo>
                    <a:pt x="217" y="269"/>
                  </a:lnTo>
                  <a:lnTo>
                    <a:pt x="161" y="299"/>
                  </a:lnTo>
                  <a:lnTo>
                    <a:pt x="108" y="299"/>
                  </a:lnTo>
                  <a:lnTo>
                    <a:pt x="134" y="352"/>
                  </a:lnTo>
                  <a:lnTo>
                    <a:pt x="108" y="407"/>
                  </a:lnTo>
                  <a:lnTo>
                    <a:pt x="82" y="515"/>
                  </a:lnTo>
                  <a:lnTo>
                    <a:pt x="53" y="594"/>
                  </a:lnTo>
                  <a:lnTo>
                    <a:pt x="0" y="623"/>
                  </a:lnTo>
                  <a:lnTo>
                    <a:pt x="53" y="650"/>
                  </a:lnTo>
                  <a:lnTo>
                    <a:pt x="26" y="759"/>
                  </a:lnTo>
                  <a:lnTo>
                    <a:pt x="26" y="837"/>
                  </a:lnTo>
                  <a:lnTo>
                    <a:pt x="0" y="89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68" name="Freeform 51"/>
            <p:cNvSpPr>
              <a:spLocks/>
            </p:cNvSpPr>
            <p:nvPr/>
          </p:nvSpPr>
          <p:spPr bwMode="auto">
            <a:xfrm>
              <a:off x="5326063" y="3227388"/>
              <a:ext cx="11113" cy="19050"/>
            </a:xfrm>
            <a:custGeom>
              <a:avLst/>
              <a:gdLst>
                <a:gd name="T0" fmla="*/ 0 w 82"/>
                <a:gd name="T1" fmla="*/ 0 h 136"/>
                <a:gd name="T2" fmla="*/ 82 w 82"/>
                <a:gd name="T3" fmla="*/ 27 h 136"/>
                <a:gd name="T4" fmla="*/ 82 w 82"/>
                <a:gd name="T5" fmla="*/ 79 h 136"/>
                <a:gd name="T6" fmla="*/ 0 w 82"/>
                <a:gd name="T7" fmla="*/ 136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136"/>
                <a:gd name="T14" fmla="*/ 82 w 82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136">
                  <a:moveTo>
                    <a:pt x="0" y="0"/>
                  </a:moveTo>
                  <a:lnTo>
                    <a:pt x="82" y="27"/>
                  </a:lnTo>
                  <a:lnTo>
                    <a:pt x="82" y="79"/>
                  </a:lnTo>
                  <a:lnTo>
                    <a:pt x="0" y="1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69" name="Freeform 52"/>
            <p:cNvSpPr>
              <a:spLocks/>
            </p:cNvSpPr>
            <p:nvPr/>
          </p:nvSpPr>
          <p:spPr bwMode="auto">
            <a:xfrm>
              <a:off x="5341938" y="3190875"/>
              <a:ext cx="19050" cy="4762"/>
            </a:xfrm>
            <a:custGeom>
              <a:avLst/>
              <a:gdLst>
                <a:gd name="T0" fmla="*/ 0 w 137"/>
                <a:gd name="T1" fmla="*/ 0 h 29"/>
                <a:gd name="T2" fmla="*/ 81 w 137"/>
                <a:gd name="T3" fmla="*/ 29 h 29"/>
                <a:gd name="T4" fmla="*/ 137 w 137"/>
                <a:gd name="T5" fmla="*/ 29 h 29"/>
                <a:gd name="T6" fmla="*/ 0 60000 65536"/>
                <a:gd name="T7" fmla="*/ 0 60000 65536"/>
                <a:gd name="T8" fmla="*/ 0 60000 65536"/>
                <a:gd name="T9" fmla="*/ 0 w 137"/>
                <a:gd name="T10" fmla="*/ 0 h 29"/>
                <a:gd name="T11" fmla="*/ 137 w 137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29">
                  <a:moveTo>
                    <a:pt x="0" y="0"/>
                  </a:moveTo>
                  <a:lnTo>
                    <a:pt x="81" y="29"/>
                  </a:lnTo>
                  <a:lnTo>
                    <a:pt x="137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70" name="Freeform 53"/>
            <p:cNvSpPr>
              <a:spLocks/>
            </p:cNvSpPr>
            <p:nvPr/>
          </p:nvSpPr>
          <p:spPr bwMode="auto">
            <a:xfrm>
              <a:off x="5791201" y="3425825"/>
              <a:ext cx="109538" cy="61912"/>
            </a:xfrm>
            <a:custGeom>
              <a:avLst/>
              <a:gdLst>
                <a:gd name="T0" fmla="*/ 0 w 758"/>
                <a:gd name="T1" fmla="*/ 434 h 434"/>
                <a:gd name="T2" fmla="*/ 217 w 758"/>
                <a:gd name="T3" fmla="*/ 244 h 434"/>
                <a:gd name="T4" fmla="*/ 381 w 758"/>
                <a:gd name="T5" fmla="*/ 135 h 434"/>
                <a:gd name="T6" fmla="*/ 541 w 758"/>
                <a:gd name="T7" fmla="*/ 53 h 434"/>
                <a:gd name="T8" fmla="*/ 758 w 758"/>
                <a:gd name="T9" fmla="*/ 0 h 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8"/>
                <a:gd name="T16" fmla="*/ 0 h 434"/>
                <a:gd name="T17" fmla="*/ 758 w 758"/>
                <a:gd name="T18" fmla="*/ 434 h 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8" h="434">
                  <a:moveTo>
                    <a:pt x="0" y="434"/>
                  </a:moveTo>
                  <a:lnTo>
                    <a:pt x="217" y="244"/>
                  </a:lnTo>
                  <a:lnTo>
                    <a:pt x="381" y="135"/>
                  </a:lnTo>
                  <a:lnTo>
                    <a:pt x="541" y="53"/>
                  </a:lnTo>
                  <a:lnTo>
                    <a:pt x="7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71" name="Freeform 54"/>
            <p:cNvSpPr>
              <a:spLocks/>
            </p:cNvSpPr>
            <p:nvPr/>
          </p:nvSpPr>
          <p:spPr bwMode="auto">
            <a:xfrm>
              <a:off x="5878513" y="3390900"/>
              <a:ext cx="155575" cy="15875"/>
            </a:xfrm>
            <a:custGeom>
              <a:avLst/>
              <a:gdLst>
                <a:gd name="T0" fmla="*/ 0 w 1082"/>
                <a:gd name="T1" fmla="*/ 108 h 108"/>
                <a:gd name="T2" fmla="*/ 324 w 1082"/>
                <a:gd name="T3" fmla="*/ 26 h 108"/>
                <a:gd name="T4" fmla="*/ 515 w 1082"/>
                <a:gd name="T5" fmla="*/ 0 h 108"/>
                <a:gd name="T6" fmla="*/ 757 w 1082"/>
                <a:gd name="T7" fmla="*/ 0 h 108"/>
                <a:gd name="T8" fmla="*/ 1082 w 1082"/>
                <a:gd name="T9" fmla="*/ 53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108"/>
                <a:gd name="T17" fmla="*/ 1082 w 10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108">
                  <a:moveTo>
                    <a:pt x="0" y="108"/>
                  </a:moveTo>
                  <a:lnTo>
                    <a:pt x="324" y="26"/>
                  </a:lnTo>
                  <a:lnTo>
                    <a:pt x="515" y="0"/>
                  </a:lnTo>
                  <a:lnTo>
                    <a:pt x="757" y="0"/>
                  </a:lnTo>
                  <a:lnTo>
                    <a:pt x="1082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72" name="Freeform 55"/>
            <p:cNvSpPr>
              <a:spLocks/>
            </p:cNvSpPr>
            <p:nvPr/>
          </p:nvSpPr>
          <p:spPr bwMode="auto">
            <a:xfrm>
              <a:off x="5724526" y="3355975"/>
              <a:ext cx="15875" cy="158750"/>
            </a:xfrm>
            <a:custGeom>
              <a:avLst/>
              <a:gdLst>
                <a:gd name="T0" fmla="*/ 29 w 108"/>
                <a:gd name="T1" fmla="*/ 0 h 1108"/>
                <a:gd name="T2" fmla="*/ 29 w 108"/>
                <a:gd name="T3" fmla="*/ 163 h 1108"/>
                <a:gd name="T4" fmla="*/ 0 w 108"/>
                <a:gd name="T5" fmla="*/ 380 h 1108"/>
                <a:gd name="T6" fmla="*/ 0 w 108"/>
                <a:gd name="T7" fmla="*/ 706 h 1108"/>
                <a:gd name="T8" fmla="*/ 29 w 108"/>
                <a:gd name="T9" fmla="*/ 892 h 1108"/>
                <a:gd name="T10" fmla="*/ 108 w 108"/>
                <a:gd name="T11" fmla="*/ 1108 h 1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1108"/>
                <a:gd name="T20" fmla="*/ 108 w 108"/>
                <a:gd name="T21" fmla="*/ 1108 h 1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1108">
                  <a:moveTo>
                    <a:pt x="29" y="0"/>
                  </a:moveTo>
                  <a:lnTo>
                    <a:pt x="29" y="163"/>
                  </a:lnTo>
                  <a:lnTo>
                    <a:pt x="0" y="380"/>
                  </a:lnTo>
                  <a:lnTo>
                    <a:pt x="0" y="706"/>
                  </a:lnTo>
                  <a:lnTo>
                    <a:pt x="29" y="892"/>
                  </a:lnTo>
                  <a:lnTo>
                    <a:pt x="108" y="1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73" name="Freeform 56"/>
            <p:cNvSpPr>
              <a:spLocks/>
            </p:cNvSpPr>
            <p:nvPr/>
          </p:nvSpPr>
          <p:spPr bwMode="auto">
            <a:xfrm>
              <a:off x="5916613" y="3203575"/>
              <a:ext cx="55563" cy="7937"/>
            </a:xfrm>
            <a:custGeom>
              <a:avLst/>
              <a:gdLst>
                <a:gd name="T0" fmla="*/ 0 w 381"/>
                <a:gd name="T1" fmla="*/ 0 h 55"/>
                <a:gd name="T2" fmla="*/ 139 w 381"/>
                <a:gd name="T3" fmla="*/ 0 h 55"/>
                <a:gd name="T4" fmla="*/ 381 w 381"/>
                <a:gd name="T5" fmla="*/ 55 h 55"/>
                <a:gd name="T6" fmla="*/ 0 60000 65536"/>
                <a:gd name="T7" fmla="*/ 0 60000 65536"/>
                <a:gd name="T8" fmla="*/ 0 60000 65536"/>
                <a:gd name="T9" fmla="*/ 0 w 381"/>
                <a:gd name="T10" fmla="*/ 0 h 55"/>
                <a:gd name="T11" fmla="*/ 381 w 381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55">
                  <a:moveTo>
                    <a:pt x="0" y="0"/>
                  </a:moveTo>
                  <a:lnTo>
                    <a:pt x="139" y="0"/>
                  </a:lnTo>
                  <a:lnTo>
                    <a:pt x="381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74" name="Freeform 57"/>
            <p:cNvSpPr>
              <a:spLocks/>
            </p:cNvSpPr>
            <p:nvPr/>
          </p:nvSpPr>
          <p:spPr bwMode="auto">
            <a:xfrm>
              <a:off x="6034088" y="3238500"/>
              <a:ext cx="42863" cy="23812"/>
            </a:xfrm>
            <a:custGeom>
              <a:avLst/>
              <a:gdLst>
                <a:gd name="T0" fmla="*/ 0 w 299"/>
                <a:gd name="T1" fmla="*/ 0 h 165"/>
                <a:gd name="T2" fmla="*/ 165 w 299"/>
                <a:gd name="T3" fmla="*/ 83 h 165"/>
                <a:gd name="T4" fmla="*/ 299 w 299"/>
                <a:gd name="T5" fmla="*/ 165 h 165"/>
                <a:gd name="T6" fmla="*/ 0 60000 65536"/>
                <a:gd name="T7" fmla="*/ 0 60000 65536"/>
                <a:gd name="T8" fmla="*/ 0 60000 65536"/>
                <a:gd name="T9" fmla="*/ 0 w 299"/>
                <a:gd name="T10" fmla="*/ 0 h 165"/>
                <a:gd name="T11" fmla="*/ 299 w 299"/>
                <a:gd name="T12" fmla="*/ 165 h 1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" h="165">
                  <a:moveTo>
                    <a:pt x="0" y="0"/>
                  </a:moveTo>
                  <a:lnTo>
                    <a:pt x="165" y="83"/>
                  </a:lnTo>
                  <a:lnTo>
                    <a:pt x="299" y="16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75" name="Line 58"/>
            <p:cNvSpPr>
              <a:spLocks noChangeShapeType="1"/>
            </p:cNvSpPr>
            <p:nvPr/>
          </p:nvSpPr>
          <p:spPr bwMode="auto">
            <a:xfrm>
              <a:off x="6127751" y="3308350"/>
              <a:ext cx="20638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76" name="Freeform 59"/>
            <p:cNvSpPr>
              <a:spLocks/>
            </p:cNvSpPr>
            <p:nvPr/>
          </p:nvSpPr>
          <p:spPr bwMode="auto">
            <a:xfrm>
              <a:off x="6178551" y="3375025"/>
              <a:ext cx="23813" cy="26987"/>
            </a:xfrm>
            <a:custGeom>
              <a:avLst/>
              <a:gdLst>
                <a:gd name="T0" fmla="*/ 0 w 163"/>
                <a:gd name="T1" fmla="*/ 0 h 188"/>
                <a:gd name="T2" fmla="*/ 108 w 163"/>
                <a:gd name="T3" fmla="*/ 135 h 188"/>
                <a:gd name="T4" fmla="*/ 163 w 163"/>
                <a:gd name="T5" fmla="*/ 188 h 188"/>
                <a:gd name="T6" fmla="*/ 0 60000 65536"/>
                <a:gd name="T7" fmla="*/ 0 60000 65536"/>
                <a:gd name="T8" fmla="*/ 0 60000 65536"/>
                <a:gd name="T9" fmla="*/ 0 w 163"/>
                <a:gd name="T10" fmla="*/ 0 h 188"/>
                <a:gd name="T11" fmla="*/ 163 w 163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" h="188">
                  <a:moveTo>
                    <a:pt x="0" y="0"/>
                  </a:moveTo>
                  <a:lnTo>
                    <a:pt x="108" y="135"/>
                  </a:lnTo>
                  <a:lnTo>
                    <a:pt x="163" y="18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77" name="Freeform 60"/>
            <p:cNvSpPr>
              <a:spLocks/>
            </p:cNvSpPr>
            <p:nvPr/>
          </p:nvSpPr>
          <p:spPr bwMode="auto">
            <a:xfrm>
              <a:off x="6197601" y="3422650"/>
              <a:ext cx="12700" cy="50800"/>
            </a:xfrm>
            <a:custGeom>
              <a:avLst/>
              <a:gdLst>
                <a:gd name="T0" fmla="*/ 82 w 82"/>
                <a:gd name="T1" fmla="*/ 352 h 352"/>
                <a:gd name="T2" fmla="*/ 56 w 82"/>
                <a:gd name="T3" fmla="*/ 187 h 352"/>
                <a:gd name="T4" fmla="*/ 0 w 82"/>
                <a:gd name="T5" fmla="*/ 0 h 352"/>
                <a:gd name="T6" fmla="*/ 0 60000 65536"/>
                <a:gd name="T7" fmla="*/ 0 60000 65536"/>
                <a:gd name="T8" fmla="*/ 0 60000 65536"/>
                <a:gd name="T9" fmla="*/ 0 w 82"/>
                <a:gd name="T10" fmla="*/ 0 h 352"/>
                <a:gd name="T11" fmla="*/ 82 w 82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352">
                  <a:moveTo>
                    <a:pt x="82" y="352"/>
                  </a:moveTo>
                  <a:lnTo>
                    <a:pt x="56" y="1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78" name="Freeform 61"/>
            <p:cNvSpPr>
              <a:spLocks/>
            </p:cNvSpPr>
            <p:nvPr/>
          </p:nvSpPr>
          <p:spPr bwMode="auto">
            <a:xfrm>
              <a:off x="5980113" y="3594100"/>
              <a:ext cx="80963" cy="88900"/>
            </a:xfrm>
            <a:custGeom>
              <a:avLst/>
              <a:gdLst>
                <a:gd name="T0" fmla="*/ 568 w 568"/>
                <a:gd name="T1" fmla="*/ 0 h 624"/>
                <a:gd name="T2" fmla="*/ 377 w 568"/>
                <a:gd name="T3" fmla="*/ 217 h 624"/>
                <a:gd name="T4" fmla="*/ 269 w 568"/>
                <a:gd name="T5" fmla="*/ 378 h 624"/>
                <a:gd name="T6" fmla="*/ 0 w 568"/>
                <a:gd name="T7" fmla="*/ 624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8"/>
                <a:gd name="T13" fmla="*/ 0 h 624"/>
                <a:gd name="T14" fmla="*/ 568 w 568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624">
                  <a:moveTo>
                    <a:pt x="568" y="0"/>
                  </a:moveTo>
                  <a:lnTo>
                    <a:pt x="377" y="217"/>
                  </a:lnTo>
                  <a:lnTo>
                    <a:pt x="269" y="378"/>
                  </a:lnTo>
                  <a:lnTo>
                    <a:pt x="0" y="62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79" name="Freeform 62"/>
            <p:cNvSpPr>
              <a:spLocks/>
            </p:cNvSpPr>
            <p:nvPr/>
          </p:nvSpPr>
          <p:spPr bwMode="auto">
            <a:xfrm>
              <a:off x="6038851" y="3605213"/>
              <a:ext cx="50800" cy="31750"/>
            </a:xfrm>
            <a:custGeom>
              <a:avLst/>
              <a:gdLst>
                <a:gd name="T0" fmla="*/ 351 w 351"/>
                <a:gd name="T1" fmla="*/ 0 h 216"/>
                <a:gd name="T2" fmla="*/ 243 w 351"/>
                <a:gd name="T3" fmla="*/ 108 h 216"/>
                <a:gd name="T4" fmla="*/ 135 w 351"/>
                <a:gd name="T5" fmla="*/ 161 h 216"/>
                <a:gd name="T6" fmla="*/ 0 w 351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1"/>
                <a:gd name="T13" fmla="*/ 0 h 216"/>
                <a:gd name="T14" fmla="*/ 351 w 351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1" h="216">
                  <a:moveTo>
                    <a:pt x="351" y="0"/>
                  </a:moveTo>
                  <a:lnTo>
                    <a:pt x="243" y="108"/>
                  </a:lnTo>
                  <a:lnTo>
                    <a:pt x="135" y="161"/>
                  </a:lnTo>
                  <a:lnTo>
                    <a:pt x="0" y="2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80" name="Freeform 63"/>
            <p:cNvSpPr>
              <a:spLocks/>
            </p:cNvSpPr>
            <p:nvPr/>
          </p:nvSpPr>
          <p:spPr bwMode="auto">
            <a:xfrm>
              <a:off x="5505451" y="3940175"/>
              <a:ext cx="50800" cy="31750"/>
            </a:xfrm>
            <a:custGeom>
              <a:avLst/>
              <a:gdLst>
                <a:gd name="T0" fmla="*/ 350 w 350"/>
                <a:gd name="T1" fmla="*/ 0 h 216"/>
                <a:gd name="T2" fmla="*/ 186 w 350"/>
                <a:gd name="T3" fmla="*/ 82 h 216"/>
                <a:gd name="T4" fmla="*/ 78 w 350"/>
                <a:gd name="T5" fmla="*/ 164 h 216"/>
                <a:gd name="T6" fmla="*/ 0 w 350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"/>
                <a:gd name="T13" fmla="*/ 0 h 216"/>
                <a:gd name="T14" fmla="*/ 350 w 350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" h="216">
                  <a:moveTo>
                    <a:pt x="350" y="0"/>
                  </a:moveTo>
                  <a:lnTo>
                    <a:pt x="186" y="82"/>
                  </a:lnTo>
                  <a:lnTo>
                    <a:pt x="78" y="164"/>
                  </a:lnTo>
                  <a:lnTo>
                    <a:pt x="0" y="2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81" name="Freeform 64"/>
            <p:cNvSpPr>
              <a:spLocks/>
            </p:cNvSpPr>
            <p:nvPr/>
          </p:nvSpPr>
          <p:spPr bwMode="auto">
            <a:xfrm>
              <a:off x="5364163" y="3921125"/>
              <a:ext cx="20638" cy="50800"/>
            </a:xfrm>
            <a:custGeom>
              <a:avLst/>
              <a:gdLst>
                <a:gd name="T0" fmla="*/ 134 w 134"/>
                <a:gd name="T1" fmla="*/ 0 h 350"/>
                <a:gd name="T2" fmla="*/ 108 w 134"/>
                <a:gd name="T3" fmla="*/ 164 h 350"/>
                <a:gd name="T4" fmla="*/ 57 w 134"/>
                <a:gd name="T5" fmla="*/ 268 h 350"/>
                <a:gd name="T6" fmla="*/ 0 w 134"/>
                <a:gd name="T7" fmla="*/ 35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50"/>
                <a:gd name="T14" fmla="*/ 134 w 134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50">
                  <a:moveTo>
                    <a:pt x="134" y="0"/>
                  </a:moveTo>
                  <a:lnTo>
                    <a:pt x="108" y="164"/>
                  </a:lnTo>
                  <a:lnTo>
                    <a:pt x="57" y="268"/>
                  </a:lnTo>
                  <a:lnTo>
                    <a:pt x="0" y="3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82" name="Freeform 65"/>
            <p:cNvSpPr>
              <a:spLocks/>
            </p:cNvSpPr>
            <p:nvPr/>
          </p:nvSpPr>
          <p:spPr bwMode="auto">
            <a:xfrm>
              <a:off x="5384801" y="3952875"/>
              <a:ext cx="7938" cy="30162"/>
            </a:xfrm>
            <a:custGeom>
              <a:avLst/>
              <a:gdLst>
                <a:gd name="T0" fmla="*/ 0 w 57"/>
                <a:gd name="T1" fmla="*/ 0 h 217"/>
                <a:gd name="T2" fmla="*/ 31 w 57"/>
                <a:gd name="T3" fmla="*/ 52 h 217"/>
                <a:gd name="T4" fmla="*/ 57 w 57"/>
                <a:gd name="T5" fmla="*/ 108 h 217"/>
                <a:gd name="T6" fmla="*/ 57 w 57"/>
                <a:gd name="T7" fmla="*/ 217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17"/>
                <a:gd name="T14" fmla="*/ 57 w 57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17">
                  <a:moveTo>
                    <a:pt x="0" y="0"/>
                  </a:moveTo>
                  <a:lnTo>
                    <a:pt x="31" y="52"/>
                  </a:lnTo>
                  <a:lnTo>
                    <a:pt x="57" y="108"/>
                  </a:lnTo>
                  <a:lnTo>
                    <a:pt x="57" y="2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83" name="Freeform 66"/>
            <p:cNvSpPr>
              <a:spLocks/>
            </p:cNvSpPr>
            <p:nvPr/>
          </p:nvSpPr>
          <p:spPr bwMode="auto">
            <a:xfrm>
              <a:off x="6261101" y="3832225"/>
              <a:ext cx="3175" cy="53975"/>
            </a:xfrm>
            <a:custGeom>
              <a:avLst/>
              <a:gdLst>
                <a:gd name="T0" fmla="*/ 0 w 26"/>
                <a:gd name="T1" fmla="*/ 377 h 377"/>
                <a:gd name="T2" fmla="*/ 0 w 26"/>
                <a:gd name="T3" fmla="*/ 187 h 377"/>
                <a:gd name="T4" fmla="*/ 26 w 26"/>
                <a:gd name="T5" fmla="*/ 0 h 377"/>
                <a:gd name="T6" fmla="*/ 0 60000 65536"/>
                <a:gd name="T7" fmla="*/ 0 60000 65536"/>
                <a:gd name="T8" fmla="*/ 0 60000 65536"/>
                <a:gd name="T9" fmla="*/ 0 w 26"/>
                <a:gd name="T10" fmla="*/ 0 h 377"/>
                <a:gd name="T11" fmla="*/ 26 w 26"/>
                <a:gd name="T12" fmla="*/ 377 h 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377">
                  <a:moveTo>
                    <a:pt x="0" y="377"/>
                  </a:moveTo>
                  <a:lnTo>
                    <a:pt x="0" y="187"/>
                  </a:lnTo>
                  <a:lnTo>
                    <a:pt x="2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84" name="Freeform 67"/>
            <p:cNvSpPr>
              <a:spLocks/>
            </p:cNvSpPr>
            <p:nvPr/>
          </p:nvSpPr>
          <p:spPr bwMode="auto">
            <a:xfrm>
              <a:off x="6292851" y="3886200"/>
              <a:ext cx="22225" cy="50800"/>
            </a:xfrm>
            <a:custGeom>
              <a:avLst/>
              <a:gdLst>
                <a:gd name="T0" fmla="*/ 161 w 161"/>
                <a:gd name="T1" fmla="*/ 351 h 351"/>
                <a:gd name="T2" fmla="*/ 82 w 161"/>
                <a:gd name="T3" fmla="*/ 191 h 351"/>
                <a:gd name="T4" fmla="*/ 0 w 161"/>
                <a:gd name="T5" fmla="*/ 0 h 351"/>
                <a:gd name="T6" fmla="*/ 0 60000 65536"/>
                <a:gd name="T7" fmla="*/ 0 60000 65536"/>
                <a:gd name="T8" fmla="*/ 0 60000 65536"/>
                <a:gd name="T9" fmla="*/ 0 w 161"/>
                <a:gd name="T10" fmla="*/ 0 h 351"/>
                <a:gd name="T11" fmla="*/ 161 w 161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351">
                  <a:moveTo>
                    <a:pt x="161" y="351"/>
                  </a:moveTo>
                  <a:lnTo>
                    <a:pt x="82" y="19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85" name="Freeform 68"/>
            <p:cNvSpPr>
              <a:spLocks/>
            </p:cNvSpPr>
            <p:nvPr/>
          </p:nvSpPr>
          <p:spPr bwMode="auto">
            <a:xfrm>
              <a:off x="6338888" y="3870325"/>
              <a:ext cx="28575" cy="144462"/>
            </a:xfrm>
            <a:custGeom>
              <a:avLst/>
              <a:gdLst>
                <a:gd name="T0" fmla="*/ 191 w 191"/>
                <a:gd name="T1" fmla="*/ 1000 h 1000"/>
                <a:gd name="T2" fmla="*/ 165 w 191"/>
                <a:gd name="T3" fmla="*/ 727 h 1000"/>
                <a:gd name="T4" fmla="*/ 134 w 191"/>
                <a:gd name="T5" fmla="*/ 485 h 1000"/>
                <a:gd name="T6" fmla="*/ 53 w 191"/>
                <a:gd name="T7" fmla="*/ 299 h 1000"/>
                <a:gd name="T8" fmla="*/ 0 w 191"/>
                <a:gd name="T9" fmla="*/ 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000"/>
                <a:gd name="T17" fmla="*/ 191 w 191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000">
                  <a:moveTo>
                    <a:pt x="191" y="1000"/>
                  </a:moveTo>
                  <a:lnTo>
                    <a:pt x="165" y="727"/>
                  </a:lnTo>
                  <a:lnTo>
                    <a:pt x="134" y="485"/>
                  </a:lnTo>
                  <a:lnTo>
                    <a:pt x="53" y="29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86" name="Freeform 69"/>
            <p:cNvSpPr>
              <a:spLocks/>
            </p:cNvSpPr>
            <p:nvPr/>
          </p:nvSpPr>
          <p:spPr bwMode="auto">
            <a:xfrm>
              <a:off x="6373813" y="3859213"/>
              <a:ext cx="23813" cy="107950"/>
            </a:xfrm>
            <a:custGeom>
              <a:avLst/>
              <a:gdLst>
                <a:gd name="T0" fmla="*/ 163 w 163"/>
                <a:gd name="T1" fmla="*/ 757 h 757"/>
                <a:gd name="T2" fmla="*/ 108 w 163"/>
                <a:gd name="T3" fmla="*/ 489 h 757"/>
                <a:gd name="T4" fmla="*/ 55 w 163"/>
                <a:gd name="T5" fmla="*/ 273 h 757"/>
                <a:gd name="T6" fmla="*/ 0 w 163"/>
                <a:gd name="T7" fmla="*/ 0 h 7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"/>
                <a:gd name="T13" fmla="*/ 0 h 757"/>
                <a:gd name="T14" fmla="*/ 163 w 163"/>
                <a:gd name="T15" fmla="*/ 757 h 7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" h="757">
                  <a:moveTo>
                    <a:pt x="163" y="757"/>
                  </a:moveTo>
                  <a:lnTo>
                    <a:pt x="108" y="489"/>
                  </a:lnTo>
                  <a:lnTo>
                    <a:pt x="55" y="27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87" name="Freeform 70"/>
            <p:cNvSpPr>
              <a:spLocks/>
            </p:cNvSpPr>
            <p:nvPr/>
          </p:nvSpPr>
          <p:spPr bwMode="auto">
            <a:xfrm>
              <a:off x="6280151" y="4014788"/>
              <a:ext cx="12700" cy="19050"/>
            </a:xfrm>
            <a:custGeom>
              <a:avLst/>
              <a:gdLst>
                <a:gd name="T0" fmla="*/ 0 w 83"/>
                <a:gd name="T1" fmla="*/ 26 h 134"/>
                <a:gd name="T2" fmla="*/ 27 w 83"/>
                <a:gd name="T3" fmla="*/ 0 h 134"/>
                <a:gd name="T4" fmla="*/ 83 w 83"/>
                <a:gd name="T5" fmla="*/ 26 h 134"/>
                <a:gd name="T6" fmla="*/ 83 w 83"/>
                <a:gd name="T7" fmla="*/ 52 h 134"/>
                <a:gd name="T8" fmla="*/ 57 w 83"/>
                <a:gd name="T9" fmla="*/ 108 h 134"/>
                <a:gd name="T10" fmla="*/ 27 w 83"/>
                <a:gd name="T11" fmla="*/ 134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34"/>
                <a:gd name="T20" fmla="*/ 83 w 83"/>
                <a:gd name="T21" fmla="*/ 134 h 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34">
                  <a:moveTo>
                    <a:pt x="0" y="26"/>
                  </a:moveTo>
                  <a:lnTo>
                    <a:pt x="27" y="0"/>
                  </a:lnTo>
                  <a:lnTo>
                    <a:pt x="83" y="26"/>
                  </a:lnTo>
                  <a:lnTo>
                    <a:pt x="83" y="52"/>
                  </a:lnTo>
                  <a:lnTo>
                    <a:pt x="57" y="108"/>
                  </a:lnTo>
                  <a:lnTo>
                    <a:pt x="27" y="1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88" name="Freeform 71"/>
            <p:cNvSpPr>
              <a:spLocks/>
            </p:cNvSpPr>
            <p:nvPr/>
          </p:nvSpPr>
          <p:spPr bwMode="auto">
            <a:xfrm>
              <a:off x="6351588" y="4011613"/>
              <a:ext cx="15875" cy="14287"/>
            </a:xfrm>
            <a:custGeom>
              <a:avLst/>
              <a:gdLst>
                <a:gd name="T0" fmla="*/ 108 w 108"/>
                <a:gd name="T1" fmla="*/ 108 h 108"/>
                <a:gd name="T2" fmla="*/ 25 w 108"/>
                <a:gd name="T3" fmla="*/ 78 h 108"/>
                <a:gd name="T4" fmla="*/ 0 w 108"/>
                <a:gd name="T5" fmla="*/ 26 h 108"/>
                <a:gd name="T6" fmla="*/ 0 w 108"/>
                <a:gd name="T7" fmla="*/ 0 h 108"/>
                <a:gd name="T8" fmla="*/ 51 w 108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8"/>
                <a:gd name="T17" fmla="*/ 108 w 10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8">
                  <a:moveTo>
                    <a:pt x="108" y="108"/>
                  </a:moveTo>
                  <a:lnTo>
                    <a:pt x="25" y="78"/>
                  </a:lnTo>
                  <a:lnTo>
                    <a:pt x="0" y="26"/>
                  </a:lnTo>
                  <a:lnTo>
                    <a:pt x="0" y="0"/>
                  </a:lnTo>
                  <a:lnTo>
                    <a:pt x="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89" name="Freeform 72"/>
            <p:cNvSpPr>
              <a:spLocks/>
            </p:cNvSpPr>
            <p:nvPr/>
          </p:nvSpPr>
          <p:spPr bwMode="auto">
            <a:xfrm>
              <a:off x="6373813" y="3983038"/>
              <a:ext cx="15875" cy="15875"/>
            </a:xfrm>
            <a:custGeom>
              <a:avLst/>
              <a:gdLst>
                <a:gd name="T0" fmla="*/ 81 w 108"/>
                <a:gd name="T1" fmla="*/ 108 h 108"/>
                <a:gd name="T2" fmla="*/ 0 w 108"/>
                <a:gd name="T3" fmla="*/ 108 h 108"/>
                <a:gd name="T4" fmla="*/ 29 w 108"/>
                <a:gd name="T5" fmla="*/ 52 h 108"/>
                <a:gd name="T6" fmla="*/ 55 w 108"/>
                <a:gd name="T7" fmla="*/ 0 h 108"/>
                <a:gd name="T8" fmla="*/ 108 w 108"/>
                <a:gd name="T9" fmla="*/ 2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8"/>
                <a:gd name="T17" fmla="*/ 108 w 10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8">
                  <a:moveTo>
                    <a:pt x="81" y="108"/>
                  </a:moveTo>
                  <a:lnTo>
                    <a:pt x="0" y="108"/>
                  </a:lnTo>
                  <a:lnTo>
                    <a:pt x="29" y="52"/>
                  </a:lnTo>
                  <a:lnTo>
                    <a:pt x="55" y="0"/>
                  </a:lnTo>
                  <a:lnTo>
                    <a:pt x="108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90" name="Freeform 73"/>
            <p:cNvSpPr>
              <a:spLocks/>
            </p:cNvSpPr>
            <p:nvPr/>
          </p:nvSpPr>
          <p:spPr bwMode="auto">
            <a:xfrm>
              <a:off x="6405563" y="3944938"/>
              <a:ext cx="11113" cy="19050"/>
            </a:xfrm>
            <a:custGeom>
              <a:avLst/>
              <a:gdLst>
                <a:gd name="T0" fmla="*/ 82 w 82"/>
                <a:gd name="T1" fmla="*/ 134 h 134"/>
                <a:gd name="T2" fmla="*/ 31 w 82"/>
                <a:gd name="T3" fmla="*/ 134 h 134"/>
                <a:gd name="T4" fmla="*/ 0 w 82"/>
                <a:gd name="T5" fmla="*/ 78 h 134"/>
                <a:gd name="T6" fmla="*/ 31 w 82"/>
                <a:gd name="T7" fmla="*/ 26 h 134"/>
                <a:gd name="T8" fmla="*/ 56 w 82"/>
                <a:gd name="T9" fmla="*/ 0 h 134"/>
                <a:gd name="T10" fmla="*/ 82 w 82"/>
                <a:gd name="T11" fmla="*/ 0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34"/>
                <a:gd name="T20" fmla="*/ 82 w 82"/>
                <a:gd name="T21" fmla="*/ 134 h 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34">
                  <a:moveTo>
                    <a:pt x="82" y="134"/>
                  </a:moveTo>
                  <a:lnTo>
                    <a:pt x="31" y="134"/>
                  </a:lnTo>
                  <a:lnTo>
                    <a:pt x="0" y="78"/>
                  </a:lnTo>
                  <a:lnTo>
                    <a:pt x="31" y="26"/>
                  </a:lnTo>
                  <a:lnTo>
                    <a:pt x="56" y="0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91" name="Freeform 74"/>
            <p:cNvSpPr>
              <a:spLocks/>
            </p:cNvSpPr>
            <p:nvPr/>
          </p:nvSpPr>
          <p:spPr bwMode="auto">
            <a:xfrm>
              <a:off x="6272213" y="3940175"/>
              <a:ext cx="20638" cy="4762"/>
            </a:xfrm>
            <a:custGeom>
              <a:avLst/>
              <a:gdLst>
                <a:gd name="T0" fmla="*/ 0 w 138"/>
                <a:gd name="T1" fmla="*/ 30 h 30"/>
                <a:gd name="T2" fmla="*/ 82 w 138"/>
                <a:gd name="T3" fmla="*/ 0 h 30"/>
                <a:gd name="T4" fmla="*/ 138 w 138"/>
                <a:gd name="T5" fmla="*/ 0 h 30"/>
                <a:gd name="T6" fmla="*/ 0 60000 65536"/>
                <a:gd name="T7" fmla="*/ 0 60000 65536"/>
                <a:gd name="T8" fmla="*/ 0 60000 65536"/>
                <a:gd name="T9" fmla="*/ 0 w 138"/>
                <a:gd name="T10" fmla="*/ 0 h 30"/>
                <a:gd name="T11" fmla="*/ 138 w 13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30">
                  <a:moveTo>
                    <a:pt x="0" y="30"/>
                  </a:moveTo>
                  <a:lnTo>
                    <a:pt x="82" y="0"/>
                  </a:lnTo>
                  <a:lnTo>
                    <a:pt x="1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92" name="Freeform 75"/>
            <p:cNvSpPr>
              <a:spLocks/>
            </p:cNvSpPr>
            <p:nvPr/>
          </p:nvSpPr>
          <p:spPr bwMode="auto">
            <a:xfrm>
              <a:off x="6272213" y="3987800"/>
              <a:ext cx="12700" cy="3175"/>
            </a:xfrm>
            <a:custGeom>
              <a:avLst/>
              <a:gdLst>
                <a:gd name="T0" fmla="*/ 0 w 82"/>
                <a:gd name="T1" fmla="*/ 26 h 26"/>
                <a:gd name="T2" fmla="*/ 55 w 82"/>
                <a:gd name="T3" fmla="*/ 0 h 26"/>
                <a:gd name="T4" fmla="*/ 82 w 82"/>
                <a:gd name="T5" fmla="*/ 26 h 26"/>
                <a:gd name="T6" fmla="*/ 0 60000 65536"/>
                <a:gd name="T7" fmla="*/ 0 60000 65536"/>
                <a:gd name="T8" fmla="*/ 0 60000 65536"/>
                <a:gd name="T9" fmla="*/ 0 w 82"/>
                <a:gd name="T10" fmla="*/ 0 h 26"/>
                <a:gd name="T11" fmla="*/ 82 w 8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26">
                  <a:moveTo>
                    <a:pt x="0" y="26"/>
                  </a:moveTo>
                  <a:lnTo>
                    <a:pt x="55" y="0"/>
                  </a:lnTo>
                  <a:lnTo>
                    <a:pt x="82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93" name="Freeform 76"/>
            <p:cNvSpPr>
              <a:spLocks/>
            </p:cNvSpPr>
            <p:nvPr/>
          </p:nvSpPr>
          <p:spPr bwMode="auto">
            <a:xfrm>
              <a:off x="6315076" y="3932238"/>
              <a:ext cx="28575" cy="7937"/>
            </a:xfrm>
            <a:custGeom>
              <a:avLst/>
              <a:gdLst>
                <a:gd name="T0" fmla="*/ 0 w 189"/>
                <a:gd name="T1" fmla="*/ 52 h 52"/>
                <a:gd name="T2" fmla="*/ 108 w 189"/>
                <a:gd name="T3" fmla="*/ 0 h 52"/>
                <a:gd name="T4" fmla="*/ 189 w 189"/>
                <a:gd name="T5" fmla="*/ 0 h 52"/>
                <a:gd name="T6" fmla="*/ 0 60000 65536"/>
                <a:gd name="T7" fmla="*/ 0 60000 65536"/>
                <a:gd name="T8" fmla="*/ 0 60000 65536"/>
                <a:gd name="T9" fmla="*/ 0 w 189"/>
                <a:gd name="T10" fmla="*/ 0 h 52"/>
                <a:gd name="T11" fmla="*/ 189 w 189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52">
                  <a:moveTo>
                    <a:pt x="0" y="52"/>
                  </a:moveTo>
                  <a:lnTo>
                    <a:pt x="108" y="0"/>
                  </a:lnTo>
                  <a:lnTo>
                    <a:pt x="18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94" name="Freeform 77"/>
            <p:cNvSpPr>
              <a:spLocks/>
            </p:cNvSpPr>
            <p:nvPr/>
          </p:nvSpPr>
          <p:spPr bwMode="auto">
            <a:xfrm>
              <a:off x="6335713" y="3975100"/>
              <a:ext cx="15875" cy="4762"/>
            </a:xfrm>
            <a:custGeom>
              <a:avLst/>
              <a:gdLst>
                <a:gd name="T0" fmla="*/ 0 w 109"/>
                <a:gd name="T1" fmla="*/ 31 h 31"/>
                <a:gd name="T2" fmla="*/ 52 w 109"/>
                <a:gd name="T3" fmla="*/ 0 h 31"/>
                <a:gd name="T4" fmla="*/ 109 w 109"/>
                <a:gd name="T5" fmla="*/ 0 h 31"/>
                <a:gd name="T6" fmla="*/ 0 60000 65536"/>
                <a:gd name="T7" fmla="*/ 0 60000 65536"/>
                <a:gd name="T8" fmla="*/ 0 60000 65536"/>
                <a:gd name="T9" fmla="*/ 0 w 109"/>
                <a:gd name="T10" fmla="*/ 0 h 31"/>
                <a:gd name="T11" fmla="*/ 109 w 109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31">
                  <a:moveTo>
                    <a:pt x="0" y="31"/>
                  </a:moveTo>
                  <a:lnTo>
                    <a:pt x="52" y="0"/>
                  </a:lnTo>
                  <a:lnTo>
                    <a:pt x="10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95" name="Freeform 78"/>
            <p:cNvSpPr>
              <a:spLocks/>
            </p:cNvSpPr>
            <p:nvPr/>
          </p:nvSpPr>
          <p:spPr bwMode="auto">
            <a:xfrm>
              <a:off x="6357938" y="3922713"/>
              <a:ext cx="23813" cy="1587"/>
            </a:xfrm>
            <a:custGeom>
              <a:avLst/>
              <a:gdLst>
                <a:gd name="T0" fmla="*/ 0 w 165"/>
                <a:gd name="T1" fmla="*/ 12 h 12"/>
                <a:gd name="T2" fmla="*/ 83 w 165"/>
                <a:gd name="T3" fmla="*/ 12 h 12"/>
                <a:gd name="T4" fmla="*/ 165 w 165"/>
                <a:gd name="T5" fmla="*/ 0 h 12"/>
                <a:gd name="T6" fmla="*/ 0 60000 65536"/>
                <a:gd name="T7" fmla="*/ 0 60000 65536"/>
                <a:gd name="T8" fmla="*/ 0 60000 65536"/>
                <a:gd name="T9" fmla="*/ 0 w 165"/>
                <a:gd name="T10" fmla="*/ 0 h 12"/>
                <a:gd name="T11" fmla="*/ 165 w 16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" h="12">
                  <a:moveTo>
                    <a:pt x="0" y="12"/>
                  </a:moveTo>
                  <a:lnTo>
                    <a:pt x="83" y="12"/>
                  </a:lnTo>
                  <a:lnTo>
                    <a:pt x="16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96" name="Freeform 79"/>
            <p:cNvSpPr>
              <a:spLocks/>
            </p:cNvSpPr>
            <p:nvPr/>
          </p:nvSpPr>
          <p:spPr bwMode="auto">
            <a:xfrm>
              <a:off x="6370638" y="3959225"/>
              <a:ext cx="11113" cy="1587"/>
            </a:xfrm>
            <a:custGeom>
              <a:avLst/>
              <a:gdLst>
                <a:gd name="T0" fmla="*/ 0 w 82"/>
                <a:gd name="T1" fmla="*/ 0 h 1587"/>
                <a:gd name="T2" fmla="*/ 56 w 82"/>
                <a:gd name="T3" fmla="*/ 0 h 1587"/>
                <a:gd name="T4" fmla="*/ 82 w 82"/>
                <a:gd name="T5" fmla="*/ 0 h 1587"/>
                <a:gd name="T6" fmla="*/ 0 60000 65536"/>
                <a:gd name="T7" fmla="*/ 0 60000 65536"/>
                <a:gd name="T8" fmla="*/ 0 60000 65536"/>
                <a:gd name="T9" fmla="*/ 0 w 82"/>
                <a:gd name="T10" fmla="*/ 0 h 1587"/>
                <a:gd name="T11" fmla="*/ 82 w 82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1587">
                  <a:moveTo>
                    <a:pt x="0" y="0"/>
                  </a:moveTo>
                  <a:lnTo>
                    <a:pt x="56" y="0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97" name="Freeform 80"/>
            <p:cNvSpPr>
              <a:spLocks/>
            </p:cNvSpPr>
            <p:nvPr/>
          </p:nvSpPr>
          <p:spPr bwMode="auto">
            <a:xfrm>
              <a:off x="6394451" y="3905250"/>
              <a:ext cx="15875" cy="3175"/>
            </a:xfrm>
            <a:custGeom>
              <a:avLst/>
              <a:gdLst>
                <a:gd name="T0" fmla="*/ 0 w 109"/>
                <a:gd name="T1" fmla="*/ 25 h 25"/>
                <a:gd name="T2" fmla="*/ 78 w 109"/>
                <a:gd name="T3" fmla="*/ 0 h 25"/>
                <a:gd name="T4" fmla="*/ 109 w 109"/>
                <a:gd name="T5" fmla="*/ 0 h 25"/>
                <a:gd name="T6" fmla="*/ 0 60000 65536"/>
                <a:gd name="T7" fmla="*/ 0 60000 65536"/>
                <a:gd name="T8" fmla="*/ 0 60000 65536"/>
                <a:gd name="T9" fmla="*/ 0 w 109"/>
                <a:gd name="T10" fmla="*/ 0 h 25"/>
                <a:gd name="T11" fmla="*/ 109 w 109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25">
                  <a:moveTo>
                    <a:pt x="0" y="25"/>
                  </a:moveTo>
                  <a:lnTo>
                    <a:pt x="78" y="0"/>
                  </a:lnTo>
                  <a:lnTo>
                    <a:pt x="10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98" name="Freeform 81"/>
            <p:cNvSpPr>
              <a:spLocks/>
            </p:cNvSpPr>
            <p:nvPr/>
          </p:nvSpPr>
          <p:spPr bwMode="auto">
            <a:xfrm>
              <a:off x="6926263" y="2852738"/>
              <a:ext cx="50800" cy="15875"/>
            </a:xfrm>
            <a:custGeom>
              <a:avLst/>
              <a:gdLst>
                <a:gd name="T0" fmla="*/ 351 w 351"/>
                <a:gd name="T1" fmla="*/ 0 h 109"/>
                <a:gd name="T2" fmla="*/ 325 w 351"/>
                <a:gd name="T3" fmla="*/ 26 h 109"/>
                <a:gd name="T4" fmla="*/ 299 w 351"/>
                <a:gd name="T5" fmla="*/ 78 h 109"/>
                <a:gd name="T6" fmla="*/ 242 w 351"/>
                <a:gd name="T7" fmla="*/ 109 h 109"/>
                <a:gd name="T8" fmla="*/ 160 w 351"/>
                <a:gd name="T9" fmla="*/ 109 h 109"/>
                <a:gd name="T10" fmla="*/ 78 w 351"/>
                <a:gd name="T11" fmla="*/ 78 h 109"/>
                <a:gd name="T12" fmla="*/ 0 w 351"/>
                <a:gd name="T13" fmla="*/ 78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"/>
                <a:gd name="T22" fmla="*/ 0 h 109"/>
                <a:gd name="T23" fmla="*/ 351 w 351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" h="109">
                  <a:moveTo>
                    <a:pt x="351" y="0"/>
                  </a:moveTo>
                  <a:lnTo>
                    <a:pt x="325" y="26"/>
                  </a:lnTo>
                  <a:lnTo>
                    <a:pt x="299" y="78"/>
                  </a:lnTo>
                  <a:lnTo>
                    <a:pt x="242" y="109"/>
                  </a:lnTo>
                  <a:lnTo>
                    <a:pt x="160" y="109"/>
                  </a:lnTo>
                  <a:lnTo>
                    <a:pt x="78" y="78"/>
                  </a:lnTo>
                  <a:lnTo>
                    <a:pt x="0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99" name="Freeform 82"/>
            <p:cNvSpPr>
              <a:spLocks/>
            </p:cNvSpPr>
            <p:nvPr/>
          </p:nvSpPr>
          <p:spPr bwMode="auto">
            <a:xfrm>
              <a:off x="6851651" y="2844800"/>
              <a:ext cx="47625" cy="23812"/>
            </a:xfrm>
            <a:custGeom>
              <a:avLst/>
              <a:gdLst>
                <a:gd name="T0" fmla="*/ 268 w 324"/>
                <a:gd name="T1" fmla="*/ 165 h 165"/>
                <a:gd name="T2" fmla="*/ 242 w 324"/>
                <a:gd name="T3" fmla="*/ 82 h 165"/>
                <a:gd name="T4" fmla="*/ 299 w 324"/>
                <a:gd name="T5" fmla="*/ 0 h 165"/>
                <a:gd name="T6" fmla="*/ 324 w 324"/>
                <a:gd name="T7" fmla="*/ 0 h 165"/>
                <a:gd name="T8" fmla="*/ 187 w 324"/>
                <a:gd name="T9" fmla="*/ 0 h 165"/>
                <a:gd name="T10" fmla="*/ 134 w 324"/>
                <a:gd name="T11" fmla="*/ 26 h 165"/>
                <a:gd name="T12" fmla="*/ 26 w 324"/>
                <a:gd name="T13" fmla="*/ 56 h 165"/>
                <a:gd name="T14" fmla="*/ 0 w 324"/>
                <a:gd name="T15" fmla="*/ 82 h 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4"/>
                <a:gd name="T25" fmla="*/ 0 h 165"/>
                <a:gd name="T26" fmla="*/ 324 w 324"/>
                <a:gd name="T27" fmla="*/ 165 h 1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4" h="165">
                  <a:moveTo>
                    <a:pt x="268" y="165"/>
                  </a:moveTo>
                  <a:lnTo>
                    <a:pt x="242" y="82"/>
                  </a:lnTo>
                  <a:lnTo>
                    <a:pt x="299" y="0"/>
                  </a:lnTo>
                  <a:lnTo>
                    <a:pt x="324" y="0"/>
                  </a:lnTo>
                  <a:lnTo>
                    <a:pt x="187" y="0"/>
                  </a:lnTo>
                  <a:lnTo>
                    <a:pt x="134" y="26"/>
                  </a:lnTo>
                  <a:lnTo>
                    <a:pt x="26" y="56"/>
                  </a:lnTo>
                  <a:lnTo>
                    <a:pt x="0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00" name="Freeform 83"/>
            <p:cNvSpPr>
              <a:spLocks/>
            </p:cNvSpPr>
            <p:nvPr/>
          </p:nvSpPr>
          <p:spPr bwMode="auto">
            <a:xfrm>
              <a:off x="6915151" y="2836863"/>
              <a:ext cx="42863" cy="11112"/>
            </a:xfrm>
            <a:custGeom>
              <a:avLst/>
              <a:gdLst>
                <a:gd name="T0" fmla="*/ 0 w 298"/>
                <a:gd name="T1" fmla="*/ 52 h 78"/>
                <a:gd name="T2" fmla="*/ 26 w 298"/>
                <a:gd name="T3" fmla="*/ 26 h 78"/>
                <a:gd name="T4" fmla="*/ 82 w 298"/>
                <a:gd name="T5" fmla="*/ 52 h 78"/>
                <a:gd name="T6" fmla="*/ 108 w 298"/>
                <a:gd name="T7" fmla="*/ 78 h 78"/>
                <a:gd name="T8" fmla="*/ 134 w 298"/>
                <a:gd name="T9" fmla="*/ 78 h 78"/>
                <a:gd name="T10" fmla="*/ 160 w 298"/>
                <a:gd name="T11" fmla="*/ 52 h 78"/>
                <a:gd name="T12" fmla="*/ 160 w 298"/>
                <a:gd name="T13" fmla="*/ 26 h 78"/>
                <a:gd name="T14" fmla="*/ 216 w 298"/>
                <a:gd name="T15" fmla="*/ 0 h 78"/>
                <a:gd name="T16" fmla="*/ 273 w 298"/>
                <a:gd name="T17" fmla="*/ 0 h 78"/>
                <a:gd name="T18" fmla="*/ 298 w 298"/>
                <a:gd name="T19" fmla="*/ 26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8"/>
                <a:gd name="T31" fmla="*/ 0 h 78"/>
                <a:gd name="T32" fmla="*/ 298 w 298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8" h="78">
                  <a:moveTo>
                    <a:pt x="0" y="52"/>
                  </a:moveTo>
                  <a:lnTo>
                    <a:pt x="26" y="26"/>
                  </a:lnTo>
                  <a:lnTo>
                    <a:pt x="82" y="52"/>
                  </a:lnTo>
                  <a:lnTo>
                    <a:pt x="108" y="78"/>
                  </a:lnTo>
                  <a:lnTo>
                    <a:pt x="134" y="78"/>
                  </a:lnTo>
                  <a:lnTo>
                    <a:pt x="160" y="52"/>
                  </a:lnTo>
                  <a:lnTo>
                    <a:pt x="160" y="26"/>
                  </a:lnTo>
                  <a:lnTo>
                    <a:pt x="216" y="0"/>
                  </a:lnTo>
                  <a:lnTo>
                    <a:pt x="273" y="0"/>
                  </a:lnTo>
                  <a:lnTo>
                    <a:pt x="298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01" name="Freeform 84"/>
            <p:cNvSpPr>
              <a:spLocks/>
            </p:cNvSpPr>
            <p:nvPr/>
          </p:nvSpPr>
          <p:spPr bwMode="auto">
            <a:xfrm>
              <a:off x="6746876" y="2689225"/>
              <a:ext cx="96838" cy="46037"/>
            </a:xfrm>
            <a:custGeom>
              <a:avLst/>
              <a:gdLst>
                <a:gd name="T0" fmla="*/ 0 w 678"/>
                <a:gd name="T1" fmla="*/ 0 h 321"/>
                <a:gd name="T2" fmla="*/ 271 w 678"/>
                <a:gd name="T3" fmla="*/ 0 h 321"/>
                <a:gd name="T4" fmla="*/ 328 w 678"/>
                <a:gd name="T5" fmla="*/ 0 h 321"/>
                <a:gd name="T6" fmla="*/ 354 w 678"/>
                <a:gd name="T7" fmla="*/ 26 h 321"/>
                <a:gd name="T8" fmla="*/ 436 w 678"/>
                <a:gd name="T9" fmla="*/ 26 h 321"/>
                <a:gd name="T10" fmla="*/ 462 w 678"/>
                <a:gd name="T11" fmla="*/ 52 h 321"/>
                <a:gd name="T12" fmla="*/ 518 w 678"/>
                <a:gd name="T13" fmla="*/ 108 h 321"/>
                <a:gd name="T14" fmla="*/ 627 w 678"/>
                <a:gd name="T15" fmla="*/ 295 h 321"/>
                <a:gd name="T16" fmla="*/ 678 w 678"/>
                <a:gd name="T17" fmla="*/ 321 h 3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8"/>
                <a:gd name="T28" fmla="*/ 0 h 321"/>
                <a:gd name="T29" fmla="*/ 678 w 678"/>
                <a:gd name="T30" fmla="*/ 321 h 3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8" h="321">
                  <a:moveTo>
                    <a:pt x="0" y="0"/>
                  </a:moveTo>
                  <a:lnTo>
                    <a:pt x="271" y="0"/>
                  </a:lnTo>
                  <a:lnTo>
                    <a:pt x="328" y="0"/>
                  </a:lnTo>
                  <a:lnTo>
                    <a:pt x="354" y="26"/>
                  </a:lnTo>
                  <a:lnTo>
                    <a:pt x="436" y="26"/>
                  </a:lnTo>
                  <a:lnTo>
                    <a:pt x="462" y="52"/>
                  </a:lnTo>
                  <a:lnTo>
                    <a:pt x="518" y="108"/>
                  </a:lnTo>
                  <a:lnTo>
                    <a:pt x="627" y="295"/>
                  </a:lnTo>
                  <a:lnTo>
                    <a:pt x="678" y="3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02" name="Freeform 85"/>
            <p:cNvSpPr>
              <a:spLocks/>
            </p:cNvSpPr>
            <p:nvPr/>
          </p:nvSpPr>
          <p:spPr bwMode="auto">
            <a:xfrm>
              <a:off x="6765926" y="2700338"/>
              <a:ext cx="58738" cy="26987"/>
            </a:xfrm>
            <a:custGeom>
              <a:avLst/>
              <a:gdLst>
                <a:gd name="T0" fmla="*/ 0 w 407"/>
                <a:gd name="T1" fmla="*/ 0 h 189"/>
                <a:gd name="T2" fmla="*/ 134 w 407"/>
                <a:gd name="T3" fmla="*/ 29 h 189"/>
                <a:gd name="T4" fmla="*/ 191 w 407"/>
                <a:gd name="T5" fmla="*/ 55 h 189"/>
                <a:gd name="T6" fmla="*/ 217 w 407"/>
                <a:gd name="T7" fmla="*/ 138 h 189"/>
                <a:gd name="T8" fmla="*/ 299 w 407"/>
                <a:gd name="T9" fmla="*/ 164 h 189"/>
                <a:gd name="T10" fmla="*/ 407 w 407"/>
                <a:gd name="T11" fmla="*/ 189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"/>
                <a:gd name="T19" fmla="*/ 0 h 189"/>
                <a:gd name="T20" fmla="*/ 407 w 407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" h="189">
                  <a:moveTo>
                    <a:pt x="0" y="0"/>
                  </a:moveTo>
                  <a:lnTo>
                    <a:pt x="134" y="29"/>
                  </a:lnTo>
                  <a:lnTo>
                    <a:pt x="191" y="55"/>
                  </a:lnTo>
                  <a:lnTo>
                    <a:pt x="217" y="138"/>
                  </a:lnTo>
                  <a:lnTo>
                    <a:pt x="299" y="164"/>
                  </a:lnTo>
                  <a:lnTo>
                    <a:pt x="407" y="1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03" name="Freeform 86"/>
            <p:cNvSpPr>
              <a:spLocks/>
            </p:cNvSpPr>
            <p:nvPr/>
          </p:nvSpPr>
          <p:spPr bwMode="auto">
            <a:xfrm>
              <a:off x="6789738" y="2695575"/>
              <a:ext cx="26988" cy="15875"/>
            </a:xfrm>
            <a:custGeom>
              <a:avLst/>
              <a:gdLst>
                <a:gd name="T0" fmla="*/ 0 w 191"/>
                <a:gd name="T1" fmla="*/ 0 h 108"/>
                <a:gd name="T2" fmla="*/ 83 w 191"/>
                <a:gd name="T3" fmla="*/ 27 h 108"/>
                <a:gd name="T4" fmla="*/ 191 w 191"/>
                <a:gd name="T5" fmla="*/ 108 h 108"/>
                <a:gd name="T6" fmla="*/ 0 60000 65536"/>
                <a:gd name="T7" fmla="*/ 0 60000 65536"/>
                <a:gd name="T8" fmla="*/ 0 60000 65536"/>
                <a:gd name="T9" fmla="*/ 0 w 191"/>
                <a:gd name="T10" fmla="*/ 0 h 108"/>
                <a:gd name="T11" fmla="*/ 191 w 191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" h="108">
                  <a:moveTo>
                    <a:pt x="0" y="0"/>
                  </a:moveTo>
                  <a:lnTo>
                    <a:pt x="83" y="27"/>
                  </a:lnTo>
                  <a:lnTo>
                    <a:pt x="191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04" name="Freeform 87"/>
            <p:cNvSpPr>
              <a:spLocks/>
            </p:cNvSpPr>
            <p:nvPr/>
          </p:nvSpPr>
          <p:spPr bwMode="auto">
            <a:xfrm>
              <a:off x="6750051" y="2724150"/>
              <a:ext cx="39688" cy="15875"/>
            </a:xfrm>
            <a:custGeom>
              <a:avLst/>
              <a:gdLst>
                <a:gd name="T0" fmla="*/ 0 w 269"/>
                <a:gd name="T1" fmla="*/ 0 h 108"/>
                <a:gd name="T2" fmla="*/ 134 w 269"/>
                <a:gd name="T3" fmla="*/ 25 h 108"/>
                <a:gd name="T4" fmla="*/ 269 w 269"/>
                <a:gd name="T5" fmla="*/ 108 h 108"/>
                <a:gd name="T6" fmla="*/ 0 60000 65536"/>
                <a:gd name="T7" fmla="*/ 0 60000 65536"/>
                <a:gd name="T8" fmla="*/ 0 60000 65536"/>
                <a:gd name="T9" fmla="*/ 0 w 269"/>
                <a:gd name="T10" fmla="*/ 0 h 108"/>
                <a:gd name="T11" fmla="*/ 269 w 269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" h="108">
                  <a:moveTo>
                    <a:pt x="0" y="0"/>
                  </a:moveTo>
                  <a:lnTo>
                    <a:pt x="134" y="25"/>
                  </a:lnTo>
                  <a:lnTo>
                    <a:pt x="269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05" name="Freeform 88"/>
            <p:cNvSpPr>
              <a:spLocks/>
            </p:cNvSpPr>
            <p:nvPr/>
          </p:nvSpPr>
          <p:spPr bwMode="auto">
            <a:xfrm>
              <a:off x="6837363" y="2774950"/>
              <a:ext cx="46038" cy="15875"/>
            </a:xfrm>
            <a:custGeom>
              <a:avLst/>
              <a:gdLst>
                <a:gd name="T0" fmla="*/ 160 w 324"/>
                <a:gd name="T1" fmla="*/ 0 h 108"/>
                <a:gd name="T2" fmla="*/ 78 w 324"/>
                <a:gd name="T3" fmla="*/ 0 h 108"/>
                <a:gd name="T4" fmla="*/ 0 w 324"/>
                <a:gd name="T5" fmla="*/ 81 h 108"/>
                <a:gd name="T6" fmla="*/ 134 w 324"/>
                <a:gd name="T7" fmla="*/ 81 h 108"/>
                <a:gd name="T8" fmla="*/ 324 w 324"/>
                <a:gd name="T9" fmla="*/ 108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108"/>
                <a:gd name="T17" fmla="*/ 324 w 324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108">
                  <a:moveTo>
                    <a:pt x="160" y="0"/>
                  </a:moveTo>
                  <a:lnTo>
                    <a:pt x="78" y="0"/>
                  </a:lnTo>
                  <a:lnTo>
                    <a:pt x="0" y="81"/>
                  </a:lnTo>
                  <a:lnTo>
                    <a:pt x="134" y="81"/>
                  </a:lnTo>
                  <a:lnTo>
                    <a:pt x="324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06" name="Freeform 89"/>
            <p:cNvSpPr>
              <a:spLocks/>
            </p:cNvSpPr>
            <p:nvPr/>
          </p:nvSpPr>
          <p:spPr bwMode="auto">
            <a:xfrm>
              <a:off x="6805613" y="2617788"/>
              <a:ext cx="77788" cy="47625"/>
            </a:xfrm>
            <a:custGeom>
              <a:avLst/>
              <a:gdLst>
                <a:gd name="T0" fmla="*/ 544 w 544"/>
                <a:gd name="T1" fmla="*/ 0 h 325"/>
                <a:gd name="T2" fmla="*/ 436 w 544"/>
                <a:gd name="T3" fmla="*/ 82 h 325"/>
                <a:gd name="T4" fmla="*/ 354 w 544"/>
                <a:gd name="T5" fmla="*/ 108 h 325"/>
                <a:gd name="T6" fmla="*/ 271 w 544"/>
                <a:gd name="T7" fmla="*/ 108 h 325"/>
                <a:gd name="T8" fmla="*/ 220 w 544"/>
                <a:gd name="T9" fmla="*/ 108 h 325"/>
                <a:gd name="T10" fmla="*/ 137 w 544"/>
                <a:gd name="T11" fmla="*/ 108 h 325"/>
                <a:gd name="T12" fmla="*/ 55 w 544"/>
                <a:gd name="T13" fmla="*/ 138 h 325"/>
                <a:gd name="T14" fmla="*/ 29 w 544"/>
                <a:gd name="T15" fmla="*/ 190 h 325"/>
                <a:gd name="T16" fmla="*/ 0 w 544"/>
                <a:gd name="T17" fmla="*/ 273 h 325"/>
                <a:gd name="T18" fmla="*/ 29 w 544"/>
                <a:gd name="T19" fmla="*/ 325 h 3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4"/>
                <a:gd name="T31" fmla="*/ 0 h 325"/>
                <a:gd name="T32" fmla="*/ 544 w 544"/>
                <a:gd name="T33" fmla="*/ 325 h 3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4" h="325">
                  <a:moveTo>
                    <a:pt x="544" y="0"/>
                  </a:moveTo>
                  <a:lnTo>
                    <a:pt x="436" y="82"/>
                  </a:lnTo>
                  <a:lnTo>
                    <a:pt x="354" y="108"/>
                  </a:lnTo>
                  <a:lnTo>
                    <a:pt x="271" y="108"/>
                  </a:lnTo>
                  <a:lnTo>
                    <a:pt x="220" y="108"/>
                  </a:lnTo>
                  <a:lnTo>
                    <a:pt x="137" y="108"/>
                  </a:lnTo>
                  <a:lnTo>
                    <a:pt x="55" y="138"/>
                  </a:lnTo>
                  <a:lnTo>
                    <a:pt x="29" y="190"/>
                  </a:lnTo>
                  <a:lnTo>
                    <a:pt x="0" y="273"/>
                  </a:lnTo>
                  <a:lnTo>
                    <a:pt x="29" y="3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07" name="Freeform 90"/>
            <p:cNvSpPr>
              <a:spLocks/>
            </p:cNvSpPr>
            <p:nvPr/>
          </p:nvSpPr>
          <p:spPr bwMode="auto">
            <a:xfrm>
              <a:off x="6816726" y="2652713"/>
              <a:ext cx="7938" cy="15875"/>
            </a:xfrm>
            <a:custGeom>
              <a:avLst/>
              <a:gdLst>
                <a:gd name="T0" fmla="*/ 29 w 55"/>
                <a:gd name="T1" fmla="*/ 110 h 110"/>
                <a:gd name="T2" fmla="*/ 55 w 55"/>
                <a:gd name="T3" fmla="*/ 83 h 110"/>
                <a:gd name="T4" fmla="*/ 55 w 55"/>
                <a:gd name="T5" fmla="*/ 31 h 110"/>
                <a:gd name="T6" fmla="*/ 29 w 55"/>
                <a:gd name="T7" fmla="*/ 0 h 110"/>
                <a:gd name="T8" fmla="*/ 0 w 55"/>
                <a:gd name="T9" fmla="*/ 57 h 110"/>
                <a:gd name="T10" fmla="*/ 29 w 55"/>
                <a:gd name="T11" fmla="*/ 83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110"/>
                <a:gd name="T20" fmla="*/ 55 w 55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110">
                  <a:moveTo>
                    <a:pt x="29" y="110"/>
                  </a:moveTo>
                  <a:lnTo>
                    <a:pt x="55" y="83"/>
                  </a:lnTo>
                  <a:lnTo>
                    <a:pt x="55" y="31"/>
                  </a:lnTo>
                  <a:lnTo>
                    <a:pt x="29" y="0"/>
                  </a:lnTo>
                  <a:lnTo>
                    <a:pt x="0" y="57"/>
                  </a:lnTo>
                  <a:lnTo>
                    <a:pt x="29" y="8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08" name="Freeform 91"/>
            <p:cNvSpPr>
              <a:spLocks/>
            </p:cNvSpPr>
            <p:nvPr/>
          </p:nvSpPr>
          <p:spPr bwMode="auto">
            <a:xfrm>
              <a:off x="6843713" y="2668588"/>
              <a:ext cx="12700" cy="15875"/>
            </a:xfrm>
            <a:custGeom>
              <a:avLst/>
              <a:gdLst>
                <a:gd name="T0" fmla="*/ 27 w 83"/>
                <a:gd name="T1" fmla="*/ 108 h 108"/>
                <a:gd name="T2" fmla="*/ 0 w 83"/>
                <a:gd name="T3" fmla="*/ 29 h 108"/>
                <a:gd name="T4" fmla="*/ 0 w 83"/>
                <a:gd name="T5" fmla="*/ 0 h 108"/>
                <a:gd name="T6" fmla="*/ 27 w 83"/>
                <a:gd name="T7" fmla="*/ 29 h 108"/>
                <a:gd name="T8" fmla="*/ 57 w 83"/>
                <a:gd name="T9" fmla="*/ 55 h 108"/>
                <a:gd name="T10" fmla="*/ 57 w 83"/>
                <a:gd name="T11" fmla="*/ 81 h 108"/>
                <a:gd name="T12" fmla="*/ 83 w 83"/>
                <a:gd name="T13" fmla="*/ 108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08"/>
                <a:gd name="T23" fmla="*/ 83 w 83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08">
                  <a:moveTo>
                    <a:pt x="27" y="108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27" y="29"/>
                  </a:lnTo>
                  <a:lnTo>
                    <a:pt x="57" y="55"/>
                  </a:lnTo>
                  <a:lnTo>
                    <a:pt x="57" y="81"/>
                  </a:lnTo>
                  <a:lnTo>
                    <a:pt x="83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09" name="Freeform 92"/>
            <p:cNvSpPr>
              <a:spLocks/>
            </p:cNvSpPr>
            <p:nvPr/>
          </p:nvSpPr>
          <p:spPr bwMode="auto">
            <a:xfrm>
              <a:off x="6859588" y="2668588"/>
              <a:ext cx="26988" cy="31750"/>
            </a:xfrm>
            <a:custGeom>
              <a:avLst/>
              <a:gdLst>
                <a:gd name="T0" fmla="*/ 108 w 190"/>
                <a:gd name="T1" fmla="*/ 0 h 216"/>
                <a:gd name="T2" fmla="*/ 164 w 190"/>
                <a:gd name="T3" fmla="*/ 0 h 216"/>
                <a:gd name="T4" fmla="*/ 190 w 190"/>
                <a:gd name="T5" fmla="*/ 29 h 216"/>
                <a:gd name="T6" fmla="*/ 190 w 190"/>
                <a:gd name="T7" fmla="*/ 81 h 216"/>
                <a:gd name="T8" fmla="*/ 190 w 190"/>
                <a:gd name="T9" fmla="*/ 163 h 216"/>
                <a:gd name="T10" fmla="*/ 164 w 190"/>
                <a:gd name="T11" fmla="*/ 216 h 216"/>
                <a:gd name="T12" fmla="*/ 108 w 190"/>
                <a:gd name="T13" fmla="*/ 216 h 216"/>
                <a:gd name="T14" fmla="*/ 56 w 190"/>
                <a:gd name="T15" fmla="*/ 216 h 216"/>
                <a:gd name="T16" fmla="*/ 0 w 190"/>
                <a:gd name="T17" fmla="*/ 189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216"/>
                <a:gd name="T29" fmla="*/ 190 w 190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216">
                  <a:moveTo>
                    <a:pt x="108" y="0"/>
                  </a:moveTo>
                  <a:lnTo>
                    <a:pt x="164" y="0"/>
                  </a:lnTo>
                  <a:lnTo>
                    <a:pt x="190" y="29"/>
                  </a:lnTo>
                  <a:lnTo>
                    <a:pt x="190" y="81"/>
                  </a:lnTo>
                  <a:lnTo>
                    <a:pt x="190" y="163"/>
                  </a:lnTo>
                  <a:lnTo>
                    <a:pt x="164" y="216"/>
                  </a:lnTo>
                  <a:lnTo>
                    <a:pt x="108" y="216"/>
                  </a:lnTo>
                  <a:lnTo>
                    <a:pt x="56" y="216"/>
                  </a:lnTo>
                  <a:lnTo>
                    <a:pt x="0" y="1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10" name="Freeform 93"/>
            <p:cNvSpPr>
              <a:spLocks/>
            </p:cNvSpPr>
            <p:nvPr/>
          </p:nvSpPr>
          <p:spPr bwMode="auto">
            <a:xfrm>
              <a:off x="6896101" y="2633663"/>
              <a:ext cx="11113" cy="15875"/>
            </a:xfrm>
            <a:custGeom>
              <a:avLst/>
              <a:gdLst>
                <a:gd name="T0" fmla="*/ 0 w 77"/>
                <a:gd name="T1" fmla="*/ 108 h 108"/>
                <a:gd name="T2" fmla="*/ 0 w 77"/>
                <a:gd name="T3" fmla="*/ 56 h 108"/>
                <a:gd name="T4" fmla="*/ 51 w 77"/>
                <a:gd name="T5" fmla="*/ 0 h 108"/>
                <a:gd name="T6" fmla="*/ 77 w 77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108"/>
                <a:gd name="T14" fmla="*/ 77 w 77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108">
                  <a:moveTo>
                    <a:pt x="0" y="108"/>
                  </a:moveTo>
                  <a:lnTo>
                    <a:pt x="0" y="56"/>
                  </a:lnTo>
                  <a:lnTo>
                    <a:pt x="51" y="0"/>
                  </a:lnTo>
                  <a:lnTo>
                    <a:pt x="7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11" name="Freeform 94"/>
            <p:cNvSpPr>
              <a:spLocks/>
            </p:cNvSpPr>
            <p:nvPr/>
          </p:nvSpPr>
          <p:spPr bwMode="auto">
            <a:xfrm>
              <a:off x="6954838" y="2625725"/>
              <a:ext cx="22225" cy="58737"/>
            </a:xfrm>
            <a:custGeom>
              <a:avLst/>
              <a:gdLst>
                <a:gd name="T0" fmla="*/ 0 w 160"/>
                <a:gd name="T1" fmla="*/ 0 h 404"/>
                <a:gd name="T2" fmla="*/ 51 w 160"/>
                <a:gd name="T3" fmla="*/ 52 h 404"/>
                <a:gd name="T4" fmla="*/ 77 w 160"/>
                <a:gd name="T5" fmla="*/ 134 h 404"/>
                <a:gd name="T6" fmla="*/ 108 w 160"/>
                <a:gd name="T7" fmla="*/ 108 h 404"/>
                <a:gd name="T8" fmla="*/ 134 w 160"/>
                <a:gd name="T9" fmla="*/ 186 h 404"/>
                <a:gd name="T10" fmla="*/ 160 w 160"/>
                <a:gd name="T11" fmla="*/ 217 h 404"/>
                <a:gd name="T12" fmla="*/ 160 w 160"/>
                <a:gd name="T13" fmla="*/ 296 h 404"/>
                <a:gd name="T14" fmla="*/ 160 w 160"/>
                <a:gd name="T15" fmla="*/ 351 h 404"/>
                <a:gd name="T16" fmla="*/ 134 w 160"/>
                <a:gd name="T17" fmla="*/ 404 h 4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0"/>
                <a:gd name="T28" fmla="*/ 0 h 404"/>
                <a:gd name="T29" fmla="*/ 160 w 160"/>
                <a:gd name="T30" fmla="*/ 404 h 4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0" h="404">
                  <a:moveTo>
                    <a:pt x="0" y="0"/>
                  </a:moveTo>
                  <a:lnTo>
                    <a:pt x="51" y="52"/>
                  </a:lnTo>
                  <a:lnTo>
                    <a:pt x="77" y="134"/>
                  </a:lnTo>
                  <a:lnTo>
                    <a:pt x="108" y="108"/>
                  </a:lnTo>
                  <a:lnTo>
                    <a:pt x="134" y="186"/>
                  </a:lnTo>
                  <a:lnTo>
                    <a:pt x="160" y="217"/>
                  </a:lnTo>
                  <a:lnTo>
                    <a:pt x="160" y="296"/>
                  </a:lnTo>
                  <a:lnTo>
                    <a:pt x="160" y="351"/>
                  </a:lnTo>
                  <a:lnTo>
                    <a:pt x="134" y="40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12" name="Freeform 95"/>
            <p:cNvSpPr>
              <a:spLocks/>
            </p:cNvSpPr>
            <p:nvPr/>
          </p:nvSpPr>
          <p:spPr bwMode="auto">
            <a:xfrm>
              <a:off x="6832601" y="2579688"/>
              <a:ext cx="50800" cy="15875"/>
            </a:xfrm>
            <a:custGeom>
              <a:avLst/>
              <a:gdLst>
                <a:gd name="T0" fmla="*/ 0 w 354"/>
                <a:gd name="T1" fmla="*/ 0 h 109"/>
                <a:gd name="T2" fmla="*/ 81 w 354"/>
                <a:gd name="T3" fmla="*/ 0 h 109"/>
                <a:gd name="T4" fmla="*/ 217 w 354"/>
                <a:gd name="T5" fmla="*/ 26 h 109"/>
                <a:gd name="T6" fmla="*/ 272 w 354"/>
                <a:gd name="T7" fmla="*/ 52 h 109"/>
                <a:gd name="T8" fmla="*/ 246 w 354"/>
                <a:gd name="T9" fmla="*/ 52 h 109"/>
                <a:gd name="T10" fmla="*/ 354 w 354"/>
                <a:gd name="T11" fmla="*/ 83 h 109"/>
                <a:gd name="T12" fmla="*/ 354 w 354"/>
                <a:gd name="T13" fmla="*/ 109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"/>
                <a:gd name="T22" fmla="*/ 0 h 109"/>
                <a:gd name="T23" fmla="*/ 354 w 354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4" h="109">
                  <a:moveTo>
                    <a:pt x="0" y="0"/>
                  </a:moveTo>
                  <a:lnTo>
                    <a:pt x="81" y="0"/>
                  </a:lnTo>
                  <a:lnTo>
                    <a:pt x="217" y="26"/>
                  </a:lnTo>
                  <a:lnTo>
                    <a:pt x="272" y="52"/>
                  </a:lnTo>
                  <a:lnTo>
                    <a:pt x="246" y="52"/>
                  </a:lnTo>
                  <a:lnTo>
                    <a:pt x="354" y="83"/>
                  </a:lnTo>
                  <a:lnTo>
                    <a:pt x="354" y="10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13" name="Freeform 96"/>
            <p:cNvSpPr>
              <a:spLocks/>
            </p:cNvSpPr>
            <p:nvPr/>
          </p:nvSpPr>
          <p:spPr bwMode="auto">
            <a:xfrm>
              <a:off x="6926263" y="2657475"/>
              <a:ext cx="31750" cy="38100"/>
            </a:xfrm>
            <a:custGeom>
              <a:avLst/>
              <a:gdLst>
                <a:gd name="T0" fmla="*/ 0 w 216"/>
                <a:gd name="T1" fmla="*/ 0 h 268"/>
                <a:gd name="T2" fmla="*/ 108 w 216"/>
                <a:gd name="T3" fmla="*/ 26 h 268"/>
                <a:gd name="T4" fmla="*/ 160 w 216"/>
                <a:gd name="T5" fmla="*/ 108 h 268"/>
                <a:gd name="T6" fmla="*/ 216 w 216"/>
                <a:gd name="T7" fmla="*/ 187 h 268"/>
                <a:gd name="T8" fmla="*/ 216 w 216"/>
                <a:gd name="T9" fmla="*/ 268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68"/>
                <a:gd name="T17" fmla="*/ 216 w 216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68">
                  <a:moveTo>
                    <a:pt x="0" y="0"/>
                  </a:moveTo>
                  <a:lnTo>
                    <a:pt x="108" y="26"/>
                  </a:lnTo>
                  <a:lnTo>
                    <a:pt x="160" y="108"/>
                  </a:lnTo>
                  <a:lnTo>
                    <a:pt x="216" y="187"/>
                  </a:lnTo>
                  <a:lnTo>
                    <a:pt x="216" y="26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14" name="Freeform 97"/>
            <p:cNvSpPr>
              <a:spLocks/>
            </p:cNvSpPr>
            <p:nvPr/>
          </p:nvSpPr>
          <p:spPr bwMode="auto">
            <a:xfrm>
              <a:off x="6934201" y="2668588"/>
              <a:ext cx="15875" cy="15875"/>
            </a:xfrm>
            <a:custGeom>
              <a:avLst/>
              <a:gdLst>
                <a:gd name="T0" fmla="*/ 82 w 108"/>
                <a:gd name="T1" fmla="*/ 0 h 108"/>
                <a:gd name="T2" fmla="*/ 0 w 108"/>
                <a:gd name="T3" fmla="*/ 0 h 108"/>
                <a:gd name="T4" fmla="*/ 26 w 108"/>
                <a:gd name="T5" fmla="*/ 81 h 108"/>
                <a:gd name="T6" fmla="*/ 26 w 108"/>
                <a:gd name="T7" fmla="*/ 108 h 108"/>
                <a:gd name="T8" fmla="*/ 82 w 108"/>
                <a:gd name="T9" fmla="*/ 108 h 108"/>
                <a:gd name="T10" fmla="*/ 108 w 108"/>
                <a:gd name="T11" fmla="*/ 81 h 108"/>
                <a:gd name="T12" fmla="*/ 108 w 108"/>
                <a:gd name="T13" fmla="*/ 55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08"/>
                <a:gd name="T23" fmla="*/ 108 w 108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08">
                  <a:moveTo>
                    <a:pt x="82" y="0"/>
                  </a:moveTo>
                  <a:lnTo>
                    <a:pt x="0" y="0"/>
                  </a:lnTo>
                  <a:lnTo>
                    <a:pt x="26" y="81"/>
                  </a:lnTo>
                  <a:lnTo>
                    <a:pt x="26" y="108"/>
                  </a:lnTo>
                  <a:lnTo>
                    <a:pt x="82" y="108"/>
                  </a:lnTo>
                  <a:lnTo>
                    <a:pt x="108" y="81"/>
                  </a:lnTo>
                  <a:lnTo>
                    <a:pt x="108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15" name="Freeform 98"/>
            <p:cNvSpPr>
              <a:spLocks/>
            </p:cNvSpPr>
            <p:nvPr/>
          </p:nvSpPr>
          <p:spPr bwMode="auto">
            <a:xfrm>
              <a:off x="6918326" y="2681288"/>
              <a:ext cx="15875" cy="11112"/>
            </a:xfrm>
            <a:custGeom>
              <a:avLst/>
              <a:gdLst>
                <a:gd name="T0" fmla="*/ 0 w 108"/>
                <a:gd name="T1" fmla="*/ 0 h 82"/>
                <a:gd name="T2" fmla="*/ 56 w 108"/>
                <a:gd name="T3" fmla="*/ 27 h 82"/>
                <a:gd name="T4" fmla="*/ 108 w 108"/>
                <a:gd name="T5" fmla="*/ 82 h 82"/>
                <a:gd name="T6" fmla="*/ 0 60000 65536"/>
                <a:gd name="T7" fmla="*/ 0 60000 65536"/>
                <a:gd name="T8" fmla="*/ 0 60000 65536"/>
                <a:gd name="T9" fmla="*/ 0 w 108"/>
                <a:gd name="T10" fmla="*/ 0 h 82"/>
                <a:gd name="T11" fmla="*/ 108 w 108"/>
                <a:gd name="T12" fmla="*/ 82 h 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82">
                  <a:moveTo>
                    <a:pt x="0" y="0"/>
                  </a:moveTo>
                  <a:lnTo>
                    <a:pt x="56" y="27"/>
                  </a:lnTo>
                  <a:lnTo>
                    <a:pt x="108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16" name="Freeform 99"/>
            <p:cNvSpPr>
              <a:spLocks/>
            </p:cNvSpPr>
            <p:nvPr/>
          </p:nvSpPr>
          <p:spPr bwMode="auto">
            <a:xfrm>
              <a:off x="6813551" y="2595563"/>
              <a:ext cx="42863" cy="15875"/>
            </a:xfrm>
            <a:custGeom>
              <a:avLst/>
              <a:gdLst>
                <a:gd name="T0" fmla="*/ 0 w 299"/>
                <a:gd name="T1" fmla="*/ 26 h 108"/>
                <a:gd name="T2" fmla="*/ 108 w 299"/>
                <a:gd name="T3" fmla="*/ 0 h 108"/>
                <a:gd name="T4" fmla="*/ 191 w 299"/>
                <a:gd name="T5" fmla="*/ 0 h 108"/>
                <a:gd name="T6" fmla="*/ 243 w 299"/>
                <a:gd name="T7" fmla="*/ 26 h 108"/>
                <a:gd name="T8" fmla="*/ 273 w 299"/>
                <a:gd name="T9" fmla="*/ 82 h 108"/>
                <a:gd name="T10" fmla="*/ 299 w 299"/>
                <a:gd name="T11" fmla="*/ 108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9"/>
                <a:gd name="T19" fmla="*/ 0 h 108"/>
                <a:gd name="T20" fmla="*/ 299 w 299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9" h="108">
                  <a:moveTo>
                    <a:pt x="0" y="26"/>
                  </a:moveTo>
                  <a:lnTo>
                    <a:pt x="108" y="0"/>
                  </a:lnTo>
                  <a:lnTo>
                    <a:pt x="191" y="0"/>
                  </a:lnTo>
                  <a:lnTo>
                    <a:pt x="243" y="26"/>
                  </a:lnTo>
                  <a:lnTo>
                    <a:pt x="273" y="82"/>
                  </a:lnTo>
                  <a:lnTo>
                    <a:pt x="299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17" name="Freeform 100"/>
            <p:cNvSpPr>
              <a:spLocks/>
            </p:cNvSpPr>
            <p:nvPr/>
          </p:nvSpPr>
          <p:spPr bwMode="auto">
            <a:xfrm>
              <a:off x="6832601" y="2595563"/>
              <a:ext cx="11113" cy="11112"/>
            </a:xfrm>
            <a:custGeom>
              <a:avLst/>
              <a:gdLst>
                <a:gd name="T0" fmla="*/ 56 w 81"/>
                <a:gd name="T1" fmla="*/ 0 h 82"/>
                <a:gd name="T2" fmla="*/ 30 w 81"/>
                <a:gd name="T3" fmla="*/ 0 h 82"/>
                <a:gd name="T4" fmla="*/ 0 w 81"/>
                <a:gd name="T5" fmla="*/ 52 h 82"/>
                <a:gd name="T6" fmla="*/ 30 w 81"/>
                <a:gd name="T7" fmla="*/ 82 h 82"/>
                <a:gd name="T8" fmla="*/ 56 w 81"/>
                <a:gd name="T9" fmla="*/ 82 h 82"/>
                <a:gd name="T10" fmla="*/ 81 w 81"/>
                <a:gd name="T11" fmla="*/ 5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82"/>
                <a:gd name="T20" fmla="*/ 81 w 81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82">
                  <a:moveTo>
                    <a:pt x="56" y="0"/>
                  </a:moveTo>
                  <a:lnTo>
                    <a:pt x="30" y="0"/>
                  </a:lnTo>
                  <a:lnTo>
                    <a:pt x="0" y="52"/>
                  </a:lnTo>
                  <a:lnTo>
                    <a:pt x="30" y="82"/>
                  </a:lnTo>
                  <a:lnTo>
                    <a:pt x="56" y="82"/>
                  </a:lnTo>
                  <a:lnTo>
                    <a:pt x="81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18" name="Freeform 101"/>
            <p:cNvSpPr>
              <a:spLocks/>
            </p:cNvSpPr>
            <p:nvPr/>
          </p:nvSpPr>
          <p:spPr bwMode="auto">
            <a:xfrm>
              <a:off x="6816726" y="2606675"/>
              <a:ext cx="20638" cy="11112"/>
            </a:xfrm>
            <a:custGeom>
              <a:avLst/>
              <a:gdLst>
                <a:gd name="T0" fmla="*/ 0 w 138"/>
                <a:gd name="T1" fmla="*/ 0 h 78"/>
                <a:gd name="T2" fmla="*/ 81 w 138"/>
                <a:gd name="T3" fmla="*/ 26 h 78"/>
                <a:gd name="T4" fmla="*/ 138 w 138"/>
                <a:gd name="T5" fmla="*/ 78 h 78"/>
                <a:gd name="T6" fmla="*/ 0 60000 65536"/>
                <a:gd name="T7" fmla="*/ 0 60000 65536"/>
                <a:gd name="T8" fmla="*/ 0 60000 65536"/>
                <a:gd name="T9" fmla="*/ 0 w 138"/>
                <a:gd name="T10" fmla="*/ 0 h 78"/>
                <a:gd name="T11" fmla="*/ 138 w 13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8">
                  <a:moveTo>
                    <a:pt x="0" y="0"/>
                  </a:moveTo>
                  <a:lnTo>
                    <a:pt x="81" y="26"/>
                  </a:lnTo>
                  <a:lnTo>
                    <a:pt x="138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19" name="Freeform 102"/>
            <p:cNvSpPr>
              <a:spLocks/>
            </p:cNvSpPr>
            <p:nvPr/>
          </p:nvSpPr>
          <p:spPr bwMode="auto">
            <a:xfrm>
              <a:off x="6883401" y="2513013"/>
              <a:ext cx="53975" cy="47625"/>
            </a:xfrm>
            <a:custGeom>
              <a:avLst/>
              <a:gdLst>
                <a:gd name="T0" fmla="*/ 377 w 377"/>
                <a:gd name="T1" fmla="*/ 325 h 325"/>
                <a:gd name="T2" fmla="*/ 299 w 377"/>
                <a:gd name="T3" fmla="*/ 217 h 325"/>
                <a:gd name="T4" fmla="*/ 160 w 377"/>
                <a:gd name="T5" fmla="*/ 82 h 325"/>
                <a:gd name="T6" fmla="*/ 0 w 37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325"/>
                <a:gd name="T14" fmla="*/ 377 w 37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325">
                  <a:moveTo>
                    <a:pt x="377" y="325"/>
                  </a:moveTo>
                  <a:lnTo>
                    <a:pt x="299" y="217"/>
                  </a:lnTo>
                  <a:lnTo>
                    <a:pt x="160" y="8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20" name="Freeform 103"/>
            <p:cNvSpPr>
              <a:spLocks/>
            </p:cNvSpPr>
            <p:nvPr/>
          </p:nvSpPr>
          <p:spPr bwMode="auto">
            <a:xfrm>
              <a:off x="6934201" y="2528888"/>
              <a:ext cx="20638" cy="42862"/>
            </a:xfrm>
            <a:custGeom>
              <a:avLst/>
              <a:gdLst>
                <a:gd name="T0" fmla="*/ 0 w 139"/>
                <a:gd name="T1" fmla="*/ 0 h 295"/>
                <a:gd name="T2" fmla="*/ 82 w 139"/>
                <a:gd name="T3" fmla="*/ 109 h 295"/>
                <a:gd name="T4" fmla="*/ 139 w 139"/>
                <a:gd name="T5" fmla="*/ 295 h 295"/>
                <a:gd name="T6" fmla="*/ 0 60000 65536"/>
                <a:gd name="T7" fmla="*/ 0 60000 65536"/>
                <a:gd name="T8" fmla="*/ 0 60000 65536"/>
                <a:gd name="T9" fmla="*/ 0 w 139"/>
                <a:gd name="T10" fmla="*/ 0 h 295"/>
                <a:gd name="T11" fmla="*/ 139 w 139"/>
                <a:gd name="T12" fmla="*/ 295 h 2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" h="295">
                  <a:moveTo>
                    <a:pt x="0" y="0"/>
                  </a:moveTo>
                  <a:lnTo>
                    <a:pt x="82" y="109"/>
                  </a:lnTo>
                  <a:lnTo>
                    <a:pt x="139" y="29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21" name="Freeform 104"/>
            <p:cNvSpPr>
              <a:spLocks/>
            </p:cNvSpPr>
            <p:nvPr/>
          </p:nvSpPr>
          <p:spPr bwMode="auto">
            <a:xfrm>
              <a:off x="6992938" y="2825750"/>
              <a:ext cx="58738" cy="6350"/>
            </a:xfrm>
            <a:custGeom>
              <a:avLst/>
              <a:gdLst>
                <a:gd name="T0" fmla="*/ 0 w 407"/>
                <a:gd name="T1" fmla="*/ 26 h 52"/>
                <a:gd name="T2" fmla="*/ 138 w 407"/>
                <a:gd name="T3" fmla="*/ 52 h 52"/>
                <a:gd name="T4" fmla="*/ 299 w 407"/>
                <a:gd name="T5" fmla="*/ 26 h 52"/>
                <a:gd name="T6" fmla="*/ 407 w 407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7"/>
                <a:gd name="T13" fmla="*/ 0 h 52"/>
                <a:gd name="T14" fmla="*/ 407 w 40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7" h="52">
                  <a:moveTo>
                    <a:pt x="0" y="26"/>
                  </a:moveTo>
                  <a:lnTo>
                    <a:pt x="138" y="52"/>
                  </a:lnTo>
                  <a:lnTo>
                    <a:pt x="299" y="26"/>
                  </a:lnTo>
                  <a:lnTo>
                    <a:pt x="4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22" name="Freeform 105"/>
            <p:cNvSpPr>
              <a:spLocks/>
            </p:cNvSpPr>
            <p:nvPr/>
          </p:nvSpPr>
          <p:spPr bwMode="auto">
            <a:xfrm>
              <a:off x="6980238" y="2805113"/>
              <a:ext cx="31750" cy="15875"/>
            </a:xfrm>
            <a:custGeom>
              <a:avLst/>
              <a:gdLst>
                <a:gd name="T0" fmla="*/ 0 w 220"/>
                <a:gd name="T1" fmla="*/ 108 h 108"/>
                <a:gd name="T2" fmla="*/ 108 w 220"/>
                <a:gd name="T3" fmla="*/ 77 h 108"/>
                <a:gd name="T4" fmla="*/ 190 w 220"/>
                <a:gd name="T5" fmla="*/ 26 h 108"/>
                <a:gd name="T6" fmla="*/ 220 w 220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"/>
                <a:gd name="T13" fmla="*/ 0 h 108"/>
                <a:gd name="T14" fmla="*/ 220 w 220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" h="108">
                  <a:moveTo>
                    <a:pt x="0" y="108"/>
                  </a:moveTo>
                  <a:lnTo>
                    <a:pt x="108" y="77"/>
                  </a:lnTo>
                  <a:lnTo>
                    <a:pt x="190" y="26"/>
                  </a:lnTo>
                  <a:lnTo>
                    <a:pt x="2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23" name="Freeform 106"/>
            <p:cNvSpPr>
              <a:spLocks/>
            </p:cNvSpPr>
            <p:nvPr/>
          </p:nvSpPr>
          <p:spPr bwMode="auto">
            <a:xfrm>
              <a:off x="7011988" y="2657475"/>
              <a:ext cx="12700" cy="47625"/>
            </a:xfrm>
            <a:custGeom>
              <a:avLst/>
              <a:gdLst>
                <a:gd name="T0" fmla="*/ 0 w 78"/>
                <a:gd name="T1" fmla="*/ 324 h 324"/>
                <a:gd name="T2" fmla="*/ 52 w 78"/>
                <a:gd name="T3" fmla="*/ 216 h 324"/>
                <a:gd name="T4" fmla="*/ 78 w 78"/>
                <a:gd name="T5" fmla="*/ 108 h 324"/>
                <a:gd name="T6" fmla="*/ 78 w 78"/>
                <a:gd name="T7" fmla="*/ 0 h 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24"/>
                <a:gd name="T14" fmla="*/ 78 w 78"/>
                <a:gd name="T15" fmla="*/ 324 h 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24">
                  <a:moveTo>
                    <a:pt x="0" y="324"/>
                  </a:moveTo>
                  <a:lnTo>
                    <a:pt x="52" y="216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24" name="Freeform 107"/>
            <p:cNvSpPr>
              <a:spLocks/>
            </p:cNvSpPr>
            <p:nvPr/>
          </p:nvSpPr>
          <p:spPr bwMode="auto">
            <a:xfrm>
              <a:off x="5502276" y="4114800"/>
              <a:ext cx="125413" cy="101600"/>
            </a:xfrm>
            <a:custGeom>
              <a:avLst/>
              <a:gdLst>
                <a:gd name="T0" fmla="*/ 0 w 871"/>
                <a:gd name="T1" fmla="*/ 0 h 704"/>
                <a:gd name="T2" fmla="*/ 191 w 871"/>
                <a:gd name="T3" fmla="*/ 272 h 704"/>
                <a:gd name="T4" fmla="*/ 381 w 871"/>
                <a:gd name="T5" fmla="*/ 433 h 704"/>
                <a:gd name="T6" fmla="*/ 598 w 871"/>
                <a:gd name="T7" fmla="*/ 567 h 704"/>
                <a:gd name="T8" fmla="*/ 871 w 871"/>
                <a:gd name="T9" fmla="*/ 704 h 7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1"/>
                <a:gd name="T16" fmla="*/ 0 h 704"/>
                <a:gd name="T17" fmla="*/ 871 w 871"/>
                <a:gd name="T18" fmla="*/ 704 h 7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1" h="704">
                  <a:moveTo>
                    <a:pt x="0" y="0"/>
                  </a:moveTo>
                  <a:lnTo>
                    <a:pt x="191" y="272"/>
                  </a:lnTo>
                  <a:lnTo>
                    <a:pt x="381" y="433"/>
                  </a:lnTo>
                  <a:lnTo>
                    <a:pt x="598" y="567"/>
                  </a:lnTo>
                  <a:lnTo>
                    <a:pt x="871" y="70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25" name="Freeform 108"/>
            <p:cNvSpPr>
              <a:spLocks/>
            </p:cNvSpPr>
            <p:nvPr/>
          </p:nvSpPr>
          <p:spPr bwMode="auto">
            <a:xfrm>
              <a:off x="5849938" y="4371975"/>
              <a:ext cx="23813" cy="61912"/>
            </a:xfrm>
            <a:custGeom>
              <a:avLst/>
              <a:gdLst>
                <a:gd name="T0" fmla="*/ 0 w 161"/>
                <a:gd name="T1" fmla="*/ 0 h 434"/>
                <a:gd name="T2" fmla="*/ 53 w 161"/>
                <a:gd name="T3" fmla="*/ 110 h 434"/>
                <a:gd name="T4" fmla="*/ 109 w 161"/>
                <a:gd name="T5" fmla="*/ 191 h 434"/>
                <a:gd name="T6" fmla="*/ 134 w 161"/>
                <a:gd name="T7" fmla="*/ 299 h 434"/>
                <a:gd name="T8" fmla="*/ 161 w 161"/>
                <a:gd name="T9" fmla="*/ 434 h 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434"/>
                <a:gd name="T17" fmla="*/ 161 w 161"/>
                <a:gd name="T18" fmla="*/ 434 h 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434">
                  <a:moveTo>
                    <a:pt x="0" y="0"/>
                  </a:moveTo>
                  <a:lnTo>
                    <a:pt x="53" y="110"/>
                  </a:lnTo>
                  <a:lnTo>
                    <a:pt x="109" y="191"/>
                  </a:lnTo>
                  <a:lnTo>
                    <a:pt x="134" y="299"/>
                  </a:lnTo>
                  <a:lnTo>
                    <a:pt x="161" y="4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26" name="Freeform 109"/>
            <p:cNvSpPr>
              <a:spLocks/>
            </p:cNvSpPr>
            <p:nvPr/>
          </p:nvSpPr>
          <p:spPr bwMode="auto">
            <a:xfrm>
              <a:off x="5892801" y="4391025"/>
              <a:ext cx="63500" cy="109537"/>
            </a:xfrm>
            <a:custGeom>
              <a:avLst/>
              <a:gdLst>
                <a:gd name="T0" fmla="*/ 0 w 433"/>
                <a:gd name="T1" fmla="*/ 0 h 757"/>
                <a:gd name="T2" fmla="*/ 134 w 433"/>
                <a:gd name="T3" fmla="*/ 216 h 757"/>
                <a:gd name="T4" fmla="*/ 216 w 433"/>
                <a:gd name="T5" fmla="*/ 298 h 757"/>
                <a:gd name="T6" fmla="*/ 325 w 433"/>
                <a:gd name="T7" fmla="*/ 407 h 757"/>
                <a:gd name="T8" fmla="*/ 377 w 433"/>
                <a:gd name="T9" fmla="*/ 489 h 757"/>
                <a:gd name="T10" fmla="*/ 407 w 433"/>
                <a:gd name="T11" fmla="*/ 597 h 757"/>
                <a:gd name="T12" fmla="*/ 433 w 433"/>
                <a:gd name="T13" fmla="*/ 757 h 7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3"/>
                <a:gd name="T22" fmla="*/ 0 h 757"/>
                <a:gd name="T23" fmla="*/ 433 w 433"/>
                <a:gd name="T24" fmla="*/ 757 h 7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3" h="757">
                  <a:moveTo>
                    <a:pt x="0" y="0"/>
                  </a:moveTo>
                  <a:lnTo>
                    <a:pt x="134" y="216"/>
                  </a:lnTo>
                  <a:lnTo>
                    <a:pt x="216" y="298"/>
                  </a:lnTo>
                  <a:lnTo>
                    <a:pt x="325" y="407"/>
                  </a:lnTo>
                  <a:lnTo>
                    <a:pt x="377" y="489"/>
                  </a:lnTo>
                  <a:lnTo>
                    <a:pt x="407" y="597"/>
                  </a:lnTo>
                  <a:lnTo>
                    <a:pt x="433" y="7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27" name="Freeform 110"/>
            <p:cNvSpPr>
              <a:spLocks/>
            </p:cNvSpPr>
            <p:nvPr/>
          </p:nvSpPr>
          <p:spPr bwMode="auto">
            <a:xfrm>
              <a:off x="5732463" y="4605338"/>
              <a:ext cx="77788" cy="176212"/>
            </a:xfrm>
            <a:custGeom>
              <a:avLst/>
              <a:gdLst>
                <a:gd name="T0" fmla="*/ 541 w 541"/>
                <a:gd name="T1" fmla="*/ 0 h 1213"/>
                <a:gd name="T2" fmla="*/ 516 w 541"/>
                <a:gd name="T3" fmla="*/ 429 h 1213"/>
                <a:gd name="T4" fmla="*/ 516 w 541"/>
                <a:gd name="T5" fmla="*/ 675 h 1213"/>
                <a:gd name="T6" fmla="*/ 516 w 541"/>
                <a:gd name="T7" fmla="*/ 888 h 1213"/>
                <a:gd name="T8" fmla="*/ 490 w 541"/>
                <a:gd name="T9" fmla="*/ 1027 h 1213"/>
                <a:gd name="T10" fmla="*/ 460 w 541"/>
                <a:gd name="T11" fmla="*/ 1135 h 1213"/>
                <a:gd name="T12" fmla="*/ 352 w 541"/>
                <a:gd name="T13" fmla="*/ 1187 h 1213"/>
                <a:gd name="T14" fmla="*/ 218 w 541"/>
                <a:gd name="T15" fmla="*/ 1213 h 1213"/>
                <a:gd name="T16" fmla="*/ 83 w 541"/>
                <a:gd name="T17" fmla="*/ 1213 h 1213"/>
                <a:gd name="T18" fmla="*/ 0 w 541"/>
                <a:gd name="T19" fmla="*/ 1187 h 1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1"/>
                <a:gd name="T31" fmla="*/ 0 h 1213"/>
                <a:gd name="T32" fmla="*/ 541 w 541"/>
                <a:gd name="T33" fmla="*/ 1213 h 1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1" h="1213">
                  <a:moveTo>
                    <a:pt x="541" y="0"/>
                  </a:moveTo>
                  <a:lnTo>
                    <a:pt x="516" y="429"/>
                  </a:lnTo>
                  <a:lnTo>
                    <a:pt x="516" y="675"/>
                  </a:lnTo>
                  <a:lnTo>
                    <a:pt x="516" y="888"/>
                  </a:lnTo>
                  <a:lnTo>
                    <a:pt x="490" y="1027"/>
                  </a:lnTo>
                  <a:lnTo>
                    <a:pt x="460" y="1135"/>
                  </a:lnTo>
                  <a:lnTo>
                    <a:pt x="352" y="1187"/>
                  </a:lnTo>
                  <a:lnTo>
                    <a:pt x="218" y="1213"/>
                  </a:lnTo>
                  <a:lnTo>
                    <a:pt x="83" y="1213"/>
                  </a:lnTo>
                  <a:lnTo>
                    <a:pt x="0" y="118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28" name="Freeform 111"/>
            <p:cNvSpPr>
              <a:spLocks/>
            </p:cNvSpPr>
            <p:nvPr/>
          </p:nvSpPr>
          <p:spPr bwMode="auto">
            <a:xfrm>
              <a:off x="5745163" y="4703763"/>
              <a:ext cx="182563" cy="142875"/>
            </a:xfrm>
            <a:custGeom>
              <a:avLst/>
              <a:gdLst>
                <a:gd name="T0" fmla="*/ 0 w 1272"/>
                <a:gd name="T1" fmla="*/ 972 h 998"/>
                <a:gd name="T2" fmla="*/ 108 w 1272"/>
                <a:gd name="T3" fmla="*/ 972 h 998"/>
                <a:gd name="T4" fmla="*/ 216 w 1272"/>
                <a:gd name="T5" fmla="*/ 998 h 998"/>
                <a:gd name="T6" fmla="*/ 350 w 1272"/>
                <a:gd name="T7" fmla="*/ 998 h 998"/>
                <a:gd name="T8" fmla="*/ 485 w 1272"/>
                <a:gd name="T9" fmla="*/ 919 h 998"/>
                <a:gd name="T10" fmla="*/ 597 w 1272"/>
                <a:gd name="T11" fmla="*/ 754 h 998"/>
                <a:gd name="T12" fmla="*/ 705 w 1272"/>
                <a:gd name="T13" fmla="*/ 512 h 998"/>
                <a:gd name="T14" fmla="*/ 840 w 1272"/>
                <a:gd name="T15" fmla="*/ 270 h 998"/>
                <a:gd name="T16" fmla="*/ 1030 w 1272"/>
                <a:gd name="T17" fmla="*/ 105 h 998"/>
                <a:gd name="T18" fmla="*/ 1190 w 1272"/>
                <a:gd name="T19" fmla="*/ 27 h 998"/>
                <a:gd name="T20" fmla="*/ 1272 w 1272"/>
                <a:gd name="T21" fmla="*/ 0 h 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2"/>
                <a:gd name="T34" fmla="*/ 0 h 998"/>
                <a:gd name="T35" fmla="*/ 1272 w 1272"/>
                <a:gd name="T36" fmla="*/ 998 h 9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2" h="998">
                  <a:moveTo>
                    <a:pt x="0" y="972"/>
                  </a:moveTo>
                  <a:lnTo>
                    <a:pt x="108" y="972"/>
                  </a:lnTo>
                  <a:lnTo>
                    <a:pt x="216" y="998"/>
                  </a:lnTo>
                  <a:lnTo>
                    <a:pt x="350" y="998"/>
                  </a:lnTo>
                  <a:lnTo>
                    <a:pt x="485" y="919"/>
                  </a:lnTo>
                  <a:lnTo>
                    <a:pt x="597" y="754"/>
                  </a:lnTo>
                  <a:lnTo>
                    <a:pt x="705" y="512"/>
                  </a:lnTo>
                  <a:lnTo>
                    <a:pt x="840" y="270"/>
                  </a:lnTo>
                  <a:lnTo>
                    <a:pt x="1030" y="105"/>
                  </a:lnTo>
                  <a:lnTo>
                    <a:pt x="1190" y="27"/>
                  </a:lnTo>
                  <a:lnTo>
                    <a:pt x="127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29" name="Freeform 112"/>
            <p:cNvSpPr>
              <a:spLocks/>
            </p:cNvSpPr>
            <p:nvPr/>
          </p:nvSpPr>
          <p:spPr bwMode="auto">
            <a:xfrm>
              <a:off x="5810251" y="4625975"/>
              <a:ext cx="130175" cy="85725"/>
            </a:xfrm>
            <a:custGeom>
              <a:avLst/>
              <a:gdLst>
                <a:gd name="T0" fmla="*/ 0 w 897"/>
                <a:gd name="T1" fmla="*/ 568 h 594"/>
                <a:gd name="T2" fmla="*/ 165 w 897"/>
                <a:gd name="T3" fmla="*/ 594 h 594"/>
                <a:gd name="T4" fmla="*/ 326 w 897"/>
                <a:gd name="T5" fmla="*/ 568 h 594"/>
                <a:gd name="T6" fmla="*/ 490 w 897"/>
                <a:gd name="T7" fmla="*/ 460 h 594"/>
                <a:gd name="T8" fmla="*/ 624 w 897"/>
                <a:gd name="T9" fmla="*/ 187 h 594"/>
                <a:gd name="T10" fmla="*/ 732 w 897"/>
                <a:gd name="T11" fmla="*/ 79 h 594"/>
                <a:gd name="T12" fmla="*/ 840 w 897"/>
                <a:gd name="T13" fmla="*/ 26 h 594"/>
                <a:gd name="T14" fmla="*/ 897 w 897"/>
                <a:gd name="T15" fmla="*/ 0 h 5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7"/>
                <a:gd name="T25" fmla="*/ 0 h 594"/>
                <a:gd name="T26" fmla="*/ 897 w 897"/>
                <a:gd name="T27" fmla="*/ 594 h 5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7" h="594">
                  <a:moveTo>
                    <a:pt x="0" y="568"/>
                  </a:moveTo>
                  <a:lnTo>
                    <a:pt x="165" y="594"/>
                  </a:lnTo>
                  <a:lnTo>
                    <a:pt x="326" y="568"/>
                  </a:lnTo>
                  <a:lnTo>
                    <a:pt x="490" y="460"/>
                  </a:lnTo>
                  <a:lnTo>
                    <a:pt x="624" y="187"/>
                  </a:lnTo>
                  <a:lnTo>
                    <a:pt x="732" y="79"/>
                  </a:lnTo>
                  <a:lnTo>
                    <a:pt x="840" y="26"/>
                  </a:lnTo>
                  <a:lnTo>
                    <a:pt x="89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30" name="Freeform 113"/>
            <p:cNvSpPr>
              <a:spLocks/>
            </p:cNvSpPr>
            <p:nvPr/>
          </p:nvSpPr>
          <p:spPr bwMode="auto">
            <a:xfrm>
              <a:off x="5810251" y="4602163"/>
              <a:ext cx="127000" cy="58737"/>
            </a:xfrm>
            <a:custGeom>
              <a:avLst/>
              <a:gdLst>
                <a:gd name="T0" fmla="*/ 0 w 871"/>
                <a:gd name="T1" fmla="*/ 325 h 407"/>
                <a:gd name="T2" fmla="*/ 110 w 871"/>
                <a:gd name="T3" fmla="*/ 380 h 407"/>
                <a:gd name="T4" fmla="*/ 218 w 871"/>
                <a:gd name="T5" fmla="*/ 407 h 407"/>
                <a:gd name="T6" fmla="*/ 326 w 871"/>
                <a:gd name="T7" fmla="*/ 380 h 407"/>
                <a:gd name="T8" fmla="*/ 546 w 871"/>
                <a:gd name="T9" fmla="*/ 190 h 407"/>
                <a:gd name="T10" fmla="*/ 680 w 871"/>
                <a:gd name="T11" fmla="*/ 56 h 407"/>
                <a:gd name="T12" fmla="*/ 788 w 871"/>
                <a:gd name="T13" fmla="*/ 30 h 407"/>
                <a:gd name="T14" fmla="*/ 871 w 871"/>
                <a:gd name="T15" fmla="*/ 0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1"/>
                <a:gd name="T25" fmla="*/ 0 h 407"/>
                <a:gd name="T26" fmla="*/ 871 w 871"/>
                <a:gd name="T27" fmla="*/ 407 h 4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1" h="407">
                  <a:moveTo>
                    <a:pt x="0" y="325"/>
                  </a:moveTo>
                  <a:lnTo>
                    <a:pt x="110" y="380"/>
                  </a:lnTo>
                  <a:lnTo>
                    <a:pt x="218" y="407"/>
                  </a:lnTo>
                  <a:lnTo>
                    <a:pt x="326" y="380"/>
                  </a:lnTo>
                  <a:lnTo>
                    <a:pt x="546" y="190"/>
                  </a:lnTo>
                  <a:lnTo>
                    <a:pt x="680" y="56"/>
                  </a:lnTo>
                  <a:lnTo>
                    <a:pt x="788" y="30"/>
                  </a:lnTo>
                  <a:lnTo>
                    <a:pt x="87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31" name="Freeform 114"/>
            <p:cNvSpPr>
              <a:spLocks/>
            </p:cNvSpPr>
            <p:nvPr/>
          </p:nvSpPr>
          <p:spPr bwMode="auto">
            <a:xfrm>
              <a:off x="5748338" y="4613275"/>
              <a:ext cx="42863" cy="19050"/>
            </a:xfrm>
            <a:custGeom>
              <a:avLst/>
              <a:gdLst>
                <a:gd name="T0" fmla="*/ 26 w 297"/>
                <a:gd name="T1" fmla="*/ 27 h 135"/>
                <a:gd name="T2" fmla="*/ 26 w 297"/>
                <a:gd name="T3" fmla="*/ 27 h 135"/>
                <a:gd name="T4" fmla="*/ 26 w 297"/>
                <a:gd name="T5" fmla="*/ 27 h 135"/>
                <a:gd name="T6" fmla="*/ 55 w 297"/>
                <a:gd name="T7" fmla="*/ 0 h 135"/>
                <a:gd name="T8" fmla="*/ 81 w 297"/>
                <a:gd name="T9" fmla="*/ 0 h 135"/>
                <a:gd name="T10" fmla="*/ 108 w 297"/>
                <a:gd name="T11" fmla="*/ 0 h 135"/>
                <a:gd name="T12" fmla="*/ 134 w 297"/>
                <a:gd name="T13" fmla="*/ 0 h 135"/>
                <a:gd name="T14" fmla="*/ 134 w 297"/>
                <a:gd name="T15" fmla="*/ 0 h 135"/>
                <a:gd name="T16" fmla="*/ 163 w 297"/>
                <a:gd name="T17" fmla="*/ 0 h 135"/>
                <a:gd name="T18" fmla="*/ 189 w 297"/>
                <a:gd name="T19" fmla="*/ 27 h 135"/>
                <a:gd name="T20" fmla="*/ 189 w 297"/>
                <a:gd name="T21" fmla="*/ 27 h 135"/>
                <a:gd name="T22" fmla="*/ 242 w 297"/>
                <a:gd name="T23" fmla="*/ 27 h 135"/>
                <a:gd name="T24" fmla="*/ 242 w 297"/>
                <a:gd name="T25" fmla="*/ 27 h 135"/>
                <a:gd name="T26" fmla="*/ 242 w 297"/>
                <a:gd name="T27" fmla="*/ 27 h 135"/>
                <a:gd name="T28" fmla="*/ 271 w 297"/>
                <a:gd name="T29" fmla="*/ 27 h 135"/>
                <a:gd name="T30" fmla="*/ 271 w 297"/>
                <a:gd name="T31" fmla="*/ 27 h 135"/>
                <a:gd name="T32" fmla="*/ 271 w 297"/>
                <a:gd name="T33" fmla="*/ 53 h 135"/>
                <a:gd name="T34" fmla="*/ 271 w 297"/>
                <a:gd name="T35" fmla="*/ 53 h 135"/>
                <a:gd name="T36" fmla="*/ 297 w 297"/>
                <a:gd name="T37" fmla="*/ 53 h 135"/>
                <a:gd name="T38" fmla="*/ 297 w 297"/>
                <a:gd name="T39" fmla="*/ 53 h 135"/>
                <a:gd name="T40" fmla="*/ 297 w 297"/>
                <a:gd name="T41" fmla="*/ 53 h 135"/>
                <a:gd name="T42" fmla="*/ 297 w 297"/>
                <a:gd name="T43" fmla="*/ 53 h 135"/>
                <a:gd name="T44" fmla="*/ 297 w 297"/>
                <a:gd name="T45" fmla="*/ 53 h 135"/>
                <a:gd name="T46" fmla="*/ 297 w 297"/>
                <a:gd name="T47" fmla="*/ 82 h 135"/>
                <a:gd name="T48" fmla="*/ 297 w 297"/>
                <a:gd name="T49" fmla="*/ 108 h 135"/>
                <a:gd name="T50" fmla="*/ 297 w 297"/>
                <a:gd name="T51" fmla="*/ 108 h 135"/>
                <a:gd name="T52" fmla="*/ 297 w 297"/>
                <a:gd name="T53" fmla="*/ 108 h 135"/>
                <a:gd name="T54" fmla="*/ 297 w 297"/>
                <a:gd name="T55" fmla="*/ 135 h 135"/>
                <a:gd name="T56" fmla="*/ 297 w 297"/>
                <a:gd name="T57" fmla="*/ 135 h 135"/>
                <a:gd name="T58" fmla="*/ 297 w 297"/>
                <a:gd name="T59" fmla="*/ 135 h 135"/>
                <a:gd name="T60" fmla="*/ 297 w 297"/>
                <a:gd name="T61" fmla="*/ 135 h 135"/>
                <a:gd name="T62" fmla="*/ 297 w 297"/>
                <a:gd name="T63" fmla="*/ 135 h 135"/>
                <a:gd name="T64" fmla="*/ 242 w 297"/>
                <a:gd name="T65" fmla="*/ 135 h 135"/>
                <a:gd name="T66" fmla="*/ 216 w 297"/>
                <a:gd name="T67" fmla="*/ 135 h 135"/>
                <a:gd name="T68" fmla="*/ 189 w 297"/>
                <a:gd name="T69" fmla="*/ 108 h 135"/>
                <a:gd name="T70" fmla="*/ 163 w 297"/>
                <a:gd name="T71" fmla="*/ 108 h 135"/>
                <a:gd name="T72" fmla="*/ 163 w 297"/>
                <a:gd name="T73" fmla="*/ 108 h 135"/>
                <a:gd name="T74" fmla="*/ 134 w 297"/>
                <a:gd name="T75" fmla="*/ 108 h 135"/>
                <a:gd name="T76" fmla="*/ 108 w 297"/>
                <a:gd name="T77" fmla="*/ 108 h 135"/>
                <a:gd name="T78" fmla="*/ 81 w 297"/>
                <a:gd name="T79" fmla="*/ 108 h 135"/>
                <a:gd name="T80" fmla="*/ 55 w 297"/>
                <a:gd name="T81" fmla="*/ 108 h 135"/>
                <a:gd name="T82" fmla="*/ 26 w 297"/>
                <a:gd name="T83" fmla="*/ 108 h 135"/>
                <a:gd name="T84" fmla="*/ 26 w 297"/>
                <a:gd name="T85" fmla="*/ 108 h 135"/>
                <a:gd name="T86" fmla="*/ 26 w 297"/>
                <a:gd name="T87" fmla="*/ 108 h 135"/>
                <a:gd name="T88" fmla="*/ 0 w 297"/>
                <a:gd name="T89" fmla="*/ 108 h 135"/>
                <a:gd name="T90" fmla="*/ 0 w 297"/>
                <a:gd name="T91" fmla="*/ 108 h 135"/>
                <a:gd name="T92" fmla="*/ 0 w 297"/>
                <a:gd name="T93" fmla="*/ 108 h 135"/>
                <a:gd name="T94" fmla="*/ 0 w 297"/>
                <a:gd name="T95" fmla="*/ 1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7"/>
                <a:gd name="T145" fmla="*/ 0 h 135"/>
                <a:gd name="T146" fmla="*/ 297 w 297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7" h="135">
                  <a:moveTo>
                    <a:pt x="26" y="27"/>
                  </a:moveTo>
                  <a:lnTo>
                    <a:pt x="26" y="27"/>
                  </a:lnTo>
                  <a:lnTo>
                    <a:pt x="55" y="0"/>
                  </a:lnTo>
                  <a:lnTo>
                    <a:pt x="81" y="0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63" y="0"/>
                  </a:lnTo>
                  <a:lnTo>
                    <a:pt x="189" y="27"/>
                  </a:lnTo>
                  <a:lnTo>
                    <a:pt x="242" y="27"/>
                  </a:lnTo>
                  <a:lnTo>
                    <a:pt x="271" y="27"/>
                  </a:lnTo>
                  <a:lnTo>
                    <a:pt x="271" y="53"/>
                  </a:lnTo>
                  <a:lnTo>
                    <a:pt x="297" y="53"/>
                  </a:lnTo>
                  <a:lnTo>
                    <a:pt x="297" y="82"/>
                  </a:lnTo>
                  <a:lnTo>
                    <a:pt x="297" y="108"/>
                  </a:lnTo>
                  <a:lnTo>
                    <a:pt x="297" y="135"/>
                  </a:lnTo>
                  <a:lnTo>
                    <a:pt x="242" y="135"/>
                  </a:lnTo>
                  <a:lnTo>
                    <a:pt x="216" y="135"/>
                  </a:lnTo>
                  <a:lnTo>
                    <a:pt x="189" y="108"/>
                  </a:lnTo>
                  <a:lnTo>
                    <a:pt x="163" y="108"/>
                  </a:lnTo>
                  <a:lnTo>
                    <a:pt x="134" y="108"/>
                  </a:lnTo>
                  <a:lnTo>
                    <a:pt x="108" y="108"/>
                  </a:lnTo>
                  <a:lnTo>
                    <a:pt x="81" y="108"/>
                  </a:lnTo>
                  <a:lnTo>
                    <a:pt x="55" y="108"/>
                  </a:lnTo>
                  <a:lnTo>
                    <a:pt x="26" y="10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32" name="Freeform 115"/>
            <p:cNvSpPr>
              <a:spLocks/>
            </p:cNvSpPr>
            <p:nvPr/>
          </p:nvSpPr>
          <p:spPr bwMode="auto">
            <a:xfrm>
              <a:off x="5745163" y="4652963"/>
              <a:ext cx="50800" cy="14287"/>
            </a:xfrm>
            <a:custGeom>
              <a:avLst/>
              <a:gdLst>
                <a:gd name="T0" fmla="*/ 27 w 350"/>
                <a:gd name="T1" fmla="*/ 0 h 108"/>
                <a:gd name="T2" fmla="*/ 27 w 350"/>
                <a:gd name="T3" fmla="*/ 0 h 108"/>
                <a:gd name="T4" fmla="*/ 27 w 350"/>
                <a:gd name="T5" fmla="*/ 0 h 108"/>
                <a:gd name="T6" fmla="*/ 53 w 350"/>
                <a:gd name="T7" fmla="*/ 0 h 108"/>
                <a:gd name="T8" fmla="*/ 82 w 350"/>
                <a:gd name="T9" fmla="*/ 0 h 108"/>
                <a:gd name="T10" fmla="*/ 108 w 350"/>
                <a:gd name="T11" fmla="*/ 0 h 108"/>
                <a:gd name="T12" fmla="*/ 135 w 350"/>
                <a:gd name="T13" fmla="*/ 0 h 108"/>
                <a:gd name="T14" fmla="*/ 161 w 350"/>
                <a:gd name="T15" fmla="*/ 0 h 108"/>
                <a:gd name="T16" fmla="*/ 190 w 350"/>
                <a:gd name="T17" fmla="*/ 0 h 108"/>
                <a:gd name="T18" fmla="*/ 216 w 350"/>
                <a:gd name="T19" fmla="*/ 0 h 108"/>
                <a:gd name="T20" fmla="*/ 243 w 350"/>
                <a:gd name="T21" fmla="*/ 0 h 108"/>
                <a:gd name="T22" fmla="*/ 298 w 350"/>
                <a:gd name="T23" fmla="*/ 29 h 108"/>
                <a:gd name="T24" fmla="*/ 298 w 350"/>
                <a:gd name="T25" fmla="*/ 29 h 108"/>
                <a:gd name="T26" fmla="*/ 324 w 350"/>
                <a:gd name="T27" fmla="*/ 29 h 108"/>
                <a:gd name="T28" fmla="*/ 324 w 350"/>
                <a:gd name="T29" fmla="*/ 29 h 108"/>
                <a:gd name="T30" fmla="*/ 324 w 350"/>
                <a:gd name="T31" fmla="*/ 29 h 108"/>
                <a:gd name="T32" fmla="*/ 324 w 350"/>
                <a:gd name="T33" fmla="*/ 29 h 108"/>
                <a:gd name="T34" fmla="*/ 324 w 350"/>
                <a:gd name="T35" fmla="*/ 56 h 108"/>
                <a:gd name="T36" fmla="*/ 324 w 350"/>
                <a:gd name="T37" fmla="*/ 56 h 108"/>
                <a:gd name="T38" fmla="*/ 324 w 350"/>
                <a:gd name="T39" fmla="*/ 82 h 108"/>
                <a:gd name="T40" fmla="*/ 350 w 350"/>
                <a:gd name="T41" fmla="*/ 82 h 108"/>
                <a:gd name="T42" fmla="*/ 350 w 350"/>
                <a:gd name="T43" fmla="*/ 82 h 108"/>
                <a:gd name="T44" fmla="*/ 350 w 350"/>
                <a:gd name="T45" fmla="*/ 82 h 108"/>
                <a:gd name="T46" fmla="*/ 324 w 350"/>
                <a:gd name="T47" fmla="*/ 108 h 108"/>
                <a:gd name="T48" fmla="*/ 324 w 350"/>
                <a:gd name="T49" fmla="*/ 108 h 108"/>
                <a:gd name="T50" fmla="*/ 350 w 350"/>
                <a:gd name="T51" fmla="*/ 108 h 108"/>
                <a:gd name="T52" fmla="*/ 350 w 350"/>
                <a:gd name="T53" fmla="*/ 108 h 108"/>
                <a:gd name="T54" fmla="*/ 324 w 350"/>
                <a:gd name="T55" fmla="*/ 108 h 108"/>
                <a:gd name="T56" fmla="*/ 298 w 350"/>
                <a:gd name="T57" fmla="*/ 108 h 108"/>
                <a:gd name="T58" fmla="*/ 243 w 350"/>
                <a:gd name="T59" fmla="*/ 82 h 108"/>
                <a:gd name="T60" fmla="*/ 216 w 350"/>
                <a:gd name="T61" fmla="*/ 82 h 108"/>
                <a:gd name="T62" fmla="*/ 190 w 350"/>
                <a:gd name="T63" fmla="*/ 82 h 108"/>
                <a:gd name="T64" fmla="*/ 161 w 350"/>
                <a:gd name="T65" fmla="*/ 82 h 108"/>
                <a:gd name="T66" fmla="*/ 161 w 350"/>
                <a:gd name="T67" fmla="*/ 82 h 108"/>
                <a:gd name="T68" fmla="*/ 135 w 350"/>
                <a:gd name="T69" fmla="*/ 82 h 108"/>
                <a:gd name="T70" fmla="*/ 108 w 350"/>
                <a:gd name="T71" fmla="*/ 82 h 108"/>
                <a:gd name="T72" fmla="*/ 82 w 350"/>
                <a:gd name="T73" fmla="*/ 82 h 108"/>
                <a:gd name="T74" fmla="*/ 53 w 350"/>
                <a:gd name="T75" fmla="*/ 82 h 108"/>
                <a:gd name="T76" fmla="*/ 27 w 350"/>
                <a:gd name="T77" fmla="*/ 108 h 108"/>
                <a:gd name="T78" fmla="*/ 0 w 350"/>
                <a:gd name="T79" fmla="*/ 108 h 108"/>
                <a:gd name="T80" fmla="*/ 0 w 350"/>
                <a:gd name="T81" fmla="*/ 108 h 108"/>
                <a:gd name="T82" fmla="*/ 0 w 350"/>
                <a:gd name="T83" fmla="*/ 108 h 108"/>
                <a:gd name="T84" fmla="*/ 0 w 350"/>
                <a:gd name="T85" fmla="*/ 108 h 108"/>
                <a:gd name="T86" fmla="*/ 0 w 350"/>
                <a:gd name="T87" fmla="*/ 108 h 1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0"/>
                <a:gd name="T133" fmla="*/ 0 h 108"/>
                <a:gd name="T134" fmla="*/ 350 w 350"/>
                <a:gd name="T135" fmla="*/ 108 h 10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0" h="108">
                  <a:moveTo>
                    <a:pt x="27" y="0"/>
                  </a:moveTo>
                  <a:lnTo>
                    <a:pt x="27" y="0"/>
                  </a:lnTo>
                  <a:lnTo>
                    <a:pt x="53" y="0"/>
                  </a:lnTo>
                  <a:lnTo>
                    <a:pt x="82" y="0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1" y="0"/>
                  </a:lnTo>
                  <a:lnTo>
                    <a:pt x="190" y="0"/>
                  </a:lnTo>
                  <a:lnTo>
                    <a:pt x="216" y="0"/>
                  </a:lnTo>
                  <a:lnTo>
                    <a:pt x="243" y="0"/>
                  </a:lnTo>
                  <a:lnTo>
                    <a:pt x="298" y="29"/>
                  </a:lnTo>
                  <a:lnTo>
                    <a:pt x="324" y="29"/>
                  </a:lnTo>
                  <a:lnTo>
                    <a:pt x="324" y="56"/>
                  </a:lnTo>
                  <a:lnTo>
                    <a:pt x="324" y="82"/>
                  </a:lnTo>
                  <a:lnTo>
                    <a:pt x="350" y="82"/>
                  </a:lnTo>
                  <a:lnTo>
                    <a:pt x="324" y="108"/>
                  </a:lnTo>
                  <a:lnTo>
                    <a:pt x="350" y="108"/>
                  </a:lnTo>
                  <a:lnTo>
                    <a:pt x="324" y="108"/>
                  </a:lnTo>
                  <a:lnTo>
                    <a:pt x="298" y="108"/>
                  </a:lnTo>
                  <a:lnTo>
                    <a:pt x="243" y="82"/>
                  </a:lnTo>
                  <a:lnTo>
                    <a:pt x="216" y="82"/>
                  </a:lnTo>
                  <a:lnTo>
                    <a:pt x="190" y="82"/>
                  </a:lnTo>
                  <a:lnTo>
                    <a:pt x="161" y="82"/>
                  </a:lnTo>
                  <a:lnTo>
                    <a:pt x="135" y="82"/>
                  </a:lnTo>
                  <a:lnTo>
                    <a:pt x="108" y="82"/>
                  </a:lnTo>
                  <a:lnTo>
                    <a:pt x="82" y="82"/>
                  </a:lnTo>
                  <a:lnTo>
                    <a:pt x="53" y="82"/>
                  </a:lnTo>
                  <a:lnTo>
                    <a:pt x="27" y="10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33" name="Freeform 116"/>
            <p:cNvSpPr>
              <a:spLocks/>
            </p:cNvSpPr>
            <p:nvPr/>
          </p:nvSpPr>
          <p:spPr bwMode="auto">
            <a:xfrm>
              <a:off x="5740401" y="4691063"/>
              <a:ext cx="47625" cy="15875"/>
            </a:xfrm>
            <a:custGeom>
              <a:avLst/>
              <a:gdLst>
                <a:gd name="T0" fmla="*/ 57 w 328"/>
                <a:gd name="T1" fmla="*/ 0 h 108"/>
                <a:gd name="T2" fmla="*/ 57 w 328"/>
                <a:gd name="T3" fmla="*/ 0 h 108"/>
                <a:gd name="T4" fmla="*/ 57 w 328"/>
                <a:gd name="T5" fmla="*/ 0 h 108"/>
                <a:gd name="T6" fmla="*/ 57 w 328"/>
                <a:gd name="T7" fmla="*/ 0 h 108"/>
                <a:gd name="T8" fmla="*/ 83 w 328"/>
                <a:gd name="T9" fmla="*/ 0 h 108"/>
                <a:gd name="T10" fmla="*/ 138 w 328"/>
                <a:gd name="T11" fmla="*/ 0 h 108"/>
                <a:gd name="T12" fmla="*/ 165 w 328"/>
                <a:gd name="T13" fmla="*/ 0 h 108"/>
                <a:gd name="T14" fmla="*/ 191 w 328"/>
                <a:gd name="T15" fmla="*/ 0 h 108"/>
                <a:gd name="T16" fmla="*/ 220 w 328"/>
                <a:gd name="T17" fmla="*/ 0 h 108"/>
                <a:gd name="T18" fmla="*/ 246 w 328"/>
                <a:gd name="T19" fmla="*/ 0 h 108"/>
                <a:gd name="T20" fmla="*/ 246 w 328"/>
                <a:gd name="T21" fmla="*/ 0 h 108"/>
                <a:gd name="T22" fmla="*/ 299 w 328"/>
                <a:gd name="T23" fmla="*/ 26 h 108"/>
                <a:gd name="T24" fmla="*/ 299 w 328"/>
                <a:gd name="T25" fmla="*/ 26 h 108"/>
                <a:gd name="T26" fmla="*/ 328 w 328"/>
                <a:gd name="T27" fmla="*/ 26 h 108"/>
                <a:gd name="T28" fmla="*/ 328 w 328"/>
                <a:gd name="T29" fmla="*/ 26 h 108"/>
                <a:gd name="T30" fmla="*/ 328 w 328"/>
                <a:gd name="T31" fmla="*/ 26 h 108"/>
                <a:gd name="T32" fmla="*/ 328 w 328"/>
                <a:gd name="T33" fmla="*/ 52 h 108"/>
                <a:gd name="T34" fmla="*/ 328 w 328"/>
                <a:gd name="T35" fmla="*/ 52 h 108"/>
                <a:gd name="T36" fmla="*/ 328 w 328"/>
                <a:gd name="T37" fmla="*/ 52 h 108"/>
                <a:gd name="T38" fmla="*/ 328 w 328"/>
                <a:gd name="T39" fmla="*/ 81 h 108"/>
                <a:gd name="T40" fmla="*/ 328 w 328"/>
                <a:gd name="T41" fmla="*/ 81 h 108"/>
                <a:gd name="T42" fmla="*/ 328 w 328"/>
                <a:gd name="T43" fmla="*/ 81 h 108"/>
                <a:gd name="T44" fmla="*/ 328 w 328"/>
                <a:gd name="T45" fmla="*/ 108 h 108"/>
                <a:gd name="T46" fmla="*/ 328 w 328"/>
                <a:gd name="T47" fmla="*/ 108 h 108"/>
                <a:gd name="T48" fmla="*/ 328 w 328"/>
                <a:gd name="T49" fmla="*/ 108 h 108"/>
                <a:gd name="T50" fmla="*/ 328 w 328"/>
                <a:gd name="T51" fmla="*/ 108 h 108"/>
                <a:gd name="T52" fmla="*/ 246 w 328"/>
                <a:gd name="T53" fmla="*/ 108 h 108"/>
                <a:gd name="T54" fmla="*/ 220 w 328"/>
                <a:gd name="T55" fmla="*/ 108 h 108"/>
                <a:gd name="T56" fmla="*/ 165 w 328"/>
                <a:gd name="T57" fmla="*/ 108 h 108"/>
                <a:gd name="T58" fmla="*/ 112 w 328"/>
                <a:gd name="T59" fmla="*/ 108 h 108"/>
                <a:gd name="T60" fmla="*/ 83 w 328"/>
                <a:gd name="T61" fmla="*/ 108 h 108"/>
                <a:gd name="T62" fmla="*/ 57 w 328"/>
                <a:gd name="T63" fmla="*/ 108 h 108"/>
                <a:gd name="T64" fmla="*/ 30 w 328"/>
                <a:gd name="T65" fmla="*/ 108 h 108"/>
                <a:gd name="T66" fmla="*/ 30 w 328"/>
                <a:gd name="T67" fmla="*/ 108 h 108"/>
                <a:gd name="T68" fmla="*/ 0 w 328"/>
                <a:gd name="T69" fmla="*/ 108 h 108"/>
                <a:gd name="T70" fmla="*/ 0 w 328"/>
                <a:gd name="T71" fmla="*/ 108 h 108"/>
                <a:gd name="T72" fmla="*/ 0 w 328"/>
                <a:gd name="T73" fmla="*/ 108 h 108"/>
                <a:gd name="T74" fmla="*/ 0 w 328"/>
                <a:gd name="T75" fmla="*/ 108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108"/>
                <a:gd name="T116" fmla="*/ 328 w 328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108">
                  <a:moveTo>
                    <a:pt x="57" y="0"/>
                  </a:moveTo>
                  <a:lnTo>
                    <a:pt x="57" y="0"/>
                  </a:lnTo>
                  <a:lnTo>
                    <a:pt x="83" y="0"/>
                  </a:lnTo>
                  <a:lnTo>
                    <a:pt x="138" y="0"/>
                  </a:lnTo>
                  <a:lnTo>
                    <a:pt x="165" y="0"/>
                  </a:lnTo>
                  <a:lnTo>
                    <a:pt x="191" y="0"/>
                  </a:lnTo>
                  <a:lnTo>
                    <a:pt x="220" y="0"/>
                  </a:lnTo>
                  <a:lnTo>
                    <a:pt x="246" y="0"/>
                  </a:lnTo>
                  <a:lnTo>
                    <a:pt x="299" y="26"/>
                  </a:lnTo>
                  <a:lnTo>
                    <a:pt x="328" y="26"/>
                  </a:lnTo>
                  <a:lnTo>
                    <a:pt x="328" y="52"/>
                  </a:lnTo>
                  <a:lnTo>
                    <a:pt x="328" y="81"/>
                  </a:lnTo>
                  <a:lnTo>
                    <a:pt x="328" y="108"/>
                  </a:lnTo>
                  <a:lnTo>
                    <a:pt x="246" y="108"/>
                  </a:lnTo>
                  <a:lnTo>
                    <a:pt x="220" y="108"/>
                  </a:lnTo>
                  <a:lnTo>
                    <a:pt x="165" y="108"/>
                  </a:lnTo>
                  <a:lnTo>
                    <a:pt x="112" y="108"/>
                  </a:lnTo>
                  <a:lnTo>
                    <a:pt x="83" y="108"/>
                  </a:lnTo>
                  <a:lnTo>
                    <a:pt x="57" y="108"/>
                  </a:lnTo>
                  <a:lnTo>
                    <a:pt x="30" y="10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34" name="Freeform 117"/>
            <p:cNvSpPr>
              <a:spLocks/>
            </p:cNvSpPr>
            <p:nvPr/>
          </p:nvSpPr>
          <p:spPr bwMode="auto">
            <a:xfrm>
              <a:off x="5745163" y="4722813"/>
              <a:ext cx="38100" cy="15875"/>
            </a:xfrm>
            <a:custGeom>
              <a:avLst/>
              <a:gdLst>
                <a:gd name="T0" fmla="*/ 27 w 269"/>
                <a:gd name="T1" fmla="*/ 26 h 109"/>
                <a:gd name="T2" fmla="*/ 27 w 269"/>
                <a:gd name="T3" fmla="*/ 26 h 109"/>
                <a:gd name="T4" fmla="*/ 27 w 269"/>
                <a:gd name="T5" fmla="*/ 26 h 109"/>
                <a:gd name="T6" fmla="*/ 53 w 269"/>
                <a:gd name="T7" fmla="*/ 26 h 109"/>
                <a:gd name="T8" fmla="*/ 53 w 269"/>
                <a:gd name="T9" fmla="*/ 26 h 109"/>
                <a:gd name="T10" fmla="*/ 108 w 269"/>
                <a:gd name="T11" fmla="*/ 0 h 109"/>
                <a:gd name="T12" fmla="*/ 108 w 269"/>
                <a:gd name="T13" fmla="*/ 0 h 109"/>
                <a:gd name="T14" fmla="*/ 135 w 269"/>
                <a:gd name="T15" fmla="*/ 0 h 109"/>
                <a:gd name="T16" fmla="*/ 161 w 269"/>
                <a:gd name="T17" fmla="*/ 0 h 109"/>
                <a:gd name="T18" fmla="*/ 190 w 269"/>
                <a:gd name="T19" fmla="*/ 0 h 109"/>
                <a:gd name="T20" fmla="*/ 190 w 269"/>
                <a:gd name="T21" fmla="*/ 0 h 109"/>
                <a:gd name="T22" fmla="*/ 243 w 269"/>
                <a:gd name="T23" fmla="*/ 26 h 109"/>
                <a:gd name="T24" fmla="*/ 243 w 269"/>
                <a:gd name="T25" fmla="*/ 26 h 109"/>
                <a:gd name="T26" fmla="*/ 269 w 269"/>
                <a:gd name="T27" fmla="*/ 26 h 109"/>
                <a:gd name="T28" fmla="*/ 269 w 269"/>
                <a:gd name="T29" fmla="*/ 26 h 109"/>
                <a:gd name="T30" fmla="*/ 269 w 269"/>
                <a:gd name="T31" fmla="*/ 52 h 109"/>
                <a:gd name="T32" fmla="*/ 269 w 269"/>
                <a:gd name="T33" fmla="*/ 52 h 109"/>
                <a:gd name="T34" fmla="*/ 269 w 269"/>
                <a:gd name="T35" fmla="*/ 78 h 109"/>
                <a:gd name="T36" fmla="*/ 269 w 269"/>
                <a:gd name="T37" fmla="*/ 78 h 109"/>
                <a:gd name="T38" fmla="*/ 269 w 269"/>
                <a:gd name="T39" fmla="*/ 78 h 109"/>
                <a:gd name="T40" fmla="*/ 269 w 269"/>
                <a:gd name="T41" fmla="*/ 109 h 109"/>
                <a:gd name="T42" fmla="*/ 269 w 269"/>
                <a:gd name="T43" fmla="*/ 109 h 109"/>
                <a:gd name="T44" fmla="*/ 269 w 269"/>
                <a:gd name="T45" fmla="*/ 109 h 109"/>
                <a:gd name="T46" fmla="*/ 269 w 269"/>
                <a:gd name="T47" fmla="*/ 109 h 109"/>
                <a:gd name="T48" fmla="*/ 269 w 269"/>
                <a:gd name="T49" fmla="*/ 109 h 109"/>
                <a:gd name="T50" fmla="*/ 243 w 269"/>
                <a:gd name="T51" fmla="*/ 109 h 109"/>
                <a:gd name="T52" fmla="*/ 161 w 269"/>
                <a:gd name="T53" fmla="*/ 109 h 109"/>
                <a:gd name="T54" fmla="*/ 161 w 269"/>
                <a:gd name="T55" fmla="*/ 109 h 109"/>
                <a:gd name="T56" fmla="*/ 135 w 269"/>
                <a:gd name="T57" fmla="*/ 109 h 109"/>
                <a:gd name="T58" fmla="*/ 53 w 269"/>
                <a:gd name="T59" fmla="*/ 78 h 109"/>
                <a:gd name="T60" fmla="*/ 0 w 269"/>
                <a:gd name="T61" fmla="*/ 109 h 109"/>
                <a:gd name="T62" fmla="*/ 0 w 269"/>
                <a:gd name="T63" fmla="*/ 109 h 109"/>
                <a:gd name="T64" fmla="*/ 0 w 269"/>
                <a:gd name="T65" fmla="*/ 109 h 109"/>
                <a:gd name="T66" fmla="*/ 0 w 269"/>
                <a:gd name="T67" fmla="*/ 109 h 109"/>
                <a:gd name="T68" fmla="*/ 0 w 269"/>
                <a:gd name="T69" fmla="*/ 109 h 109"/>
                <a:gd name="T70" fmla="*/ 0 w 269"/>
                <a:gd name="T71" fmla="*/ 109 h 109"/>
                <a:gd name="T72" fmla="*/ 0 w 269"/>
                <a:gd name="T73" fmla="*/ 109 h 109"/>
                <a:gd name="T74" fmla="*/ 0 w 269"/>
                <a:gd name="T75" fmla="*/ 109 h 109"/>
                <a:gd name="T76" fmla="*/ 0 w 269"/>
                <a:gd name="T77" fmla="*/ 109 h 1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9"/>
                <a:gd name="T118" fmla="*/ 0 h 109"/>
                <a:gd name="T119" fmla="*/ 269 w 269"/>
                <a:gd name="T120" fmla="*/ 109 h 1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9" h="109">
                  <a:moveTo>
                    <a:pt x="27" y="26"/>
                  </a:moveTo>
                  <a:lnTo>
                    <a:pt x="27" y="26"/>
                  </a:lnTo>
                  <a:lnTo>
                    <a:pt x="53" y="26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1" y="0"/>
                  </a:lnTo>
                  <a:lnTo>
                    <a:pt x="190" y="0"/>
                  </a:lnTo>
                  <a:lnTo>
                    <a:pt x="243" y="26"/>
                  </a:lnTo>
                  <a:lnTo>
                    <a:pt x="269" y="26"/>
                  </a:lnTo>
                  <a:lnTo>
                    <a:pt x="269" y="52"/>
                  </a:lnTo>
                  <a:lnTo>
                    <a:pt x="269" y="78"/>
                  </a:lnTo>
                  <a:lnTo>
                    <a:pt x="269" y="109"/>
                  </a:lnTo>
                  <a:lnTo>
                    <a:pt x="243" y="109"/>
                  </a:lnTo>
                  <a:lnTo>
                    <a:pt x="161" y="109"/>
                  </a:lnTo>
                  <a:lnTo>
                    <a:pt x="135" y="109"/>
                  </a:lnTo>
                  <a:lnTo>
                    <a:pt x="53" y="78"/>
                  </a:lnTo>
                  <a:lnTo>
                    <a:pt x="0" y="10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35" name="Freeform 118"/>
            <p:cNvSpPr>
              <a:spLocks/>
            </p:cNvSpPr>
            <p:nvPr/>
          </p:nvSpPr>
          <p:spPr bwMode="auto">
            <a:xfrm>
              <a:off x="5748338" y="4757738"/>
              <a:ext cx="31750" cy="3175"/>
            </a:xfrm>
            <a:custGeom>
              <a:avLst/>
              <a:gdLst>
                <a:gd name="T0" fmla="*/ 0 w 216"/>
                <a:gd name="T1" fmla="*/ 0 h 26"/>
                <a:gd name="T2" fmla="*/ 0 w 216"/>
                <a:gd name="T3" fmla="*/ 0 h 26"/>
                <a:gd name="T4" fmla="*/ 0 w 216"/>
                <a:gd name="T5" fmla="*/ 0 h 26"/>
                <a:gd name="T6" fmla="*/ 0 w 216"/>
                <a:gd name="T7" fmla="*/ 0 h 26"/>
                <a:gd name="T8" fmla="*/ 0 w 216"/>
                <a:gd name="T9" fmla="*/ 0 h 26"/>
                <a:gd name="T10" fmla="*/ 55 w 216"/>
                <a:gd name="T11" fmla="*/ 0 h 26"/>
                <a:gd name="T12" fmla="*/ 55 w 216"/>
                <a:gd name="T13" fmla="*/ 0 h 26"/>
                <a:gd name="T14" fmla="*/ 81 w 216"/>
                <a:gd name="T15" fmla="*/ 0 h 26"/>
                <a:gd name="T16" fmla="*/ 108 w 216"/>
                <a:gd name="T17" fmla="*/ 0 h 26"/>
                <a:gd name="T18" fmla="*/ 108 w 216"/>
                <a:gd name="T19" fmla="*/ 0 h 26"/>
                <a:gd name="T20" fmla="*/ 108 w 216"/>
                <a:gd name="T21" fmla="*/ 0 h 26"/>
                <a:gd name="T22" fmla="*/ 134 w 216"/>
                <a:gd name="T23" fmla="*/ 0 h 26"/>
                <a:gd name="T24" fmla="*/ 134 w 216"/>
                <a:gd name="T25" fmla="*/ 0 h 26"/>
                <a:gd name="T26" fmla="*/ 134 w 216"/>
                <a:gd name="T27" fmla="*/ 0 h 26"/>
                <a:gd name="T28" fmla="*/ 163 w 216"/>
                <a:gd name="T29" fmla="*/ 0 h 26"/>
                <a:gd name="T30" fmla="*/ 189 w 216"/>
                <a:gd name="T31" fmla="*/ 0 h 26"/>
                <a:gd name="T32" fmla="*/ 189 w 216"/>
                <a:gd name="T33" fmla="*/ 0 h 26"/>
                <a:gd name="T34" fmla="*/ 189 w 216"/>
                <a:gd name="T35" fmla="*/ 0 h 26"/>
                <a:gd name="T36" fmla="*/ 189 w 216"/>
                <a:gd name="T37" fmla="*/ 0 h 26"/>
                <a:gd name="T38" fmla="*/ 189 w 216"/>
                <a:gd name="T39" fmla="*/ 0 h 26"/>
                <a:gd name="T40" fmla="*/ 216 w 216"/>
                <a:gd name="T41" fmla="*/ 0 h 26"/>
                <a:gd name="T42" fmla="*/ 216 w 216"/>
                <a:gd name="T43" fmla="*/ 26 h 26"/>
                <a:gd name="T44" fmla="*/ 216 w 216"/>
                <a:gd name="T45" fmla="*/ 26 h 26"/>
                <a:gd name="T46" fmla="*/ 216 w 216"/>
                <a:gd name="T47" fmla="*/ 26 h 26"/>
                <a:gd name="T48" fmla="*/ 216 w 216"/>
                <a:gd name="T49" fmla="*/ 26 h 26"/>
                <a:gd name="T50" fmla="*/ 216 w 216"/>
                <a:gd name="T51" fmla="*/ 26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6"/>
                <a:gd name="T79" fmla="*/ 0 h 26"/>
                <a:gd name="T80" fmla="*/ 216 w 216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6" h="26">
                  <a:moveTo>
                    <a:pt x="0" y="0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81" y="0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63" y="0"/>
                  </a:lnTo>
                  <a:lnTo>
                    <a:pt x="189" y="0"/>
                  </a:lnTo>
                  <a:lnTo>
                    <a:pt x="216" y="0"/>
                  </a:lnTo>
                  <a:lnTo>
                    <a:pt x="216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36" name="Freeform 119"/>
            <p:cNvSpPr>
              <a:spLocks/>
            </p:cNvSpPr>
            <p:nvPr/>
          </p:nvSpPr>
          <p:spPr bwMode="auto">
            <a:xfrm>
              <a:off x="5451476" y="4332288"/>
              <a:ext cx="101600" cy="120650"/>
            </a:xfrm>
            <a:custGeom>
              <a:avLst/>
              <a:gdLst>
                <a:gd name="T0" fmla="*/ 0 w 705"/>
                <a:gd name="T1" fmla="*/ 0 h 836"/>
                <a:gd name="T2" fmla="*/ 52 w 705"/>
                <a:gd name="T3" fmla="*/ 295 h 836"/>
                <a:gd name="T4" fmla="*/ 160 w 705"/>
                <a:gd name="T5" fmla="*/ 486 h 836"/>
                <a:gd name="T6" fmla="*/ 407 w 705"/>
                <a:gd name="T7" fmla="*/ 702 h 836"/>
                <a:gd name="T8" fmla="*/ 705 w 705"/>
                <a:gd name="T9" fmla="*/ 836 h 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5"/>
                <a:gd name="T16" fmla="*/ 0 h 836"/>
                <a:gd name="T17" fmla="*/ 705 w 705"/>
                <a:gd name="T18" fmla="*/ 836 h 8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5" h="836">
                  <a:moveTo>
                    <a:pt x="0" y="0"/>
                  </a:moveTo>
                  <a:lnTo>
                    <a:pt x="52" y="295"/>
                  </a:lnTo>
                  <a:lnTo>
                    <a:pt x="160" y="486"/>
                  </a:lnTo>
                  <a:lnTo>
                    <a:pt x="407" y="702"/>
                  </a:lnTo>
                  <a:lnTo>
                    <a:pt x="705" y="8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37" name="Freeform 120"/>
            <p:cNvSpPr>
              <a:spLocks/>
            </p:cNvSpPr>
            <p:nvPr/>
          </p:nvSpPr>
          <p:spPr bwMode="auto">
            <a:xfrm>
              <a:off x="5357813" y="4179888"/>
              <a:ext cx="11113" cy="66675"/>
            </a:xfrm>
            <a:custGeom>
              <a:avLst/>
              <a:gdLst>
                <a:gd name="T0" fmla="*/ 0 w 78"/>
                <a:gd name="T1" fmla="*/ 0 h 462"/>
                <a:gd name="T2" fmla="*/ 26 w 78"/>
                <a:gd name="T3" fmla="*/ 29 h 462"/>
                <a:gd name="T4" fmla="*/ 26 w 78"/>
                <a:gd name="T5" fmla="*/ 82 h 462"/>
                <a:gd name="T6" fmla="*/ 26 w 78"/>
                <a:gd name="T7" fmla="*/ 164 h 462"/>
                <a:gd name="T8" fmla="*/ 0 w 78"/>
                <a:gd name="T9" fmla="*/ 216 h 462"/>
                <a:gd name="T10" fmla="*/ 0 w 78"/>
                <a:gd name="T11" fmla="*/ 245 h 462"/>
                <a:gd name="T12" fmla="*/ 52 w 78"/>
                <a:gd name="T13" fmla="*/ 245 h 462"/>
                <a:gd name="T14" fmla="*/ 78 w 78"/>
                <a:gd name="T15" fmla="*/ 298 h 462"/>
                <a:gd name="T16" fmla="*/ 78 w 78"/>
                <a:gd name="T17" fmla="*/ 381 h 462"/>
                <a:gd name="T18" fmla="*/ 78 w 78"/>
                <a:gd name="T19" fmla="*/ 462 h 4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462"/>
                <a:gd name="T32" fmla="*/ 78 w 78"/>
                <a:gd name="T33" fmla="*/ 462 h 4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462">
                  <a:moveTo>
                    <a:pt x="0" y="0"/>
                  </a:moveTo>
                  <a:lnTo>
                    <a:pt x="26" y="29"/>
                  </a:lnTo>
                  <a:lnTo>
                    <a:pt x="26" y="82"/>
                  </a:lnTo>
                  <a:lnTo>
                    <a:pt x="26" y="164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52" y="245"/>
                  </a:lnTo>
                  <a:lnTo>
                    <a:pt x="78" y="298"/>
                  </a:lnTo>
                  <a:lnTo>
                    <a:pt x="78" y="381"/>
                  </a:lnTo>
                  <a:lnTo>
                    <a:pt x="78" y="4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38" name="Freeform 121"/>
            <p:cNvSpPr>
              <a:spLocks/>
            </p:cNvSpPr>
            <p:nvPr/>
          </p:nvSpPr>
          <p:spPr bwMode="auto">
            <a:xfrm>
              <a:off x="5591176" y="4895850"/>
              <a:ext cx="103188" cy="211137"/>
            </a:xfrm>
            <a:custGeom>
              <a:avLst/>
              <a:gdLst>
                <a:gd name="T0" fmla="*/ 0 w 706"/>
                <a:gd name="T1" fmla="*/ 1460 h 1460"/>
                <a:gd name="T2" fmla="*/ 108 w 706"/>
                <a:gd name="T3" fmla="*/ 1430 h 1460"/>
                <a:gd name="T4" fmla="*/ 220 w 706"/>
                <a:gd name="T5" fmla="*/ 1404 h 1460"/>
                <a:gd name="T6" fmla="*/ 299 w 706"/>
                <a:gd name="T7" fmla="*/ 1404 h 1460"/>
                <a:gd name="T8" fmla="*/ 355 w 706"/>
                <a:gd name="T9" fmla="*/ 1378 h 1460"/>
                <a:gd name="T10" fmla="*/ 407 w 706"/>
                <a:gd name="T11" fmla="*/ 1270 h 1460"/>
                <a:gd name="T12" fmla="*/ 489 w 706"/>
                <a:gd name="T13" fmla="*/ 1053 h 1460"/>
                <a:gd name="T14" fmla="*/ 571 w 706"/>
                <a:gd name="T15" fmla="*/ 677 h 1460"/>
                <a:gd name="T16" fmla="*/ 623 w 706"/>
                <a:gd name="T17" fmla="*/ 295 h 1460"/>
                <a:gd name="T18" fmla="*/ 706 w 706"/>
                <a:gd name="T19" fmla="*/ 0 h 1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6"/>
                <a:gd name="T31" fmla="*/ 0 h 1460"/>
                <a:gd name="T32" fmla="*/ 706 w 706"/>
                <a:gd name="T33" fmla="*/ 1460 h 14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6" h="1460">
                  <a:moveTo>
                    <a:pt x="0" y="1460"/>
                  </a:moveTo>
                  <a:lnTo>
                    <a:pt x="108" y="1430"/>
                  </a:lnTo>
                  <a:lnTo>
                    <a:pt x="220" y="1404"/>
                  </a:lnTo>
                  <a:lnTo>
                    <a:pt x="299" y="1404"/>
                  </a:lnTo>
                  <a:lnTo>
                    <a:pt x="355" y="1378"/>
                  </a:lnTo>
                  <a:lnTo>
                    <a:pt x="407" y="1270"/>
                  </a:lnTo>
                  <a:lnTo>
                    <a:pt x="489" y="1053"/>
                  </a:lnTo>
                  <a:lnTo>
                    <a:pt x="571" y="677"/>
                  </a:lnTo>
                  <a:lnTo>
                    <a:pt x="623" y="295"/>
                  </a:lnTo>
                  <a:lnTo>
                    <a:pt x="70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39" name="Freeform 122"/>
            <p:cNvSpPr>
              <a:spLocks/>
            </p:cNvSpPr>
            <p:nvPr/>
          </p:nvSpPr>
          <p:spPr bwMode="auto">
            <a:xfrm>
              <a:off x="5681663" y="4856163"/>
              <a:ext cx="122238" cy="125412"/>
            </a:xfrm>
            <a:custGeom>
              <a:avLst/>
              <a:gdLst>
                <a:gd name="T0" fmla="*/ 0 w 844"/>
                <a:gd name="T1" fmla="*/ 867 h 867"/>
                <a:gd name="T2" fmla="*/ 165 w 844"/>
                <a:gd name="T3" fmla="*/ 785 h 867"/>
                <a:gd name="T4" fmla="*/ 273 w 844"/>
                <a:gd name="T5" fmla="*/ 706 h 867"/>
                <a:gd name="T6" fmla="*/ 328 w 844"/>
                <a:gd name="T7" fmla="*/ 624 h 867"/>
                <a:gd name="T8" fmla="*/ 354 w 844"/>
                <a:gd name="T9" fmla="*/ 516 h 867"/>
                <a:gd name="T10" fmla="*/ 437 w 844"/>
                <a:gd name="T11" fmla="*/ 433 h 867"/>
                <a:gd name="T12" fmla="*/ 572 w 844"/>
                <a:gd name="T13" fmla="*/ 355 h 867"/>
                <a:gd name="T14" fmla="*/ 706 w 844"/>
                <a:gd name="T15" fmla="*/ 299 h 867"/>
                <a:gd name="T16" fmla="*/ 787 w 844"/>
                <a:gd name="T17" fmla="*/ 191 h 867"/>
                <a:gd name="T18" fmla="*/ 844 w 844"/>
                <a:gd name="T19" fmla="*/ 0 h 8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4"/>
                <a:gd name="T31" fmla="*/ 0 h 867"/>
                <a:gd name="T32" fmla="*/ 844 w 844"/>
                <a:gd name="T33" fmla="*/ 867 h 8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4" h="867">
                  <a:moveTo>
                    <a:pt x="0" y="867"/>
                  </a:moveTo>
                  <a:lnTo>
                    <a:pt x="165" y="785"/>
                  </a:lnTo>
                  <a:lnTo>
                    <a:pt x="273" y="706"/>
                  </a:lnTo>
                  <a:lnTo>
                    <a:pt x="328" y="624"/>
                  </a:lnTo>
                  <a:lnTo>
                    <a:pt x="354" y="516"/>
                  </a:lnTo>
                  <a:lnTo>
                    <a:pt x="437" y="433"/>
                  </a:lnTo>
                  <a:lnTo>
                    <a:pt x="572" y="355"/>
                  </a:lnTo>
                  <a:lnTo>
                    <a:pt x="706" y="299"/>
                  </a:lnTo>
                  <a:lnTo>
                    <a:pt x="787" y="191"/>
                  </a:lnTo>
                  <a:lnTo>
                    <a:pt x="8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40" name="Freeform 123"/>
            <p:cNvSpPr>
              <a:spLocks/>
            </p:cNvSpPr>
            <p:nvPr/>
          </p:nvSpPr>
          <p:spPr bwMode="auto">
            <a:xfrm>
              <a:off x="5670551" y="4856163"/>
              <a:ext cx="152400" cy="176212"/>
            </a:xfrm>
            <a:custGeom>
              <a:avLst/>
              <a:gdLst>
                <a:gd name="T0" fmla="*/ 0 w 1057"/>
                <a:gd name="T1" fmla="*/ 1218 h 1218"/>
                <a:gd name="T2" fmla="*/ 109 w 1057"/>
                <a:gd name="T3" fmla="*/ 1136 h 1218"/>
                <a:gd name="T4" fmla="*/ 217 w 1057"/>
                <a:gd name="T5" fmla="*/ 1084 h 1218"/>
                <a:gd name="T6" fmla="*/ 299 w 1057"/>
                <a:gd name="T7" fmla="*/ 1058 h 1218"/>
                <a:gd name="T8" fmla="*/ 433 w 1057"/>
                <a:gd name="T9" fmla="*/ 975 h 1218"/>
                <a:gd name="T10" fmla="*/ 486 w 1057"/>
                <a:gd name="T11" fmla="*/ 923 h 1218"/>
                <a:gd name="T12" fmla="*/ 543 w 1057"/>
                <a:gd name="T13" fmla="*/ 759 h 1218"/>
                <a:gd name="T14" fmla="*/ 598 w 1057"/>
                <a:gd name="T15" fmla="*/ 651 h 1218"/>
                <a:gd name="T16" fmla="*/ 677 w 1057"/>
                <a:gd name="T17" fmla="*/ 543 h 1218"/>
                <a:gd name="T18" fmla="*/ 785 w 1057"/>
                <a:gd name="T19" fmla="*/ 464 h 1218"/>
                <a:gd name="T20" fmla="*/ 949 w 1057"/>
                <a:gd name="T21" fmla="*/ 381 h 1218"/>
                <a:gd name="T22" fmla="*/ 1031 w 1057"/>
                <a:gd name="T23" fmla="*/ 273 h 1218"/>
                <a:gd name="T24" fmla="*/ 1057 w 1057"/>
                <a:gd name="T25" fmla="*/ 0 h 12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7"/>
                <a:gd name="T40" fmla="*/ 0 h 1218"/>
                <a:gd name="T41" fmla="*/ 1057 w 1057"/>
                <a:gd name="T42" fmla="*/ 1218 h 12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7" h="1218">
                  <a:moveTo>
                    <a:pt x="0" y="1218"/>
                  </a:moveTo>
                  <a:lnTo>
                    <a:pt x="109" y="1136"/>
                  </a:lnTo>
                  <a:lnTo>
                    <a:pt x="217" y="1084"/>
                  </a:lnTo>
                  <a:lnTo>
                    <a:pt x="299" y="1058"/>
                  </a:lnTo>
                  <a:lnTo>
                    <a:pt x="433" y="975"/>
                  </a:lnTo>
                  <a:lnTo>
                    <a:pt x="486" y="923"/>
                  </a:lnTo>
                  <a:lnTo>
                    <a:pt x="543" y="759"/>
                  </a:lnTo>
                  <a:lnTo>
                    <a:pt x="598" y="651"/>
                  </a:lnTo>
                  <a:lnTo>
                    <a:pt x="677" y="543"/>
                  </a:lnTo>
                  <a:lnTo>
                    <a:pt x="785" y="464"/>
                  </a:lnTo>
                  <a:lnTo>
                    <a:pt x="949" y="381"/>
                  </a:lnTo>
                  <a:lnTo>
                    <a:pt x="1031" y="273"/>
                  </a:lnTo>
                  <a:lnTo>
                    <a:pt x="105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41" name="Freeform 124"/>
            <p:cNvSpPr>
              <a:spLocks/>
            </p:cNvSpPr>
            <p:nvPr/>
          </p:nvSpPr>
          <p:spPr bwMode="auto">
            <a:xfrm>
              <a:off x="5878513" y="4810125"/>
              <a:ext cx="6350" cy="58737"/>
            </a:xfrm>
            <a:custGeom>
              <a:avLst/>
              <a:gdLst>
                <a:gd name="T0" fmla="*/ 0 w 52"/>
                <a:gd name="T1" fmla="*/ 0 h 403"/>
                <a:gd name="T2" fmla="*/ 0 w 52"/>
                <a:gd name="T3" fmla="*/ 108 h 403"/>
                <a:gd name="T4" fmla="*/ 0 w 52"/>
                <a:gd name="T5" fmla="*/ 243 h 403"/>
                <a:gd name="T6" fmla="*/ 52 w 52"/>
                <a:gd name="T7" fmla="*/ 403 h 4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03"/>
                <a:gd name="T14" fmla="*/ 52 w 52"/>
                <a:gd name="T15" fmla="*/ 403 h 4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03">
                  <a:moveTo>
                    <a:pt x="0" y="0"/>
                  </a:moveTo>
                  <a:lnTo>
                    <a:pt x="0" y="108"/>
                  </a:lnTo>
                  <a:lnTo>
                    <a:pt x="0" y="243"/>
                  </a:lnTo>
                  <a:lnTo>
                    <a:pt x="52" y="40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42" name="Freeform 125"/>
            <p:cNvSpPr>
              <a:spLocks/>
            </p:cNvSpPr>
            <p:nvPr/>
          </p:nvSpPr>
          <p:spPr bwMode="auto">
            <a:xfrm>
              <a:off x="5788026" y="4903788"/>
              <a:ext cx="66675" cy="109537"/>
            </a:xfrm>
            <a:custGeom>
              <a:avLst/>
              <a:gdLst>
                <a:gd name="T0" fmla="*/ 459 w 459"/>
                <a:gd name="T1" fmla="*/ 0 h 759"/>
                <a:gd name="T2" fmla="*/ 325 w 459"/>
                <a:gd name="T3" fmla="*/ 0 h 759"/>
                <a:gd name="T4" fmla="*/ 217 w 459"/>
                <a:gd name="T5" fmla="*/ 30 h 759"/>
                <a:gd name="T6" fmla="*/ 109 w 459"/>
                <a:gd name="T7" fmla="*/ 82 h 759"/>
                <a:gd name="T8" fmla="*/ 52 w 459"/>
                <a:gd name="T9" fmla="*/ 139 h 759"/>
                <a:gd name="T10" fmla="*/ 26 w 459"/>
                <a:gd name="T11" fmla="*/ 218 h 759"/>
                <a:gd name="T12" fmla="*/ 0 w 459"/>
                <a:gd name="T13" fmla="*/ 326 h 759"/>
                <a:gd name="T14" fmla="*/ 0 w 459"/>
                <a:gd name="T15" fmla="*/ 460 h 759"/>
                <a:gd name="T16" fmla="*/ 26 w 459"/>
                <a:gd name="T17" fmla="*/ 568 h 759"/>
                <a:gd name="T18" fmla="*/ 26 w 459"/>
                <a:gd name="T19" fmla="*/ 759 h 7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9"/>
                <a:gd name="T31" fmla="*/ 0 h 759"/>
                <a:gd name="T32" fmla="*/ 459 w 459"/>
                <a:gd name="T33" fmla="*/ 759 h 7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9" h="759">
                  <a:moveTo>
                    <a:pt x="459" y="0"/>
                  </a:moveTo>
                  <a:lnTo>
                    <a:pt x="325" y="0"/>
                  </a:lnTo>
                  <a:lnTo>
                    <a:pt x="217" y="30"/>
                  </a:lnTo>
                  <a:lnTo>
                    <a:pt x="109" y="82"/>
                  </a:lnTo>
                  <a:lnTo>
                    <a:pt x="52" y="139"/>
                  </a:lnTo>
                  <a:lnTo>
                    <a:pt x="26" y="218"/>
                  </a:lnTo>
                  <a:lnTo>
                    <a:pt x="0" y="326"/>
                  </a:lnTo>
                  <a:lnTo>
                    <a:pt x="0" y="460"/>
                  </a:lnTo>
                  <a:lnTo>
                    <a:pt x="26" y="568"/>
                  </a:lnTo>
                  <a:lnTo>
                    <a:pt x="26" y="7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43" name="Freeform 126"/>
            <p:cNvSpPr>
              <a:spLocks/>
            </p:cNvSpPr>
            <p:nvPr/>
          </p:nvSpPr>
          <p:spPr bwMode="auto">
            <a:xfrm>
              <a:off x="5576888" y="5045075"/>
              <a:ext cx="203200" cy="139700"/>
            </a:xfrm>
            <a:custGeom>
              <a:avLst/>
              <a:gdLst>
                <a:gd name="T0" fmla="*/ 0 w 1411"/>
                <a:gd name="T1" fmla="*/ 974 h 974"/>
                <a:gd name="T2" fmla="*/ 164 w 1411"/>
                <a:gd name="T3" fmla="*/ 974 h 974"/>
                <a:gd name="T4" fmla="*/ 328 w 1411"/>
                <a:gd name="T5" fmla="*/ 918 h 974"/>
                <a:gd name="T6" fmla="*/ 489 w 1411"/>
                <a:gd name="T7" fmla="*/ 810 h 974"/>
                <a:gd name="T8" fmla="*/ 652 w 1411"/>
                <a:gd name="T9" fmla="*/ 675 h 974"/>
                <a:gd name="T10" fmla="*/ 788 w 1411"/>
                <a:gd name="T11" fmla="*/ 459 h 974"/>
                <a:gd name="T12" fmla="*/ 922 w 1411"/>
                <a:gd name="T13" fmla="*/ 269 h 974"/>
                <a:gd name="T14" fmla="*/ 1004 w 1411"/>
                <a:gd name="T15" fmla="*/ 108 h 974"/>
                <a:gd name="T16" fmla="*/ 1112 w 1411"/>
                <a:gd name="T17" fmla="*/ 52 h 974"/>
                <a:gd name="T18" fmla="*/ 1195 w 1411"/>
                <a:gd name="T19" fmla="*/ 0 h 974"/>
                <a:gd name="T20" fmla="*/ 1329 w 1411"/>
                <a:gd name="T21" fmla="*/ 0 h 974"/>
                <a:gd name="T22" fmla="*/ 1411 w 1411"/>
                <a:gd name="T23" fmla="*/ 0 h 9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11"/>
                <a:gd name="T37" fmla="*/ 0 h 974"/>
                <a:gd name="T38" fmla="*/ 1411 w 1411"/>
                <a:gd name="T39" fmla="*/ 974 h 9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11" h="974">
                  <a:moveTo>
                    <a:pt x="0" y="974"/>
                  </a:moveTo>
                  <a:lnTo>
                    <a:pt x="164" y="974"/>
                  </a:lnTo>
                  <a:lnTo>
                    <a:pt x="328" y="918"/>
                  </a:lnTo>
                  <a:lnTo>
                    <a:pt x="489" y="810"/>
                  </a:lnTo>
                  <a:lnTo>
                    <a:pt x="652" y="675"/>
                  </a:lnTo>
                  <a:lnTo>
                    <a:pt x="788" y="459"/>
                  </a:lnTo>
                  <a:lnTo>
                    <a:pt x="922" y="269"/>
                  </a:lnTo>
                  <a:lnTo>
                    <a:pt x="1004" y="108"/>
                  </a:lnTo>
                  <a:lnTo>
                    <a:pt x="1112" y="52"/>
                  </a:lnTo>
                  <a:lnTo>
                    <a:pt x="1195" y="0"/>
                  </a:lnTo>
                  <a:lnTo>
                    <a:pt x="1329" y="0"/>
                  </a:lnTo>
                  <a:lnTo>
                    <a:pt x="14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44" name="Freeform 127"/>
            <p:cNvSpPr>
              <a:spLocks/>
            </p:cNvSpPr>
            <p:nvPr/>
          </p:nvSpPr>
          <p:spPr bwMode="auto">
            <a:xfrm>
              <a:off x="5638801" y="4908550"/>
              <a:ext cx="34925" cy="22225"/>
            </a:xfrm>
            <a:custGeom>
              <a:avLst/>
              <a:gdLst>
                <a:gd name="T0" fmla="*/ 0 w 243"/>
                <a:gd name="T1" fmla="*/ 52 h 161"/>
                <a:gd name="T2" fmla="*/ 0 w 243"/>
                <a:gd name="T3" fmla="*/ 52 h 161"/>
                <a:gd name="T4" fmla="*/ 27 w 243"/>
                <a:gd name="T5" fmla="*/ 26 h 161"/>
                <a:gd name="T6" fmla="*/ 53 w 243"/>
                <a:gd name="T7" fmla="*/ 26 h 161"/>
                <a:gd name="T8" fmla="*/ 53 w 243"/>
                <a:gd name="T9" fmla="*/ 26 h 161"/>
                <a:gd name="T10" fmla="*/ 108 w 243"/>
                <a:gd name="T11" fmla="*/ 0 h 161"/>
                <a:gd name="T12" fmla="*/ 135 w 243"/>
                <a:gd name="T13" fmla="*/ 0 h 161"/>
                <a:gd name="T14" fmla="*/ 161 w 243"/>
                <a:gd name="T15" fmla="*/ 0 h 161"/>
                <a:gd name="T16" fmla="*/ 187 w 243"/>
                <a:gd name="T17" fmla="*/ 0 h 161"/>
                <a:gd name="T18" fmla="*/ 187 w 243"/>
                <a:gd name="T19" fmla="*/ 0 h 161"/>
                <a:gd name="T20" fmla="*/ 216 w 243"/>
                <a:gd name="T21" fmla="*/ 26 h 161"/>
                <a:gd name="T22" fmla="*/ 243 w 243"/>
                <a:gd name="T23" fmla="*/ 26 h 161"/>
                <a:gd name="T24" fmla="*/ 243 w 243"/>
                <a:gd name="T25" fmla="*/ 26 h 161"/>
                <a:gd name="T26" fmla="*/ 243 w 243"/>
                <a:gd name="T27" fmla="*/ 26 h 161"/>
                <a:gd name="T28" fmla="*/ 243 w 243"/>
                <a:gd name="T29" fmla="*/ 26 h 161"/>
                <a:gd name="T30" fmla="*/ 243 w 243"/>
                <a:gd name="T31" fmla="*/ 26 h 161"/>
                <a:gd name="T32" fmla="*/ 216 w 243"/>
                <a:gd name="T33" fmla="*/ 52 h 161"/>
                <a:gd name="T34" fmla="*/ 216 w 243"/>
                <a:gd name="T35" fmla="*/ 52 h 161"/>
                <a:gd name="T36" fmla="*/ 216 w 243"/>
                <a:gd name="T37" fmla="*/ 78 h 161"/>
                <a:gd name="T38" fmla="*/ 216 w 243"/>
                <a:gd name="T39" fmla="*/ 78 h 161"/>
                <a:gd name="T40" fmla="*/ 216 w 243"/>
                <a:gd name="T41" fmla="*/ 78 h 161"/>
                <a:gd name="T42" fmla="*/ 216 w 243"/>
                <a:gd name="T43" fmla="*/ 78 h 161"/>
                <a:gd name="T44" fmla="*/ 216 w 243"/>
                <a:gd name="T45" fmla="*/ 78 h 161"/>
                <a:gd name="T46" fmla="*/ 216 w 243"/>
                <a:gd name="T47" fmla="*/ 109 h 161"/>
                <a:gd name="T48" fmla="*/ 216 w 243"/>
                <a:gd name="T49" fmla="*/ 109 h 161"/>
                <a:gd name="T50" fmla="*/ 216 w 243"/>
                <a:gd name="T51" fmla="*/ 109 h 161"/>
                <a:gd name="T52" fmla="*/ 216 w 243"/>
                <a:gd name="T53" fmla="*/ 135 h 161"/>
                <a:gd name="T54" fmla="*/ 216 w 243"/>
                <a:gd name="T55" fmla="*/ 135 h 161"/>
                <a:gd name="T56" fmla="*/ 216 w 243"/>
                <a:gd name="T57" fmla="*/ 135 h 161"/>
                <a:gd name="T58" fmla="*/ 216 w 243"/>
                <a:gd name="T59" fmla="*/ 135 h 161"/>
                <a:gd name="T60" fmla="*/ 187 w 243"/>
                <a:gd name="T61" fmla="*/ 135 h 161"/>
                <a:gd name="T62" fmla="*/ 161 w 243"/>
                <a:gd name="T63" fmla="*/ 135 h 161"/>
                <a:gd name="T64" fmla="*/ 108 w 243"/>
                <a:gd name="T65" fmla="*/ 135 h 161"/>
                <a:gd name="T66" fmla="*/ 108 w 243"/>
                <a:gd name="T67" fmla="*/ 135 h 161"/>
                <a:gd name="T68" fmla="*/ 79 w 243"/>
                <a:gd name="T69" fmla="*/ 135 h 161"/>
                <a:gd name="T70" fmla="*/ 53 w 243"/>
                <a:gd name="T71" fmla="*/ 135 h 161"/>
                <a:gd name="T72" fmla="*/ 53 w 243"/>
                <a:gd name="T73" fmla="*/ 135 h 161"/>
                <a:gd name="T74" fmla="*/ 27 w 243"/>
                <a:gd name="T75" fmla="*/ 161 h 161"/>
                <a:gd name="T76" fmla="*/ 27 w 243"/>
                <a:gd name="T77" fmla="*/ 161 h 161"/>
                <a:gd name="T78" fmla="*/ 0 w 243"/>
                <a:gd name="T79" fmla="*/ 161 h 161"/>
                <a:gd name="T80" fmla="*/ 0 w 243"/>
                <a:gd name="T81" fmla="*/ 161 h 161"/>
                <a:gd name="T82" fmla="*/ 0 w 243"/>
                <a:gd name="T83" fmla="*/ 161 h 161"/>
                <a:gd name="T84" fmla="*/ 0 w 243"/>
                <a:gd name="T85" fmla="*/ 161 h 1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3"/>
                <a:gd name="T130" fmla="*/ 0 h 161"/>
                <a:gd name="T131" fmla="*/ 243 w 243"/>
                <a:gd name="T132" fmla="*/ 161 h 1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3" h="161">
                  <a:moveTo>
                    <a:pt x="0" y="52"/>
                  </a:moveTo>
                  <a:lnTo>
                    <a:pt x="0" y="52"/>
                  </a:lnTo>
                  <a:lnTo>
                    <a:pt x="27" y="26"/>
                  </a:lnTo>
                  <a:lnTo>
                    <a:pt x="53" y="26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1" y="0"/>
                  </a:lnTo>
                  <a:lnTo>
                    <a:pt x="187" y="0"/>
                  </a:lnTo>
                  <a:lnTo>
                    <a:pt x="216" y="26"/>
                  </a:lnTo>
                  <a:lnTo>
                    <a:pt x="243" y="26"/>
                  </a:lnTo>
                  <a:lnTo>
                    <a:pt x="216" y="52"/>
                  </a:lnTo>
                  <a:lnTo>
                    <a:pt x="216" y="78"/>
                  </a:lnTo>
                  <a:lnTo>
                    <a:pt x="216" y="109"/>
                  </a:lnTo>
                  <a:lnTo>
                    <a:pt x="216" y="135"/>
                  </a:lnTo>
                  <a:lnTo>
                    <a:pt x="187" y="135"/>
                  </a:lnTo>
                  <a:lnTo>
                    <a:pt x="161" y="135"/>
                  </a:lnTo>
                  <a:lnTo>
                    <a:pt x="108" y="135"/>
                  </a:lnTo>
                  <a:lnTo>
                    <a:pt x="79" y="135"/>
                  </a:lnTo>
                  <a:lnTo>
                    <a:pt x="53" y="135"/>
                  </a:lnTo>
                  <a:lnTo>
                    <a:pt x="27" y="161"/>
                  </a:lnTo>
                  <a:lnTo>
                    <a:pt x="0" y="16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45" name="Freeform 128"/>
            <p:cNvSpPr>
              <a:spLocks/>
            </p:cNvSpPr>
            <p:nvPr/>
          </p:nvSpPr>
          <p:spPr bwMode="auto">
            <a:xfrm>
              <a:off x="5630863" y="4946650"/>
              <a:ext cx="34925" cy="19050"/>
            </a:xfrm>
            <a:custGeom>
              <a:avLst/>
              <a:gdLst>
                <a:gd name="T0" fmla="*/ 0 w 242"/>
                <a:gd name="T1" fmla="*/ 53 h 135"/>
                <a:gd name="T2" fmla="*/ 0 w 242"/>
                <a:gd name="T3" fmla="*/ 53 h 135"/>
                <a:gd name="T4" fmla="*/ 0 w 242"/>
                <a:gd name="T5" fmla="*/ 53 h 135"/>
                <a:gd name="T6" fmla="*/ 26 w 242"/>
                <a:gd name="T7" fmla="*/ 27 h 135"/>
                <a:gd name="T8" fmla="*/ 55 w 242"/>
                <a:gd name="T9" fmla="*/ 27 h 135"/>
                <a:gd name="T10" fmla="*/ 108 w 242"/>
                <a:gd name="T11" fmla="*/ 0 h 135"/>
                <a:gd name="T12" fmla="*/ 134 w 242"/>
                <a:gd name="T13" fmla="*/ 0 h 135"/>
                <a:gd name="T14" fmla="*/ 134 w 242"/>
                <a:gd name="T15" fmla="*/ 0 h 135"/>
                <a:gd name="T16" fmla="*/ 190 w 242"/>
                <a:gd name="T17" fmla="*/ 0 h 135"/>
                <a:gd name="T18" fmla="*/ 190 w 242"/>
                <a:gd name="T19" fmla="*/ 0 h 135"/>
                <a:gd name="T20" fmla="*/ 216 w 242"/>
                <a:gd name="T21" fmla="*/ 0 h 135"/>
                <a:gd name="T22" fmla="*/ 216 w 242"/>
                <a:gd name="T23" fmla="*/ 0 h 135"/>
                <a:gd name="T24" fmla="*/ 242 w 242"/>
                <a:gd name="T25" fmla="*/ 0 h 135"/>
                <a:gd name="T26" fmla="*/ 242 w 242"/>
                <a:gd name="T27" fmla="*/ 0 h 135"/>
                <a:gd name="T28" fmla="*/ 242 w 242"/>
                <a:gd name="T29" fmla="*/ 0 h 135"/>
                <a:gd name="T30" fmla="*/ 242 w 242"/>
                <a:gd name="T31" fmla="*/ 0 h 135"/>
                <a:gd name="T32" fmla="*/ 242 w 242"/>
                <a:gd name="T33" fmla="*/ 27 h 135"/>
                <a:gd name="T34" fmla="*/ 242 w 242"/>
                <a:gd name="T35" fmla="*/ 53 h 135"/>
                <a:gd name="T36" fmla="*/ 242 w 242"/>
                <a:gd name="T37" fmla="*/ 82 h 135"/>
                <a:gd name="T38" fmla="*/ 242 w 242"/>
                <a:gd name="T39" fmla="*/ 82 h 135"/>
                <a:gd name="T40" fmla="*/ 242 w 242"/>
                <a:gd name="T41" fmla="*/ 108 h 135"/>
                <a:gd name="T42" fmla="*/ 242 w 242"/>
                <a:gd name="T43" fmla="*/ 108 h 135"/>
                <a:gd name="T44" fmla="*/ 242 w 242"/>
                <a:gd name="T45" fmla="*/ 108 h 135"/>
                <a:gd name="T46" fmla="*/ 242 w 242"/>
                <a:gd name="T47" fmla="*/ 108 h 135"/>
                <a:gd name="T48" fmla="*/ 242 w 242"/>
                <a:gd name="T49" fmla="*/ 108 h 135"/>
                <a:gd name="T50" fmla="*/ 216 w 242"/>
                <a:gd name="T51" fmla="*/ 108 h 135"/>
                <a:gd name="T52" fmla="*/ 134 w 242"/>
                <a:gd name="T53" fmla="*/ 82 h 135"/>
                <a:gd name="T54" fmla="*/ 108 w 242"/>
                <a:gd name="T55" fmla="*/ 108 h 135"/>
                <a:gd name="T56" fmla="*/ 108 w 242"/>
                <a:gd name="T57" fmla="*/ 108 h 135"/>
                <a:gd name="T58" fmla="*/ 82 w 242"/>
                <a:gd name="T59" fmla="*/ 108 h 135"/>
                <a:gd name="T60" fmla="*/ 55 w 242"/>
                <a:gd name="T61" fmla="*/ 108 h 135"/>
                <a:gd name="T62" fmla="*/ 26 w 242"/>
                <a:gd name="T63" fmla="*/ 135 h 135"/>
                <a:gd name="T64" fmla="*/ 26 w 242"/>
                <a:gd name="T65" fmla="*/ 135 h 135"/>
                <a:gd name="T66" fmla="*/ 26 w 242"/>
                <a:gd name="T67" fmla="*/ 135 h 135"/>
                <a:gd name="T68" fmla="*/ 26 w 242"/>
                <a:gd name="T69" fmla="*/ 135 h 135"/>
                <a:gd name="T70" fmla="*/ 26 w 242"/>
                <a:gd name="T71" fmla="*/ 135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135"/>
                <a:gd name="T110" fmla="*/ 242 w 242"/>
                <a:gd name="T111" fmla="*/ 135 h 1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135">
                  <a:moveTo>
                    <a:pt x="0" y="53"/>
                  </a:moveTo>
                  <a:lnTo>
                    <a:pt x="0" y="53"/>
                  </a:lnTo>
                  <a:lnTo>
                    <a:pt x="26" y="27"/>
                  </a:lnTo>
                  <a:lnTo>
                    <a:pt x="55" y="27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90" y="0"/>
                  </a:lnTo>
                  <a:lnTo>
                    <a:pt x="216" y="0"/>
                  </a:lnTo>
                  <a:lnTo>
                    <a:pt x="242" y="0"/>
                  </a:lnTo>
                  <a:lnTo>
                    <a:pt x="242" y="27"/>
                  </a:lnTo>
                  <a:lnTo>
                    <a:pt x="242" y="53"/>
                  </a:lnTo>
                  <a:lnTo>
                    <a:pt x="242" y="82"/>
                  </a:lnTo>
                  <a:lnTo>
                    <a:pt x="242" y="108"/>
                  </a:lnTo>
                  <a:lnTo>
                    <a:pt x="216" y="108"/>
                  </a:lnTo>
                  <a:lnTo>
                    <a:pt x="134" y="82"/>
                  </a:lnTo>
                  <a:lnTo>
                    <a:pt x="108" y="108"/>
                  </a:lnTo>
                  <a:lnTo>
                    <a:pt x="82" y="108"/>
                  </a:lnTo>
                  <a:lnTo>
                    <a:pt x="55" y="108"/>
                  </a:lnTo>
                  <a:lnTo>
                    <a:pt x="26" y="1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46" name="Freeform 129"/>
            <p:cNvSpPr>
              <a:spLocks/>
            </p:cNvSpPr>
            <p:nvPr/>
          </p:nvSpPr>
          <p:spPr bwMode="auto">
            <a:xfrm>
              <a:off x="5627688" y="4989513"/>
              <a:ext cx="34925" cy="11112"/>
            </a:xfrm>
            <a:custGeom>
              <a:avLst/>
              <a:gdLst>
                <a:gd name="T0" fmla="*/ 0 w 242"/>
                <a:gd name="T1" fmla="*/ 0 h 78"/>
                <a:gd name="T2" fmla="*/ 0 w 242"/>
                <a:gd name="T3" fmla="*/ 0 h 78"/>
                <a:gd name="T4" fmla="*/ 26 w 242"/>
                <a:gd name="T5" fmla="*/ 0 h 78"/>
                <a:gd name="T6" fmla="*/ 52 w 242"/>
                <a:gd name="T7" fmla="*/ 0 h 78"/>
                <a:gd name="T8" fmla="*/ 108 w 242"/>
                <a:gd name="T9" fmla="*/ 0 h 78"/>
                <a:gd name="T10" fmla="*/ 134 w 242"/>
                <a:gd name="T11" fmla="*/ 0 h 78"/>
                <a:gd name="T12" fmla="*/ 160 w 242"/>
                <a:gd name="T13" fmla="*/ 0 h 78"/>
                <a:gd name="T14" fmla="*/ 160 w 242"/>
                <a:gd name="T15" fmla="*/ 0 h 78"/>
                <a:gd name="T16" fmla="*/ 216 w 242"/>
                <a:gd name="T17" fmla="*/ 27 h 78"/>
                <a:gd name="T18" fmla="*/ 216 w 242"/>
                <a:gd name="T19" fmla="*/ 27 h 78"/>
                <a:gd name="T20" fmla="*/ 216 w 242"/>
                <a:gd name="T21" fmla="*/ 27 h 78"/>
                <a:gd name="T22" fmla="*/ 242 w 242"/>
                <a:gd name="T23" fmla="*/ 27 h 78"/>
                <a:gd name="T24" fmla="*/ 242 w 242"/>
                <a:gd name="T25" fmla="*/ 27 h 78"/>
                <a:gd name="T26" fmla="*/ 216 w 242"/>
                <a:gd name="T27" fmla="*/ 27 h 78"/>
                <a:gd name="T28" fmla="*/ 216 w 242"/>
                <a:gd name="T29" fmla="*/ 78 h 78"/>
                <a:gd name="T30" fmla="*/ 216 w 242"/>
                <a:gd name="T31" fmla="*/ 78 h 78"/>
                <a:gd name="T32" fmla="*/ 216 w 242"/>
                <a:gd name="T33" fmla="*/ 78 h 78"/>
                <a:gd name="T34" fmla="*/ 216 w 242"/>
                <a:gd name="T35" fmla="*/ 78 h 78"/>
                <a:gd name="T36" fmla="*/ 216 w 242"/>
                <a:gd name="T37" fmla="*/ 78 h 78"/>
                <a:gd name="T38" fmla="*/ 216 w 242"/>
                <a:gd name="T39" fmla="*/ 78 h 78"/>
                <a:gd name="T40" fmla="*/ 189 w 242"/>
                <a:gd name="T41" fmla="*/ 78 h 78"/>
                <a:gd name="T42" fmla="*/ 160 w 242"/>
                <a:gd name="T43" fmla="*/ 78 h 78"/>
                <a:gd name="T44" fmla="*/ 134 w 242"/>
                <a:gd name="T45" fmla="*/ 78 h 78"/>
                <a:gd name="T46" fmla="*/ 81 w 242"/>
                <a:gd name="T47" fmla="*/ 78 h 78"/>
                <a:gd name="T48" fmla="*/ 81 w 242"/>
                <a:gd name="T49" fmla="*/ 78 h 78"/>
                <a:gd name="T50" fmla="*/ 81 w 242"/>
                <a:gd name="T51" fmla="*/ 78 h 78"/>
                <a:gd name="T52" fmla="*/ 52 w 242"/>
                <a:gd name="T53" fmla="*/ 78 h 78"/>
                <a:gd name="T54" fmla="*/ 52 w 242"/>
                <a:gd name="T55" fmla="*/ 78 h 78"/>
                <a:gd name="T56" fmla="*/ 52 w 242"/>
                <a:gd name="T57" fmla="*/ 78 h 78"/>
                <a:gd name="T58" fmla="*/ 52 w 242"/>
                <a:gd name="T59" fmla="*/ 78 h 78"/>
                <a:gd name="T60" fmla="*/ 52 w 242"/>
                <a:gd name="T61" fmla="*/ 78 h 78"/>
                <a:gd name="T62" fmla="*/ 52 w 242"/>
                <a:gd name="T63" fmla="*/ 78 h 78"/>
                <a:gd name="T64" fmla="*/ 52 w 242"/>
                <a:gd name="T65" fmla="*/ 78 h 78"/>
                <a:gd name="T66" fmla="*/ 52 w 242"/>
                <a:gd name="T67" fmla="*/ 78 h 78"/>
                <a:gd name="T68" fmla="*/ 52 w 242"/>
                <a:gd name="T69" fmla="*/ 78 h 78"/>
                <a:gd name="T70" fmla="*/ 52 w 242"/>
                <a:gd name="T71" fmla="*/ 78 h 78"/>
                <a:gd name="T72" fmla="*/ 52 w 242"/>
                <a:gd name="T73" fmla="*/ 78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2"/>
                <a:gd name="T112" fmla="*/ 0 h 78"/>
                <a:gd name="T113" fmla="*/ 242 w 242"/>
                <a:gd name="T114" fmla="*/ 78 h 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2" h="78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60" y="0"/>
                  </a:lnTo>
                  <a:lnTo>
                    <a:pt x="216" y="27"/>
                  </a:lnTo>
                  <a:lnTo>
                    <a:pt x="242" y="27"/>
                  </a:lnTo>
                  <a:lnTo>
                    <a:pt x="216" y="27"/>
                  </a:lnTo>
                  <a:lnTo>
                    <a:pt x="216" y="78"/>
                  </a:lnTo>
                  <a:lnTo>
                    <a:pt x="189" y="78"/>
                  </a:lnTo>
                  <a:lnTo>
                    <a:pt x="160" y="78"/>
                  </a:lnTo>
                  <a:lnTo>
                    <a:pt x="134" y="78"/>
                  </a:lnTo>
                  <a:lnTo>
                    <a:pt x="81" y="78"/>
                  </a:lnTo>
                  <a:lnTo>
                    <a:pt x="52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47" name="Freeform 130"/>
            <p:cNvSpPr>
              <a:spLocks/>
            </p:cNvSpPr>
            <p:nvPr/>
          </p:nvSpPr>
          <p:spPr bwMode="auto">
            <a:xfrm>
              <a:off x="5622926" y="5021263"/>
              <a:ext cx="31750" cy="15875"/>
            </a:xfrm>
            <a:custGeom>
              <a:avLst/>
              <a:gdLst>
                <a:gd name="T0" fmla="*/ 27 w 216"/>
                <a:gd name="T1" fmla="*/ 30 h 108"/>
                <a:gd name="T2" fmla="*/ 27 w 216"/>
                <a:gd name="T3" fmla="*/ 30 h 108"/>
                <a:gd name="T4" fmla="*/ 53 w 216"/>
                <a:gd name="T5" fmla="*/ 0 h 108"/>
                <a:gd name="T6" fmla="*/ 79 w 216"/>
                <a:gd name="T7" fmla="*/ 0 h 108"/>
                <a:gd name="T8" fmla="*/ 108 w 216"/>
                <a:gd name="T9" fmla="*/ 0 h 108"/>
                <a:gd name="T10" fmla="*/ 161 w 216"/>
                <a:gd name="T11" fmla="*/ 30 h 108"/>
                <a:gd name="T12" fmla="*/ 161 w 216"/>
                <a:gd name="T13" fmla="*/ 30 h 108"/>
                <a:gd name="T14" fmla="*/ 187 w 216"/>
                <a:gd name="T15" fmla="*/ 30 h 108"/>
                <a:gd name="T16" fmla="*/ 216 w 216"/>
                <a:gd name="T17" fmla="*/ 30 h 108"/>
                <a:gd name="T18" fmla="*/ 216 w 216"/>
                <a:gd name="T19" fmla="*/ 30 h 108"/>
                <a:gd name="T20" fmla="*/ 216 w 216"/>
                <a:gd name="T21" fmla="*/ 30 h 108"/>
                <a:gd name="T22" fmla="*/ 216 w 216"/>
                <a:gd name="T23" fmla="*/ 30 h 108"/>
                <a:gd name="T24" fmla="*/ 216 w 216"/>
                <a:gd name="T25" fmla="*/ 30 h 108"/>
                <a:gd name="T26" fmla="*/ 216 w 216"/>
                <a:gd name="T27" fmla="*/ 30 h 108"/>
                <a:gd name="T28" fmla="*/ 216 w 216"/>
                <a:gd name="T29" fmla="*/ 56 h 108"/>
                <a:gd name="T30" fmla="*/ 216 w 216"/>
                <a:gd name="T31" fmla="*/ 82 h 108"/>
                <a:gd name="T32" fmla="*/ 216 w 216"/>
                <a:gd name="T33" fmla="*/ 82 h 108"/>
                <a:gd name="T34" fmla="*/ 187 w 216"/>
                <a:gd name="T35" fmla="*/ 108 h 108"/>
                <a:gd name="T36" fmla="*/ 187 w 216"/>
                <a:gd name="T37" fmla="*/ 108 h 108"/>
                <a:gd name="T38" fmla="*/ 187 w 216"/>
                <a:gd name="T39" fmla="*/ 108 h 108"/>
                <a:gd name="T40" fmla="*/ 187 w 216"/>
                <a:gd name="T41" fmla="*/ 108 h 108"/>
                <a:gd name="T42" fmla="*/ 187 w 216"/>
                <a:gd name="T43" fmla="*/ 108 h 108"/>
                <a:gd name="T44" fmla="*/ 187 w 216"/>
                <a:gd name="T45" fmla="*/ 108 h 108"/>
                <a:gd name="T46" fmla="*/ 187 w 216"/>
                <a:gd name="T47" fmla="*/ 108 h 108"/>
                <a:gd name="T48" fmla="*/ 187 w 216"/>
                <a:gd name="T49" fmla="*/ 108 h 108"/>
                <a:gd name="T50" fmla="*/ 187 w 216"/>
                <a:gd name="T51" fmla="*/ 108 h 108"/>
                <a:gd name="T52" fmla="*/ 108 w 216"/>
                <a:gd name="T53" fmla="*/ 108 h 108"/>
                <a:gd name="T54" fmla="*/ 79 w 216"/>
                <a:gd name="T55" fmla="*/ 82 h 108"/>
                <a:gd name="T56" fmla="*/ 53 w 216"/>
                <a:gd name="T57" fmla="*/ 82 h 108"/>
                <a:gd name="T58" fmla="*/ 27 w 216"/>
                <a:gd name="T59" fmla="*/ 82 h 108"/>
                <a:gd name="T60" fmla="*/ 27 w 216"/>
                <a:gd name="T61" fmla="*/ 82 h 108"/>
                <a:gd name="T62" fmla="*/ 0 w 216"/>
                <a:gd name="T63" fmla="*/ 82 h 108"/>
                <a:gd name="T64" fmla="*/ 0 w 216"/>
                <a:gd name="T65" fmla="*/ 82 h 108"/>
                <a:gd name="T66" fmla="*/ 0 w 216"/>
                <a:gd name="T67" fmla="*/ 82 h 108"/>
                <a:gd name="T68" fmla="*/ 0 w 216"/>
                <a:gd name="T69" fmla="*/ 82 h 108"/>
                <a:gd name="T70" fmla="*/ 0 w 216"/>
                <a:gd name="T71" fmla="*/ 82 h 108"/>
                <a:gd name="T72" fmla="*/ 0 w 216"/>
                <a:gd name="T73" fmla="*/ 82 h 108"/>
                <a:gd name="T74" fmla="*/ 0 w 216"/>
                <a:gd name="T75" fmla="*/ 82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108"/>
                <a:gd name="T116" fmla="*/ 216 w 21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108">
                  <a:moveTo>
                    <a:pt x="27" y="30"/>
                  </a:moveTo>
                  <a:lnTo>
                    <a:pt x="27" y="30"/>
                  </a:lnTo>
                  <a:lnTo>
                    <a:pt x="53" y="0"/>
                  </a:lnTo>
                  <a:lnTo>
                    <a:pt x="79" y="0"/>
                  </a:lnTo>
                  <a:lnTo>
                    <a:pt x="108" y="0"/>
                  </a:lnTo>
                  <a:lnTo>
                    <a:pt x="161" y="30"/>
                  </a:lnTo>
                  <a:lnTo>
                    <a:pt x="187" y="30"/>
                  </a:lnTo>
                  <a:lnTo>
                    <a:pt x="216" y="30"/>
                  </a:lnTo>
                  <a:lnTo>
                    <a:pt x="216" y="56"/>
                  </a:lnTo>
                  <a:lnTo>
                    <a:pt x="216" y="82"/>
                  </a:lnTo>
                  <a:lnTo>
                    <a:pt x="187" y="108"/>
                  </a:lnTo>
                  <a:lnTo>
                    <a:pt x="108" y="108"/>
                  </a:lnTo>
                  <a:lnTo>
                    <a:pt x="79" y="82"/>
                  </a:lnTo>
                  <a:lnTo>
                    <a:pt x="53" y="82"/>
                  </a:lnTo>
                  <a:lnTo>
                    <a:pt x="27" y="82"/>
                  </a:lnTo>
                  <a:lnTo>
                    <a:pt x="0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48" name="Freeform 131"/>
            <p:cNvSpPr>
              <a:spLocks/>
            </p:cNvSpPr>
            <p:nvPr/>
          </p:nvSpPr>
          <p:spPr bwMode="auto">
            <a:xfrm>
              <a:off x="5611813" y="5051425"/>
              <a:ext cx="31750" cy="15875"/>
            </a:xfrm>
            <a:custGeom>
              <a:avLst/>
              <a:gdLst>
                <a:gd name="T0" fmla="*/ 26 w 217"/>
                <a:gd name="T1" fmla="*/ 0 h 108"/>
                <a:gd name="T2" fmla="*/ 26 w 217"/>
                <a:gd name="T3" fmla="*/ 0 h 108"/>
                <a:gd name="T4" fmla="*/ 26 w 217"/>
                <a:gd name="T5" fmla="*/ 0 h 108"/>
                <a:gd name="T6" fmla="*/ 82 w 217"/>
                <a:gd name="T7" fmla="*/ 0 h 108"/>
                <a:gd name="T8" fmla="*/ 109 w 217"/>
                <a:gd name="T9" fmla="*/ 30 h 108"/>
                <a:gd name="T10" fmla="*/ 161 w 217"/>
                <a:gd name="T11" fmla="*/ 30 h 108"/>
                <a:gd name="T12" fmla="*/ 161 w 217"/>
                <a:gd name="T13" fmla="*/ 30 h 108"/>
                <a:gd name="T14" fmla="*/ 161 w 217"/>
                <a:gd name="T15" fmla="*/ 30 h 108"/>
                <a:gd name="T16" fmla="*/ 190 w 217"/>
                <a:gd name="T17" fmla="*/ 30 h 108"/>
                <a:gd name="T18" fmla="*/ 217 w 217"/>
                <a:gd name="T19" fmla="*/ 30 h 108"/>
                <a:gd name="T20" fmla="*/ 217 w 217"/>
                <a:gd name="T21" fmla="*/ 30 h 108"/>
                <a:gd name="T22" fmla="*/ 217 w 217"/>
                <a:gd name="T23" fmla="*/ 30 h 108"/>
                <a:gd name="T24" fmla="*/ 217 w 217"/>
                <a:gd name="T25" fmla="*/ 30 h 108"/>
                <a:gd name="T26" fmla="*/ 217 w 217"/>
                <a:gd name="T27" fmla="*/ 30 h 108"/>
                <a:gd name="T28" fmla="*/ 217 w 217"/>
                <a:gd name="T29" fmla="*/ 30 h 108"/>
                <a:gd name="T30" fmla="*/ 217 w 217"/>
                <a:gd name="T31" fmla="*/ 56 h 108"/>
                <a:gd name="T32" fmla="*/ 217 w 217"/>
                <a:gd name="T33" fmla="*/ 56 h 108"/>
                <a:gd name="T34" fmla="*/ 190 w 217"/>
                <a:gd name="T35" fmla="*/ 82 h 108"/>
                <a:gd name="T36" fmla="*/ 190 w 217"/>
                <a:gd name="T37" fmla="*/ 82 h 108"/>
                <a:gd name="T38" fmla="*/ 190 w 217"/>
                <a:gd name="T39" fmla="*/ 82 h 108"/>
                <a:gd name="T40" fmla="*/ 190 w 217"/>
                <a:gd name="T41" fmla="*/ 82 h 108"/>
                <a:gd name="T42" fmla="*/ 190 w 217"/>
                <a:gd name="T43" fmla="*/ 82 h 108"/>
                <a:gd name="T44" fmla="*/ 190 w 217"/>
                <a:gd name="T45" fmla="*/ 82 h 108"/>
                <a:gd name="T46" fmla="*/ 190 w 217"/>
                <a:gd name="T47" fmla="*/ 108 h 108"/>
                <a:gd name="T48" fmla="*/ 190 w 217"/>
                <a:gd name="T49" fmla="*/ 108 h 108"/>
                <a:gd name="T50" fmla="*/ 190 w 217"/>
                <a:gd name="T51" fmla="*/ 108 h 108"/>
                <a:gd name="T52" fmla="*/ 190 w 217"/>
                <a:gd name="T53" fmla="*/ 108 h 108"/>
                <a:gd name="T54" fmla="*/ 190 w 217"/>
                <a:gd name="T55" fmla="*/ 108 h 108"/>
                <a:gd name="T56" fmla="*/ 190 w 217"/>
                <a:gd name="T57" fmla="*/ 108 h 108"/>
                <a:gd name="T58" fmla="*/ 190 w 217"/>
                <a:gd name="T59" fmla="*/ 108 h 108"/>
                <a:gd name="T60" fmla="*/ 161 w 217"/>
                <a:gd name="T61" fmla="*/ 108 h 108"/>
                <a:gd name="T62" fmla="*/ 135 w 217"/>
                <a:gd name="T63" fmla="*/ 108 h 108"/>
                <a:gd name="T64" fmla="*/ 82 w 217"/>
                <a:gd name="T65" fmla="*/ 108 h 108"/>
                <a:gd name="T66" fmla="*/ 52 w 217"/>
                <a:gd name="T67" fmla="*/ 108 h 108"/>
                <a:gd name="T68" fmla="*/ 26 w 217"/>
                <a:gd name="T69" fmla="*/ 108 h 108"/>
                <a:gd name="T70" fmla="*/ 0 w 217"/>
                <a:gd name="T71" fmla="*/ 108 h 108"/>
                <a:gd name="T72" fmla="*/ 0 w 217"/>
                <a:gd name="T73" fmla="*/ 108 h 108"/>
                <a:gd name="T74" fmla="*/ 0 w 217"/>
                <a:gd name="T75" fmla="*/ 108 h 108"/>
                <a:gd name="T76" fmla="*/ 0 w 217"/>
                <a:gd name="T77" fmla="*/ 108 h 108"/>
                <a:gd name="T78" fmla="*/ 0 w 217"/>
                <a:gd name="T79" fmla="*/ 108 h 108"/>
                <a:gd name="T80" fmla="*/ 0 w 217"/>
                <a:gd name="T81" fmla="*/ 108 h 108"/>
                <a:gd name="T82" fmla="*/ 0 w 217"/>
                <a:gd name="T83" fmla="*/ 108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7"/>
                <a:gd name="T127" fmla="*/ 0 h 108"/>
                <a:gd name="T128" fmla="*/ 217 w 217"/>
                <a:gd name="T129" fmla="*/ 108 h 1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7" h="108">
                  <a:moveTo>
                    <a:pt x="26" y="0"/>
                  </a:moveTo>
                  <a:lnTo>
                    <a:pt x="26" y="0"/>
                  </a:lnTo>
                  <a:lnTo>
                    <a:pt x="82" y="0"/>
                  </a:lnTo>
                  <a:lnTo>
                    <a:pt x="109" y="30"/>
                  </a:lnTo>
                  <a:lnTo>
                    <a:pt x="161" y="30"/>
                  </a:lnTo>
                  <a:lnTo>
                    <a:pt x="190" y="30"/>
                  </a:lnTo>
                  <a:lnTo>
                    <a:pt x="217" y="30"/>
                  </a:lnTo>
                  <a:lnTo>
                    <a:pt x="217" y="56"/>
                  </a:lnTo>
                  <a:lnTo>
                    <a:pt x="190" y="82"/>
                  </a:lnTo>
                  <a:lnTo>
                    <a:pt x="190" y="108"/>
                  </a:lnTo>
                  <a:lnTo>
                    <a:pt x="161" y="108"/>
                  </a:lnTo>
                  <a:lnTo>
                    <a:pt x="135" y="108"/>
                  </a:lnTo>
                  <a:lnTo>
                    <a:pt x="82" y="108"/>
                  </a:lnTo>
                  <a:lnTo>
                    <a:pt x="52" y="108"/>
                  </a:lnTo>
                  <a:lnTo>
                    <a:pt x="26" y="10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949" name="Freeform 132"/>
            <p:cNvSpPr>
              <a:spLocks/>
            </p:cNvSpPr>
            <p:nvPr/>
          </p:nvSpPr>
          <p:spPr bwMode="auto">
            <a:xfrm>
              <a:off x="5599113" y="5083175"/>
              <a:ext cx="36513" cy="4762"/>
            </a:xfrm>
            <a:custGeom>
              <a:avLst/>
              <a:gdLst>
                <a:gd name="T0" fmla="*/ 0 w 243"/>
                <a:gd name="T1" fmla="*/ 30 h 30"/>
                <a:gd name="T2" fmla="*/ 0 w 243"/>
                <a:gd name="T3" fmla="*/ 30 h 30"/>
                <a:gd name="T4" fmla="*/ 0 w 243"/>
                <a:gd name="T5" fmla="*/ 30 h 30"/>
                <a:gd name="T6" fmla="*/ 26 w 243"/>
                <a:gd name="T7" fmla="*/ 0 h 30"/>
                <a:gd name="T8" fmla="*/ 52 w 243"/>
                <a:gd name="T9" fmla="*/ 0 h 30"/>
                <a:gd name="T10" fmla="*/ 108 w 243"/>
                <a:gd name="T11" fmla="*/ 0 h 30"/>
                <a:gd name="T12" fmla="*/ 134 w 243"/>
                <a:gd name="T13" fmla="*/ 0 h 30"/>
                <a:gd name="T14" fmla="*/ 164 w 243"/>
                <a:gd name="T15" fmla="*/ 0 h 30"/>
                <a:gd name="T16" fmla="*/ 191 w 243"/>
                <a:gd name="T17" fmla="*/ 0 h 30"/>
                <a:gd name="T18" fmla="*/ 217 w 243"/>
                <a:gd name="T19" fmla="*/ 0 h 30"/>
                <a:gd name="T20" fmla="*/ 217 w 243"/>
                <a:gd name="T21" fmla="*/ 0 h 30"/>
                <a:gd name="T22" fmla="*/ 243 w 243"/>
                <a:gd name="T23" fmla="*/ 0 h 30"/>
                <a:gd name="T24" fmla="*/ 243 w 243"/>
                <a:gd name="T25" fmla="*/ 0 h 30"/>
                <a:gd name="T26" fmla="*/ 243 w 243"/>
                <a:gd name="T27" fmla="*/ 0 h 30"/>
                <a:gd name="T28" fmla="*/ 243 w 243"/>
                <a:gd name="T29" fmla="*/ 0 h 30"/>
                <a:gd name="T30" fmla="*/ 243 w 243"/>
                <a:gd name="T31" fmla="*/ 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3"/>
                <a:gd name="T49" fmla="*/ 0 h 30"/>
                <a:gd name="T50" fmla="*/ 243 w 243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3" h="30">
                  <a:moveTo>
                    <a:pt x="0" y="30"/>
                  </a:moveTo>
                  <a:lnTo>
                    <a:pt x="0" y="3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64" y="0"/>
                  </a:lnTo>
                  <a:lnTo>
                    <a:pt x="191" y="0"/>
                  </a:lnTo>
                  <a:lnTo>
                    <a:pt x="217" y="0"/>
                  </a:lnTo>
                  <a:lnTo>
                    <a:pt x="24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0E2248-6028-4359-AA95-679337CB511D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3075" y="44450"/>
            <a:ext cx="7680325" cy="1143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今天的目的</a:t>
            </a:r>
            <a:endParaRPr kumimoji="0" lang="zh-TW" altLang="zh-TW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楷書體W5(P)" pitchFamily="66" charset="-120"/>
              <a:ea typeface="華康楷書體W5(P)" pitchFamily="66" charset="-12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7663" y="1196975"/>
            <a:ext cx="85486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1825" indent="-631825">
              <a:spcBef>
                <a:spcPct val="70000"/>
              </a:spcBef>
              <a:buSzPct val="100000"/>
              <a:buFontTx/>
              <a:buAutoNum type="arabicPeriod"/>
            </a:pP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提升參加者運用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《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情意及社交表現評估套件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》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及其數據於學校自評的技巧</a:t>
            </a:r>
            <a:endParaRPr kumimoji="0" lang="en-US" altLang="zh-TW" sz="3600" b="1">
              <a:latin typeface="華康楷書體W5(P)"/>
              <a:ea typeface="華康楷書體W5(P)"/>
              <a:cs typeface="華康楷書體W5(P)"/>
            </a:endParaRPr>
          </a:p>
          <a:p>
            <a:pPr marL="631825" indent="-631825">
              <a:spcBef>
                <a:spcPct val="70000"/>
              </a:spcBef>
              <a:buSzPct val="100000"/>
              <a:buFontTx/>
              <a:buAutoNum type="arabicPeriod"/>
            </a:pP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應用羅氏分數（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Rasch Score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）跟進學生在情意及社交表現評估套件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》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量表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/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副量表的進度</a:t>
            </a:r>
            <a:endParaRPr kumimoji="0" lang="en-US" altLang="zh-TW" sz="3600" b="1">
              <a:latin typeface="華康楷書體W5(P)"/>
              <a:ea typeface="華康楷書體W5(P)"/>
              <a:cs typeface="華康楷書體W5(P)"/>
            </a:endParaRPr>
          </a:p>
          <a:p>
            <a:pPr marL="631825" indent="-631825">
              <a:spcBef>
                <a:spcPct val="70000"/>
              </a:spcBef>
              <a:buSzPct val="100000"/>
              <a:buFontTx/>
              <a:buAutoNum type="arabicPeriod"/>
            </a:pP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掌握 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WINSTEPS 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的基本運作、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 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了解如何 解讀 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WINSTEPS 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分析結果，以實踐學習導向評估</a:t>
            </a:r>
            <a:endParaRPr kumimoji="0" lang="zh-TW" altLang="zh-TW" sz="3600" b="1">
              <a:latin typeface="華康楷書體W5(P)"/>
              <a:ea typeface="華康楷書體W5(P)"/>
              <a:cs typeface="華康楷書體W5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pPr>
              <a:defRPr/>
            </a:pPr>
            <a:fld id="{962B9F02-6BB9-4183-B1FB-16353A909757}" type="slidenum"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6866" name="Picture 1" descr="C:\Documents and Settings\dell user\Local Settings\Temporary Internet Files\Content.IE5\41CJOVGJ\MCj015725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838200"/>
            <a:ext cx="1825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28600" y="3727450"/>
            <a:ext cx="5995988" cy="2368550"/>
            <a:chOff x="228600" y="3727962"/>
            <a:chExt cx="5996087" cy="2368038"/>
          </a:xfrm>
        </p:grpSpPr>
        <p:grpSp>
          <p:nvGrpSpPr>
            <p:cNvPr id="36891" name="Group 60"/>
            <p:cNvGrpSpPr>
              <a:grpSpLocks/>
            </p:cNvGrpSpPr>
            <p:nvPr/>
          </p:nvGrpSpPr>
          <p:grpSpPr bwMode="auto">
            <a:xfrm>
              <a:off x="2667000" y="3790775"/>
              <a:ext cx="3557687" cy="2305225"/>
              <a:chOff x="2590800" y="2895600"/>
              <a:chExt cx="3557687" cy="2305225"/>
            </a:xfrm>
          </p:grpSpPr>
          <p:pic>
            <p:nvPicPr>
              <p:cNvPr id="36895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1491268">
                <a:off x="2590800" y="4343400"/>
                <a:ext cx="676275" cy="56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Freeform 8"/>
              <p:cNvSpPr/>
              <p:nvPr/>
            </p:nvSpPr>
            <p:spPr>
              <a:xfrm>
                <a:off x="3117899" y="3886659"/>
                <a:ext cx="2901998" cy="914203"/>
              </a:xfrm>
              <a:custGeom>
                <a:avLst/>
                <a:gdLst>
                  <a:gd name="connsiteX0" fmla="*/ 0 w 1490472"/>
                  <a:gd name="connsiteY0" fmla="*/ 228600 h 612648"/>
                  <a:gd name="connsiteX1" fmla="*/ 493776 w 1490472"/>
                  <a:gd name="connsiteY1" fmla="*/ 64008 h 612648"/>
                  <a:gd name="connsiteX2" fmla="*/ 1490472 w 1490472"/>
                  <a:gd name="connsiteY2" fmla="*/ 612648 h 61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0472" h="612648">
                    <a:moveTo>
                      <a:pt x="0" y="228600"/>
                    </a:moveTo>
                    <a:cubicBezTo>
                      <a:pt x="122682" y="114300"/>
                      <a:pt x="245364" y="0"/>
                      <a:pt x="493776" y="64008"/>
                    </a:cubicBezTo>
                    <a:cubicBezTo>
                      <a:pt x="742188" y="128016"/>
                      <a:pt x="1116330" y="370332"/>
                      <a:pt x="1490472" y="612648"/>
                    </a:cubicBezTo>
                  </a:path>
                </a:pathLst>
              </a:cu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grpSp>
            <p:nvGrpSpPr>
              <p:cNvPr id="36897" name="Group 50"/>
              <p:cNvGrpSpPr>
                <a:grpSpLocks/>
              </p:cNvGrpSpPr>
              <p:nvPr/>
            </p:nvGrpSpPr>
            <p:grpSpPr bwMode="auto">
              <a:xfrm>
                <a:off x="3733800" y="2895600"/>
                <a:ext cx="1051560" cy="2048256"/>
                <a:chOff x="7351776" y="2895600"/>
                <a:chExt cx="1051560" cy="1667256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7391524" y="3048595"/>
                  <a:ext cx="46038" cy="14469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8305938" y="2896148"/>
                  <a:ext cx="44451" cy="14469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7391524" y="3201043"/>
                  <a:ext cx="990616" cy="228672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/>
                <p:cNvSpPr/>
                <p:nvPr/>
              </p:nvSpPr>
              <p:spPr>
                <a:xfrm>
                  <a:off x="7351835" y="4495554"/>
                  <a:ext cx="136527" cy="671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8266250" y="4343106"/>
                  <a:ext cx="136527" cy="671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7391524" y="3688100"/>
                  <a:ext cx="76201" cy="4650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7391524" y="3992994"/>
                  <a:ext cx="76201" cy="45217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8305938" y="3535652"/>
                  <a:ext cx="76201" cy="4650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8305938" y="3840547"/>
                  <a:ext cx="76201" cy="45217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</p:grpSp>
          <p:grpSp>
            <p:nvGrpSpPr>
              <p:cNvPr id="36898" name="Group 58"/>
              <p:cNvGrpSpPr>
                <a:grpSpLocks/>
              </p:cNvGrpSpPr>
              <p:nvPr/>
            </p:nvGrpSpPr>
            <p:grpSpPr bwMode="auto">
              <a:xfrm>
                <a:off x="3886200" y="4495800"/>
                <a:ext cx="2262287" cy="705025"/>
                <a:chOff x="5867400" y="2971800"/>
                <a:chExt cx="2262287" cy="705025"/>
              </a:xfrm>
            </p:grpSpPr>
            <p:grpSp>
              <p:nvGrpSpPr>
                <p:cNvPr id="36900" name="Group 55"/>
                <p:cNvGrpSpPr>
                  <a:grpSpLocks/>
                </p:cNvGrpSpPr>
                <p:nvPr/>
              </p:nvGrpSpPr>
              <p:grpSpPr bwMode="auto">
                <a:xfrm>
                  <a:off x="5867400" y="2971800"/>
                  <a:ext cx="2155646" cy="381000"/>
                  <a:chOff x="5867400" y="2971800"/>
                  <a:chExt cx="2155646" cy="381000"/>
                </a:xfrm>
              </p:grpSpPr>
              <p:sp>
                <p:nvSpPr>
                  <p:cNvPr id="53" name="Parallelogram 52"/>
                  <p:cNvSpPr/>
                  <p:nvPr/>
                </p:nvSpPr>
                <p:spPr>
                  <a:xfrm>
                    <a:off x="5867461" y="2972127"/>
                    <a:ext cx="2133636" cy="304734"/>
                  </a:xfrm>
                  <a:prstGeom prst="parallelogram">
                    <a:avLst>
                      <a:gd name="adj" fmla="val 209800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US" b="1">
                      <a:cs typeface="Arial" pitchFamily="34" charset="0"/>
                    </a:endParaRPr>
                  </a:p>
                </p:txBody>
              </p:sp>
              <p:sp>
                <p:nvSpPr>
                  <p:cNvPr id="54" name="Round Same Side Corner Rectangle 53"/>
                  <p:cNvSpPr/>
                  <p:nvPr/>
                </p:nvSpPr>
                <p:spPr>
                  <a:xfrm>
                    <a:off x="5867461" y="3276861"/>
                    <a:ext cx="1524025" cy="76184"/>
                  </a:xfrm>
                  <a:prstGeom prst="round2Same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US" b="1">
                      <a:cs typeface="Arial" pitchFamily="34" charset="0"/>
                    </a:endParaRPr>
                  </a:p>
                </p:txBody>
              </p:sp>
              <p:sp>
                <p:nvSpPr>
                  <p:cNvPr id="55" name="Right Triangle 54"/>
                  <p:cNvSpPr/>
                  <p:nvPr/>
                </p:nvSpPr>
                <p:spPr>
                  <a:xfrm rot="19805598">
                    <a:off x="7369261" y="3130843"/>
                    <a:ext cx="654061" cy="52377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US" b="1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7" name="Parallelogram 56"/>
                <p:cNvSpPr/>
                <p:nvPr/>
              </p:nvSpPr>
              <p:spPr>
                <a:xfrm rot="5224703">
                  <a:off x="6469968" y="2756892"/>
                  <a:ext cx="342826" cy="1497038"/>
                </a:xfrm>
                <a:prstGeom prst="parallelogram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  <p:sp>
              <p:nvSpPr>
                <p:cNvPr id="58" name="Parallelogram 57"/>
                <p:cNvSpPr/>
                <p:nvPr/>
              </p:nvSpPr>
              <p:spPr>
                <a:xfrm rot="19717688">
                  <a:off x="7293060" y="3205440"/>
                  <a:ext cx="836627" cy="228551"/>
                </a:xfrm>
                <a:prstGeom prst="parallelogram">
                  <a:avLst>
                    <a:gd name="adj" fmla="val 55943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</p:grpSp>
          <p:pic>
            <p:nvPicPr>
              <p:cNvPr id="162821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24400" y="4114800"/>
                <a:ext cx="762000" cy="6762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64" name="Right Arrow 63"/>
            <p:cNvSpPr/>
            <p:nvPr/>
          </p:nvSpPr>
          <p:spPr>
            <a:xfrm>
              <a:off x="304801" y="5486532"/>
              <a:ext cx="304805" cy="3047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b="1">
                <a:cs typeface="Arial" pitchFamily="34" charset="0"/>
              </a:endParaRPr>
            </a:p>
          </p:txBody>
        </p:sp>
        <p:sp>
          <p:nvSpPr>
            <p:cNvPr id="36893" name="TextBox 64"/>
            <p:cNvSpPr txBox="1">
              <a:spLocks noChangeArrowheads="1"/>
            </p:cNvSpPr>
            <p:nvPr/>
          </p:nvSpPr>
          <p:spPr bwMode="auto">
            <a:xfrm>
              <a:off x="228600" y="3727962"/>
              <a:ext cx="30480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跳高的能力低於竿的高度</a:t>
              </a:r>
              <a:endParaRPr kumimoji="0" lang="en-US" altLang="ja-JP" sz="3200" b="1"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  <p:sp>
          <p:nvSpPr>
            <p:cNvPr id="36894" name="TextBox 65"/>
            <p:cNvSpPr txBox="1">
              <a:spLocks noChangeArrowheads="1"/>
            </p:cNvSpPr>
            <p:nvPr/>
          </p:nvSpPr>
          <p:spPr bwMode="auto">
            <a:xfrm>
              <a:off x="762000" y="5157192"/>
              <a:ext cx="141577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CN" altLang="en-US" sz="4800" b="1">
                  <a:solidFill>
                    <a:srgbClr val="0000FF"/>
                  </a:solidFill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失敗</a:t>
              </a:r>
              <a:endParaRPr kumimoji="0" lang="en-US" altLang="ja-JP" sz="48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6477000" y="3727450"/>
            <a:ext cx="2057400" cy="2293938"/>
            <a:chOff x="6476999" y="3727962"/>
            <a:chExt cx="2057401" cy="2293326"/>
          </a:xfrm>
        </p:grpSpPr>
        <p:sp>
          <p:nvSpPr>
            <p:cNvPr id="67" name="Right Arrow 66"/>
            <p:cNvSpPr/>
            <p:nvPr/>
          </p:nvSpPr>
          <p:spPr>
            <a:xfrm>
              <a:off x="6476999" y="5486443"/>
              <a:ext cx="304800" cy="304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b="1">
                <a:cs typeface="Arial" pitchFamily="34" charset="0"/>
              </a:endParaRPr>
            </a:p>
          </p:txBody>
        </p:sp>
        <p:sp>
          <p:nvSpPr>
            <p:cNvPr id="36889" name="TextBox 67"/>
            <p:cNvSpPr txBox="1">
              <a:spLocks noChangeArrowheads="1"/>
            </p:cNvSpPr>
            <p:nvPr/>
          </p:nvSpPr>
          <p:spPr bwMode="auto">
            <a:xfrm>
              <a:off x="6476999" y="3727962"/>
              <a:ext cx="205740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能力不及題項難度</a:t>
              </a:r>
              <a:endParaRPr kumimoji="0" lang="en-US" altLang="zh-TW" sz="3200" b="1"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  <p:sp>
          <p:nvSpPr>
            <p:cNvPr id="36890" name="TextBox 68"/>
            <p:cNvSpPr txBox="1">
              <a:spLocks noChangeArrowheads="1"/>
            </p:cNvSpPr>
            <p:nvPr/>
          </p:nvSpPr>
          <p:spPr bwMode="auto">
            <a:xfrm>
              <a:off x="7010400" y="5190291"/>
              <a:ext cx="141577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CN" altLang="en-US" sz="4800" b="1">
                  <a:solidFill>
                    <a:srgbClr val="0000FF"/>
                  </a:solidFill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答錯</a:t>
              </a:r>
              <a:endParaRPr kumimoji="0" lang="en-US" altLang="en-US" sz="48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304800" y="457200"/>
            <a:ext cx="2743200" cy="2201863"/>
            <a:chOff x="304800" y="457200"/>
            <a:chExt cx="2362200" cy="2202597"/>
          </a:xfrm>
        </p:grpSpPr>
        <p:sp>
          <p:nvSpPr>
            <p:cNvPr id="36885" name="TextBox 62"/>
            <p:cNvSpPr txBox="1">
              <a:spLocks noChangeArrowheads="1"/>
            </p:cNvSpPr>
            <p:nvPr/>
          </p:nvSpPr>
          <p:spPr bwMode="auto">
            <a:xfrm>
              <a:off x="304800" y="457200"/>
              <a:ext cx="23622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跳高的能力超過竿的高度</a:t>
              </a:r>
              <a:endParaRPr kumimoji="0" lang="en-US" altLang="ja-JP" sz="3200" b="1"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304800" y="2043642"/>
              <a:ext cx="304845" cy="3049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b="1">
                <a:cs typeface="Arial" pitchFamily="34" charset="0"/>
              </a:endParaRPr>
            </a:p>
          </p:txBody>
        </p:sp>
        <p:sp>
          <p:nvSpPr>
            <p:cNvPr id="36887" name="Rectangle 70"/>
            <p:cNvSpPr>
              <a:spLocks noChangeArrowheads="1"/>
            </p:cNvSpPr>
            <p:nvPr/>
          </p:nvSpPr>
          <p:spPr bwMode="auto">
            <a:xfrm>
              <a:off x="838200" y="1828800"/>
              <a:ext cx="121913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CN" altLang="en-US" sz="4800" b="1">
                  <a:solidFill>
                    <a:srgbClr val="0000FF"/>
                  </a:solidFill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過竿</a:t>
              </a:r>
              <a:endParaRPr kumimoji="0" lang="en-US" altLang="ja-JP" sz="48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6477000" y="457200"/>
            <a:ext cx="2057400" cy="2171700"/>
            <a:chOff x="6476999" y="3727962"/>
            <a:chExt cx="2057401" cy="2171704"/>
          </a:xfrm>
        </p:grpSpPr>
        <p:sp>
          <p:nvSpPr>
            <p:cNvPr id="42" name="Right Arrow 41"/>
            <p:cNvSpPr/>
            <p:nvPr/>
          </p:nvSpPr>
          <p:spPr>
            <a:xfrm>
              <a:off x="6476999" y="5171003"/>
              <a:ext cx="304800" cy="3048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b="1">
                <a:cs typeface="Arial" pitchFamily="34" charset="0"/>
              </a:endParaRPr>
            </a:p>
          </p:txBody>
        </p:sp>
        <p:sp>
          <p:nvSpPr>
            <p:cNvPr id="36883" name="TextBox 42"/>
            <p:cNvSpPr txBox="1">
              <a:spLocks noChangeArrowheads="1"/>
            </p:cNvSpPr>
            <p:nvPr/>
          </p:nvSpPr>
          <p:spPr bwMode="auto">
            <a:xfrm>
              <a:off x="6476999" y="3727962"/>
              <a:ext cx="205740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能力超過題項難度</a:t>
              </a:r>
              <a:endParaRPr kumimoji="0" lang="en-US" altLang="en-US" sz="3200" b="1"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  <p:sp>
          <p:nvSpPr>
            <p:cNvPr id="36884" name="TextBox 51"/>
            <p:cNvSpPr txBox="1">
              <a:spLocks noChangeArrowheads="1"/>
            </p:cNvSpPr>
            <p:nvPr/>
          </p:nvSpPr>
          <p:spPr bwMode="auto">
            <a:xfrm>
              <a:off x="7010400" y="5068669"/>
              <a:ext cx="141577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CN" altLang="en-US" sz="4800" b="1">
                  <a:solidFill>
                    <a:srgbClr val="0000FF"/>
                  </a:solidFill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答對</a:t>
              </a:r>
              <a:endParaRPr kumimoji="0" lang="en-US" altLang="ja-JP" sz="48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</p:grp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0" y="2895600"/>
            <a:ext cx="9067800" cy="339725"/>
            <a:chOff x="0" y="2895600"/>
            <a:chExt cx="9067800" cy="339091"/>
          </a:xfrm>
        </p:grpSpPr>
        <p:grpSp>
          <p:nvGrpSpPr>
            <p:cNvPr id="36873" name="Group 72"/>
            <p:cNvGrpSpPr>
              <a:grpSpLocks/>
            </p:cNvGrpSpPr>
            <p:nvPr/>
          </p:nvGrpSpPr>
          <p:grpSpPr bwMode="auto">
            <a:xfrm>
              <a:off x="0" y="2895600"/>
              <a:ext cx="2557134" cy="339091"/>
              <a:chOff x="0" y="2895600"/>
              <a:chExt cx="2557134" cy="339091"/>
            </a:xfrm>
          </p:grpSpPr>
          <p:pic>
            <p:nvPicPr>
              <p:cNvPr id="36880" name="Picture 1" descr="C:\Documents and Settings\mmcmok\Local Settings\Temporary Internet Files\Content.IE5\AIVWJWYG\MCj04390720000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2895600"/>
                <a:ext cx="1261734" cy="339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1" name="Picture 1" descr="C:\Documents and Settings\mmcmok\Local Settings\Temporary Internet Files\Content.IE5\AIVWJWYG\MCj04390720000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95400" y="2895600"/>
                <a:ext cx="1261734" cy="339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6874" name="Group 73"/>
            <p:cNvGrpSpPr>
              <a:grpSpLocks/>
            </p:cNvGrpSpPr>
            <p:nvPr/>
          </p:nvGrpSpPr>
          <p:grpSpPr bwMode="auto">
            <a:xfrm>
              <a:off x="2624466" y="2895600"/>
              <a:ext cx="2557134" cy="339091"/>
              <a:chOff x="0" y="2895600"/>
              <a:chExt cx="2557134" cy="339091"/>
            </a:xfrm>
          </p:grpSpPr>
          <p:pic>
            <p:nvPicPr>
              <p:cNvPr id="36878" name="Picture 1" descr="C:\Documents and Settings\mmcmok\Local Settings\Temporary Internet Files\Content.IE5\AIVWJWYG\MCj04390720000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2895600"/>
                <a:ext cx="1261734" cy="339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9" name="Picture 1" descr="C:\Documents and Settings\mmcmok\Local Settings\Temporary Internet Files\Content.IE5\AIVWJWYG\MCj04390720000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95400" y="2895600"/>
                <a:ext cx="1261734" cy="339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6875" name="Picture 1" descr="C:\Documents and Settings\mmcmok\Local Settings\Temporary Internet Files\Content.IE5\AIVWJWYG\MCj0439072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15266" y="2895600"/>
              <a:ext cx="1261734" cy="33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Picture 1" descr="C:\Documents and Settings\mmcmok\Local Settings\Temporary Internet Files\Content.IE5\AIVWJWYG\MCj0439072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10666" y="2895600"/>
              <a:ext cx="1261734" cy="33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Picture 1" descr="C:\Documents and Settings\mmcmok\Local Settings\Temporary Internet Files\Content.IE5\AIVWJWYG\MCj0439072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06066" y="2895600"/>
              <a:ext cx="1261734" cy="33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4" name="Straight Connector 83"/>
          <p:cNvCxnSpPr/>
          <p:nvPr/>
        </p:nvCxnSpPr>
        <p:spPr>
          <a:xfrm flipV="1">
            <a:off x="3859213" y="4160838"/>
            <a:ext cx="990600" cy="2809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pPr>
              <a:defRPr/>
            </a:pPr>
            <a:fld id="{8DFA641E-03A8-4A5A-84E8-080449D77980}" type="slidenum"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7890" name="Picture 1" descr="C:\Documents and Settings\dell user\Local Settings\Temporary Internet Files\Content.IE5\41CJOVGJ\MCj015725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133600"/>
            <a:ext cx="10572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1" name="Group 60"/>
          <p:cNvGrpSpPr>
            <a:grpSpLocks/>
          </p:cNvGrpSpPr>
          <p:nvPr/>
        </p:nvGrpSpPr>
        <p:grpSpPr bwMode="auto">
          <a:xfrm>
            <a:off x="1835150" y="4437063"/>
            <a:ext cx="1905000" cy="1512887"/>
            <a:chOff x="2590800" y="2895600"/>
            <a:chExt cx="3557687" cy="2305225"/>
          </a:xfrm>
        </p:grpSpPr>
        <p:pic>
          <p:nvPicPr>
            <p:cNvPr id="3791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491268">
              <a:off x="2590800" y="4343400"/>
              <a:ext cx="67627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8"/>
            <p:cNvSpPr/>
            <p:nvPr/>
          </p:nvSpPr>
          <p:spPr>
            <a:xfrm>
              <a:off x="3118524" y="3887355"/>
              <a:ext cx="2902481" cy="914350"/>
            </a:xfrm>
            <a:custGeom>
              <a:avLst/>
              <a:gdLst>
                <a:gd name="connsiteX0" fmla="*/ 0 w 1490472"/>
                <a:gd name="connsiteY0" fmla="*/ 228600 h 612648"/>
                <a:gd name="connsiteX1" fmla="*/ 493776 w 1490472"/>
                <a:gd name="connsiteY1" fmla="*/ 64008 h 612648"/>
                <a:gd name="connsiteX2" fmla="*/ 1490472 w 1490472"/>
                <a:gd name="connsiteY2" fmla="*/ 612648 h 61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472" h="612648">
                  <a:moveTo>
                    <a:pt x="0" y="228600"/>
                  </a:moveTo>
                  <a:cubicBezTo>
                    <a:pt x="122682" y="114300"/>
                    <a:pt x="245364" y="0"/>
                    <a:pt x="493776" y="64008"/>
                  </a:cubicBezTo>
                  <a:cubicBezTo>
                    <a:pt x="742188" y="128016"/>
                    <a:pt x="1116330" y="370332"/>
                    <a:pt x="1490472" y="612648"/>
                  </a:cubicBezTo>
                </a:path>
              </a:pathLst>
            </a:cu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b="1">
                <a:cs typeface="Arial" pitchFamily="34" charset="0"/>
              </a:endParaRPr>
            </a:p>
          </p:txBody>
        </p:sp>
        <p:grpSp>
          <p:nvGrpSpPr>
            <p:cNvPr id="37918" name="Group 50"/>
            <p:cNvGrpSpPr>
              <a:grpSpLocks/>
            </p:cNvGrpSpPr>
            <p:nvPr/>
          </p:nvGrpSpPr>
          <p:grpSpPr bwMode="auto">
            <a:xfrm>
              <a:off x="3733800" y="2895600"/>
              <a:ext cx="1051560" cy="2048256"/>
              <a:chOff x="7351776" y="2895600"/>
              <a:chExt cx="1051560" cy="166725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391708" y="3047210"/>
                <a:ext cx="47436" cy="14491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304847" y="2895600"/>
                <a:ext cx="47436" cy="14491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V="1">
                <a:off x="7391708" y="3200789"/>
                <a:ext cx="990222" cy="2284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7353165" y="4496370"/>
                <a:ext cx="136378" cy="66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266304" y="4344760"/>
                <a:ext cx="136378" cy="66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391708" y="3689093"/>
                <a:ext cx="77083" cy="4528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391708" y="3992314"/>
                <a:ext cx="77083" cy="4725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8304847" y="3535514"/>
                <a:ext cx="77083" cy="4528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304847" y="3840704"/>
                <a:ext cx="77083" cy="4528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</p:grpSp>
        <p:grpSp>
          <p:nvGrpSpPr>
            <p:cNvPr id="37919" name="Group 58"/>
            <p:cNvGrpSpPr>
              <a:grpSpLocks/>
            </p:cNvGrpSpPr>
            <p:nvPr/>
          </p:nvGrpSpPr>
          <p:grpSpPr bwMode="auto">
            <a:xfrm>
              <a:off x="3886200" y="4495800"/>
              <a:ext cx="2262287" cy="705025"/>
              <a:chOff x="5867400" y="2971800"/>
              <a:chExt cx="2262287" cy="705025"/>
            </a:xfrm>
          </p:grpSpPr>
          <p:grpSp>
            <p:nvGrpSpPr>
              <p:cNvPr id="37921" name="Group 55"/>
              <p:cNvGrpSpPr>
                <a:grpSpLocks/>
              </p:cNvGrpSpPr>
              <p:nvPr/>
            </p:nvGrpSpPr>
            <p:grpSpPr bwMode="auto">
              <a:xfrm>
                <a:off x="5867400" y="2971800"/>
                <a:ext cx="2155646" cy="381000"/>
                <a:chOff x="5867400" y="2971800"/>
                <a:chExt cx="2155646" cy="381000"/>
              </a:xfrm>
            </p:grpSpPr>
            <p:sp>
              <p:nvSpPr>
                <p:cNvPr id="53" name="Parallelogram 52"/>
                <p:cNvSpPr/>
                <p:nvPr/>
              </p:nvSpPr>
              <p:spPr>
                <a:xfrm>
                  <a:off x="5867592" y="2972921"/>
                  <a:ext cx="2134612" cy="304783"/>
                </a:xfrm>
                <a:prstGeom prst="parallelogram">
                  <a:avLst>
                    <a:gd name="adj" fmla="val 209800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  <p:sp>
              <p:nvSpPr>
                <p:cNvPr id="54" name="Round Same Side Corner Rectangle 53"/>
                <p:cNvSpPr/>
                <p:nvPr/>
              </p:nvSpPr>
              <p:spPr>
                <a:xfrm>
                  <a:off x="5867592" y="3277705"/>
                  <a:ext cx="1523876" cy="74986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  <p:sp>
              <p:nvSpPr>
                <p:cNvPr id="55" name="Right Triangle 54"/>
                <p:cNvSpPr/>
                <p:nvPr/>
              </p:nvSpPr>
              <p:spPr>
                <a:xfrm rot="19805598">
                  <a:off x="7370714" y="3132570"/>
                  <a:ext cx="652242" cy="50796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</p:grpSp>
          <p:sp>
            <p:nvSpPr>
              <p:cNvPr id="57" name="Parallelogram 56"/>
              <p:cNvSpPr/>
              <p:nvPr/>
            </p:nvSpPr>
            <p:spPr>
              <a:xfrm rot="5224703">
                <a:off x="6470854" y="2759178"/>
                <a:ext cx="341066" cy="1494228"/>
              </a:xfrm>
              <a:prstGeom prst="parallelogram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sp>
            <p:nvSpPr>
              <p:cNvPr id="58" name="Parallelogram 57"/>
              <p:cNvSpPr/>
              <p:nvPr/>
            </p:nvSpPr>
            <p:spPr>
              <a:xfrm rot="19717688">
                <a:off x="7293631" y="3205137"/>
                <a:ext cx="836056" cy="229796"/>
              </a:xfrm>
              <a:prstGeom prst="parallelogram">
                <a:avLst>
                  <a:gd name="adj" fmla="val 55943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</p:grpSp>
        <p:pic>
          <p:nvPicPr>
            <p:cNvPr id="16282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4114800"/>
              <a:ext cx="762000" cy="6762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3851275" y="941388"/>
            <a:ext cx="2236788" cy="1982787"/>
            <a:chOff x="6341800" y="3832628"/>
            <a:chExt cx="2099611" cy="1983566"/>
          </a:xfrm>
        </p:grpSpPr>
        <p:sp>
          <p:nvSpPr>
            <p:cNvPr id="42" name="Right Arrow 41"/>
            <p:cNvSpPr/>
            <p:nvPr/>
          </p:nvSpPr>
          <p:spPr>
            <a:xfrm rot="5400000">
              <a:off x="7253410" y="4790938"/>
              <a:ext cx="325566" cy="28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400" b="1">
                <a:cs typeface="Arial" pitchFamily="34" charset="0"/>
              </a:endParaRPr>
            </a:p>
          </p:txBody>
        </p:sp>
        <p:sp>
          <p:nvSpPr>
            <p:cNvPr id="37914" name="TextBox 42"/>
            <p:cNvSpPr txBox="1">
              <a:spLocks noChangeArrowheads="1"/>
            </p:cNvSpPr>
            <p:nvPr/>
          </p:nvSpPr>
          <p:spPr bwMode="auto">
            <a:xfrm>
              <a:off x="6477001" y="3832628"/>
              <a:ext cx="1892808" cy="95410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CN" altLang="en-US" sz="28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滿足感超過題項要求</a:t>
              </a:r>
              <a:endParaRPr kumimoji="0" lang="en-US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  <p:sp>
          <p:nvSpPr>
            <p:cNvPr id="37915" name="TextBox 51"/>
            <p:cNvSpPr txBox="1">
              <a:spLocks noChangeArrowheads="1"/>
            </p:cNvSpPr>
            <p:nvPr/>
          </p:nvSpPr>
          <p:spPr bwMode="auto">
            <a:xfrm>
              <a:off x="6341800" y="5108308"/>
              <a:ext cx="2099611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CN" altLang="en-US" sz="4000" b="1">
                  <a:solidFill>
                    <a:srgbClr val="0000FF"/>
                  </a:solidFill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相當同意</a:t>
              </a:r>
              <a:endParaRPr kumimoji="0" lang="en-US" altLang="ja-JP" sz="40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</p:grpSp>
      <p:grpSp>
        <p:nvGrpSpPr>
          <p:cNvPr id="37893" name="Group 86"/>
          <p:cNvGrpSpPr>
            <a:grpSpLocks/>
          </p:cNvGrpSpPr>
          <p:nvPr/>
        </p:nvGrpSpPr>
        <p:grpSpPr bwMode="auto">
          <a:xfrm>
            <a:off x="2552700" y="3255963"/>
            <a:ext cx="6443663" cy="338137"/>
            <a:chOff x="2552458" y="3255640"/>
            <a:chExt cx="6443334" cy="339091"/>
          </a:xfrm>
        </p:grpSpPr>
        <p:grpSp>
          <p:nvGrpSpPr>
            <p:cNvPr id="37907" name="Group 73"/>
            <p:cNvGrpSpPr>
              <a:grpSpLocks/>
            </p:cNvGrpSpPr>
            <p:nvPr/>
          </p:nvGrpSpPr>
          <p:grpSpPr bwMode="auto">
            <a:xfrm>
              <a:off x="2552458" y="3255640"/>
              <a:ext cx="2557134" cy="339091"/>
              <a:chOff x="0" y="2895600"/>
              <a:chExt cx="2557134" cy="339091"/>
            </a:xfrm>
          </p:grpSpPr>
          <p:pic>
            <p:nvPicPr>
              <p:cNvPr id="37911" name="Picture 1" descr="C:\Documents and Settings\mmcmok\Local Settings\Temporary Internet Files\Content.IE5\AIVWJWYG\MCj04390720000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2895600"/>
                <a:ext cx="1261734" cy="339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12" name="Picture 1" descr="C:\Documents and Settings\mmcmok\Local Settings\Temporary Internet Files\Content.IE5\AIVWJWYG\MCj04390720000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95400" y="2895600"/>
                <a:ext cx="1261734" cy="339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7908" name="Picture 1" descr="C:\Documents and Settings\mmcmok\Local Settings\Temporary Internet Files\Content.IE5\AIVWJWYG\MCj0439072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3258" y="3255640"/>
              <a:ext cx="1261734" cy="33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9" name="Picture 1" descr="C:\Documents and Settings\mmcmok\Local Settings\Temporary Internet Files\Content.IE5\AIVWJWYG\MCj0439072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38658" y="3255640"/>
              <a:ext cx="1261734" cy="33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0" name="Picture 1" descr="C:\Documents and Settings\mmcmok\Local Settings\Temporary Internet Files\Content.IE5\AIVWJWYG\MCj0439072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34058" y="3255640"/>
              <a:ext cx="1261734" cy="33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4" name="TextBox 55"/>
          <p:cNvSpPr txBox="1">
            <a:spLocks noChangeArrowheads="1"/>
          </p:cNvSpPr>
          <p:nvPr/>
        </p:nvSpPr>
        <p:spPr bwMode="auto">
          <a:xfrm>
            <a:off x="34925" y="2636838"/>
            <a:ext cx="2449513" cy="1570037"/>
          </a:xfrm>
          <a:prstGeom prst="rect">
            <a:avLst/>
          </a:prstGeom>
          <a:solidFill>
            <a:srgbClr val="FFEB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整體滿足感</a:t>
            </a: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：我在學校感到快樂。</a:t>
            </a:r>
          </a:p>
        </p:txBody>
      </p:sp>
      <p:grpSp>
        <p:nvGrpSpPr>
          <p:cNvPr id="59" name="Group 38"/>
          <p:cNvGrpSpPr>
            <a:grpSpLocks/>
          </p:cNvGrpSpPr>
          <p:nvPr/>
        </p:nvGrpSpPr>
        <p:grpSpPr bwMode="auto">
          <a:xfrm>
            <a:off x="6507163" y="404813"/>
            <a:ext cx="2386012" cy="2016125"/>
            <a:chOff x="6641589" y="4160010"/>
            <a:chExt cx="1900289" cy="2016224"/>
          </a:xfrm>
        </p:grpSpPr>
        <p:sp>
          <p:nvSpPr>
            <p:cNvPr id="60" name="Right Arrow 59"/>
            <p:cNvSpPr/>
            <p:nvPr/>
          </p:nvSpPr>
          <p:spPr>
            <a:xfrm rot="5400000">
              <a:off x="7368822" y="5143750"/>
              <a:ext cx="382606" cy="2440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400" b="1">
                <a:cs typeface="Arial" pitchFamily="34" charset="0"/>
              </a:endParaRPr>
            </a:p>
          </p:txBody>
        </p:sp>
        <p:sp>
          <p:nvSpPr>
            <p:cNvPr id="37905" name="TextBox 60"/>
            <p:cNvSpPr txBox="1">
              <a:spLocks noChangeArrowheads="1"/>
            </p:cNvSpPr>
            <p:nvPr/>
          </p:nvSpPr>
          <p:spPr bwMode="auto">
            <a:xfrm>
              <a:off x="6641589" y="4160010"/>
              <a:ext cx="1900289" cy="95410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CN" altLang="en-US" sz="28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滿足感遠遠超過題項要求</a:t>
              </a:r>
              <a:endParaRPr kumimoji="0" lang="en-US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  <p:sp>
          <p:nvSpPr>
            <p:cNvPr id="37906" name="TextBox 61"/>
            <p:cNvSpPr txBox="1">
              <a:spLocks noChangeArrowheads="1"/>
            </p:cNvSpPr>
            <p:nvPr/>
          </p:nvSpPr>
          <p:spPr bwMode="auto">
            <a:xfrm>
              <a:off x="6706430" y="5468348"/>
              <a:ext cx="1781484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CN" altLang="en-US" sz="4000" b="1">
                  <a:solidFill>
                    <a:srgbClr val="0000FF"/>
                  </a:solidFill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極之同意</a:t>
              </a:r>
              <a:endParaRPr kumimoji="0" lang="en-US" altLang="ja-JP" sz="40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</p:grpSp>
      <p:grpSp>
        <p:nvGrpSpPr>
          <p:cNvPr id="73" name="Group 38"/>
          <p:cNvGrpSpPr>
            <a:grpSpLocks/>
          </p:cNvGrpSpPr>
          <p:nvPr/>
        </p:nvGrpSpPr>
        <p:grpSpPr bwMode="auto">
          <a:xfrm>
            <a:off x="3956050" y="3860800"/>
            <a:ext cx="2236788" cy="2016125"/>
            <a:chOff x="6372460" y="3925983"/>
            <a:chExt cx="2099611" cy="2016224"/>
          </a:xfrm>
        </p:grpSpPr>
        <p:sp>
          <p:nvSpPr>
            <p:cNvPr id="74" name="Right Arrow 73"/>
            <p:cNvSpPr/>
            <p:nvPr/>
          </p:nvSpPr>
          <p:spPr>
            <a:xfrm rot="5400000">
              <a:off x="7253627" y="4881533"/>
              <a:ext cx="323866" cy="28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400" b="1">
                <a:cs typeface="Arial" pitchFamily="34" charset="0"/>
              </a:endParaRPr>
            </a:p>
          </p:txBody>
        </p:sp>
        <p:sp>
          <p:nvSpPr>
            <p:cNvPr id="37902" name="TextBox 76"/>
            <p:cNvSpPr txBox="1">
              <a:spLocks noChangeArrowheads="1"/>
            </p:cNvSpPr>
            <p:nvPr/>
          </p:nvSpPr>
          <p:spPr bwMode="auto">
            <a:xfrm>
              <a:off x="6476998" y="3925983"/>
              <a:ext cx="1892807" cy="95410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CN" altLang="en-US" sz="28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滿足感低于題項要求</a:t>
              </a:r>
              <a:endParaRPr kumimoji="0" lang="en-US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  <p:sp>
          <p:nvSpPr>
            <p:cNvPr id="37903" name="TextBox 80"/>
            <p:cNvSpPr txBox="1">
              <a:spLocks noChangeArrowheads="1"/>
            </p:cNvSpPr>
            <p:nvPr/>
          </p:nvSpPr>
          <p:spPr bwMode="auto">
            <a:xfrm>
              <a:off x="6372460" y="5234321"/>
              <a:ext cx="2099611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CN" altLang="en-US" sz="4000" b="1">
                  <a:solidFill>
                    <a:srgbClr val="0000FF"/>
                  </a:solidFill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不太同意</a:t>
              </a:r>
              <a:endParaRPr kumimoji="0" lang="en-US" altLang="ja-JP" sz="40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</p:grpSp>
      <p:grpSp>
        <p:nvGrpSpPr>
          <p:cNvPr id="82" name="Group 38"/>
          <p:cNvGrpSpPr>
            <a:grpSpLocks/>
          </p:cNvGrpSpPr>
          <p:nvPr/>
        </p:nvGrpSpPr>
        <p:grpSpPr bwMode="auto">
          <a:xfrm>
            <a:off x="6578600" y="4194175"/>
            <a:ext cx="2386013" cy="2074863"/>
            <a:chOff x="6641589" y="4160010"/>
            <a:chExt cx="1900289" cy="2074869"/>
          </a:xfrm>
        </p:grpSpPr>
        <p:sp>
          <p:nvSpPr>
            <p:cNvPr id="83" name="Right Arrow 82"/>
            <p:cNvSpPr/>
            <p:nvPr/>
          </p:nvSpPr>
          <p:spPr>
            <a:xfrm rot="5400000">
              <a:off x="7399807" y="5182432"/>
              <a:ext cx="382589" cy="2427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400" b="1">
                <a:cs typeface="Arial" pitchFamily="34" charset="0"/>
              </a:endParaRPr>
            </a:p>
          </p:txBody>
        </p:sp>
        <p:sp>
          <p:nvSpPr>
            <p:cNvPr id="37899" name="TextBox 84"/>
            <p:cNvSpPr txBox="1">
              <a:spLocks noChangeArrowheads="1"/>
            </p:cNvSpPr>
            <p:nvPr/>
          </p:nvSpPr>
          <p:spPr bwMode="auto">
            <a:xfrm>
              <a:off x="6641589" y="4160010"/>
              <a:ext cx="1900289" cy="95410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CN" altLang="en-US" sz="28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滿足感遠遠低于題項要求</a:t>
              </a:r>
              <a:endParaRPr kumimoji="0" lang="en-US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  <p:sp>
          <p:nvSpPr>
            <p:cNvPr id="37900" name="TextBox 85"/>
            <p:cNvSpPr txBox="1">
              <a:spLocks noChangeArrowheads="1"/>
            </p:cNvSpPr>
            <p:nvPr/>
          </p:nvSpPr>
          <p:spPr bwMode="auto">
            <a:xfrm>
              <a:off x="6709768" y="5526993"/>
              <a:ext cx="1778089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4000" b="1">
                  <a:solidFill>
                    <a:srgbClr val="0000FF"/>
                  </a:solidFill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毫不同意</a:t>
              </a:r>
              <a:endParaRPr kumimoji="0" lang="en-US" altLang="ja-JP" sz="40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pPr>
              <a:defRPr/>
            </a:pPr>
            <a:fld id="{E8BBA769-A713-482B-A6C7-30A7804A20FB}" type="slidenum"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8914" name="Picture 1" descr="C:\Documents and Settings\dell user\Local Settings\Temporary Internet Files\Content.IE5\41CJOVGJ\MCj015725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133600"/>
            <a:ext cx="10572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5" name="Group 60"/>
          <p:cNvGrpSpPr>
            <a:grpSpLocks/>
          </p:cNvGrpSpPr>
          <p:nvPr/>
        </p:nvGrpSpPr>
        <p:grpSpPr bwMode="auto">
          <a:xfrm>
            <a:off x="1835150" y="4437063"/>
            <a:ext cx="1905000" cy="1512887"/>
            <a:chOff x="2590800" y="2895600"/>
            <a:chExt cx="3557687" cy="2305225"/>
          </a:xfrm>
        </p:grpSpPr>
        <p:pic>
          <p:nvPicPr>
            <p:cNvPr id="3894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491268">
              <a:off x="2590800" y="4343400"/>
              <a:ext cx="67627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8"/>
            <p:cNvSpPr/>
            <p:nvPr/>
          </p:nvSpPr>
          <p:spPr>
            <a:xfrm>
              <a:off x="3118524" y="3887355"/>
              <a:ext cx="2902481" cy="914350"/>
            </a:xfrm>
            <a:custGeom>
              <a:avLst/>
              <a:gdLst>
                <a:gd name="connsiteX0" fmla="*/ 0 w 1490472"/>
                <a:gd name="connsiteY0" fmla="*/ 228600 h 612648"/>
                <a:gd name="connsiteX1" fmla="*/ 493776 w 1490472"/>
                <a:gd name="connsiteY1" fmla="*/ 64008 h 612648"/>
                <a:gd name="connsiteX2" fmla="*/ 1490472 w 1490472"/>
                <a:gd name="connsiteY2" fmla="*/ 612648 h 61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472" h="612648">
                  <a:moveTo>
                    <a:pt x="0" y="228600"/>
                  </a:moveTo>
                  <a:cubicBezTo>
                    <a:pt x="122682" y="114300"/>
                    <a:pt x="245364" y="0"/>
                    <a:pt x="493776" y="64008"/>
                  </a:cubicBezTo>
                  <a:cubicBezTo>
                    <a:pt x="742188" y="128016"/>
                    <a:pt x="1116330" y="370332"/>
                    <a:pt x="1490472" y="612648"/>
                  </a:cubicBezTo>
                </a:path>
              </a:pathLst>
            </a:cu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b="1">
                <a:cs typeface="Arial" pitchFamily="34" charset="0"/>
              </a:endParaRPr>
            </a:p>
          </p:txBody>
        </p:sp>
        <p:grpSp>
          <p:nvGrpSpPr>
            <p:cNvPr id="38943" name="Group 50"/>
            <p:cNvGrpSpPr>
              <a:grpSpLocks/>
            </p:cNvGrpSpPr>
            <p:nvPr/>
          </p:nvGrpSpPr>
          <p:grpSpPr bwMode="auto">
            <a:xfrm>
              <a:off x="3733800" y="2895600"/>
              <a:ext cx="1051560" cy="2048256"/>
              <a:chOff x="7351776" y="2895600"/>
              <a:chExt cx="1051560" cy="166725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391708" y="3047210"/>
                <a:ext cx="47436" cy="14491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304847" y="2895600"/>
                <a:ext cx="47436" cy="14491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V="1">
                <a:off x="7391708" y="3200789"/>
                <a:ext cx="990222" cy="2284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7353165" y="4496370"/>
                <a:ext cx="136378" cy="66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266304" y="4344760"/>
                <a:ext cx="136378" cy="66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391708" y="3689093"/>
                <a:ext cx="77083" cy="4528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391708" y="3992314"/>
                <a:ext cx="77083" cy="4725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8304847" y="3535514"/>
                <a:ext cx="77083" cy="4528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304847" y="3840704"/>
                <a:ext cx="77083" cy="4528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</p:grpSp>
        <p:grpSp>
          <p:nvGrpSpPr>
            <p:cNvPr id="38944" name="Group 58"/>
            <p:cNvGrpSpPr>
              <a:grpSpLocks/>
            </p:cNvGrpSpPr>
            <p:nvPr/>
          </p:nvGrpSpPr>
          <p:grpSpPr bwMode="auto">
            <a:xfrm>
              <a:off x="3886200" y="4495800"/>
              <a:ext cx="2262287" cy="705025"/>
              <a:chOff x="5867400" y="2971800"/>
              <a:chExt cx="2262287" cy="705025"/>
            </a:xfrm>
          </p:grpSpPr>
          <p:grpSp>
            <p:nvGrpSpPr>
              <p:cNvPr id="38946" name="Group 55"/>
              <p:cNvGrpSpPr>
                <a:grpSpLocks/>
              </p:cNvGrpSpPr>
              <p:nvPr/>
            </p:nvGrpSpPr>
            <p:grpSpPr bwMode="auto">
              <a:xfrm>
                <a:off x="5867400" y="2971800"/>
                <a:ext cx="2155646" cy="381000"/>
                <a:chOff x="5867400" y="2971800"/>
                <a:chExt cx="2155646" cy="381000"/>
              </a:xfrm>
            </p:grpSpPr>
            <p:sp>
              <p:nvSpPr>
                <p:cNvPr id="53" name="Parallelogram 52"/>
                <p:cNvSpPr/>
                <p:nvPr/>
              </p:nvSpPr>
              <p:spPr>
                <a:xfrm>
                  <a:off x="5867592" y="2972921"/>
                  <a:ext cx="2134612" cy="304783"/>
                </a:xfrm>
                <a:prstGeom prst="parallelogram">
                  <a:avLst>
                    <a:gd name="adj" fmla="val 209800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  <p:sp>
              <p:nvSpPr>
                <p:cNvPr id="54" name="Round Same Side Corner Rectangle 53"/>
                <p:cNvSpPr/>
                <p:nvPr/>
              </p:nvSpPr>
              <p:spPr>
                <a:xfrm>
                  <a:off x="5867592" y="3277705"/>
                  <a:ext cx="1523876" cy="74986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  <p:sp>
              <p:nvSpPr>
                <p:cNvPr id="55" name="Right Triangle 54"/>
                <p:cNvSpPr/>
                <p:nvPr/>
              </p:nvSpPr>
              <p:spPr>
                <a:xfrm rot="19805598">
                  <a:off x="7370714" y="3132570"/>
                  <a:ext cx="652242" cy="50796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b="1">
                    <a:cs typeface="Arial" pitchFamily="34" charset="0"/>
                  </a:endParaRPr>
                </a:p>
              </p:txBody>
            </p:sp>
          </p:grpSp>
          <p:sp>
            <p:nvSpPr>
              <p:cNvPr id="57" name="Parallelogram 56"/>
              <p:cNvSpPr/>
              <p:nvPr/>
            </p:nvSpPr>
            <p:spPr>
              <a:xfrm rot="5224703">
                <a:off x="6470854" y="2759178"/>
                <a:ext cx="341066" cy="1494228"/>
              </a:xfrm>
              <a:prstGeom prst="parallelogram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  <p:sp>
            <p:nvSpPr>
              <p:cNvPr id="58" name="Parallelogram 57"/>
              <p:cNvSpPr/>
              <p:nvPr/>
            </p:nvSpPr>
            <p:spPr>
              <a:xfrm rot="19717688">
                <a:off x="7293631" y="3205137"/>
                <a:ext cx="836056" cy="229796"/>
              </a:xfrm>
              <a:prstGeom prst="parallelogram">
                <a:avLst>
                  <a:gd name="adj" fmla="val 55943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b="1">
                  <a:cs typeface="Arial" pitchFamily="34" charset="0"/>
                </a:endParaRPr>
              </a:p>
            </p:txBody>
          </p:sp>
        </p:grpSp>
        <p:pic>
          <p:nvPicPr>
            <p:cNvPr id="16282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4114800"/>
              <a:ext cx="762000" cy="6762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3851275" y="941388"/>
            <a:ext cx="2236788" cy="1982787"/>
            <a:chOff x="6341800" y="3832628"/>
            <a:chExt cx="2099611" cy="1983566"/>
          </a:xfrm>
        </p:grpSpPr>
        <p:sp>
          <p:nvSpPr>
            <p:cNvPr id="42" name="Right Arrow 41"/>
            <p:cNvSpPr/>
            <p:nvPr/>
          </p:nvSpPr>
          <p:spPr>
            <a:xfrm rot="5400000">
              <a:off x="7253410" y="4790938"/>
              <a:ext cx="325566" cy="28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400" b="1">
                <a:cs typeface="Arial" pitchFamily="34" charset="0"/>
              </a:endParaRPr>
            </a:p>
          </p:txBody>
        </p:sp>
        <p:sp>
          <p:nvSpPr>
            <p:cNvPr id="38939" name="TextBox 42"/>
            <p:cNvSpPr txBox="1">
              <a:spLocks noChangeArrowheads="1"/>
            </p:cNvSpPr>
            <p:nvPr/>
          </p:nvSpPr>
          <p:spPr bwMode="auto">
            <a:xfrm>
              <a:off x="6477001" y="3832628"/>
              <a:ext cx="1892808" cy="95410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CN" altLang="en-US" sz="28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滿足感超過題項要求</a:t>
              </a:r>
              <a:endParaRPr kumimoji="0" lang="en-US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  <p:sp>
          <p:nvSpPr>
            <p:cNvPr id="38940" name="TextBox 51"/>
            <p:cNvSpPr txBox="1">
              <a:spLocks noChangeArrowheads="1"/>
            </p:cNvSpPr>
            <p:nvPr/>
          </p:nvSpPr>
          <p:spPr bwMode="auto">
            <a:xfrm>
              <a:off x="6341800" y="5108308"/>
              <a:ext cx="2099611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CN" altLang="en-US" sz="4000" b="1">
                  <a:solidFill>
                    <a:srgbClr val="0000FF"/>
                  </a:solidFill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相當同意</a:t>
              </a:r>
              <a:endParaRPr kumimoji="0" lang="en-US" altLang="ja-JP" sz="40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</p:grpSp>
      <p:grpSp>
        <p:nvGrpSpPr>
          <p:cNvPr id="38917" name="Group 86"/>
          <p:cNvGrpSpPr>
            <a:grpSpLocks/>
          </p:cNvGrpSpPr>
          <p:nvPr/>
        </p:nvGrpSpPr>
        <p:grpSpPr bwMode="auto">
          <a:xfrm>
            <a:off x="2552700" y="3255963"/>
            <a:ext cx="6443663" cy="338137"/>
            <a:chOff x="2552458" y="3255640"/>
            <a:chExt cx="6443334" cy="339091"/>
          </a:xfrm>
        </p:grpSpPr>
        <p:grpSp>
          <p:nvGrpSpPr>
            <p:cNvPr id="38932" name="Group 73"/>
            <p:cNvGrpSpPr>
              <a:grpSpLocks/>
            </p:cNvGrpSpPr>
            <p:nvPr/>
          </p:nvGrpSpPr>
          <p:grpSpPr bwMode="auto">
            <a:xfrm>
              <a:off x="2552458" y="3255640"/>
              <a:ext cx="2557134" cy="339091"/>
              <a:chOff x="0" y="2895600"/>
              <a:chExt cx="2557134" cy="339091"/>
            </a:xfrm>
          </p:grpSpPr>
          <p:pic>
            <p:nvPicPr>
              <p:cNvPr id="38936" name="Picture 1" descr="C:\Documents and Settings\mmcmok\Local Settings\Temporary Internet Files\Content.IE5\AIVWJWYG\MCj04390720000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2895600"/>
                <a:ext cx="1261734" cy="339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37" name="Picture 1" descr="C:\Documents and Settings\mmcmok\Local Settings\Temporary Internet Files\Content.IE5\AIVWJWYG\MCj04390720000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95400" y="2895600"/>
                <a:ext cx="1261734" cy="339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8933" name="Picture 1" descr="C:\Documents and Settings\mmcmok\Local Settings\Temporary Internet Files\Content.IE5\AIVWJWYG\MCj0439072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3258" y="3255640"/>
              <a:ext cx="1261734" cy="33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4" name="Picture 1" descr="C:\Documents and Settings\mmcmok\Local Settings\Temporary Internet Files\Content.IE5\AIVWJWYG\MCj0439072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38658" y="3255640"/>
              <a:ext cx="1261734" cy="33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5" name="Picture 1" descr="C:\Documents and Settings\mmcmok\Local Settings\Temporary Internet Files\Content.IE5\AIVWJWYG\MCj0439072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34058" y="3255640"/>
              <a:ext cx="1261734" cy="33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Group 38"/>
          <p:cNvGrpSpPr>
            <a:grpSpLocks/>
          </p:cNvGrpSpPr>
          <p:nvPr/>
        </p:nvGrpSpPr>
        <p:grpSpPr bwMode="auto">
          <a:xfrm>
            <a:off x="6507163" y="404813"/>
            <a:ext cx="2386012" cy="2016125"/>
            <a:chOff x="6641589" y="4160010"/>
            <a:chExt cx="1900289" cy="2016224"/>
          </a:xfrm>
        </p:grpSpPr>
        <p:sp>
          <p:nvSpPr>
            <p:cNvPr id="60" name="Right Arrow 59"/>
            <p:cNvSpPr/>
            <p:nvPr/>
          </p:nvSpPr>
          <p:spPr>
            <a:xfrm rot="5400000">
              <a:off x="7368822" y="5143750"/>
              <a:ext cx="382606" cy="2440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400" b="1">
                <a:cs typeface="Arial" pitchFamily="34" charset="0"/>
              </a:endParaRPr>
            </a:p>
          </p:txBody>
        </p:sp>
        <p:sp>
          <p:nvSpPr>
            <p:cNvPr id="38930" name="TextBox 60"/>
            <p:cNvSpPr txBox="1">
              <a:spLocks noChangeArrowheads="1"/>
            </p:cNvSpPr>
            <p:nvPr/>
          </p:nvSpPr>
          <p:spPr bwMode="auto">
            <a:xfrm>
              <a:off x="6641589" y="4160010"/>
              <a:ext cx="1900289" cy="95410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CN" altLang="en-US" sz="28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滿足感遠遠超過題項要求</a:t>
              </a:r>
              <a:endParaRPr kumimoji="0" lang="en-US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  <p:sp>
          <p:nvSpPr>
            <p:cNvPr id="38931" name="TextBox 61"/>
            <p:cNvSpPr txBox="1">
              <a:spLocks noChangeArrowheads="1"/>
            </p:cNvSpPr>
            <p:nvPr/>
          </p:nvSpPr>
          <p:spPr bwMode="auto">
            <a:xfrm>
              <a:off x="6706430" y="5468348"/>
              <a:ext cx="1781484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CN" altLang="en-US" sz="4000" b="1">
                  <a:solidFill>
                    <a:srgbClr val="0000FF"/>
                  </a:solidFill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極之同意</a:t>
              </a:r>
              <a:endParaRPr kumimoji="0" lang="en-US" altLang="ja-JP" sz="40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</p:grpSp>
      <p:grpSp>
        <p:nvGrpSpPr>
          <p:cNvPr id="73" name="Group 38"/>
          <p:cNvGrpSpPr>
            <a:grpSpLocks/>
          </p:cNvGrpSpPr>
          <p:nvPr/>
        </p:nvGrpSpPr>
        <p:grpSpPr bwMode="auto">
          <a:xfrm>
            <a:off x="3956050" y="3860800"/>
            <a:ext cx="2236788" cy="2016125"/>
            <a:chOff x="6372460" y="3925983"/>
            <a:chExt cx="2099611" cy="2016224"/>
          </a:xfrm>
        </p:grpSpPr>
        <p:sp>
          <p:nvSpPr>
            <p:cNvPr id="74" name="Right Arrow 73"/>
            <p:cNvSpPr/>
            <p:nvPr/>
          </p:nvSpPr>
          <p:spPr>
            <a:xfrm rot="5400000">
              <a:off x="7253627" y="4881533"/>
              <a:ext cx="323866" cy="28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400" b="1">
                <a:cs typeface="Arial" pitchFamily="34" charset="0"/>
              </a:endParaRPr>
            </a:p>
          </p:txBody>
        </p:sp>
        <p:sp>
          <p:nvSpPr>
            <p:cNvPr id="38927" name="TextBox 76"/>
            <p:cNvSpPr txBox="1">
              <a:spLocks noChangeArrowheads="1"/>
            </p:cNvSpPr>
            <p:nvPr/>
          </p:nvSpPr>
          <p:spPr bwMode="auto">
            <a:xfrm>
              <a:off x="6476998" y="3925983"/>
              <a:ext cx="1892807" cy="95410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CN" altLang="en-US" sz="28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滿足感低于題項要求</a:t>
              </a:r>
              <a:endParaRPr kumimoji="0" lang="en-US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  <p:sp>
          <p:nvSpPr>
            <p:cNvPr id="38928" name="TextBox 80"/>
            <p:cNvSpPr txBox="1">
              <a:spLocks noChangeArrowheads="1"/>
            </p:cNvSpPr>
            <p:nvPr/>
          </p:nvSpPr>
          <p:spPr bwMode="auto">
            <a:xfrm>
              <a:off x="6372460" y="5234321"/>
              <a:ext cx="2099611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CN" altLang="en-US" sz="4000" b="1">
                  <a:solidFill>
                    <a:srgbClr val="0000FF"/>
                  </a:solidFill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不太同意</a:t>
              </a:r>
              <a:endParaRPr kumimoji="0" lang="en-US" altLang="ja-JP" sz="40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</p:grpSp>
      <p:grpSp>
        <p:nvGrpSpPr>
          <p:cNvPr id="82" name="Group 38"/>
          <p:cNvGrpSpPr>
            <a:grpSpLocks/>
          </p:cNvGrpSpPr>
          <p:nvPr/>
        </p:nvGrpSpPr>
        <p:grpSpPr bwMode="auto">
          <a:xfrm>
            <a:off x="6578600" y="4194175"/>
            <a:ext cx="2386013" cy="2074863"/>
            <a:chOff x="6641589" y="4160010"/>
            <a:chExt cx="1900289" cy="2074869"/>
          </a:xfrm>
        </p:grpSpPr>
        <p:sp>
          <p:nvSpPr>
            <p:cNvPr id="83" name="Right Arrow 82"/>
            <p:cNvSpPr/>
            <p:nvPr/>
          </p:nvSpPr>
          <p:spPr>
            <a:xfrm rot="5400000">
              <a:off x="7399807" y="5182432"/>
              <a:ext cx="382589" cy="2427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400" b="1">
                <a:cs typeface="Arial" pitchFamily="34" charset="0"/>
              </a:endParaRPr>
            </a:p>
          </p:txBody>
        </p:sp>
        <p:sp>
          <p:nvSpPr>
            <p:cNvPr id="38924" name="TextBox 84"/>
            <p:cNvSpPr txBox="1">
              <a:spLocks noChangeArrowheads="1"/>
            </p:cNvSpPr>
            <p:nvPr/>
          </p:nvSpPr>
          <p:spPr bwMode="auto">
            <a:xfrm>
              <a:off x="6641589" y="4160010"/>
              <a:ext cx="1900289" cy="95410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CN" altLang="en-US" sz="28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滿足感遠遠低于題項要求</a:t>
              </a:r>
              <a:endParaRPr kumimoji="0" lang="en-US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  <p:sp>
          <p:nvSpPr>
            <p:cNvPr id="38925" name="TextBox 85"/>
            <p:cNvSpPr txBox="1">
              <a:spLocks noChangeArrowheads="1"/>
            </p:cNvSpPr>
            <p:nvPr/>
          </p:nvSpPr>
          <p:spPr bwMode="auto">
            <a:xfrm>
              <a:off x="6709768" y="5526993"/>
              <a:ext cx="1778089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4000" b="1">
                  <a:solidFill>
                    <a:srgbClr val="0000FF"/>
                  </a:solidFill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毫不同意</a:t>
              </a:r>
              <a:endParaRPr kumimoji="0" lang="en-US" altLang="ja-JP" sz="40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endParaRPr>
            </a:p>
          </p:txBody>
        </p:sp>
      </p:grpSp>
      <p:sp>
        <p:nvSpPr>
          <p:cNvPr id="38921" name="TextBox 50"/>
          <p:cNvSpPr txBox="1">
            <a:spLocks noChangeArrowheads="1"/>
          </p:cNvSpPr>
          <p:nvPr/>
        </p:nvSpPr>
        <p:spPr bwMode="auto">
          <a:xfrm>
            <a:off x="20638" y="2651125"/>
            <a:ext cx="2447925" cy="1570038"/>
          </a:xfrm>
          <a:prstGeom prst="rect">
            <a:avLst/>
          </a:prstGeom>
          <a:solidFill>
            <a:srgbClr val="FFEB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整體滿足感</a:t>
            </a: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：我在假期裏也想回校。 。</a:t>
            </a:r>
          </a:p>
        </p:txBody>
      </p:sp>
      <p:sp>
        <p:nvSpPr>
          <p:cNvPr id="38922" name="TextBox 62"/>
          <p:cNvSpPr txBox="1">
            <a:spLocks noChangeArrowheads="1"/>
          </p:cNvSpPr>
          <p:nvPr/>
        </p:nvSpPr>
        <p:spPr bwMode="auto">
          <a:xfrm>
            <a:off x="179388" y="692150"/>
            <a:ext cx="2016125" cy="15700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比較難的</a:t>
            </a:r>
            <a:r>
              <a:rPr kumimoji="0" lang="zh-CN" altLang="en-US" sz="32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題項</a:t>
            </a:r>
            <a:r>
              <a:rPr kumimoji="0" lang="en-US" altLang="zh-CN" sz="32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(</a:t>
            </a: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難：難於</a:t>
            </a:r>
            <a:r>
              <a:rPr kumimoji="0" lang="zh-CN" altLang="en-US" sz="32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同意</a:t>
            </a:r>
            <a:r>
              <a:rPr kumimoji="0" lang="en-US" altLang="zh-CN" sz="32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)</a:t>
            </a:r>
            <a:endParaRPr kumimoji="0" lang="zh-TW" altLang="en-US" sz="3200"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2"/>
          <p:cNvGrpSpPr>
            <a:grpSpLocks/>
          </p:cNvGrpSpPr>
          <p:nvPr/>
        </p:nvGrpSpPr>
        <p:grpSpPr bwMode="auto">
          <a:xfrm>
            <a:off x="6842125" y="1428750"/>
            <a:ext cx="1978025" cy="4160838"/>
            <a:chOff x="4953000" y="1600200"/>
            <a:chExt cx="1978294" cy="4160523"/>
          </a:xfrm>
        </p:grpSpPr>
        <p:grpSp>
          <p:nvGrpSpPr>
            <p:cNvPr id="3" name="Group 75"/>
            <p:cNvGrpSpPr/>
            <p:nvPr/>
          </p:nvGrpSpPr>
          <p:grpSpPr>
            <a:xfrm>
              <a:off x="4953000" y="1600200"/>
              <a:ext cx="1978294" cy="4160523"/>
              <a:chOff x="4953000" y="1600200"/>
              <a:chExt cx="1978294" cy="4160523"/>
            </a:xfrm>
            <a:solidFill>
              <a:srgbClr val="FFAFFF"/>
            </a:solidFill>
          </p:grpSpPr>
          <p:sp>
            <p:nvSpPr>
              <p:cNvPr id="71" name="Parallelogram 70"/>
              <p:cNvSpPr/>
              <p:nvPr/>
            </p:nvSpPr>
            <p:spPr>
              <a:xfrm rot="5400000" flipH="1" flipV="1">
                <a:off x="5370647" y="1333500"/>
                <a:ext cx="1143000" cy="1676400"/>
              </a:xfrm>
              <a:prstGeom prst="parallelogram">
                <a:avLst>
                  <a:gd name="adj" fmla="val 1717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103947" y="1600200"/>
                <a:ext cx="45719" cy="36354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724650" y="1800225"/>
                <a:ext cx="55697" cy="383930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20904270">
                <a:off x="4953000" y="5275147"/>
                <a:ext cx="307891" cy="12117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20904270">
                <a:off x="6623403" y="5639546"/>
                <a:ext cx="307891" cy="12117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</p:grpSp>
        <p:sp>
          <p:nvSpPr>
            <p:cNvPr id="40223" name="TextBox 76"/>
            <p:cNvSpPr txBox="1">
              <a:spLocks noChangeArrowheads="1"/>
            </p:cNvSpPr>
            <p:nvPr/>
          </p:nvSpPr>
          <p:spPr bwMode="auto">
            <a:xfrm rot="409878">
              <a:off x="5286654" y="1665989"/>
              <a:ext cx="1313394" cy="1015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我在假期裏也想回校</a:t>
              </a:r>
              <a:endParaRPr kumimoji="0" lang="en-US" altLang="zh-TW" sz="2000" b="1">
                <a:ea typeface="微軟正黑體" pitchFamily="34" charset="-120"/>
                <a:cs typeface="Arial" charset="0"/>
              </a:endParaRPr>
            </a:p>
          </p:txBody>
        </p:sp>
      </p:grpSp>
      <p:grpSp>
        <p:nvGrpSpPr>
          <p:cNvPr id="4" name="Group 210"/>
          <p:cNvGrpSpPr>
            <a:grpSpLocks/>
          </p:cNvGrpSpPr>
          <p:nvPr/>
        </p:nvGrpSpPr>
        <p:grpSpPr bwMode="auto">
          <a:xfrm>
            <a:off x="5546725" y="3409950"/>
            <a:ext cx="1978025" cy="2484438"/>
            <a:chOff x="3657600" y="3581400"/>
            <a:chExt cx="1978294" cy="2484123"/>
          </a:xfrm>
        </p:grpSpPr>
        <p:grpSp>
          <p:nvGrpSpPr>
            <p:cNvPr id="40215" name="Group 209"/>
            <p:cNvGrpSpPr>
              <a:grpSpLocks/>
            </p:cNvGrpSpPr>
            <p:nvPr/>
          </p:nvGrpSpPr>
          <p:grpSpPr bwMode="auto">
            <a:xfrm>
              <a:off x="3657600" y="3581400"/>
              <a:ext cx="1978294" cy="2484123"/>
              <a:chOff x="3657600" y="3581400"/>
              <a:chExt cx="1978294" cy="2484123"/>
            </a:xfrm>
          </p:grpSpPr>
          <p:sp>
            <p:nvSpPr>
              <p:cNvPr id="64" name="Parallelogram 63"/>
              <p:cNvSpPr/>
              <p:nvPr/>
            </p:nvSpPr>
            <p:spPr>
              <a:xfrm rot="5400000" flipH="1" flipV="1">
                <a:off x="4211034" y="3178800"/>
                <a:ext cx="871427" cy="1676628"/>
              </a:xfrm>
              <a:prstGeom prst="parallelogram">
                <a:avLst>
                  <a:gd name="adj" fmla="val 23914"/>
                </a:avLst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808434" y="3581400"/>
                <a:ext cx="46043" cy="215079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00C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439017" y="3809971"/>
                <a:ext cx="46044" cy="217936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00C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20904270">
                <a:off x="3657600" y="5757587"/>
                <a:ext cx="308017" cy="77777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00C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20904270">
                <a:off x="5327877" y="5989333"/>
                <a:ext cx="308017" cy="7619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00C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</p:grpSp>
        <p:sp>
          <p:nvSpPr>
            <p:cNvPr id="40216" name="TextBox 68"/>
            <p:cNvSpPr txBox="1">
              <a:spLocks noChangeArrowheads="1"/>
            </p:cNvSpPr>
            <p:nvPr/>
          </p:nvSpPr>
          <p:spPr bwMode="auto">
            <a:xfrm rot="409878">
              <a:off x="4025896" y="3626697"/>
              <a:ext cx="1357429" cy="7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我經常掛念學校。</a:t>
              </a:r>
              <a:endParaRPr kumimoji="0" lang="en-US" altLang="zh-TW" sz="2000" b="1">
                <a:ea typeface="微軟正黑體" pitchFamily="34" charset="-120"/>
                <a:cs typeface="Arial" charset="0"/>
              </a:endParaRPr>
            </a:p>
          </p:txBody>
        </p:sp>
      </p:grpSp>
      <p:grpSp>
        <p:nvGrpSpPr>
          <p:cNvPr id="39939" name="Group 211"/>
          <p:cNvGrpSpPr>
            <a:grpSpLocks/>
          </p:cNvGrpSpPr>
          <p:nvPr/>
        </p:nvGrpSpPr>
        <p:grpSpPr bwMode="auto">
          <a:xfrm>
            <a:off x="4254500" y="4735513"/>
            <a:ext cx="1978025" cy="1570037"/>
            <a:chOff x="2365106" y="4907277"/>
            <a:chExt cx="1978294" cy="1569723"/>
          </a:xfrm>
        </p:grpSpPr>
        <p:grpSp>
          <p:nvGrpSpPr>
            <p:cNvPr id="40208" name="Group 10"/>
            <p:cNvGrpSpPr>
              <a:grpSpLocks/>
            </p:cNvGrpSpPr>
            <p:nvPr/>
          </p:nvGrpSpPr>
          <p:grpSpPr bwMode="auto">
            <a:xfrm>
              <a:off x="2365106" y="4907277"/>
              <a:ext cx="1978294" cy="1569723"/>
              <a:chOff x="1830253" y="3429000"/>
              <a:chExt cx="1978294" cy="1569723"/>
            </a:xfrm>
          </p:grpSpPr>
          <p:sp>
            <p:nvSpPr>
              <p:cNvPr id="5" name="Parallelogram 4"/>
              <p:cNvSpPr/>
              <p:nvPr/>
            </p:nvSpPr>
            <p:spPr>
              <a:xfrm rot="5400000" flipH="1" flipV="1">
                <a:off x="2514661" y="2895425"/>
                <a:ext cx="609478" cy="1676628"/>
              </a:xfrm>
              <a:prstGeom prst="parallelogram">
                <a:avLst>
                  <a:gd name="adj" fmla="val 2719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81087" y="3429000"/>
                <a:ext cx="46043" cy="13713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611670" y="3581370"/>
                <a:ext cx="46044" cy="13713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20904270">
                <a:off x="1830253" y="4816198"/>
                <a:ext cx="308017" cy="444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0904270">
                <a:off x="3500530" y="4952695"/>
                <a:ext cx="308017" cy="460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</p:grpSp>
        <p:sp>
          <p:nvSpPr>
            <p:cNvPr id="40209" name="TextBox 11"/>
            <p:cNvSpPr txBox="1">
              <a:spLocks noChangeArrowheads="1"/>
            </p:cNvSpPr>
            <p:nvPr/>
          </p:nvSpPr>
          <p:spPr bwMode="auto">
            <a:xfrm rot="310267">
              <a:off x="2597342" y="5006202"/>
              <a:ext cx="1557044" cy="400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ctr"/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我喜歡學校。</a:t>
              </a:r>
              <a:endParaRPr kumimoji="0" lang="zh-TW" altLang="en-US" sz="2000" b="1">
                <a:solidFill>
                  <a:srgbClr val="000000"/>
                </a:solidFill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2575247" y="27384"/>
            <a:ext cx="152400" cy="6858000"/>
            <a:chOff x="152400" y="0"/>
            <a:chExt cx="152400" cy="6858000"/>
          </a:xfrm>
          <a:solidFill>
            <a:srgbClr val="FF0000"/>
          </a:solidFill>
        </p:grpSpPr>
        <p:sp>
          <p:nvSpPr>
            <p:cNvPr id="14" name="Rectangle 13"/>
            <p:cNvSpPr/>
            <p:nvPr/>
          </p:nvSpPr>
          <p:spPr>
            <a:xfrm>
              <a:off x="152400" y="0"/>
              <a:ext cx="152400" cy="6858000"/>
            </a:xfrm>
            <a:prstGeom prst="rect">
              <a:avLst/>
            </a:prstGeom>
            <a:grp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srgbClr val="FFFFFF"/>
                </a:solidFill>
              </a:endParaRPr>
            </a:p>
          </p:txBody>
        </p:sp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228600" y="152400"/>
              <a:ext cx="76200" cy="6553200"/>
              <a:chOff x="228600" y="152400"/>
              <a:chExt cx="76200" cy="6553200"/>
            </a:xfrm>
            <a:grpFill/>
          </p:grpSpPr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228600" y="152400"/>
                <a:ext cx="76200" cy="2286000"/>
                <a:chOff x="228600" y="152400"/>
                <a:chExt cx="76200" cy="2286000"/>
              </a:xfrm>
              <a:grpFill/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28600" y="1524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28600" y="3048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28600" y="4556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28600" y="6080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28600" y="7620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28600" y="9144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28600" y="10652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28600" y="12176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28600" y="13716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28600" y="15240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28600" y="16748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28600" y="18272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28600" y="19812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28600" y="21336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28600" y="22844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28600" y="24368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25"/>
              <p:cNvGrpSpPr>
                <a:grpSpLocks/>
              </p:cNvGrpSpPr>
              <p:nvPr/>
            </p:nvGrpSpPr>
            <p:grpSpPr bwMode="auto">
              <a:xfrm>
                <a:off x="228600" y="2590800"/>
                <a:ext cx="76200" cy="2286000"/>
                <a:chOff x="228600" y="152400"/>
                <a:chExt cx="76200" cy="2286000"/>
              </a:xfrm>
              <a:grpFill/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28600" y="1524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28600" y="3048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28600" y="4556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28600" y="6080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28600" y="7620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28600" y="9144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28600" y="10652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8600" y="12176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28600" y="13716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28600" y="15240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8600" y="16748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28600" y="18272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28600" y="19812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28600" y="21336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28600" y="22844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28600" y="24368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59"/>
              <p:cNvGrpSpPr>
                <a:grpSpLocks/>
              </p:cNvGrpSpPr>
              <p:nvPr/>
            </p:nvGrpSpPr>
            <p:grpSpPr bwMode="auto">
              <a:xfrm>
                <a:off x="228600" y="5029200"/>
                <a:ext cx="76200" cy="1676400"/>
                <a:chOff x="228600" y="5029200"/>
                <a:chExt cx="76200" cy="1676400"/>
              </a:xfrm>
              <a:grpFill/>
            </p:grpSpPr>
            <p:cxnSp>
              <p:nvCxnSpPr>
                <p:cNvPr id="19" name="Straight Connector 7"/>
                <p:cNvCxnSpPr/>
                <p:nvPr/>
              </p:nvCxnSpPr>
              <p:spPr>
                <a:xfrm>
                  <a:off x="228600" y="50292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28600" y="51816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28600" y="53324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28600" y="54848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28600" y="56388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28600" y="57912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28600" y="59420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28600" y="60944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28600" y="62484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28600" y="6400800"/>
                  <a:ext cx="76200" cy="1588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28600" y="65516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28600" y="6704013"/>
                  <a:ext cx="76200" cy="1587"/>
                </a:xfrm>
                <a:prstGeom prst="line">
                  <a:avLst/>
                </a:prstGeom>
                <a:grp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336925" y="2190750"/>
            <a:ext cx="2444750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en-US" altLang="zh-TW">
              <a:latin typeface="Gill Sans MT" pitchFamily="34" charset="0"/>
              <a:ea typeface="微軟正黑體" pitchFamily="34" charset="-120"/>
            </a:endParaRPr>
          </a:p>
        </p:txBody>
      </p:sp>
      <p:grpSp>
        <p:nvGrpSpPr>
          <p:cNvPr id="63" name="Group 349"/>
          <p:cNvGrpSpPr>
            <a:grpSpLocks/>
          </p:cNvGrpSpPr>
          <p:nvPr/>
        </p:nvGrpSpPr>
        <p:grpSpPr bwMode="auto">
          <a:xfrm>
            <a:off x="2155825" y="4781550"/>
            <a:ext cx="2247900" cy="381000"/>
            <a:chOff x="266700" y="4953000"/>
            <a:chExt cx="2247900" cy="381000"/>
          </a:xfrm>
        </p:grpSpPr>
        <p:sp>
          <p:nvSpPr>
            <p:cNvPr id="340" name="Oval 339"/>
            <p:cNvSpPr/>
            <p:nvPr/>
          </p:nvSpPr>
          <p:spPr>
            <a:xfrm>
              <a:off x="266700" y="49530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cxnSp>
          <p:nvCxnSpPr>
            <p:cNvPr id="338" name="Straight Arrow Connector 337"/>
            <p:cNvCxnSpPr/>
            <p:nvPr/>
          </p:nvCxnSpPr>
          <p:spPr>
            <a:xfrm rot="10800000">
              <a:off x="838200" y="5181600"/>
              <a:ext cx="16764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07" name="TextBox 338"/>
            <p:cNvSpPr txBox="1">
              <a:spLocks noChangeArrowheads="1"/>
            </p:cNvSpPr>
            <p:nvPr/>
          </p:nvSpPr>
          <p:spPr bwMode="auto">
            <a:xfrm>
              <a:off x="304800" y="4953000"/>
              <a:ext cx="304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b="1">
                  <a:ea typeface="微軟正黑體" pitchFamily="34" charset="-120"/>
                  <a:cs typeface="Arial" charset="0"/>
                </a:rPr>
                <a:t>A</a:t>
              </a:r>
            </a:p>
          </p:txBody>
        </p:sp>
      </p:grpSp>
      <p:grpSp>
        <p:nvGrpSpPr>
          <p:cNvPr id="69" name="Group 350"/>
          <p:cNvGrpSpPr>
            <a:grpSpLocks/>
          </p:cNvGrpSpPr>
          <p:nvPr/>
        </p:nvGrpSpPr>
        <p:grpSpPr bwMode="auto">
          <a:xfrm>
            <a:off x="2193925" y="3486150"/>
            <a:ext cx="3552825" cy="381000"/>
            <a:chOff x="304800" y="3657600"/>
            <a:chExt cx="3552826" cy="381000"/>
          </a:xfrm>
        </p:grpSpPr>
        <p:sp>
          <p:nvSpPr>
            <p:cNvPr id="341" name="Oval 340"/>
            <p:cNvSpPr/>
            <p:nvPr/>
          </p:nvSpPr>
          <p:spPr>
            <a:xfrm>
              <a:off x="304800" y="36576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cxnSp>
          <p:nvCxnSpPr>
            <p:cNvPr id="342" name="Straight Arrow Connector 341"/>
            <p:cNvCxnSpPr/>
            <p:nvPr/>
          </p:nvCxnSpPr>
          <p:spPr>
            <a:xfrm rot="10800000">
              <a:off x="876300" y="3886200"/>
              <a:ext cx="2981326" cy="9525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04" name="TextBox 342"/>
            <p:cNvSpPr txBox="1">
              <a:spLocks noChangeArrowheads="1"/>
            </p:cNvSpPr>
            <p:nvPr/>
          </p:nvSpPr>
          <p:spPr bwMode="auto">
            <a:xfrm>
              <a:off x="342900" y="3657600"/>
              <a:ext cx="304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b="1">
                  <a:ea typeface="微軟正黑體" pitchFamily="34" charset="-120"/>
                  <a:cs typeface="Arial" charset="0"/>
                </a:rPr>
                <a:t>B</a:t>
              </a:r>
            </a:p>
          </p:txBody>
        </p:sp>
      </p:grpSp>
      <p:grpSp>
        <p:nvGrpSpPr>
          <p:cNvPr id="70" name="Group 351"/>
          <p:cNvGrpSpPr>
            <a:grpSpLocks/>
          </p:cNvGrpSpPr>
          <p:nvPr/>
        </p:nvGrpSpPr>
        <p:grpSpPr bwMode="auto">
          <a:xfrm>
            <a:off x="2193925" y="1581150"/>
            <a:ext cx="4876800" cy="381000"/>
            <a:chOff x="304800" y="1752600"/>
            <a:chExt cx="4876800" cy="381000"/>
          </a:xfrm>
        </p:grpSpPr>
        <p:sp>
          <p:nvSpPr>
            <p:cNvPr id="345" name="Oval 344"/>
            <p:cNvSpPr/>
            <p:nvPr/>
          </p:nvSpPr>
          <p:spPr>
            <a:xfrm>
              <a:off x="304800" y="17526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cxnSp>
          <p:nvCxnSpPr>
            <p:cNvPr id="346" name="Straight Arrow Connector 345"/>
            <p:cNvCxnSpPr/>
            <p:nvPr/>
          </p:nvCxnSpPr>
          <p:spPr>
            <a:xfrm rot="10800000" flipV="1">
              <a:off x="876300" y="1981200"/>
              <a:ext cx="43053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01" name="TextBox 346"/>
            <p:cNvSpPr txBox="1">
              <a:spLocks noChangeArrowheads="1"/>
            </p:cNvSpPr>
            <p:nvPr/>
          </p:nvSpPr>
          <p:spPr bwMode="auto">
            <a:xfrm>
              <a:off x="342900" y="1752600"/>
              <a:ext cx="304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b="1">
                  <a:ea typeface="微軟正黑體" pitchFamily="34" charset="-120"/>
                  <a:cs typeface="Arial" charset="0"/>
                </a:rPr>
                <a:t>C</a:t>
              </a:r>
            </a:p>
          </p:txBody>
        </p:sp>
      </p:grpSp>
      <p:grpSp>
        <p:nvGrpSpPr>
          <p:cNvPr id="76" name="Group 208"/>
          <p:cNvGrpSpPr>
            <a:grpSpLocks/>
          </p:cNvGrpSpPr>
          <p:nvPr/>
        </p:nvGrpSpPr>
        <p:grpSpPr bwMode="auto">
          <a:xfrm>
            <a:off x="3489325" y="4400550"/>
            <a:ext cx="1143000" cy="1568450"/>
            <a:chOff x="1517650" y="2484438"/>
            <a:chExt cx="1917701" cy="2741613"/>
          </a:xfrm>
        </p:grpSpPr>
        <p:sp>
          <p:nvSpPr>
            <p:cNvPr id="40077" name="Freeform 8"/>
            <p:cNvSpPr>
              <a:spLocks/>
            </p:cNvSpPr>
            <p:nvPr/>
          </p:nvSpPr>
          <p:spPr bwMode="auto">
            <a:xfrm>
              <a:off x="2881313" y="2484438"/>
              <a:ext cx="554038" cy="536575"/>
            </a:xfrm>
            <a:custGeom>
              <a:avLst/>
              <a:gdLst>
                <a:gd name="T0" fmla="*/ 94169 w 3836"/>
                <a:gd name="T1" fmla="*/ 296111 h 3722"/>
                <a:gd name="T2" fmla="*/ 78571 w 3836"/>
                <a:gd name="T3" fmla="*/ 288470 h 3722"/>
                <a:gd name="T4" fmla="*/ 43040 w 3836"/>
                <a:gd name="T5" fmla="*/ 280541 h 3722"/>
                <a:gd name="T6" fmla="*/ 58783 w 3836"/>
                <a:gd name="T7" fmla="*/ 268576 h 3722"/>
                <a:gd name="T8" fmla="*/ 46796 w 3836"/>
                <a:gd name="T9" fmla="*/ 259494 h 3722"/>
                <a:gd name="T10" fmla="*/ 106735 w 3836"/>
                <a:gd name="T11" fmla="*/ 229796 h 3722"/>
                <a:gd name="T12" fmla="*/ 58783 w 3836"/>
                <a:gd name="T13" fmla="*/ 218119 h 3722"/>
                <a:gd name="T14" fmla="*/ 43040 w 3836"/>
                <a:gd name="T15" fmla="*/ 210478 h 3722"/>
                <a:gd name="T16" fmla="*/ 0 w 3836"/>
                <a:gd name="T17" fmla="*/ 191160 h 3722"/>
                <a:gd name="T18" fmla="*/ 43040 w 3836"/>
                <a:gd name="T19" fmla="*/ 198657 h 3722"/>
                <a:gd name="T20" fmla="*/ 17187 w 3836"/>
                <a:gd name="T21" fmla="*/ 180348 h 3722"/>
                <a:gd name="T22" fmla="*/ 96480 w 3836"/>
                <a:gd name="T23" fmla="*/ 180348 h 3722"/>
                <a:gd name="T24" fmla="*/ 117567 w 3836"/>
                <a:gd name="T25" fmla="*/ 175446 h 3722"/>
                <a:gd name="T26" fmla="*/ 125511 w 3836"/>
                <a:gd name="T27" fmla="*/ 159877 h 3722"/>
                <a:gd name="T28" fmla="*/ 86225 w 3836"/>
                <a:gd name="T29" fmla="*/ 136234 h 3722"/>
                <a:gd name="T30" fmla="*/ 164363 w 3836"/>
                <a:gd name="T31" fmla="*/ 128738 h 3722"/>
                <a:gd name="T32" fmla="*/ 207548 w 3836"/>
                <a:gd name="T33" fmla="*/ 104951 h 3722"/>
                <a:gd name="T34" fmla="*/ 256076 w 3836"/>
                <a:gd name="T35" fmla="*/ 90967 h 3722"/>
                <a:gd name="T36" fmla="*/ 281930 w 3836"/>
                <a:gd name="T37" fmla="*/ 43105 h 3722"/>
                <a:gd name="T38" fmla="*/ 245822 w 3836"/>
                <a:gd name="T39" fmla="*/ 11821 h 3722"/>
                <a:gd name="T40" fmla="*/ 317460 w 3836"/>
                <a:gd name="T41" fmla="*/ 15570 h 3722"/>
                <a:gd name="T42" fmla="*/ 321215 w 3836"/>
                <a:gd name="T43" fmla="*/ 3892 h 3722"/>
                <a:gd name="T44" fmla="*/ 355301 w 3836"/>
                <a:gd name="T45" fmla="*/ 11821 h 3722"/>
                <a:gd name="T46" fmla="*/ 376243 w 3836"/>
                <a:gd name="T47" fmla="*/ 11821 h 3722"/>
                <a:gd name="T48" fmla="*/ 395164 w 3836"/>
                <a:gd name="T49" fmla="*/ 11821 h 3722"/>
                <a:gd name="T50" fmla="*/ 444704 w 3836"/>
                <a:gd name="T51" fmla="*/ 61413 h 3722"/>
                <a:gd name="T52" fmla="*/ 474312 w 3836"/>
                <a:gd name="T53" fmla="*/ 121097 h 3722"/>
                <a:gd name="T54" fmla="*/ 489477 w 3836"/>
                <a:gd name="T55" fmla="*/ 109420 h 3722"/>
                <a:gd name="T56" fmla="*/ 497565 w 3836"/>
                <a:gd name="T57" fmla="*/ 101202 h 3722"/>
                <a:gd name="T58" fmla="*/ 514175 w 3836"/>
                <a:gd name="T59" fmla="*/ 111006 h 3722"/>
                <a:gd name="T60" fmla="*/ 525007 w 3836"/>
                <a:gd name="T61" fmla="*/ 120520 h 3722"/>
                <a:gd name="T62" fmla="*/ 528763 w 3836"/>
                <a:gd name="T63" fmla="*/ 179195 h 3722"/>
                <a:gd name="T64" fmla="*/ 554038 w 3836"/>
                <a:gd name="T65" fmla="*/ 229796 h 3722"/>
                <a:gd name="T66" fmla="*/ 544506 w 3836"/>
                <a:gd name="T67" fmla="*/ 289047 h 3722"/>
                <a:gd name="T68" fmla="*/ 554038 w 3836"/>
                <a:gd name="T69" fmla="*/ 328980 h 3722"/>
                <a:gd name="T70" fmla="*/ 544506 w 3836"/>
                <a:gd name="T71" fmla="*/ 374103 h 3722"/>
                <a:gd name="T72" fmla="*/ 504498 w 3836"/>
                <a:gd name="T73" fmla="*/ 388087 h 3722"/>
                <a:gd name="T74" fmla="*/ 474312 w 3836"/>
                <a:gd name="T75" fmla="*/ 397890 h 3722"/>
                <a:gd name="T76" fmla="*/ 438782 w 3836"/>
                <a:gd name="T77" fmla="*/ 459592 h 3722"/>
                <a:gd name="T78" fmla="*/ 404696 w 3836"/>
                <a:gd name="T79" fmla="*/ 457429 h 3722"/>
                <a:gd name="T80" fmla="*/ 364833 w 3836"/>
                <a:gd name="T81" fmla="*/ 496786 h 3722"/>
                <a:gd name="T82" fmla="*/ 305616 w 3836"/>
                <a:gd name="T83" fmla="*/ 536575 h 3722"/>
                <a:gd name="T84" fmla="*/ 317460 w 3836"/>
                <a:gd name="T85" fmla="*/ 514518 h 3722"/>
                <a:gd name="T86" fmla="*/ 297528 w 3836"/>
                <a:gd name="T87" fmla="*/ 518266 h 3722"/>
                <a:gd name="T88" fmla="*/ 245822 w 3836"/>
                <a:gd name="T89" fmla="*/ 507022 h 3722"/>
                <a:gd name="T90" fmla="*/ 216213 w 3836"/>
                <a:gd name="T91" fmla="*/ 457429 h 3722"/>
                <a:gd name="T92" fmla="*/ 106735 w 3836"/>
                <a:gd name="T93" fmla="*/ 378284 h 37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36"/>
                <a:gd name="T142" fmla="*/ 0 h 3722"/>
                <a:gd name="T143" fmla="*/ 3836 w 3836"/>
                <a:gd name="T144" fmla="*/ 3722 h 37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36" h="3722">
                  <a:moveTo>
                    <a:pt x="877" y="2076"/>
                  </a:moveTo>
                  <a:lnTo>
                    <a:pt x="652" y="2054"/>
                  </a:lnTo>
                  <a:lnTo>
                    <a:pt x="731" y="1972"/>
                  </a:lnTo>
                  <a:lnTo>
                    <a:pt x="544" y="2001"/>
                  </a:lnTo>
                  <a:lnTo>
                    <a:pt x="190" y="1946"/>
                  </a:lnTo>
                  <a:lnTo>
                    <a:pt x="298" y="1946"/>
                  </a:lnTo>
                  <a:lnTo>
                    <a:pt x="489" y="1863"/>
                  </a:lnTo>
                  <a:lnTo>
                    <a:pt x="407" y="1863"/>
                  </a:lnTo>
                  <a:lnTo>
                    <a:pt x="187" y="1800"/>
                  </a:lnTo>
                  <a:lnTo>
                    <a:pt x="324" y="1800"/>
                  </a:lnTo>
                  <a:lnTo>
                    <a:pt x="597" y="1702"/>
                  </a:lnTo>
                  <a:lnTo>
                    <a:pt x="739" y="1594"/>
                  </a:lnTo>
                  <a:lnTo>
                    <a:pt x="600" y="1527"/>
                  </a:lnTo>
                  <a:lnTo>
                    <a:pt x="407" y="1513"/>
                  </a:lnTo>
                  <a:lnTo>
                    <a:pt x="324" y="1456"/>
                  </a:lnTo>
                  <a:lnTo>
                    <a:pt x="298" y="1460"/>
                  </a:lnTo>
                  <a:lnTo>
                    <a:pt x="190" y="1434"/>
                  </a:lnTo>
                  <a:lnTo>
                    <a:pt x="0" y="1326"/>
                  </a:lnTo>
                  <a:lnTo>
                    <a:pt x="216" y="1378"/>
                  </a:lnTo>
                  <a:lnTo>
                    <a:pt x="298" y="1378"/>
                  </a:lnTo>
                  <a:lnTo>
                    <a:pt x="48" y="1184"/>
                  </a:lnTo>
                  <a:lnTo>
                    <a:pt x="119" y="1251"/>
                  </a:lnTo>
                  <a:lnTo>
                    <a:pt x="463" y="1295"/>
                  </a:lnTo>
                  <a:lnTo>
                    <a:pt x="668" y="1251"/>
                  </a:lnTo>
                  <a:lnTo>
                    <a:pt x="877" y="1251"/>
                  </a:lnTo>
                  <a:lnTo>
                    <a:pt x="814" y="1217"/>
                  </a:lnTo>
                  <a:lnTo>
                    <a:pt x="463" y="1046"/>
                  </a:lnTo>
                  <a:lnTo>
                    <a:pt x="869" y="1109"/>
                  </a:lnTo>
                  <a:lnTo>
                    <a:pt x="324" y="867"/>
                  </a:lnTo>
                  <a:lnTo>
                    <a:pt x="597" y="945"/>
                  </a:lnTo>
                  <a:lnTo>
                    <a:pt x="869" y="945"/>
                  </a:lnTo>
                  <a:lnTo>
                    <a:pt x="1138" y="893"/>
                  </a:lnTo>
                  <a:lnTo>
                    <a:pt x="1358" y="770"/>
                  </a:lnTo>
                  <a:lnTo>
                    <a:pt x="1437" y="728"/>
                  </a:lnTo>
                  <a:lnTo>
                    <a:pt x="1563" y="702"/>
                  </a:lnTo>
                  <a:lnTo>
                    <a:pt x="1773" y="631"/>
                  </a:lnTo>
                  <a:lnTo>
                    <a:pt x="1978" y="426"/>
                  </a:lnTo>
                  <a:lnTo>
                    <a:pt x="1952" y="299"/>
                  </a:lnTo>
                  <a:lnTo>
                    <a:pt x="1840" y="153"/>
                  </a:lnTo>
                  <a:lnTo>
                    <a:pt x="1702" y="82"/>
                  </a:lnTo>
                  <a:lnTo>
                    <a:pt x="2033" y="82"/>
                  </a:lnTo>
                  <a:lnTo>
                    <a:pt x="2198" y="108"/>
                  </a:lnTo>
                  <a:lnTo>
                    <a:pt x="2090" y="0"/>
                  </a:lnTo>
                  <a:lnTo>
                    <a:pt x="2224" y="27"/>
                  </a:lnTo>
                  <a:lnTo>
                    <a:pt x="2523" y="161"/>
                  </a:lnTo>
                  <a:lnTo>
                    <a:pt x="2460" y="82"/>
                  </a:lnTo>
                  <a:lnTo>
                    <a:pt x="2392" y="16"/>
                  </a:lnTo>
                  <a:lnTo>
                    <a:pt x="2605" y="82"/>
                  </a:lnTo>
                  <a:lnTo>
                    <a:pt x="2736" y="153"/>
                  </a:lnTo>
                  <a:lnTo>
                    <a:pt x="2736" y="82"/>
                  </a:lnTo>
                  <a:lnTo>
                    <a:pt x="2941" y="221"/>
                  </a:lnTo>
                  <a:lnTo>
                    <a:pt x="3079" y="426"/>
                  </a:lnTo>
                  <a:lnTo>
                    <a:pt x="3217" y="631"/>
                  </a:lnTo>
                  <a:lnTo>
                    <a:pt x="3284" y="840"/>
                  </a:lnTo>
                  <a:lnTo>
                    <a:pt x="3284" y="907"/>
                  </a:lnTo>
                  <a:lnTo>
                    <a:pt x="3389" y="759"/>
                  </a:lnTo>
                  <a:lnTo>
                    <a:pt x="3445" y="568"/>
                  </a:lnTo>
                  <a:lnTo>
                    <a:pt x="3445" y="702"/>
                  </a:lnTo>
                  <a:lnTo>
                    <a:pt x="3445" y="919"/>
                  </a:lnTo>
                  <a:lnTo>
                    <a:pt x="3560" y="770"/>
                  </a:lnTo>
                  <a:lnTo>
                    <a:pt x="3605" y="650"/>
                  </a:lnTo>
                  <a:lnTo>
                    <a:pt x="3635" y="836"/>
                  </a:lnTo>
                  <a:lnTo>
                    <a:pt x="3661" y="919"/>
                  </a:lnTo>
                  <a:lnTo>
                    <a:pt x="3661" y="1243"/>
                  </a:lnTo>
                  <a:lnTo>
                    <a:pt x="3770" y="1389"/>
                  </a:lnTo>
                  <a:lnTo>
                    <a:pt x="3836" y="1594"/>
                  </a:lnTo>
                  <a:lnTo>
                    <a:pt x="3836" y="1867"/>
                  </a:lnTo>
                  <a:lnTo>
                    <a:pt x="3770" y="2005"/>
                  </a:lnTo>
                  <a:lnTo>
                    <a:pt x="3770" y="2076"/>
                  </a:lnTo>
                  <a:lnTo>
                    <a:pt x="3836" y="2282"/>
                  </a:lnTo>
                  <a:lnTo>
                    <a:pt x="3836" y="2487"/>
                  </a:lnTo>
                  <a:lnTo>
                    <a:pt x="3770" y="2595"/>
                  </a:lnTo>
                  <a:lnTo>
                    <a:pt x="3635" y="2677"/>
                  </a:lnTo>
                  <a:lnTo>
                    <a:pt x="3493" y="2692"/>
                  </a:lnTo>
                  <a:lnTo>
                    <a:pt x="3355" y="2692"/>
                  </a:lnTo>
                  <a:lnTo>
                    <a:pt x="3284" y="2760"/>
                  </a:lnTo>
                  <a:lnTo>
                    <a:pt x="3150" y="3102"/>
                  </a:lnTo>
                  <a:lnTo>
                    <a:pt x="3038" y="3188"/>
                  </a:lnTo>
                  <a:lnTo>
                    <a:pt x="2941" y="3241"/>
                  </a:lnTo>
                  <a:lnTo>
                    <a:pt x="2802" y="3173"/>
                  </a:lnTo>
                  <a:lnTo>
                    <a:pt x="2665" y="3241"/>
                  </a:lnTo>
                  <a:lnTo>
                    <a:pt x="2526" y="3446"/>
                  </a:lnTo>
                  <a:lnTo>
                    <a:pt x="2321" y="3651"/>
                  </a:lnTo>
                  <a:lnTo>
                    <a:pt x="2116" y="3722"/>
                  </a:lnTo>
                  <a:lnTo>
                    <a:pt x="1978" y="3651"/>
                  </a:lnTo>
                  <a:lnTo>
                    <a:pt x="2198" y="3569"/>
                  </a:lnTo>
                  <a:lnTo>
                    <a:pt x="2250" y="3432"/>
                  </a:lnTo>
                  <a:lnTo>
                    <a:pt x="2060" y="3595"/>
                  </a:lnTo>
                  <a:lnTo>
                    <a:pt x="1773" y="3517"/>
                  </a:lnTo>
                  <a:lnTo>
                    <a:pt x="1702" y="3517"/>
                  </a:lnTo>
                  <a:lnTo>
                    <a:pt x="1634" y="3446"/>
                  </a:lnTo>
                  <a:lnTo>
                    <a:pt x="1497" y="3173"/>
                  </a:lnTo>
                  <a:lnTo>
                    <a:pt x="1149" y="2831"/>
                  </a:lnTo>
                  <a:lnTo>
                    <a:pt x="739" y="2624"/>
                  </a:lnTo>
                  <a:lnTo>
                    <a:pt x="877" y="2076"/>
                  </a:lnTo>
                  <a:close/>
                </a:path>
              </a:pathLst>
            </a:custGeom>
            <a:solidFill>
              <a:srgbClr val="C9662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78" name="Freeform 9"/>
            <p:cNvSpPr>
              <a:spLocks/>
            </p:cNvSpPr>
            <p:nvPr/>
          </p:nvSpPr>
          <p:spPr bwMode="auto">
            <a:xfrm>
              <a:off x="2840038" y="2792413"/>
              <a:ext cx="88900" cy="60325"/>
            </a:xfrm>
            <a:custGeom>
              <a:avLst/>
              <a:gdLst>
                <a:gd name="T0" fmla="*/ 9622 w 619"/>
                <a:gd name="T1" fmla="*/ 20452 h 410"/>
                <a:gd name="T2" fmla="*/ 39495 w 619"/>
                <a:gd name="T3" fmla="*/ 10005 h 410"/>
                <a:gd name="T4" fmla="*/ 49261 w 619"/>
                <a:gd name="T5" fmla="*/ 0 h 410"/>
                <a:gd name="T6" fmla="*/ 59458 w 619"/>
                <a:gd name="T7" fmla="*/ 0 h 410"/>
                <a:gd name="T8" fmla="*/ 79421 w 619"/>
                <a:gd name="T9" fmla="*/ 0 h 410"/>
                <a:gd name="T10" fmla="*/ 88900 w 619"/>
                <a:gd name="T11" fmla="*/ 20452 h 410"/>
                <a:gd name="T12" fmla="*/ 88900 w 619"/>
                <a:gd name="T13" fmla="*/ 40609 h 410"/>
                <a:gd name="T14" fmla="*/ 79421 w 619"/>
                <a:gd name="T15" fmla="*/ 60325 h 410"/>
                <a:gd name="T16" fmla="*/ 39495 w 619"/>
                <a:gd name="T17" fmla="*/ 50614 h 410"/>
                <a:gd name="T18" fmla="*/ 0 w 619"/>
                <a:gd name="T19" fmla="*/ 30162 h 410"/>
                <a:gd name="T20" fmla="*/ 9622 w 619"/>
                <a:gd name="T21" fmla="*/ 20452 h 4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9"/>
                <a:gd name="T34" fmla="*/ 0 h 410"/>
                <a:gd name="T35" fmla="*/ 619 w 619"/>
                <a:gd name="T36" fmla="*/ 410 h 4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9" h="410">
                  <a:moveTo>
                    <a:pt x="67" y="139"/>
                  </a:moveTo>
                  <a:lnTo>
                    <a:pt x="275" y="68"/>
                  </a:lnTo>
                  <a:lnTo>
                    <a:pt x="343" y="0"/>
                  </a:lnTo>
                  <a:lnTo>
                    <a:pt x="414" y="0"/>
                  </a:lnTo>
                  <a:lnTo>
                    <a:pt x="553" y="0"/>
                  </a:lnTo>
                  <a:lnTo>
                    <a:pt x="619" y="139"/>
                  </a:lnTo>
                  <a:lnTo>
                    <a:pt x="619" y="276"/>
                  </a:lnTo>
                  <a:lnTo>
                    <a:pt x="553" y="410"/>
                  </a:lnTo>
                  <a:lnTo>
                    <a:pt x="275" y="344"/>
                  </a:lnTo>
                  <a:lnTo>
                    <a:pt x="0" y="205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79" name="Freeform 10"/>
            <p:cNvSpPr>
              <a:spLocks/>
            </p:cNvSpPr>
            <p:nvPr/>
          </p:nvSpPr>
          <p:spPr bwMode="auto">
            <a:xfrm>
              <a:off x="1587500" y="3140075"/>
              <a:ext cx="128588" cy="158750"/>
            </a:xfrm>
            <a:custGeom>
              <a:avLst/>
              <a:gdLst>
                <a:gd name="T0" fmla="*/ 29994 w 896"/>
                <a:gd name="T1" fmla="*/ 19880 h 1102"/>
                <a:gd name="T2" fmla="*/ 10189 w 896"/>
                <a:gd name="T3" fmla="*/ 69435 h 1102"/>
                <a:gd name="T4" fmla="*/ 0 w 896"/>
                <a:gd name="T5" fmla="*/ 109195 h 1102"/>
                <a:gd name="T6" fmla="*/ 0 w 896"/>
                <a:gd name="T7" fmla="*/ 138726 h 1102"/>
                <a:gd name="T8" fmla="*/ 0 w 896"/>
                <a:gd name="T9" fmla="*/ 158750 h 1102"/>
                <a:gd name="T10" fmla="*/ 19805 w 896"/>
                <a:gd name="T11" fmla="*/ 158750 h 1102"/>
                <a:gd name="T12" fmla="*/ 29994 w 896"/>
                <a:gd name="T13" fmla="*/ 148522 h 1102"/>
                <a:gd name="T14" fmla="*/ 39610 w 896"/>
                <a:gd name="T15" fmla="*/ 138726 h 1102"/>
                <a:gd name="T16" fmla="*/ 69030 w 896"/>
                <a:gd name="T17" fmla="*/ 128498 h 1102"/>
                <a:gd name="T18" fmla="*/ 88978 w 896"/>
                <a:gd name="T19" fmla="*/ 109195 h 1102"/>
                <a:gd name="T20" fmla="*/ 118829 w 896"/>
                <a:gd name="T21" fmla="*/ 59639 h 1102"/>
                <a:gd name="T22" fmla="*/ 128588 w 896"/>
                <a:gd name="T23" fmla="*/ 19880 h 1102"/>
                <a:gd name="T24" fmla="*/ 99168 w 896"/>
                <a:gd name="T25" fmla="*/ 0 h 1102"/>
                <a:gd name="T26" fmla="*/ 29994 w 896"/>
                <a:gd name="T27" fmla="*/ 19880 h 11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6"/>
                <a:gd name="T43" fmla="*/ 0 h 1102"/>
                <a:gd name="T44" fmla="*/ 896 w 896"/>
                <a:gd name="T45" fmla="*/ 1102 h 11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6" h="1102">
                  <a:moveTo>
                    <a:pt x="209" y="138"/>
                  </a:moveTo>
                  <a:lnTo>
                    <a:pt x="71" y="482"/>
                  </a:lnTo>
                  <a:lnTo>
                    <a:pt x="0" y="758"/>
                  </a:lnTo>
                  <a:lnTo>
                    <a:pt x="0" y="963"/>
                  </a:lnTo>
                  <a:lnTo>
                    <a:pt x="0" y="1102"/>
                  </a:lnTo>
                  <a:lnTo>
                    <a:pt x="138" y="1102"/>
                  </a:lnTo>
                  <a:lnTo>
                    <a:pt x="209" y="1031"/>
                  </a:lnTo>
                  <a:lnTo>
                    <a:pt x="276" y="963"/>
                  </a:lnTo>
                  <a:lnTo>
                    <a:pt x="481" y="892"/>
                  </a:lnTo>
                  <a:lnTo>
                    <a:pt x="620" y="758"/>
                  </a:lnTo>
                  <a:lnTo>
                    <a:pt x="828" y="414"/>
                  </a:lnTo>
                  <a:lnTo>
                    <a:pt x="896" y="138"/>
                  </a:lnTo>
                  <a:lnTo>
                    <a:pt x="691" y="0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rgbClr val="FF997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80" name="Freeform 11"/>
            <p:cNvSpPr>
              <a:spLocks/>
            </p:cNvSpPr>
            <p:nvPr/>
          </p:nvSpPr>
          <p:spPr bwMode="auto">
            <a:xfrm>
              <a:off x="1517650" y="2792413"/>
              <a:ext cx="1439863" cy="485775"/>
            </a:xfrm>
            <a:custGeom>
              <a:avLst/>
              <a:gdLst>
                <a:gd name="T0" fmla="*/ 1410299 w 9984"/>
                <a:gd name="T1" fmla="*/ 39856 h 3364"/>
                <a:gd name="T2" fmla="*/ 1375398 w 9984"/>
                <a:gd name="T3" fmla="*/ 18339 h 3364"/>
                <a:gd name="T4" fmla="*/ 1312952 w 9984"/>
                <a:gd name="T5" fmla="*/ 2744 h 3364"/>
                <a:gd name="T6" fmla="*/ 1261178 w 9984"/>
                <a:gd name="T7" fmla="*/ 0 h 3364"/>
                <a:gd name="T8" fmla="*/ 1223105 w 9984"/>
                <a:gd name="T9" fmla="*/ 2744 h 3364"/>
                <a:gd name="T10" fmla="*/ 1171763 w 9984"/>
                <a:gd name="T11" fmla="*/ 29603 h 3364"/>
                <a:gd name="T12" fmla="*/ 1112634 w 9984"/>
                <a:gd name="T13" fmla="*/ 49675 h 3364"/>
                <a:gd name="T14" fmla="*/ 933517 w 9984"/>
                <a:gd name="T15" fmla="*/ 108881 h 3364"/>
                <a:gd name="T16" fmla="*/ 824200 w 9984"/>
                <a:gd name="T17" fmla="*/ 148736 h 3364"/>
                <a:gd name="T18" fmla="*/ 686906 w 9984"/>
                <a:gd name="T19" fmla="*/ 158989 h 3364"/>
                <a:gd name="T20" fmla="*/ 536199 w 9984"/>
                <a:gd name="T21" fmla="*/ 188158 h 3364"/>
                <a:gd name="T22" fmla="*/ 437122 w 9984"/>
                <a:gd name="T23" fmla="*/ 208231 h 3364"/>
                <a:gd name="T24" fmla="*/ 339199 w 9984"/>
                <a:gd name="T25" fmla="*/ 221083 h 3364"/>
                <a:gd name="T26" fmla="*/ 178685 w 9984"/>
                <a:gd name="T27" fmla="*/ 277689 h 3364"/>
                <a:gd name="T28" fmla="*/ 89415 w 9984"/>
                <a:gd name="T29" fmla="*/ 337039 h 3364"/>
                <a:gd name="T30" fmla="*/ 39804 w 9984"/>
                <a:gd name="T31" fmla="*/ 386569 h 3364"/>
                <a:gd name="T32" fmla="*/ 0 w 9984"/>
                <a:gd name="T33" fmla="*/ 426569 h 3364"/>
                <a:gd name="T34" fmla="*/ 30286 w 9984"/>
                <a:gd name="T35" fmla="*/ 431912 h 3364"/>
                <a:gd name="T36" fmla="*/ 79752 w 9984"/>
                <a:gd name="T37" fmla="*/ 396245 h 3364"/>
                <a:gd name="T38" fmla="*/ 129218 w 9984"/>
                <a:gd name="T39" fmla="*/ 366642 h 3364"/>
                <a:gd name="T40" fmla="*/ 166859 w 9984"/>
                <a:gd name="T41" fmla="*/ 377328 h 3364"/>
                <a:gd name="T42" fmla="*/ 149120 w 9984"/>
                <a:gd name="T43" fmla="*/ 426569 h 3364"/>
                <a:gd name="T44" fmla="*/ 129218 w 9984"/>
                <a:gd name="T45" fmla="*/ 475522 h 3364"/>
                <a:gd name="T46" fmla="*/ 171186 w 9984"/>
                <a:gd name="T47" fmla="*/ 467436 h 3364"/>
                <a:gd name="T48" fmla="*/ 188924 w 9984"/>
                <a:gd name="T49" fmla="*/ 436100 h 3364"/>
                <a:gd name="T50" fmla="*/ 264927 w 9984"/>
                <a:gd name="T51" fmla="*/ 385559 h 3364"/>
                <a:gd name="T52" fmla="*/ 317566 w 9984"/>
                <a:gd name="T53" fmla="*/ 337039 h 3364"/>
                <a:gd name="T54" fmla="*/ 347852 w 9984"/>
                <a:gd name="T55" fmla="*/ 307292 h 3364"/>
                <a:gd name="T56" fmla="*/ 407557 w 9984"/>
                <a:gd name="T57" fmla="*/ 307292 h 3364"/>
                <a:gd name="T58" fmla="*/ 476926 w 9984"/>
                <a:gd name="T59" fmla="*/ 297617 h 3364"/>
                <a:gd name="T60" fmla="*/ 694982 w 9984"/>
                <a:gd name="T61" fmla="*/ 303537 h 3364"/>
                <a:gd name="T62" fmla="*/ 804154 w 9984"/>
                <a:gd name="T63" fmla="*/ 272346 h 3364"/>
                <a:gd name="T64" fmla="*/ 953275 w 9984"/>
                <a:gd name="T65" fmla="*/ 257761 h 3364"/>
                <a:gd name="T66" fmla="*/ 1340930 w 9984"/>
                <a:gd name="T67" fmla="*/ 158556 h 3364"/>
                <a:gd name="T68" fmla="*/ 1439863 w 9984"/>
                <a:gd name="T69" fmla="*/ 39856 h 33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84"/>
                <a:gd name="T106" fmla="*/ 0 h 3364"/>
                <a:gd name="T107" fmla="*/ 9984 w 9984"/>
                <a:gd name="T108" fmla="*/ 3364 h 33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84" h="3364">
                  <a:moveTo>
                    <a:pt x="9984" y="276"/>
                  </a:moveTo>
                  <a:lnTo>
                    <a:pt x="9779" y="276"/>
                  </a:lnTo>
                  <a:lnTo>
                    <a:pt x="9574" y="205"/>
                  </a:lnTo>
                  <a:lnTo>
                    <a:pt x="9537" y="127"/>
                  </a:lnTo>
                  <a:lnTo>
                    <a:pt x="9320" y="45"/>
                  </a:lnTo>
                  <a:lnTo>
                    <a:pt x="9104" y="19"/>
                  </a:lnTo>
                  <a:lnTo>
                    <a:pt x="8884" y="0"/>
                  </a:lnTo>
                  <a:lnTo>
                    <a:pt x="8745" y="0"/>
                  </a:lnTo>
                  <a:lnTo>
                    <a:pt x="8608" y="0"/>
                  </a:lnTo>
                  <a:lnTo>
                    <a:pt x="8481" y="19"/>
                  </a:lnTo>
                  <a:lnTo>
                    <a:pt x="8264" y="101"/>
                  </a:lnTo>
                  <a:lnTo>
                    <a:pt x="8125" y="205"/>
                  </a:lnTo>
                  <a:lnTo>
                    <a:pt x="7988" y="276"/>
                  </a:lnTo>
                  <a:lnTo>
                    <a:pt x="7715" y="344"/>
                  </a:lnTo>
                  <a:lnTo>
                    <a:pt x="6962" y="586"/>
                  </a:lnTo>
                  <a:lnTo>
                    <a:pt x="6473" y="754"/>
                  </a:lnTo>
                  <a:lnTo>
                    <a:pt x="6062" y="893"/>
                  </a:lnTo>
                  <a:lnTo>
                    <a:pt x="5715" y="1030"/>
                  </a:lnTo>
                  <a:lnTo>
                    <a:pt x="5442" y="1098"/>
                  </a:lnTo>
                  <a:lnTo>
                    <a:pt x="4763" y="1101"/>
                  </a:lnTo>
                  <a:lnTo>
                    <a:pt x="4203" y="1169"/>
                  </a:lnTo>
                  <a:lnTo>
                    <a:pt x="3718" y="1303"/>
                  </a:lnTo>
                  <a:lnTo>
                    <a:pt x="3446" y="1374"/>
                  </a:lnTo>
                  <a:lnTo>
                    <a:pt x="3031" y="1442"/>
                  </a:lnTo>
                  <a:lnTo>
                    <a:pt x="2617" y="1508"/>
                  </a:lnTo>
                  <a:lnTo>
                    <a:pt x="2352" y="1531"/>
                  </a:lnTo>
                  <a:lnTo>
                    <a:pt x="1721" y="1785"/>
                  </a:lnTo>
                  <a:lnTo>
                    <a:pt x="1239" y="1923"/>
                  </a:lnTo>
                  <a:lnTo>
                    <a:pt x="963" y="1990"/>
                  </a:lnTo>
                  <a:lnTo>
                    <a:pt x="620" y="2334"/>
                  </a:lnTo>
                  <a:lnTo>
                    <a:pt x="415" y="2539"/>
                  </a:lnTo>
                  <a:lnTo>
                    <a:pt x="276" y="2677"/>
                  </a:lnTo>
                  <a:lnTo>
                    <a:pt x="68" y="2883"/>
                  </a:lnTo>
                  <a:lnTo>
                    <a:pt x="0" y="2954"/>
                  </a:lnTo>
                  <a:lnTo>
                    <a:pt x="0" y="3020"/>
                  </a:lnTo>
                  <a:lnTo>
                    <a:pt x="210" y="2991"/>
                  </a:lnTo>
                  <a:lnTo>
                    <a:pt x="426" y="2883"/>
                  </a:lnTo>
                  <a:lnTo>
                    <a:pt x="553" y="2744"/>
                  </a:lnTo>
                  <a:lnTo>
                    <a:pt x="758" y="2677"/>
                  </a:lnTo>
                  <a:lnTo>
                    <a:pt x="896" y="2539"/>
                  </a:lnTo>
                  <a:lnTo>
                    <a:pt x="1102" y="2539"/>
                  </a:lnTo>
                  <a:lnTo>
                    <a:pt x="1157" y="2613"/>
                  </a:lnTo>
                  <a:lnTo>
                    <a:pt x="1102" y="2744"/>
                  </a:lnTo>
                  <a:lnTo>
                    <a:pt x="1034" y="2954"/>
                  </a:lnTo>
                  <a:lnTo>
                    <a:pt x="997" y="3020"/>
                  </a:lnTo>
                  <a:lnTo>
                    <a:pt x="896" y="3293"/>
                  </a:lnTo>
                  <a:lnTo>
                    <a:pt x="963" y="3364"/>
                  </a:lnTo>
                  <a:lnTo>
                    <a:pt x="1187" y="3237"/>
                  </a:lnTo>
                  <a:lnTo>
                    <a:pt x="1296" y="3099"/>
                  </a:lnTo>
                  <a:lnTo>
                    <a:pt x="1310" y="3020"/>
                  </a:lnTo>
                  <a:lnTo>
                    <a:pt x="1515" y="2744"/>
                  </a:lnTo>
                  <a:lnTo>
                    <a:pt x="1837" y="2670"/>
                  </a:lnTo>
                  <a:lnTo>
                    <a:pt x="1997" y="2561"/>
                  </a:lnTo>
                  <a:lnTo>
                    <a:pt x="2202" y="2334"/>
                  </a:lnTo>
                  <a:lnTo>
                    <a:pt x="2326" y="2206"/>
                  </a:lnTo>
                  <a:lnTo>
                    <a:pt x="2412" y="2128"/>
                  </a:lnTo>
                  <a:lnTo>
                    <a:pt x="2549" y="2128"/>
                  </a:lnTo>
                  <a:lnTo>
                    <a:pt x="2826" y="2128"/>
                  </a:lnTo>
                  <a:lnTo>
                    <a:pt x="3110" y="2102"/>
                  </a:lnTo>
                  <a:lnTo>
                    <a:pt x="3307" y="2061"/>
                  </a:lnTo>
                  <a:lnTo>
                    <a:pt x="4203" y="2128"/>
                  </a:lnTo>
                  <a:lnTo>
                    <a:pt x="4819" y="2102"/>
                  </a:lnTo>
                  <a:lnTo>
                    <a:pt x="5360" y="1912"/>
                  </a:lnTo>
                  <a:lnTo>
                    <a:pt x="5576" y="1886"/>
                  </a:lnTo>
                  <a:lnTo>
                    <a:pt x="5983" y="1886"/>
                  </a:lnTo>
                  <a:lnTo>
                    <a:pt x="6610" y="1785"/>
                  </a:lnTo>
                  <a:lnTo>
                    <a:pt x="7092" y="1785"/>
                  </a:lnTo>
                  <a:lnTo>
                    <a:pt x="9298" y="1098"/>
                  </a:lnTo>
                  <a:lnTo>
                    <a:pt x="9918" y="410"/>
                  </a:lnTo>
                  <a:lnTo>
                    <a:pt x="9984" y="276"/>
                  </a:lnTo>
                  <a:close/>
                </a:path>
              </a:pathLst>
            </a:custGeom>
            <a:solidFill>
              <a:srgbClr val="FF997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81" name="Freeform 12"/>
            <p:cNvSpPr>
              <a:spLocks/>
            </p:cNvSpPr>
            <p:nvPr/>
          </p:nvSpPr>
          <p:spPr bwMode="auto">
            <a:xfrm>
              <a:off x="2998788" y="2584450"/>
              <a:ext cx="338138" cy="398463"/>
            </a:xfrm>
            <a:custGeom>
              <a:avLst/>
              <a:gdLst>
                <a:gd name="T0" fmla="*/ 24668 w 2344"/>
                <a:gd name="T1" fmla="*/ 238442 h 2759"/>
                <a:gd name="T2" fmla="*/ 10242 w 2344"/>
                <a:gd name="T3" fmla="*/ 208114 h 2759"/>
                <a:gd name="T4" fmla="*/ 0 w 2344"/>
                <a:gd name="T5" fmla="*/ 198437 h 2759"/>
                <a:gd name="T6" fmla="*/ 0 w 2344"/>
                <a:gd name="T7" fmla="*/ 188183 h 2759"/>
                <a:gd name="T8" fmla="*/ 0 w 2344"/>
                <a:gd name="T9" fmla="*/ 158576 h 2759"/>
                <a:gd name="T10" fmla="*/ 10242 w 2344"/>
                <a:gd name="T11" fmla="*/ 138646 h 2759"/>
                <a:gd name="T12" fmla="*/ 24668 w 2344"/>
                <a:gd name="T13" fmla="*/ 121315 h 2759"/>
                <a:gd name="T14" fmla="*/ 36497 w 2344"/>
                <a:gd name="T15" fmla="*/ 97630 h 2759"/>
                <a:gd name="T16" fmla="*/ 44143 w 2344"/>
                <a:gd name="T17" fmla="*/ 78133 h 2759"/>
                <a:gd name="T18" fmla="*/ 59867 w 2344"/>
                <a:gd name="T19" fmla="*/ 55025 h 2759"/>
                <a:gd name="T20" fmla="*/ 69388 w 2344"/>
                <a:gd name="T21" fmla="*/ 39427 h 2759"/>
                <a:gd name="T22" fmla="*/ 89439 w 2344"/>
                <a:gd name="T23" fmla="*/ 29607 h 2759"/>
                <a:gd name="T24" fmla="*/ 109202 w 2344"/>
                <a:gd name="T25" fmla="*/ 29607 h 2759"/>
                <a:gd name="T26" fmla="*/ 119445 w 2344"/>
                <a:gd name="T27" fmla="*/ 19930 h 2759"/>
                <a:gd name="T28" fmla="*/ 129254 w 2344"/>
                <a:gd name="T29" fmla="*/ 19930 h 2759"/>
                <a:gd name="T30" fmla="*/ 139496 w 2344"/>
                <a:gd name="T31" fmla="*/ 9821 h 2759"/>
                <a:gd name="T32" fmla="*/ 169069 w 2344"/>
                <a:gd name="T33" fmla="*/ 0 h 2759"/>
                <a:gd name="T34" fmla="*/ 198642 w 2344"/>
                <a:gd name="T35" fmla="*/ 0 h 2759"/>
                <a:gd name="T36" fmla="*/ 218549 w 2344"/>
                <a:gd name="T37" fmla="*/ 0 h 2759"/>
                <a:gd name="T38" fmla="*/ 228791 w 2344"/>
                <a:gd name="T39" fmla="*/ 9821 h 2759"/>
                <a:gd name="T40" fmla="*/ 238601 w 2344"/>
                <a:gd name="T41" fmla="*/ 0 h 2759"/>
                <a:gd name="T42" fmla="*/ 248122 w 2344"/>
                <a:gd name="T43" fmla="*/ 9821 h 2759"/>
                <a:gd name="T44" fmla="*/ 268173 w 2344"/>
                <a:gd name="T45" fmla="*/ 9821 h 2759"/>
                <a:gd name="T46" fmla="*/ 287937 w 2344"/>
                <a:gd name="T47" fmla="*/ 19930 h 2759"/>
                <a:gd name="T48" fmla="*/ 298179 w 2344"/>
                <a:gd name="T49" fmla="*/ 39427 h 2759"/>
                <a:gd name="T50" fmla="*/ 307988 w 2344"/>
                <a:gd name="T51" fmla="*/ 49682 h 2759"/>
                <a:gd name="T52" fmla="*/ 307988 w 2344"/>
                <a:gd name="T53" fmla="*/ 39427 h 2759"/>
                <a:gd name="T54" fmla="*/ 318231 w 2344"/>
                <a:gd name="T55" fmla="*/ 49682 h 2759"/>
                <a:gd name="T56" fmla="*/ 327896 w 2344"/>
                <a:gd name="T57" fmla="*/ 79288 h 2759"/>
                <a:gd name="T58" fmla="*/ 338138 w 2344"/>
                <a:gd name="T59" fmla="*/ 99219 h 2759"/>
                <a:gd name="T60" fmla="*/ 338138 w 2344"/>
                <a:gd name="T61" fmla="*/ 119149 h 2759"/>
                <a:gd name="T62" fmla="*/ 338138 w 2344"/>
                <a:gd name="T63" fmla="*/ 138646 h 2759"/>
                <a:gd name="T64" fmla="*/ 327896 w 2344"/>
                <a:gd name="T65" fmla="*/ 138646 h 2759"/>
                <a:gd name="T66" fmla="*/ 338138 w 2344"/>
                <a:gd name="T67" fmla="*/ 158576 h 2759"/>
                <a:gd name="T68" fmla="*/ 327896 w 2344"/>
                <a:gd name="T69" fmla="*/ 188183 h 2759"/>
                <a:gd name="T70" fmla="*/ 307988 w 2344"/>
                <a:gd name="T71" fmla="*/ 208114 h 2759"/>
                <a:gd name="T72" fmla="*/ 318231 w 2344"/>
                <a:gd name="T73" fmla="*/ 208114 h 2759"/>
                <a:gd name="T74" fmla="*/ 307988 w 2344"/>
                <a:gd name="T75" fmla="*/ 217934 h 2759"/>
                <a:gd name="T76" fmla="*/ 318231 w 2344"/>
                <a:gd name="T77" fmla="*/ 217934 h 2759"/>
                <a:gd name="T78" fmla="*/ 307988 w 2344"/>
                <a:gd name="T79" fmla="*/ 247974 h 2759"/>
                <a:gd name="T80" fmla="*/ 287937 w 2344"/>
                <a:gd name="T81" fmla="*/ 257795 h 2759"/>
                <a:gd name="T82" fmla="*/ 298179 w 2344"/>
                <a:gd name="T83" fmla="*/ 257795 h 2759"/>
                <a:gd name="T84" fmla="*/ 318231 w 2344"/>
                <a:gd name="T85" fmla="*/ 267327 h 2759"/>
                <a:gd name="T86" fmla="*/ 327896 w 2344"/>
                <a:gd name="T87" fmla="*/ 277581 h 2759"/>
                <a:gd name="T88" fmla="*/ 327896 w 2344"/>
                <a:gd name="T89" fmla="*/ 287402 h 2759"/>
                <a:gd name="T90" fmla="*/ 321981 w 2344"/>
                <a:gd name="T91" fmla="*/ 304733 h 2759"/>
                <a:gd name="T92" fmla="*/ 310152 w 2344"/>
                <a:gd name="T93" fmla="*/ 308343 h 2759"/>
                <a:gd name="T94" fmla="*/ 298179 w 2344"/>
                <a:gd name="T95" fmla="*/ 317008 h 2759"/>
                <a:gd name="T96" fmla="*/ 287937 w 2344"/>
                <a:gd name="T97" fmla="*/ 317008 h 2759"/>
                <a:gd name="T98" fmla="*/ 268173 w 2344"/>
                <a:gd name="T99" fmla="*/ 317008 h 2759"/>
                <a:gd name="T100" fmla="*/ 259518 w 2344"/>
                <a:gd name="T101" fmla="*/ 312098 h 2759"/>
                <a:gd name="T102" fmla="*/ 247689 w 2344"/>
                <a:gd name="T103" fmla="*/ 312098 h 2759"/>
                <a:gd name="T104" fmla="*/ 228791 w 2344"/>
                <a:gd name="T105" fmla="*/ 307477 h 2759"/>
                <a:gd name="T106" fmla="*/ 218549 w 2344"/>
                <a:gd name="T107" fmla="*/ 297223 h 2759"/>
                <a:gd name="T108" fmla="*/ 185226 w 2344"/>
                <a:gd name="T109" fmla="*/ 324085 h 2759"/>
                <a:gd name="T110" fmla="*/ 165318 w 2344"/>
                <a:gd name="T111" fmla="*/ 355281 h 2759"/>
                <a:gd name="T112" fmla="*/ 157673 w 2344"/>
                <a:gd name="T113" fmla="*/ 367123 h 2759"/>
                <a:gd name="T114" fmla="*/ 142093 w 2344"/>
                <a:gd name="T115" fmla="*/ 398463 h 2759"/>
                <a:gd name="T116" fmla="*/ 109202 w 2344"/>
                <a:gd name="T117" fmla="*/ 386620 h 2759"/>
                <a:gd name="T118" fmla="*/ 49480 w 2344"/>
                <a:gd name="T119" fmla="*/ 346615 h 2759"/>
                <a:gd name="T120" fmla="*/ 30150 w 2344"/>
                <a:gd name="T121" fmla="*/ 317008 h 2759"/>
                <a:gd name="T122" fmla="*/ 19907 w 2344"/>
                <a:gd name="T123" fmla="*/ 307477 h 2759"/>
                <a:gd name="T124" fmla="*/ 24668 w 2344"/>
                <a:gd name="T125" fmla="*/ 238442 h 2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44"/>
                <a:gd name="T190" fmla="*/ 0 h 2759"/>
                <a:gd name="T191" fmla="*/ 2344 w 2344"/>
                <a:gd name="T192" fmla="*/ 2759 h 27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44" h="2759">
                  <a:moveTo>
                    <a:pt x="171" y="1651"/>
                  </a:moveTo>
                  <a:lnTo>
                    <a:pt x="71" y="1441"/>
                  </a:lnTo>
                  <a:lnTo>
                    <a:pt x="0" y="1374"/>
                  </a:lnTo>
                  <a:lnTo>
                    <a:pt x="0" y="1303"/>
                  </a:lnTo>
                  <a:lnTo>
                    <a:pt x="0" y="1098"/>
                  </a:lnTo>
                  <a:lnTo>
                    <a:pt x="71" y="960"/>
                  </a:lnTo>
                  <a:lnTo>
                    <a:pt x="171" y="840"/>
                  </a:lnTo>
                  <a:lnTo>
                    <a:pt x="253" y="676"/>
                  </a:lnTo>
                  <a:lnTo>
                    <a:pt x="306" y="541"/>
                  </a:lnTo>
                  <a:lnTo>
                    <a:pt x="415" y="381"/>
                  </a:lnTo>
                  <a:lnTo>
                    <a:pt x="481" y="273"/>
                  </a:lnTo>
                  <a:lnTo>
                    <a:pt x="620" y="205"/>
                  </a:lnTo>
                  <a:lnTo>
                    <a:pt x="757" y="205"/>
                  </a:lnTo>
                  <a:lnTo>
                    <a:pt x="828" y="138"/>
                  </a:lnTo>
                  <a:lnTo>
                    <a:pt x="896" y="138"/>
                  </a:lnTo>
                  <a:lnTo>
                    <a:pt x="967" y="68"/>
                  </a:lnTo>
                  <a:lnTo>
                    <a:pt x="1172" y="0"/>
                  </a:lnTo>
                  <a:lnTo>
                    <a:pt x="1377" y="0"/>
                  </a:lnTo>
                  <a:lnTo>
                    <a:pt x="1515" y="0"/>
                  </a:lnTo>
                  <a:lnTo>
                    <a:pt x="1586" y="68"/>
                  </a:lnTo>
                  <a:lnTo>
                    <a:pt x="1654" y="0"/>
                  </a:lnTo>
                  <a:lnTo>
                    <a:pt x="1720" y="68"/>
                  </a:lnTo>
                  <a:lnTo>
                    <a:pt x="1859" y="68"/>
                  </a:lnTo>
                  <a:lnTo>
                    <a:pt x="1996" y="138"/>
                  </a:lnTo>
                  <a:lnTo>
                    <a:pt x="2067" y="273"/>
                  </a:lnTo>
                  <a:lnTo>
                    <a:pt x="2135" y="344"/>
                  </a:lnTo>
                  <a:lnTo>
                    <a:pt x="2135" y="273"/>
                  </a:lnTo>
                  <a:lnTo>
                    <a:pt x="2206" y="344"/>
                  </a:lnTo>
                  <a:lnTo>
                    <a:pt x="2273" y="549"/>
                  </a:lnTo>
                  <a:lnTo>
                    <a:pt x="2344" y="687"/>
                  </a:lnTo>
                  <a:lnTo>
                    <a:pt x="2344" y="825"/>
                  </a:lnTo>
                  <a:lnTo>
                    <a:pt x="2344" y="960"/>
                  </a:lnTo>
                  <a:lnTo>
                    <a:pt x="2273" y="960"/>
                  </a:lnTo>
                  <a:lnTo>
                    <a:pt x="2344" y="1098"/>
                  </a:lnTo>
                  <a:lnTo>
                    <a:pt x="2273" y="1303"/>
                  </a:lnTo>
                  <a:lnTo>
                    <a:pt x="2135" y="1441"/>
                  </a:lnTo>
                  <a:lnTo>
                    <a:pt x="2206" y="1441"/>
                  </a:lnTo>
                  <a:lnTo>
                    <a:pt x="2135" y="1509"/>
                  </a:lnTo>
                  <a:lnTo>
                    <a:pt x="2206" y="1509"/>
                  </a:lnTo>
                  <a:lnTo>
                    <a:pt x="2135" y="1717"/>
                  </a:lnTo>
                  <a:lnTo>
                    <a:pt x="1996" y="1785"/>
                  </a:lnTo>
                  <a:lnTo>
                    <a:pt x="2067" y="1785"/>
                  </a:lnTo>
                  <a:lnTo>
                    <a:pt x="2206" y="1851"/>
                  </a:lnTo>
                  <a:lnTo>
                    <a:pt x="2273" y="1922"/>
                  </a:lnTo>
                  <a:lnTo>
                    <a:pt x="2273" y="1990"/>
                  </a:lnTo>
                  <a:lnTo>
                    <a:pt x="2232" y="2110"/>
                  </a:lnTo>
                  <a:lnTo>
                    <a:pt x="2150" y="2135"/>
                  </a:lnTo>
                  <a:lnTo>
                    <a:pt x="2067" y="2195"/>
                  </a:lnTo>
                  <a:lnTo>
                    <a:pt x="1996" y="2195"/>
                  </a:lnTo>
                  <a:lnTo>
                    <a:pt x="1859" y="2195"/>
                  </a:lnTo>
                  <a:lnTo>
                    <a:pt x="1799" y="2161"/>
                  </a:lnTo>
                  <a:lnTo>
                    <a:pt x="1717" y="2161"/>
                  </a:lnTo>
                  <a:lnTo>
                    <a:pt x="1586" y="2129"/>
                  </a:lnTo>
                  <a:lnTo>
                    <a:pt x="1515" y="2058"/>
                  </a:lnTo>
                  <a:lnTo>
                    <a:pt x="1284" y="2244"/>
                  </a:lnTo>
                  <a:lnTo>
                    <a:pt x="1146" y="2460"/>
                  </a:lnTo>
                  <a:lnTo>
                    <a:pt x="1093" y="2542"/>
                  </a:lnTo>
                  <a:lnTo>
                    <a:pt x="985" y="2759"/>
                  </a:lnTo>
                  <a:lnTo>
                    <a:pt x="757" y="2677"/>
                  </a:lnTo>
                  <a:lnTo>
                    <a:pt x="343" y="2400"/>
                  </a:lnTo>
                  <a:lnTo>
                    <a:pt x="209" y="2195"/>
                  </a:lnTo>
                  <a:lnTo>
                    <a:pt x="138" y="2129"/>
                  </a:lnTo>
                  <a:lnTo>
                    <a:pt x="171" y="1651"/>
                  </a:lnTo>
                  <a:close/>
                </a:path>
              </a:pathLst>
            </a:custGeom>
            <a:solidFill>
              <a:srgbClr val="FFB58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82" name="Freeform 13"/>
            <p:cNvSpPr>
              <a:spLocks/>
            </p:cNvSpPr>
            <p:nvPr/>
          </p:nvSpPr>
          <p:spPr bwMode="auto">
            <a:xfrm>
              <a:off x="2262188" y="2792413"/>
              <a:ext cx="685800" cy="684213"/>
            </a:xfrm>
            <a:custGeom>
              <a:avLst/>
              <a:gdLst>
                <a:gd name="T0" fmla="*/ 607002 w 4752"/>
                <a:gd name="T1" fmla="*/ 0 h 4745"/>
                <a:gd name="T2" fmla="*/ 576407 w 4752"/>
                <a:gd name="T3" fmla="*/ 1009 h 4745"/>
                <a:gd name="T4" fmla="*/ 556491 w 4752"/>
                <a:gd name="T5" fmla="*/ 3749 h 4745"/>
                <a:gd name="T6" fmla="*/ 537008 w 4752"/>
                <a:gd name="T7" fmla="*/ 7498 h 4745"/>
                <a:gd name="T8" fmla="*/ 505835 w 4752"/>
                <a:gd name="T9" fmla="*/ 23071 h 4745"/>
                <a:gd name="T10" fmla="*/ 476683 w 4752"/>
                <a:gd name="T11" fmla="*/ 30570 h 4745"/>
                <a:gd name="T12" fmla="*/ 447098 w 4752"/>
                <a:gd name="T13" fmla="*/ 38789 h 4745"/>
                <a:gd name="T14" fmla="*/ 417512 w 4752"/>
                <a:gd name="T15" fmla="*/ 40808 h 4745"/>
                <a:gd name="T16" fmla="*/ 368444 w 4752"/>
                <a:gd name="T17" fmla="*/ 46864 h 4745"/>
                <a:gd name="T18" fmla="*/ 317789 w 4752"/>
                <a:gd name="T19" fmla="*/ 54362 h 4745"/>
                <a:gd name="T20" fmla="*/ 294120 w 4752"/>
                <a:gd name="T21" fmla="*/ 66186 h 4745"/>
                <a:gd name="T22" fmla="*/ 268287 w 4752"/>
                <a:gd name="T23" fmla="*/ 89979 h 4745"/>
                <a:gd name="T24" fmla="*/ 243609 w 4752"/>
                <a:gd name="T25" fmla="*/ 116799 h 4745"/>
                <a:gd name="T26" fmla="*/ 235383 w 4752"/>
                <a:gd name="T27" fmla="*/ 140015 h 4745"/>
                <a:gd name="T28" fmla="*/ 227734 w 4752"/>
                <a:gd name="T29" fmla="*/ 159770 h 4745"/>
                <a:gd name="T30" fmla="*/ 218642 w 4752"/>
                <a:gd name="T31" fmla="*/ 188898 h 4745"/>
                <a:gd name="T32" fmla="*/ 212292 w 4752"/>
                <a:gd name="T33" fmla="*/ 198703 h 4745"/>
                <a:gd name="T34" fmla="*/ 198870 w 4752"/>
                <a:gd name="T35" fmla="*/ 238501 h 4745"/>
                <a:gd name="T36" fmla="*/ 149225 w 4752"/>
                <a:gd name="T37" fmla="*/ 278299 h 4745"/>
                <a:gd name="T38" fmla="*/ 89477 w 4752"/>
                <a:gd name="T39" fmla="*/ 327759 h 4745"/>
                <a:gd name="T40" fmla="*/ 49645 w 4752"/>
                <a:gd name="T41" fmla="*/ 357463 h 4745"/>
                <a:gd name="T42" fmla="*/ 39832 w 4752"/>
                <a:gd name="T43" fmla="*/ 367125 h 4745"/>
                <a:gd name="T44" fmla="*/ 20060 w 4752"/>
                <a:gd name="T45" fmla="*/ 387024 h 4745"/>
                <a:gd name="T46" fmla="*/ 9814 w 4752"/>
                <a:gd name="T47" fmla="*/ 406923 h 4745"/>
                <a:gd name="T48" fmla="*/ 0 w 4752"/>
                <a:gd name="T49" fmla="*/ 416728 h 4745"/>
                <a:gd name="T50" fmla="*/ 248227 w 4752"/>
                <a:gd name="T51" fmla="*/ 585150 h 4745"/>
                <a:gd name="T52" fmla="*/ 277957 w 4752"/>
                <a:gd name="T53" fmla="*/ 673975 h 4745"/>
                <a:gd name="T54" fmla="*/ 288203 w 4752"/>
                <a:gd name="T55" fmla="*/ 684213 h 4745"/>
                <a:gd name="T56" fmla="*/ 309707 w 4752"/>
                <a:gd name="T57" fmla="*/ 677724 h 4745"/>
                <a:gd name="T58" fmla="*/ 321685 w 4752"/>
                <a:gd name="T59" fmla="*/ 662151 h 4745"/>
                <a:gd name="T60" fmla="*/ 328035 w 4752"/>
                <a:gd name="T61" fmla="*/ 644415 h 4745"/>
                <a:gd name="T62" fmla="*/ 337272 w 4752"/>
                <a:gd name="T63" fmla="*/ 639079 h 4745"/>
                <a:gd name="T64" fmla="*/ 357620 w 4752"/>
                <a:gd name="T65" fmla="*/ 634609 h 4745"/>
                <a:gd name="T66" fmla="*/ 368444 w 4752"/>
                <a:gd name="T67" fmla="*/ 627255 h 4745"/>
                <a:gd name="T68" fmla="*/ 387206 w 4752"/>
                <a:gd name="T69" fmla="*/ 614854 h 4745"/>
                <a:gd name="T70" fmla="*/ 407266 w 4752"/>
                <a:gd name="T71" fmla="*/ 594811 h 4745"/>
                <a:gd name="T72" fmla="*/ 417512 w 4752"/>
                <a:gd name="T73" fmla="*/ 585150 h 4745"/>
                <a:gd name="T74" fmla="*/ 427037 w 4752"/>
                <a:gd name="T75" fmla="*/ 555445 h 4745"/>
                <a:gd name="T76" fmla="*/ 437284 w 4752"/>
                <a:gd name="T77" fmla="*/ 535690 h 4745"/>
                <a:gd name="T78" fmla="*/ 447098 w 4752"/>
                <a:gd name="T79" fmla="*/ 535690 h 4745"/>
                <a:gd name="T80" fmla="*/ 467158 w 4752"/>
                <a:gd name="T81" fmla="*/ 535690 h 4745"/>
                <a:gd name="T82" fmla="*/ 485775 w 4752"/>
                <a:gd name="T83" fmla="*/ 529634 h 4745"/>
                <a:gd name="T84" fmla="*/ 516515 w 4752"/>
                <a:gd name="T85" fmla="*/ 525452 h 4745"/>
                <a:gd name="T86" fmla="*/ 552739 w 4752"/>
                <a:gd name="T87" fmla="*/ 514061 h 4745"/>
                <a:gd name="T88" fmla="*/ 560243 w 4752"/>
                <a:gd name="T89" fmla="*/ 510312 h 4745"/>
                <a:gd name="T90" fmla="*/ 586076 w 4752"/>
                <a:gd name="T91" fmla="*/ 495892 h 4745"/>
                <a:gd name="T92" fmla="*/ 605992 w 4752"/>
                <a:gd name="T93" fmla="*/ 475849 h 4745"/>
                <a:gd name="T94" fmla="*/ 625908 w 4752"/>
                <a:gd name="T95" fmla="*/ 456526 h 4745"/>
                <a:gd name="T96" fmla="*/ 636155 w 4752"/>
                <a:gd name="T97" fmla="*/ 387024 h 4745"/>
                <a:gd name="T98" fmla="*/ 616094 w 4752"/>
                <a:gd name="T99" fmla="*/ 337564 h 4745"/>
                <a:gd name="T100" fmla="*/ 596323 w 4752"/>
                <a:gd name="T101" fmla="*/ 268061 h 4745"/>
                <a:gd name="T102" fmla="*/ 596323 w 4752"/>
                <a:gd name="T103" fmla="*/ 218458 h 4745"/>
                <a:gd name="T104" fmla="*/ 616094 w 4752"/>
                <a:gd name="T105" fmla="*/ 159337 h 4745"/>
                <a:gd name="T106" fmla="*/ 645968 w 4752"/>
                <a:gd name="T107" fmla="*/ 109734 h 4745"/>
                <a:gd name="T108" fmla="*/ 675986 w 4752"/>
                <a:gd name="T109" fmla="*/ 70368 h 4745"/>
                <a:gd name="T110" fmla="*/ 685800 w 4752"/>
                <a:gd name="T111" fmla="*/ 60130 h 4745"/>
                <a:gd name="T112" fmla="*/ 685800 w 4752"/>
                <a:gd name="T113" fmla="*/ 30570 h 4745"/>
                <a:gd name="T114" fmla="*/ 636155 w 4752"/>
                <a:gd name="T115" fmla="*/ 50613 h 4745"/>
                <a:gd name="T116" fmla="*/ 576407 w 4752"/>
                <a:gd name="T117" fmla="*/ 60130 h 4745"/>
                <a:gd name="T118" fmla="*/ 566737 w 4752"/>
                <a:gd name="T119" fmla="*/ 60130 h 4745"/>
                <a:gd name="T120" fmla="*/ 566737 w 4752"/>
                <a:gd name="T121" fmla="*/ 40808 h 4745"/>
                <a:gd name="T122" fmla="*/ 596323 w 4752"/>
                <a:gd name="T123" fmla="*/ 21053 h 4745"/>
                <a:gd name="T124" fmla="*/ 607002 w 4752"/>
                <a:gd name="T125" fmla="*/ 0 h 47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52"/>
                <a:gd name="T190" fmla="*/ 0 h 4745"/>
                <a:gd name="T191" fmla="*/ 4752 w 4752"/>
                <a:gd name="T192" fmla="*/ 4745 h 47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52" h="4745">
                  <a:moveTo>
                    <a:pt x="4206" y="0"/>
                  </a:moveTo>
                  <a:lnTo>
                    <a:pt x="3994" y="7"/>
                  </a:lnTo>
                  <a:lnTo>
                    <a:pt x="3856" y="26"/>
                  </a:lnTo>
                  <a:lnTo>
                    <a:pt x="3721" y="52"/>
                  </a:lnTo>
                  <a:lnTo>
                    <a:pt x="3505" y="160"/>
                  </a:lnTo>
                  <a:lnTo>
                    <a:pt x="3303" y="212"/>
                  </a:lnTo>
                  <a:lnTo>
                    <a:pt x="3098" y="269"/>
                  </a:lnTo>
                  <a:lnTo>
                    <a:pt x="2893" y="283"/>
                  </a:lnTo>
                  <a:lnTo>
                    <a:pt x="2553" y="325"/>
                  </a:lnTo>
                  <a:lnTo>
                    <a:pt x="2202" y="377"/>
                  </a:lnTo>
                  <a:lnTo>
                    <a:pt x="2038" y="459"/>
                  </a:lnTo>
                  <a:lnTo>
                    <a:pt x="1859" y="624"/>
                  </a:lnTo>
                  <a:lnTo>
                    <a:pt x="1688" y="810"/>
                  </a:lnTo>
                  <a:lnTo>
                    <a:pt x="1631" y="971"/>
                  </a:lnTo>
                  <a:lnTo>
                    <a:pt x="1578" y="1108"/>
                  </a:lnTo>
                  <a:lnTo>
                    <a:pt x="1515" y="1310"/>
                  </a:lnTo>
                  <a:lnTo>
                    <a:pt x="1471" y="1378"/>
                  </a:lnTo>
                  <a:lnTo>
                    <a:pt x="1378" y="1654"/>
                  </a:lnTo>
                  <a:lnTo>
                    <a:pt x="1034" y="1930"/>
                  </a:lnTo>
                  <a:lnTo>
                    <a:pt x="620" y="2273"/>
                  </a:lnTo>
                  <a:lnTo>
                    <a:pt x="344" y="2479"/>
                  </a:lnTo>
                  <a:lnTo>
                    <a:pt x="276" y="2546"/>
                  </a:lnTo>
                  <a:lnTo>
                    <a:pt x="139" y="2684"/>
                  </a:lnTo>
                  <a:lnTo>
                    <a:pt x="68" y="2822"/>
                  </a:lnTo>
                  <a:lnTo>
                    <a:pt x="0" y="2890"/>
                  </a:lnTo>
                  <a:lnTo>
                    <a:pt x="1720" y="4058"/>
                  </a:lnTo>
                  <a:lnTo>
                    <a:pt x="1926" y="4674"/>
                  </a:lnTo>
                  <a:lnTo>
                    <a:pt x="1997" y="4745"/>
                  </a:lnTo>
                  <a:lnTo>
                    <a:pt x="2146" y="4700"/>
                  </a:lnTo>
                  <a:lnTo>
                    <a:pt x="2229" y="4592"/>
                  </a:lnTo>
                  <a:lnTo>
                    <a:pt x="2273" y="4469"/>
                  </a:lnTo>
                  <a:lnTo>
                    <a:pt x="2337" y="4432"/>
                  </a:lnTo>
                  <a:lnTo>
                    <a:pt x="2478" y="4401"/>
                  </a:lnTo>
                  <a:lnTo>
                    <a:pt x="2553" y="4350"/>
                  </a:lnTo>
                  <a:lnTo>
                    <a:pt x="2683" y="4264"/>
                  </a:lnTo>
                  <a:lnTo>
                    <a:pt x="2822" y="4125"/>
                  </a:lnTo>
                  <a:lnTo>
                    <a:pt x="2893" y="4058"/>
                  </a:lnTo>
                  <a:lnTo>
                    <a:pt x="2959" y="3852"/>
                  </a:lnTo>
                  <a:lnTo>
                    <a:pt x="3030" y="3715"/>
                  </a:lnTo>
                  <a:lnTo>
                    <a:pt x="3098" y="3715"/>
                  </a:lnTo>
                  <a:lnTo>
                    <a:pt x="3237" y="3715"/>
                  </a:lnTo>
                  <a:lnTo>
                    <a:pt x="3366" y="3673"/>
                  </a:lnTo>
                  <a:lnTo>
                    <a:pt x="3579" y="3644"/>
                  </a:lnTo>
                  <a:lnTo>
                    <a:pt x="3830" y="3565"/>
                  </a:lnTo>
                  <a:lnTo>
                    <a:pt x="3882" y="3539"/>
                  </a:lnTo>
                  <a:lnTo>
                    <a:pt x="4061" y="3439"/>
                  </a:lnTo>
                  <a:lnTo>
                    <a:pt x="4199" y="3300"/>
                  </a:lnTo>
                  <a:lnTo>
                    <a:pt x="4337" y="3166"/>
                  </a:lnTo>
                  <a:lnTo>
                    <a:pt x="4408" y="2684"/>
                  </a:lnTo>
                  <a:lnTo>
                    <a:pt x="4269" y="2341"/>
                  </a:lnTo>
                  <a:lnTo>
                    <a:pt x="4132" y="1859"/>
                  </a:lnTo>
                  <a:lnTo>
                    <a:pt x="4132" y="1515"/>
                  </a:lnTo>
                  <a:lnTo>
                    <a:pt x="4269" y="1105"/>
                  </a:lnTo>
                  <a:lnTo>
                    <a:pt x="4476" y="761"/>
                  </a:lnTo>
                  <a:lnTo>
                    <a:pt x="4684" y="488"/>
                  </a:lnTo>
                  <a:lnTo>
                    <a:pt x="4752" y="417"/>
                  </a:lnTo>
                  <a:lnTo>
                    <a:pt x="4752" y="212"/>
                  </a:lnTo>
                  <a:lnTo>
                    <a:pt x="4408" y="351"/>
                  </a:lnTo>
                  <a:lnTo>
                    <a:pt x="3994" y="417"/>
                  </a:lnTo>
                  <a:lnTo>
                    <a:pt x="3927" y="417"/>
                  </a:lnTo>
                  <a:lnTo>
                    <a:pt x="3927" y="283"/>
                  </a:lnTo>
                  <a:lnTo>
                    <a:pt x="4132" y="146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83" name="Freeform 14"/>
            <p:cNvSpPr>
              <a:spLocks/>
            </p:cNvSpPr>
            <p:nvPr/>
          </p:nvSpPr>
          <p:spPr bwMode="auto">
            <a:xfrm>
              <a:off x="2490788" y="2814638"/>
              <a:ext cx="576263" cy="631825"/>
            </a:xfrm>
            <a:custGeom>
              <a:avLst/>
              <a:gdLst>
                <a:gd name="T0" fmla="*/ 562986 w 3993"/>
                <a:gd name="T1" fmla="*/ 4476 h 4376"/>
                <a:gd name="T2" fmla="*/ 515938 w 3993"/>
                <a:gd name="T3" fmla="*/ 0 h 4376"/>
                <a:gd name="T4" fmla="*/ 496022 w 3993"/>
                <a:gd name="T5" fmla="*/ 0 h 4376"/>
                <a:gd name="T6" fmla="*/ 469035 w 3993"/>
                <a:gd name="T7" fmla="*/ 4476 h 4376"/>
                <a:gd name="T8" fmla="*/ 447531 w 3993"/>
                <a:gd name="T9" fmla="*/ 17759 h 4376"/>
                <a:gd name="T10" fmla="*/ 433532 w 3993"/>
                <a:gd name="T11" fmla="*/ 35085 h 4376"/>
                <a:gd name="T12" fmla="*/ 387639 w 3993"/>
                <a:gd name="T13" fmla="*/ 77246 h 4376"/>
                <a:gd name="T14" fmla="*/ 367867 w 3993"/>
                <a:gd name="T15" fmla="*/ 97026 h 4376"/>
                <a:gd name="T16" fmla="*/ 347951 w 3993"/>
                <a:gd name="T17" fmla="*/ 136443 h 4376"/>
                <a:gd name="T18" fmla="*/ 336117 w 3993"/>
                <a:gd name="T19" fmla="*/ 187555 h 4376"/>
                <a:gd name="T20" fmla="*/ 336117 w 3993"/>
                <a:gd name="T21" fmla="*/ 207047 h 4376"/>
                <a:gd name="T22" fmla="*/ 336117 w 3993"/>
                <a:gd name="T23" fmla="*/ 234624 h 4376"/>
                <a:gd name="T24" fmla="*/ 347951 w 3993"/>
                <a:gd name="T25" fmla="*/ 255560 h 4376"/>
                <a:gd name="T26" fmla="*/ 328036 w 3993"/>
                <a:gd name="T27" fmla="*/ 285159 h 4376"/>
                <a:gd name="T28" fmla="*/ 308553 w 3993"/>
                <a:gd name="T29" fmla="*/ 300897 h 4376"/>
                <a:gd name="T30" fmla="*/ 278390 w 3993"/>
                <a:gd name="T31" fmla="*/ 314902 h 4376"/>
                <a:gd name="T32" fmla="*/ 248227 w 3993"/>
                <a:gd name="T33" fmla="*/ 324576 h 4376"/>
                <a:gd name="T34" fmla="*/ 237981 w 3993"/>
                <a:gd name="T35" fmla="*/ 327896 h 4376"/>
                <a:gd name="T36" fmla="*/ 218642 w 3993"/>
                <a:gd name="T37" fmla="*/ 344501 h 4376"/>
                <a:gd name="T38" fmla="*/ 208829 w 3993"/>
                <a:gd name="T39" fmla="*/ 354752 h 4376"/>
                <a:gd name="T40" fmla="*/ 179243 w 3993"/>
                <a:gd name="T41" fmla="*/ 367169 h 4376"/>
                <a:gd name="T42" fmla="*/ 159905 w 3993"/>
                <a:gd name="T43" fmla="*/ 367169 h 4376"/>
                <a:gd name="T44" fmla="*/ 149225 w 3993"/>
                <a:gd name="T45" fmla="*/ 374099 h 4376"/>
                <a:gd name="T46" fmla="*/ 139411 w 3993"/>
                <a:gd name="T47" fmla="*/ 394169 h 4376"/>
                <a:gd name="T48" fmla="*/ 120506 w 3993"/>
                <a:gd name="T49" fmla="*/ 425356 h 4376"/>
                <a:gd name="T50" fmla="*/ 89333 w 3993"/>
                <a:gd name="T51" fmla="*/ 453366 h 4376"/>
                <a:gd name="T52" fmla="*/ 69417 w 3993"/>
                <a:gd name="T53" fmla="*/ 463617 h 4376"/>
                <a:gd name="T54" fmla="*/ 59748 w 3993"/>
                <a:gd name="T55" fmla="*/ 473436 h 4376"/>
                <a:gd name="T56" fmla="*/ 53831 w 3993"/>
                <a:gd name="T57" fmla="*/ 484120 h 4376"/>
                <a:gd name="T58" fmla="*/ 49501 w 3993"/>
                <a:gd name="T59" fmla="*/ 503034 h 4376"/>
                <a:gd name="T60" fmla="*/ 30018 w 3993"/>
                <a:gd name="T61" fmla="*/ 533066 h 4376"/>
                <a:gd name="T62" fmla="*/ 15153 w 3993"/>
                <a:gd name="T63" fmla="*/ 534799 h 4376"/>
                <a:gd name="T64" fmla="*/ 0 w 3993"/>
                <a:gd name="T65" fmla="*/ 572483 h 4376"/>
                <a:gd name="T66" fmla="*/ 19772 w 3993"/>
                <a:gd name="T67" fmla="*/ 612333 h 4376"/>
                <a:gd name="T68" fmla="*/ 39832 w 3993"/>
                <a:gd name="T69" fmla="*/ 631825 h 4376"/>
                <a:gd name="T70" fmla="*/ 69994 w 3993"/>
                <a:gd name="T71" fmla="*/ 609157 h 4376"/>
                <a:gd name="T72" fmla="*/ 99580 w 3993"/>
                <a:gd name="T73" fmla="*/ 592553 h 4376"/>
                <a:gd name="T74" fmla="*/ 120506 w 3993"/>
                <a:gd name="T75" fmla="*/ 569740 h 4376"/>
                <a:gd name="T76" fmla="*/ 129165 w 3993"/>
                <a:gd name="T77" fmla="*/ 533066 h 4376"/>
                <a:gd name="T78" fmla="*/ 158750 w 3993"/>
                <a:gd name="T79" fmla="*/ 513286 h 4376"/>
                <a:gd name="T80" fmla="*/ 179243 w 3993"/>
                <a:gd name="T81" fmla="*/ 507221 h 4376"/>
                <a:gd name="T82" fmla="*/ 186892 w 3993"/>
                <a:gd name="T83" fmla="*/ 491628 h 4376"/>
                <a:gd name="T84" fmla="*/ 198582 w 3993"/>
                <a:gd name="T85" fmla="*/ 483687 h 4376"/>
                <a:gd name="T86" fmla="*/ 218642 w 3993"/>
                <a:gd name="T87" fmla="*/ 468526 h 4376"/>
                <a:gd name="T88" fmla="*/ 249959 w 3993"/>
                <a:gd name="T89" fmla="*/ 456687 h 4376"/>
                <a:gd name="T90" fmla="*/ 278390 w 3993"/>
                <a:gd name="T91" fmla="*/ 443548 h 4376"/>
                <a:gd name="T92" fmla="*/ 308553 w 3993"/>
                <a:gd name="T93" fmla="*/ 437195 h 4376"/>
                <a:gd name="T94" fmla="*/ 386773 w 3993"/>
                <a:gd name="T95" fmla="*/ 409762 h 4376"/>
                <a:gd name="T96" fmla="*/ 407699 w 3993"/>
                <a:gd name="T97" fmla="*/ 394169 h 4376"/>
                <a:gd name="T98" fmla="*/ 427759 w 3993"/>
                <a:gd name="T99" fmla="*/ 374099 h 4376"/>
                <a:gd name="T100" fmla="*/ 486930 w 3993"/>
                <a:gd name="T101" fmla="*/ 285159 h 4376"/>
                <a:gd name="T102" fmla="*/ 537008 w 3993"/>
                <a:gd name="T103" fmla="*/ 176293 h 4376"/>
                <a:gd name="T104" fmla="*/ 576263 w 3993"/>
                <a:gd name="T105" fmla="*/ 57176 h 4376"/>
                <a:gd name="T106" fmla="*/ 576263 w 3993"/>
                <a:gd name="T107" fmla="*/ 47358 h 4376"/>
                <a:gd name="T108" fmla="*/ 562986 w 3993"/>
                <a:gd name="T109" fmla="*/ 4476 h 43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93"/>
                <a:gd name="T166" fmla="*/ 0 h 4376"/>
                <a:gd name="T167" fmla="*/ 3993 w 3993"/>
                <a:gd name="T168" fmla="*/ 4376 h 43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93" h="4376">
                  <a:moveTo>
                    <a:pt x="3901" y="31"/>
                  </a:moveTo>
                  <a:lnTo>
                    <a:pt x="3575" y="0"/>
                  </a:lnTo>
                  <a:lnTo>
                    <a:pt x="3437" y="0"/>
                  </a:lnTo>
                  <a:lnTo>
                    <a:pt x="3250" y="31"/>
                  </a:lnTo>
                  <a:lnTo>
                    <a:pt x="3101" y="123"/>
                  </a:lnTo>
                  <a:lnTo>
                    <a:pt x="3004" y="243"/>
                  </a:lnTo>
                  <a:lnTo>
                    <a:pt x="2686" y="535"/>
                  </a:lnTo>
                  <a:lnTo>
                    <a:pt x="2549" y="672"/>
                  </a:lnTo>
                  <a:lnTo>
                    <a:pt x="2411" y="945"/>
                  </a:lnTo>
                  <a:lnTo>
                    <a:pt x="2329" y="1299"/>
                  </a:lnTo>
                  <a:lnTo>
                    <a:pt x="2329" y="1434"/>
                  </a:lnTo>
                  <a:lnTo>
                    <a:pt x="2329" y="1625"/>
                  </a:lnTo>
                  <a:lnTo>
                    <a:pt x="2411" y="1770"/>
                  </a:lnTo>
                  <a:lnTo>
                    <a:pt x="2273" y="1975"/>
                  </a:lnTo>
                  <a:lnTo>
                    <a:pt x="2138" y="2084"/>
                  </a:lnTo>
                  <a:lnTo>
                    <a:pt x="1929" y="2181"/>
                  </a:lnTo>
                  <a:lnTo>
                    <a:pt x="1720" y="2248"/>
                  </a:lnTo>
                  <a:lnTo>
                    <a:pt x="1649" y="2271"/>
                  </a:lnTo>
                  <a:lnTo>
                    <a:pt x="1515" y="2386"/>
                  </a:lnTo>
                  <a:lnTo>
                    <a:pt x="1447" y="2457"/>
                  </a:lnTo>
                  <a:lnTo>
                    <a:pt x="1242" y="2543"/>
                  </a:lnTo>
                  <a:lnTo>
                    <a:pt x="1108" y="2543"/>
                  </a:lnTo>
                  <a:lnTo>
                    <a:pt x="1034" y="2591"/>
                  </a:lnTo>
                  <a:lnTo>
                    <a:pt x="966" y="2730"/>
                  </a:lnTo>
                  <a:lnTo>
                    <a:pt x="835" y="2946"/>
                  </a:lnTo>
                  <a:lnTo>
                    <a:pt x="619" y="3140"/>
                  </a:lnTo>
                  <a:lnTo>
                    <a:pt x="481" y="3211"/>
                  </a:lnTo>
                  <a:lnTo>
                    <a:pt x="414" y="3279"/>
                  </a:lnTo>
                  <a:lnTo>
                    <a:pt x="373" y="3353"/>
                  </a:lnTo>
                  <a:lnTo>
                    <a:pt x="343" y="3484"/>
                  </a:lnTo>
                  <a:lnTo>
                    <a:pt x="208" y="3692"/>
                  </a:lnTo>
                  <a:lnTo>
                    <a:pt x="105" y="3704"/>
                  </a:lnTo>
                  <a:lnTo>
                    <a:pt x="0" y="3965"/>
                  </a:lnTo>
                  <a:lnTo>
                    <a:pt x="137" y="4241"/>
                  </a:lnTo>
                  <a:lnTo>
                    <a:pt x="276" y="4376"/>
                  </a:lnTo>
                  <a:lnTo>
                    <a:pt x="485" y="4219"/>
                  </a:lnTo>
                  <a:lnTo>
                    <a:pt x="690" y="4104"/>
                  </a:lnTo>
                  <a:lnTo>
                    <a:pt x="835" y="3946"/>
                  </a:lnTo>
                  <a:lnTo>
                    <a:pt x="895" y="3692"/>
                  </a:lnTo>
                  <a:lnTo>
                    <a:pt x="1100" y="3555"/>
                  </a:lnTo>
                  <a:lnTo>
                    <a:pt x="1242" y="3513"/>
                  </a:lnTo>
                  <a:lnTo>
                    <a:pt x="1295" y="3405"/>
                  </a:lnTo>
                  <a:lnTo>
                    <a:pt x="1376" y="3350"/>
                  </a:lnTo>
                  <a:lnTo>
                    <a:pt x="1515" y="3245"/>
                  </a:lnTo>
                  <a:lnTo>
                    <a:pt x="1732" y="3163"/>
                  </a:lnTo>
                  <a:lnTo>
                    <a:pt x="1929" y="3072"/>
                  </a:lnTo>
                  <a:lnTo>
                    <a:pt x="2138" y="3028"/>
                  </a:lnTo>
                  <a:lnTo>
                    <a:pt x="2680" y="2838"/>
                  </a:lnTo>
                  <a:lnTo>
                    <a:pt x="2825" y="2730"/>
                  </a:lnTo>
                  <a:lnTo>
                    <a:pt x="2964" y="2591"/>
                  </a:lnTo>
                  <a:lnTo>
                    <a:pt x="3374" y="1975"/>
                  </a:lnTo>
                  <a:lnTo>
                    <a:pt x="3721" y="1221"/>
                  </a:lnTo>
                  <a:lnTo>
                    <a:pt x="3993" y="396"/>
                  </a:lnTo>
                  <a:lnTo>
                    <a:pt x="3993" y="328"/>
                  </a:lnTo>
                  <a:lnTo>
                    <a:pt x="3901" y="3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84" name="Freeform 15"/>
            <p:cNvSpPr>
              <a:spLocks/>
            </p:cNvSpPr>
            <p:nvPr/>
          </p:nvSpPr>
          <p:spPr bwMode="auto">
            <a:xfrm>
              <a:off x="2792413" y="2792413"/>
              <a:ext cx="127000" cy="61913"/>
            </a:xfrm>
            <a:custGeom>
              <a:avLst/>
              <a:gdLst>
                <a:gd name="T0" fmla="*/ 8063 w 882"/>
                <a:gd name="T1" fmla="*/ 53906 h 433"/>
                <a:gd name="T2" fmla="*/ 23759 w 882"/>
                <a:gd name="T3" fmla="*/ 42038 h 433"/>
                <a:gd name="T4" fmla="*/ 37726 w 882"/>
                <a:gd name="T5" fmla="*/ 20876 h 433"/>
                <a:gd name="T6" fmla="*/ 54861 w 882"/>
                <a:gd name="T7" fmla="*/ 11582 h 433"/>
                <a:gd name="T8" fmla="*/ 74155 w 882"/>
                <a:gd name="T9" fmla="*/ 0 h 433"/>
                <a:gd name="T10" fmla="*/ 76891 w 882"/>
                <a:gd name="T11" fmla="*/ 1001 h 433"/>
                <a:gd name="T12" fmla="*/ 96762 w 882"/>
                <a:gd name="T13" fmla="*/ 1001 h 433"/>
                <a:gd name="T14" fmla="*/ 127000 w 882"/>
                <a:gd name="T15" fmla="*/ 1001 h 433"/>
                <a:gd name="T16" fmla="*/ 116777 w 882"/>
                <a:gd name="T17" fmla="*/ 1001 h 433"/>
                <a:gd name="T18" fmla="*/ 97914 w 882"/>
                <a:gd name="T19" fmla="*/ 11582 h 433"/>
                <a:gd name="T20" fmla="*/ 89850 w 882"/>
                <a:gd name="T21" fmla="*/ 19160 h 433"/>
                <a:gd name="T22" fmla="*/ 76891 w 882"/>
                <a:gd name="T23" fmla="*/ 30313 h 433"/>
                <a:gd name="T24" fmla="*/ 58604 w 882"/>
                <a:gd name="T25" fmla="*/ 57623 h 433"/>
                <a:gd name="T26" fmla="*/ 27502 w 882"/>
                <a:gd name="T27" fmla="*/ 61913 h 433"/>
                <a:gd name="T28" fmla="*/ 0 w 882"/>
                <a:gd name="T29" fmla="*/ 57623 h 433"/>
                <a:gd name="T30" fmla="*/ 8063 w 882"/>
                <a:gd name="T31" fmla="*/ 53906 h 4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2"/>
                <a:gd name="T49" fmla="*/ 0 h 433"/>
                <a:gd name="T50" fmla="*/ 882 w 882"/>
                <a:gd name="T51" fmla="*/ 433 h 4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2" h="433">
                  <a:moveTo>
                    <a:pt x="56" y="377"/>
                  </a:moveTo>
                  <a:lnTo>
                    <a:pt x="165" y="294"/>
                  </a:lnTo>
                  <a:lnTo>
                    <a:pt x="262" y="146"/>
                  </a:lnTo>
                  <a:lnTo>
                    <a:pt x="381" y="81"/>
                  </a:lnTo>
                  <a:lnTo>
                    <a:pt x="515" y="0"/>
                  </a:lnTo>
                  <a:lnTo>
                    <a:pt x="534" y="7"/>
                  </a:lnTo>
                  <a:lnTo>
                    <a:pt x="672" y="7"/>
                  </a:lnTo>
                  <a:lnTo>
                    <a:pt x="882" y="7"/>
                  </a:lnTo>
                  <a:lnTo>
                    <a:pt x="811" y="7"/>
                  </a:lnTo>
                  <a:lnTo>
                    <a:pt x="680" y="81"/>
                  </a:lnTo>
                  <a:lnTo>
                    <a:pt x="624" y="134"/>
                  </a:lnTo>
                  <a:lnTo>
                    <a:pt x="534" y="212"/>
                  </a:lnTo>
                  <a:lnTo>
                    <a:pt x="407" y="403"/>
                  </a:lnTo>
                  <a:lnTo>
                    <a:pt x="191" y="433"/>
                  </a:lnTo>
                  <a:lnTo>
                    <a:pt x="0" y="403"/>
                  </a:lnTo>
                  <a:lnTo>
                    <a:pt x="56" y="37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85" name="Freeform 16"/>
            <p:cNvSpPr>
              <a:spLocks/>
            </p:cNvSpPr>
            <p:nvPr/>
          </p:nvSpPr>
          <p:spPr bwMode="auto">
            <a:xfrm>
              <a:off x="2290763" y="2962275"/>
              <a:ext cx="387350" cy="315913"/>
            </a:xfrm>
            <a:custGeom>
              <a:avLst/>
              <a:gdLst>
                <a:gd name="T0" fmla="*/ 200458 w 2684"/>
                <a:gd name="T1" fmla="*/ 0 h 2195"/>
                <a:gd name="T2" fmla="*/ 219364 w 2684"/>
                <a:gd name="T3" fmla="*/ 5901 h 2195"/>
                <a:gd name="T4" fmla="*/ 230476 w 2684"/>
                <a:gd name="T5" fmla="*/ 9643 h 2195"/>
                <a:gd name="T6" fmla="*/ 249959 w 2684"/>
                <a:gd name="T7" fmla="*/ 19286 h 2195"/>
                <a:gd name="T8" fmla="*/ 260206 w 2684"/>
                <a:gd name="T9" fmla="*/ 19286 h 2195"/>
                <a:gd name="T10" fmla="*/ 280122 w 2684"/>
                <a:gd name="T11" fmla="*/ 29504 h 2195"/>
                <a:gd name="T12" fmla="*/ 289791 w 2684"/>
                <a:gd name="T13" fmla="*/ 32815 h 2195"/>
                <a:gd name="T14" fmla="*/ 301625 w 2684"/>
                <a:gd name="T15" fmla="*/ 25187 h 2195"/>
                <a:gd name="T16" fmla="*/ 329623 w 2684"/>
                <a:gd name="T17" fmla="*/ 29504 h 2195"/>
                <a:gd name="T18" fmla="*/ 349683 w 2684"/>
                <a:gd name="T19" fmla="*/ 39291 h 2195"/>
                <a:gd name="T20" fmla="*/ 367867 w 2684"/>
                <a:gd name="T21" fmla="*/ 48358 h 2195"/>
                <a:gd name="T22" fmla="*/ 387350 w 2684"/>
                <a:gd name="T23" fmla="*/ 60160 h 2195"/>
                <a:gd name="T24" fmla="*/ 367867 w 2684"/>
                <a:gd name="T25" fmla="*/ 79446 h 2195"/>
                <a:gd name="T26" fmla="*/ 359208 w 2684"/>
                <a:gd name="T27" fmla="*/ 98300 h 2195"/>
                <a:gd name="T28" fmla="*/ 349683 w 2684"/>
                <a:gd name="T29" fmla="*/ 128380 h 2195"/>
                <a:gd name="T30" fmla="*/ 332942 w 2684"/>
                <a:gd name="T31" fmla="*/ 149249 h 2195"/>
                <a:gd name="T32" fmla="*/ 329623 w 2684"/>
                <a:gd name="T33" fmla="*/ 167671 h 2195"/>
                <a:gd name="T34" fmla="*/ 329623 w 2684"/>
                <a:gd name="T35" fmla="*/ 187533 h 2195"/>
                <a:gd name="T36" fmla="*/ 320964 w 2684"/>
                <a:gd name="T37" fmla="*/ 204084 h 2195"/>
                <a:gd name="T38" fmla="*/ 309707 w 2684"/>
                <a:gd name="T39" fmla="*/ 207394 h 2195"/>
                <a:gd name="T40" fmla="*/ 305377 w 2684"/>
                <a:gd name="T41" fmla="*/ 211712 h 2195"/>
                <a:gd name="T42" fmla="*/ 289791 w 2684"/>
                <a:gd name="T43" fmla="*/ 217037 h 2195"/>
                <a:gd name="T44" fmla="*/ 280122 w 2684"/>
                <a:gd name="T45" fmla="*/ 246686 h 2195"/>
                <a:gd name="T46" fmla="*/ 269875 w 2684"/>
                <a:gd name="T47" fmla="*/ 266403 h 2195"/>
                <a:gd name="T48" fmla="*/ 240290 w 2684"/>
                <a:gd name="T49" fmla="*/ 305694 h 2195"/>
                <a:gd name="T50" fmla="*/ 230476 w 2684"/>
                <a:gd name="T51" fmla="*/ 315913 h 2195"/>
                <a:gd name="T52" fmla="*/ 199736 w 2684"/>
                <a:gd name="T53" fmla="*/ 301521 h 2195"/>
                <a:gd name="T54" fmla="*/ 170873 w 2684"/>
                <a:gd name="T55" fmla="*/ 286409 h 2195"/>
                <a:gd name="T56" fmla="*/ 130897 w 2684"/>
                <a:gd name="T57" fmla="*/ 256904 h 2195"/>
                <a:gd name="T58" fmla="*/ 101889 w 2684"/>
                <a:gd name="T59" fmla="*/ 239202 h 2195"/>
                <a:gd name="T60" fmla="*/ 51233 w 2684"/>
                <a:gd name="T61" fmla="*/ 226680 h 2195"/>
                <a:gd name="T62" fmla="*/ 19916 w 2684"/>
                <a:gd name="T63" fmla="*/ 204084 h 2195"/>
                <a:gd name="T64" fmla="*/ 0 w 2684"/>
                <a:gd name="T65" fmla="*/ 207826 h 2195"/>
                <a:gd name="T66" fmla="*/ 1587 w 2684"/>
                <a:gd name="T67" fmla="*/ 197176 h 2195"/>
                <a:gd name="T68" fmla="*/ 21648 w 2684"/>
                <a:gd name="T69" fmla="*/ 167671 h 2195"/>
                <a:gd name="T70" fmla="*/ 41419 w 2684"/>
                <a:gd name="T71" fmla="*/ 147810 h 2195"/>
                <a:gd name="T72" fmla="*/ 71149 w 2684"/>
                <a:gd name="T73" fmla="*/ 128380 h 2195"/>
                <a:gd name="T74" fmla="*/ 91065 w 2684"/>
                <a:gd name="T75" fmla="*/ 118162 h 2195"/>
                <a:gd name="T76" fmla="*/ 121227 w 2684"/>
                <a:gd name="T77" fmla="*/ 98300 h 2195"/>
                <a:gd name="T78" fmla="*/ 130897 w 2684"/>
                <a:gd name="T79" fmla="*/ 79014 h 2195"/>
                <a:gd name="T80" fmla="*/ 141143 w 2684"/>
                <a:gd name="T81" fmla="*/ 59009 h 2195"/>
                <a:gd name="T82" fmla="*/ 150813 w 2684"/>
                <a:gd name="T83" fmla="*/ 48790 h 2195"/>
                <a:gd name="T84" fmla="*/ 160626 w 2684"/>
                <a:gd name="T85" fmla="*/ 39291 h 2195"/>
                <a:gd name="T86" fmla="*/ 170873 w 2684"/>
                <a:gd name="T87" fmla="*/ 39291 h 2195"/>
                <a:gd name="T88" fmla="*/ 180398 w 2684"/>
                <a:gd name="T89" fmla="*/ 29504 h 2195"/>
                <a:gd name="T90" fmla="*/ 190644 w 2684"/>
                <a:gd name="T91" fmla="*/ 19286 h 2195"/>
                <a:gd name="T92" fmla="*/ 190644 w 2684"/>
                <a:gd name="T93" fmla="*/ 9643 h 2195"/>
                <a:gd name="T94" fmla="*/ 200458 w 2684"/>
                <a:gd name="T95" fmla="*/ 0 h 2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84"/>
                <a:gd name="T145" fmla="*/ 0 h 2195"/>
                <a:gd name="T146" fmla="*/ 2684 w 2684"/>
                <a:gd name="T147" fmla="*/ 2195 h 2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84" h="2195">
                  <a:moveTo>
                    <a:pt x="1389" y="0"/>
                  </a:moveTo>
                  <a:lnTo>
                    <a:pt x="1520" y="41"/>
                  </a:lnTo>
                  <a:lnTo>
                    <a:pt x="1597" y="67"/>
                  </a:lnTo>
                  <a:lnTo>
                    <a:pt x="1732" y="134"/>
                  </a:lnTo>
                  <a:lnTo>
                    <a:pt x="1803" y="134"/>
                  </a:lnTo>
                  <a:lnTo>
                    <a:pt x="1941" y="205"/>
                  </a:lnTo>
                  <a:lnTo>
                    <a:pt x="2008" y="228"/>
                  </a:lnTo>
                  <a:lnTo>
                    <a:pt x="2090" y="175"/>
                  </a:lnTo>
                  <a:lnTo>
                    <a:pt x="2284" y="205"/>
                  </a:lnTo>
                  <a:lnTo>
                    <a:pt x="2423" y="273"/>
                  </a:lnTo>
                  <a:lnTo>
                    <a:pt x="2549" y="336"/>
                  </a:lnTo>
                  <a:lnTo>
                    <a:pt x="2684" y="418"/>
                  </a:lnTo>
                  <a:lnTo>
                    <a:pt x="2549" y="552"/>
                  </a:lnTo>
                  <a:lnTo>
                    <a:pt x="2489" y="683"/>
                  </a:lnTo>
                  <a:lnTo>
                    <a:pt x="2423" y="892"/>
                  </a:lnTo>
                  <a:lnTo>
                    <a:pt x="2307" y="1037"/>
                  </a:lnTo>
                  <a:lnTo>
                    <a:pt x="2284" y="1165"/>
                  </a:lnTo>
                  <a:lnTo>
                    <a:pt x="2284" y="1303"/>
                  </a:lnTo>
                  <a:lnTo>
                    <a:pt x="2224" y="1418"/>
                  </a:lnTo>
                  <a:lnTo>
                    <a:pt x="2146" y="1441"/>
                  </a:lnTo>
                  <a:lnTo>
                    <a:pt x="2116" y="1471"/>
                  </a:lnTo>
                  <a:lnTo>
                    <a:pt x="2008" y="1508"/>
                  </a:lnTo>
                  <a:lnTo>
                    <a:pt x="1941" y="1714"/>
                  </a:lnTo>
                  <a:lnTo>
                    <a:pt x="1870" y="1851"/>
                  </a:lnTo>
                  <a:lnTo>
                    <a:pt x="1665" y="2124"/>
                  </a:lnTo>
                  <a:lnTo>
                    <a:pt x="1597" y="2195"/>
                  </a:lnTo>
                  <a:lnTo>
                    <a:pt x="1384" y="2095"/>
                  </a:lnTo>
                  <a:lnTo>
                    <a:pt x="1184" y="1990"/>
                  </a:lnTo>
                  <a:lnTo>
                    <a:pt x="907" y="1785"/>
                  </a:lnTo>
                  <a:lnTo>
                    <a:pt x="706" y="1662"/>
                  </a:lnTo>
                  <a:lnTo>
                    <a:pt x="355" y="1575"/>
                  </a:lnTo>
                  <a:lnTo>
                    <a:pt x="138" y="1418"/>
                  </a:lnTo>
                  <a:lnTo>
                    <a:pt x="0" y="1444"/>
                  </a:lnTo>
                  <a:lnTo>
                    <a:pt x="11" y="1370"/>
                  </a:lnTo>
                  <a:lnTo>
                    <a:pt x="150" y="1165"/>
                  </a:lnTo>
                  <a:lnTo>
                    <a:pt x="287" y="1027"/>
                  </a:lnTo>
                  <a:lnTo>
                    <a:pt x="493" y="892"/>
                  </a:lnTo>
                  <a:lnTo>
                    <a:pt x="631" y="821"/>
                  </a:lnTo>
                  <a:lnTo>
                    <a:pt x="840" y="683"/>
                  </a:lnTo>
                  <a:lnTo>
                    <a:pt x="907" y="549"/>
                  </a:lnTo>
                  <a:lnTo>
                    <a:pt x="978" y="410"/>
                  </a:lnTo>
                  <a:lnTo>
                    <a:pt x="1045" y="339"/>
                  </a:lnTo>
                  <a:lnTo>
                    <a:pt x="1113" y="273"/>
                  </a:lnTo>
                  <a:lnTo>
                    <a:pt x="1184" y="273"/>
                  </a:lnTo>
                  <a:lnTo>
                    <a:pt x="1250" y="205"/>
                  </a:lnTo>
                  <a:lnTo>
                    <a:pt x="1321" y="134"/>
                  </a:lnTo>
                  <a:lnTo>
                    <a:pt x="1321" y="67"/>
                  </a:lnTo>
                  <a:lnTo>
                    <a:pt x="1389" y="0"/>
                  </a:lnTo>
                  <a:close/>
                </a:path>
              </a:pathLst>
            </a:custGeom>
            <a:solidFill>
              <a:srgbClr val="FFD3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86" name="Freeform 17"/>
            <p:cNvSpPr>
              <a:spLocks/>
            </p:cNvSpPr>
            <p:nvPr/>
          </p:nvSpPr>
          <p:spPr bwMode="auto">
            <a:xfrm>
              <a:off x="2381250" y="3021013"/>
              <a:ext cx="109538" cy="138113"/>
            </a:xfrm>
            <a:custGeom>
              <a:avLst/>
              <a:gdLst>
                <a:gd name="T0" fmla="*/ 19942 w 758"/>
                <a:gd name="T1" fmla="*/ 138113 h 960"/>
                <a:gd name="T2" fmla="*/ 39885 w 758"/>
                <a:gd name="T3" fmla="*/ 118259 h 960"/>
                <a:gd name="T4" fmla="*/ 50145 w 758"/>
                <a:gd name="T5" fmla="*/ 98837 h 960"/>
                <a:gd name="T6" fmla="*/ 59827 w 758"/>
                <a:gd name="T7" fmla="*/ 88766 h 960"/>
                <a:gd name="T8" fmla="*/ 79914 w 758"/>
                <a:gd name="T9" fmla="*/ 78983 h 960"/>
                <a:gd name="T10" fmla="*/ 89451 w 758"/>
                <a:gd name="T11" fmla="*/ 69344 h 960"/>
                <a:gd name="T12" fmla="*/ 89451 w 758"/>
                <a:gd name="T13" fmla="*/ 49490 h 960"/>
                <a:gd name="T14" fmla="*/ 89451 w 758"/>
                <a:gd name="T15" fmla="*/ 29637 h 960"/>
                <a:gd name="T16" fmla="*/ 109538 w 758"/>
                <a:gd name="T17" fmla="*/ 9783 h 960"/>
                <a:gd name="T18" fmla="*/ 99711 w 758"/>
                <a:gd name="T19" fmla="*/ 0 h 960"/>
                <a:gd name="T20" fmla="*/ 99711 w 758"/>
                <a:gd name="T21" fmla="*/ 9783 h 960"/>
                <a:gd name="T22" fmla="*/ 89451 w 758"/>
                <a:gd name="T23" fmla="*/ 39276 h 960"/>
                <a:gd name="T24" fmla="*/ 79914 w 758"/>
                <a:gd name="T25" fmla="*/ 49490 h 960"/>
                <a:gd name="T26" fmla="*/ 69653 w 758"/>
                <a:gd name="T27" fmla="*/ 59130 h 960"/>
                <a:gd name="T28" fmla="*/ 59827 w 758"/>
                <a:gd name="T29" fmla="*/ 69344 h 960"/>
                <a:gd name="T30" fmla="*/ 39885 w 758"/>
                <a:gd name="T31" fmla="*/ 78983 h 960"/>
                <a:gd name="T32" fmla="*/ 30202 w 758"/>
                <a:gd name="T33" fmla="*/ 78983 h 960"/>
                <a:gd name="T34" fmla="*/ 19942 w 758"/>
                <a:gd name="T35" fmla="*/ 98837 h 960"/>
                <a:gd name="T36" fmla="*/ 0 w 758"/>
                <a:gd name="T37" fmla="*/ 118259 h 960"/>
                <a:gd name="T38" fmla="*/ 19942 w 758"/>
                <a:gd name="T39" fmla="*/ 138113 h 9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8"/>
                <a:gd name="T61" fmla="*/ 0 h 960"/>
                <a:gd name="T62" fmla="*/ 758 w 758"/>
                <a:gd name="T63" fmla="*/ 960 h 9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8" h="960">
                  <a:moveTo>
                    <a:pt x="138" y="960"/>
                  </a:moveTo>
                  <a:lnTo>
                    <a:pt x="276" y="822"/>
                  </a:lnTo>
                  <a:lnTo>
                    <a:pt x="347" y="687"/>
                  </a:lnTo>
                  <a:lnTo>
                    <a:pt x="414" y="617"/>
                  </a:lnTo>
                  <a:lnTo>
                    <a:pt x="553" y="549"/>
                  </a:lnTo>
                  <a:lnTo>
                    <a:pt x="619" y="482"/>
                  </a:lnTo>
                  <a:lnTo>
                    <a:pt x="619" y="344"/>
                  </a:lnTo>
                  <a:lnTo>
                    <a:pt x="619" y="206"/>
                  </a:lnTo>
                  <a:lnTo>
                    <a:pt x="758" y="68"/>
                  </a:lnTo>
                  <a:lnTo>
                    <a:pt x="690" y="0"/>
                  </a:lnTo>
                  <a:lnTo>
                    <a:pt x="690" y="68"/>
                  </a:lnTo>
                  <a:lnTo>
                    <a:pt x="619" y="273"/>
                  </a:lnTo>
                  <a:lnTo>
                    <a:pt x="553" y="344"/>
                  </a:lnTo>
                  <a:lnTo>
                    <a:pt x="482" y="411"/>
                  </a:lnTo>
                  <a:lnTo>
                    <a:pt x="414" y="482"/>
                  </a:lnTo>
                  <a:lnTo>
                    <a:pt x="276" y="549"/>
                  </a:lnTo>
                  <a:lnTo>
                    <a:pt x="209" y="549"/>
                  </a:lnTo>
                  <a:lnTo>
                    <a:pt x="138" y="687"/>
                  </a:lnTo>
                  <a:lnTo>
                    <a:pt x="0" y="822"/>
                  </a:lnTo>
                  <a:lnTo>
                    <a:pt x="138" y="9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87" name="Freeform 18"/>
            <p:cNvSpPr>
              <a:spLocks/>
            </p:cNvSpPr>
            <p:nvPr/>
          </p:nvSpPr>
          <p:spPr bwMode="auto">
            <a:xfrm>
              <a:off x="2432050" y="3025775"/>
              <a:ext cx="149225" cy="203200"/>
            </a:xfrm>
            <a:custGeom>
              <a:avLst/>
              <a:gdLst>
                <a:gd name="T0" fmla="*/ 0 w 1030"/>
                <a:gd name="T1" fmla="*/ 156408 h 1407"/>
                <a:gd name="T2" fmla="*/ 19559 w 1030"/>
                <a:gd name="T3" fmla="*/ 133734 h 1407"/>
                <a:gd name="T4" fmla="*/ 29845 w 1030"/>
                <a:gd name="T5" fmla="*/ 104127 h 1407"/>
                <a:gd name="T6" fmla="*/ 38972 w 1030"/>
                <a:gd name="T7" fmla="*/ 93873 h 1407"/>
                <a:gd name="T8" fmla="*/ 86493 w 1030"/>
                <a:gd name="T9" fmla="*/ 93873 h 1407"/>
                <a:gd name="T10" fmla="*/ 109238 w 1030"/>
                <a:gd name="T11" fmla="*/ 74377 h 1407"/>
                <a:gd name="T12" fmla="*/ 119525 w 1030"/>
                <a:gd name="T13" fmla="*/ 54447 h 1407"/>
                <a:gd name="T14" fmla="*/ 117786 w 1030"/>
                <a:gd name="T15" fmla="*/ 35094 h 1407"/>
                <a:gd name="T16" fmla="*/ 106051 w 1030"/>
                <a:gd name="T17" fmla="*/ 27584 h 1407"/>
                <a:gd name="T18" fmla="*/ 97938 w 1030"/>
                <a:gd name="T19" fmla="*/ 35094 h 1407"/>
                <a:gd name="T20" fmla="*/ 82291 w 1030"/>
                <a:gd name="T21" fmla="*/ 55024 h 1407"/>
                <a:gd name="T22" fmla="*/ 69831 w 1030"/>
                <a:gd name="T23" fmla="*/ 54447 h 1407"/>
                <a:gd name="T24" fmla="*/ 59545 w 1030"/>
                <a:gd name="T25" fmla="*/ 44770 h 1407"/>
                <a:gd name="T26" fmla="*/ 74757 w 1030"/>
                <a:gd name="T27" fmla="*/ 23829 h 1407"/>
                <a:gd name="T28" fmla="*/ 82291 w 1030"/>
                <a:gd name="T29" fmla="*/ 3755 h 1407"/>
                <a:gd name="T30" fmla="*/ 97938 w 1030"/>
                <a:gd name="T31" fmla="*/ 0 h 1407"/>
                <a:gd name="T32" fmla="*/ 129232 w 1030"/>
                <a:gd name="T33" fmla="*/ 4910 h 1407"/>
                <a:gd name="T34" fmla="*/ 139518 w 1030"/>
                <a:gd name="T35" fmla="*/ 24840 h 1407"/>
                <a:gd name="T36" fmla="*/ 139518 w 1030"/>
                <a:gd name="T37" fmla="*/ 34517 h 1407"/>
                <a:gd name="T38" fmla="*/ 139518 w 1030"/>
                <a:gd name="T39" fmla="*/ 54447 h 1407"/>
                <a:gd name="T40" fmla="*/ 149225 w 1030"/>
                <a:gd name="T41" fmla="*/ 64700 h 1407"/>
                <a:gd name="T42" fmla="*/ 149225 w 1030"/>
                <a:gd name="T43" fmla="*/ 74377 h 1407"/>
                <a:gd name="T44" fmla="*/ 139518 w 1030"/>
                <a:gd name="T45" fmla="*/ 94307 h 1407"/>
                <a:gd name="T46" fmla="*/ 119525 w 1030"/>
                <a:gd name="T47" fmla="*/ 113804 h 1407"/>
                <a:gd name="T48" fmla="*/ 109818 w 1030"/>
                <a:gd name="T49" fmla="*/ 121313 h 1407"/>
                <a:gd name="T50" fmla="*/ 89680 w 1030"/>
                <a:gd name="T51" fmla="*/ 124057 h 1407"/>
                <a:gd name="T52" fmla="*/ 58821 w 1030"/>
                <a:gd name="T53" fmla="*/ 121313 h 1407"/>
                <a:gd name="T54" fmla="*/ 49693 w 1030"/>
                <a:gd name="T55" fmla="*/ 143987 h 1407"/>
                <a:gd name="T56" fmla="*/ 39407 w 1030"/>
                <a:gd name="T57" fmla="*/ 153664 h 1407"/>
                <a:gd name="T58" fmla="*/ 79393 w 1030"/>
                <a:gd name="T59" fmla="*/ 163340 h 1407"/>
                <a:gd name="T60" fmla="*/ 97938 w 1030"/>
                <a:gd name="T61" fmla="*/ 175904 h 1407"/>
                <a:gd name="T62" fmla="*/ 99532 w 1030"/>
                <a:gd name="T63" fmla="*/ 183414 h 1407"/>
                <a:gd name="T64" fmla="*/ 89680 w 1030"/>
                <a:gd name="T65" fmla="*/ 193668 h 1407"/>
                <a:gd name="T66" fmla="*/ 79393 w 1030"/>
                <a:gd name="T67" fmla="*/ 203200 h 1407"/>
                <a:gd name="T68" fmla="*/ 59545 w 1030"/>
                <a:gd name="T69" fmla="*/ 193668 h 1407"/>
                <a:gd name="T70" fmla="*/ 38972 w 1030"/>
                <a:gd name="T71" fmla="*/ 175904 h 1407"/>
                <a:gd name="T72" fmla="*/ 19559 w 1030"/>
                <a:gd name="T73" fmla="*/ 167673 h 1407"/>
                <a:gd name="T74" fmla="*/ 0 w 1030"/>
                <a:gd name="T75" fmla="*/ 156408 h 14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30"/>
                <a:gd name="T115" fmla="*/ 0 h 1407"/>
                <a:gd name="T116" fmla="*/ 1030 w 1030"/>
                <a:gd name="T117" fmla="*/ 1407 h 14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30" h="1407">
                  <a:moveTo>
                    <a:pt x="0" y="1083"/>
                  </a:moveTo>
                  <a:lnTo>
                    <a:pt x="135" y="926"/>
                  </a:lnTo>
                  <a:lnTo>
                    <a:pt x="206" y="721"/>
                  </a:lnTo>
                  <a:lnTo>
                    <a:pt x="269" y="650"/>
                  </a:lnTo>
                  <a:lnTo>
                    <a:pt x="597" y="650"/>
                  </a:lnTo>
                  <a:lnTo>
                    <a:pt x="754" y="515"/>
                  </a:lnTo>
                  <a:lnTo>
                    <a:pt x="825" y="377"/>
                  </a:lnTo>
                  <a:lnTo>
                    <a:pt x="813" y="243"/>
                  </a:lnTo>
                  <a:lnTo>
                    <a:pt x="732" y="191"/>
                  </a:lnTo>
                  <a:lnTo>
                    <a:pt x="676" y="243"/>
                  </a:lnTo>
                  <a:lnTo>
                    <a:pt x="568" y="381"/>
                  </a:lnTo>
                  <a:lnTo>
                    <a:pt x="482" y="377"/>
                  </a:lnTo>
                  <a:lnTo>
                    <a:pt x="411" y="310"/>
                  </a:lnTo>
                  <a:lnTo>
                    <a:pt x="516" y="165"/>
                  </a:lnTo>
                  <a:lnTo>
                    <a:pt x="568" y="26"/>
                  </a:lnTo>
                  <a:lnTo>
                    <a:pt x="676" y="0"/>
                  </a:lnTo>
                  <a:lnTo>
                    <a:pt x="892" y="34"/>
                  </a:lnTo>
                  <a:lnTo>
                    <a:pt x="963" y="172"/>
                  </a:lnTo>
                  <a:lnTo>
                    <a:pt x="963" y="239"/>
                  </a:lnTo>
                  <a:lnTo>
                    <a:pt x="963" y="377"/>
                  </a:lnTo>
                  <a:lnTo>
                    <a:pt x="1030" y="448"/>
                  </a:lnTo>
                  <a:lnTo>
                    <a:pt x="1030" y="515"/>
                  </a:lnTo>
                  <a:lnTo>
                    <a:pt x="963" y="653"/>
                  </a:lnTo>
                  <a:lnTo>
                    <a:pt x="825" y="788"/>
                  </a:lnTo>
                  <a:lnTo>
                    <a:pt x="758" y="840"/>
                  </a:lnTo>
                  <a:lnTo>
                    <a:pt x="619" y="859"/>
                  </a:lnTo>
                  <a:lnTo>
                    <a:pt x="406" y="840"/>
                  </a:lnTo>
                  <a:lnTo>
                    <a:pt x="343" y="997"/>
                  </a:lnTo>
                  <a:lnTo>
                    <a:pt x="272" y="1064"/>
                  </a:lnTo>
                  <a:lnTo>
                    <a:pt x="548" y="1131"/>
                  </a:lnTo>
                  <a:lnTo>
                    <a:pt x="676" y="1218"/>
                  </a:lnTo>
                  <a:lnTo>
                    <a:pt x="687" y="1270"/>
                  </a:lnTo>
                  <a:lnTo>
                    <a:pt x="619" y="1341"/>
                  </a:lnTo>
                  <a:lnTo>
                    <a:pt x="548" y="1407"/>
                  </a:lnTo>
                  <a:lnTo>
                    <a:pt x="411" y="1341"/>
                  </a:lnTo>
                  <a:lnTo>
                    <a:pt x="269" y="1218"/>
                  </a:lnTo>
                  <a:lnTo>
                    <a:pt x="135" y="1161"/>
                  </a:lnTo>
                  <a:lnTo>
                    <a:pt x="0" y="10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88" name="Freeform 19"/>
            <p:cNvSpPr>
              <a:spLocks/>
            </p:cNvSpPr>
            <p:nvPr/>
          </p:nvSpPr>
          <p:spPr bwMode="auto">
            <a:xfrm>
              <a:off x="2012950" y="3208338"/>
              <a:ext cx="552450" cy="628650"/>
            </a:xfrm>
            <a:custGeom>
              <a:avLst/>
              <a:gdLst>
                <a:gd name="T0" fmla="*/ 0 w 3826"/>
                <a:gd name="T1" fmla="*/ 207142 h 4352"/>
                <a:gd name="T2" fmla="*/ 11263 w 3826"/>
                <a:gd name="T3" fmla="*/ 178397 h 4352"/>
                <a:gd name="T4" fmla="*/ 11263 w 3826"/>
                <a:gd name="T5" fmla="*/ 168719 h 4352"/>
                <a:gd name="T6" fmla="*/ 31767 w 3826"/>
                <a:gd name="T7" fmla="*/ 156296 h 4352"/>
                <a:gd name="T8" fmla="*/ 60934 w 3826"/>
                <a:gd name="T9" fmla="*/ 128706 h 4352"/>
                <a:gd name="T10" fmla="*/ 91257 w 3826"/>
                <a:gd name="T11" fmla="*/ 99093 h 4352"/>
                <a:gd name="T12" fmla="*/ 109884 w 3826"/>
                <a:gd name="T13" fmla="*/ 74392 h 4352"/>
                <a:gd name="T14" fmla="*/ 130387 w 3826"/>
                <a:gd name="T15" fmla="*/ 59225 h 4352"/>
                <a:gd name="T16" fmla="*/ 160710 w 3826"/>
                <a:gd name="T17" fmla="*/ 43046 h 4352"/>
                <a:gd name="T18" fmla="*/ 190311 w 3826"/>
                <a:gd name="T19" fmla="*/ 29612 h 4352"/>
                <a:gd name="T20" fmla="*/ 210237 w 3826"/>
                <a:gd name="T21" fmla="*/ 19790 h 4352"/>
                <a:gd name="T22" fmla="*/ 230163 w 3826"/>
                <a:gd name="T23" fmla="*/ 10256 h 4352"/>
                <a:gd name="T24" fmla="*/ 239838 w 3826"/>
                <a:gd name="T25" fmla="*/ 0 h 4352"/>
                <a:gd name="T26" fmla="*/ 259909 w 3826"/>
                <a:gd name="T27" fmla="*/ 0 h 4352"/>
                <a:gd name="T28" fmla="*/ 341202 w 3826"/>
                <a:gd name="T29" fmla="*/ 15601 h 4352"/>
                <a:gd name="T30" fmla="*/ 399393 w 3826"/>
                <a:gd name="T31" fmla="*/ 49402 h 4352"/>
                <a:gd name="T32" fmla="*/ 428993 w 3826"/>
                <a:gd name="T33" fmla="*/ 69481 h 4352"/>
                <a:gd name="T34" fmla="*/ 458594 w 3826"/>
                <a:gd name="T35" fmla="*/ 99093 h 4352"/>
                <a:gd name="T36" fmla="*/ 488917 w 3826"/>
                <a:gd name="T37" fmla="*/ 128706 h 4352"/>
                <a:gd name="T38" fmla="*/ 508699 w 3826"/>
                <a:gd name="T39" fmla="*/ 158607 h 4352"/>
                <a:gd name="T40" fmla="*/ 521117 w 3826"/>
                <a:gd name="T41" fmla="*/ 187497 h 4352"/>
                <a:gd name="T42" fmla="*/ 528192 w 3826"/>
                <a:gd name="T43" fmla="*/ 198475 h 4352"/>
                <a:gd name="T44" fmla="*/ 548118 w 3826"/>
                <a:gd name="T45" fmla="*/ 228088 h 4352"/>
                <a:gd name="T46" fmla="*/ 552450 w 3826"/>
                <a:gd name="T47" fmla="*/ 245855 h 4352"/>
                <a:gd name="T48" fmla="*/ 548118 w 3826"/>
                <a:gd name="T49" fmla="*/ 257700 h 4352"/>
                <a:gd name="T50" fmla="*/ 544364 w 3826"/>
                <a:gd name="T51" fmla="*/ 269690 h 4352"/>
                <a:gd name="T52" fmla="*/ 538444 w 3826"/>
                <a:gd name="T53" fmla="*/ 277634 h 4352"/>
                <a:gd name="T54" fmla="*/ 528192 w 3826"/>
                <a:gd name="T55" fmla="*/ 277634 h 4352"/>
                <a:gd name="T56" fmla="*/ 528192 w 3826"/>
                <a:gd name="T57" fmla="*/ 317070 h 4352"/>
                <a:gd name="T58" fmla="*/ 518518 w 3826"/>
                <a:gd name="T59" fmla="*/ 396806 h 4352"/>
                <a:gd name="T60" fmla="*/ 498447 w 3826"/>
                <a:gd name="T61" fmla="*/ 476110 h 4352"/>
                <a:gd name="T62" fmla="*/ 468846 w 3826"/>
                <a:gd name="T63" fmla="*/ 525801 h 4352"/>
                <a:gd name="T64" fmla="*/ 438812 w 3826"/>
                <a:gd name="T65" fmla="*/ 565236 h 4352"/>
                <a:gd name="T66" fmla="*/ 407479 w 3826"/>
                <a:gd name="T67" fmla="*/ 593693 h 4352"/>
                <a:gd name="T68" fmla="*/ 389141 w 3826"/>
                <a:gd name="T69" fmla="*/ 605105 h 4352"/>
                <a:gd name="T70" fmla="*/ 369215 w 3826"/>
                <a:gd name="T71" fmla="*/ 614638 h 4352"/>
                <a:gd name="T72" fmla="*/ 329362 w 3826"/>
                <a:gd name="T73" fmla="*/ 624461 h 4352"/>
                <a:gd name="T74" fmla="*/ 298029 w 3826"/>
                <a:gd name="T75" fmla="*/ 628650 h 4352"/>
                <a:gd name="T76" fmla="*/ 278102 w 3826"/>
                <a:gd name="T77" fmla="*/ 628650 h 4352"/>
                <a:gd name="T78" fmla="*/ 184391 w 3826"/>
                <a:gd name="T79" fmla="*/ 593693 h 4352"/>
                <a:gd name="T80" fmla="*/ 100787 w 3826"/>
                <a:gd name="T81" fmla="*/ 515545 h 4352"/>
                <a:gd name="T82" fmla="*/ 21081 w 3826"/>
                <a:gd name="T83" fmla="*/ 406629 h 4352"/>
                <a:gd name="T84" fmla="*/ 11263 w 3826"/>
                <a:gd name="T85" fmla="*/ 327326 h 4352"/>
                <a:gd name="T86" fmla="*/ 1733 w 3826"/>
                <a:gd name="T87" fmla="*/ 267956 h 4352"/>
                <a:gd name="T88" fmla="*/ 0 w 3826"/>
                <a:gd name="T89" fmla="*/ 207142 h 43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26"/>
                <a:gd name="T136" fmla="*/ 0 h 4352"/>
                <a:gd name="T137" fmla="*/ 3826 w 3826"/>
                <a:gd name="T138" fmla="*/ 4352 h 43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26" h="4352">
                  <a:moveTo>
                    <a:pt x="0" y="1434"/>
                  </a:moveTo>
                  <a:lnTo>
                    <a:pt x="78" y="1235"/>
                  </a:lnTo>
                  <a:lnTo>
                    <a:pt x="78" y="1168"/>
                  </a:lnTo>
                  <a:lnTo>
                    <a:pt x="220" y="1082"/>
                  </a:lnTo>
                  <a:lnTo>
                    <a:pt x="422" y="891"/>
                  </a:lnTo>
                  <a:lnTo>
                    <a:pt x="632" y="686"/>
                  </a:lnTo>
                  <a:lnTo>
                    <a:pt x="761" y="515"/>
                  </a:lnTo>
                  <a:lnTo>
                    <a:pt x="903" y="410"/>
                  </a:lnTo>
                  <a:lnTo>
                    <a:pt x="1113" y="298"/>
                  </a:lnTo>
                  <a:lnTo>
                    <a:pt x="1318" y="205"/>
                  </a:lnTo>
                  <a:lnTo>
                    <a:pt x="1456" y="137"/>
                  </a:lnTo>
                  <a:lnTo>
                    <a:pt x="1594" y="71"/>
                  </a:lnTo>
                  <a:lnTo>
                    <a:pt x="1661" y="0"/>
                  </a:lnTo>
                  <a:lnTo>
                    <a:pt x="1800" y="0"/>
                  </a:lnTo>
                  <a:lnTo>
                    <a:pt x="2363" y="108"/>
                  </a:lnTo>
                  <a:lnTo>
                    <a:pt x="2766" y="342"/>
                  </a:lnTo>
                  <a:lnTo>
                    <a:pt x="2971" y="481"/>
                  </a:lnTo>
                  <a:lnTo>
                    <a:pt x="3176" y="686"/>
                  </a:lnTo>
                  <a:lnTo>
                    <a:pt x="3386" y="891"/>
                  </a:lnTo>
                  <a:lnTo>
                    <a:pt x="3523" y="1098"/>
                  </a:lnTo>
                  <a:lnTo>
                    <a:pt x="3609" y="1298"/>
                  </a:lnTo>
                  <a:lnTo>
                    <a:pt x="3658" y="1374"/>
                  </a:lnTo>
                  <a:lnTo>
                    <a:pt x="3796" y="1579"/>
                  </a:lnTo>
                  <a:lnTo>
                    <a:pt x="3826" y="1702"/>
                  </a:lnTo>
                  <a:lnTo>
                    <a:pt x="3796" y="1784"/>
                  </a:lnTo>
                  <a:lnTo>
                    <a:pt x="3770" y="1867"/>
                  </a:lnTo>
                  <a:lnTo>
                    <a:pt x="3729" y="1922"/>
                  </a:lnTo>
                  <a:lnTo>
                    <a:pt x="3658" y="1922"/>
                  </a:lnTo>
                  <a:lnTo>
                    <a:pt x="3658" y="2195"/>
                  </a:lnTo>
                  <a:lnTo>
                    <a:pt x="3591" y="2747"/>
                  </a:lnTo>
                  <a:lnTo>
                    <a:pt x="3452" y="3296"/>
                  </a:lnTo>
                  <a:lnTo>
                    <a:pt x="3247" y="3640"/>
                  </a:lnTo>
                  <a:lnTo>
                    <a:pt x="3039" y="3913"/>
                  </a:lnTo>
                  <a:lnTo>
                    <a:pt x="2822" y="4110"/>
                  </a:lnTo>
                  <a:lnTo>
                    <a:pt x="2695" y="4189"/>
                  </a:lnTo>
                  <a:lnTo>
                    <a:pt x="2557" y="4255"/>
                  </a:lnTo>
                  <a:lnTo>
                    <a:pt x="2281" y="4323"/>
                  </a:lnTo>
                  <a:lnTo>
                    <a:pt x="2064" y="4352"/>
                  </a:lnTo>
                  <a:lnTo>
                    <a:pt x="1926" y="4352"/>
                  </a:lnTo>
                  <a:lnTo>
                    <a:pt x="1277" y="4110"/>
                  </a:lnTo>
                  <a:lnTo>
                    <a:pt x="698" y="3569"/>
                  </a:lnTo>
                  <a:lnTo>
                    <a:pt x="146" y="2815"/>
                  </a:lnTo>
                  <a:lnTo>
                    <a:pt x="78" y="2266"/>
                  </a:lnTo>
                  <a:lnTo>
                    <a:pt x="12" y="1855"/>
                  </a:lnTo>
                  <a:lnTo>
                    <a:pt x="0" y="14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89" name="Freeform 20"/>
            <p:cNvSpPr>
              <a:spLocks/>
            </p:cNvSpPr>
            <p:nvPr/>
          </p:nvSpPr>
          <p:spPr bwMode="auto">
            <a:xfrm>
              <a:off x="2549525" y="2814638"/>
              <a:ext cx="609600" cy="1249363"/>
            </a:xfrm>
            <a:custGeom>
              <a:avLst/>
              <a:gdLst>
                <a:gd name="T0" fmla="*/ 329233 w 4229"/>
                <a:gd name="T1" fmla="*/ 255620 h 8651"/>
                <a:gd name="T2" fmla="*/ 316404 w 4229"/>
                <a:gd name="T3" fmla="*/ 187599 h 8651"/>
                <a:gd name="T4" fmla="*/ 369306 w 4229"/>
                <a:gd name="T5" fmla="*/ 77264 h 8651"/>
                <a:gd name="T6" fmla="*/ 418604 w 4229"/>
                <a:gd name="T7" fmla="*/ 17763 h 8651"/>
                <a:gd name="T8" fmla="*/ 488516 w 4229"/>
                <a:gd name="T9" fmla="*/ 0 h 8651"/>
                <a:gd name="T10" fmla="*/ 559148 w 4229"/>
                <a:gd name="T11" fmla="*/ 23829 h 8651"/>
                <a:gd name="T12" fmla="*/ 602104 w 4229"/>
                <a:gd name="T13" fmla="*/ 58778 h 8651"/>
                <a:gd name="T14" fmla="*/ 609600 w 4229"/>
                <a:gd name="T15" fmla="*/ 105714 h 8651"/>
                <a:gd name="T16" fmla="*/ 597924 w 4229"/>
                <a:gd name="T17" fmla="*/ 187599 h 8651"/>
                <a:gd name="T18" fmla="*/ 570392 w 4229"/>
                <a:gd name="T19" fmla="*/ 254032 h 8651"/>
                <a:gd name="T20" fmla="*/ 537670 w 4229"/>
                <a:gd name="T21" fmla="*/ 305156 h 8651"/>
                <a:gd name="T22" fmla="*/ 523688 w 4229"/>
                <a:gd name="T23" fmla="*/ 343571 h 8651"/>
                <a:gd name="T24" fmla="*/ 504372 w 4229"/>
                <a:gd name="T25" fmla="*/ 394262 h 8651"/>
                <a:gd name="T26" fmla="*/ 472948 w 4229"/>
                <a:gd name="T27" fmla="*/ 445386 h 8651"/>
                <a:gd name="T28" fmla="*/ 448299 w 4229"/>
                <a:gd name="T29" fmla="*/ 483801 h 8651"/>
                <a:gd name="T30" fmla="*/ 429992 w 4229"/>
                <a:gd name="T31" fmla="*/ 531171 h 8651"/>
                <a:gd name="T32" fmla="*/ 408370 w 4229"/>
                <a:gd name="T33" fmla="*/ 552833 h 8651"/>
                <a:gd name="T34" fmla="*/ 389054 w 4229"/>
                <a:gd name="T35" fmla="*/ 582439 h 8651"/>
                <a:gd name="T36" fmla="*/ 309485 w 4229"/>
                <a:gd name="T37" fmla="*/ 731190 h 8651"/>
                <a:gd name="T38" fmla="*/ 240006 w 4229"/>
                <a:gd name="T39" fmla="*/ 800800 h 8651"/>
                <a:gd name="T40" fmla="*/ 200221 w 4229"/>
                <a:gd name="T41" fmla="*/ 860011 h 8651"/>
                <a:gd name="T42" fmla="*/ 183500 w 4229"/>
                <a:gd name="T43" fmla="*/ 901604 h 8651"/>
                <a:gd name="T44" fmla="*/ 189986 w 4229"/>
                <a:gd name="T45" fmla="*/ 939297 h 8651"/>
                <a:gd name="T46" fmla="*/ 200221 w 4229"/>
                <a:gd name="T47" fmla="*/ 979156 h 8651"/>
                <a:gd name="T48" fmla="*/ 200221 w 4229"/>
                <a:gd name="T49" fmla="*/ 1048766 h 8651"/>
                <a:gd name="T50" fmla="*/ 200221 w 4229"/>
                <a:gd name="T51" fmla="*/ 1108122 h 8651"/>
                <a:gd name="T52" fmla="*/ 210023 w 4229"/>
                <a:gd name="T53" fmla="*/ 1157657 h 8651"/>
                <a:gd name="T54" fmla="*/ 189986 w 4229"/>
                <a:gd name="T55" fmla="*/ 1177587 h 8651"/>
                <a:gd name="T56" fmla="*/ 180473 w 4229"/>
                <a:gd name="T57" fmla="*/ 1187263 h 8651"/>
                <a:gd name="T58" fmla="*/ 167932 w 4229"/>
                <a:gd name="T59" fmla="*/ 1214269 h 8651"/>
                <a:gd name="T60" fmla="*/ 148616 w 4229"/>
                <a:gd name="T61" fmla="*/ 1225534 h 8651"/>
                <a:gd name="T62" fmla="*/ 130886 w 4229"/>
                <a:gd name="T63" fmla="*/ 1236943 h 8651"/>
                <a:gd name="T64" fmla="*/ 117336 w 4229"/>
                <a:gd name="T65" fmla="*/ 1206182 h 8651"/>
                <a:gd name="T66" fmla="*/ 100615 w 4229"/>
                <a:gd name="T67" fmla="*/ 1157657 h 8651"/>
                <a:gd name="T68" fmla="*/ 91101 w 4229"/>
                <a:gd name="T69" fmla="*/ 1167333 h 8651"/>
                <a:gd name="T70" fmla="*/ 91101 w 4229"/>
                <a:gd name="T71" fmla="*/ 1216869 h 8651"/>
                <a:gd name="T72" fmla="*/ 81299 w 4229"/>
                <a:gd name="T73" fmla="*/ 1246619 h 8651"/>
                <a:gd name="T74" fmla="*/ 61407 w 4229"/>
                <a:gd name="T75" fmla="*/ 1246619 h 8651"/>
                <a:gd name="T76" fmla="*/ 58668 w 4229"/>
                <a:gd name="T77" fmla="*/ 1206182 h 8651"/>
                <a:gd name="T78" fmla="*/ 51172 w 4229"/>
                <a:gd name="T79" fmla="*/ 1137727 h 8651"/>
                <a:gd name="T80" fmla="*/ 31280 w 4229"/>
                <a:gd name="T81" fmla="*/ 1104944 h 8651"/>
                <a:gd name="T82" fmla="*/ 1730 w 4229"/>
                <a:gd name="T83" fmla="*/ 1108122 h 8651"/>
                <a:gd name="T84" fmla="*/ 0 w 4229"/>
                <a:gd name="T85" fmla="*/ 1089203 h 8651"/>
                <a:gd name="T86" fmla="*/ 11388 w 4229"/>
                <a:gd name="T87" fmla="*/ 1058442 h 8651"/>
                <a:gd name="T88" fmla="*/ 21622 w 4229"/>
                <a:gd name="T89" fmla="*/ 1018582 h 8651"/>
                <a:gd name="T90" fmla="*/ 31280 w 4229"/>
                <a:gd name="T91" fmla="*/ 999230 h 8651"/>
                <a:gd name="T92" fmla="*/ 61407 w 4229"/>
                <a:gd name="T93" fmla="*/ 889617 h 8651"/>
                <a:gd name="T94" fmla="*/ 91101 w 4229"/>
                <a:gd name="T95" fmla="*/ 830405 h 8651"/>
                <a:gd name="T96" fmla="*/ 160436 w 4229"/>
                <a:gd name="T97" fmla="*/ 662158 h 8651"/>
                <a:gd name="T98" fmla="*/ 240006 w 4229"/>
                <a:gd name="T99" fmla="*/ 533192 h 8651"/>
                <a:gd name="T100" fmla="*/ 289592 w 4229"/>
                <a:gd name="T101" fmla="*/ 473548 h 8651"/>
                <a:gd name="T102" fmla="*/ 319143 w 4229"/>
                <a:gd name="T103" fmla="*/ 394262 h 8651"/>
                <a:gd name="T104" fmla="*/ 349269 w 4229"/>
                <a:gd name="T105" fmla="*/ 295047 h 86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29"/>
                <a:gd name="T160" fmla="*/ 0 h 8651"/>
                <a:gd name="T161" fmla="*/ 4229 w 4229"/>
                <a:gd name="T162" fmla="*/ 8651 h 86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29" h="8651">
                  <a:moveTo>
                    <a:pt x="2423" y="1975"/>
                  </a:moveTo>
                  <a:lnTo>
                    <a:pt x="2284" y="1770"/>
                  </a:lnTo>
                  <a:lnTo>
                    <a:pt x="2214" y="1565"/>
                  </a:lnTo>
                  <a:lnTo>
                    <a:pt x="2195" y="1299"/>
                  </a:lnTo>
                  <a:lnTo>
                    <a:pt x="2221" y="1083"/>
                  </a:lnTo>
                  <a:lnTo>
                    <a:pt x="2562" y="535"/>
                  </a:lnTo>
                  <a:lnTo>
                    <a:pt x="2767" y="257"/>
                  </a:lnTo>
                  <a:lnTo>
                    <a:pt x="2904" y="123"/>
                  </a:lnTo>
                  <a:lnTo>
                    <a:pt x="3118" y="31"/>
                  </a:lnTo>
                  <a:lnTo>
                    <a:pt x="3389" y="0"/>
                  </a:lnTo>
                  <a:lnTo>
                    <a:pt x="3633" y="57"/>
                  </a:lnTo>
                  <a:lnTo>
                    <a:pt x="3879" y="165"/>
                  </a:lnTo>
                  <a:lnTo>
                    <a:pt x="4077" y="257"/>
                  </a:lnTo>
                  <a:lnTo>
                    <a:pt x="4177" y="407"/>
                  </a:lnTo>
                  <a:lnTo>
                    <a:pt x="4211" y="601"/>
                  </a:lnTo>
                  <a:lnTo>
                    <a:pt x="4229" y="732"/>
                  </a:lnTo>
                  <a:lnTo>
                    <a:pt x="4177" y="1165"/>
                  </a:lnTo>
                  <a:lnTo>
                    <a:pt x="4148" y="1299"/>
                  </a:lnTo>
                  <a:lnTo>
                    <a:pt x="4095" y="1486"/>
                  </a:lnTo>
                  <a:lnTo>
                    <a:pt x="3957" y="1759"/>
                  </a:lnTo>
                  <a:lnTo>
                    <a:pt x="3867" y="1975"/>
                  </a:lnTo>
                  <a:lnTo>
                    <a:pt x="3730" y="2113"/>
                  </a:lnTo>
                  <a:lnTo>
                    <a:pt x="3688" y="2192"/>
                  </a:lnTo>
                  <a:lnTo>
                    <a:pt x="3633" y="2379"/>
                  </a:lnTo>
                  <a:lnTo>
                    <a:pt x="3591" y="2524"/>
                  </a:lnTo>
                  <a:lnTo>
                    <a:pt x="3499" y="2730"/>
                  </a:lnTo>
                  <a:lnTo>
                    <a:pt x="3363" y="2946"/>
                  </a:lnTo>
                  <a:lnTo>
                    <a:pt x="3281" y="3084"/>
                  </a:lnTo>
                  <a:lnTo>
                    <a:pt x="3181" y="3211"/>
                  </a:lnTo>
                  <a:lnTo>
                    <a:pt x="3110" y="3350"/>
                  </a:lnTo>
                  <a:lnTo>
                    <a:pt x="3043" y="3555"/>
                  </a:lnTo>
                  <a:lnTo>
                    <a:pt x="2983" y="3678"/>
                  </a:lnTo>
                  <a:lnTo>
                    <a:pt x="2904" y="3760"/>
                  </a:lnTo>
                  <a:lnTo>
                    <a:pt x="2833" y="3828"/>
                  </a:lnTo>
                  <a:lnTo>
                    <a:pt x="2767" y="3898"/>
                  </a:lnTo>
                  <a:lnTo>
                    <a:pt x="2699" y="4033"/>
                  </a:lnTo>
                  <a:lnTo>
                    <a:pt x="2550" y="4461"/>
                  </a:lnTo>
                  <a:lnTo>
                    <a:pt x="2147" y="5063"/>
                  </a:lnTo>
                  <a:lnTo>
                    <a:pt x="1953" y="5246"/>
                  </a:lnTo>
                  <a:lnTo>
                    <a:pt x="1665" y="5545"/>
                  </a:lnTo>
                  <a:lnTo>
                    <a:pt x="1457" y="5750"/>
                  </a:lnTo>
                  <a:lnTo>
                    <a:pt x="1389" y="5955"/>
                  </a:lnTo>
                  <a:lnTo>
                    <a:pt x="1273" y="6165"/>
                  </a:lnTo>
                  <a:lnTo>
                    <a:pt x="1273" y="6243"/>
                  </a:lnTo>
                  <a:lnTo>
                    <a:pt x="1273" y="6381"/>
                  </a:lnTo>
                  <a:lnTo>
                    <a:pt x="1318" y="6504"/>
                  </a:lnTo>
                  <a:lnTo>
                    <a:pt x="1318" y="6575"/>
                  </a:lnTo>
                  <a:lnTo>
                    <a:pt x="1389" y="6780"/>
                  </a:lnTo>
                  <a:lnTo>
                    <a:pt x="1389" y="6919"/>
                  </a:lnTo>
                  <a:lnTo>
                    <a:pt x="1389" y="7262"/>
                  </a:lnTo>
                  <a:lnTo>
                    <a:pt x="1389" y="7396"/>
                  </a:lnTo>
                  <a:lnTo>
                    <a:pt x="1389" y="7673"/>
                  </a:lnTo>
                  <a:lnTo>
                    <a:pt x="1438" y="7867"/>
                  </a:lnTo>
                  <a:lnTo>
                    <a:pt x="1457" y="8016"/>
                  </a:lnTo>
                  <a:lnTo>
                    <a:pt x="1412" y="8161"/>
                  </a:lnTo>
                  <a:lnTo>
                    <a:pt x="1318" y="8154"/>
                  </a:lnTo>
                  <a:lnTo>
                    <a:pt x="1252" y="8083"/>
                  </a:lnTo>
                  <a:lnTo>
                    <a:pt x="1252" y="8221"/>
                  </a:lnTo>
                  <a:lnTo>
                    <a:pt x="1221" y="8352"/>
                  </a:lnTo>
                  <a:lnTo>
                    <a:pt x="1165" y="8408"/>
                  </a:lnTo>
                  <a:lnTo>
                    <a:pt x="1031" y="8434"/>
                  </a:lnTo>
                  <a:lnTo>
                    <a:pt x="1031" y="8486"/>
                  </a:lnTo>
                  <a:lnTo>
                    <a:pt x="974" y="8565"/>
                  </a:lnTo>
                  <a:lnTo>
                    <a:pt x="908" y="8565"/>
                  </a:lnTo>
                  <a:lnTo>
                    <a:pt x="837" y="8494"/>
                  </a:lnTo>
                  <a:lnTo>
                    <a:pt x="814" y="8352"/>
                  </a:lnTo>
                  <a:lnTo>
                    <a:pt x="769" y="8221"/>
                  </a:lnTo>
                  <a:lnTo>
                    <a:pt x="698" y="8016"/>
                  </a:lnTo>
                  <a:lnTo>
                    <a:pt x="698" y="7878"/>
                  </a:lnTo>
                  <a:lnTo>
                    <a:pt x="632" y="8083"/>
                  </a:lnTo>
                  <a:lnTo>
                    <a:pt x="598" y="8218"/>
                  </a:lnTo>
                  <a:lnTo>
                    <a:pt x="632" y="8426"/>
                  </a:lnTo>
                  <a:lnTo>
                    <a:pt x="598" y="8568"/>
                  </a:lnTo>
                  <a:lnTo>
                    <a:pt x="564" y="8632"/>
                  </a:lnTo>
                  <a:lnTo>
                    <a:pt x="490" y="8651"/>
                  </a:lnTo>
                  <a:lnTo>
                    <a:pt x="426" y="8632"/>
                  </a:lnTo>
                  <a:lnTo>
                    <a:pt x="426" y="8494"/>
                  </a:lnTo>
                  <a:lnTo>
                    <a:pt x="407" y="8352"/>
                  </a:lnTo>
                  <a:lnTo>
                    <a:pt x="355" y="8154"/>
                  </a:lnTo>
                  <a:lnTo>
                    <a:pt x="355" y="7878"/>
                  </a:lnTo>
                  <a:lnTo>
                    <a:pt x="299" y="7542"/>
                  </a:lnTo>
                  <a:lnTo>
                    <a:pt x="217" y="7651"/>
                  </a:lnTo>
                  <a:lnTo>
                    <a:pt x="83" y="7702"/>
                  </a:lnTo>
                  <a:lnTo>
                    <a:pt x="12" y="7673"/>
                  </a:lnTo>
                  <a:lnTo>
                    <a:pt x="12" y="7602"/>
                  </a:lnTo>
                  <a:lnTo>
                    <a:pt x="0" y="7542"/>
                  </a:lnTo>
                  <a:lnTo>
                    <a:pt x="53" y="7460"/>
                  </a:lnTo>
                  <a:lnTo>
                    <a:pt x="79" y="7329"/>
                  </a:lnTo>
                  <a:lnTo>
                    <a:pt x="109" y="7191"/>
                  </a:lnTo>
                  <a:lnTo>
                    <a:pt x="150" y="7053"/>
                  </a:lnTo>
                  <a:lnTo>
                    <a:pt x="217" y="6974"/>
                  </a:lnTo>
                  <a:lnTo>
                    <a:pt x="217" y="6919"/>
                  </a:lnTo>
                  <a:lnTo>
                    <a:pt x="288" y="6780"/>
                  </a:lnTo>
                  <a:lnTo>
                    <a:pt x="426" y="6160"/>
                  </a:lnTo>
                  <a:lnTo>
                    <a:pt x="493" y="6026"/>
                  </a:lnTo>
                  <a:lnTo>
                    <a:pt x="632" y="5750"/>
                  </a:lnTo>
                  <a:lnTo>
                    <a:pt x="837" y="5201"/>
                  </a:lnTo>
                  <a:lnTo>
                    <a:pt x="1113" y="4585"/>
                  </a:lnTo>
                  <a:lnTo>
                    <a:pt x="1527" y="3965"/>
                  </a:lnTo>
                  <a:lnTo>
                    <a:pt x="1665" y="3692"/>
                  </a:lnTo>
                  <a:lnTo>
                    <a:pt x="1871" y="3416"/>
                  </a:lnTo>
                  <a:lnTo>
                    <a:pt x="2009" y="3279"/>
                  </a:lnTo>
                  <a:lnTo>
                    <a:pt x="2076" y="3140"/>
                  </a:lnTo>
                  <a:lnTo>
                    <a:pt x="2214" y="2730"/>
                  </a:lnTo>
                  <a:lnTo>
                    <a:pt x="2284" y="2457"/>
                  </a:lnTo>
                  <a:lnTo>
                    <a:pt x="2423" y="2043"/>
                  </a:lnTo>
                  <a:lnTo>
                    <a:pt x="2423" y="1975"/>
                  </a:lnTo>
                  <a:close/>
                </a:path>
              </a:pathLst>
            </a:custGeom>
            <a:solidFill>
              <a:srgbClr val="FFB58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90" name="Freeform 21"/>
            <p:cNvSpPr>
              <a:spLocks/>
            </p:cNvSpPr>
            <p:nvPr/>
          </p:nvSpPr>
          <p:spPr bwMode="auto">
            <a:xfrm>
              <a:off x="1577975" y="3397250"/>
              <a:ext cx="615950" cy="1516063"/>
            </a:xfrm>
            <a:custGeom>
              <a:avLst/>
              <a:gdLst>
                <a:gd name="T0" fmla="*/ 446744 w 4270"/>
                <a:gd name="T1" fmla="*/ 30030 h 10501"/>
                <a:gd name="T2" fmla="*/ 466795 w 4270"/>
                <a:gd name="T3" fmla="*/ 119108 h 10501"/>
                <a:gd name="T4" fmla="*/ 496366 w 4270"/>
                <a:gd name="T5" fmla="*/ 158955 h 10501"/>
                <a:gd name="T6" fmla="*/ 486557 w 4270"/>
                <a:gd name="T7" fmla="*/ 515268 h 10501"/>
                <a:gd name="T8" fmla="*/ 466795 w 4270"/>
                <a:gd name="T9" fmla="*/ 564788 h 10501"/>
                <a:gd name="T10" fmla="*/ 417173 w 4270"/>
                <a:gd name="T11" fmla="*/ 624703 h 10501"/>
                <a:gd name="T12" fmla="*/ 377359 w 4270"/>
                <a:gd name="T13" fmla="*/ 663972 h 10501"/>
                <a:gd name="T14" fmla="*/ 317640 w 4270"/>
                <a:gd name="T15" fmla="*/ 842418 h 10501"/>
                <a:gd name="T16" fmla="*/ 337402 w 4270"/>
                <a:gd name="T17" fmla="*/ 902188 h 10501"/>
                <a:gd name="T18" fmla="*/ 377359 w 4270"/>
                <a:gd name="T19" fmla="*/ 988379 h 10501"/>
                <a:gd name="T20" fmla="*/ 385005 w 4270"/>
                <a:gd name="T21" fmla="*/ 1039198 h 10501"/>
                <a:gd name="T22" fmla="*/ 396833 w 4270"/>
                <a:gd name="T23" fmla="*/ 1082366 h 10501"/>
                <a:gd name="T24" fmla="*/ 446744 w 4270"/>
                <a:gd name="T25" fmla="*/ 1149788 h 10501"/>
                <a:gd name="T26" fmla="*/ 510358 w 4270"/>
                <a:gd name="T27" fmla="*/ 1228327 h 10501"/>
                <a:gd name="T28" fmla="*/ 615950 w 4270"/>
                <a:gd name="T29" fmla="*/ 1417456 h 10501"/>
                <a:gd name="T30" fmla="*/ 565751 w 4270"/>
                <a:gd name="T31" fmla="*/ 1486467 h 10501"/>
                <a:gd name="T32" fmla="*/ 526659 w 4270"/>
                <a:gd name="T33" fmla="*/ 1516063 h 10501"/>
                <a:gd name="T34" fmla="*/ 426982 w 4270"/>
                <a:gd name="T35" fmla="*/ 1466687 h 10501"/>
                <a:gd name="T36" fmla="*/ 387024 w 4270"/>
                <a:gd name="T37" fmla="*/ 1348013 h 10501"/>
                <a:gd name="T38" fmla="*/ 268018 w 4270"/>
                <a:gd name="T39" fmla="*/ 1189635 h 10501"/>
                <a:gd name="T40" fmla="*/ 149155 w 4270"/>
                <a:gd name="T41" fmla="*/ 1050459 h 10501"/>
                <a:gd name="T42" fmla="*/ 79049 w 4270"/>
                <a:gd name="T43" fmla="*/ 921678 h 10501"/>
                <a:gd name="T44" fmla="*/ 60152 w 4270"/>
                <a:gd name="T45" fmla="*/ 902766 h 10501"/>
                <a:gd name="T46" fmla="*/ 9665 w 4270"/>
                <a:gd name="T47" fmla="*/ 855989 h 10501"/>
                <a:gd name="T48" fmla="*/ 5337 w 4270"/>
                <a:gd name="T49" fmla="*/ 793331 h 10501"/>
                <a:gd name="T50" fmla="*/ 25244 w 4270"/>
                <a:gd name="T51" fmla="*/ 742656 h 10501"/>
                <a:gd name="T52" fmla="*/ 36640 w 4270"/>
                <a:gd name="T53" fmla="*/ 691981 h 10501"/>
                <a:gd name="T54" fmla="*/ 89291 w 4270"/>
                <a:gd name="T55" fmla="*/ 545442 h 10501"/>
                <a:gd name="T56" fmla="*/ 248111 w 4270"/>
                <a:gd name="T57" fmla="*/ 257562 h 10501"/>
                <a:gd name="T58" fmla="*/ 327882 w 4270"/>
                <a:gd name="T59" fmla="*/ 119108 h 10501"/>
                <a:gd name="T60" fmla="*/ 417173 w 4270"/>
                <a:gd name="T61" fmla="*/ 19779 h 10501"/>
                <a:gd name="T62" fmla="*/ 446744 w 4270"/>
                <a:gd name="T63" fmla="*/ 0 h 105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70"/>
                <a:gd name="T97" fmla="*/ 0 h 10501"/>
                <a:gd name="T98" fmla="*/ 4270 w 4270"/>
                <a:gd name="T99" fmla="*/ 10501 h 105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70" h="10501">
                  <a:moveTo>
                    <a:pt x="3097" y="0"/>
                  </a:moveTo>
                  <a:lnTo>
                    <a:pt x="3097" y="208"/>
                  </a:lnTo>
                  <a:lnTo>
                    <a:pt x="3165" y="552"/>
                  </a:lnTo>
                  <a:lnTo>
                    <a:pt x="3236" y="825"/>
                  </a:lnTo>
                  <a:lnTo>
                    <a:pt x="3303" y="963"/>
                  </a:lnTo>
                  <a:lnTo>
                    <a:pt x="3441" y="1101"/>
                  </a:lnTo>
                  <a:lnTo>
                    <a:pt x="3717" y="2952"/>
                  </a:lnTo>
                  <a:lnTo>
                    <a:pt x="3373" y="3569"/>
                  </a:lnTo>
                  <a:lnTo>
                    <a:pt x="3347" y="3710"/>
                  </a:lnTo>
                  <a:lnTo>
                    <a:pt x="3236" y="3912"/>
                  </a:lnTo>
                  <a:lnTo>
                    <a:pt x="3049" y="4144"/>
                  </a:lnTo>
                  <a:lnTo>
                    <a:pt x="2892" y="4327"/>
                  </a:lnTo>
                  <a:lnTo>
                    <a:pt x="2754" y="4461"/>
                  </a:lnTo>
                  <a:lnTo>
                    <a:pt x="2616" y="4599"/>
                  </a:lnTo>
                  <a:lnTo>
                    <a:pt x="2288" y="5619"/>
                  </a:lnTo>
                  <a:lnTo>
                    <a:pt x="2202" y="5835"/>
                  </a:lnTo>
                  <a:lnTo>
                    <a:pt x="2202" y="6040"/>
                  </a:lnTo>
                  <a:lnTo>
                    <a:pt x="2339" y="6249"/>
                  </a:lnTo>
                  <a:lnTo>
                    <a:pt x="2504" y="6522"/>
                  </a:lnTo>
                  <a:lnTo>
                    <a:pt x="2616" y="6846"/>
                  </a:lnTo>
                  <a:lnTo>
                    <a:pt x="2643" y="7008"/>
                  </a:lnTo>
                  <a:lnTo>
                    <a:pt x="2669" y="7198"/>
                  </a:lnTo>
                  <a:lnTo>
                    <a:pt x="2683" y="7347"/>
                  </a:lnTo>
                  <a:lnTo>
                    <a:pt x="2751" y="7497"/>
                  </a:lnTo>
                  <a:lnTo>
                    <a:pt x="3019" y="7873"/>
                  </a:lnTo>
                  <a:lnTo>
                    <a:pt x="3097" y="7964"/>
                  </a:lnTo>
                  <a:lnTo>
                    <a:pt x="3347" y="8292"/>
                  </a:lnTo>
                  <a:lnTo>
                    <a:pt x="3538" y="8508"/>
                  </a:lnTo>
                  <a:lnTo>
                    <a:pt x="3856" y="8926"/>
                  </a:lnTo>
                  <a:lnTo>
                    <a:pt x="4270" y="9818"/>
                  </a:lnTo>
                  <a:lnTo>
                    <a:pt x="4132" y="10024"/>
                  </a:lnTo>
                  <a:lnTo>
                    <a:pt x="3922" y="10296"/>
                  </a:lnTo>
                  <a:lnTo>
                    <a:pt x="3788" y="10435"/>
                  </a:lnTo>
                  <a:lnTo>
                    <a:pt x="3651" y="10501"/>
                  </a:lnTo>
                  <a:lnTo>
                    <a:pt x="3373" y="10501"/>
                  </a:lnTo>
                  <a:lnTo>
                    <a:pt x="2960" y="10159"/>
                  </a:lnTo>
                  <a:lnTo>
                    <a:pt x="2892" y="9747"/>
                  </a:lnTo>
                  <a:lnTo>
                    <a:pt x="2683" y="9337"/>
                  </a:lnTo>
                  <a:lnTo>
                    <a:pt x="2273" y="8717"/>
                  </a:lnTo>
                  <a:lnTo>
                    <a:pt x="1858" y="8240"/>
                  </a:lnTo>
                  <a:lnTo>
                    <a:pt x="1444" y="7757"/>
                  </a:lnTo>
                  <a:lnTo>
                    <a:pt x="1034" y="7276"/>
                  </a:lnTo>
                  <a:lnTo>
                    <a:pt x="758" y="6866"/>
                  </a:lnTo>
                  <a:lnTo>
                    <a:pt x="548" y="6384"/>
                  </a:lnTo>
                  <a:lnTo>
                    <a:pt x="444" y="6305"/>
                  </a:lnTo>
                  <a:lnTo>
                    <a:pt x="417" y="6253"/>
                  </a:lnTo>
                  <a:lnTo>
                    <a:pt x="276" y="6179"/>
                  </a:lnTo>
                  <a:lnTo>
                    <a:pt x="67" y="5929"/>
                  </a:lnTo>
                  <a:lnTo>
                    <a:pt x="0" y="5767"/>
                  </a:lnTo>
                  <a:lnTo>
                    <a:pt x="37" y="5495"/>
                  </a:lnTo>
                  <a:lnTo>
                    <a:pt x="120" y="5278"/>
                  </a:lnTo>
                  <a:lnTo>
                    <a:pt x="175" y="5144"/>
                  </a:lnTo>
                  <a:lnTo>
                    <a:pt x="201" y="4954"/>
                  </a:lnTo>
                  <a:lnTo>
                    <a:pt x="254" y="4793"/>
                  </a:lnTo>
                  <a:lnTo>
                    <a:pt x="444" y="4335"/>
                  </a:lnTo>
                  <a:lnTo>
                    <a:pt x="619" y="3778"/>
                  </a:lnTo>
                  <a:lnTo>
                    <a:pt x="1582" y="2266"/>
                  </a:lnTo>
                  <a:lnTo>
                    <a:pt x="1720" y="1784"/>
                  </a:lnTo>
                  <a:lnTo>
                    <a:pt x="1926" y="1444"/>
                  </a:lnTo>
                  <a:lnTo>
                    <a:pt x="2273" y="825"/>
                  </a:lnTo>
                  <a:lnTo>
                    <a:pt x="2546" y="481"/>
                  </a:lnTo>
                  <a:lnTo>
                    <a:pt x="2892" y="137"/>
                  </a:lnTo>
                  <a:lnTo>
                    <a:pt x="2960" y="71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rgbClr val="FF997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91" name="Freeform 22"/>
            <p:cNvSpPr>
              <a:spLocks/>
            </p:cNvSpPr>
            <p:nvPr/>
          </p:nvSpPr>
          <p:spPr bwMode="auto">
            <a:xfrm>
              <a:off x="1606550" y="3446463"/>
              <a:ext cx="849313" cy="1139825"/>
            </a:xfrm>
            <a:custGeom>
              <a:avLst/>
              <a:gdLst>
                <a:gd name="T0" fmla="*/ 715971 w 5879"/>
                <a:gd name="T1" fmla="*/ 390574 h 7897"/>
                <a:gd name="T2" fmla="*/ 636804 w 5879"/>
                <a:gd name="T3" fmla="*/ 416555 h 7897"/>
                <a:gd name="T4" fmla="*/ 555903 w 5879"/>
                <a:gd name="T5" fmla="*/ 453072 h 7897"/>
                <a:gd name="T6" fmla="*/ 473558 w 5879"/>
                <a:gd name="T7" fmla="*/ 472702 h 7897"/>
                <a:gd name="T8" fmla="*/ 348306 w 5879"/>
                <a:gd name="T9" fmla="*/ 495796 h 7897"/>
                <a:gd name="T10" fmla="*/ 278674 w 5879"/>
                <a:gd name="T11" fmla="*/ 515137 h 7897"/>
                <a:gd name="T12" fmla="*/ 383412 w 5879"/>
                <a:gd name="T13" fmla="*/ 587305 h 7897"/>
                <a:gd name="T14" fmla="*/ 418517 w 5879"/>
                <a:gd name="T15" fmla="*/ 634215 h 7897"/>
                <a:gd name="T16" fmla="*/ 442065 w 5879"/>
                <a:gd name="T17" fmla="*/ 743622 h 7897"/>
                <a:gd name="T18" fmla="*/ 497828 w 5879"/>
                <a:gd name="T19" fmla="*/ 842348 h 7897"/>
                <a:gd name="T20" fmla="*/ 567316 w 5879"/>
                <a:gd name="T21" fmla="*/ 911773 h 7897"/>
                <a:gd name="T22" fmla="*/ 627125 w 5879"/>
                <a:gd name="T23" fmla="*/ 961281 h 7897"/>
                <a:gd name="T24" fmla="*/ 646483 w 5879"/>
                <a:gd name="T25" fmla="*/ 1010933 h 7897"/>
                <a:gd name="T26" fmla="*/ 636804 w 5879"/>
                <a:gd name="T27" fmla="*/ 1079925 h 7897"/>
                <a:gd name="T28" fmla="*/ 587252 w 5879"/>
                <a:gd name="T29" fmla="*/ 1119762 h 7897"/>
                <a:gd name="T30" fmla="*/ 487571 w 5879"/>
                <a:gd name="T31" fmla="*/ 1139825 h 7897"/>
                <a:gd name="T32" fmla="*/ 457667 w 5879"/>
                <a:gd name="T33" fmla="*/ 1040522 h 7897"/>
                <a:gd name="T34" fmla="*/ 406526 w 5879"/>
                <a:gd name="T35" fmla="*/ 934867 h 7897"/>
                <a:gd name="T36" fmla="*/ 277663 w 5879"/>
                <a:gd name="T37" fmla="*/ 817955 h 7897"/>
                <a:gd name="T38" fmla="*/ 148222 w 5879"/>
                <a:gd name="T39" fmla="*/ 712301 h 7897"/>
                <a:gd name="T40" fmla="*/ 59809 w 5879"/>
                <a:gd name="T41" fmla="*/ 604626 h 7897"/>
                <a:gd name="T42" fmla="*/ 7079 w 5879"/>
                <a:gd name="T43" fmla="*/ 526972 h 7897"/>
                <a:gd name="T44" fmla="*/ 0 w 5879"/>
                <a:gd name="T45" fmla="*/ 465629 h 7897"/>
                <a:gd name="T46" fmla="*/ 30627 w 5879"/>
                <a:gd name="T47" fmla="*/ 398224 h 7897"/>
                <a:gd name="T48" fmla="*/ 119762 w 5879"/>
                <a:gd name="T49" fmla="*/ 317396 h 7897"/>
                <a:gd name="T50" fmla="*/ 218865 w 5879"/>
                <a:gd name="T51" fmla="*/ 238155 h 7897"/>
                <a:gd name="T52" fmla="*/ 336460 w 5879"/>
                <a:gd name="T53" fmla="*/ 160502 h 7897"/>
                <a:gd name="T54" fmla="*/ 477748 w 5879"/>
                <a:gd name="T55" fmla="*/ 79241 h 7897"/>
                <a:gd name="T56" fmla="*/ 557059 w 5879"/>
                <a:gd name="T57" fmla="*/ 49507 h 7897"/>
                <a:gd name="T58" fmla="*/ 587252 w 5879"/>
                <a:gd name="T59" fmla="*/ 30166 h 7897"/>
                <a:gd name="T60" fmla="*/ 637815 w 5879"/>
                <a:gd name="T61" fmla="*/ 4330 h 7897"/>
                <a:gd name="T62" fmla="*/ 676821 w 5879"/>
                <a:gd name="T63" fmla="*/ 0 h 7897"/>
                <a:gd name="T64" fmla="*/ 751654 w 5879"/>
                <a:gd name="T65" fmla="*/ 12269 h 7897"/>
                <a:gd name="T66" fmla="*/ 806118 w 5879"/>
                <a:gd name="T67" fmla="*/ 49507 h 7897"/>
                <a:gd name="T68" fmla="*/ 835733 w 5879"/>
                <a:gd name="T69" fmla="*/ 109407 h 7897"/>
                <a:gd name="T70" fmla="*/ 849313 w 5879"/>
                <a:gd name="T71" fmla="*/ 160502 h 7897"/>
                <a:gd name="T72" fmla="*/ 845557 w 5879"/>
                <a:gd name="T73" fmla="*/ 207989 h 7897"/>
                <a:gd name="T74" fmla="*/ 806118 w 5879"/>
                <a:gd name="T75" fmla="*/ 304983 h 7897"/>
                <a:gd name="T76" fmla="*/ 767257 w 5879"/>
                <a:gd name="T77" fmla="*/ 367048 h 78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79"/>
                <a:gd name="T118" fmla="*/ 0 h 7897"/>
                <a:gd name="T119" fmla="*/ 5879 w 5879"/>
                <a:gd name="T120" fmla="*/ 7897 h 789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79" h="7897">
                  <a:moveTo>
                    <a:pt x="5095" y="2680"/>
                  </a:moveTo>
                  <a:lnTo>
                    <a:pt x="4956" y="2706"/>
                  </a:lnTo>
                  <a:lnTo>
                    <a:pt x="4606" y="2748"/>
                  </a:lnTo>
                  <a:lnTo>
                    <a:pt x="4408" y="2886"/>
                  </a:lnTo>
                  <a:lnTo>
                    <a:pt x="4199" y="2976"/>
                  </a:lnTo>
                  <a:lnTo>
                    <a:pt x="3848" y="3139"/>
                  </a:lnTo>
                  <a:lnTo>
                    <a:pt x="3583" y="3226"/>
                  </a:lnTo>
                  <a:lnTo>
                    <a:pt x="3278" y="3275"/>
                  </a:lnTo>
                  <a:lnTo>
                    <a:pt x="2826" y="3364"/>
                  </a:lnTo>
                  <a:lnTo>
                    <a:pt x="2411" y="3435"/>
                  </a:lnTo>
                  <a:lnTo>
                    <a:pt x="2068" y="3502"/>
                  </a:lnTo>
                  <a:lnTo>
                    <a:pt x="1929" y="3569"/>
                  </a:lnTo>
                  <a:lnTo>
                    <a:pt x="2381" y="3827"/>
                  </a:lnTo>
                  <a:lnTo>
                    <a:pt x="2654" y="4069"/>
                  </a:lnTo>
                  <a:lnTo>
                    <a:pt x="2788" y="4208"/>
                  </a:lnTo>
                  <a:lnTo>
                    <a:pt x="2897" y="4394"/>
                  </a:lnTo>
                  <a:lnTo>
                    <a:pt x="2979" y="4801"/>
                  </a:lnTo>
                  <a:lnTo>
                    <a:pt x="3060" y="5152"/>
                  </a:lnTo>
                  <a:lnTo>
                    <a:pt x="3251" y="5559"/>
                  </a:lnTo>
                  <a:lnTo>
                    <a:pt x="3446" y="5836"/>
                  </a:lnTo>
                  <a:lnTo>
                    <a:pt x="3736" y="6179"/>
                  </a:lnTo>
                  <a:lnTo>
                    <a:pt x="3927" y="6317"/>
                  </a:lnTo>
                  <a:lnTo>
                    <a:pt x="4132" y="6455"/>
                  </a:lnTo>
                  <a:lnTo>
                    <a:pt x="4341" y="6660"/>
                  </a:lnTo>
                  <a:lnTo>
                    <a:pt x="4408" y="6799"/>
                  </a:lnTo>
                  <a:lnTo>
                    <a:pt x="4475" y="7004"/>
                  </a:lnTo>
                  <a:lnTo>
                    <a:pt x="4475" y="7209"/>
                  </a:lnTo>
                  <a:lnTo>
                    <a:pt x="4408" y="7482"/>
                  </a:lnTo>
                  <a:lnTo>
                    <a:pt x="4203" y="7621"/>
                  </a:lnTo>
                  <a:lnTo>
                    <a:pt x="4065" y="7758"/>
                  </a:lnTo>
                  <a:lnTo>
                    <a:pt x="3717" y="7897"/>
                  </a:lnTo>
                  <a:lnTo>
                    <a:pt x="3375" y="7897"/>
                  </a:lnTo>
                  <a:lnTo>
                    <a:pt x="3307" y="7691"/>
                  </a:lnTo>
                  <a:lnTo>
                    <a:pt x="3168" y="7209"/>
                  </a:lnTo>
                  <a:lnTo>
                    <a:pt x="3031" y="6799"/>
                  </a:lnTo>
                  <a:lnTo>
                    <a:pt x="2814" y="6477"/>
                  </a:lnTo>
                  <a:lnTo>
                    <a:pt x="2329" y="5988"/>
                  </a:lnTo>
                  <a:lnTo>
                    <a:pt x="1922" y="5667"/>
                  </a:lnTo>
                  <a:lnTo>
                    <a:pt x="1377" y="5234"/>
                  </a:lnTo>
                  <a:lnTo>
                    <a:pt x="1026" y="4935"/>
                  </a:lnTo>
                  <a:lnTo>
                    <a:pt x="690" y="4599"/>
                  </a:lnTo>
                  <a:lnTo>
                    <a:pt x="414" y="4189"/>
                  </a:lnTo>
                  <a:lnTo>
                    <a:pt x="138" y="3845"/>
                  </a:lnTo>
                  <a:lnTo>
                    <a:pt x="49" y="3651"/>
                  </a:lnTo>
                  <a:lnTo>
                    <a:pt x="0" y="3502"/>
                  </a:lnTo>
                  <a:lnTo>
                    <a:pt x="0" y="3226"/>
                  </a:lnTo>
                  <a:lnTo>
                    <a:pt x="71" y="2953"/>
                  </a:lnTo>
                  <a:lnTo>
                    <a:pt x="212" y="2759"/>
                  </a:lnTo>
                  <a:lnTo>
                    <a:pt x="414" y="2609"/>
                  </a:lnTo>
                  <a:lnTo>
                    <a:pt x="829" y="2199"/>
                  </a:lnTo>
                  <a:lnTo>
                    <a:pt x="1108" y="1949"/>
                  </a:lnTo>
                  <a:lnTo>
                    <a:pt x="1515" y="1650"/>
                  </a:lnTo>
                  <a:lnTo>
                    <a:pt x="1792" y="1441"/>
                  </a:lnTo>
                  <a:lnTo>
                    <a:pt x="2329" y="1112"/>
                  </a:lnTo>
                  <a:lnTo>
                    <a:pt x="2892" y="825"/>
                  </a:lnTo>
                  <a:lnTo>
                    <a:pt x="3307" y="549"/>
                  </a:lnTo>
                  <a:lnTo>
                    <a:pt x="3520" y="437"/>
                  </a:lnTo>
                  <a:lnTo>
                    <a:pt x="3856" y="343"/>
                  </a:lnTo>
                  <a:lnTo>
                    <a:pt x="3994" y="343"/>
                  </a:lnTo>
                  <a:lnTo>
                    <a:pt x="4065" y="209"/>
                  </a:lnTo>
                  <a:lnTo>
                    <a:pt x="4203" y="71"/>
                  </a:lnTo>
                  <a:lnTo>
                    <a:pt x="4415" y="30"/>
                  </a:lnTo>
                  <a:lnTo>
                    <a:pt x="4523" y="4"/>
                  </a:lnTo>
                  <a:lnTo>
                    <a:pt x="4685" y="0"/>
                  </a:lnTo>
                  <a:lnTo>
                    <a:pt x="4956" y="30"/>
                  </a:lnTo>
                  <a:lnTo>
                    <a:pt x="5203" y="85"/>
                  </a:lnTo>
                  <a:lnTo>
                    <a:pt x="5446" y="221"/>
                  </a:lnTo>
                  <a:lnTo>
                    <a:pt x="5580" y="343"/>
                  </a:lnTo>
                  <a:lnTo>
                    <a:pt x="5718" y="545"/>
                  </a:lnTo>
                  <a:lnTo>
                    <a:pt x="5785" y="758"/>
                  </a:lnTo>
                  <a:lnTo>
                    <a:pt x="5827" y="896"/>
                  </a:lnTo>
                  <a:lnTo>
                    <a:pt x="5879" y="1112"/>
                  </a:lnTo>
                  <a:lnTo>
                    <a:pt x="5879" y="1247"/>
                  </a:lnTo>
                  <a:lnTo>
                    <a:pt x="5853" y="1441"/>
                  </a:lnTo>
                  <a:lnTo>
                    <a:pt x="5785" y="1784"/>
                  </a:lnTo>
                  <a:lnTo>
                    <a:pt x="5580" y="2113"/>
                  </a:lnTo>
                  <a:lnTo>
                    <a:pt x="5446" y="2408"/>
                  </a:lnTo>
                  <a:lnTo>
                    <a:pt x="5311" y="2543"/>
                  </a:lnTo>
                  <a:lnTo>
                    <a:pt x="5095" y="2680"/>
                  </a:lnTo>
                  <a:close/>
                </a:path>
              </a:pathLst>
            </a:custGeom>
            <a:solidFill>
              <a:srgbClr val="FFB58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92" name="Freeform 23"/>
            <p:cNvSpPr>
              <a:spLocks/>
            </p:cNvSpPr>
            <p:nvPr/>
          </p:nvSpPr>
          <p:spPr bwMode="auto">
            <a:xfrm>
              <a:off x="1895475" y="4773613"/>
              <a:ext cx="387350" cy="452438"/>
            </a:xfrm>
            <a:custGeom>
              <a:avLst/>
              <a:gdLst>
                <a:gd name="T0" fmla="*/ 79113 w 2688"/>
                <a:gd name="T1" fmla="*/ 120448 h 3129"/>
                <a:gd name="T2" fmla="*/ 67296 w 2688"/>
                <a:gd name="T3" fmla="*/ 167441 h 3129"/>
                <a:gd name="T4" fmla="*/ 63550 w 2688"/>
                <a:gd name="T5" fmla="*/ 210097 h 3129"/>
                <a:gd name="T6" fmla="*/ 59659 w 2688"/>
                <a:gd name="T7" fmla="*/ 258102 h 3129"/>
                <a:gd name="T8" fmla="*/ 49572 w 2688"/>
                <a:gd name="T9" fmla="*/ 298011 h 3129"/>
                <a:gd name="T10" fmla="*/ 30118 w 2688"/>
                <a:gd name="T11" fmla="*/ 337485 h 3129"/>
                <a:gd name="T12" fmla="*/ 10231 w 2688"/>
                <a:gd name="T13" fmla="*/ 377393 h 3129"/>
                <a:gd name="T14" fmla="*/ 0 w 2688"/>
                <a:gd name="T15" fmla="*/ 407035 h 3129"/>
                <a:gd name="T16" fmla="*/ 10231 w 2688"/>
                <a:gd name="T17" fmla="*/ 427134 h 3129"/>
                <a:gd name="T18" fmla="*/ 30118 w 2688"/>
                <a:gd name="T19" fmla="*/ 446510 h 3129"/>
                <a:gd name="T20" fmla="*/ 47842 w 2688"/>
                <a:gd name="T21" fmla="*/ 452438 h 3129"/>
                <a:gd name="T22" fmla="*/ 109230 w 2688"/>
                <a:gd name="T23" fmla="*/ 427134 h 3129"/>
                <a:gd name="T24" fmla="*/ 168745 w 2688"/>
                <a:gd name="T25" fmla="*/ 387081 h 3129"/>
                <a:gd name="T26" fmla="*/ 198575 w 2688"/>
                <a:gd name="T27" fmla="*/ 337485 h 3129"/>
                <a:gd name="T28" fmla="*/ 218317 w 2688"/>
                <a:gd name="T29" fmla="*/ 287889 h 3129"/>
                <a:gd name="T30" fmla="*/ 247858 w 2688"/>
                <a:gd name="T31" fmla="*/ 218049 h 3129"/>
                <a:gd name="T32" fmla="*/ 267888 w 2688"/>
                <a:gd name="T33" fmla="*/ 178864 h 3129"/>
                <a:gd name="T34" fmla="*/ 309246 w 2688"/>
                <a:gd name="T35" fmla="*/ 127967 h 3129"/>
                <a:gd name="T36" fmla="*/ 348442 w 2688"/>
                <a:gd name="T37" fmla="*/ 100349 h 3129"/>
                <a:gd name="T38" fmla="*/ 375966 w 2688"/>
                <a:gd name="T39" fmla="*/ 77214 h 3129"/>
                <a:gd name="T40" fmla="*/ 387350 w 2688"/>
                <a:gd name="T41" fmla="*/ 59429 h 3129"/>
                <a:gd name="T42" fmla="*/ 377119 w 2688"/>
                <a:gd name="T43" fmla="*/ 39908 h 3129"/>
                <a:gd name="T44" fmla="*/ 347433 w 2688"/>
                <a:gd name="T45" fmla="*/ 0 h 3129"/>
                <a:gd name="T46" fmla="*/ 307661 w 2688"/>
                <a:gd name="T47" fmla="*/ 0 h 3129"/>
                <a:gd name="T48" fmla="*/ 278120 w 2688"/>
                <a:gd name="T49" fmla="*/ 29642 h 3129"/>
                <a:gd name="T50" fmla="*/ 238347 w 2688"/>
                <a:gd name="T51" fmla="*/ 79383 h 3129"/>
                <a:gd name="T52" fmla="*/ 228548 w 2688"/>
                <a:gd name="T53" fmla="*/ 89215 h 3129"/>
                <a:gd name="T54" fmla="*/ 188775 w 2688"/>
                <a:gd name="T55" fmla="*/ 99481 h 3129"/>
                <a:gd name="T56" fmla="*/ 158658 w 2688"/>
                <a:gd name="T57" fmla="*/ 99481 h 3129"/>
                <a:gd name="T58" fmla="*/ 138772 w 2688"/>
                <a:gd name="T59" fmla="*/ 99481 h 3129"/>
                <a:gd name="T60" fmla="*/ 79113 w 2688"/>
                <a:gd name="T61" fmla="*/ 120448 h 31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88"/>
                <a:gd name="T94" fmla="*/ 0 h 3129"/>
                <a:gd name="T95" fmla="*/ 2688 w 2688"/>
                <a:gd name="T96" fmla="*/ 3129 h 3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88" h="3129">
                  <a:moveTo>
                    <a:pt x="549" y="833"/>
                  </a:moveTo>
                  <a:lnTo>
                    <a:pt x="467" y="1158"/>
                  </a:lnTo>
                  <a:lnTo>
                    <a:pt x="441" y="1453"/>
                  </a:lnTo>
                  <a:lnTo>
                    <a:pt x="414" y="1785"/>
                  </a:lnTo>
                  <a:lnTo>
                    <a:pt x="344" y="2061"/>
                  </a:lnTo>
                  <a:lnTo>
                    <a:pt x="209" y="2334"/>
                  </a:lnTo>
                  <a:lnTo>
                    <a:pt x="71" y="2610"/>
                  </a:lnTo>
                  <a:lnTo>
                    <a:pt x="0" y="2815"/>
                  </a:lnTo>
                  <a:lnTo>
                    <a:pt x="71" y="2954"/>
                  </a:lnTo>
                  <a:lnTo>
                    <a:pt x="209" y="3088"/>
                  </a:lnTo>
                  <a:lnTo>
                    <a:pt x="332" y="3129"/>
                  </a:lnTo>
                  <a:lnTo>
                    <a:pt x="758" y="2954"/>
                  </a:lnTo>
                  <a:lnTo>
                    <a:pt x="1171" y="2677"/>
                  </a:lnTo>
                  <a:lnTo>
                    <a:pt x="1378" y="2334"/>
                  </a:lnTo>
                  <a:lnTo>
                    <a:pt x="1515" y="1991"/>
                  </a:lnTo>
                  <a:lnTo>
                    <a:pt x="1720" y="1508"/>
                  </a:lnTo>
                  <a:lnTo>
                    <a:pt x="1859" y="1237"/>
                  </a:lnTo>
                  <a:lnTo>
                    <a:pt x="2146" y="885"/>
                  </a:lnTo>
                  <a:lnTo>
                    <a:pt x="2418" y="694"/>
                  </a:lnTo>
                  <a:lnTo>
                    <a:pt x="2609" y="534"/>
                  </a:lnTo>
                  <a:lnTo>
                    <a:pt x="2688" y="411"/>
                  </a:lnTo>
                  <a:lnTo>
                    <a:pt x="2617" y="276"/>
                  </a:lnTo>
                  <a:lnTo>
                    <a:pt x="2411" y="0"/>
                  </a:lnTo>
                  <a:lnTo>
                    <a:pt x="2135" y="0"/>
                  </a:lnTo>
                  <a:lnTo>
                    <a:pt x="1930" y="205"/>
                  </a:lnTo>
                  <a:lnTo>
                    <a:pt x="1654" y="549"/>
                  </a:lnTo>
                  <a:lnTo>
                    <a:pt x="1586" y="617"/>
                  </a:lnTo>
                  <a:lnTo>
                    <a:pt x="1310" y="688"/>
                  </a:lnTo>
                  <a:lnTo>
                    <a:pt x="1101" y="688"/>
                  </a:lnTo>
                  <a:lnTo>
                    <a:pt x="963" y="688"/>
                  </a:lnTo>
                  <a:lnTo>
                    <a:pt x="549" y="833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93" name="Freeform 24"/>
            <p:cNvSpPr>
              <a:spLocks/>
            </p:cNvSpPr>
            <p:nvPr/>
          </p:nvSpPr>
          <p:spPr bwMode="auto">
            <a:xfrm>
              <a:off x="1927225" y="4835525"/>
              <a:ext cx="136525" cy="77788"/>
            </a:xfrm>
            <a:custGeom>
              <a:avLst/>
              <a:gdLst>
                <a:gd name="T0" fmla="*/ 17300 w 947"/>
                <a:gd name="T1" fmla="*/ 77788 h 533"/>
                <a:gd name="T2" fmla="*/ 0 w 947"/>
                <a:gd name="T3" fmla="*/ 59399 h 533"/>
                <a:gd name="T4" fmla="*/ 11245 w 947"/>
                <a:gd name="T5" fmla="*/ 39113 h 533"/>
                <a:gd name="T6" fmla="*/ 27392 w 947"/>
                <a:gd name="T7" fmla="*/ 15762 h 533"/>
                <a:gd name="T8" fmla="*/ 58531 w 947"/>
                <a:gd name="T9" fmla="*/ 0 h 533"/>
                <a:gd name="T10" fmla="*/ 85490 w 947"/>
                <a:gd name="T11" fmla="*/ 0 h 533"/>
                <a:gd name="T12" fmla="*/ 116774 w 947"/>
                <a:gd name="T13" fmla="*/ 8173 h 533"/>
                <a:gd name="T14" fmla="*/ 128596 w 947"/>
                <a:gd name="T15" fmla="*/ 19556 h 533"/>
                <a:gd name="T16" fmla="*/ 128596 w 947"/>
                <a:gd name="T17" fmla="*/ 27875 h 533"/>
                <a:gd name="T18" fmla="*/ 136525 w 947"/>
                <a:gd name="T19" fmla="*/ 38237 h 533"/>
                <a:gd name="T20" fmla="*/ 136525 w 947"/>
                <a:gd name="T21" fmla="*/ 58232 h 533"/>
                <a:gd name="T22" fmla="*/ 126433 w 947"/>
                <a:gd name="T23" fmla="*/ 68156 h 533"/>
                <a:gd name="T24" fmla="*/ 97456 w 947"/>
                <a:gd name="T25" fmla="*/ 70783 h 533"/>
                <a:gd name="T26" fmla="*/ 58531 w 947"/>
                <a:gd name="T27" fmla="*/ 63194 h 533"/>
                <a:gd name="T28" fmla="*/ 27392 w 947"/>
                <a:gd name="T29" fmla="*/ 66988 h 533"/>
                <a:gd name="T30" fmla="*/ 17300 w 947"/>
                <a:gd name="T31" fmla="*/ 77788 h 5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7"/>
                <a:gd name="T49" fmla="*/ 0 h 533"/>
                <a:gd name="T50" fmla="*/ 947 w 947"/>
                <a:gd name="T51" fmla="*/ 533 h 5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7" h="533">
                  <a:moveTo>
                    <a:pt x="120" y="533"/>
                  </a:moveTo>
                  <a:lnTo>
                    <a:pt x="0" y="407"/>
                  </a:lnTo>
                  <a:lnTo>
                    <a:pt x="78" y="268"/>
                  </a:lnTo>
                  <a:lnTo>
                    <a:pt x="190" y="108"/>
                  </a:lnTo>
                  <a:lnTo>
                    <a:pt x="406" y="0"/>
                  </a:lnTo>
                  <a:lnTo>
                    <a:pt x="593" y="0"/>
                  </a:lnTo>
                  <a:lnTo>
                    <a:pt x="810" y="56"/>
                  </a:lnTo>
                  <a:lnTo>
                    <a:pt x="892" y="134"/>
                  </a:lnTo>
                  <a:lnTo>
                    <a:pt x="892" y="191"/>
                  </a:lnTo>
                  <a:lnTo>
                    <a:pt x="947" y="262"/>
                  </a:lnTo>
                  <a:lnTo>
                    <a:pt x="947" y="399"/>
                  </a:lnTo>
                  <a:lnTo>
                    <a:pt x="877" y="467"/>
                  </a:lnTo>
                  <a:lnTo>
                    <a:pt x="676" y="485"/>
                  </a:lnTo>
                  <a:lnTo>
                    <a:pt x="406" y="433"/>
                  </a:lnTo>
                  <a:lnTo>
                    <a:pt x="190" y="459"/>
                  </a:lnTo>
                  <a:lnTo>
                    <a:pt x="120" y="533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94" name="Freeform 25"/>
            <p:cNvSpPr>
              <a:spLocks/>
            </p:cNvSpPr>
            <p:nvPr/>
          </p:nvSpPr>
          <p:spPr bwMode="auto">
            <a:xfrm>
              <a:off x="2055813" y="4365625"/>
              <a:ext cx="258763" cy="508000"/>
            </a:xfrm>
            <a:custGeom>
              <a:avLst/>
              <a:gdLst>
                <a:gd name="T0" fmla="*/ 66750 w 1791"/>
                <a:gd name="T1" fmla="*/ 198984 h 3518"/>
                <a:gd name="T2" fmla="*/ 90011 w 1791"/>
                <a:gd name="T3" fmla="*/ 195229 h 3518"/>
                <a:gd name="T4" fmla="*/ 117606 w 1791"/>
                <a:gd name="T5" fmla="*/ 183388 h 3518"/>
                <a:gd name="T6" fmla="*/ 141301 w 1791"/>
                <a:gd name="T7" fmla="*/ 171403 h 3518"/>
                <a:gd name="T8" fmla="*/ 167163 w 1791"/>
                <a:gd name="T9" fmla="*/ 150898 h 3518"/>
                <a:gd name="T10" fmla="*/ 177421 w 1791"/>
                <a:gd name="T11" fmla="*/ 131115 h 3518"/>
                <a:gd name="T12" fmla="*/ 180600 w 1791"/>
                <a:gd name="T13" fmla="*/ 101513 h 3518"/>
                <a:gd name="T14" fmla="*/ 177421 w 1791"/>
                <a:gd name="T15" fmla="*/ 71767 h 3518"/>
                <a:gd name="T16" fmla="*/ 160661 w 1791"/>
                <a:gd name="T17" fmla="*/ 31335 h 3518"/>
                <a:gd name="T18" fmla="*/ 137545 w 1791"/>
                <a:gd name="T19" fmla="*/ 2166 h 3518"/>
                <a:gd name="T20" fmla="*/ 168752 w 1791"/>
                <a:gd name="T21" fmla="*/ 0 h 3518"/>
                <a:gd name="T22" fmla="*/ 207039 w 1791"/>
                <a:gd name="T23" fmla="*/ 2166 h 3518"/>
                <a:gd name="T24" fmla="*/ 227122 w 1791"/>
                <a:gd name="T25" fmla="*/ 12418 h 3518"/>
                <a:gd name="T26" fmla="*/ 246916 w 1791"/>
                <a:gd name="T27" fmla="*/ 31768 h 3518"/>
                <a:gd name="T28" fmla="*/ 256740 w 1791"/>
                <a:gd name="T29" fmla="*/ 42020 h 3518"/>
                <a:gd name="T30" fmla="*/ 258763 w 1791"/>
                <a:gd name="T31" fmla="*/ 70179 h 3518"/>
                <a:gd name="T32" fmla="*/ 239403 w 1791"/>
                <a:gd name="T33" fmla="*/ 152053 h 3518"/>
                <a:gd name="T34" fmla="*/ 223221 w 1791"/>
                <a:gd name="T35" fmla="*/ 198984 h 3518"/>
                <a:gd name="T36" fmla="*/ 216864 w 1791"/>
                <a:gd name="T37" fmla="*/ 250246 h 3518"/>
                <a:gd name="T38" fmla="*/ 216864 w 1791"/>
                <a:gd name="T39" fmla="*/ 299775 h 3518"/>
                <a:gd name="T40" fmla="*/ 207039 w 1791"/>
                <a:gd name="T41" fmla="*/ 359123 h 3518"/>
                <a:gd name="T42" fmla="*/ 187101 w 1791"/>
                <a:gd name="T43" fmla="*/ 408653 h 3518"/>
                <a:gd name="T44" fmla="*/ 177421 w 1791"/>
                <a:gd name="T45" fmla="*/ 428724 h 3518"/>
                <a:gd name="T46" fmla="*/ 147225 w 1791"/>
                <a:gd name="T47" fmla="*/ 468001 h 3518"/>
                <a:gd name="T48" fmla="*/ 127287 w 1791"/>
                <a:gd name="T49" fmla="*/ 487928 h 3518"/>
                <a:gd name="T50" fmla="*/ 97524 w 1791"/>
                <a:gd name="T51" fmla="*/ 497748 h 3518"/>
                <a:gd name="T52" fmla="*/ 67905 w 1791"/>
                <a:gd name="T53" fmla="*/ 508000 h 3518"/>
                <a:gd name="T54" fmla="*/ 28029 w 1791"/>
                <a:gd name="T55" fmla="*/ 508000 h 3518"/>
                <a:gd name="T56" fmla="*/ 7946 w 1791"/>
                <a:gd name="T57" fmla="*/ 499336 h 3518"/>
                <a:gd name="T58" fmla="*/ 0 w 1791"/>
                <a:gd name="T59" fmla="*/ 479986 h 3518"/>
                <a:gd name="T60" fmla="*/ 0 w 1791"/>
                <a:gd name="T61" fmla="*/ 456594 h 3518"/>
                <a:gd name="T62" fmla="*/ 0 w 1791"/>
                <a:gd name="T63" fmla="*/ 448507 h 3518"/>
                <a:gd name="T64" fmla="*/ 4190 w 1791"/>
                <a:gd name="T65" fmla="*/ 417317 h 3518"/>
                <a:gd name="T66" fmla="*/ 7946 w 1791"/>
                <a:gd name="T67" fmla="*/ 397823 h 3518"/>
                <a:gd name="T68" fmla="*/ 7946 w 1791"/>
                <a:gd name="T69" fmla="*/ 359123 h 3518"/>
                <a:gd name="T70" fmla="*/ 7946 w 1791"/>
                <a:gd name="T71" fmla="*/ 309450 h 3518"/>
                <a:gd name="T72" fmla="*/ 11847 w 1791"/>
                <a:gd name="T73" fmla="*/ 269162 h 3518"/>
                <a:gd name="T74" fmla="*/ 28029 w 1791"/>
                <a:gd name="T75" fmla="*/ 200572 h 3518"/>
                <a:gd name="T76" fmla="*/ 66750 w 1791"/>
                <a:gd name="T77" fmla="*/ 198984 h 35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91"/>
                <a:gd name="T118" fmla="*/ 0 h 3518"/>
                <a:gd name="T119" fmla="*/ 1791 w 1791"/>
                <a:gd name="T120" fmla="*/ 3518 h 35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91" h="3518">
                  <a:moveTo>
                    <a:pt x="462" y="1378"/>
                  </a:moveTo>
                  <a:lnTo>
                    <a:pt x="623" y="1352"/>
                  </a:lnTo>
                  <a:lnTo>
                    <a:pt x="814" y="1270"/>
                  </a:lnTo>
                  <a:lnTo>
                    <a:pt x="978" y="1187"/>
                  </a:lnTo>
                  <a:lnTo>
                    <a:pt x="1157" y="1045"/>
                  </a:lnTo>
                  <a:lnTo>
                    <a:pt x="1228" y="908"/>
                  </a:lnTo>
                  <a:lnTo>
                    <a:pt x="1250" y="703"/>
                  </a:lnTo>
                  <a:lnTo>
                    <a:pt x="1228" y="497"/>
                  </a:lnTo>
                  <a:lnTo>
                    <a:pt x="1112" y="217"/>
                  </a:lnTo>
                  <a:lnTo>
                    <a:pt x="952" y="15"/>
                  </a:lnTo>
                  <a:lnTo>
                    <a:pt x="1168" y="0"/>
                  </a:lnTo>
                  <a:lnTo>
                    <a:pt x="1433" y="15"/>
                  </a:lnTo>
                  <a:lnTo>
                    <a:pt x="1572" y="86"/>
                  </a:lnTo>
                  <a:lnTo>
                    <a:pt x="1709" y="220"/>
                  </a:lnTo>
                  <a:lnTo>
                    <a:pt x="1777" y="291"/>
                  </a:lnTo>
                  <a:lnTo>
                    <a:pt x="1791" y="486"/>
                  </a:lnTo>
                  <a:lnTo>
                    <a:pt x="1657" y="1053"/>
                  </a:lnTo>
                  <a:lnTo>
                    <a:pt x="1545" y="1378"/>
                  </a:lnTo>
                  <a:lnTo>
                    <a:pt x="1501" y="1733"/>
                  </a:lnTo>
                  <a:lnTo>
                    <a:pt x="1501" y="2076"/>
                  </a:lnTo>
                  <a:lnTo>
                    <a:pt x="1433" y="2487"/>
                  </a:lnTo>
                  <a:lnTo>
                    <a:pt x="1295" y="2830"/>
                  </a:lnTo>
                  <a:lnTo>
                    <a:pt x="1228" y="2969"/>
                  </a:lnTo>
                  <a:lnTo>
                    <a:pt x="1019" y="3241"/>
                  </a:lnTo>
                  <a:lnTo>
                    <a:pt x="881" y="3379"/>
                  </a:lnTo>
                  <a:lnTo>
                    <a:pt x="675" y="3447"/>
                  </a:lnTo>
                  <a:lnTo>
                    <a:pt x="470" y="3518"/>
                  </a:lnTo>
                  <a:lnTo>
                    <a:pt x="194" y="3518"/>
                  </a:lnTo>
                  <a:lnTo>
                    <a:pt x="55" y="3458"/>
                  </a:lnTo>
                  <a:lnTo>
                    <a:pt x="0" y="3324"/>
                  </a:lnTo>
                  <a:lnTo>
                    <a:pt x="0" y="3162"/>
                  </a:lnTo>
                  <a:lnTo>
                    <a:pt x="0" y="3106"/>
                  </a:lnTo>
                  <a:lnTo>
                    <a:pt x="29" y="2890"/>
                  </a:lnTo>
                  <a:lnTo>
                    <a:pt x="55" y="2755"/>
                  </a:lnTo>
                  <a:lnTo>
                    <a:pt x="55" y="2487"/>
                  </a:lnTo>
                  <a:lnTo>
                    <a:pt x="55" y="2143"/>
                  </a:lnTo>
                  <a:lnTo>
                    <a:pt x="82" y="1864"/>
                  </a:lnTo>
                  <a:lnTo>
                    <a:pt x="194" y="1389"/>
                  </a:lnTo>
                  <a:lnTo>
                    <a:pt x="462" y="137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95" name="Freeform 26"/>
            <p:cNvSpPr>
              <a:spLocks/>
            </p:cNvSpPr>
            <p:nvPr/>
          </p:nvSpPr>
          <p:spPr bwMode="auto">
            <a:xfrm>
              <a:off x="2044700" y="4541838"/>
              <a:ext cx="128588" cy="77788"/>
            </a:xfrm>
            <a:custGeom>
              <a:avLst/>
              <a:gdLst>
                <a:gd name="T0" fmla="*/ 0 w 896"/>
                <a:gd name="T1" fmla="*/ 64316 h 537"/>
                <a:gd name="T2" fmla="*/ 9615 w 896"/>
                <a:gd name="T3" fmla="*/ 74601 h 537"/>
                <a:gd name="T4" fmla="*/ 29420 w 896"/>
                <a:gd name="T5" fmla="*/ 64316 h 537"/>
                <a:gd name="T6" fmla="*/ 49369 w 896"/>
                <a:gd name="T7" fmla="*/ 74601 h 537"/>
                <a:gd name="T8" fmla="*/ 78071 w 896"/>
                <a:gd name="T9" fmla="*/ 77788 h 537"/>
                <a:gd name="T10" fmla="*/ 89983 w 896"/>
                <a:gd name="T11" fmla="*/ 77788 h 537"/>
                <a:gd name="T12" fmla="*/ 108640 w 896"/>
                <a:gd name="T13" fmla="*/ 74601 h 537"/>
                <a:gd name="T14" fmla="*/ 108640 w 896"/>
                <a:gd name="T15" fmla="*/ 54466 h 537"/>
                <a:gd name="T16" fmla="*/ 118399 w 896"/>
                <a:gd name="T17" fmla="*/ 34621 h 537"/>
                <a:gd name="T18" fmla="*/ 120982 w 896"/>
                <a:gd name="T19" fmla="*/ 26943 h 537"/>
                <a:gd name="T20" fmla="*/ 128588 w 896"/>
                <a:gd name="T21" fmla="*/ 15065 h 537"/>
                <a:gd name="T22" fmla="*/ 124713 w 896"/>
                <a:gd name="T23" fmla="*/ 15065 h 537"/>
                <a:gd name="T24" fmla="*/ 124713 w 896"/>
                <a:gd name="T25" fmla="*/ 11299 h 537"/>
                <a:gd name="T26" fmla="*/ 108640 w 896"/>
                <a:gd name="T27" fmla="*/ 4925 h 537"/>
                <a:gd name="T28" fmla="*/ 88978 w 896"/>
                <a:gd name="T29" fmla="*/ 4925 h 537"/>
                <a:gd name="T30" fmla="*/ 69030 w 896"/>
                <a:gd name="T31" fmla="*/ 4925 h 537"/>
                <a:gd name="T32" fmla="*/ 58840 w 896"/>
                <a:gd name="T33" fmla="*/ 0 h 537"/>
                <a:gd name="T34" fmla="*/ 50947 w 896"/>
                <a:gd name="T35" fmla="*/ 0 h 537"/>
                <a:gd name="T36" fmla="*/ 39179 w 896"/>
                <a:gd name="T37" fmla="*/ 0 h 537"/>
                <a:gd name="T38" fmla="*/ 23536 w 896"/>
                <a:gd name="T39" fmla="*/ 7533 h 537"/>
                <a:gd name="T40" fmla="*/ 19661 w 896"/>
                <a:gd name="T41" fmla="*/ 15065 h 537"/>
                <a:gd name="T42" fmla="*/ 0 w 896"/>
                <a:gd name="T43" fmla="*/ 64316 h 5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96"/>
                <a:gd name="T67" fmla="*/ 0 h 537"/>
                <a:gd name="T68" fmla="*/ 896 w 896"/>
                <a:gd name="T69" fmla="*/ 537 h 5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96" h="537">
                  <a:moveTo>
                    <a:pt x="0" y="444"/>
                  </a:moveTo>
                  <a:lnTo>
                    <a:pt x="67" y="515"/>
                  </a:lnTo>
                  <a:lnTo>
                    <a:pt x="205" y="444"/>
                  </a:lnTo>
                  <a:lnTo>
                    <a:pt x="344" y="515"/>
                  </a:lnTo>
                  <a:lnTo>
                    <a:pt x="544" y="537"/>
                  </a:lnTo>
                  <a:lnTo>
                    <a:pt x="627" y="537"/>
                  </a:lnTo>
                  <a:lnTo>
                    <a:pt x="757" y="515"/>
                  </a:lnTo>
                  <a:lnTo>
                    <a:pt x="757" y="376"/>
                  </a:lnTo>
                  <a:lnTo>
                    <a:pt x="825" y="239"/>
                  </a:lnTo>
                  <a:lnTo>
                    <a:pt x="843" y="186"/>
                  </a:lnTo>
                  <a:lnTo>
                    <a:pt x="896" y="104"/>
                  </a:lnTo>
                  <a:lnTo>
                    <a:pt x="869" y="104"/>
                  </a:lnTo>
                  <a:lnTo>
                    <a:pt x="869" y="78"/>
                  </a:lnTo>
                  <a:lnTo>
                    <a:pt x="757" y="34"/>
                  </a:lnTo>
                  <a:lnTo>
                    <a:pt x="620" y="34"/>
                  </a:lnTo>
                  <a:lnTo>
                    <a:pt x="481" y="34"/>
                  </a:lnTo>
                  <a:lnTo>
                    <a:pt x="410" y="0"/>
                  </a:lnTo>
                  <a:lnTo>
                    <a:pt x="355" y="0"/>
                  </a:lnTo>
                  <a:lnTo>
                    <a:pt x="273" y="0"/>
                  </a:lnTo>
                  <a:lnTo>
                    <a:pt x="164" y="52"/>
                  </a:lnTo>
                  <a:lnTo>
                    <a:pt x="137" y="104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96" name="Freeform 30"/>
            <p:cNvSpPr>
              <a:spLocks/>
            </p:cNvSpPr>
            <p:nvPr/>
          </p:nvSpPr>
          <p:spPr bwMode="auto">
            <a:xfrm>
              <a:off x="2466975" y="2990850"/>
              <a:ext cx="15875" cy="144463"/>
            </a:xfrm>
            <a:custGeom>
              <a:avLst/>
              <a:gdLst>
                <a:gd name="T0" fmla="*/ 15875 w 108"/>
                <a:gd name="T1" fmla="*/ 0 h 1000"/>
                <a:gd name="T2" fmla="*/ 8231 w 108"/>
                <a:gd name="T3" fmla="*/ 34960 h 1000"/>
                <a:gd name="T4" fmla="*/ 3822 w 108"/>
                <a:gd name="T5" fmla="*/ 50562 h 1000"/>
                <a:gd name="T6" fmla="*/ 3822 w 108"/>
                <a:gd name="T7" fmla="*/ 85667 h 1000"/>
                <a:gd name="T8" fmla="*/ 0 w 108"/>
                <a:gd name="T9" fmla="*/ 113115 h 1000"/>
                <a:gd name="T10" fmla="*/ 12053 w 108"/>
                <a:gd name="T11" fmla="*/ 144463 h 1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1000"/>
                <a:gd name="T20" fmla="*/ 108 w 108"/>
                <a:gd name="T21" fmla="*/ 1000 h 1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1000">
                  <a:moveTo>
                    <a:pt x="108" y="0"/>
                  </a:moveTo>
                  <a:lnTo>
                    <a:pt x="56" y="242"/>
                  </a:lnTo>
                  <a:lnTo>
                    <a:pt x="26" y="350"/>
                  </a:lnTo>
                  <a:lnTo>
                    <a:pt x="26" y="593"/>
                  </a:lnTo>
                  <a:lnTo>
                    <a:pt x="0" y="783"/>
                  </a:lnTo>
                  <a:lnTo>
                    <a:pt x="82" y="100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97" name="Freeform 31"/>
            <p:cNvSpPr>
              <a:spLocks/>
            </p:cNvSpPr>
            <p:nvPr/>
          </p:nvSpPr>
          <p:spPr bwMode="auto">
            <a:xfrm>
              <a:off x="2611438" y="2878138"/>
              <a:ext cx="71438" cy="80963"/>
            </a:xfrm>
            <a:custGeom>
              <a:avLst/>
              <a:gdLst>
                <a:gd name="T0" fmla="*/ 71438 w 490"/>
                <a:gd name="T1" fmla="*/ 0 h 568"/>
                <a:gd name="T2" fmla="*/ 47382 w 490"/>
                <a:gd name="T3" fmla="*/ 8125 h 568"/>
                <a:gd name="T4" fmla="*/ 31637 w 490"/>
                <a:gd name="T5" fmla="*/ 23519 h 568"/>
                <a:gd name="T6" fmla="*/ 15891 w 490"/>
                <a:gd name="T7" fmla="*/ 34637 h 568"/>
                <a:gd name="T8" fmla="*/ 12101 w 490"/>
                <a:gd name="T9" fmla="*/ 50032 h 568"/>
                <a:gd name="T10" fmla="*/ 8310 w 490"/>
                <a:gd name="T11" fmla="*/ 61720 h 568"/>
                <a:gd name="T12" fmla="*/ 0 w 490"/>
                <a:gd name="T13" fmla="*/ 80963 h 5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0"/>
                <a:gd name="T22" fmla="*/ 0 h 568"/>
                <a:gd name="T23" fmla="*/ 490 w 490"/>
                <a:gd name="T24" fmla="*/ 568 h 5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0" h="568">
                  <a:moveTo>
                    <a:pt x="490" y="0"/>
                  </a:moveTo>
                  <a:lnTo>
                    <a:pt x="325" y="57"/>
                  </a:lnTo>
                  <a:lnTo>
                    <a:pt x="217" y="165"/>
                  </a:lnTo>
                  <a:lnTo>
                    <a:pt x="109" y="243"/>
                  </a:lnTo>
                  <a:lnTo>
                    <a:pt x="83" y="351"/>
                  </a:lnTo>
                  <a:lnTo>
                    <a:pt x="57" y="433"/>
                  </a:lnTo>
                  <a:lnTo>
                    <a:pt x="0" y="56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98" name="Freeform 32"/>
            <p:cNvSpPr>
              <a:spLocks/>
            </p:cNvSpPr>
            <p:nvPr/>
          </p:nvSpPr>
          <p:spPr bwMode="auto">
            <a:xfrm>
              <a:off x="2600325" y="2908300"/>
              <a:ext cx="15875" cy="130175"/>
            </a:xfrm>
            <a:custGeom>
              <a:avLst/>
              <a:gdLst>
                <a:gd name="T0" fmla="*/ 15875 w 108"/>
                <a:gd name="T1" fmla="*/ 0 h 893"/>
                <a:gd name="T2" fmla="*/ 3822 w 108"/>
                <a:gd name="T3" fmla="*/ 19534 h 893"/>
                <a:gd name="T4" fmla="*/ 0 w 108"/>
                <a:gd name="T5" fmla="*/ 35277 h 893"/>
                <a:gd name="T6" fmla="*/ 0 w 108"/>
                <a:gd name="T7" fmla="*/ 59329 h 893"/>
                <a:gd name="T8" fmla="*/ 3822 w 108"/>
                <a:gd name="T9" fmla="*/ 78863 h 893"/>
                <a:gd name="T10" fmla="*/ 8084 w 108"/>
                <a:gd name="T11" fmla="*/ 110350 h 893"/>
                <a:gd name="T12" fmla="*/ 8084 w 108"/>
                <a:gd name="T13" fmla="*/ 130175 h 8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893"/>
                <a:gd name="T23" fmla="*/ 108 w 108"/>
                <a:gd name="T24" fmla="*/ 893 h 8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893">
                  <a:moveTo>
                    <a:pt x="108" y="0"/>
                  </a:moveTo>
                  <a:lnTo>
                    <a:pt x="26" y="134"/>
                  </a:lnTo>
                  <a:lnTo>
                    <a:pt x="0" y="242"/>
                  </a:lnTo>
                  <a:lnTo>
                    <a:pt x="0" y="407"/>
                  </a:lnTo>
                  <a:lnTo>
                    <a:pt x="26" y="541"/>
                  </a:lnTo>
                  <a:lnTo>
                    <a:pt x="55" y="757"/>
                  </a:lnTo>
                  <a:lnTo>
                    <a:pt x="55" y="89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99" name="Freeform 33"/>
            <p:cNvSpPr>
              <a:spLocks/>
            </p:cNvSpPr>
            <p:nvPr/>
          </p:nvSpPr>
          <p:spPr bwMode="auto">
            <a:xfrm>
              <a:off x="2573338" y="2982913"/>
              <a:ext cx="88900" cy="288925"/>
            </a:xfrm>
            <a:custGeom>
              <a:avLst/>
              <a:gdLst>
                <a:gd name="T0" fmla="*/ 0 w 624"/>
                <a:gd name="T1" fmla="*/ 0 h 1998"/>
                <a:gd name="T2" fmla="*/ 7978 w 624"/>
                <a:gd name="T3" fmla="*/ 23282 h 1998"/>
                <a:gd name="T4" fmla="*/ 19661 w 624"/>
                <a:gd name="T5" fmla="*/ 38899 h 1998"/>
                <a:gd name="T6" fmla="*/ 35047 w 624"/>
                <a:gd name="T7" fmla="*/ 54661 h 1998"/>
                <a:gd name="T8" fmla="*/ 42598 w 624"/>
                <a:gd name="T9" fmla="*/ 70279 h 1998"/>
                <a:gd name="T10" fmla="*/ 57984 w 624"/>
                <a:gd name="T11" fmla="*/ 101514 h 1998"/>
                <a:gd name="T12" fmla="*/ 65963 w 624"/>
                <a:gd name="T13" fmla="*/ 136654 h 1998"/>
                <a:gd name="T14" fmla="*/ 65963 w 624"/>
                <a:gd name="T15" fmla="*/ 164129 h 1998"/>
                <a:gd name="T16" fmla="*/ 69667 w 624"/>
                <a:gd name="T17" fmla="*/ 199269 h 1998"/>
                <a:gd name="T18" fmla="*/ 77645 w 624"/>
                <a:gd name="T19" fmla="*/ 226310 h 1998"/>
                <a:gd name="T20" fmla="*/ 85053 w 624"/>
                <a:gd name="T21" fmla="*/ 250026 h 1998"/>
                <a:gd name="T22" fmla="*/ 88900 w 624"/>
                <a:gd name="T23" fmla="*/ 288925 h 19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1998"/>
                <a:gd name="T38" fmla="*/ 624 w 624"/>
                <a:gd name="T39" fmla="*/ 1998 h 19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1998">
                  <a:moveTo>
                    <a:pt x="0" y="0"/>
                  </a:moveTo>
                  <a:lnTo>
                    <a:pt x="56" y="161"/>
                  </a:lnTo>
                  <a:lnTo>
                    <a:pt x="138" y="269"/>
                  </a:lnTo>
                  <a:lnTo>
                    <a:pt x="246" y="378"/>
                  </a:lnTo>
                  <a:lnTo>
                    <a:pt x="299" y="486"/>
                  </a:lnTo>
                  <a:lnTo>
                    <a:pt x="407" y="702"/>
                  </a:lnTo>
                  <a:lnTo>
                    <a:pt x="463" y="945"/>
                  </a:lnTo>
                  <a:lnTo>
                    <a:pt x="463" y="1135"/>
                  </a:lnTo>
                  <a:lnTo>
                    <a:pt x="489" y="1378"/>
                  </a:lnTo>
                  <a:lnTo>
                    <a:pt x="545" y="1565"/>
                  </a:lnTo>
                  <a:lnTo>
                    <a:pt x="597" y="1729"/>
                  </a:lnTo>
                  <a:lnTo>
                    <a:pt x="624" y="199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00" name="Freeform 34"/>
            <p:cNvSpPr>
              <a:spLocks/>
            </p:cNvSpPr>
            <p:nvPr/>
          </p:nvSpPr>
          <p:spPr bwMode="auto">
            <a:xfrm>
              <a:off x="2568575" y="3044825"/>
              <a:ext cx="26988" cy="269875"/>
            </a:xfrm>
            <a:custGeom>
              <a:avLst/>
              <a:gdLst>
                <a:gd name="T0" fmla="*/ 0 w 189"/>
                <a:gd name="T1" fmla="*/ 0 h 1867"/>
                <a:gd name="T2" fmla="*/ 3570 w 189"/>
                <a:gd name="T3" fmla="*/ 39462 h 1867"/>
                <a:gd name="T4" fmla="*/ 11566 w 189"/>
                <a:gd name="T5" fmla="*/ 70830 h 1867"/>
                <a:gd name="T6" fmla="*/ 23275 w 189"/>
                <a:gd name="T7" fmla="*/ 105811 h 1867"/>
                <a:gd name="T8" fmla="*/ 26988 w 189"/>
                <a:gd name="T9" fmla="*/ 148453 h 1867"/>
                <a:gd name="T10" fmla="*/ 19134 w 189"/>
                <a:gd name="T11" fmla="*/ 199624 h 1867"/>
                <a:gd name="T12" fmla="*/ 15422 w 189"/>
                <a:gd name="T13" fmla="*/ 234894 h 1867"/>
                <a:gd name="T14" fmla="*/ 19134 w 189"/>
                <a:gd name="T15" fmla="*/ 269875 h 1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1867"/>
                <a:gd name="T26" fmla="*/ 189 w 189"/>
                <a:gd name="T27" fmla="*/ 1867 h 18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1867">
                  <a:moveTo>
                    <a:pt x="0" y="0"/>
                  </a:moveTo>
                  <a:lnTo>
                    <a:pt x="25" y="273"/>
                  </a:lnTo>
                  <a:lnTo>
                    <a:pt x="81" y="490"/>
                  </a:lnTo>
                  <a:lnTo>
                    <a:pt x="163" y="732"/>
                  </a:lnTo>
                  <a:lnTo>
                    <a:pt x="189" y="1027"/>
                  </a:lnTo>
                  <a:lnTo>
                    <a:pt x="134" y="1381"/>
                  </a:lnTo>
                  <a:lnTo>
                    <a:pt x="108" y="1625"/>
                  </a:lnTo>
                  <a:lnTo>
                    <a:pt x="134" y="186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01" name="Freeform 35"/>
            <p:cNvSpPr>
              <a:spLocks/>
            </p:cNvSpPr>
            <p:nvPr/>
          </p:nvSpPr>
          <p:spPr bwMode="auto">
            <a:xfrm>
              <a:off x="2549525" y="3151188"/>
              <a:ext cx="31750" cy="233363"/>
            </a:xfrm>
            <a:custGeom>
              <a:avLst/>
              <a:gdLst>
                <a:gd name="T0" fmla="*/ 31750 w 217"/>
                <a:gd name="T1" fmla="*/ 0 h 1620"/>
                <a:gd name="T2" fmla="*/ 31750 w 217"/>
                <a:gd name="T3" fmla="*/ 38750 h 1620"/>
                <a:gd name="T4" fmla="*/ 27946 w 217"/>
                <a:gd name="T5" fmla="*/ 77932 h 1620"/>
                <a:gd name="T6" fmla="*/ 15948 w 217"/>
                <a:gd name="T7" fmla="*/ 104869 h 1620"/>
                <a:gd name="T8" fmla="*/ 7755 w 217"/>
                <a:gd name="T9" fmla="*/ 128638 h 1620"/>
                <a:gd name="T10" fmla="*/ 3950 w 217"/>
                <a:gd name="T11" fmla="*/ 155431 h 1620"/>
                <a:gd name="T12" fmla="*/ 0 w 217"/>
                <a:gd name="T13" fmla="*/ 179200 h 1620"/>
                <a:gd name="T14" fmla="*/ 3950 w 217"/>
                <a:gd name="T15" fmla="*/ 202248 h 1620"/>
                <a:gd name="T16" fmla="*/ 12144 w 217"/>
                <a:gd name="T17" fmla="*/ 233363 h 1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1620"/>
                <a:gd name="T29" fmla="*/ 217 w 217"/>
                <a:gd name="T30" fmla="*/ 1620 h 16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1620">
                  <a:moveTo>
                    <a:pt x="217" y="0"/>
                  </a:moveTo>
                  <a:lnTo>
                    <a:pt x="217" y="269"/>
                  </a:lnTo>
                  <a:lnTo>
                    <a:pt x="191" y="541"/>
                  </a:lnTo>
                  <a:lnTo>
                    <a:pt x="109" y="728"/>
                  </a:lnTo>
                  <a:lnTo>
                    <a:pt x="53" y="893"/>
                  </a:lnTo>
                  <a:lnTo>
                    <a:pt x="27" y="1079"/>
                  </a:lnTo>
                  <a:lnTo>
                    <a:pt x="0" y="1244"/>
                  </a:lnTo>
                  <a:lnTo>
                    <a:pt x="27" y="1404"/>
                  </a:lnTo>
                  <a:lnTo>
                    <a:pt x="83" y="16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02" name="Freeform 36"/>
            <p:cNvSpPr>
              <a:spLocks/>
            </p:cNvSpPr>
            <p:nvPr/>
          </p:nvSpPr>
          <p:spPr bwMode="auto">
            <a:xfrm>
              <a:off x="2424113" y="3236913"/>
              <a:ext cx="42863" cy="65088"/>
            </a:xfrm>
            <a:custGeom>
              <a:avLst/>
              <a:gdLst>
                <a:gd name="T0" fmla="*/ 0 w 299"/>
                <a:gd name="T1" fmla="*/ 0 h 459"/>
                <a:gd name="T2" fmla="*/ 19926 w 299"/>
                <a:gd name="T3" fmla="*/ 27085 h 459"/>
                <a:gd name="T4" fmla="*/ 31108 w 299"/>
                <a:gd name="T5" fmla="*/ 46086 h 459"/>
                <a:gd name="T6" fmla="*/ 42863 w 299"/>
                <a:gd name="T7" fmla="*/ 65088 h 4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9"/>
                <a:gd name="T13" fmla="*/ 0 h 459"/>
                <a:gd name="T14" fmla="*/ 299 w 299"/>
                <a:gd name="T15" fmla="*/ 459 h 4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9" h="459">
                  <a:moveTo>
                    <a:pt x="0" y="0"/>
                  </a:moveTo>
                  <a:lnTo>
                    <a:pt x="139" y="191"/>
                  </a:lnTo>
                  <a:lnTo>
                    <a:pt x="217" y="325"/>
                  </a:lnTo>
                  <a:lnTo>
                    <a:pt x="299" y="45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03" name="Freeform 37"/>
            <p:cNvSpPr>
              <a:spLocks/>
            </p:cNvSpPr>
            <p:nvPr/>
          </p:nvSpPr>
          <p:spPr bwMode="auto">
            <a:xfrm>
              <a:off x="2592388" y="3368675"/>
              <a:ext cx="15875" cy="66675"/>
            </a:xfrm>
            <a:custGeom>
              <a:avLst/>
              <a:gdLst>
                <a:gd name="T0" fmla="*/ 0 w 108"/>
                <a:gd name="T1" fmla="*/ 66675 h 460"/>
                <a:gd name="T2" fmla="*/ 11612 w 108"/>
                <a:gd name="T3" fmla="*/ 47252 h 460"/>
                <a:gd name="T4" fmla="*/ 15875 w 108"/>
                <a:gd name="T5" fmla="*/ 27540 h 460"/>
                <a:gd name="T6" fmla="*/ 11612 w 108"/>
                <a:gd name="T7" fmla="*/ 0 h 4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460"/>
                <a:gd name="T14" fmla="*/ 108 w 108"/>
                <a:gd name="T15" fmla="*/ 460 h 4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460">
                  <a:moveTo>
                    <a:pt x="0" y="460"/>
                  </a:moveTo>
                  <a:lnTo>
                    <a:pt x="79" y="326"/>
                  </a:lnTo>
                  <a:lnTo>
                    <a:pt x="108" y="190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04" name="Freeform 38"/>
            <p:cNvSpPr>
              <a:spLocks/>
            </p:cNvSpPr>
            <p:nvPr/>
          </p:nvSpPr>
          <p:spPr bwMode="auto">
            <a:xfrm>
              <a:off x="2701925" y="3298825"/>
              <a:ext cx="58738" cy="23813"/>
            </a:xfrm>
            <a:custGeom>
              <a:avLst/>
              <a:gdLst>
                <a:gd name="T0" fmla="*/ 0 w 407"/>
                <a:gd name="T1" fmla="*/ 23813 h 160"/>
                <a:gd name="T2" fmla="*/ 15586 w 407"/>
                <a:gd name="T3" fmla="*/ 12204 h 160"/>
                <a:gd name="T4" fmla="*/ 31173 w 407"/>
                <a:gd name="T5" fmla="*/ 3870 h 160"/>
                <a:gd name="T6" fmla="*/ 51233 w 407"/>
                <a:gd name="T7" fmla="*/ 0 h 160"/>
                <a:gd name="T8" fmla="*/ 58738 w 407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160"/>
                <a:gd name="T17" fmla="*/ 407 w 40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160">
                  <a:moveTo>
                    <a:pt x="0" y="160"/>
                  </a:moveTo>
                  <a:lnTo>
                    <a:pt x="108" y="82"/>
                  </a:lnTo>
                  <a:lnTo>
                    <a:pt x="216" y="26"/>
                  </a:lnTo>
                  <a:lnTo>
                    <a:pt x="355" y="0"/>
                  </a:lnTo>
                  <a:lnTo>
                    <a:pt x="4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05" name="Freeform 39"/>
            <p:cNvSpPr>
              <a:spLocks/>
            </p:cNvSpPr>
            <p:nvPr/>
          </p:nvSpPr>
          <p:spPr bwMode="auto">
            <a:xfrm>
              <a:off x="2897188" y="2979738"/>
              <a:ext cx="47625" cy="128588"/>
            </a:xfrm>
            <a:custGeom>
              <a:avLst/>
              <a:gdLst>
                <a:gd name="T0" fmla="*/ 0 w 325"/>
                <a:gd name="T1" fmla="*/ 128588 h 891"/>
                <a:gd name="T2" fmla="*/ 12016 w 325"/>
                <a:gd name="T3" fmla="*/ 81829 h 891"/>
                <a:gd name="T4" fmla="*/ 24032 w 325"/>
                <a:gd name="T5" fmla="*/ 54985 h 891"/>
                <a:gd name="T6" fmla="*/ 40005 w 325"/>
                <a:gd name="T7" fmla="*/ 43007 h 891"/>
                <a:gd name="T8" fmla="*/ 43815 w 325"/>
                <a:gd name="T9" fmla="*/ 23524 h 891"/>
                <a:gd name="T10" fmla="*/ 47625 w 325"/>
                <a:gd name="T11" fmla="*/ 0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5"/>
                <a:gd name="T19" fmla="*/ 0 h 891"/>
                <a:gd name="T20" fmla="*/ 325 w 325"/>
                <a:gd name="T21" fmla="*/ 891 h 8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5" h="891">
                  <a:moveTo>
                    <a:pt x="0" y="891"/>
                  </a:moveTo>
                  <a:lnTo>
                    <a:pt x="82" y="567"/>
                  </a:lnTo>
                  <a:lnTo>
                    <a:pt x="164" y="381"/>
                  </a:lnTo>
                  <a:lnTo>
                    <a:pt x="273" y="298"/>
                  </a:lnTo>
                  <a:lnTo>
                    <a:pt x="299" y="163"/>
                  </a:lnTo>
                  <a:lnTo>
                    <a:pt x="3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06" name="Freeform 40"/>
            <p:cNvSpPr>
              <a:spLocks/>
            </p:cNvSpPr>
            <p:nvPr/>
          </p:nvSpPr>
          <p:spPr bwMode="auto">
            <a:xfrm>
              <a:off x="2921000" y="2967038"/>
              <a:ext cx="3175" cy="61913"/>
            </a:xfrm>
            <a:custGeom>
              <a:avLst/>
              <a:gdLst>
                <a:gd name="T0" fmla="*/ 3175 w 26"/>
                <a:gd name="T1" fmla="*/ 0 h 429"/>
                <a:gd name="T2" fmla="*/ 0 w 26"/>
                <a:gd name="T3" fmla="*/ 15586 h 429"/>
                <a:gd name="T4" fmla="*/ 0 w 26"/>
                <a:gd name="T5" fmla="*/ 34925 h 429"/>
                <a:gd name="T6" fmla="*/ 0 w 26"/>
                <a:gd name="T7" fmla="*/ 50512 h 429"/>
                <a:gd name="T8" fmla="*/ 3175 w 26"/>
                <a:gd name="T9" fmla="*/ 61913 h 4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29"/>
                <a:gd name="T17" fmla="*/ 26 w 26"/>
                <a:gd name="T18" fmla="*/ 429 h 4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29">
                  <a:moveTo>
                    <a:pt x="26" y="0"/>
                  </a:moveTo>
                  <a:lnTo>
                    <a:pt x="0" y="108"/>
                  </a:lnTo>
                  <a:lnTo>
                    <a:pt x="0" y="242"/>
                  </a:lnTo>
                  <a:lnTo>
                    <a:pt x="0" y="350"/>
                  </a:lnTo>
                  <a:lnTo>
                    <a:pt x="26" y="4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07" name="Freeform 41"/>
            <p:cNvSpPr>
              <a:spLocks/>
            </p:cNvSpPr>
            <p:nvPr/>
          </p:nvSpPr>
          <p:spPr bwMode="auto">
            <a:xfrm>
              <a:off x="2698750" y="2843213"/>
              <a:ext cx="93663" cy="6350"/>
            </a:xfrm>
            <a:custGeom>
              <a:avLst/>
              <a:gdLst>
                <a:gd name="T0" fmla="*/ 93663 w 649"/>
                <a:gd name="T1" fmla="*/ 6350 h 52"/>
                <a:gd name="T2" fmla="*/ 74324 w 649"/>
                <a:gd name="T3" fmla="*/ 6350 h 52"/>
                <a:gd name="T4" fmla="*/ 46759 w 649"/>
                <a:gd name="T5" fmla="*/ 3175 h 52"/>
                <a:gd name="T6" fmla="*/ 19339 w 649"/>
                <a:gd name="T7" fmla="*/ 0 h 52"/>
                <a:gd name="T8" fmla="*/ 0 w 649"/>
                <a:gd name="T9" fmla="*/ 317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9"/>
                <a:gd name="T16" fmla="*/ 0 h 52"/>
                <a:gd name="T17" fmla="*/ 649 w 64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9" h="52">
                  <a:moveTo>
                    <a:pt x="649" y="52"/>
                  </a:moveTo>
                  <a:lnTo>
                    <a:pt x="515" y="52"/>
                  </a:lnTo>
                  <a:lnTo>
                    <a:pt x="324" y="26"/>
                  </a:lnTo>
                  <a:lnTo>
                    <a:pt x="134" y="0"/>
                  </a:lnTo>
                  <a:lnTo>
                    <a:pt x="0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08" name="Freeform 42"/>
            <p:cNvSpPr>
              <a:spLocks/>
            </p:cNvSpPr>
            <p:nvPr/>
          </p:nvSpPr>
          <p:spPr bwMode="auto">
            <a:xfrm>
              <a:off x="2816225" y="2994025"/>
              <a:ext cx="65088" cy="117475"/>
            </a:xfrm>
            <a:custGeom>
              <a:avLst/>
              <a:gdLst>
                <a:gd name="T0" fmla="*/ 34317 w 459"/>
                <a:gd name="T1" fmla="*/ 0 h 809"/>
                <a:gd name="T2" fmla="*/ 30630 w 459"/>
                <a:gd name="T3" fmla="*/ 23669 h 809"/>
                <a:gd name="T4" fmla="*/ 34317 w 459"/>
                <a:gd name="T5" fmla="*/ 55325 h 809"/>
                <a:gd name="T6" fmla="*/ 42258 w 459"/>
                <a:gd name="T7" fmla="*/ 78559 h 809"/>
                <a:gd name="T8" fmla="*/ 49631 w 459"/>
                <a:gd name="T9" fmla="*/ 98017 h 809"/>
                <a:gd name="T10" fmla="*/ 65088 w 459"/>
                <a:gd name="T11" fmla="*/ 117475 h 809"/>
                <a:gd name="T12" fmla="*/ 49631 w 459"/>
                <a:gd name="T13" fmla="*/ 113700 h 809"/>
                <a:gd name="T14" fmla="*/ 30630 w 459"/>
                <a:gd name="T15" fmla="*/ 106149 h 809"/>
                <a:gd name="T16" fmla="*/ 15315 w 459"/>
                <a:gd name="T17" fmla="*/ 94241 h 809"/>
                <a:gd name="T18" fmla="*/ 7374 w 459"/>
                <a:gd name="T19" fmla="*/ 82334 h 809"/>
                <a:gd name="T20" fmla="*/ 0 w 459"/>
                <a:gd name="T21" fmla="*/ 74783 h 8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9"/>
                <a:gd name="T34" fmla="*/ 0 h 809"/>
                <a:gd name="T35" fmla="*/ 459 w 459"/>
                <a:gd name="T36" fmla="*/ 809 h 8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9" h="809">
                  <a:moveTo>
                    <a:pt x="242" y="0"/>
                  </a:moveTo>
                  <a:lnTo>
                    <a:pt x="216" y="163"/>
                  </a:lnTo>
                  <a:lnTo>
                    <a:pt x="242" y="381"/>
                  </a:lnTo>
                  <a:lnTo>
                    <a:pt x="298" y="541"/>
                  </a:lnTo>
                  <a:lnTo>
                    <a:pt x="350" y="675"/>
                  </a:lnTo>
                  <a:lnTo>
                    <a:pt x="459" y="809"/>
                  </a:lnTo>
                  <a:lnTo>
                    <a:pt x="350" y="783"/>
                  </a:lnTo>
                  <a:lnTo>
                    <a:pt x="216" y="731"/>
                  </a:lnTo>
                  <a:lnTo>
                    <a:pt x="108" y="649"/>
                  </a:lnTo>
                  <a:lnTo>
                    <a:pt x="52" y="567"/>
                  </a:lnTo>
                  <a:lnTo>
                    <a:pt x="0" y="5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09" name="Freeform 43"/>
            <p:cNvSpPr>
              <a:spLocks/>
            </p:cNvSpPr>
            <p:nvPr/>
          </p:nvSpPr>
          <p:spPr bwMode="auto">
            <a:xfrm>
              <a:off x="2317750" y="2994025"/>
              <a:ext cx="79375" cy="31750"/>
            </a:xfrm>
            <a:custGeom>
              <a:avLst/>
              <a:gdLst>
                <a:gd name="T0" fmla="*/ 0 w 542"/>
                <a:gd name="T1" fmla="*/ 0 h 216"/>
                <a:gd name="T2" fmla="*/ 19771 w 542"/>
                <a:gd name="T3" fmla="*/ 4263 h 216"/>
                <a:gd name="T4" fmla="*/ 47596 w 542"/>
                <a:gd name="T5" fmla="*/ 12053 h 216"/>
                <a:gd name="T6" fmla="*/ 75567 w 542"/>
                <a:gd name="T7" fmla="*/ 27928 h 216"/>
                <a:gd name="T8" fmla="*/ 79375 w 542"/>
                <a:gd name="T9" fmla="*/ 3175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2"/>
                <a:gd name="T16" fmla="*/ 0 h 216"/>
                <a:gd name="T17" fmla="*/ 542 w 542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2" h="216">
                  <a:moveTo>
                    <a:pt x="0" y="0"/>
                  </a:moveTo>
                  <a:lnTo>
                    <a:pt x="135" y="29"/>
                  </a:lnTo>
                  <a:lnTo>
                    <a:pt x="325" y="82"/>
                  </a:lnTo>
                  <a:lnTo>
                    <a:pt x="516" y="190"/>
                  </a:lnTo>
                  <a:lnTo>
                    <a:pt x="542" y="2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10" name="Freeform 44"/>
            <p:cNvSpPr>
              <a:spLocks/>
            </p:cNvSpPr>
            <p:nvPr/>
          </p:nvSpPr>
          <p:spPr bwMode="auto">
            <a:xfrm>
              <a:off x="2317750" y="3009900"/>
              <a:ext cx="47625" cy="7938"/>
            </a:xfrm>
            <a:custGeom>
              <a:avLst/>
              <a:gdLst>
                <a:gd name="T0" fmla="*/ 47625 w 325"/>
                <a:gd name="T1" fmla="*/ 0 h 55"/>
                <a:gd name="T2" fmla="*/ 27989 w 325"/>
                <a:gd name="T3" fmla="*/ 3753 h 55"/>
                <a:gd name="T4" fmla="*/ 15973 w 325"/>
                <a:gd name="T5" fmla="*/ 3753 h 55"/>
                <a:gd name="T6" fmla="*/ 0 w 325"/>
                <a:gd name="T7" fmla="*/ 7938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5"/>
                <a:gd name="T13" fmla="*/ 0 h 55"/>
                <a:gd name="T14" fmla="*/ 325 w 325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5" h="55">
                  <a:moveTo>
                    <a:pt x="325" y="0"/>
                  </a:moveTo>
                  <a:lnTo>
                    <a:pt x="191" y="26"/>
                  </a:lnTo>
                  <a:lnTo>
                    <a:pt x="109" y="26"/>
                  </a:lnTo>
                  <a:lnTo>
                    <a:pt x="0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11" name="Line 45"/>
            <p:cNvSpPr>
              <a:spLocks noChangeShapeType="1"/>
            </p:cNvSpPr>
            <p:nvPr/>
          </p:nvSpPr>
          <p:spPr bwMode="auto">
            <a:xfrm flipV="1">
              <a:off x="3089275" y="3081338"/>
              <a:ext cx="4763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12" name="Freeform 46"/>
            <p:cNvSpPr>
              <a:spLocks/>
            </p:cNvSpPr>
            <p:nvPr/>
          </p:nvSpPr>
          <p:spPr bwMode="auto">
            <a:xfrm>
              <a:off x="2901950" y="3352800"/>
              <a:ext cx="38100" cy="28575"/>
            </a:xfrm>
            <a:custGeom>
              <a:avLst/>
              <a:gdLst>
                <a:gd name="T0" fmla="*/ 38100 w 269"/>
                <a:gd name="T1" fmla="*/ 0 h 190"/>
                <a:gd name="T2" fmla="*/ 15297 w 269"/>
                <a:gd name="T3" fmla="*/ 16243 h 190"/>
                <a:gd name="T4" fmla="*/ 0 w 269"/>
                <a:gd name="T5" fmla="*/ 28575 h 190"/>
                <a:gd name="T6" fmla="*/ 15297 w 269"/>
                <a:gd name="T7" fmla="*/ 4512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190"/>
                <a:gd name="T14" fmla="*/ 269 w 269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190">
                  <a:moveTo>
                    <a:pt x="269" y="0"/>
                  </a:moveTo>
                  <a:lnTo>
                    <a:pt x="108" y="108"/>
                  </a:lnTo>
                  <a:lnTo>
                    <a:pt x="0" y="190"/>
                  </a:lnTo>
                  <a:lnTo>
                    <a:pt x="108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13" name="Freeform 47"/>
            <p:cNvSpPr>
              <a:spLocks/>
            </p:cNvSpPr>
            <p:nvPr/>
          </p:nvSpPr>
          <p:spPr bwMode="auto">
            <a:xfrm>
              <a:off x="2909888" y="3400425"/>
              <a:ext cx="30163" cy="23813"/>
            </a:xfrm>
            <a:custGeom>
              <a:avLst/>
              <a:gdLst>
                <a:gd name="T0" fmla="*/ 30163 w 217"/>
                <a:gd name="T1" fmla="*/ 0 h 165"/>
                <a:gd name="T2" fmla="*/ 18626 w 217"/>
                <a:gd name="T3" fmla="*/ 15875 h 165"/>
                <a:gd name="T4" fmla="*/ 11398 w 217"/>
                <a:gd name="T5" fmla="*/ 19628 h 165"/>
                <a:gd name="T6" fmla="*/ 0 w 217"/>
                <a:gd name="T7" fmla="*/ 23813 h 1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7"/>
                <a:gd name="T13" fmla="*/ 0 h 165"/>
                <a:gd name="T14" fmla="*/ 217 w 217"/>
                <a:gd name="T15" fmla="*/ 165 h 1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7" h="165">
                  <a:moveTo>
                    <a:pt x="217" y="0"/>
                  </a:moveTo>
                  <a:lnTo>
                    <a:pt x="134" y="110"/>
                  </a:lnTo>
                  <a:lnTo>
                    <a:pt x="82" y="136"/>
                  </a:lnTo>
                  <a:lnTo>
                    <a:pt x="0" y="16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14" name="Freeform 48"/>
            <p:cNvSpPr>
              <a:spLocks/>
            </p:cNvSpPr>
            <p:nvPr/>
          </p:nvSpPr>
          <p:spPr bwMode="auto">
            <a:xfrm>
              <a:off x="1657350" y="3132138"/>
              <a:ext cx="11113" cy="26988"/>
            </a:xfrm>
            <a:custGeom>
              <a:avLst/>
              <a:gdLst>
                <a:gd name="T0" fmla="*/ 11113 w 82"/>
                <a:gd name="T1" fmla="*/ 26988 h 187"/>
                <a:gd name="T2" fmla="*/ 4066 w 82"/>
                <a:gd name="T3" fmla="*/ 23091 h 187"/>
                <a:gd name="T4" fmla="*/ 4066 w 82"/>
                <a:gd name="T5" fmla="*/ 11401 h 187"/>
                <a:gd name="T6" fmla="*/ 0 w 82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187"/>
                <a:gd name="T14" fmla="*/ 82 w 82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187">
                  <a:moveTo>
                    <a:pt x="82" y="187"/>
                  </a:moveTo>
                  <a:lnTo>
                    <a:pt x="30" y="160"/>
                  </a:lnTo>
                  <a:lnTo>
                    <a:pt x="30" y="7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15" name="Freeform 49"/>
            <p:cNvSpPr>
              <a:spLocks/>
            </p:cNvSpPr>
            <p:nvPr/>
          </p:nvSpPr>
          <p:spPr bwMode="auto">
            <a:xfrm>
              <a:off x="1641475" y="3143250"/>
              <a:ext cx="15875" cy="11113"/>
            </a:xfrm>
            <a:custGeom>
              <a:avLst/>
              <a:gdLst>
                <a:gd name="T0" fmla="*/ 15875 w 108"/>
                <a:gd name="T1" fmla="*/ 11113 h 81"/>
                <a:gd name="T2" fmla="*/ 8231 w 108"/>
                <a:gd name="T3" fmla="*/ 7546 h 81"/>
                <a:gd name="T4" fmla="*/ 0 w 108"/>
                <a:gd name="T5" fmla="*/ 0 h 81"/>
                <a:gd name="T6" fmla="*/ 0 60000 65536"/>
                <a:gd name="T7" fmla="*/ 0 60000 65536"/>
                <a:gd name="T8" fmla="*/ 0 60000 65536"/>
                <a:gd name="T9" fmla="*/ 0 w 108"/>
                <a:gd name="T10" fmla="*/ 0 h 81"/>
                <a:gd name="T11" fmla="*/ 108 w 10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81">
                  <a:moveTo>
                    <a:pt x="108" y="81"/>
                  </a:moveTo>
                  <a:lnTo>
                    <a:pt x="56" y="5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16" name="Freeform 50"/>
            <p:cNvSpPr>
              <a:spLocks/>
            </p:cNvSpPr>
            <p:nvPr/>
          </p:nvSpPr>
          <p:spPr bwMode="auto">
            <a:xfrm>
              <a:off x="1617663" y="3154363"/>
              <a:ext cx="42863" cy="128588"/>
            </a:xfrm>
            <a:custGeom>
              <a:avLst/>
              <a:gdLst>
                <a:gd name="T0" fmla="*/ 42863 w 299"/>
                <a:gd name="T1" fmla="*/ 0 h 893"/>
                <a:gd name="T2" fmla="*/ 34835 w 299"/>
                <a:gd name="T3" fmla="*/ 27503 h 893"/>
                <a:gd name="T4" fmla="*/ 31108 w 299"/>
                <a:gd name="T5" fmla="*/ 38735 h 893"/>
                <a:gd name="T6" fmla="*/ 23080 w 299"/>
                <a:gd name="T7" fmla="*/ 43055 h 893"/>
                <a:gd name="T8" fmla="*/ 15482 w 299"/>
                <a:gd name="T9" fmla="*/ 43055 h 893"/>
                <a:gd name="T10" fmla="*/ 19210 w 299"/>
                <a:gd name="T11" fmla="*/ 50686 h 893"/>
                <a:gd name="T12" fmla="*/ 15482 w 299"/>
                <a:gd name="T13" fmla="*/ 58606 h 893"/>
                <a:gd name="T14" fmla="*/ 11755 w 299"/>
                <a:gd name="T15" fmla="*/ 74158 h 893"/>
                <a:gd name="T16" fmla="*/ 7598 w 299"/>
                <a:gd name="T17" fmla="*/ 85533 h 893"/>
                <a:gd name="T18" fmla="*/ 0 w 299"/>
                <a:gd name="T19" fmla="*/ 89709 h 893"/>
                <a:gd name="T20" fmla="*/ 7598 w 299"/>
                <a:gd name="T21" fmla="*/ 93597 h 893"/>
                <a:gd name="T22" fmla="*/ 3727 w 299"/>
                <a:gd name="T23" fmla="*/ 109293 h 893"/>
                <a:gd name="T24" fmla="*/ 3727 w 299"/>
                <a:gd name="T25" fmla="*/ 120524 h 893"/>
                <a:gd name="T26" fmla="*/ 0 w 299"/>
                <a:gd name="T27" fmla="*/ 128588 h 8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893"/>
                <a:gd name="T44" fmla="*/ 299 w 299"/>
                <a:gd name="T45" fmla="*/ 893 h 8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893">
                  <a:moveTo>
                    <a:pt x="299" y="0"/>
                  </a:moveTo>
                  <a:lnTo>
                    <a:pt x="243" y="191"/>
                  </a:lnTo>
                  <a:lnTo>
                    <a:pt x="217" y="269"/>
                  </a:lnTo>
                  <a:lnTo>
                    <a:pt x="161" y="299"/>
                  </a:lnTo>
                  <a:lnTo>
                    <a:pt x="108" y="299"/>
                  </a:lnTo>
                  <a:lnTo>
                    <a:pt x="134" y="352"/>
                  </a:lnTo>
                  <a:lnTo>
                    <a:pt x="108" y="407"/>
                  </a:lnTo>
                  <a:lnTo>
                    <a:pt x="82" y="515"/>
                  </a:lnTo>
                  <a:lnTo>
                    <a:pt x="53" y="594"/>
                  </a:lnTo>
                  <a:lnTo>
                    <a:pt x="0" y="623"/>
                  </a:lnTo>
                  <a:lnTo>
                    <a:pt x="53" y="650"/>
                  </a:lnTo>
                  <a:lnTo>
                    <a:pt x="26" y="759"/>
                  </a:lnTo>
                  <a:lnTo>
                    <a:pt x="26" y="837"/>
                  </a:lnTo>
                  <a:lnTo>
                    <a:pt x="0" y="89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17" name="Freeform 51"/>
            <p:cNvSpPr>
              <a:spLocks/>
            </p:cNvSpPr>
            <p:nvPr/>
          </p:nvSpPr>
          <p:spPr bwMode="auto">
            <a:xfrm>
              <a:off x="1657350" y="3244850"/>
              <a:ext cx="11113" cy="19050"/>
            </a:xfrm>
            <a:custGeom>
              <a:avLst/>
              <a:gdLst>
                <a:gd name="T0" fmla="*/ 0 w 82"/>
                <a:gd name="T1" fmla="*/ 0 h 136"/>
                <a:gd name="T2" fmla="*/ 11113 w 82"/>
                <a:gd name="T3" fmla="*/ 3782 h 136"/>
                <a:gd name="T4" fmla="*/ 11113 w 82"/>
                <a:gd name="T5" fmla="*/ 11066 h 136"/>
                <a:gd name="T6" fmla="*/ 0 w 82"/>
                <a:gd name="T7" fmla="*/ 1905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136"/>
                <a:gd name="T14" fmla="*/ 82 w 82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136">
                  <a:moveTo>
                    <a:pt x="0" y="0"/>
                  </a:moveTo>
                  <a:lnTo>
                    <a:pt x="82" y="27"/>
                  </a:lnTo>
                  <a:lnTo>
                    <a:pt x="82" y="79"/>
                  </a:lnTo>
                  <a:lnTo>
                    <a:pt x="0" y="13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18" name="Freeform 52"/>
            <p:cNvSpPr>
              <a:spLocks/>
            </p:cNvSpPr>
            <p:nvPr/>
          </p:nvSpPr>
          <p:spPr bwMode="auto">
            <a:xfrm>
              <a:off x="1673225" y="3208338"/>
              <a:ext cx="19050" cy="4763"/>
            </a:xfrm>
            <a:custGeom>
              <a:avLst/>
              <a:gdLst>
                <a:gd name="T0" fmla="*/ 0 w 137"/>
                <a:gd name="T1" fmla="*/ 0 h 29"/>
                <a:gd name="T2" fmla="*/ 11263 w 137"/>
                <a:gd name="T3" fmla="*/ 4763 h 29"/>
                <a:gd name="T4" fmla="*/ 19050 w 137"/>
                <a:gd name="T5" fmla="*/ 4763 h 29"/>
                <a:gd name="T6" fmla="*/ 0 60000 65536"/>
                <a:gd name="T7" fmla="*/ 0 60000 65536"/>
                <a:gd name="T8" fmla="*/ 0 60000 65536"/>
                <a:gd name="T9" fmla="*/ 0 w 137"/>
                <a:gd name="T10" fmla="*/ 0 h 29"/>
                <a:gd name="T11" fmla="*/ 137 w 137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29">
                  <a:moveTo>
                    <a:pt x="0" y="0"/>
                  </a:moveTo>
                  <a:lnTo>
                    <a:pt x="81" y="29"/>
                  </a:lnTo>
                  <a:lnTo>
                    <a:pt x="137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19" name="Freeform 53"/>
            <p:cNvSpPr>
              <a:spLocks/>
            </p:cNvSpPr>
            <p:nvPr/>
          </p:nvSpPr>
          <p:spPr bwMode="auto">
            <a:xfrm>
              <a:off x="2122488" y="3443288"/>
              <a:ext cx="109538" cy="61913"/>
            </a:xfrm>
            <a:custGeom>
              <a:avLst/>
              <a:gdLst>
                <a:gd name="T0" fmla="*/ 0 w 758"/>
                <a:gd name="T1" fmla="*/ 61913 h 434"/>
                <a:gd name="T2" fmla="*/ 31359 w 758"/>
                <a:gd name="T3" fmla="*/ 34808 h 434"/>
                <a:gd name="T4" fmla="*/ 55058 w 758"/>
                <a:gd name="T5" fmla="*/ 19259 h 434"/>
                <a:gd name="T6" fmla="*/ 78180 w 758"/>
                <a:gd name="T7" fmla="*/ 7561 h 434"/>
                <a:gd name="T8" fmla="*/ 109538 w 758"/>
                <a:gd name="T9" fmla="*/ 0 h 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8"/>
                <a:gd name="T16" fmla="*/ 0 h 434"/>
                <a:gd name="T17" fmla="*/ 758 w 758"/>
                <a:gd name="T18" fmla="*/ 434 h 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8" h="434">
                  <a:moveTo>
                    <a:pt x="0" y="434"/>
                  </a:moveTo>
                  <a:lnTo>
                    <a:pt x="217" y="244"/>
                  </a:lnTo>
                  <a:lnTo>
                    <a:pt x="381" y="135"/>
                  </a:lnTo>
                  <a:lnTo>
                    <a:pt x="541" y="53"/>
                  </a:lnTo>
                  <a:lnTo>
                    <a:pt x="7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20" name="Freeform 54"/>
            <p:cNvSpPr>
              <a:spLocks/>
            </p:cNvSpPr>
            <p:nvPr/>
          </p:nvSpPr>
          <p:spPr bwMode="auto">
            <a:xfrm>
              <a:off x="2209800" y="3408363"/>
              <a:ext cx="155575" cy="15875"/>
            </a:xfrm>
            <a:custGeom>
              <a:avLst/>
              <a:gdLst>
                <a:gd name="T0" fmla="*/ 0 w 1082"/>
                <a:gd name="T1" fmla="*/ 15875 h 108"/>
                <a:gd name="T2" fmla="*/ 46586 w 1082"/>
                <a:gd name="T3" fmla="*/ 3822 h 108"/>
                <a:gd name="T4" fmla="*/ 74049 w 1082"/>
                <a:gd name="T5" fmla="*/ 0 h 108"/>
                <a:gd name="T6" fmla="*/ 108845 w 1082"/>
                <a:gd name="T7" fmla="*/ 0 h 108"/>
                <a:gd name="T8" fmla="*/ 155575 w 1082"/>
                <a:gd name="T9" fmla="*/ 779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108"/>
                <a:gd name="T17" fmla="*/ 1082 w 10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108">
                  <a:moveTo>
                    <a:pt x="0" y="108"/>
                  </a:moveTo>
                  <a:lnTo>
                    <a:pt x="324" y="26"/>
                  </a:lnTo>
                  <a:lnTo>
                    <a:pt x="515" y="0"/>
                  </a:lnTo>
                  <a:lnTo>
                    <a:pt x="757" y="0"/>
                  </a:lnTo>
                  <a:lnTo>
                    <a:pt x="1082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21" name="Freeform 55"/>
            <p:cNvSpPr>
              <a:spLocks/>
            </p:cNvSpPr>
            <p:nvPr/>
          </p:nvSpPr>
          <p:spPr bwMode="auto">
            <a:xfrm>
              <a:off x="2055813" y="3373438"/>
              <a:ext cx="15875" cy="158750"/>
            </a:xfrm>
            <a:custGeom>
              <a:avLst/>
              <a:gdLst>
                <a:gd name="T0" fmla="*/ 4263 w 108"/>
                <a:gd name="T1" fmla="*/ 0 h 1108"/>
                <a:gd name="T2" fmla="*/ 4263 w 108"/>
                <a:gd name="T3" fmla="*/ 23354 h 1108"/>
                <a:gd name="T4" fmla="*/ 0 w 108"/>
                <a:gd name="T5" fmla="*/ 54445 h 1108"/>
                <a:gd name="T6" fmla="*/ 0 w 108"/>
                <a:gd name="T7" fmla="*/ 101153 h 1108"/>
                <a:gd name="T8" fmla="*/ 4263 w 108"/>
                <a:gd name="T9" fmla="*/ 127802 h 1108"/>
                <a:gd name="T10" fmla="*/ 15875 w 108"/>
                <a:gd name="T11" fmla="*/ 158750 h 1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1108"/>
                <a:gd name="T20" fmla="*/ 108 w 108"/>
                <a:gd name="T21" fmla="*/ 1108 h 1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1108">
                  <a:moveTo>
                    <a:pt x="29" y="0"/>
                  </a:moveTo>
                  <a:lnTo>
                    <a:pt x="29" y="163"/>
                  </a:lnTo>
                  <a:lnTo>
                    <a:pt x="0" y="380"/>
                  </a:lnTo>
                  <a:lnTo>
                    <a:pt x="0" y="706"/>
                  </a:lnTo>
                  <a:lnTo>
                    <a:pt x="29" y="892"/>
                  </a:lnTo>
                  <a:lnTo>
                    <a:pt x="108" y="1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22" name="Freeform 56"/>
            <p:cNvSpPr>
              <a:spLocks/>
            </p:cNvSpPr>
            <p:nvPr/>
          </p:nvSpPr>
          <p:spPr bwMode="auto">
            <a:xfrm>
              <a:off x="2247900" y="3221038"/>
              <a:ext cx="55563" cy="7938"/>
            </a:xfrm>
            <a:custGeom>
              <a:avLst/>
              <a:gdLst>
                <a:gd name="T0" fmla="*/ 0 w 381"/>
                <a:gd name="T1" fmla="*/ 0 h 55"/>
                <a:gd name="T2" fmla="*/ 20271 w 381"/>
                <a:gd name="T3" fmla="*/ 0 h 55"/>
                <a:gd name="T4" fmla="*/ 55563 w 381"/>
                <a:gd name="T5" fmla="*/ 7938 h 55"/>
                <a:gd name="T6" fmla="*/ 0 60000 65536"/>
                <a:gd name="T7" fmla="*/ 0 60000 65536"/>
                <a:gd name="T8" fmla="*/ 0 60000 65536"/>
                <a:gd name="T9" fmla="*/ 0 w 381"/>
                <a:gd name="T10" fmla="*/ 0 h 55"/>
                <a:gd name="T11" fmla="*/ 381 w 381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55">
                  <a:moveTo>
                    <a:pt x="0" y="0"/>
                  </a:moveTo>
                  <a:lnTo>
                    <a:pt x="139" y="0"/>
                  </a:lnTo>
                  <a:lnTo>
                    <a:pt x="381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23" name="Freeform 57"/>
            <p:cNvSpPr>
              <a:spLocks/>
            </p:cNvSpPr>
            <p:nvPr/>
          </p:nvSpPr>
          <p:spPr bwMode="auto">
            <a:xfrm>
              <a:off x="2365375" y="3255963"/>
              <a:ext cx="42863" cy="23813"/>
            </a:xfrm>
            <a:custGeom>
              <a:avLst/>
              <a:gdLst>
                <a:gd name="T0" fmla="*/ 0 w 299"/>
                <a:gd name="T1" fmla="*/ 0 h 165"/>
                <a:gd name="T2" fmla="*/ 23653 w 299"/>
                <a:gd name="T3" fmla="*/ 11979 h 165"/>
                <a:gd name="T4" fmla="*/ 42863 w 299"/>
                <a:gd name="T5" fmla="*/ 23813 h 165"/>
                <a:gd name="T6" fmla="*/ 0 60000 65536"/>
                <a:gd name="T7" fmla="*/ 0 60000 65536"/>
                <a:gd name="T8" fmla="*/ 0 60000 65536"/>
                <a:gd name="T9" fmla="*/ 0 w 299"/>
                <a:gd name="T10" fmla="*/ 0 h 165"/>
                <a:gd name="T11" fmla="*/ 299 w 299"/>
                <a:gd name="T12" fmla="*/ 165 h 1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" h="165">
                  <a:moveTo>
                    <a:pt x="0" y="0"/>
                  </a:moveTo>
                  <a:lnTo>
                    <a:pt x="165" y="83"/>
                  </a:lnTo>
                  <a:lnTo>
                    <a:pt x="299" y="16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24" name="Line 58"/>
            <p:cNvSpPr>
              <a:spLocks noChangeShapeType="1"/>
            </p:cNvSpPr>
            <p:nvPr/>
          </p:nvSpPr>
          <p:spPr bwMode="auto">
            <a:xfrm>
              <a:off x="2459038" y="3325813"/>
              <a:ext cx="2063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25" name="Freeform 59"/>
            <p:cNvSpPr>
              <a:spLocks/>
            </p:cNvSpPr>
            <p:nvPr/>
          </p:nvSpPr>
          <p:spPr bwMode="auto">
            <a:xfrm>
              <a:off x="2509838" y="3392488"/>
              <a:ext cx="23813" cy="26988"/>
            </a:xfrm>
            <a:custGeom>
              <a:avLst/>
              <a:gdLst>
                <a:gd name="T0" fmla="*/ 0 w 163"/>
                <a:gd name="T1" fmla="*/ 0 h 188"/>
                <a:gd name="T2" fmla="*/ 15778 w 163"/>
                <a:gd name="T3" fmla="*/ 19380 h 188"/>
                <a:gd name="T4" fmla="*/ 23813 w 163"/>
                <a:gd name="T5" fmla="*/ 26988 h 188"/>
                <a:gd name="T6" fmla="*/ 0 60000 65536"/>
                <a:gd name="T7" fmla="*/ 0 60000 65536"/>
                <a:gd name="T8" fmla="*/ 0 60000 65536"/>
                <a:gd name="T9" fmla="*/ 0 w 163"/>
                <a:gd name="T10" fmla="*/ 0 h 188"/>
                <a:gd name="T11" fmla="*/ 163 w 163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" h="188">
                  <a:moveTo>
                    <a:pt x="0" y="0"/>
                  </a:moveTo>
                  <a:lnTo>
                    <a:pt x="108" y="135"/>
                  </a:lnTo>
                  <a:lnTo>
                    <a:pt x="163" y="18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26" name="Freeform 60"/>
            <p:cNvSpPr>
              <a:spLocks/>
            </p:cNvSpPr>
            <p:nvPr/>
          </p:nvSpPr>
          <p:spPr bwMode="auto">
            <a:xfrm>
              <a:off x="2528888" y="3440113"/>
              <a:ext cx="12700" cy="50800"/>
            </a:xfrm>
            <a:custGeom>
              <a:avLst/>
              <a:gdLst>
                <a:gd name="T0" fmla="*/ 12700 w 82"/>
                <a:gd name="T1" fmla="*/ 50800 h 352"/>
                <a:gd name="T2" fmla="*/ 8673 w 82"/>
                <a:gd name="T3" fmla="*/ 26987 h 352"/>
                <a:gd name="T4" fmla="*/ 0 w 82"/>
                <a:gd name="T5" fmla="*/ 0 h 352"/>
                <a:gd name="T6" fmla="*/ 0 60000 65536"/>
                <a:gd name="T7" fmla="*/ 0 60000 65536"/>
                <a:gd name="T8" fmla="*/ 0 60000 65536"/>
                <a:gd name="T9" fmla="*/ 0 w 82"/>
                <a:gd name="T10" fmla="*/ 0 h 352"/>
                <a:gd name="T11" fmla="*/ 82 w 82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352">
                  <a:moveTo>
                    <a:pt x="82" y="352"/>
                  </a:moveTo>
                  <a:lnTo>
                    <a:pt x="56" y="1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27" name="Freeform 61"/>
            <p:cNvSpPr>
              <a:spLocks/>
            </p:cNvSpPr>
            <p:nvPr/>
          </p:nvSpPr>
          <p:spPr bwMode="auto">
            <a:xfrm>
              <a:off x="2311400" y="3611563"/>
              <a:ext cx="80963" cy="88900"/>
            </a:xfrm>
            <a:custGeom>
              <a:avLst/>
              <a:gdLst>
                <a:gd name="T0" fmla="*/ 80963 w 568"/>
                <a:gd name="T1" fmla="*/ 0 h 624"/>
                <a:gd name="T2" fmla="*/ 53738 w 568"/>
                <a:gd name="T3" fmla="*/ 30916 h 624"/>
                <a:gd name="T4" fmla="*/ 38343 w 568"/>
                <a:gd name="T5" fmla="*/ 53853 h 624"/>
                <a:gd name="T6" fmla="*/ 0 w 568"/>
                <a:gd name="T7" fmla="*/ 88900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8"/>
                <a:gd name="T13" fmla="*/ 0 h 624"/>
                <a:gd name="T14" fmla="*/ 568 w 568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624">
                  <a:moveTo>
                    <a:pt x="568" y="0"/>
                  </a:moveTo>
                  <a:lnTo>
                    <a:pt x="377" y="217"/>
                  </a:lnTo>
                  <a:lnTo>
                    <a:pt x="269" y="378"/>
                  </a:lnTo>
                  <a:lnTo>
                    <a:pt x="0" y="6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28" name="Freeform 62"/>
            <p:cNvSpPr>
              <a:spLocks/>
            </p:cNvSpPr>
            <p:nvPr/>
          </p:nvSpPr>
          <p:spPr bwMode="auto">
            <a:xfrm>
              <a:off x="2370138" y="3622675"/>
              <a:ext cx="50800" cy="31750"/>
            </a:xfrm>
            <a:custGeom>
              <a:avLst/>
              <a:gdLst>
                <a:gd name="T0" fmla="*/ 50800 w 351"/>
                <a:gd name="T1" fmla="*/ 0 h 216"/>
                <a:gd name="T2" fmla="*/ 35169 w 351"/>
                <a:gd name="T3" fmla="*/ 15875 h 216"/>
                <a:gd name="T4" fmla="*/ 19538 w 351"/>
                <a:gd name="T5" fmla="*/ 23666 h 216"/>
                <a:gd name="T6" fmla="*/ 0 w 351"/>
                <a:gd name="T7" fmla="*/ 3175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1"/>
                <a:gd name="T13" fmla="*/ 0 h 216"/>
                <a:gd name="T14" fmla="*/ 351 w 351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1" h="216">
                  <a:moveTo>
                    <a:pt x="351" y="0"/>
                  </a:moveTo>
                  <a:lnTo>
                    <a:pt x="243" y="108"/>
                  </a:lnTo>
                  <a:lnTo>
                    <a:pt x="135" y="161"/>
                  </a:lnTo>
                  <a:lnTo>
                    <a:pt x="0" y="2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29" name="Freeform 63"/>
            <p:cNvSpPr>
              <a:spLocks/>
            </p:cNvSpPr>
            <p:nvPr/>
          </p:nvSpPr>
          <p:spPr bwMode="auto">
            <a:xfrm>
              <a:off x="1836738" y="3957638"/>
              <a:ext cx="50800" cy="31750"/>
            </a:xfrm>
            <a:custGeom>
              <a:avLst/>
              <a:gdLst>
                <a:gd name="T0" fmla="*/ 50800 w 350"/>
                <a:gd name="T1" fmla="*/ 0 h 216"/>
                <a:gd name="T2" fmla="*/ 26997 w 350"/>
                <a:gd name="T3" fmla="*/ 12053 h 216"/>
                <a:gd name="T4" fmla="*/ 11321 w 350"/>
                <a:gd name="T5" fmla="*/ 24106 h 216"/>
                <a:gd name="T6" fmla="*/ 0 w 350"/>
                <a:gd name="T7" fmla="*/ 3175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"/>
                <a:gd name="T13" fmla="*/ 0 h 216"/>
                <a:gd name="T14" fmla="*/ 350 w 350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" h="216">
                  <a:moveTo>
                    <a:pt x="350" y="0"/>
                  </a:moveTo>
                  <a:lnTo>
                    <a:pt x="186" y="82"/>
                  </a:lnTo>
                  <a:lnTo>
                    <a:pt x="78" y="164"/>
                  </a:lnTo>
                  <a:lnTo>
                    <a:pt x="0" y="2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30" name="Freeform 64"/>
            <p:cNvSpPr>
              <a:spLocks/>
            </p:cNvSpPr>
            <p:nvPr/>
          </p:nvSpPr>
          <p:spPr bwMode="auto">
            <a:xfrm>
              <a:off x="1695450" y="3938588"/>
              <a:ext cx="20638" cy="50800"/>
            </a:xfrm>
            <a:custGeom>
              <a:avLst/>
              <a:gdLst>
                <a:gd name="T0" fmla="*/ 20638 w 134"/>
                <a:gd name="T1" fmla="*/ 0 h 350"/>
                <a:gd name="T2" fmla="*/ 16634 w 134"/>
                <a:gd name="T3" fmla="*/ 23803 h 350"/>
                <a:gd name="T4" fmla="*/ 8779 w 134"/>
                <a:gd name="T5" fmla="*/ 38898 h 350"/>
                <a:gd name="T6" fmla="*/ 0 w 134"/>
                <a:gd name="T7" fmla="*/ 5080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50"/>
                <a:gd name="T14" fmla="*/ 134 w 134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50">
                  <a:moveTo>
                    <a:pt x="134" y="0"/>
                  </a:moveTo>
                  <a:lnTo>
                    <a:pt x="108" y="164"/>
                  </a:lnTo>
                  <a:lnTo>
                    <a:pt x="57" y="268"/>
                  </a:lnTo>
                  <a:lnTo>
                    <a:pt x="0" y="35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31" name="Freeform 65"/>
            <p:cNvSpPr>
              <a:spLocks/>
            </p:cNvSpPr>
            <p:nvPr/>
          </p:nvSpPr>
          <p:spPr bwMode="auto">
            <a:xfrm>
              <a:off x="1716088" y="3970338"/>
              <a:ext cx="7938" cy="30163"/>
            </a:xfrm>
            <a:custGeom>
              <a:avLst/>
              <a:gdLst>
                <a:gd name="T0" fmla="*/ 0 w 57"/>
                <a:gd name="T1" fmla="*/ 0 h 217"/>
                <a:gd name="T2" fmla="*/ 4317 w 57"/>
                <a:gd name="T3" fmla="*/ 7228 h 217"/>
                <a:gd name="T4" fmla="*/ 7938 w 57"/>
                <a:gd name="T5" fmla="*/ 15012 h 217"/>
                <a:gd name="T6" fmla="*/ 7938 w 57"/>
                <a:gd name="T7" fmla="*/ 30163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17"/>
                <a:gd name="T14" fmla="*/ 57 w 57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17">
                  <a:moveTo>
                    <a:pt x="0" y="0"/>
                  </a:moveTo>
                  <a:lnTo>
                    <a:pt x="31" y="52"/>
                  </a:lnTo>
                  <a:lnTo>
                    <a:pt x="57" y="108"/>
                  </a:lnTo>
                  <a:lnTo>
                    <a:pt x="57" y="2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32" name="Freeform 66"/>
            <p:cNvSpPr>
              <a:spLocks/>
            </p:cNvSpPr>
            <p:nvPr/>
          </p:nvSpPr>
          <p:spPr bwMode="auto">
            <a:xfrm>
              <a:off x="2592388" y="3849688"/>
              <a:ext cx="3175" cy="53975"/>
            </a:xfrm>
            <a:custGeom>
              <a:avLst/>
              <a:gdLst>
                <a:gd name="T0" fmla="*/ 0 w 26"/>
                <a:gd name="T1" fmla="*/ 53975 h 377"/>
                <a:gd name="T2" fmla="*/ 0 w 26"/>
                <a:gd name="T3" fmla="*/ 26773 h 377"/>
                <a:gd name="T4" fmla="*/ 3175 w 26"/>
                <a:gd name="T5" fmla="*/ 0 h 377"/>
                <a:gd name="T6" fmla="*/ 0 60000 65536"/>
                <a:gd name="T7" fmla="*/ 0 60000 65536"/>
                <a:gd name="T8" fmla="*/ 0 60000 65536"/>
                <a:gd name="T9" fmla="*/ 0 w 26"/>
                <a:gd name="T10" fmla="*/ 0 h 377"/>
                <a:gd name="T11" fmla="*/ 26 w 26"/>
                <a:gd name="T12" fmla="*/ 377 h 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377">
                  <a:moveTo>
                    <a:pt x="0" y="377"/>
                  </a:moveTo>
                  <a:lnTo>
                    <a:pt x="0" y="187"/>
                  </a:lnTo>
                  <a:lnTo>
                    <a:pt x="2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33" name="Freeform 67"/>
            <p:cNvSpPr>
              <a:spLocks/>
            </p:cNvSpPr>
            <p:nvPr/>
          </p:nvSpPr>
          <p:spPr bwMode="auto">
            <a:xfrm>
              <a:off x="2624138" y="3903663"/>
              <a:ext cx="22225" cy="50800"/>
            </a:xfrm>
            <a:custGeom>
              <a:avLst/>
              <a:gdLst>
                <a:gd name="T0" fmla="*/ 22225 w 161"/>
                <a:gd name="T1" fmla="*/ 50800 h 351"/>
                <a:gd name="T2" fmla="*/ 11320 w 161"/>
                <a:gd name="T3" fmla="*/ 27643 h 351"/>
                <a:gd name="T4" fmla="*/ 0 w 161"/>
                <a:gd name="T5" fmla="*/ 0 h 351"/>
                <a:gd name="T6" fmla="*/ 0 60000 65536"/>
                <a:gd name="T7" fmla="*/ 0 60000 65536"/>
                <a:gd name="T8" fmla="*/ 0 60000 65536"/>
                <a:gd name="T9" fmla="*/ 0 w 161"/>
                <a:gd name="T10" fmla="*/ 0 h 351"/>
                <a:gd name="T11" fmla="*/ 161 w 161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351">
                  <a:moveTo>
                    <a:pt x="161" y="351"/>
                  </a:moveTo>
                  <a:lnTo>
                    <a:pt x="82" y="19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34" name="Freeform 68"/>
            <p:cNvSpPr>
              <a:spLocks/>
            </p:cNvSpPr>
            <p:nvPr/>
          </p:nvSpPr>
          <p:spPr bwMode="auto">
            <a:xfrm>
              <a:off x="2670175" y="3887788"/>
              <a:ext cx="28575" cy="144463"/>
            </a:xfrm>
            <a:custGeom>
              <a:avLst/>
              <a:gdLst>
                <a:gd name="T0" fmla="*/ 28575 w 191"/>
                <a:gd name="T1" fmla="*/ 144463 h 1000"/>
                <a:gd name="T2" fmla="*/ 24685 w 191"/>
                <a:gd name="T3" fmla="*/ 105025 h 1000"/>
                <a:gd name="T4" fmla="*/ 20047 w 191"/>
                <a:gd name="T5" fmla="*/ 70065 h 1000"/>
                <a:gd name="T6" fmla="*/ 7929 w 191"/>
                <a:gd name="T7" fmla="*/ 43194 h 1000"/>
                <a:gd name="T8" fmla="*/ 0 w 191"/>
                <a:gd name="T9" fmla="*/ 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000"/>
                <a:gd name="T17" fmla="*/ 191 w 191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000">
                  <a:moveTo>
                    <a:pt x="191" y="1000"/>
                  </a:moveTo>
                  <a:lnTo>
                    <a:pt x="165" y="727"/>
                  </a:lnTo>
                  <a:lnTo>
                    <a:pt x="134" y="485"/>
                  </a:lnTo>
                  <a:lnTo>
                    <a:pt x="53" y="29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35" name="Freeform 69"/>
            <p:cNvSpPr>
              <a:spLocks/>
            </p:cNvSpPr>
            <p:nvPr/>
          </p:nvSpPr>
          <p:spPr bwMode="auto">
            <a:xfrm>
              <a:off x="2705100" y="3876675"/>
              <a:ext cx="23813" cy="107950"/>
            </a:xfrm>
            <a:custGeom>
              <a:avLst/>
              <a:gdLst>
                <a:gd name="T0" fmla="*/ 23813 w 163"/>
                <a:gd name="T1" fmla="*/ 107950 h 757"/>
                <a:gd name="T2" fmla="*/ 15778 w 163"/>
                <a:gd name="T3" fmla="*/ 69733 h 757"/>
                <a:gd name="T4" fmla="*/ 8035 w 163"/>
                <a:gd name="T5" fmla="*/ 38930 h 757"/>
                <a:gd name="T6" fmla="*/ 0 w 163"/>
                <a:gd name="T7" fmla="*/ 0 h 7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"/>
                <a:gd name="T13" fmla="*/ 0 h 757"/>
                <a:gd name="T14" fmla="*/ 163 w 163"/>
                <a:gd name="T15" fmla="*/ 757 h 7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" h="757">
                  <a:moveTo>
                    <a:pt x="163" y="757"/>
                  </a:moveTo>
                  <a:lnTo>
                    <a:pt x="108" y="489"/>
                  </a:lnTo>
                  <a:lnTo>
                    <a:pt x="55" y="27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36" name="Freeform 70"/>
            <p:cNvSpPr>
              <a:spLocks/>
            </p:cNvSpPr>
            <p:nvPr/>
          </p:nvSpPr>
          <p:spPr bwMode="auto">
            <a:xfrm>
              <a:off x="2611438" y="4032250"/>
              <a:ext cx="12700" cy="19050"/>
            </a:xfrm>
            <a:custGeom>
              <a:avLst/>
              <a:gdLst>
                <a:gd name="T0" fmla="*/ 0 w 83"/>
                <a:gd name="T1" fmla="*/ 3696 h 134"/>
                <a:gd name="T2" fmla="*/ 4131 w 83"/>
                <a:gd name="T3" fmla="*/ 0 h 134"/>
                <a:gd name="T4" fmla="*/ 12700 w 83"/>
                <a:gd name="T5" fmla="*/ 3696 h 134"/>
                <a:gd name="T6" fmla="*/ 12700 w 83"/>
                <a:gd name="T7" fmla="*/ 7393 h 134"/>
                <a:gd name="T8" fmla="*/ 8722 w 83"/>
                <a:gd name="T9" fmla="*/ 15354 h 134"/>
                <a:gd name="T10" fmla="*/ 4131 w 83"/>
                <a:gd name="T11" fmla="*/ 19050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34"/>
                <a:gd name="T20" fmla="*/ 83 w 83"/>
                <a:gd name="T21" fmla="*/ 134 h 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34">
                  <a:moveTo>
                    <a:pt x="0" y="26"/>
                  </a:moveTo>
                  <a:lnTo>
                    <a:pt x="27" y="0"/>
                  </a:lnTo>
                  <a:lnTo>
                    <a:pt x="83" y="26"/>
                  </a:lnTo>
                  <a:lnTo>
                    <a:pt x="83" y="52"/>
                  </a:lnTo>
                  <a:lnTo>
                    <a:pt x="57" y="108"/>
                  </a:lnTo>
                  <a:lnTo>
                    <a:pt x="27" y="1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37" name="Freeform 71"/>
            <p:cNvSpPr>
              <a:spLocks/>
            </p:cNvSpPr>
            <p:nvPr/>
          </p:nvSpPr>
          <p:spPr bwMode="auto">
            <a:xfrm>
              <a:off x="2682875" y="4029075"/>
              <a:ext cx="15875" cy="14288"/>
            </a:xfrm>
            <a:custGeom>
              <a:avLst/>
              <a:gdLst>
                <a:gd name="T0" fmla="*/ 15875 w 108"/>
                <a:gd name="T1" fmla="*/ 14288 h 108"/>
                <a:gd name="T2" fmla="*/ 3675 w 108"/>
                <a:gd name="T3" fmla="*/ 10319 h 108"/>
                <a:gd name="T4" fmla="*/ 0 w 108"/>
                <a:gd name="T5" fmla="*/ 3440 h 108"/>
                <a:gd name="T6" fmla="*/ 0 w 108"/>
                <a:gd name="T7" fmla="*/ 0 h 108"/>
                <a:gd name="T8" fmla="*/ 7497 w 108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8"/>
                <a:gd name="T17" fmla="*/ 108 w 10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8">
                  <a:moveTo>
                    <a:pt x="108" y="108"/>
                  </a:moveTo>
                  <a:lnTo>
                    <a:pt x="25" y="78"/>
                  </a:lnTo>
                  <a:lnTo>
                    <a:pt x="0" y="26"/>
                  </a:lnTo>
                  <a:lnTo>
                    <a:pt x="0" y="0"/>
                  </a:lnTo>
                  <a:lnTo>
                    <a:pt x="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38" name="Freeform 72"/>
            <p:cNvSpPr>
              <a:spLocks/>
            </p:cNvSpPr>
            <p:nvPr/>
          </p:nvSpPr>
          <p:spPr bwMode="auto">
            <a:xfrm>
              <a:off x="2705100" y="4000500"/>
              <a:ext cx="15875" cy="15875"/>
            </a:xfrm>
            <a:custGeom>
              <a:avLst/>
              <a:gdLst>
                <a:gd name="T0" fmla="*/ 11906 w 108"/>
                <a:gd name="T1" fmla="*/ 15875 h 108"/>
                <a:gd name="T2" fmla="*/ 0 w 108"/>
                <a:gd name="T3" fmla="*/ 15875 h 108"/>
                <a:gd name="T4" fmla="*/ 4263 w 108"/>
                <a:gd name="T5" fmla="*/ 7644 h 108"/>
                <a:gd name="T6" fmla="*/ 8084 w 108"/>
                <a:gd name="T7" fmla="*/ 0 h 108"/>
                <a:gd name="T8" fmla="*/ 15875 w 108"/>
                <a:gd name="T9" fmla="*/ 3822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8"/>
                <a:gd name="T17" fmla="*/ 108 w 10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8">
                  <a:moveTo>
                    <a:pt x="81" y="108"/>
                  </a:moveTo>
                  <a:lnTo>
                    <a:pt x="0" y="108"/>
                  </a:lnTo>
                  <a:lnTo>
                    <a:pt x="29" y="52"/>
                  </a:lnTo>
                  <a:lnTo>
                    <a:pt x="55" y="0"/>
                  </a:lnTo>
                  <a:lnTo>
                    <a:pt x="108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39" name="Freeform 73"/>
            <p:cNvSpPr>
              <a:spLocks/>
            </p:cNvSpPr>
            <p:nvPr/>
          </p:nvSpPr>
          <p:spPr bwMode="auto">
            <a:xfrm>
              <a:off x="2736850" y="3962400"/>
              <a:ext cx="11113" cy="19050"/>
            </a:xfrm>
            <a:custGeom>
              <a:avLst/>
              <a:gdLst>
                <a:gd name="T0" fmla="*/ 11113 w 82"/>
                <a:gd name="T1" fmla="*/ 19050 h 134"/>
                <a:gd name="T2" fmla="*/ 4201 w 82"/>
                <a:gd name="T3" fmla="*/ 19050 h 134"/>
                <a:gd name="T4" fmla="*/ 0 w 82"/>
                <a:gd name="T5" fmla="*/ 11089 h 134"/>
                <a:gd name="T6" fmla="*/ 4201 w 82"/>
                <a:gd name="T7" fmla="*/ 3696 h 134"/>
                <a:gd name="T8" fmla="*/ 7589 w 82"/>
                <a:gd name="T9" fmla="*/ 0 h 134"/>
                <a:gd name="T10" fmla="*/ 11113 w 82"/>
                <a:gd name="T11" fmla="*/ 0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34"/>
                <a:gd name="T20" fmla="*/ 82 w 82"/>
                <a:gd name="T21" fmla="*/ 134 h 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34">
                  <a:moveTo>
                    <a:pt x="82" y="134"/>
                  </a:moveTo>
                  <a:lnTo>
                    <a:pt x="31" y="134"/>
                  </a:lnTo>
                  <a:lnTo>
                    <a:pt x="0" y="78"/>
                  </a:lnTo>
                  <a:lnTo>
                    <a:pt x="31" y="26"/>
                  </a:lnTo>
                  <a:lnTo>
                    <a:pt x="56" y="0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40" name="Freeform 74"/>
            <p:cNvSpPr>
              <a:spLocks/>
            </p:cNvSpPr>
            <p:nvPr/>
          </p:nvSpPr>
          <p:spPr bwMode="auto">
            <a:xfrm>
              <a:off x="2603500" y="3957638"/>
              <a:ext cx="20638" cy="4763"/>
            </a:xfrm>
            <a:custGeom>
              <a:avLst/>
              <a:gdLst>
                <a:gd name="T0" fmla="*/ 0 w 138"/>
                <a:gd name="T1" fmla="*/ 4763 h 30"/>
                <a:gd name="T2" fmla="*/ 12263 w 138"/>
                <a:gd name="T3" fmla="*/ 0 h 30"/>
                <a:gd name="T4" fmla="*/ 20638 w 138"/>
                <a:gd name="T5" fmla="*/ 0 h 30"/>
                <a:gd name="T6" fmla="*/ 0 60000 65536"/>
                <a:gd name="T7" fmla="*/ 0 60000 65536"/>
                <a:gd name="T8" fmla="*/ 0 60000 65536"/>
                <a:gd name="T9" fmla="*/ 0 w 138"/>
                <a:gd name="T10" fmla="*/ 0 h 30"/>
                <a:gd name="T11" fmla="*/ 138 w 13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30">
                  <a:moveTo>
                    <a:pt x="0" y="30"/>
                  </a:moveTo>
                  <a:lnTo>
                    <a:pt x="82" y="0"/>
                  </a:lnTo>
                  <a:lnTo>
                    <a:pt x="1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41" name="Freeform 75"/>
            <p:cNvSpPr>
              <a:spLocks/>
            </p:cNvSpPr>
            <p:nvPr/>
          </p:nvSpPr>
          <p:spPr bwMode="auto">
            <a:xfrm>
              <a:off x="2603500" y="4005263"/>
              <a:ext cx="12700" cy="3175"/>
            </a:xfrm>
            <a:custGeom>
              <a:avLst/>
              <a:gdLst>
                <a:gd name="T0" fmla="*/ 0 w 82"/>
                <a:gd name="T1" fmla="*/ 3175 h 26"/>
                <a:gd name="T2" fmla="*/ 8518 w 82"/>
                <a:gd name="T3" fmla="*/ 0 h 26"/>
                <a:gd name="T4" fmla="*/ 12700 w 82"/>
                <a:gd name="T5" fmla="*/ 3175 h 26"/>
                <a:gd name="T6" fmla="*/ 0 60000 65536"/>
                <a:gd name="T7" fmla="*/ 0 60000 65536"/>
                <a:gd name="T8" fmla="*/ 0 60000 65536"/>
                <a:gd name="T9" fmla="*/ 0 w 82"/>
                <a:gd name="T10" fmla="*/ 0 h 26"/>
                <a:gd name="T11" fmla="*/ 82 w 8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26">
                  <a:moveTo>
                    <a:pt x="0" y="26"/>
                  </a:moveTo>
                  <a:lnTo>
                    <a:pt x="55" y="0"/>
                  </a:lnTo>
                  <a:lnTo>
                    <a:pt x="82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42" name="Freeform 76"/>
            <p:cNvSpPr>
              <a:spLocks/>
            </p:cNvSpPr>
            <p:nvPr/>
          </p:nvSpPr>
          <p:spPr bwMode="auto">
            <a:xfrm>
              <a:off x="2646363" y="3949700"/>
              <a:ext cx="28575" cy="7938"/>
            </a:xfrm>
            <a:custGeom>
              <a:avLst/>
              <a:gdLst>
                <a:gd name="T0" fmla="*/ 0 w 189"/>
                <a:gd name="T1" fmla="*/ 7938 h 52"/>
                <a:gd name="T2" fmla="*/ 16329 w 189"/>
                <a:gd name="T3" fmla="*/ 0 h 52"/>
                <a:gd name="T4" fmla="*/ 28575 w 189"/>
                <a:gd name="T5" fmla="*/ 0 h 52"/>
                <a:gd name="T6" fmla="*/ 0 60000 65536"/>
                <a:gd name="T7" fmla="*/ 0 60000 65536"/>
                <a:gd name="T8" fmla="*/ 0 60000 65536"/>
                <a:gd name="T9" fmla="*/ 0 w 189"/>
                <a:gd name="T10" fmla="*/ 0 h 52"/>
                <a:gd name="T11" fmla="*/ 189 w 189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52">
                  <a:moveTo>
                    <a:pt x="0" y="52"/>
                  </a:moveTo>
                  <a:lnTo>
                    <a:pt x="108" y="0"/>
                  </a:lnTo>
                  <a:lnTo>
                    <a:pt x="18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43" name="Freeform 77"/>
            <p:cNvSpPr>
              <a:spLocks/>
            </p:cNvSpPr>
            <p:nvPr/>
          </p:nvSpPr>
          <p:spPr bwMode="auto">
            <a:xfrm>
              <a:off x="2667000" y="3992563"/>
              <a:ext cx="15875" cy="4763"/>
            </a:xfrm>
            <a:custGeom>
              <a:avLst/>
              <a:gdLst>
                <a:gd name="T0" fmla="*/ 0 w 109"/>
                <a:gd name="T1" fmla="*/ 4763 h 31"/>
                <a:gd name="T2" fmla="*/ 7573 w 109"/>
                <a:gd name="T3" fmla="*/ 0 h 31"/>
                <a:gd name="T4" fmla="*/ 15875 w 109"/>
                <a:gd name="T5" fmla="*/ 0 h 31"/>
                <a:gd name="T6" fmla="*/ 0 60000 65536"/>
                <a:gd name="T7" fmla="*/ 0 60000 65536"/>
                <a:gd name="T8" fmla="*/ 0 60000 65536"/>
                <a:gd name="T9" fmla="*/ 0 w 109"/>
                <a:gd name="T10" fmla="*/ 0 h 31"/>
                <a:gd name="T11" fmla="*/ 109 w 109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31">
                  <a:moveTo>
                    <a:pt x="0" y="31"/>
                  </a:moveTo>
                  <a:lnTo>
                    <a:pt x="52" y="0"/>
                  </a:lnTo>
                  <a:lnTo>
                    <a:pt x="10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44" name="Freeform 78"/>
            <p:cNvSpPr>
              <a:spLocks/>
            </p:cNvSpPr>
            <p:nvPr/>
          </p:nvSpPr>
          <p:spPr bwMode="auto">
            <a:xfrm>
              <a:off x="2689225" y="3940175"/>
              <a:ext cx="23813" cy="1588"/>
            </a:xfrm>
            <a:custGeom>
              <a:avLst/>
              <a:gdLst>
                <a:gd name="T0" fmla="*/ 0 w 165"/>
                <a:gd name="T1" fmla="*/ 1588 h 12"/>
                <a:gd name="T2" fmla="*/ 11979 w 165"/>
                <a:gd name="T3" fmla="*/ 1588 h 12"/>
                <a:gd name="T4" fmla="*/ 23813 w 165"/>
                <a:gd name="T5" fmla="*/ 0 h 12"/>
                <a:gd name="T6" fmla="*/ 0 60000 65536"/>
                <a:gd name="T7" fmla="*/ 0 60000 65536"/>
                <a:gd name="T8" fmla="*/ 0 60000 65536"/>
                <a:gd name="T9" fmla="*/ 0 w 165"/>
                <a:gd name="T10" fmla="*/ 0 h 12"/>
                <a:gd name="T11" fmla="*/ 165 w 16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" h="12">
                  <a:moveTo>
                    <a:pt x="0" y="12"/>
                  </a:moveTo>
                  <a:lnTo>
                    <a:pt x="83" y="12"/>
                  </a:lnTo>
                  <a:lnTo>
                    <a:pt x="16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45" name="Freeform 79"/>
            <p:cNvSpPr>
              <a:spLocks/>
            </p:cNvSpPr>
            <p:nvPr/>
          </p:nvSpPr>
          <p:spPr bwMode="auto">
            <a:xfrm>
              <a:off x="2701925" y="3976688"/>
              <a:ext cx="11113" cy="1588"/>
            </a:xfrm>
            <a:custGeom>
              <a:avLst/>
              <a:gdLst>
                <a:gd name="T0" fmla="*/ 0 w 82"/>
                <a:gd name="T1" fmla="*/ 0 h 1588"/>
                <a:gd name="T2" fmla="*/ 7589 w 82"/>
                <a:gd name="T3" fmla="*/ 0 h 1588"/>
                <a:gd name="T4" fmla="*/ 11113 w 82"/>
                <a:gd name="T5" fmla="*/ 0 h 1588"/>
                <a:gd name="T6" fmla="*/ 0 60000 65536"/>
                <a:gd name="T7" fmla="*/ 0 60000 65536"/>
                <a:gd name="T8" fmla="*/ 0 60000 65536"/>
                <a:gd name="T9" fmla="*/ 0 w 82"/>
                <a:gd name="T10" fmla="*/ 0 h 1588"/>
                <a:gd name="T11" fmla="*/ 82 w 8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1588">
                  <a:moveTo>
                    <a:pt x="0" y="0"/>
                  </a:moveTo>
                  <a:lnTo>
                    <a:pt x="56" y="0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46" name="Freeform 80"/>
            <p:cNvSpPr>
              <a:spLocks/>
            </p:cNvSpPr>
            <p:nvPr/>
          </p:nvSpPr>
          <p:spPr bwMode="auto">
            <a:xfrm>
              <a:off x="2725738" y="3922713"/>
              <a:ext cx="15875" cy="3175"/>
            </a:xfrm>
            <a:custGeom>
              <a:avLst/>
              <a:gdLst>
                <a:gd name="T0" fmla="*/ 0 w 109"/>
                <a:gd name="T1" fmla="*/ 3175 h 25"/>
                <a:gd name="T2" fmla="*/ 11360 w 109"/>
                <a:gd name="T3" fmla="*/ 0 h 25"/>
                <a:gd name="T4" fmla="*/ 15875 w 109"/>
                <a:gd name="T5" fmla="*/ 0 h 25"/>
                <a:gd name="T6" fmla="*/ 0 60000 65536"/>
                <a:gd name="T7" fmla="*/ 0 60000 65536"/>
                <a:gd name="T8" fmla="*/ 0 60000 65536"/>
                <a:gd name="T9" fmla="*/ 0 w 109"/>
                <a:gd name="T10" fmla="*/ 0 h 25"/>
                <a:gd name="T11" fmla="*/ 109 w 109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25">
                  <a:moveTo>
                    <a:pt x="0" y="25"/>
                  </a:moveTo>
                  <a:lnTo>
                    <a:pt x="78" y="0"/>
                  </a:lnTo>
                  <a:lnTo>
                    <a:pt x="10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47" name="Freeform 81"/>
            <p:cNvSpPr>
              <a:spLocks/>
            </p:cNvSpPr>
            <p:nvPr/>
          </p:nvSpPr>
          <p:spPr bwMode="auto">
            <a:xfrm>
              <a:off x="3257550" y="2870200"/>
              <a:ext cx="50800" cy="15875"/>
            </a:xfrm>
            <a:custGeom>
              <a:avLst/>
              <a:gdLst>
                <a:gd name="T0" fmla="*/ 50800 w 351"/>
                <a:gd name="T1" fmla="*/ 0 h 109"/>
                <a:gd name="T2" fmla="*/ 47037 w 351"/>
                <a:gd name="T3" fmla="*/ 3787 h 109"/>
                <a:gd name="T4" fmla="*/ 43274 w 351"/>
                <a:gd name="T5" fmla="*/ 11360 h 109"/>
                <a:gd name="T6" fmla="*/ 35024 w 351"/>
                <a:gd name="T7" fmla="*/ 15875 h 109"/>
                <a:gd name="T8" fmla="*/ 23157 w 351"/>
                <a:gd name="T9" fmla="*/ 15875 h 109"/>
                <a:gd name="T10" fmla="*/ 11289 w 351"/>
                <a:gd name="T11" fmla="*/ 11360 h 109"/>
                <a:gd name="T12" fmla="*/ 0 w 351"/>
                <a:gd name="T13" fmla="*/ 11360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"/>
                <a:gd name="T22" fmla="*/ 0 h 109"/>
                <a:gd name="T23" fmla="*/ 351 w 351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" h="109">
                  <a:moveTo>
                    <a:pt x="351" y="0"/>
                  </a:moveTo>
                  <a:lnTo>
                    <a:pt x="325" y="26"/>
                  </a:lnTo>
                  <a:lnTo>
                    <a:pt x="299" y="78"/>
                  </a:lnTo>
                  <a:lnTo>
                    <a:pt x="242" y="109"/>
                  </a:lnTo>
                  <a:lnTo>
                    <a:pt x="160" y="109"/>
                  </a:lnTo>
                  <a:lnTo>
                    <a:pt x="78" y="78"/>
                  </a:lnTo>
                  <a:lnTo>
                    <a:pt x="0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48" name="Freeform 82"/>
            <p:cNvSpPr>
              <a:spLocks/>
            </p:cNvSpPr>
            <p:nvPr/>
          </p:nvSpPr>
          <p:spPr bwMode="auto">
            <a:xfrm>
              <a:off x="3182938" y="2862263"/>
              <a:ext cx="47625" cy="23813"/>
            </a:xfrm>
            <a:custGeom>
              <a:avLst/>
              <a:gdLst>
                <a:gd name="T0" fmla="*/ 39394 w 324"/>
                <a:gd name="T1" fmla="*/ 23813 h 165"/>
                <a:gd name="T2" fmla="*/ 35572 w 324"/>
                <a:gd name="T3" fmla="*/ 11834 h 165"/>
                <a:gd name="T4" fmla="*/ 43950 w 324"/>
                <a:gd name="T5" fmla="*/ 0 h 165"/>
                <a:gd name="T6" fmla="*/ 47625 w 324"/>
                <a:gd name="T7" fmla="*/ 0 h 165"/>
                <a:gd name="T8" fmla="*/ 27487 w 324"/>
                <a:gd name="T9" fmla="*/ 0 h 165"/>
                <a:gd name="T10" fmla="*/ 19697 w 324"/>
                <a:gd name="T11" fmla="*/ 3752 h 165"/>
                <a:gd name="T12" fmla="*/ 3822 w 324"/>
                <a:gd name="T13" fmla="*/ 8082 h 165"/>
                <a:gd name="T14" fmla="*/ 0 w 324"/>
                <a:gd name="T15" fmla="*/ 11834 h 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4"/>
                <a:gd name="T25" fmla="*/ 0 h 165"/>
                <a:gd name="T26" fmla="*/ 324 w 324"/>
                <a:gd name="T27" fmla="*/ 165 h 1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4" h="165">
                  <a:moveTo>
                    <a:pt x="268" y="165"/>
                  </a:moveTo>
                  <a:lnTo>
                    <a:pt x="242" y="82"/>
                  </a:lnTo>
                  <a:lnTo>
                    <a:pt x="299" y="0"/>
                  </a:lnTo>
                  <a:lnTo>
                    <a:pt x="324" y="0"/>
                  </a:lnTo>
                  <a:lnTo>
                    <a:pt x="187" y="0"/>
                  </a:lnTo>
                  <a:lnTo>
                    <a:pt x="134" y="26"/>
                  </a:lnTo>
                  <a:lnTo>
                    <a:pt x="26" y="56"/>
                  </a:lnTo>
                  <a:lnTo>
                    <a:pt x="0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49" name="Freeform 83"/>
            <p:cNvSpPr>
              <a:spLocks/>
            </p:cNvSpPr>
            <p:nvPr/>
          </p:nvSpPr>
          <p:spPr bwMode="auto">
            <a:xfrm>
              <a:off x="3246438" y="2854325"/>
              <a:ext cx="42863" cy="11113"/>
            </a:xfrm>
            <a:custGeom>
              <a:avLst/>
              <a:gdLst>
                <a:gd name="T0" fmla="*/ 0 w 298"/>
                <a:gd name="T1" fmla="*/ 7409 h 78"/>
                <a:gd name="T2" fmla="*/ 3740 w 298"/>
                <a:gd name="T3" fmla="*/ 3704 h 78"/>
                <a:gd name="T4" fmla="*/ 11795 w 298"/>
                <a:gd name="T5" fmla="*/ 7409 h 78"/>
                <a:gd name="T6" fmla="*/ 15534 w 298"/>
                <a:gd name="T7" fmla="*/ 11113 h 78"/>
                <a:gd name="T8" fmla="*/ 19274 w 298"/>
                <a:gd name="T9" fmla="*/ 11113 h 78"/>
                <a:gd name="T10" fmla="*/ 23014 w 298"/>
                <a:gd name="T11" fmla="*/ 7409 h 78"/>
                <a:gd name="T12" fmla="*/ 23014 w 298"/>
                <a:gd name="T13" fmla="*/ 3704 h 78"/>
                <a:gd name="T14" fmla="*/ 31068 w 298"/>
                <a:gd name="T15" fmla="*/ 0 h 78"/>
                <a:gd name="T16" fmla="*/ 39267 w 298"/>
                <a:gd name="T17" fmla="*/ 0 h 78"/>
                <a:gd name="T18" fmla="*/ 42863 w 298"/>
                <a:gd name="T19" fmla="*/ 3704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8"/>
                <a:gd name="T31" fmla="*/ 0 h 78"/>
                <a:gd name="T32" fmla="*/ 298 w 298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8" h="78">
                  <a:moveTo>
                    <a:pt x="0" y="52"/>
                  </a:moveTo>
                  <a:lnTo>
                    <a:pt x="26" y="26"/>
                  </a:lnTo>
                  <a:lnTo>
                    <a:pt x="82" y="52"/>
                  </a:lnTo>
                  <a:lnTo>
                    <a:pt x="108" y="78"/>
                  </a:lnTo>
                  <a:lnTo>
                    <a:pt x="134" y="78"/>
                  </a:lnTo>
                  <a:lnTo>
                    <a:pt x="160" y="52"/>
                  </a:lnTo>
                  <a:lnTo>
                    <a:pt x="160" y="26"/>
                  </a:lnTo>
                  <a:lnTo>
                    <a:pt x="216" y="0"/>
                  </a:lnTo>
                  <a:lnTo>
                    <a:pt x="273" y="0"/>
                  </a:lnTo>
                  <a:lnTo>
                    <a:pt x="298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50" name="Freeform 84"/>
            <p:cNvSpPr>
              <a:spLocks/>
            </p:cNvSpPr>
            <p:nvPr/>
          </p:nvSpPr>
          <p:spPr bwMode="auto">
            <a:xfrm>
              <a:off x="3078163" y="2706688"/>
              <a:ext cx="96838" cy="46038"/>
            </a:xfrm>
            <a:custGeom>
              <a:avLst/>
              <a:gdLst>
                <a:gd name="T0" fmla="*/ 0 w 678"/>
                <a:gd name="T1" fmla="*/ 0 h 321"/>
                <a:gd name="T2" fmla="*/ 38707 w 678"/>
                <a:gd name="T3" fmla="*/ 0 h 321"/>
                <a:gd name="T4" fmla="*/ 46848 w 678"/>
                <a:gd name="T5" fmla="*/ 0 h 321"/>
                <a:gd name="T6" fmla="*/ 50561 w 678"/>
                <a:gd name="T7" fmla="*/ 3729 h 321"/>
                <a:gd name="T8" fmla="*/ 62273 w 678"/>
                <a:gd name="T9" fmla="*/ 3729 h 321"/>
                <a:gd name="T10" fmla="*/ 65987 w 678"/>
                <a:gd name="T11" fmla="*/ 7458 h 321"/>
                <a:gd name="T12" fmla="*/ 73985 w 678"/>
                <a:gd name="T13" fmla="*/ 15489 h 321"/>
                <a:gd name="T14" fmla="*/ 89554 w 678"/>
                <a:gd name="T15" fmla="*/ 42309 h 321"/>
                <a:gd name="T16" fmla="*/ 96838 w 678"/>
                <a:gd name="T17" fmla="*/ 46038 h 3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8"/>
                <a:gd name="T28" fmla="*/ 0 h 321"/>
                <a:gd name="T29" fmla="*/ 678 w 678"/>
                <a:gd name="T30" fmla="*/ 321 h 3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8" h="321">
                  <a:moveTo>
                    <a:pt x="0" y="0"/>
                  </a:moveTo>
                  <a:lnTo>
                    <a:pt x="271" y="0"/>
                  </a:lnTo>
                  <a:lnTo>
                    <a:pt x="328" y="0"/>
                  </a:lnTo>
                  <a:lnTo>
                    <a:pt x="354" y="26"/>
                  </a:lnTo>
                  <a:lnTo>
                    <a:pt x="436" y="26"/>
                  </a:lnTo>
                  <a:lnTo>
                    <a:pt x="462" y="52"/>
                  </a:lnTo>
                  <a:lnTo>
                    <a:pt x="518" y="108"/>
                  </a:lnTo>
                  <a:lnTo>
                    <a:pt x="627" y="295"/>
                  </a:lnTo>
                  <a:lnTo>
                    <a:pt x="678" y="3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51" name="Freeform 85"/>
            <p:cNvSpPr>
              <a:spLocks/>
            </p:cNvSpPr>
            <p:nvPr/>
          </p:nvSpPr>
          <p:spPr bwMode="auto">
            <a:xfrm>
              <a:off x="3097213" y="2717800"/>
              <a:ext cx="58738" cy="26988"/>
            </a:xfrm>
            <a:custGeom>
              <a:avLst/>
              <a:gdLst>
                <a:gd name="T0" fmla="*/ 0 w 407"/>
                <a:gd name="T1" fmla="*/ 0 h 189"/>
                <a:gd name="T2" fmla="*/ 19339 w 407"/>
                <a:gd name="T3" fmla="*/ 4141 h 189"/>
                <a:gd name="T4" fmla="*/ 27565 w 407"/>
                <a:gd name="T5" fmla="*/ 7854 h 189"/>
                <a:gd name="T6" fmla="*/ 31317 w 407"/>
                <a:gd name="T7" fmla="*/ 19706 h 189"/>
                <a:gd name="T8" fmla="*/ 43152 w 407"/>
                <a:gd name="T9" fmla="*/ 23418 h 189"/>
                <a:gd name="T10" fmla="*/ 58738 w 407"/>
                <a:gd name="T11" fmla="*/ 26988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"/>
                <a:gd name="T19" fmla="*/ 0 h 189"/>
                <a:gd name="T20" fmla="*/ 407 w 407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" h="189">
                  <a:moveTo>
                    <a:pt x="0" y="0"/>
                  </a:moveTo>
                  <a:lnTo>
                    <a:pt x="134" y="29"/>
                  </a:lnTo>
                  <a:lnTo>
                    <a:pt x="191" y="55"/>
                  </a:lnTo>
                  <a:lnTo>
                    <a:pt x="217" y="138"/>
                  </a:lnTo>
                  <a:lnTo>
                    <a:pt x="299" y="164"/>
                  </a:lnTo>
                  <a:lnTo>
                    <a:pt x="407" y="18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52" name="Freeform 86"/>
            <p:cNvSpPr>
              <a:spLocks/>
            </p:cNvSpPr>
            <p:nvPr/>
          </p:nvSpPr>
          <p:spPr bwMode="auto">
            <a:xfrm>
              <a:off x="3121025" y="2713038"/>
              <a:ext cx="26988" cy="15875"/>
            </a:xfrm>
            <a:custGeom>
              <a:avLst/>
              <a:gdLst>
                <a:gd name="T0" fmla="*/ 0 w 191"/>
                <a:gd name="T1" fmla="*/ 0 h 108"/>
                <a:gd name="T2" fmla="*/ 11728 w 191"/>
                <a:gd name="T3" fmla="*/ 3969 h 108"/>
                <a:gd name="T4" fmla="*/ 26988 w 191"/>
                <a:gd name="T5" fmla="*/ 15875 h 108"/>
                <a:gd name="T6" fmla="*/ 0 60000 65536"/>
                <a:gd name="T7" fmla="*/ 0 60000 65536"/>
                <a:gd name="T8" fmla="*/ 0 60000 65536"/>
                <a:gd name="T9" fmla="*/ 0 w 191"/>
                <a:gd name="T10" fmla="*/ 0 h 108"/>
                <a:gd name="T11" fmla="*/ 191 w 191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" h="108">
                  <a:moveTo>
                    <a:pt x="0" y="0"/>
                  </a:moveTo>
                  <a:lnTo>
                    <a:pt x="83" y="27"/>
                  </a:lnTo>
                  <a:lnTo>
                    <a:pt x="191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53" name="Freeform 87"/>
            <p:cNvSpPr>
              <a:spLocks/>
            </p:cNvSpPr>
            <p:nvPr/>
          </p:nvSpPr>
          <p:spPr bwMode="auto">
            <a:xfrm>
              <a:off x="3081338" y="2741613"/>
              <a:ext cx="39688" cy="15875"/>
            </a:xfrm>
            <a:custGeom>
              <a:avLst/>
              <a:gdLst>
                <a:gd name="T0" fmla="*/ 0 w 269"/>
                <a:gd name="T1" fmla="*/ 0 h 108"/>
                <a:gd name="T2" fmla="*/ 19770 w 269"/>
                <a:gd name="T3" fmla="*/ 3675 h 108"/>
                <a:gd name="T4" fmla="*/ 39688 w 269"/>
                <a:gd name="T5" fmla="*/ 15875 h 108"/>
                <a:gd name="T6" fmla="*/ 0 60000 65536"/>
                <a:gd name="T7" fmla="*/ 0 60000 65536"/>
                <a:gd name="T8" fmla="*/ 0 60000 65536"/>
                <a:gd name="T9" fmla="*/ 0 w 269"/>
                <a:gd name="T10" fmla="*/ 0 h 108"/>
                <a:gd name="T11" fmla="*/ 269 w 269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" h="108">
                  <a:moveTo>
                    <a:pt x="0" y="0"/>
                  </a:moveTo>
                  <a:lnTo>
                    <a:pt x="134" y="25"/>
                  </a:lnTo>
                  <a:lnTo>
                    <a:pt x="269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54" name="Freeform 88"/>
            <p:cNvSpPr>
              <a:spLocks/>
            </p:cNvSpPr>
            <p:nvPr/>
          </p:nvSpPr>
          <p:spPr bwMode="auto">
            <a:xfrm>
              <a:off x="3168650" y="2792413"/>
              <a:ext cx="46038" cy="15875"/>
            </a:xfrm>
            <a:custGeom>
              <a:avLst/>
              <a:gdLst>
                <a:gd name="T0" fmla="*/ 22735 w 324"/>
                <a:gd name="T1" fmla="*/ 0 h 108"/>
                <a:gd name="T2" fmla="*/ 11083 w 324"/>
                <a:gd name="T3" fmla="*/ 0 h 108"/>
                <a:gd name="T4" fmla="*/ 0 w 324"/>
                <a:gd name="T5" fmla="*/ 11906 h 108"/>
                <a:gd name="T6" fmla="*/ 19040 w 324"/>
                <a:gd name="T7" fmla="*/ 11906 h 108"/>
                <a:gd name="T8" fmla="*/ 46038 w 324"/>
                <a:gd name="T9" fmla="*/ 15875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108"/>
                <a:gd name="T17" fmla="*/ 324 w 324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108">
                  <a:moveTo>
                    <a:pt x="160" y="0"/>
                  </a:moveTo>
                  <a:lnTo>
                    <a:pt x="78" y="0"/>
                  </a:lnTo>
                  <a:lnTo>
                    <a:pt x="0" y="81"/>
                  </a:lnTo>
                  <a:lnTo>
                    <a:pt x="134" y="81"/>
                  </a:lnTo>
                  <a:lnTo>
                    <a:pt x="324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55" name="Freeform 89"/>
            <p:cNvSpPr>
              <a:spLocks/>
            </p:cNvSpPr>
            <p:nvPr/>
          </p:nvSpPr>
          <p:spPr bwMode="auto">
            <a:xfrm>
              <a:off x="3136900" y="2635250"/>
              <a:ext cx="77788" cy="47625"/>
            </a:xfrm>
            <a:custGeom>
              <a:avLst/>
              <a:gdLst>
                <a:gd name="T0" fmla="*/ 77788 w 544"/>
                <a:gd name="T1" fmla="*/ 0 h 325"/>
                <a:gd name="T2" fmla="*/ 62345 w 544"/>
                <a:gd name="T3" fmla="*/ 12016 h 325"/>
                <a:gd name="T4" fmla="*/ 50619 w 544"/>
                <a:gd name="T5" fmla="*/ 15826 h 325"/>
                <a:gd name="T6" fmla="*/ 38751 w 544"/>
                <a:gd name="T7" fmla="*/ 15826 h 325"/>
                <a:gd name="T8" fmla="*/ 31458 w 544"/>
                <a:gd name="T9" fmla="*/ 15826 h 325"/>
                <a:gd name="T10" fmla="*/ 19590 w 544"/>
                <a:gd name="T11" fmla="*/ 15826 h 325"/>
                <a:gd name="T12" fmla="*/ 7865 w 544"/>
                <a:gd name="T13" fmla="*/ 20222 h 325"/>
                <a:gd name="T14" fmla="*/ 4147 w 544"/>
                <a:gd name="T15" fmla="*/ 27842 h 325"/>
                <a:gd name="T16" fmla="*/ 0 w 544"/>
                <a:gd name="T17" fmla="*/ 40005 h 325"/>
                <a:gd name="T18" fmla="*/ 4147 w 544"/>
                <a:gd name="T19" fmla="*/ 47625 h 3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4"/>
                <a:gd name="T31" fmla="*/ 0 h 325"/>
                <a:gd name="T32" fmla="*/ 544 w 544"/>
                <a:gd name="T33" fmla="*/ 325 h 3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4" h="325">
                  <a:moveTo>
                    <a:pt x="544" y="0"/>
                  </a:moveTo>
                  <a:lnTo>
                    <a:pt x="436" y="82"/>
                  </a:lnTo>
                  <a:lnTo>
                    <a:pt x="354" y="108"/>
                  </a:lnTo>
                  <a:lnTo>
                    <a:pt x="271" y="108"/>
                  </a:lnTo>
                  <a:lnTo>
                    <a:pt x="220" y="108"/>
                  </a:lnTo>
                  <a:lnTo>
                    <a:pt x="137" y="108"/>
                  </a:lnTo>
                  <a:lnTo>
                    <a:pt x="55" y="138"/>
                  </a:lnTo>
                  <a:lnTo>
                    <a:pt x="29" y="190"/>
                  </a:lnTo>
                  <a:lnTo>
                    <a:pt x="0" y="273"/>
                  </a:lnTo>
                  <a:lnTo>
                    <a:pt x="29" y="3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56" name="Freeform 90"/>
            <p:cNvSpPr>
              <a:spLocks/>
            </p:cNvSpPr>
            <p:nvPr/>
          </p:nvSpPr>
          <p:spPr bwMode="auto">
            <a:xfrm>
              <a:off x="3148013" y="2670175"/>
              <a:ext cx="7938" cy="15875"/>
            </a:xfrm>
            <a:custGeom>
              <a:avLst/>
              <a:gdLst>
                <a:gd name="T0" fmla="*/ 4185 w 55"/>
                <a:gd name="T1" fmla="*/ 15875 h 110"/>
                <a:gd name="T2" fmla="*/ 7938 w 55"/>
                <a:gd name="T3" fmla="*/ 11978 h 110"/>
                <a:gd name="T4" fmla="*/ 7938 w 55"/>
                <a:gd name="T5" fmla="*/ 4474 h 110"/>
                <a:gd name="T6" fmla="*/ 4185 w 55"/>
                <a:gd name="T7" fmla="*/ 0 h 110"/>
                <a:gd name="T8" fmla="*/ 0 w 55"/>
                <a:gd name="T9" fmla="*/ 8226 h 110"/>
                <a:gd name="T10" fmla="*/ 4185 w 55"/>
                <a:gd name="T11" fmla="*/ 11978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110"/>
                <a:gd name="T20" fmla="*/ 55 w 55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110">
                  <a:moveTo>
                    <a:pt x="29" y="110"/>
                  </a:moveTo>
                  <a:lnTo>
                    <a:pt x="55" y="83"/>
                  </a:lnTo>
                  <a:lnTo>
                    <a:pt x="55" y="31"/>
                  </a:lnTo>
                  <a:lnTo>
                    <a:pt x="29" y="0"/>
                  </a:lnTo>
                  <a:lnTo>
                    <a:pt x="0" y="57"/>
                  </a:lnTo>
                  <a:lnTo>
                    <a:pt x="29" y="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57" name="Freeform 91"/>
            <p:cNvSpPr>
              <a:spLocks/>
            </p:cNvSpPr>
            <p:nvPr/>
          </p:nvSpPr>
          <p:spPr bwMode="auto">
            <a:xfrm>
              <a:off x="3175000" y="2686050"/>
              <a:ext cx="12700" cy="15875"/>
            </a:xfrm>
            <a:custGeom>
              <a:avLst/>
              <a:gdLst>
                <a:gd name="T0" fmla="*/ 4131 w 83"/>
                <a:gd name="T1" fmla="*/ 15875 h 108"/>
                <a:gd name="T2" fmla="*/ 0 w 83"/>
                <a:gd name="T3" fmla="*/ 4263 h 108"/>
                <a:gd name="T4" fmla="*/ 0 w 83"/>
                <a:gd name="T5" fmla="*/ 0 h 108"/>
                <a:gd name="T6" fmla="*/ 4131 w 83"/>
                <a:gd name="T7" fmla="*/ 4263 h 108"/>
                <a:gd name="T8" fmla="*/ 8722 w 83"/>
                <a:gd name="T9" fmla="*/ 8084 h 108"/>
                <a:gd name="T10" fmla="*/ 8722 w 83"/>
                <a:gd name="T11" fmla="*/ 11906 h 108"/>
                <a:gd name="T12" fmla="*/ 12700 w 83"/>
                <a:gd name="T13" fmla="*/ 15875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08"/>
                <a:gd name="T23" fmla="*/ 83 w 83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08">
                  <a:moveTo>
                    <a:pt x="27" y="108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27" y="29"/>
                  </a:lnTo>
                  <a:lnTo>
                    <a:pt x="57" y="55"/>
                  </a:lnTo>
                  <a:lnTo>
                    <a:pt x="57" y="81"/>
                  </a:lnTo>
                  <a:lnTo>
                    <a:pt x="83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58" name="Freeform 92"/>
            <p:cNvSpPr>
              <a:spLocks/>
            </p:cNvSpPr>
            <p:nvPr/>
          </p:nvSpPr>
          <p:spPr bwMode="auto">
            <a:xfrm>
              <a:off x="3190875" y="2686050"/>
              <a:ext cx="26988" cy="31750"/>
            </a:xfrm>
            <a:custGeom>
              <a:avLst/>
              <a:gdLst>
                <a:gd name="T0" fmla="*/ 15341 w 190"/>
                <a:gd name="T1" fmla="*/ 0 h 216"/>
                <a:gd name="T2" fmla="*/ 23295 w 190"/>
                <a:gd name="T3" fmla="*/ 0 h 216"/>
                <a:gd name="T4" fmla="*/ 26988 w 190"/>
                <a:gd name="T5" fmla="*/ 4263 h 216"/>
                <a:gd name="T6" fmla="*/ 26988 w 190"/>
                <a:gd name="T7" fmla="*/ 11906 h 216"/>
                <a:gd name="T8" fmla="*/ 26988 w 190"/>
                <a:gd name="T9" fmla="*/ 23959 h 216"/>
                <a:gd name="T10" fmla="*/ 23295 w 190"/>
                <a:gd name="T11" fmla="*/ 31750 h 216"/>
                <a:gd name="T12" fmla="*/ 15341 w 190"/>
                <a:gd name="T13" fmla="*/ 31750 h 216"/>
                <a:gd name="T14" fmla="*/ 7954 w 190"/>
                <a:gd name="T15" fmla="*/ 31750 h 216"/>
                <a:gd name="T16" fmla="*/ 0 w 190"/>
                <a:gd name="T17" fmla="*/ 27781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216"/>
                <a:gd name="T29" fmla="*/ 190 w 190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216">
                  <a:moveTo>
                    <a:pt x="108" y="0"/>
                  </a:moveTo>
                  <a:lnTo>
                    <a:pt x="164" y="0"/>
                  </a:lnTo>
                  <a:lnTo>
                    <a:pt x="190" y="29"/>
                  </a:lnTo>
                  <a:lnTo>
                    <a:pt x="190" y="81"/>
                  </a:lnTo>
                  <a:lnTo>
                    <a:pt x="190" y="163"/>
                  </a:lnTo>
                  <a:lnTo>
                    <a:pt x="164" y="216"/>
                  </a:lnTo>
                  <a:lnTo>
                    <a:pt x="108" y="216"/>
                  </a:lnTo>
                  <a:lnTo>
                    <a:pt x="56" y="216"/>
                  </a:lnTo>
                  <a:lnTo>
                    <a:pt x="0" y="18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59" name="Freeform 93"/>
            <p:cNvSpPr>
              <a:spLocks/>
            </p:cNvSpPr>
            <p:nvPr/>
          </p:nvSpPr>
          <p:spPr bwMode="auto">
            <a:xfrm>
              <a:off x="3227388" y="2651125"/>
              <a:ext cx="11113" cy="15875"/>
            </a:xfrm>
            <a:custGeom>
              <a:avLst/>
              <a:gdLst>
                <a:gd name="T0" fmla="*/ 0 w 77"/>
                <a:gd name="T1" fmla="*/ 15875 h 108"/>
                <a:gd name="T2" fmla="*/ 0 w 77"/>
                <a:gd name="T3" fmla="*/ 8231 h 108"/>
                <a:gd name="T4" fmla="*/ 7361 w 77"/>
                <a:gd name="T5" fmla="*/ 0 h 108"/>
                <a:gd name="T6" fmla="*/ 11113 w 77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108"/>
                <a:gd name="T14" fmla="*/ 77 w 77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108">
                  <a:moveTo>
                    <a:pt x="0" y="108"/>
                  </a:moveTo>
                  <a:lnTo>
                    <a:pt x="0" y="56"/>
                  </a:lnTo>
                  <a:lnTo>
                    <a:pt x="51" y="0"/>
                  </a:lnTo>
                  <a:lnTo>
                    <a:pt x="7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60" name="Freeform 94"/>
            <p:cNvSpPr>
              <a:spLocks/>
            </p:cNvSpPr>
            <p:nvPr/>
          </p:nvSpPr>
          <p:spPr bwMode="auto">
            <a:xfrm>
              <a:off x="3286125" y="2643188"/>
              <a:ext cx="22225" cy="58738"/>
            </a:xfrm>
            <a:custGeom>
              <a:avLst/>
              <a:gdLst>
                <a:gd name="T0" fmla="*/ 0 w 160"/>
                <a:gd name="T1" fmla="*/ 0 h 404"/>
                <a:gd name="T2" fmla="*/ 7084 w 160"/>
                <a:gd name="T3" fmla="*/ 7560 h 404"/>
                <a:gd name="T4" fmla="*/ 10696 w 160"/>
                <a:gd name="T5" fmla="*/ 19482 h 404"/>
                <a:gd name="T6" fmla="*/ 15002 w 160"/>
                <a:gd name="T7" fmla="*/ 15702 h 404"/>
                <a:gd name="T8" fmla="*/ 18613 w 160"/>
                <a:gd name="T9" fmla="*/ 27043 h 404"/>
                <a:gd name="T10" fmla="*/ 22225 w 160"/>
                <a:gd name="T11" fmla="*/ 31550 h 404"/>
                <a:gd name="T12" fmla="*/ 22225 w 160"/>
                <a:gd name="T13" fmla="*/ 43036 h 404"/>
                <a:gd name="T14" fmla="*/ 22225 w 160"/>
                <a:gd name="T15" fmla="*/ 51032 h 404"/>
                <a:gd name="T16" fmla="*/ 18613 w 160"/>
                <a:gd name="T17" fmla="*/ 58738 h 4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0"/>
                <a:gd name="T28" fmla="*/ 0 h 404"/>
                <a:gd name="T29" fmla="*/ 160 w 160"/>
                <a:gd name="T30" fmla="*/ 404 h 4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0" h="404">
                  <a:moveTo>
                    <a:pt x="0" y="0"/>
                  </a:moveTo>
                  <a:lnTo>
                    <a:pt x="51" y="52"/>
                  </a:lnTo>
                  <a:lnTo>
                    <a:pt x="77" y="134"/>
                  </a:lnTo>
                  <a:lnTo>
                    <a:pt x="108" y="108"/>
                  </a:lnTo>
                  <a:lnTo>
                    <a:pt x="134" y="186"/>
                  </a:lnTo>
                  <a:lnTo>
                    <a:pt x="160" y="217"/>
                  </a:lnTo>
                  <a:lnTo>
                    <a:pt x="160" y="296"/>
                  </a:lnTo>
                  <a:lnTo>
                    <a:pt x="160" y="351"/>
                  </a:lnTo>
                  <a:lnTo>
                    <a:pt x="134" y="40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61" name="Freeform 95"/>
            <p:cNvSpPr>
              <a:spLocks/>
            </p:cNvSpPr>
            <p:nvPr/>
          </p:nvSpPr>
          <p:spPr bwMode="auto">
            <a:xfrm>
              <a:off x="3163888" y="2597150"/>
              <a:ext cx="50800" cy="15875"/>
            </a:xfrm>
            <a:custGeom>
              <a:avLst/>
              <a:gdLst>
                <a:gd name="T0" fmla="*/ 0 w 354"/>
                <a:gd name="T1" fmla="*/ 0 h 109"/>
                <a:gd name="T2" fmla="*/ 11624 w 354"/>
                <a:gd name="T3" fmla="*/ 0 h 109"/>
                <a:gd name="T4" fmla="*/ 31140 w 354"/>
                <a:gd name="T5" fmla="*/ 3787 h 109"/>
                <a:gd name="T6" fmla="*/ 39033 w 354"/>
                <a:gd name="T7" fmla="*/ 7573 h 109"/>
                <a:gd name="T8" fmla="*/ 35302 w 354"/>
                <a:gd name="T9" fmla="*/ 7573 h 109"/>
                <a:gd name="T10" fmla="*/ 50800 w 354"/>
                <a:gd name="T11" fmla="*/ 12088 h 109"/>
                <a:gd name="T12" fmla="*/ 50800 w 354"/>
                <a:gd name="T13" fmla="*/ 15875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"/>
                <a:gd name="T22" fmla="*/ 0 h 109"/>
                <a:gd name="T23" fmla="*/ 354 w 354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4" h="109">
                  <a:moveTo>
                    <a:pt x="0" y="0"/>
                  </a:moveTo>
                  <a:lnTo>
                    <a:pt x="81" y="0"/>
                  </a:lnTo>
                  <a:lnTo>
                    <a:pt x="217" y="26"/>
                  </a:lnTo>
                  <a:lnTo>
                    <a:pt x="272" y="52"/>
                  </a:lnTo>
                  <a:lnTo>
                    <a:pt x="246" y="52"/>
                  </a:lnTo>
                  <a:lnTo>
                    <a:pt x="354" y="83"/>
                  </a:lnTo>
                  <a:lnTo>
                    <a:pt x="354" y="10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62" name="Freeform 96"/>
            <p:cNvSpPr>
              <a:spLocks/>
            </p:cNvSpPr>
            <p:nvPr/>
          </p:nvSpPr>
          <p:spPr bwMode="auto">
            <a:xfrm>
              <a:off x="3257550" y="2674938"/>
              <a:ext cx="31750" cy="38100"/>
            </a:xfrm>
            <a:custGeom>
              <a:avLst/>
              <a:gdLst>
                <a:gd name="T0" fmla="*/ 0 w 216"/>
                <a:gd name="T1" fmla="*/ 0 h 268"/>
                <a:gd name="T2" fmla="*/ 15875 w 216"/>
                <a:gd name="T3" fmla="*/ 3696 h 268"/>
                <a:gd name="T4" fmla="*/ 23519 w 216"/>
                <a:gd name="T5" fmla="*/ 15354 h 268"/>
                <a:gd name="T6" fmla="*/ 31750 w 216"/>
                <a:gd name="T7" fmla="*/ 26585 h 268"/>
                <a:gd name="T8" fmla="*/ 31750 w 216"/>
                <a:gd name="T9" fmla="*/ 3810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68"/>
                <a:gd name="T17" fmla="*/ 216 w 216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68">
                  <a:moveTo>
                    <a:pt x="0" y="0"/>
                  </a:moveTo>
                  <a:lnTo>
                    <a:pt x="108" y="26"/>
                  </a:lnTo>
                  <a:lnTo>
                    <a:pt x="160" y="108"/>
                  </a:lnTo>
                  <a:lnTo>
                    <a:pt x="216" y="187"/>
                  </a:lnTo>
                  <a:lnTo>
                    <a:pt x="216" y="26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63" name="Freeform 97"/>
            <p:cNvSpPr>
              <a:spLocks/>
            </p:cNvSpPr>
            <p:nvPr/>
          </p:nvSpPr>
          <p:spPr bwMode="auto">
            <a:xfrm>
              <a:off x="3265488" y="2686050"/>
              <a:ext cx="15875" cy="15875"/>
            </a:xfrm>
            <a:custGeom>
              <a:avLst/>
              <a:gdLst>
                <a:gd name="T0" fmla="*/ 12053 w 108"/>
                <a:gd name="T1" fmla="*/ 0 h 108"/>
                <a:gd name="T2" fmla="*/ 0 w 108"/>
                <a:gd name="T3" fmla="*/ 0 h 108"/>
                <a:gd name="T4" fmla="*/ 3822 w 108"/>
                <a:gd name="T5" fmla="*/ 11906 h 108"/>
                <a:gd name="T6" fmla="*/ 3822 w 108"/>
                <a:gd name="T7" fmla="*/ 15875 h 108"/>
                <a:gd name="T8" fmla="*/ 12053 w 108"/>
                <a:gd name="T9" fmla="*/ 15875 h 108"/>
                <a:gd name="T10" fmla="*/ 15875 w 108"/>
                <a:gd name="T11" fmla="*/ 11906 h 108"/>
                <a:gd name="T12" fmla="*/ 15875 w 108"/>
                <a:gd name="T13" fmla="*/ 8084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08"/>
                <a:gd name="T23" fmla="*/ 108 w 108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08">
                  <a:moveTo>
                    <a:pt x="82" y="0"/>
                  </a:moveTo>
                  <a:lnTo>
                    <a:pt x="0" y="0"/>
                  </a:lnTo>
                  <a:lnTo>
                    <a:pt x="26" y="81"/>
                  </a:lnTo>
                  <a:lnTo>
                    <a:pt x="26" y="108"/>
                  </a:lnTo>
                  <a:lnTo>
                    <a:pt x="82" y="108"/>
                  </a:lnTo>
                  <a:lnTo>
                    <a:pt x="108" y="81"/>
                  </a:lnTo>
                  <a:lnTo>
                    <a:pt x="108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64" name="Freeform 98"/>
            <p:cNvSpPr>
              <a:spLocks/>
            </p:cNvSpPr>
            <p:nvPr/>
          </p:nvSpPr>
          <p:spPr bwMode="auto">
            <a:xfrm>
              <a:off x="3249613" y="2698750"/>
              <a:ext cx="15875" cy="11113"/>
            </a:xfrm>
            <a:custGeom>
              <a:avLst/>
              <a:gdLst>
                <a:gd name="T0" fmla="*/ 0 w 108"/>
                <a:gd name="T1" fmla="*/ 0 h 82"/>
                <a:gd name="T2" fmla="*/ 8231 w 108"/>
                <a:gd name="T3" fmla="*/ 3659 h 82"/>
                <a:gd name="T4" fmla="*/ 15875 w 108"/>
                <a:gd name="T5" fmla="*/ 11113 h 82"/>
                <a:gd name="T6" fmla="*/ 0 60000 65536"/>
                <a:gd name="T7" fmla="*/ 0 60000 65536"/>
                <a:gd name="T8" fmla="*/ 0 60000 65536"/>
                <a:gd name="T9" fmla="*/ 0 w 108"/>
                <a:gd name="T10" fmla="*/ 0 h 82"/>
                <a:gd name="T11" fmla="*/ 108 w 108"/>
                <a:gd name="T12" fmla="*/ 82 h 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82">
                  <a:moveTo>
                    <a:pt x="0" y="0"/>
                  </a:moveTo>
                  <a:lnTo>
                    <a:pt x="56" y="27"/>
                  </a:lnTo>
                  <a:lnTo>
                    <a:pt x="108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65" name="Freeform 99"/>
            <p:cNvSpPr>
              <a:spLocks/>
            </p:cNvSpPr>
            <p:nvPr/>
          </p:nvSpPr>
          <p:spPr bwMode="auto">
            <a:xfrm>
              <a:off x="3144838" y="2613025"/>
              <a:ext cx="42863" cy="15875"/>
            </a:xfrm>
            <a:custGeom>
              <a:avLst/>
              <a:gdLst>
                <a:gd name="T0" fmla="*/ 0 w 299"/>
                <a:gd name="T1" fmla="*/ 3822 h 108"/>
                <a:gd name="T2" fmla="*/ 15482 w 299"/>
                <a:gd name="T3" fmla="*/ 0 h 108"/>
                <a:gd name="T4" fmla="*/ 27381 w 299"/>
                <a:gd name="T5" fmla="*/ 0 h 108"/>
                <a:gd name="T6" fmla="*/ 34835 w 299"/>
                <a:gd name="T7" fmla="*/ 3822 h 108"/>
                <a:gd name="T8" fmla="*/ 39136 w 299"/>
                <a:gd name="T9" fmla="*/ 12053 h 108"/>
                <a:gd name="T10" fmla="*/ 42863 w 299"/>
                <a:gd name="T11" fmla="*/ 15875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9"/>
                <a:gd name="T19" fmla="*/ 0 h 108"/>
                <a:gd name="T20" fmla="*/ 299 w 299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9" h="108">
                  <a:moveTo>
                    <a:pt x="0" y="26"/>
                  </a:moveTo>
                  <a:lnTo>
                    <a:pt x="108" y="0"/>
                  </a:lnTo>
                  <a:lnTo>
                    <a:pt x="191" y="0"/>
                  </a:lnTo>
                  <a:lnTo>
                    <a:pt x="243" y="26"/>
                  </a:lnTo>
                  <a:lnTo>
                    <a:pt x="273" y="82"/>
                  </a:lnTo>
                  <a:lnTo>
                    <a:pt x="299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66" name="Freeform 100"/>
            <p:cNvSpPr>
              <a:spLocks/>
            </p:cNvSpPr>
            <p:nvPr/>
          </p:nvSpPr>
          <p:spPr bwMode="auto">
            <a:xfrm>
              <a:off x="3163888" y="2613025"/>
              <a:ext cx="11113" cy="11113"/>
            </a:xfrm>
            <a:custGeom>
              <a:avLst/>
              <a:gdLst>
                <a:gd name="T0" fmla="*/ 7683 w 81"/>
                <a:gd name="T1" fmla="*/ 0 h 82"/>
                <a:gd name="T2" fmla="*/ 4116 w 81"/>
                <a:gd name="T3" fmla="*/ 0 h 82"/>
                <a:gd name="T4" fmla="*/ 0 w 81"/>
                <a:gd name="T5" fmla="*/ 7047 h 82"/>
                <a:gd name="T6" fmla="*/ 4116 w 81"/>
                <a:gd name="T7" fmla="*/ 11113 h 82"/>
                <a:gd name="T8" fmla="*/ 7683 w 81"/>
                <a:gd name="T9" fmla="*/ 11113 h 82"/>
                <a:gd name="T10" fmla="*/ 11113 w 81"/>
                <a:gd name="T11" fmla="*/ 7047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82"/>
                <a:gd name="T20" fmla="*/ 81 w 81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82">
                  <a:moveTo>
                    <a:pt x="56" y="0"/>
                  </a:moveTo>
                  <a:lnTo>
                    <a:pt x="30" y="0"/>
                  </a:lnTo>
                  <a:lnTo>
                    <a:pt x="0" y="52"/>
                  </a:lnTo>
                  <a:lnTo>
                    <a:pt x="30" y="82"/>
                  </a:lnTo>
                  <a:lnTo>
                    <a:pt x="56" y="82"/>
                  </a:lnTo>
                  <a:lnTo>
                    <a:pt x="81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67" name="Freeform 101"/>
            <p:cNvSpPr>
              <a:spLocks/>
            </p:cNvSpPr>
            <p:nvPr/>
          </p:nvSpPr>
          <p:spPr bwMode="auto">
            <a:xfrm>
              <a:off x="3148013" y="2624138"/>
              <a:ext cx="20638" cy="11113"/>
            </a:xfrm>
            <a:custGeom>
              <a:avLst/>
              <a:gdLst>
                <a:gd name="T0" fmla="*/ 0 w 138"/>
                <a:gd name="T1" fmla="*/ 0 h 78"/>
                <a:gd name="T2" fmla="*/ 12114 w 138"/>
                <a:gd name="T3" fmla="*/ 3704 h 78"/>
                <a:gd name="T4" fmla="*/ 20638 w 138"/>
                <a:gd name="T5" fmla="*/ 11113 h 78"/>
                <a:gd name="T6" fmla="*/ 0 60000 65536"/>
                <a:gd name="T7" fmla="*/ 0 60000 65536"/>
                <a:gd name="T8" fmla="*/ 0 60000 65536"/>
                <a:gd name="T9" fmla="*/ 0 w 138"/>
                <a:gd name="T10" fmla="*/ 0 h 78"/>
                <a:gd name="T11" fmla="*/ 138 w 13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8">
                  <a:moveTo>
                    <a:pt x="0" y="0"/>
                  </a:moveTo>
                  <a:lnTo>
                    <a:pt x="81" y="26"/>
                  </a:lnTo>
                  <a:lnTo>
                    <a:pt x="138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68" name="Freeform 102"/>
            <p:cNvSpPr>
              <a:spLocks/>
            </p:cNvSpPr>
            <p:nvPr/>
          </p:nvSpPr>
          <p:spPr bwMode="auto">
            <a:xfrm>
              <a:off x="3214688" y="2530475"/>
              <a:ext cx="53975" cy="47625"/>
            </a:xfrm>
            <a:custGeom>
              <a:avLst/>
              <a:gdLst>
                <a:gd name="T0" fmla="*/ 53975 w 377"/>
                <a:gd name="T1" fmla="*/ 47625 h 325"/>
                <a:gd name="T2" fmla="*/ 42808 w 377"/>
                <a:gd name="T3" fmla="*/ 31799 h 325"/>
                <a:gd name="T4" fmla="*/ 22907 w 377"/>
                <a:gd name="T5" fmla="*/ 12016 h 325"/>
                <a:gd name="T6" fmla="*/ 0 w 37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325"/>
                <a:gd name="T14" fmla="*/ 377 w 37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325">
                  <a:moveTo>
                    <a:pt x="377" y="325"/>
                  </a:moveTo>
                  <a:lnTo>
                    <a:pt x="299" y="217"/>
                  </a:lnTo>
                  <a:lnTo>
                    <a:pt x="160" y="8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69" name="Freeform 103"/>
            <p:cNvSpPr>
              <a:spLocks/>
            </p:cNvSpPr>
            <p:nvPr/>
          </p:nvSpPr>
          <p:spPr bwMode="auto">
            <a:xfrm>
              <a:off x="3265488" y="2546350"/>
              <a:ext cx="20638" cy="42863"/>
            </a:xfrm>
            <a:custGeom>
              <a:avLst/>
              <a:gdLst>
                <a:gd name="T0" fmla="*/ 0 w 139"/>
                <a:gd name="T1" fmla="*/ 0 h 295"/>
                <a:gd name="T2" fmla="*/ 12175 w 139"/>
                <a:gd name="T3" fmla="*/ 15838 h 295"/>
                <a:gd name="T4" fmla="*/ 20638 w 139"/>
                <a:gd name="T5" fmla="*/ 42863 h 295"/>
                <a:gd name="T6" fmla="*/ 0 60000 65536"/>
                <a:gd name="T7" fmla="*/ 0 60000 65536"/>
                <a:gd name="T8" fmla="*/ 0 60000 65536"/>
                <a:gd name="T9" fmla="*/ 0 w 139"/>
                <a:gd name="T10" fmla="*/ 0 h 295"/>
                <a:gd name="T11" fmla="*/ 139 w 139"/>
                <a:gd name="T12" fmla="*/ 295 h 2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" h="295">
                  <a:moveTo>
                    <a:pt x="0" y="0"/>
                  </a:moveTo>
                  <a:lnTo>
                    <a:pt x="82" y="109"/>
                  </a:lnTo>
                  <a:lnTo>
                    <a:pt x="139" y="2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70" name="Freeform 104"/>
            <p:cNvSpPr>
              <a:spLocks/>
            </p:cNvSpPr>
            <p:nvPr/>
          </p:nvSpPr>
          <p:spPr bwMode="auto">
            <a:xfrm>
              <a:off x="3324225" y="2843213"/>
              <a:ext cx="58738" cy="6350"/>
            </a:xfrm>
            <a:custGeom>
              <a:avLst/>
              <a:gdLst>
                <a:gd name="T0" fmla="*/ 0 w 407"/>
                <a:gd name="T1" fmla="*/ 3175 h 52"/>
                <a:gd name="T2" fmla="*/ 19916 w 407"/>
                <a:gd name="T3" fmla="*/ 6350 h 52"/>
                <a:gd name="T4" fmla="*/ 43152 w 407"/>
                <a:gd name="T5" fmla="*/ 3175 h 52"/>
                <a:gd name="T6" fmla="*/ 58738 w 407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7"/>
                <a:gd name="T13" fmla="*/ 0 h 52"/>
                <a:gd name="T14" fmla="*/ 407 w 40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7" h="52">
                  <a:moveTo>
                    <a:pt x="0" y="26"/>
                  </a:moveTo>
                  <a:lnTo>
                    <a:pt x="138" y="52"/>
                  </a:lnTo>
                  <a:lnTo>
                    <a:pt x="299" y="26"/>
                  </a:lnTo>
                  <a:lnTo>
                    <a:pt x="4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71" name="Freeform 105"/>
            <p:cNvSpPr>
              <a:spLocks/>
            </p:cNvSpPr>
            <p:nvPr/>
          </p:nvSpPr>
          <p:spPr bwMode="auto">
            <a:xfrm>
              <a:off x="3311525" y="2822575"/>
              <a:ext cx="31750" cy="15875"/>
            </a:xfrm>
            <a:custGeom>
              <a:avLst/>
              <a:gdLst>
                <a:gd name="T0" fmla="*/ 0 w 220"/>
                <a:gd name="T1" fmla="*/ 15875 h 108"/>
                <a:gd name="T2" fmla="*/ 15586 w 220"/>
                <a:gd name="T3" fmla="*/ 11318 h 108"/>
                <a:gd name="T4" fmla="*/ 27420 w 220"/>
                <a:gd name="T5" fmla="*/ 3822 h 108"/>
                <a:gd name="T6" fmla="*/ 31750 w 220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"/>
                <a:gd name="T13" fmla="*/ 0 h 108"/>
                <a:gd name="T14" fmla="*/ 220 w 220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" h="108">
                  <a:moveTo>
                    <a:pt x="0" y="108"/>
                  </a:moveTo>
                  <a:lnTo>
                    <a:pt x="108" y="77"/>
                  </a:lnTo>
                  <a:lnTo>
                    <a:pt x="190" y="26"/>
                  </a:lnTo>
                  <a:lnTo>
                    <a:pt x="2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72" name="Freeform 106"/>
            <p:cNvSpPr>
              <a:spLocks/>
            </p:cNvSpPr>
            <p:nvPr/>
          </p:nvSpPr>
          <p:spPr bwMode="auto">
            <a:xfrm>
              <a:off x="3343275" y="2674938"/>
              <a:ext cx="12700" cy="47625"/>
            </a:xfrm>
            <a:custGeom>
              <a:avLst/>
              <a:gdLst>
                <a:gd name="T0" fmla="*/ 0 w 78"/>
                <a:gd name="T1" fmla="*/ 47625 h 324"/>
                <a:gd name="T2" fmla="*/ 8467 w 78"/>
                <a:gd name="T3" fmla="*/ 31750 h 324"/>
                <a:gd name="T4" fmla="*/ 12700 w 78"/>
                <a:gd name="T5" fmla="*/ 15875 h 324"/>
                <a:gd name="T6" fmla="*/ 12700 w 78"/>
                <a:gd name="T7" fmla="*/ 0 h 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24"/>
                <a:gd name="T14" fmla="*/ 78 w 78"/>
                <a:gd name="T15" fmla="*/ 324 h 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24">
                  <a:moveTo>
                    <a:pt x="0" y="324"/>
                  </a:moveTo>
                  <a:lnTo>
                    <a:pt x="52" y="216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73" name="Freeform 107"/>
            <p:cNvSpPr>
              <a:spLocks/>
            </p:cNvSpPr>
            <p:nvPr/>
          </p:nvSpPr>
          <p:spPr bwMode="auto">
            <a:xfrm>
              <a:off x="1833563" y="4132263"/>
              <a:ext cx="125413" cy="101600"/>
            </a:xfrm>
            <a:custGeom>
              <a:avLst/>
              <a:gdLst>
                <a:gd name="T0" fmla="*/ 0 w 871"/>
                <a:gd name="T1" fmla="*/ 0 h 704"/>
                <a:gd name="T2" fmla="*/ 27502 w 871"/>
                <a:gd name="T3" fmla="*/ 39255 h 704"/>
                <a:gd name="T4" fmla="*/ 54859 w 871"/>
                <a:gd name="T5" fmla="*/ 62490 h 704"/>
                <a:gd name="T6" fmla="*/ 86104 w 871"/>
                <a:gd name="T7" fmla="*/ 81828 h 704"/>
                <a:gd name="T8" fmla="*/ 125413 w 871"/>
                <a:gd name="T9" fmla="*/ 101600 h 7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1"/>
                <a:gd name="T16" fmla="*/ 0 h 704"/>
                <a:gd name="T17" fmla="*/ 871 w 871"/>
                <a:gd name="T18" fmla="*/ 704 h 7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1" h="704">
                  <a:moveTo>
                    <a:pt x="0" y="0"/>
                  </a:moveTo>
                  <a:lnTo>
                    <a:pt x="191" y="272"/>
                  </a:lnTo>
                  <a:lnTo>
                    <a:pt x="381" y="433"/>
                  </a:lnTo>
                  <a:lnTo>
                    <a:pt x="598" y="567"/>
                  </a:lnTo>
                  <a:lnTo>
                    <a:pt x="871" y="70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74" name="Freeform 108"/>
            <p:cNvSpPr>
              <a:spLocks/>
            </p:cNvSpPr>
            <p:nvPr/>
          </p:nvSpPr>
          <p:spPr bwMode="auto">
            <a:xfrm>
              <a:off x="2181225" y="4389438"/>
              <a:ext cx="23813" cy="61913"/>
            </a:xfrm>
            <a:custGeom>
              <a:avLst/>
              <a:gdLst>
                <a:gd name="T0" fmla="*/ 0 w 161"/>
                <a:gd name="T1" fmla="*/ 0 h 434"/>
                <a:gd name="T2" fmla="*/ 7839 w 161"/>
                <a:gd name="T3" fmla="*/ 15692 h 434"/>
                <a:gd name="T4" fmla="*/ 16122 w 161"/>
                <a:gd name="T5" fmla="*/ 27247 h 434"/>
                <a:gd name="T6" fmla="*/ 19820 w 161"/>
                <a:gd name="T7" fmla="*/ 42654 h 434"/>
                <a:gd name="T8" fmla="*/ 23813 w 161"/>
                <a:gd name="T9" fmla="*/ 61913 h 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434"/>
                <a:gd name="T17" fmla="*/ 161 w 161"/>
                <a:gd name="T18" fmla="*/ 434 h 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434">
                  <a:moveTo>
                    <a:pt x="0" y="0"/>
                  </a:moveTo>
                  <a:lnTo>
                    <a:pt x="53" y="110"/>
                  </a:lnTo>
                  <a:lnTo>
                    <a:pt x="109" y="191"/>
                  </a:lnTo>
                  <a:lnTo>
                    <a:pt x="134" y="299"/>
                  </a:lnTo>
                  <a:lnTo>
                    <a:pt x="161" y="4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75" name="Freeform 109"/>
            <p:cNvSpPr>
              <a:spLocks/>
            </p:cNvSpPr>
            <p:nvPr/>
          </p:nvSpPr>
          <p:spPr bwMode="auto">
            <a:xfrm>
              <a:off x="2224088" y="4408488"/>
              <a:ext cx="63500" cy="109538"/>
            </a:xfrm>
            <a:custGeom>
              <a:avLst/>
              <a:gdLst>
                <a:gd name="T0" fmla="*/ 0 w 433"/>
                <a:gd name="T1" fmla="*/ 0 h 757"/>
                <a:gd name="T2" fmla="*/ 19651 w 433"/>
                <a:gd name="T3" fmla="*/ 31255 h 757"/>
                <a:gd name="T4" fmla="*/ 31677 w 433"/>
                <a:gd name="T5" fmla="*/ 43121 h 757"/>
                <a:gd name="T6" fmla="*/ 47662 w 433"/>
                <a:gd name="T7" fmla="*/ 58893 h 757"/>
                <a:gd name="T8" fmla="*/ 55288 w 433"/>
                <a:gd name="T9" fmla="*/ 70758 h 757"/>
                <a:gd name="T10" fmla="*/ 59687 w 433"/>
                <a:gd name="T11" fmla="*/ 86386 h 757"/>
                <a:gd name="T12" fmla="*/ 63500 w 433"/>
                <a:gd name="T13" fmla="*/ 109538 h 7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3"/>
                <a:gd name="T22" fmla="*/ 0 h 757"/>
                <a:gd name="T23" fmla="*/ 433 w 433"/>
                <a:gd name="T24" fmla="*/ 757 h 7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3" h="757">
                  <a:moveTo>
                    <a:pt x="0" y="0"/>
                  </a:moveTo>
                  <a:lnTo>
                    <a:pt x="134" y="216"/>
                  </a:lnTo>
                  <a:lnTo>
                    <a:pt x="216" y="298"/>
                  </a:lnTo>
                  <a:lnTo>
                    <a:pt x="325" y="407"/>
                  </a:lnTo>
                  <a:lnTo>
                    <a:pt x="377" y="489"/>
                  </a:lnTo>
                  <a:lnTo>
                    <a:pt x="407" y="597"/>
                  </a:lnTo>
                  <a:lnTo>
                    <a:pt x="433" y="75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76" name="Freeform 110"/>
            <p:cNvSpPr>
              <a:spLocks/>
            </p:cNvSpPr>
            <p:nvPr/>
          </p:nvSpPr>
          <p:spPr bwMode="auto">
            <a:xfrm>
              <a:off x="2063750" y="4622800"/>
              <a:ext cx="77788" cy="176213"/>
            </a:xfrm>
            <a:custGeom>
              <a:avLst/>
              <a:gdLst>
                <a:gd name="T0" fmla="*/ 77788 w 541"/>
                <a:gd name="T1" fmla="*/ 0 h 1213"/>
                <a:gd name="T2" fmla="*/ 74193 w 541"/>
                <a:gd name="T3" fmla="*/ 62321 h 1213"/>
                <a:gd name="T4" fmla="*/ 74193 w 541"/>
                <a:gd name="T5" fmla="*/ 98058 h 1213"/>
                <a:gd name="T6" fmla="*/ 74193 w 541"/>
                <a:gd name="T7" fmla="*/ 129000 h 1213"/>
                <a:gd name="T8" fmla="*/ 70455 w 541"/>
                <a:gd name="T9" fmla="*/ 149193 h 1213"/>
                <a:gd name="T10" fmla="*/ 66141 w 541"/>
                <a:gd name="T11" fmla="*/ 164882 h 1213"/>
                <a:gd name="T12" fmla="*/ 50613 w 541"/>
                <a:gd name="T13" fmla="*/ 172436 h 1213"/>
                <a:gd name="T14" fmla="*/ 31345 w 541"/>
                <a:gd name="T15" fmla="*/ 176213 h 1213"/>
                <a:gd name="T16" fmla="*/ 11934 w 541"/>
                <a:gd name="T17" fmla="*/ 176213 h 1213"/>
                <a:gd name="T18" fmla="*/ 0 w 541"/>
                <a:gd name="T19" fmla="*/ 172436 h 1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1"/>
                <a:gd name="T31" fmla="*/ 0 h 1213"/>
                <a:gd name="T32" fmla="*/ 541 w 541"/>
                <a:gd name="T33" fmla="*/ 1213 h 1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1" h="1213">
                  <a:moveTo>
                    <a:pt x="541" y="0"/>
                  </a:moveTo>
                  <a:lnTo>
                    <a:pt x="516" y="429"/>
                  </a:lnTo>
                  <a:lnTo>
                    <a:pt x="516" y="675"/>
                  </a:lnTo>
                  <a:lnTo>
                    <a:pt x="516" y="888"/>
                  </a:lnTo>
                  <a:lnTo>
                    <a:pt x="490" y="1027"/>
                  </a:lnTo>
                  <a:lnTo>
                    <a:pt x="460" y="1135"/>
                  </a:lnTo>
                  <a:lnTo>
                    <a:pt x="352" y="1187"/>
                  </a:lnTo>
                  <a:lnTo>
                    <a:pt x="218" y="1213"/>
                  </a:lnTo>
                  <a:lnTo>
                    <a:pt x="83" y="1213"/>
                  </a:lnTo>
                  <a:lnTo>
                    <a:pt x="0" y="118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77" name="Freeform 111"/>
            <p:cNvSpPr>
              <a:spLocks/>
            </p:cNvSpPr>
            <p:nvPr/>
          </p:nvSpPr>
          <p:spPr bwMode="auto">
            <a:xfrm>
              <a:off x="2076450" y="4721225"/>
              <a:ext cx="182563" cy="142875"/>
            </a:xfrm>
            <a:custGeom>
              <a:avLst/>
              <a:gdLst>
                <a:gd name="T0" fmla="*/ 0 w 1272"/>
                <a:gd name="T1" fmla="*/ 139153 h 998"/>
                <a:gd name="T2" fmla="*/ 15501 w 1272"/>
                <a:gd name="T3" fmla="*/ 139153 h 998"/>
                <a:gd name="T4" fmla="*/ 31001 w 1272"/>
                <a:gd name="T5" fmla="*/ 142875 h 998"/>
                <a:gd name="T6" fmla="*/ 50234 w 1272"/>
                <a:gd name="T7" fmla="*/ 142875 h 998"/>
                <a:gd name="T8" fmla="*/ 69609 w 1272"/>
                <a:gd name="T9" fmla="*/ 131565 h 998"/>
                <a:gd name="T10" fmla="*/ 85684 w 1272"/>
                <a:gd name="T11" fmla="*/ 107944 h 998"/>
                <a:gd name="T12" fmla="*/ 101185 w 1272"/>
                <a:gd name="T13" fmla="*/ 73299 h 998"/>
                <a:gd name="T14" fmla="*/ 120560 w 1272"/>
                <a:gd name="T15" fmla="*/ 38654 h 998"/>
                <a:gd name="T16" fmla="*/ 147830 w 1272"/>
                <a:gd name="T17" fmla="*/ 15032 h 998"/>
                <a:gd name="T18" fmla="*/ 170794 w 1272"/>
                <a:gd name="T19" fmla="*/ 3865 h 998"/>
                <a:gd name="T20" fmla="*/ 182563 w 1272"/>
                <a:gd name="T21" fmla="*/ 0 h 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2"/>
                <a:gd name="T34" fmla="*/ 0 h 998"/>
                <a:gd name="T35" fmla="*/ 1272 w 1272"/>
                <a:gd name="T36" fmla="*/ 998 h 9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2" h="998">
                  <a:moveTo>
                    <a:pt x="0" y="972"/>
                  </a:moveTo>
                  <a:lnTo>
                    <a:pt x="108" y="972"/>
                  </a:lnTo>
                  <a:lnTo>
                    <a:pt x="216" y="998"/>
                  </a:lnTo>
                  <a:lnTo>
                    <a:pt x="350" y="998"/>
                  </a:lnTo>
                  <a:lnTo>
                    <a:pt x="485" y="919"/>
                  </a:lnTo>
                  <a:lnTo>
                    <a:pt x="597" y="754"/>
                  </a:lnTo>
                  <a:lnTo>
                    <a:pt x="705" y="512"/>
                  </a:lnTo>
                  <a:lnTo>
                    <a:pt x="840" y="270"/>
                  </a:lnTo>
                  <a:lnTo>
                    <a:pt x="1030" y="105"/>
                  </a:lnTo>
                  <a:lnTo>
                    <a:pt x="1190" y="27"/>
                  </a:lnTo>
                  <a:lnTo>
                    <a:pt x="127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78" name="Freeform 112"/>
            <p:cNvSpPr>
              <a:spLocks/>
            </p:cNvSpPr>
            <p:nvPr/>
          </p:nvSpPr>
          <p:spPr bwMode="auto">
            <a:xfrm>
              <a:off x="2141538" y="4643438"/>
              <a:ext cx="130175" cy="85725"/>
            </a:xfrm>
            <a:custGeom>
              <a:avLst/>
              <a:gdLst>
                <a:gd name="T0" fmla="*/ 0 w 897"/>
                <a:gd name="T1" fmla="*/ 81973 h 594"/>
                <a:gd name="T2" fmla="*/ 23945 w 897"/>
                <a:gd name="T3" fmla="*/ 85725 h 594"/>
                <a:gd name="T4" fmla="*/ 47310 w 897"/>
                <a:gd name="T5" fmla="*/ 81973 h 594"/>
                <a:gd name="T6" fmla="*/ 71110 w 897"/>
                <a:gd name="T7" fmla="*/ 66386 h 594"/>
                <a:gd name="T8" fmla="*/ 90557 w 897"/>
                <a:gd name="T9" fmla="*/ 26987 h 594"/>
                <a:gd name="T10" fmla="*/ 106230 w 897"/>
                <a:gd name="T11" fmla="*/ 11401 h 594"/>
                <a:gd name="T12" fmla="*/ 121903 w 897"/>
                <a:gd name="T13" fmla="*/ 3752 h 594"/>
                <a:gd name="T14" fmla="*/ 130175 w 897"/>
                <a:gd name="T15" fmla="*/ 0 h 5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7"/>
                <a:gd name="T25" fmla="*/ 0 h 594"/>
                <a:gd name="T26" fmla="*/ 897 w 897"/>
                <a:gd name="T27" fmla="*/ 594 h 5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7" h="594">
                  <a:moveTo>
                    <a:pt x="0" y="568"/>
                  </a:moveTo>
                  <a:lnTo>
                    <a:pt x="165" y="594"/>
                  </a:lnTo>
                  <a:lnTo>
                    <a:pt x="326" y="568"/>
                  </a:lnTo>
                  <a:lnTo>
                    <a:pt x="490" y="460"/>
                  </a:lnTo>
                  <a:lnTo>
                    <a:pt x="624" y="187"/>
                  </a:lnTo>
                  <a:lnTo>
                    <a:pt x="732" y="79"/>
                  </a:lnTo>
                  <a:lnTo>
                    <a:pt x="840" y="26"/>
                  </a:lnTo>
                  <a:lnTo>
                    <a:pt x="89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79" name="Freeform 113"/>
            <p:cNvSpPr>
              <a:spLocks/>
            </p:cNvSpPr>
            <p:nvPr/>
          </p:nvSpPr>
          <p:spPr bwMode="auto">
            <a:xfrm>
              <a:off x="2141538" y="4619625"/>
              <a:ext cx="127000" cy="58738"/>
            </a:xfrm>
            <a:custGeom>
              <a:avLst/>
              <a:gdLst>
                <a:gd name="T0" fmla="*/ 0 w 871"/>
                <a:gd name="T1" fmla="*/ 46904 h 407"/>
                <a:gd name="T2" fmla="*/ 16039 w 871"/>
                <a:gd name="T3" fmla="*/ 54841 h 407"/>
                <a:gd name="T4" fmla="*/ 31786 w 871"/>
                <a:gd name="T5" fmla="*/ 58738 h 407"/>
                <a:gd name="T6" fmla="*/ 47534 w 871"/>
                <a:gd name="T7" fmla="*/ 54841 h 407"/>
                <a:gd name="T8" fmla="*/ 79612 w 871"/>
                <a:gd name="T9" fmla="*/ 27421 h 407"/>
                <a:gd name="T10" fmla="*/ 99150 w 871"/>
                <a:gd name="T11" fmla="*/ 8082 h 407"/>
                <a:gd name="T12" fmla="*/ 114898 w 871"/>
                <a:gd name="T13" fmla="*/ 4330 h 407"/>
                <a:gd name="T14" fmla="*/ 127000 w 871"/>
                <a:gd name="T15" fmla="*/ 0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1"/>
                <a:gd name="T25" fmla="*/ 0 h 407"/>
                <a:gd name="T26" fmla="*/ 871 w 871"/>
                <a:gd name="T27" fmla="*/ 407 h 4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1" h="407">
                  <a:moveTo>
                    <a:pt x="0" y="325"/>
                  </a:moveTo>
                  <a:lnTo>
                    <a:pt x="110" y="380"/>
                  </a:lnTo>
                  <a:lnTo>
                    <a:pt x="218" y="407"/>
                  </a:lnTo>
                  <a:lnTo>
                    <a:pt x="326" y="380"/>
                  </a:lnTo>
                  <a:lnTo>
                    <a:pt x="546" y="190"/>
                  </a:lnTo>
                  <a:lnTo>
                    <a:pt x="680" y="56"/>
                  </a:lnTo>
                  <a:lnTo>
                    <a:pt x="788" y="30"/>
                  </a:lnTo>
                  <a:lnTo>
                    <a:pt x="87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80" name="Freeform 114"/>
            <p:cNvSpPr>
              <a:spLocks/>
            </p:cNvSpPr>
            <p:nvPr/>
          </p:nvSpPr>
          <p:spPr bwMode="auto">
            <a:xfrm>
              <a:off x="2079625" y="4630738"/>
              <a:ext cx="42863" cy="19050"/>
            </a:xfrm>
            <a:custGeom>
              <a:avLst/>
              <a:gdLst>
                <a:gd name="T0" fmla="*/ 3752 w 297"/>
                <a:gd name="T1" fmla="*/ 3810 h 135"/>
                <a:gd name="T2" fmla="*/ 3752 w 297"/>
                <a:gd name="T3" fmla="*/ 3810 h 135"/>
                <a:gd name="T4" fmla="*/ 3752 w 297"/>
                <a:gd name="T5" fmla="*/ 3810 h 135"/>
                <a:gd name="T6" fmla="*/ 7938 w 297"/>
                <a:gd name="T7" fmla="*/ 0 h 135"/>
                <a:gd name="T8" fmla="*/ 11690 w 297"/>
                <a:gd name="T9" fmla="*/ 0 h 135"/>
                <a:gd name="T10" fmla="*/ 15587 w 297"/>
                <a:gd name="T11" fmla="*/ 0 h 135"/>
                <a:gd name="T12" fmla="*/ 19339 w 297"/>
                <a:gd name="T13" fmla="*/ 0 h 135"/>
                <a:gd name="T14" fmla="*/ 19339 w 297"/>
                <a:gd name="T15" fmla="*/ 0 h 135"/>
                <a:gd name="T16" fmla="*/ 23524 w 297"/>
                <a:gd name="T17" fmla="*/ 0 h 135"/>
                <a:gd name="T18" fmla="*/ 27276 w 297"/>
                <a:gd name="T19" fmla="*/ 3810 h 135"/>
                <a:gd name="T20" fmla="*/ 27276 w 297"/>
                <a:gd name="T21" fmla="*/ 3810 h 135"/>
                <a:gd name="T22" fmla="*/ 34925 w 297"/>
                <a:gd name="T23" fmla="*/ 3810 h 135"/>
                <a:gd name="T24" fmla="*/ 34925 w 297"/>
                <a:gd name="T25" fmla="*/ 3810 h 135"/>
                <a:gd name="T26" fmla="*/ 34925 w 297"/>
                <a:gd name="T27" fmla="*/ 3810 h 135"/>
                <a:gd name="T28" fmla="*/ 39111 w 297"/>
                <a:gd name="T29" fmla="*/ 3810 h 135"/>
                <a:gd name="T30" fmla="*/ 39111 w 297"/>
                <a:gd name="T31" fmla="*/ 3810 h 135"/>
                <a:gd name="T32" fmla="*/ 39111 w 297"/>
                <a:gd name="T33" fmla="*/ 7479 h 135"/>
                <a:gd name="T34" fmla="*/ 39111 w 297"/>
                <a:gd name="T35" fmla="*/ 7479 h 135"/>
                <a:gd name="T36" fmla="*/ 42863 w 297"/>
                <a:gd name="T37" fmla="*/ 7479 h 135"/>
                <a:gd name="T38" fmla="*/ 42863 w 297"/>
                <a:gd name="T39" fmla="*/ 7479 h 135"/>
                <a:gd name="T40" fmla="*/ 42863 w 297"/>
                <a:gd name="T41" fmla="*/ 7479 h 135"/>
                <a:gd name="T42" fmla="*/ 42863 w 297"/>
                <a:gd name="T43" fmla="*/ 7479 h 135"/>
                <a:gd name="T44" fmla="*/ 42863 w 297"/>
                <a:gd name="T45" fmla="*/ 7479 h 135"/>
                <a:gd name="T46" fmla="*/ 42863 w 297"/>
                <a:gd name="T47" fmla="*/ 11571 h 135"/>
                <a:gd name="T48" fmla="*/ 42863 w 297"/>
                <a:gd name="T49" fmla="*/ 15240 h 135"/>
                <a:gd name="T50" fmla="*/ 42863 w 297"/>
                <a:gd name="T51" fmla="*/ 15240 h 135"/>
                <a:gd name="T52" fmla="*/ 42863 w 297"/>
                <a:gd name="T53" fmla="*/ 15240 h 135"/>
                <a:gd name="T54" fmla="*/ 42863 w 297"/>
                <a:gd name="T55" fmla="*/ 19050 h 135"/>
                <a:gd name="T56" fmla="*/ 42863 w 297"/>
                <a:gd name="T57" fmla="*/ 19050 h 135"/>
                <a:gd name="T58" fmla="*/ 42863 w 297"/>
                <a:gd name="T59" fmla="*/ 19050 h 135"/>
                <a:gd name="T60" fmla="*/ 42863 w 297"/>
                <a:gd name="T61" fmla="*/ 19050 h 135"/>
                <a:gd name="T62" fmla="*/ 42863 w 297"/>
                <a:gd name="T63" fmla="*/ 19050 h 135"/>
                <a:gd name="T64" fmla="*/ 34925 w 297"/>
                <a:gd name="T65" fmla="*/ 19050 h 135"/>
                <a:gd name="T66" fmla="*/ 31173 w 297"/>
                <a:gd name="T67" fmla="*/ 19050 h 135"/>
                <a:gd name="T68" fmla="*/ 27276 w 297"/>
                <a:gd name="T69" fmla="*/ 15240 h 135"/>
                <a:gd name="T70" fmla="*/ 23524 w 297"/>
                <a:gd name="T71" fmla="*/ 15240 h 135"/>
                <a:gd name="T72" fmla="*/ 23524 w 297"/>
                <a:gd name="T73" fmla="*/ 15240 h 135"/>
                <a:gd name="T74" fmla="*/ 19339 w 297"/>
                <a:gd name="T75" fmla="*/ 15240 h 135"/>
                <a:gd name="T76" fmla="*/ 15587 w 297"/>
                <a:gd name="T77" fmla="*/ 15240 h 135"/>
                <a:gd name="T78" fmla="*/ 11690 w 297"/>
                <a:gd name="T79" fmla="*/ 15240 h 135"/>
                <a:gd name="T80" fmla="*/ 7938 w 297"/>
                <a:gd name="T81" fmla="*/ 15240 h 135"/>
                <a:gd name="T82" fmla="*/ 3752 w 297"/>
                <a:gd name="T83" fmla="*/ 15240 h 135"/>
                <a:gd name="T84" fmla="*/ 3752 w 297"/>
                <a:gd name="T85" fmla="*/ 15240 h 135"/>
                <a:gd name="T86" fmla="*/ 3752 w 297"/>
                <a:gd name="T87" fmla="*/ 15240 h 135"/>
                <a:gd name="T88" fmla="*/ 0 w 297"/>
                <a:gd name="T89" fmla="*/ 15240 h 135"/>
                <a:gd name="T90" fmla="*/ 0 w 297"/>
                <a:gd name="T91" fmla="*/ 15240 h 135"/>
                <a:gd name="T92" fmla="*/ 0 w 297"/>
                <a:gd name="T93" fmla="*/ 15240 h 135"/>
                <a:gd name="T94" fmla="*/ 0 w 297"/>
                <a:gd name="T95" fmla="*/ 15240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7"/>
                <a:gd name="T145" fmla="*/ 0 h 135"/>
                <a:gd name="T146" fmla="*/ 297 w 297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7" h="135">
                  <a:moveTo>
                    <a:pt x="26" y="27"/>
                  </a:moveTo>
                  <a:lnTo>
                    <a:pt x="26" y="27"/>
                  </a:lnTo>
                  <a:lnTo>
                    <a:pt x="55" y="0"/>
                  </a:lnTo>
                  <a:lnTo>
                    <a:pt x="81" y="0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63" y="0"/>
                  </a:lnTo>
                  <a:lnTo>
                    <a:pt x="189" y="27"/>
                  </a:lnTo>
                  <a:lnTo>
                    <a:pt x="242" y="27"/>
                  </a:lnTo>
                  <a:lnTo>
                    <a:pt x="271" y="27"/>
                  </a:lnTo>
                  <a:lnTo>
                    <a:pt x="271" y="53"/>
                  </a:lnTo>
                  <a:lnTo>
                    <a:pt x="297" y="53"/>
                  </a:lnTo>
                  <a:lnTo>
                    <a:pt x="297" y="82"/>
                  </a:lnTo>
                  <a:lnTo>
                    <a:pt x="297" y="108"/>
                  </a:lnTo>
                  <a:lnTo>
                    <a:pt x="297" y="135"/>
                  </a:lnTo>
                  <a:lnTo>
                    <a:pt x="242" y="135"/>
                  </a:lnTo>
                  <a:lnTo>
                    <a:pt x="216" y="135"/>
                  </a:lnTo>
                  <a:lnTo>
                    <a:pt x="189" y="108"/>
                  </a:lnTo>
                  <a:lnTo>
                    <a:pt x="163" y="108"/>
                  </a:lnTo>
                  <a:lnTo>
                    <a:pt x="134" y="108"/>
                  </a:lnTo>
                  <a:lnTo>
                    <a:pt x="108" y="108"/>
                  </a:lnTo>
                  <a:lnTo>
                    <a:pt x="81" y="108"/>
                  </a:lnTo>
                  <a:lnTo>
                    <a:pt x="55" y="108"/>
                  </a:lnTo>
                  <a:lnTo>
                    <a:pt x="26" y="10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81" name="Freeform 115"/>
            <p:cNvSpPr>
              <a:spLocks/>
            </p:cNvSpPr>
            <p:nvPr/>
          </p:nvSpPr>
          <p:spPr bwMode="auto">
            <a:xfrm>
              <a:off x="2076450" y="4670425"/>
              <a:ext cx="50800" cy="14288"/>
            </a:xfrm>
            <a:custGeom>
              <a:avLst/>
              <a:gdLst>
                <a:gd name="T0" fmla="*/ 3919 w 350"/>
                <a:gd name="T1" fmla="*/ 0 h 108"/>
                <a:gd name="T2" fmla="*/ 3919 w 350"/>
                <a:gd name="T3" fmla="*/ 0 h 108"/>
                <a:gd name="T4" fmla="*/ 3919 w 350"/>
                <a:gd name="T5" fmla="*/ 0 h 108"/>
                <a:gd name="T6" fmla="*/ 7693 w 350"/>
                <a:gd name="T7" fmla="*/ 0 h 108"/>
                <a:gd name="T8" fmla="*/ 11902 w 350"/>
                <a:gd name="T9" fmla="*/ 0 h 108"/>
                <a:gd name="T10" fmla="*/ 15675 w 350"/>
                <a:gd name="T11" fmla="*/ 0 h 108"/>
                <a:gd name="T12" fmla="*/ 19594 w 350"/>
                <a:gd name="T13" fmla="*/ 0 h 108"/>
                <a:gd name="T14" fmla="*/ 23368 w 350"/>
                <a:gd name="T15" fmla="*/ 0 h 108"/>
                <a:gd name="T16" fmla="*/ 27577 w 350"/>
                <a:gd name="T17" fmla="*/ 0 h 108"/>
                <a:gd name="T18" fmla="*/ 31351 w 350"/>
                <a:gd name="T19" fmla="*/ 0 h 108"/>
                <a:gd name="T20" fmla="*/ 35270 w 350"/>
                <a:gd name="T21" fmla="*/ 0 h 108"/>
                <a:gd name="T22" fmla="*/ 43253 w 350"/>
                <a:gd name="T23" fmla="*/ 3837 h 108"/>
                <a:gd name="T24" fmla="*/ 43253 w 350"/>
                <a:gd name="T25" fmla="*/ 3837 h 108"/>
                <a:gd name="T26" fmla="*/ 47026 w 350"/>
                <a:gd name="T27" fmla="*/ 3837 h 108"/>
                <a:gd name="T28" fmla="*/ 47026 w 350"/>
                <a:gd name="T29" fmla="*/ 3837 h 108"/>
                <a:gd name="T30" fmla="*/ 47026 w 350"/>
                <a:gd name="T31" fmla="*/ 3837 h 108"/>
                <a:gd name="T32" fmla="*/ 47026 w 350"/>
                <a:gd name="T33" fmla="*/ 3837 h 108"/>
                <a:gd name="T34" fmla="*/ 47026 w 350"/>
                <a:gd name="T35" fmla="*/ 7409 h 108"/>
                <a:gd name="T36" fmla="*/ 47026 w 350"/>
                <a:gd name="T37" fmla="*/ 7409 h 108"/>
                <a:gd name="T38" fmla="*/ 47026 w 350"/>
                <a:gd name="T39" fmla="*/ 10848 h 108"/>
                <a:gd name="T40" fmla="*/ 50800 w 350"/>
                <a:gd name="T41" fmla="*/ 10848 h 108"/>
                <a:gd name="T42" fmla="*/ 50800 w 350"/>
                <a:gd name="T43" fmla="*/ 10848 h 108"/>
                <a:gd name="T44" fmla="*/ 50800 w 350"/>
                <a:gd name="T45" fmla="*/ 10848 h 108"/>
                <a:gd name="T46" fmla="*/ 47026 w 350"/>
                <a:gd name="T47" fmla="*/ 14288 h 108"/>
                <a:gd name="T48" fmla="*/ 47026 w 350"/>
                <a:gd name="T49" fmla="*/ 14288 h 108"/>
                <a:gd name="T50" fmla="*/ 50800 w 350"/>
                <a:gd name="T51" fmla="*/ 14288 h 108"/>
                <a:gd name="T52" fmla="*/ 50800 w 350"/>
                <a:gd name="T53" fmla="*/ 14288 h 108"/>
                <a:gd name="T54" fmla="*/ 47026 w 350"/>
                <a:gd name="T55" fmla="*/ 14288 h 108"/>
                <a:gd name="T56" fmla="*/ 43253 w 350"/>
                <a:gd name="T57" fmla="*/ 14288 h 108"/>
                <a:gd name="T58" fmla="*/ 35270 w 350"/>
                <a:gd name="T59" fmla="*/ 10848 h 108"/>
                <a:gd name="T60" fmla="*/ 31351 w 350"/>
                <a:gd name="T61" fmla="*/ 10848 h 108"/>
                <a:gd name="T62" fmla="*/ 27577 w 350"/>
                <a:gd name="T63" fmla="*/ 10848 h 108"/>
                <a:gd name="T64" fmla="*/ 23368 w 350"/>
                <a:gd name="T65" fmla="*/ 10848 h 108"/>
                <a:gd name="T66" fmla="*/ 23368 w 350"/>
                <a:gd name="T67" fmla="*/ 10848 h 108"/>
                <a:gd name="T68" fmla="*/ 19594 w 350"/>
                <a:gd name="T69" fmla="*/ 10848 h 108"/>
                <a:gd name="T70" fmla="*/ 15675 w 350"/>
                <a:gd name="T71" fmla="*/ 10848 h 108"/>
                <a:gd name="T72" fmla="*/ 11902 w 350"/>
                <a:gd name="T73" fmla="*/ 10848 h 108"/>
                <a:gd name="T74" fmla="*/ 7693 w 350"/>
                <a:gd name="T75" fmla="*/ 10848 h 108"/>
                <a:gd name="T76" fmla="*/ 3919 w 350"/>
                <a:gd name="T77" fmla="*/ 14288 h 108"/>
                <a:gd name="T78" fmla="*/ 0 w 350"/>
                <a:gd name="T79" fmla="*/ 14288 h 108"/>
                <a:gd name="T80" fmla="*/ 0 w 350"/>
                <a:gd name="T81" fmla="*/ 14288 h 108"/>
                <a:gd name="T82" fmla="*/ 0 w 350"/>
                <a:gd name="T83" fmla="*/ 14288 h 108"/>
                <a:gd name="T84" fmla="*/ 0 w 350"/>
                <a:gd name="T85" fmla="*/ 14288 h 108"/>
                <a:gd name="T86" fmla="*/ 0 w 350"/>
                <a:gd name="T87" fmla="*/ 14288 h 1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0"/>
                <a:gd name="T133" fmla="*/ 0 h 108"/>
                <a:gd name="T134" fmla="*/ 350 w 350"/>
                <a:gd name="T135" fmla="*/ 108 h 10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0" h="108">
                  <a:moveTo>
                    <a:pt x="27" y="0"/>
                  </a:moveTo>
                  <a:lnTo>
                    <a:pt x="27" y="0"/>
                  </a:lnTo>
                  <a:lnTo>
                    <a:pt x="53" y="0"/>
                  </a:lnTo>
                  <a:lnTo>
                    <a:pt x="82" y="0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1" y="0"/>
                  </a:lnTo>
                  <a:lnTo>
                    <a:pt x="190" y="0"/>
                  </a:lnTo>
                  <a:lnTo>
                    <a:pt x="216" y="0"/>
                  </a:lnTo>
                  <a:lnTo>
                    <a:pt x="243" y="0"/>
                  </a:lnTo>
                  <a:lnTo>
                    <a:pt x="298" y="29"/>
                  </a:lnTo>
                  <a:lnTo>
                    <a:pt x="324" y="29"/>
                  </a:lnTo>
                  <a:lnTo>
                    <a:pt x="324" y="56"/>
                  </a:lnTo>
                  <a:lnTo>
                    <a:pt x="324" y="82"/>
                  </a:lnTo>
                  <a:lnTo>
                    <a:pt x="350" y="82"/>
                  </a:lnTo>
                  <a:lnTo>
                    <a:pt x="324" y="108"/>
                  </a:lnTo>
                  <a:lnTo>
                    <a:pt x="350" y="108"/>
                  </a:lnTo>
                  <a:lnTo>
                    <a:pt x="324" y="108"/>
                  </a:lnTo>
                  <a:lnTo>
                    <a:pt x="298" y="108"/>
                  </a:lnTo>
                  <a:lnTo>
                    <a:pt x="243" y="82"/>
                  </a:lnTo>
                  <a:lnTo>
                    <a:pt x="216" y="82"/>
                  </a:lnTo>
                  <a:lnTo>
                    <a:pt x="190" y="82"/>
                  </a:lnTo>
                  <a:lnTo>
                    <a:pt x="161" y="82"/>
                  </a:lnTo>
                  <a:lnTo>
                    <a:pt x="135" y="82"/>
                  </a:lnTo>
                  <a:lnTo>
                    <a:pt x="108" y="82"/>
                  </a:lnTo>
                  <a:lnTo>
                    <a:pt x="82" y="82"/>
                  </a:lnTo>
                  <a:lnTo>
                    <a:pt x="53" y="82"/>
                  </a:lnTo>
                  <a:lnTo>
                    <a:pt x="27" y="10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82" name="Freeform 116"/>
            <p:cNvSpPr>
              <a:spLocks/>
            </p:cNvSpPr>
            <p:nvPr/>
          </p:nvSpPr>
          <p:spPr bwMode="auto">
            <a:xfrm>
              <a:off x="2071688" y="4708525"/>
              <a:ext cx="47625" cy="15875"/>
            </a:xfrm>
            <a:custGeom>
              <a:avLst/>
              <a:gdLst>
                <a:gd name="T0" fmla="*/ 8276 w 328"/>
                <a:gd name="T1" fmla="*/ 0 h 108"/>
                <a:gd name="T2" fmla="*/ 8276 w 328"/>
                <a:gd name="T3" fmla="*/ 0 h 108"/>
                <a:gd name="T4" fmla="*/ 8276 w 328"/>
                <a:gd name="T5" fmla="*/ 0 h 108"/>
                <a:gd name="T6" fmla="*/ 8276 w 328"/>
                <a:gd name="T7" fmla="*/ 0 h 108"/>
                <a:gd name="T8" fmla="*/ 12051 w 328"/>
                <a:gd name="T9" fmla="*/ 0 h 108"/>
                <a:gd name="T10" fmla="*/ 20037 w 328"/>
                <a:gd name="T11" fmla="*/ 0 h 108"/>
                <a:gd name="T12" fmla="*/ 23958 w 328"/>
                <a:gd name="T13" fmla="*/ 0 h 108"/>
                <a:gd name="T14" fmla="*/ 27733 w 328"/>
                <a:gd name="T15" fmla="*/ 0 h 108"/>
                <a:gd name="T16" fmla="*/ 31944 w 328"/>
                <a:gd name="T17" fmla="*/ 0 h 108"/>
                <a:gd name="T18" fmla="*/ 35719 w 328"/>
                <a:gd name="T19" fmla="*/ 0 h 108"/>
                <a:gd name="T20" fmla="*/ 35719 w 328"/>
                <a:gd name="T21" fmla="*/ 0 h 108"/>
                <a:gd name="T22" fmla="*/ 43414 w 328"/>
                <a:gd name="T23" fmla="*/ 3822 h 108"/>
                <a:gd name="T24" fmla="*/ 43414 w 328"/>
                <a:gd name="T25" fmla="*/ 3822 h 108"/>
                <a:gd name="T26" fmla="*/ 47625 w 328"/>
                <a:gd name="T27" fmla="*/ 3822 h 108"/>
                <a:gd name="T28" fmla="*/ 47625 w 328"/>
                <a:gd name="T29" fmla="*/ 3822 h 108"/>
                <a:gd name="T30" fmla="*/ 47625 w 328"/>
                <a:gd name="T31" fmla="*/ 3822 h 108"/>
                <a:gd name="T32" fmla="*/ 47625 w 328"/>
                <a:gd name="T33" fmla="*/ 7644 h 108"/>
                <a:gd name="T34" fmla="*/ 47625 w 328"/>
                <a:gd name="T35" fmla="*/ 7644 h 108"/>
                <a:gd name="T36" fmla="*/ 47625 w 328"/>
                <a:gd name="T37" fmla="*/ 7644 h 108"/>
                <a:gd name="T38" fmla="*/ 47625 w 328"/>
                <a:gd name="T39" fmla="*/ 11906 h 108"/>
                <a:gd name="T40" fmla="*/ 47625 w 328"/>
                <a:gd name="T41" fmla="*/ 11906 h 108"/>
                <a:gd name="T42" fmla="*/ 47625 w 328"/>
                <a:gd name="T43" fmla="*/ 11906 h 108"/>
                <a:gd name="T44" fmla="*/ 47625 w 328"/>
                <a:gd name="T45" fmla="*/ 15875 h 108"/>
                <a:gd name="T46" fmla="*/ 47625 w 328"/>
                <a:gd name="T47" fmla="*/ 15875 h 108"/>
                <a:gd name="T48" fmla="*/ 47625 w 328"/>
                <a:gd name="T49" fmla="*/ 15875 h 108"/>
                <a:gd name="T50" fmla="*/ 47625 w 328"/>
                <a:gd name="T51" fmla="*/ 15875 h 108"/>
                <a:gd name="T52" fmla="*/ 35719 w 328"/>
                <a:gd name="T53" fmla="*/ 15875 h 108"/>
                <a:gd name="T54" fmla="*/ 31944 w 328"/>
                <a:gd name="T55" fmla="*/ 15875 h 108"/>
                <a:gd name="T56" fmla="*/ 23958 w 328"/>
                <a:gd name="T57" fmla="*/ 15875 h 108"/>
                <a:gd name="T58" fmla="*/ 16262 w 328"/>
                <a:gd name="T59" fmla="*/ 15875 h 108"/>
                <a:gd name="T60" fmla="*/ 12051 w 328"/>
                <a:gd name="T61" fmla="*/ 15875 h 108"/>
                <a:gd name="T62" fmla="*/ 8276 w 328"/>
                <a:gd name="T63" fmla="*/ 15875 h 108"/>
                <a:gd name="T64" fmla="*/ 4356 w 328"/>
                <a:gd name="T65" fmla="*/ 15875 h 108"/>
                <a:gd name="T66" fmla="*/ 4356 w 328"/>
                <a:gd name="T67" fmla="*/ 15875 h 108"/>
                <a:gd name="T68" fmla="*/ 0 w 328"/>
                <a:gd name="T69" fmla="*/ 15875 h 108"/>
                <a:gd name="T70" fmla="*/ 0 w 328"/>
                <a:gd name="T71" fmla="*/ 15875 h 108"/>
                <a:gd name="T72" fmla="*/ 0 w 328"/>
                <a:gd name="T73" fmla="*/ 15875 h 108"/>
                <a:gd name="T74" fmla="*/ 0 w 328"/>
                <a:gd name="T75" fmla="*/ 1587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108"/>
                <a:gd name="T116" fmla="*/ 328 w 328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108">
                  <a:moveTo>
                    <a:pt x="57" y="0"/>
                  </a:moveTo>
                  <a:lnTo>
                    <a:pt x="57" y="0"/>
                  </a:lnTo>
                  <a:lnTo>
                    <a:pt x="83" y="0"/>
                  </a:lnTo>
                  <a:lnTo>
                    <a:pt x="138" y="0"/>
                  </a:lnTo>
                  <a:lnTo>
                    <a:pt x="165" y="0"/>
                  </a:lnTo>
                  <a:lnTo>
                    <a:pt x="191" y="0"/>
                  </a:lnTo>
                  <a:lnTo>
                    <a:pt x="220" y="0"/>
                  </a:lnTo>
                  <a:lnTo>
                    <a:pt x="246" y="0"/>
                  </a:lnTo>
                  <a:lnTo>
                    <a:pt x="299" y="26"/>
                  </a:lnTo>
                  <a:lnTo>
                    <a:pt x="328" y="26"/>
                  </a:lnTo>
                  <a:lnTo>
                    <a:pt x="328" y="52"/>
                  </a:lnTo>
                  <a:lnTo>
                    <a:pt x="328" y="81"/>
                  </a:lnTo>
                  <a:lnTo>
                    <a:pt x="328" y="108"/>
                  </a:lnTo>
                  <a:lnTo>
                    <a:pt x="246" y="108"/>
                  </a:lnTo>
                  <a:lnTo>
                    <a:pt x="220" y="108"/>
                  </a:lnTo>
                  <a:lnTo>
                    <a:pt x="165" y="108"/>
                  </a:lnTo>
                  <a:lnTo>
                    <a:pt x="112" y="108"/>
                  </a:lnTo>
                  <a:lnTo>
                    <a:pt x="83" y="108"/>
                  </a:lnTo>
                  <a:lnTo>
                    <a:pt x="57" y="108"/>
                  </a:lnTo>
                  <a:lnTo>
                    <a:pt x="30" y="10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83" name="Freeform 117"/>
            <p:cNvSpPr>
              <a:spLocks/>
            </p:cNvSpPr>
            <p:nvPr/>
          </p:nvSpPr>
          <p:spPr bwMode="auto">
            <a:xfrm>
              <a:off x="2076450" y="4740275"/>
              <a:ext cx="38100" cy="15875"/>
            </a:xfrm>
            <a:custGeom>
              <a:avLst/>
              <a:gdLst>
                <a:gd name="T0" fmla="*/ 3824 w 269"/>
                <a:gd name="T1" fmla="*/ 3787 h 109"/>
                <a:gd name="T2" fmla="*/ 3824 w 269"/>
                <a:gd name="T3" fmla="*/ 3787 h 109"/>
                <a:gd name="T4" fmla="*/ 3824 w 269"/>
                <a:gd name="T5" fmla="*/ 3787 h 109"/>
                <a:gd name="T6" fmla="*/ 7507 w 269"/>
                <a:gd name="T7" fmla="*/ 3787 h 109"/>
                <a:gd name="T8" fmla="*/ 7507 w 269"/>
                <a:gd name="T9" fmla="*/ 3787 h 109"/>
                <a:gd name="T10" fmla="*/ 15297 w 269"/>
                <a:gd name="T11" fmla="*/ 0 h 109"/>
                <a:gd name="T12" fmla="*/ 15297 w 269"/>
                <a:gd name="T13" fmla="*/ 0 h 109"/>
                <a:gd name="T14" fmla="*/ 19121 w 269"/>
                <a:gd name="T15" fmla="*/ 0 h 109"/>
                <a:gd name="T16" fmla="*/ 22803 w 269"/>
                <a:gd name="T17" fmla="*/ 0 h 109"/>
                <a:gd name="T18" fmla="*/ 26911 w 269"/>
                <a:gd name="T19" fmla="*/ 0 h 109"/>
                <a:gd name="T20" fmla="*/ 26911 w 269"/>
                <a:gd name="T21" fmla="*/ 0 h 109"/>
                <a:gd name="T22" fmla="*/ 34417 w 269"/>
                <a:gd name="T23" fmla="*/ 3787 h 109"/>
                <a:gd name="T24" fmla="*/ 34417 w 269"/>
                <a:gd name="T25" fmla="*/ 3787 h 109"/>
                <a:gd name="T26" fmla="*/ 38100 w 269"/>
                <a:gd name="T27" fmla="*/ 3787 h 109"/>
                <a:gd name="T28" fmla="*/ 38100 w 269"/>
                <a:gd name="T29" fmla="*/ 3787 h 109"/>
                <a:gd name="T30" fmla="*/ 38100 w 269"/>
                <a:gd name="T31" fmla="*/ 7573 h 109"/>
                <a:gd name="T32" fmla="*/ 38100 w 269"/>
                <a:gd name="T33" fmla="*/ 7573 h 109"/>
                <a:gd name="T34" fmla="*/ 38100 w 269"/>
                <a:gd name="T35" fmla="*/ 11360 h 109"/>
                <a:gd name="T36" fmla="*/ 38100 w 269"/>
                <a:gd name="T37" fmla="*/ 11360 h 109"/>
                <a:gd name="T38" fmla="*/ 38100 w 269"/>
                <a:gd name="T39" fmla="*/ 11360 h 109"/>
                <a:gd name="T40" fmla="*/ 38100 w 269"/>
                <a:gd name="T41" fmla="*/ 15875 h 109"/>
                <a:gd name="T42" fmla="*/ 38100 w 269"/>
                <a:gd name="T43" fmla="*/ 15875 h 109"/>
                <a:gd name="T44" fmla="*/ 38100 w 269"/>
                <a:gd name="T45" fmla="*/ 15875 h 109"/>
                <a:gd name="T46" fmla="*/ 38100 w 269"/>
                <a:gd name="T47" fmla="*/ 15875 h 109"/>
                <a:gd name="T48" fmla="*/ 38100 w 269"/>
                <a:gd name="T49" fmla="*/ 15875 h 109"/>
                <a:gd name="T50" fmla="*/ 34417 w 269"/>
                <a:gd name="T51" fmla="*/ 15875 h 109"/>
                <a:gd name="T52" fmla="*/ 22803 w 269"/>
                <a:gd name="T53" fmla="*/ 15875 h 109"/>
                <a:gd name="T54" fmla="*/ 22803 w 269"/>
                <a:gd name="T55" fmla="*/ 15875 h 109"/>
                <a:gd name="T56" fmla="*/ 19121 w 269"/>
                <a:gd name="T57" fmla="*/ 15875 h 109"/>
                <a:gd name="T58" fmla="*/ 7507 w 269"/>
                <a:gd name="T59" fmla="*/ 11360 h 109"/>
                <a:gd name="T60" fmla="*/ 0 w 269"/>
                <a:gd name="T61" fmla="*/ 15875 h 109"/>
                <a:gd name="T62" fmla="*/ 0 w 269"/>
                <a:gd name="T63" fmla="*/ 15875 h 109"/>
                <a:gd name="T64" fmla="*/ 0 w 269"/>
                <a:gd name="T65" fmla="*/ 15875 h 109"/>
                <a:gd name="T66" fmla="*/ 0 w 269"/>
                <a:gd name="T67" fmla="*/ 15875 h 109"/>
                <a:gd name="T68" fmla="*/ 0 w 269"/>
                <a:gd name="T69" fmla="*/ 15875 h 109"/>
                <a:gd name="T70" fmla="*/ 0 w 269"/>
                <a:gd name="T71" fmla="*/ 15875 h 109"/>
                <a:gd name="T72" fmla="*/ 0 w 269"/>
                <a:gd name="T73" fmla="*/ 15875 h 109"/>
                <a:gd name="T74" fmla="*/ 0 w 269"/>
                <a:gd name="T75" fmla="*/ 15875 h 109"/>
                <a:gd name="T76" fmla="*/ 0 w 269"/>
                <a:gd name="T77" fmla="*/ 15875 h 1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9"/>
                <a:gd name="T118" fmla="*/ 0 h 109"/>
                <a:gd name="T119" fmla="*/ 269 w 269"/>
                <a:gd name="T120" fmla="*/ 109 h 1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9" h="109">
                  <a:moveTo>
                    <a:pt x="27" y="26"/>
                  </a:moveTo>
                  <a:lnTo>
                    <a:pt x="27" y="26"/>
                  </a:lnTo>
                  <a:lnTo>
                    <a:pt x="53" y="26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1" y="0"/>
                  </a:lnTo>
                  <a:lnTo>
                    <a:pt x="190" y="0"/>
                  </a:lnTo>
                  <a:lnTo>
                    <a:pt x="243" y="26"/>
                  </a:lnTo>
                  <a:lnTo>
                    <a:pt x="269" y="26"/>
                  </a:lnTo>
                  <a:lnTo>
                    <a:pt x="269" y="52"/>
                  </a:lnTo>
                  <a:lnTo>
                    <a:pt x="269" y="78"/>
                  </a:lnTo>
                  <a:lnTo>
                    <a:pt x="269" y="109"/>
                  </a:lnTo>
                  <a:lnTo>
                    <a:pt x="243" y="109"/>
                  </a:lnTo>
                  <a:lnTo>
                    <a:pt x="161" y="109"/>
                  </a:lnTo>
                  <a:lnTo>
                    <a:pt x="135" y="109"/>
                  </a:lnTo>
                  <a:lnTo>
                    <a:pt x="53" y="78"/>
                  </a:lnTo>
                  <a:lnTo>
                    <a:pt x="0" y="10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84" name="Freeform 118"/>
            <p:cNvSpPr>
              <a:spLocks/>
            </p:cNvSpPr>
            <p:nvPr/>
          </p:nvSpPr>
          <p:spPr bwMode="auto">
            <a:xfrm>
              <a:off x="2079625" y="4775200"/>
              <a:ext cx="31750" cy="3175"/>
            </a:xfrm>
            <a:custGeom>
              <a:avLst/>
              <a:gdLst>
                <a:gd name="T0" fmla="*/ 0 w 216"/>
                <a:gd name="T1" fmla="*/ 0 h 26"/>
                <a:gd name="T2" fmla="*/ 0 w 216"/>
                <a:gd name="T3" fmla="*/ 0 h 26"/>
                <a:gd name="T4" fmla="*/ 0 w 216"/>
                <a:gd name="T5" fmla="*/ 0 h 26"/>
                <a:gd name="T6" fmla="*/ 0 w 216"/>
                <a:gd name="T7" fmla="*/ 0 h 26"/>
                <a:gd name="T8" fmla="*/ 0 w 216"/>
                <a:gd name="T9" fmla="*/ 0 h 26"/>
                <a:gd name="T10" fmla="*/ 8084 w 216"/>
                <a:gd name="T11" fmla="*/ 0 h 26"/>
                <a:gd name="T12" fmla="*/ 8084 w 216"/>
                <a:gd name="T13" fmla="*/ 0 h 26"/>
                <a:gd name="T14" fmla="*/ 11906 w 216"/>
                <a:gd name="T15" fmla="*/ 0 h 26"/>
                <a:gd name="T16" fmla="*/ 15875 w 216"/>
                <a:gd name="T17" fmla="*/ 0 h 26"/>
                <a:gd name="T18" fmla="*/ 15875 w 216"/>
                <a:gd name="T19" fmla="*/ 0 h 26"/>
                <a:gd name="T20" fmla="*/ 15875 w 216"/>
                <a:gd name="T21" fmla="*/ 0 h 26"/>
                <a:gd name="T22" fmla="*/ 19697 w 216"/>
                <a:gd name="T23" fmla="*/ 0 h 26"/>
                <a:gd name="T24" fmla="*/ 19697 w 216"/>
                <a:gd name="T25" fmla="*/ 0 h 26"/>
                <a:gd name="T26" fmla="*/ 19697 w 216"/>
                <a:gd name="T27" fmla="*/ 0 h 26"/>
                <a:gd name="T28" fmla="*/ 23959 w 216"/>
                <a:gd name="T29" fmla="*/ 0 h 26"/>
                <a:gd name="T30" fmla="*/ 27781 w 216"/>
                <a:gd name="T31" fmla="*/ 0 h 26"/>
                <a:gd name="T32" fmla="*/ 27781 w 216"/>
                <a:gd name="T33" fmla="*/ 0 h 26"/>
                <a:gd name="T34" fmla="*/ 27781 w 216"/>
                <a:gd name="T35" fmla="*/ 0 h 26"/>
                <a:gd name="T36" fmla="*/ 27781 w 216"/>
                <a:gd name="T37" fmla="*/ 0 h 26"/>
                <a:gd name="T38" fmla="*/ 27781 w 216"/>
                <a:gd name="T39" fmla="*/ 0 h 26"/>
                <a:gd name="T40" fmla="*/ 31750 w 216"/>
                <a:gd name="T41" fmla="*/ 0 h 26"/>
                <a:gd name="T42" fmla="*/ 31750 w 216"/>
                <a:gd name="T43" fmla="*/ 3175 h 26"/>
                <a:gd name="T44" fmla="*/ 31750 w 216"/>
                <a:gd name="T45" fmla="*/ 3175 h 26"/>
                <a:gd name="T46" fmla="*/ 31750 w 216"/>
                <a:gd name="T47" fmla="*/ 3175 h 26"/>
                <a:gd name="T48" fmla="*/ 31750 w 216"/>
                <a:gd name="T49" fmla="*/ 3175 h 26"/>
                <a:gd name="T50" fmla="*/ 31750 w 216"/>
                <a:gd name="T51" fmla="*/ 3175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6"/>
                <a:gd name="T79" fmla="*/ 0 h 26"/>
                <a:gd name="T80" fmla="*/ 216 w 216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6" h="26">
                  <a:moveTo>
                    <a:pt x="0" y="0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81" y="0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63" y="0"/>
                  </a:lnTo>
                  <a:lnTo>
                    <a:pt x="189" y="0"/>
                  </a:lnTo>
                  <a:lnTo>
                    <a:pt x="216" y="0"/>
                  </a:lnTo>
                  <a:lnTo>
                    <a:pt x="216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85" name="Freeform 119"/>
            <p:cNvSpPr>
              <a:spLocks/>
            </p:cNvSpPr>
            <p:nvPr/>
          </p:nvSpPr>
          <p:spPr bwMode="auto">
            <a:xfrm>
              <a:off x="1782763" y="4349750"/>
              <a:ext cx="101600" cy="120650"/>
            </a:xfrm>
            <a:custGeom>
              <a:avLst/>
              <a:gdLst>
                <a:gd name="T0" fmla="*/ 0 w 705"/>
                <a:gd name="T1" fmla="*/ 0 h 836"/>
                <a:gd name="T2" fmla="*/ 7494 w 705"/>
                <a:gd name="T3" fmla="*/ 42574 h 836"/>
                <a:gd name="T4" fmla="*/ 23058 w 705"/>
                <a:gd name="T5" fmla="*/ 70139 h 836"/>
                <a:gd name="T6" fmla="*/ 58654 w 705"/>
                <a:gd name="T7" fmla="*/ 101311 h 836"/>
                <a:gd name="T8" fmla="*/ 101600 w 705"/>
                <a:gd name="T9" fmla="*/ 120650 h 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5"/>
                <a:gd name="T16" fmla="*/ 0 h 836"/>
                <a:gd name="T17" fmla="*/ 705 w 705"/>
                <a:gd name="T18" fmla="*/ 836 h 8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5" h="836">
                  <a:moveTo>
                    <a:pt x="0" y="0"/>
                  </a:moveTo>
                  <a:lnTo>
                    <a:pt x="52" y="295"/>
                  </a:lnTo>
                  <a:lnTo>
                    <a:pt x="160" y="486"/>
                  </a:lnTo>
                  <a:lnTo>
                    <a:pt x="407" y="702"/>
                  </a:lnTo>
                  <a:lnTo>
                    <a:pt x="705" y="83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86" name="Freeform 120"/>
            <p:cNvSpPr>
              <a:spLocks/>
            </p:cNvSpPr>
            <p:nvPr/>
          </p:nvSpPr>
          <p:spPr bwMode="auto">
            <a:xfrm>
              <a:off x="1689100" y="4197350"/>
              <a:ext cx="11113" cy="66675"/>
            </a:xfrm>
            <a:custGeom>
              <a:avLst/>
              <a:gdLst>
                <a:gd name="T0" fmla="*/ 0 w 78"/>
                <a:gd name="T1" fmla="*/ 0 h 462"/>
                <a:gd name="T2" fmla="*/ 3704 w 78"/>
                <a:gd name="T3" fmla="*/ 4185 h 462"/>
                <a:gd name="T4" fmla="*/ 3704 w 78"/>
                <a:gd name="T5" fmla="*/ 11834 h 462"/>
                <a:gd name="T6" fmla="*/ 3704 w 78"/>
                <a:gd name="T7" fmla="*/ 23668 h 462"/>
                <a:gd name="T8" fmla="*/ 0 w 78"/>
                <a:gd name="T9" fmla="*/ 31173 h 462"/>
                <a:gd name="T10" fmla="*/ 0 w 78"/>
                <a:gd name="T11" fmla="*/ 35358 h 462"/>
                <a:gd name="T12" fmla="*/ 7409 w 78"/>
                <a:gd name="T13" fmla="*/ 35358 h 462"/>
                <a:gd name="T14" fmla="*/ 11113 w 78"/>
                <a:gd name="T15" fmla="*/ 43007 h 462"/>
                <a:gd name="T16" fmla="*/ 11113 w 78"/>
                <a:gd name="T17" fmla="*/ 54985 h 462"/>
                <a:gd name="T18" fmla="*/ 11113 w 78"/>
                <a:gd name="T19" fmla="*/ 66675 h 4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462"/>
                <a:gd name="T32" fmla="*/ 78 w 78"/>
                <a:gd name="T33" fmla="*/ 462 h 4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462">
                  <a:moveTo>
                    <a:pt x="0" y="0"/>
                  </a:moveTo>
                  <a:lnTo>
                    <a:pt x="26" y="29"/>
                  </a:lnTo>
                  <a:lnTo>
                    <a:pt x="26" y="82"/>
                  </a:lnTo>
                  <a:lnTo>
                    <a:pt x="26" y="164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52" y="245"/>
                  </a:lnTo>
                  <a:lnTo>
                    <a:pt x="78" y="298"/>
                  </a:lnTo>
                  <a:lnTo>
                    <a:pt x="78" y="381"/>
                  </a:lnTo>
                  <a:lnTo>
                    <a:pt x="78" y="46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87" name="Freeform 121"/>
            <p:cNvSpPr>
              <a:spLocks/>
            </p:cNvSpPr>
            <p:nvPr/>
          </p:nvSpPr>
          <p:spPr bwMode="auto">
            <a:xfrm>
              <a:off x="1922463" y="4913313"/>
              <a:ext cx="103188" cy="211138"/>
            </a:xfrm>
            <a:custGeom>
              <a:avLst/>
              <a:gdLst>
                <a:gd name="T0" fmla="*/ 0 w 706"/>
                <a:gd name="T1" fmla="*/ 211138 h 1460"/>
                <a:gd name="T2" fmla="*/ 15785 w 706"/>
                <a:gd name="T3" fmla="*/ 206800 h 1460"/>
                <a:gd name="T4" fmla="*/ 32155 w 706"/>
                <a:gd name="T5" fmla="*/ 203040 h 1460"/>
                <a:gd name="T6" fmla="*/ 43701 w 706"/>
                <a:gd name="T7" fmla="*/ 203040 h 1460"/>
                <a:gd name="T8" fmla="*/ 51886 w 706"/>
                <a:gd name="T9" fmla="*/ 199280 h 1460"/>
                <a:gd name="T10" fmla="*/ 59487 w 706"/>
                <a:gd name="T11" fmla="*/ 183661 h 1460"/>
                <a:gd name="T12" fmla="*/ 71472 w 706"/>
                <a:gd name="T13" fmla="*/ 152280 h 1460"/>
                <a:gd name="T14" fmla="*/ 83457 w 706"/>
                <a:gd name="T15" fmla="*/ 97904 h 1460"/>
                <a:gd name="T16" fmla="*/ 91057 w 706"/>
                <a:gd name="T17" fmla="*/ 42661 h 1460"/>
                <a:gd name="T18" fmla="*/ 103188 w 706"/>
                <a:gd name="T19" fmla="*/ 0 h 1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6"/>
                <a:gd name="T31" fmla="*/ 0 h 1460"/>
                <a:gd name="T32" fmla="*/ 706 w 706"/>
                <a:gd name="T33" fmla="*/ 1460 h 14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6" h="1460">
                  <a:moveTo>
                    <a:pt x="0" y="1460"/>
                  </a:moveTo>
                  <a:lnTo>
                    <a:pt x="108" y="1430"/>
                  </a:lnTo>
                  <a:lnTo>
                    <a:pt x="220" y="1404"/>
                  </a:lnTo>
                  <a:lnTo>
                    <a:pt x="299" y="1404"/>
                  </a:lnTo>
                  <a:lnTo>
                    <a:pt x="355" y="1378"/>
                  </a:lnTo>
                  <a:lnTo>
                    <a:pt x="407" y="1270"/>
                  </a:lnTo>
                  <a:lnTo>
                    <a:pt x="489" y="1053"/>
                  </a:lnTo>
                  <a:lnTo>
                    <a:pt x="571" y="677"/>
                  </a:lnTo>
                  <a:lnTo>
                    <a:pt x="623" y="295"/>
                  </a:lnTo>
                  <a:lnTo>
                    <a:pt x="70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88" name="Freeform 122"/>
            <p:cNvSpPr>
              <a:spLocks/>
            </p:cNvSpPr>
            <p:nvPr/>
          </p:nvSpPr>
          <p:spPr bwMode="auto">
            <a:xfrm>
              <a:off x="2012950" y="4873625"/>
              <a:ext cx="122238" cy="125413"/>
            </a:xfrm>
            <a:custGeom>
              <a:avLst/>
              <a:gdLst>
                <a:gd name="T0" fmla="*/ 0 w 844"/>
                <a:gd name="T1" fmla="*/ 125413 h 867"/>
                <a:gd name="T2" fmla="*/ 23897 w 844"/>
                <a:gd name="T3" fmla="*/ 113552 h 867"/>
                <a:gd name="T4" fmla="*/ 39539 w 844"/>
                <a:gd name="T5" fmla="*/ 102124 h 867"/>
                <a:gd name="T6" fmla="*/ 47505 w 844"/>
                <a:gd name="T7" fmla="*/ 90263 h 867"/>
                <a:gd name="T8" fmla="*/ 51270 w 844"/>
                <a:gd name="T9" fmla="*/ 74640 h 867"/>
                <a:gd name="T10" fmla="*/ 63291 w 844"/>
                <a:gd name="T11" fmla="*/ 62634 h 867"/>
                <a:gd name="T12" fmla="*/ 82844 w 844"/>
                <a:gd name="T13" fmla="*/ 51351 h 867"/>
                <a:gd name="T14" fmla="*/ 102251 w 844"/>
                <a:gd name="T15" fmla="*/ 43251 h 867"/>
                <a:gd name="T16" fmla="*/ 113983 w 844"/>
                <a:gd name="T17" fmla="*/ 27628 h 867"/>
                <a:gd name="T18" fmla="*/ 122238 w 844"/>
                <a:gd name="T19" fmla="*/ 0 h 8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4"/>
                <a:gd name="T31" fmla="*/ 0 h 867"/>
                <a:gd name="T32" fmla="*/ 844 w 844"/>
                <a:gd name="T33" fmla="*/ 867 h 8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4" h="867">
                  <a:moveTo>
                    <a:pt x="0" y="867"/>
                  </a:moveTo>
                  <a:lnTo>
                    <a:pt x="165" y="785"/>
                  </a:lnTo>
                  <a:lnTo>
                    <a:pt x="273" y="706"/>
                  </a:lnTo>
                  <a:lnTo>
                    <a:pt x="328" y="624"/>
                  </a:lnTo>
                  <a:lnTo>
                    <a:pt x="354" y="516"/>
                  </a:lnTo>
                  <a:lnTo>
                    <a:pt x="437" y="433"/>
                  </a:lnTo>
                  <a:lnTo>
                    <a:pt x="572" y="355"/>
                  </a:lnTo>
                  <a:lnTo>
                    <a:pt x="706" y="299"/>
                  </a:lnTo>
                  <a:lnTo>
                    <a:pt x="787" y="191"/>
                  </a:lnTo>
                  <a:lnTo>
                    <a:pt x="8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89" name="Freeform 123"/>
            <p:cNvSpPr>
              <a:spLocks/>
            </p:cNvSpPr>
            <p:nvPr/>
          </p:nvSpPr>
          <p:spPr bwMode="auto">
            <a:xfrm>
              <a:off x="2001838" y="4873625"/>
              <a:ext cx="152400" cy="176213"/>
            </a:xfrm>
            <a:custGeom>
              <a:avLst/>
              <a:gdLst>
                <a:gd name="T0" fmla="*/ 0 w 1057"/>
                <a:gd name="T1" fmla="*/ 176213 h 1218"/>
                <a:gd name="T2" fmla="*/ 15716 w 1057"/>
                <a:gd name="T3" fmla="*/ 164350 h 1218"/>
                <a:gd name="T4" fmla="*/ 31287 w 1057"/>
                <a:gd name="T5" fmla="*/ 156827 h 1218"/>
                <a:gd name="T6" fmla="*/ 43110 w 1057"/>
                <a:gd name="T7" fmla="*/ 153065 h 1218"/>
                <a:gd name="T8" fmla="*/ 62431 w 1057"/>
                <a:gd name="T9" fmla="*/ 141057 h 1218"/>
                <a:gd name="T10" fmla="*/ 70072 w 1057"/>
                <a:gd name="T11" fmla="*/ 133534 h 1218"/>
                <a:gd name="T12" fmla="*/ 78291 w 1057"/>
                <a:gd name="T13" fmla="*/ 109808 h 1218"/>
                <a:gd name="T14" fmla="*/ 86221 w 1057"/>
                <a:gd name="T15" fmla="*/ 94183 h 1218"/>
                <a:gd name="T16" fmla="*/ 97611 w 1057"/>
                <a:gd name="T17" fmla="*/ 78558 h 1218"/>
                <a:gd name="T18" fmla="*/ 113183 w 1057"/>
                <a:gd name="T19" fmla="*/ 67129 h 1218"/>
                <a:gd name="T20" fmla="*/ 136828 w 1057"/>
                <a:gd name="T21" fmla="*/ 55121 h 1218"/>
                <a:gd name="T22" fmla="*/ 148651 w 1057"/>
                <a:gd name="T23" fmla="*/ 39496 h 1218"/>
                <a:gd name="T24" fmla="*/ 152400 w 1057"/>
                <a:gd name="T25" fmla="*/ 0 h 12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7"/>
                <a:gd name="T40" fmla="*/ 0 h 1218"/>
                <a:gd name="T41" fmla="*/ 1057 w 1057"/>
                <a:gd name="T42" fmla="*/ 1218 h 12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7" h="1218">
                  <a:moveTo>
                    <a:pt x="0" y="1218"/>
                  </a:moveTo>
                  <a:lnTo>
                    <a:pt x="109" y="1136"/>
                  </a:lnTo>
                  <a:lnTo>
                    <a:pt x="217" y="1084"/>
                  </a:lnTo>
                  <a:lnTo>
                    <a:pt x="299" y="1058"/>
                  </a:lnTo>
                  <a:lnTo>
                    <a:pt x="433" y="975"/>
                  </a:lnTo>
                  <a:lnTo>
                    <a:pt x="486" y="923"/>
                  </a:lnTo>
                  <a:lnTo>
                    <a:pt x="543" y="759"/>
                  </a:lnTo>
                  <a:lnTo>
                    <a:pt x="598" y="651"/>
                  </a:lnTo>
                  <a:lnTo>
                    <a:pt x="677" y="543"/>
                  </a:lnTo>
                  <a:lnTo>
                    <a:pt x="785" y="464"/>
                  </a:lnTo>
                  <a:lnTo>
                    <a:pt x="949" y="381"/>
                  </a:lnTo>
                  <a:lnTo>
                    <a:pt x="1031" y="273"/>
                  </a:lnTo>
                  <a:lnTo>
                    <a:pt x="105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90" name="Freeform 124"/>
            <p:cNvSpPr>
              <a:spLocks/>
            </p:cNvSpPr>
            <p:nvPr/>
          </p:nvSpPr>
          <p:spPr bwMode="auto">
            <a:xfrm>
              <a:off x="2209800" y="4827588"/>
              <a:ext cx="6350" cy="58738"/>
            </a:xfrm>
            <a:custGeom>
              <a:avLst/>
              <a:gdLst>
                <a:gd name="T0" fmla="*/ 0 w 52"/>
                <a:gd name="T1" fmla="*/ 0 h 403"/>
                <a:gd name="T2" fmla="*/ 0 w 52"/>
                <a:gd name="T3" fmla="*/ 15741 h 403"/>
                <a:gd name="T4" fmla="*/ 0 w 52"/>
                <a:gd name="T5" fmla="*/ 35418 h 403"/>
                <a:gd name="T6" fmla="*/ 6350 w 52"/>
                <a:gd name="T7" fmla="*/ 58738 h 4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03"/>
                <a:gd name="T14" fmla="*/ 52 w 52"/>
                <a:gd name="T15" fmla="*/ 403 h 4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03">
                  <a:moveTo>
                    <a:pt x="0" y="0"/>
                  </a:moveTo>
                  <a:lnTo>
                    <a:pt x="0" y="108"/>
                  </a:lnTo>
                  <a:lnTo>
                    <a:pt x="0" y="243"/>
                  </a:lnTo>
                  <a:lnTo>
                    <a:pt x="52" y="40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91" name="Freeform 125"/>
            <p:cNvSpPr>
              <a:spLocks/>
            </p:cNvSpPr>
            <p:nvPr/>
          </p:nvSpPr>
          <p:spPr bwMode="auto">
            <a:xfrm>
              <a:off x="2119313" y="4921250"/>
              <a:ext cx="66675" cy="109538"/>
            </a:xfrm>
            <a:custGeom>
              <a:avLst/>
              <a:gdLst>
                <a:gd name="T0" fmla="*/ 66675 w 459"/>
                <a:gd name="T1" fmla="*/ 0 h 759"/>
                <a:gd name="T2" fmla="*/ 47210 w 459"/>
                <a:gd name="T3" fmla="*/ 0 h 759"/>
                <a:gd name="T4" fmla="*/ 31522 w 459"/>
                <a:gd name="T5" fmla="*/ 4330 h 759"/>
                <a:gd name="T6" fmla="*/ 15833 w 459"/>
                <a:gd name="T7" fmla="*/ 11834 h 759"/>
                <a:gd name="T8" fmla="*/ 7554 w 459"/>
                <a:gd name="T9" fmla="*/ 20060 h 759"/>
                <a:gd name="T10" fmla="*/ 3777 w 459"/>
                <a:gd name="T11" fmla="*/ 31462 h 759"/>
                <a:gd name="T12" fmla="*/ 0 w 459"/>
                <a:gd name="T13" fmla="*/ 47048 h 759"/>
                <a:gd name="T14" fmla="*/ 0 w 459"/>
                <a:gd name="T15" fmla="*/ 66387 h 759"/>
                <a:gd name="T16" fmla="*/ 3777 w 459"/>
                <a:gd name="T17" fmla="*/ 81973 h 759"/>
                <a:gd name="T18" fmla="*/ 3777 w 459"/>
                <a:gd name="T19" fmla="*/ 109538 h 7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9"/>
                <a:gd name="T31" fmla="*/ 0 h 759"/>
                <a:gd name="T32" fmla="*/ 459 w 459"/>
                <a:gd name="T33" fmla="*/ 759 h 7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9" h="759">
                  <a:moveTo>
                    <a:pt x="459" y="0"/>
                  </a:moveTo>
                  <a:lnTo>
                    <a:pt x="325" y="0"/>
                  </a:lnTo>
                  <a:lnTo>
                    <a:pt x="217" y="30"/>
                  </a:lnTo>
                  <a:lnTo>
                    <a:pt x="109" y="82"/>
                  </a:lnTo>
                  <a:lnTo>
                    <a:pt x="52" y="139"/>
                  </a:lnTo>
                  <a:lnTo>
                    <a:pt x="26" y="218"/>
                  </a:lnTo>
                  <a:lnTo>
                    <a:pt x="0" y="326"/>
                  </a:lnTo>
                  <a:lnTo>
                    <a:pt x="0" y="460"/>
                  </a:lnTo>
                  <a:lnTo>
                    <a:pt x="26" y="568"/>
                  </a:lnTo>
                  <a:lnTo>
                    <a:pt x="26" y="75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92" name="Freeform 126"/>
            <p:cNvSpPr>
              <a:spLocks/>
            </p:cNvSpPr>
            <p:nvPr/>
          </p:nvSpPr>
          <p:spPr bwMode="auto">
            <a:xfrm>
              <a:off x="1908175" y="5062538"/>
              <a:ext cx="203200" cy="139700"/>
            </a:xfrm>
            <a:custGeom>
              <a:avLst/>
              <a:gdLst>
                <a:gd name="T0" fmla="*/ 0 w 1411"/>
                <a:gd name="T1" fmla="*/ 139700 h 974"/>
                <a:gd name="T2" fmla="*/ 23618 w 1411"/>
                <a:gd name="T3" fmla="*/ 139700 h 974"/>
                <a:gd name="T4" fmla="*/ 47236 w 1411"/>
                <a:gd name="T5" fmla="*/ 131668 h 974"/>
                <a:gd name="T6" fmla="*/ 70422 w 1411"/>
                <a:gd name="T7" fmla="*/ 116178 h 974"/>
                <a:gd name="T8" fmla="*/ 93895 w 1411"/>
                <a:gd name="T9" fmla="*/ 96815 h 974"/>
                <a:gd name="T10" fmla="*/ 113481 w 1411"/>
                <a:gd name="T11" fmla="*/ 65834 h 974"/>
                <a:gd name="T12" fmla="*/ 132778 w 1411"/>
                <a:gd name="T13" fmla="*/ 38582 h 974"/>
                <a:gd name="T14" fmla="*/ 144587 w 1411"/>
                <a:gd name="T15" fmla="*/ 15490 h 974"/>
                <a:gd name="T16" fmla="*/ 160141 w 1411"/>
                <a:gd name="T17" fmla="*/ 7458 h 974"/>
                <a:gd name="T18" fmla="*/ 172094 w 1411"/>
                <a:gd name="T19" fmla="*/ 0 h 974"/>
                <a:gd name="T20" fmla="*/ 191391 w 1411"/>
                <a:gd name="T21" fmla="*/ 0 h 974"/>
                <a:gd name="T22" fmla="*/ 203200 w 1411"/>
                <a:gd name="T23" fmla="*/ 0 h 9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11"/>
                <a:gd name="T37" fmla="*/ 0 h 974"/>
                <a:gd name="T38" fmla="*/ 1411 w 1411"/>
                <a:gd name="T39" fmla="*/ 974 h 9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11" h="974">
                  <a:moveTo>
                    <a:pt x="0" y="974"/>
                  </a:moveTo>
                  <a:lnTo>
                    <a:pt x="164" y="974"/>
                  </a:lnTo>
                  <a:lnTo>
                    <a:pt x="328" y="918"/>
                  </a:lnTo>
                  <a:lnTo>
                    <a:pt x="489" y="810"/>
                  </a:lnTo>
                  <a:lnTo>
                    <a:pt x="652" y="675"/>
                  </a:lnTo>
                  <a:lnTo>
                    <a:pt x="788" y="459"/>
                  </a:lnTo>
                  <a:lnTo>
                    <a:pt x="922" y="269"/>
                  </a:lnTo>
                  <a:lnTo>
                    <a:pt x="1004" y="108"/>
                  </a:lnTo>
                  <a:lnTo>
                    <a:pt x="1112" y="52"/>
                  </a:lnTo>
                  <a:lnTo>
                    <a:pt x="1195" y="0"/>
                  </a:lnTo>
                  <a:lnTo>
                    <a:pt x="1329" y="0"/>
                  </a:lnTo>
                  <a:lnTo>
                    <a:pt x="14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93" name="Freeform 127"/>
            <p:cNvSpPr>
              <a:spLocks/>
            </p:cNvSpPr>
            <p:nvPr/>
          </p:nvSpPr>
          <p:spPr bwMode="auto">
            <a:xfrm>
              <a:off x="1970088" y="4926013"/>
              <a:ext cx="34925" cy="22225"/>
            </a:xfrm>
            <a:custGeom>
              <a:avLst/>
              <a:gdLst>
                <a:gd name="T0" fmla="*/ 0 w 243"/>
                <a:gd name="T1" fmla="*/ 7178 h 161"/>
                <a:gd name="T2" fmla="*/ 0 w 243"/>
                <a:gd name="T3" fmla="*/ 7178 h 161"/>
                <a:gd name="T4" fmla="*/ 3881 w 243"/>
                <a:gd name="T5" fmla="*/ 3589 h 161"/>
                <a:gd name="T6" fmla="*/ 7617 w 243"/>
                <a:gd name="T7" fmla="*/ 3589 h 161"/>
                <a:gd name="T8" fmla="*/ 7617 w 243"/>
                <a:gd name="T9" fmla="*/ 3589 h 161"/>
                <a:gd name="T10" fmla="*/ 15522 w 243"/>
                <a:gd name="T11" fmla="*/ 0 h 161"/>
                <a:gd name="T12" fmla="*/ 19403 w 243"/>
                <a:gd name="T13" fmla="*/ 0 h 161"/>
                <a:gd name="T14" fmla="*/ 23140 w 243"/>
                <a:gd name="T15" fmla="*/ 0 h 161"/>
                <a:gd name="T16" fmla="*/ 26876 w 243"/>
                <a:gd name="T17" fmla="*/ 0 h 161"/>
                <a:gd name="T18" fmla="*/ 26876 w 243"/>
                <a:gd name="T19" fmla="*/ 0 h 161"/>
                <a:gd name="T20" fmla="*/ 31044 w 243"/>
                <a:gd name="T21" fmla="*/ 3589 h 161"/>
                <a:gd name="T22" fmla="*/ 34925 w 243"/>
                <a:gd name="T23" fmla="*/ 3589 h 161"/>
                <a:gd name="T24" fmla="*/ 34925 w 243"/>
                <a:gd name="T25" fmla="*/ 3589 h 161"/>
                <a:gd name="T26" fmla="*/ 34925 w 243"/>
                <a:gd name="T27" fmla="*/ 3589 h 161"/>
                <a:gd name="T28" fmla="*/ 34925 w 243"/>
                <a:gd name="T29" fmla="*/ 3589 h 161"/>
                <a:gd name="T30" fmla="*/ 34925 w 243"/>
                <a:gd name="T31" fmla="*/ 3589 h 161"/>
                <a:gd name="T32" fmla="*/ 31044 w 243"/>
                <a:gd name="T33" fmla="*/ 7178 h 161"/>
                <a:gd name="T34" fmla="*/ 31044 w 243"/>
                <a:gd name="T35" fmla="*/ 7178 h 161"/>
                <a:gd name="T36" fmla="*/ 31044 w 243"/>
                <a:gd name="T37" fmla="*/ 10767 h 161"/>
                <a:gd name="T38" fmla="*/ 31044 w 243"/>
                <a:gd name="T39" fmla="*/ 10767 h 161"/>
                <a:gd name="T40" fmla="*/ 31044 w 243"/>
                <a:gd name="T41" fmla="*/ 10767 h 161"/>
                <a:gd name="T42" fmla="*/ 31044 w 243"/>
                <a:gd name="T43" fmla="*/ 10767 h 161"/>
                <a:gd name="T44" fmla="*/ 31044 w 243"/>
                <a:gd name="T45" fmla="*/ 10767 h 161"/>
                <a:gd name="T46" fmla="*/ 31044 w 243"/>
                <a:gd name="T47" fmla="*/ 15047 h 161"/>
                <a:gd name="T48" fmla="*/ 31044 w 243"/>
                <a:gd name="T49" fmla="*/ 15047 h 161"/>
                <a:gd name="T50" fmla="*/ 31044 w 243"/>
                <a:gd name="T51" fmla="*/ 15047 h 161"/>
                <a:gd name="T52" fmla="*/ 31044 w 243"/>
                <a:gd name="T53" fmla="*/ 18636 h 161"/>
                <a:gd name="T54" fmla="*/ 31044 w 243"/>
                <a:gd name="T55" fmla="*/ 18636 h 161"/>
                <a:gd name="T56" fmla="*/ 31044 w 243"/>
                <a:gd name="T57" fmla="*/ 18636 h 161"/>
                <a:gd name="T58" fmla="*/ 31044 w 243"/>
                <a:gd name="T59" fmla="*/ 18636 h 161"/>
                <a:gd name="T60" fmla="*/ 26876 w 243"/>
                <a:gd name="T61" fmla="*/ 18636 h 161"/>
                <a:gd name="T62" fmla="*/ 23140 w 243"/>
                <a:gd name="T63" fmla="*/ 18636 h 161"/>
                <a:gd name="T64" fmla="*/ 15522 w 243"/>
                <a:gd name="T65" fmla="*/ 18636 h 161"/>
                <a:gd name="T66" fmla="*/ 15522 w 243"/>
                <a:gd name="T67" fmla="*/ 18636 h 161"/>
                <a:gd name="T68" fmla="*/ 11354 w 243"/>
                <a:gd name="T69" fmla="*/ 18636 h 161"/>
                <a:gd name="T70" fmla="*/ 7617 w 243"/>
                <a:gd name="T71" fmla="*/ 18636 h 161"/>
                <a:gd name="T72" fmla="*/ 7617 w 243"/>
                <a:gd name="T73" fmla="*/ 18636 h 161"/>
                <a:gd name="T74" fmla="*/ 3881 w 243"/>
                <a:gd name="T75" fmla="*/ 22225 h 161"/>
                <a:gd name="T76" fmla="*/ 3881 w 243"/>
                <a:gd name="T77" fmla="*/ 22225 h 161"/>
                <a:gd name="T78" fmla="*/ 0 w 243"/>
                <a:gd name="T79" fmla="*/ 22225 h 161"/>
                <a:gd name="T80" fmla="*/ 0 w 243"/>
                <a:gd name="T81" fmla="*/ 22225 h 161"/>
                <a:gd name="T82" fmla="*/ 0 w 243"/>
                <a:gd name="T83" fmla="*/ 22225 h 161"/>
                <a:gd name="T84" fmla="*/ 0 w 243"/>
                <a:gd name="T85" fmla="*/ 22225 h 1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3"/>
                <a:gd name="T130" fmla="*/ 0 h 161"/>
                <a:gd name="T131" fmla="*/ 243 w 243"/>
                <a:gd name="T132" fmla="*/ 161 h 1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3" h="161">
                  <a:moveTo>
                    <a:pt x="0" y="52"/>
                  </a:moveTo>
                  <a:lnTo>
                    <a:pt x="0" y="52"/>
                  </a:lnTo>
                  <a:lnTo>
                    <a:pt x="27" y="26"/>
                  </a:lnTo>
                  <a:lnTo>
                    <a:pt x="53" y="26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1" y="0"/>
                  </a:lnTo>
                  <a:lnTo>
                    <a:pt x="187" y="0"/>
                  </a:lnTo>
                  <a:lnTo>
                    <a:pt x="216" y="26"/>
                  </a:lnTo>
                  <a:lnTo>
                    <a:pt x="243" y="26"/>
                  </a:lnTo>
                  <a:lnTo>
                    <a:pt x="216" y="52"/>
                  </a:lnTo>
                  <a:lnTo>
                    <a:pt x="216" y="78"/>
                  </a:lnTo>
                  <a:lnTo>
                    <a:pt x="216" y="109"/>
                  </a:lnTo>
                  <a:lnTo>
                    <a:pt x="216" y="135"/>
                  </a:lnTo>
                  <a:lnTo>
                    <a:pt x="187" y="135"/>
                  </a:lnTo>
                  <a:lnTo>
                    <a:pt x="161" y="135"/>
                  </a:lnTo>
                  <a:lnTo>
                    <a:pt x="108" y="135"/>
                  </a:lnTo>
                  <a:lnTo>
                    <a:pt x="79" y="135"/>
                  </a:lnTo>
                  <a:lnTo>
                    <a:pt x="53" y="135"/>
                  </a:lnTo>
                  <a:lnTo>
                    <a:pt x="27" y="161"/>
                  </a:lnTo>
                  <a:lnTo>
                    <a:pt x="0" y="16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94" name="Freeform 128"/>
            <p:cNvSpPr>
              <a:spLocks/>
            </p:cNvSpPr>
            <p:nvPr/>
          </p:nvSpPr>
          <p:spPr bwMode="auto">
            <a:xfrm>
              <a:off x="1962150" y="4964113"/>
              <a:ext cx="34925" cy="19050"/>
            </a:xfrm>
            <a:custGeom>
              <a:avLst/>
              <a:gdLst>
                <a:gd name="T0" fmla="*/ 0 w 242"/>
                <a:gd name="T1" fmla="*/ 7479 h 135"/>
                <a:gd name="T2" fmla="*/ 0 w 242"/>
                <a:gd name="T3" fmla="*/ 7479 h 135"/>
                <a:gd name="T4" fmla="*/ 0 w 242"/>
                <a:gd name="T5" fmla="*/ 7479 h 135"/>
                <a:gd name="T6" fmla="*/ 3752 w 242"/>
                <a:gd name="T7" fmla="*/ 3810 h 135"/>
                <a:gd name="T8" fmla="*/ 7938 w 242"/>
                <a:gd name="T9" fmla="*/ 3810 h 135"/>
                <a:gd name="T10" fmla="*/ 15586 w 242"/>
                <a:gd name="T11" fmla="*/ 0 h 135"/>
                <a:gd name="T12" fmla="*/ 19339 w 242"/>
                <a:gd name="T13" fmla="*/ 0 h 135"/>
                <a:gd name="T14" fmla="*/ 19339 w 242"/>
                <a:gd name="T15" fmla="*/ 0 h 135"/>
                <a:gd name="T16" fmla="*/ 27420 w 242"/>
                <a:gd name="T17" fmla="*/ 0 h 135"/>
                <a:gd name="T18" fmla="*/ 27420 w 242"/>
                <a:gd name="T19" fmla="*/ 0 h 135"/>
                <a:gd name="T20" fmla="*/ 31173 w 242"/>
                <a:gd name="T21" fmla="*/ 0 h 135"/>
                <a:gd name="T22" fmla="*/ 31173 w 242"/>
                <a:gd name="T23" fmla="*/ 0 h 135"/>
                <a:gd name="T24" fmla="*/ 34925 w 242"/>
                <a:gd name="T25" fmla="*/ 0 h 135"/>
                <a:gd name="T26" fmla="*/ 34925 w 242"/>
                <a:gd name="T27" fmla="*/ 0 h 135"/>
                <a:gd name="T28" fmla="*/ 34925 w 242"/>
                <a:gd name="T29" fmla="*/ 0 h 135"/>
                <a:gd name="T30" fmla="*/ 34925 w 242"/>
                <a:gd name="T31" fmla="*/ 0 h 135"/>
                <a:gd name="T32" fmla="*/ 34925 w 242"/>
                <a:gd name="T33" fmla="*/ 3810 h 135"/>
                <a:gd name="T34" fmla="*/ 34925 w 242"/>
                <a:gd name="T35" fmla="*/ 7479 h 135"/>
                <a:gd name="T36" fmla="*/ 34925 w 242"/>
                <a:gd name="T37" fmla="*/ 11571 h 135"/>
                <a:gd name="T38" fmla="*/ 34925 w 242"/>
                <a:gd name="T39" fmla="*/ 11571 h 135"/>
                <a:gd name="T40" fmla="*/ 34925 w 242"/>
                <a:gd name="T41" fmla="*/ 15240 h 135"/>
                <a:gd name="T42" fmla="*/ 34925 w 242"/>
                <a:gd name="T43" fmla="*/ 15240 h 135"/>
                <a:gd name="T44" fmla="*/ 34925 w 242"/>
                <a:gd name="T45" fmla="*/ 15240 h 135"/>
                <a:gd name="T46" fmla="*/ 34925 w 242"/>
                <a:gd name="T47" fmla="*/ 15240 h 135"/>
                <a:gd name="T48" fmla="*/ 34925 w 242"/>
                <a:gd name="T49" fmla="*/ 15240 h 135"/>
                <a:gd name="T50" fmla="*/ 31173 w 242"/>
                <a:gd name="T51" fmla="*/ 15240 h 135"/>
                <a:gd name="T52" fmla="*/ 19339 w 242"/>
                <a:gd name="T53" fmla="*/ 11571 h 135"/>
                <a:gd name="T54" fmla="*/ 15586 w 242"/>
                <a:gd name="T55" fmla="*/ 15240 h 135"/>
                <a:gd name="T56" fmla="*/ 15586 w 242"/>
                <a:gd name="T57" fmla="*/ 15240 h 135"/>
                <a:gd name="T58" fmla="*/ 11834 w 242"/>
                <a:gd name="T59" fmla="*/ 15240 h 135"/>
                <a:gd name="T60" fmla="*/ 7938 w 242"/>
                <a:gd name="T61" fmla="*/ 15240 h 135"/>
                <a:gd name="T62" fmla="*/ 3752 w 242"/>
                <a:gd name="T63" fmla="*/ 19050 h 135"/>
                <a:gd name="T64" fmla="*/ 3752 w 242"/>
                <a:gd name="T65" fmla="*/ 19050 h 135"/>
                <a:gd name="T66" fmla="*/ 3752 w 242"/>
                <a:gd name="T67" fmla="*/ 19050 h 135"/>
                <a:gd name="T68" fmla="*/ 3752 w 242"/>
                <a:gd name="T69" fmla="*/ 19050 h 135"/>
                <a:gd name="T70" fmla="*/ 3752 w 242"/>
                <a:gd name="T71" fmla="*/ 19050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135"/>
                <a:gd name="T110" fmla="*/ 242 w 242"/>
                <a:gd name="T111" fmla="*/ 135 h 1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135">
                  <a:moveTo>
                    <a:pt x="0" y="53"/>
                  </a:moveTo>
                  <a:lnTo>
                    <a:pt x="0" y="53"/>
                  </a:lnTo>
                  <a:lnTo>
                    <a:pt x="26" y="27"/>
                  </a:lnTo>
                  <a:lnTo>
                    <a:pt x="55" y="27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90" y="0"/>
                  </a:lnTo>
                  <a:lnTo>
                    <a:pt x="216" y="0"/>
                  </a:lnTo>
                  <a:lnTo>
                    <a:pt x="242" y="0"/>
                  </a:lnTo>
                  <a:lnTo>
                    <a:pt x="242" y="27"/>
                  </a:lnTo>
                  <a:lnTo>
                    <a:pt x="242" y="53"/>
                  </a:lnTo>
                  <a:lnTo>
                    <a:pt x="242" y="82"/>
                  </a:lnTo>
                  <a:lnTo>
                    <a:pt x="242" y="108"/>
                  </a:lnTo>
                  <a:lnTo>
                    <a:pt x="216" y="108"/>
                  </a:lnTo>
                  <a:lnTo>
                    <a:pt x="134" y="82"/>
                  </a:lnTo>
                  <a:lnTo>
                    <a:pt x="108" y="108"/>
                  </a:lnTo>
                  <a:lnTo>
                    <a:pt x="82" y="108"/>
                  </a:lnTo>
                  <a:lnTo>
                    <a:pt x="55" y="108"/>
                  </a:lnTo>
                  <a:lnTo>
                    <a:pt x="26" y="1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95" name="Freeform 129"/>
            <p:cNvSpPr>
              <a:spLocks/>
            </p:cNvSpPr>
            <p:nvPr/>
          </p:nvSpPr>
          <p:spPr bwMode="auto">
            <a:xfrm>
              <a:off x="1958975" y="5006975"/>
              <a:ext cx="34925" cy="11113"/>
            </a:xfrm>
            <a:custGeom>
              <a:avLst/>
              <a:gdLst>
                <a:gd name="T0" fmla="*/ 0 w 242"/>
                <a:gd name="T1" fmla="*/ 0 h 78"/>
                <a:gd name="T2" fmla="*/ 0 w 242"/>
                <a:gd name="T3" fmla="*/ 0 h 78"/>
                <a:gd name="T4" fmla="*/ 3752 w 242"/>
                <a:gd name="T5" fmla="*/ 0 h 78"/>
                <a:gd name="T6" fmla="*/ 7505 w 242"/>
                <a:gd name="T7" fmla="*/ 0 h 78"/>
                <a:gd name="T8" fmla="*/ 15586 w 242"/>
                <a:gd name="T9" fmla="*/ 0 h 78"/>
                <a:gd name="T10" fmla="*/ 19339 w 242"/>
                <a:gd name="T11" fmla="*/ 0 h 78"/>
                <a:gd name="T12" fmla="*/ 23091 w 242"/>
                <a:gd name="T13" fmla="*/ 0 h 78"/>
                <a:gd name="T14" fmla="*/ 23091 w 242"/>
                <a:gd name="T15" fmla="*/ 0 h 78"/>
                <a:gd name="T16" fmla="*/ 31173 w 242"/>
                <a:gd name="T17" fmla="*/ 3847 h 78"/>
                <a:gd name="T18" fmla="*/ 31173 w 242"/>
                <a:gd name="T19" fmla="*/ 3847 h 78"/>
                <a:gd name="T20" fmla="*/ 31173 w 242"/>
                <a:gd name="T21" fmla="*/ 3847 h 78"/>
                <a:gd name="T22" fmla="*/ 34925 w 242"/>
                <a:gd name="T23" fmla="*/ 3847 h 78"/>
                <a:gd name="T24" fmla="*/ 34925 w 242"/>
                <a:gd name="T25" fmla="*/ 3847 h 78"/>
                <a:gd name="T26" fmla="*/ 31173 w 242"/>
                <a:gd name="T27" fmla="*/ 3847 h 78"/>
                <a:gd name="T28" fmla="*/ 31173 w 242"/>
                <a:gd name="T29" fmla="*/ 11113 h 78"/>
                <a:gd name="T30" fmla="*/ 31173 w 242"/>
                <a:gd name="T31" fmla="*/ 11113 h 78"/>
                <a:gd name="T32" fmla="*/ 31173 w 242"/>
                <a:gd name="T33" fmla="*/ 11113 h 78"/>
                <a:gd name="T34" fmla="*/ 31173 w 242"/>
                <a:gd name="T35" fmla="*/ 11113 h 78"/>
                <a:gd name="T36" fmla="*/ 31173 w 242"/>
                <a:gd name="T37" fmla="*/ 11113 h 78"/>
                <a:gd name="T38" fmla="*/ 31173 w 242"/>
                <a:gd name="T39" fmla="*/ 11113 h 78"/>
                <a:gd name="T40" fmla="*/ 27276 w 242"/>
                <a:gd name="T41" fmla="*/ 11113 h 78"/>
                <a:gd name="T42" fmla="*/ 23091 w 242"/>
                <a:gd name="T43" fmla="*/ 11113 h 78"/>
                <a:gd name="T44" fmla="*/ 19339 w 242"/>
                <a:gd name="T45" fmla="*/ 11113 h 78"/>
                <a:gd name="T46" fmla="*/ 11690 w 242"/>
                <a:gd name="T47" fmla="*/ 11113 h 78"/>
                <a:gd name="T48" fmla="*/ 11690 w 242"/>
                <a:gd name="T49" fmla="*/ 11113 h 78"/>
                <a:gd name="T50" fmla="*/ 11690 w 242"/>
                <a:gd name="T51" fmla="*/ 11113 h 78"/>
                <a:gd name="T52" fmla="*/ 7505 w 242"/>
                <a:gd name="T53" fmla="*/ 11113 h 78"/>
                <a:gd name="T54" fmla="*/ 7505 w 242"/>
                <a:gd name="T55" fmla="*/ 11113 h 78"/>
                <a:gd name="T56" fmla="*/ 7505 w 242"/>
                <a:gd name="T57" fmla="*/ 11113 h 78"/>
                <a:gd name="T58" fmla="*/ 7505 w 242"/>
                <a:gd name="T59" fmla="*/ 11113 h 78"/>
                <a:gd name="T60" fmla="*/ 7505 w 242"/>
                <a:gd name="T61" fmla="*/ 11113 h 78"/>
                <a:gd name="T62" fmla="*/ 7505 w 242"/>
                <a:gd name="T63" fmla="*/ 11113 h 78"/>
                <a:gd name="T64" fmla="*/ 7505 w 242"/>
                <a:gd name="T65" fmla="*/ 11113 h 78"/>
                <a:gd name="T66" fmla="*/ 7505 w 242"/>
                <a:gd name="T67" fmla="*/ 11113 h 78"/>
                <a:gd name="T68" fmla="*/ 7505 w 242"/>
                <a:gd name="T69" fmla="*/ 11113 h 78"/>
                <a:gd name="T70" fmla="*/ 7505 w 242"/>
                <a:gd name="T71" fmla="*/ 11113 h 78"/>
                <a:gd name="T72" fmla="*/ 7505 w 242"/>
                <a:gd name="T73" fmla="*/ 11113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2"/>
                <a:gd name="T112" fmla="*/ 0 h 78"/>
                <a:gd name="T113" fmla="*/ 242 w 242"/>
                <a:gd name="T114" fmla="*/ 78 h 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2" h="78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60" y="0"/>
                  </a:lnTo>
                  <a:lnTo>
                    <a:pt x="216" y="27"/>
                  </a:lnTo>
                  <a:lnTo>
                    <a:pt x="242" y="27"/>
                  </a:lnTo>
                  <a:lnTo>
                    <a:pt x="216" y="27"/>
                  </a:lnTo>
                  <a:lnTo>
                    <a:pt x="216" y="78"/>
                  </a:lnTo>
                  <a:lnTo>
                    <a:pt x="189" y="78"/>
                  </a:lnTo>
                  <a:lnTo>
                    <a:pt x="160" y="78"/>
                  </a:lnTo>
                  <a:lnTo>
                    <a:pt x="134" y="78"/>
                  </a:lnTo>
                  <a:lnTo>
                    <a:pt x="81" y="78"/>
                  </a:lnTo>
                  <a:lnTo>
                    <a:pt x="52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96" name="Freeform 130"/>
            <p:cNvSpPr>
              <a:spLocks/>
            </p:cNvSpPr>
            <p:nvPr/>
          </p:nvSpPr>
          <p:spPr bwMode="auto">
            <a:xfrm>
              <a:off x="1954213" y="5038725"/>
              <a:ext cx="31750" cy="15875"/>
            </a:xfrm>
            <a:custGeom>
              <a:avLst/>
              <a:gdLst>
                <a:gd name="T0" fmla="*/ 3969 w 216"/>
                <a:gd name="T1" fmla="*/ 4410 h 108"/>
                <a:gd name="T2" fmla="*/ 3969 w 216"/>
                <a:gd name="T3" fmla="*/ 4410 h 108"/>
                <a:gd name="T4" fmla="*/ 7791 w 216"/>
                <a:gd name="T5" fmla="*/ 0 h 108"/>
                <a:gd name="T6" fmla="*/ 11612 w 216"/>
                <a:gd name="T7" fmla="*/ 0 h 108"/>
                <a:gd name="T8" fmla="*/ 15875 w 216"/>
                <a:gd name="T9" fmla="*/ 0 h 108"/>
                <a:gd name="T10" fmla="*/ 23666 w 216"/>
                <a:gd name="T11" fmla="*/ 4410 h 108"/>
                <a:gd name="T12" fmla="*/ 23666 w 216"/>
                <a:gd name="T13" fmla="*/ 4410 h 108"/>
                <a:gd name="T14" fmla="*/ 27487 w 216"/>
                <a:gd name="T15" fmla="*/ 4410 h 108"/>
                <a:gd name="T16" fmla="*/ 31750 w 216"/>
                <a:gd name="T17" fmla="*/ 4410 h 108"/>
                <a:gd name="T18" fmla="*/ 31750 w 216"/>
                <a:gd name="T19" fmla="*/ 4410 h 108"/>
                <a:gd name="T20" fmla="*/ 31750 w 216"/>
                <a:gd name="T21" fmla="*/ 4410 h 108"/>
                <a:gd name="T22" fmla="*/ 31750 w 216"/>
                <a:gd name="T23" fmla="*/ 4410 h 108"/>
                <a:gd name="T24" fmla="*/ 31750 w 216"/>
                <a:gd name="T25" fmla="*/ 4410 h 108"/>
                <a:gd name="T26" fmla="*/ 31750 w 216"/>
                <a:gd name="T27" fmla="*/ 4410 h 108"/>
                <a:gd name="T28" fmla="*/ 31750 w 216"/>
                <a:gd name="T29" fmla="*/ 8231 h 108"/>
                <a:gd name="T30" fmla="*/ 31750 w 216"/>
                <a:gd name="T31" fmla="*/ 12053 h 108"/>
                <a:gd name="T32" fmla="*/ 31750 w 216"/>
                <a:gd name="T33" fmla="*/ 12053 h 108"/>
                <a:gd name="T34" fmla="*/ 27487 w 216"/>
                <a:gd name="T35" fmla="*/ 15875 h 108"/>
                <a:gd name="T36" fmla="*/ 27487 w 216"/>
                <a:gd name="T37" fmla="*/ 15875 h 108"/>
                <a:gd name="T38" fmla="*/ 27487 w 216"/>
                <a:gd name="T39" fmla="*/ 15875 h 108"/>
                <a:gd name="T40" fmla="*/ 27487 w 216"/>
                <a:gd name="T41" fmla="*/ 15875 h 108"/>
                <a:gd name="T42" fmla="*/ 27487 w 216"/>
                <a:gd name="T43" fmla="*/ 15875 h 108"/>
                <a:gd name="T44" fmla="*/ 27487 w 216"/>
                <a:gd name="T45" fmla="*/ 15875 h 108"/>
                <a:gd name="T46" fmla="*/ 27487 w 216"/>
                <a:gd name="T47" fmla="*/ 15875 h 108"/>
                <a:gd name="T48" fmla="*/ 27487 w 216"/>
                <a:gd name="T49" fmla="*/ 15875 h 108"/>
                <a:gd name="T50" fmla="*/ 27487 w 216"/>
                <a:gd name="T51" fmla="*/ 15875 h 108"/>
                <a:gd name="T52" fmla="*/ 15875 w 216"/>
                <a:gd name="T53" fmla="*/ 15875 h 108"/>
                <a:gd name="T54" fmla="*/ 11612 w 216"/>
                <a:gd name="T55" fmla="*/ 12053 h 108"/>
                <a:gd name="T56" fmla="*/ 7791 w 216"/>
                <a:gd name="T57" fmla="*/ 12053 h 108"/>
                <a:gd name="T58" fmla="*/ 3969 w 216"/>
                <a:gd name="T59" fmla="*/ 12053 h 108"/>
                <a:gd name="T60" fmla="*/ 3969 w 216"/>
                <a:gd name="T61" fmla="*/ 12053 h 108"/>
                <a:gd name="T62" fmla="*/ 0 w 216"/>
                <a:gd name="T63" fmla="*/ 12053 h 108"/>
                <a:gd name="T64" fmla="*/ 0 w 216"/>
                <a:gd name="T65" fmla="*/ 12053 h 108"/>
                <a:gd name="T66" fmla="*/ 0 w 216"/>
                <a:gd name="T67" fmla="*/ 12053 h 108"/>
                <a:gd name="T68" fmla="*/ 0 w 216"/>
                <a:gd name="T69" fmla="*/ 12053 h 108"/>
                <a:gd name="T70" fmla="*/ 0 w 216"/>
                <a:gd name="T71" fmla="*/ 12053 h 108"/>
                <a:gd name="T72" fmla="*/ 0 w 216"/>
                <a:gd name="T73" fmla="*/ 12053 h 108"/>
                <a:gd name="T74" fmla="*/ 0 w 216"/>
                <a:gd name="T75" fmla="*/ 12053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108"/>
                <a:gd name="T116" fmla="*/ 216 w 21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108">
                  <a:moveTo>
                    <a:pt x="27" y="30"/>
                  </a:moveTo>
                  <a:lnTo>
                    <a:pt x="27" y="30"/>
                  </a:lnTo>
                  <a:lnTo>
                    <a:pt x="53" y="0"/>
                  </a:lnTo>
                  <a:lnTo>
                    <a:pt x="79" y="0"/>
                  </a:lnTo>
                  <a:lnTo>
                    <a:pt x="108" y="0"/>
                  </a:lnTo>
                  <a:lnTo>
                    <a:pt x="161" y="30"/>
                  </a:lnTo>
                  <a:lnTo>
                    <a:pt x="187" y="30"/>
                  </a:lnTo>
                  <a:lnTo>
                    <a:pt x="216" y="30"/>
                  </a:lnTo>
                  <a:lnTo>
                    <a:pt x="216" y="56"/>
                  </a:lnTo>
                  <a:lnTo>
                    <a:pt x="216" y="82"/>
                  </a:lnTo>
                  <a:lnTo>
                    <a:pt x="187" y="108"/>
                  </a:lnTo>
                  <a:lnTo>
                    <a:pt x="108" y="108"/>
                  </a:lnTo>
                  <a:lnTo>
                    <a:pt x="79" y="82"/>
                  </a:lnTo>
                  <a:lnTo>
                    <a:pt x="53" y="82"/>
                  </a:lnTo>
                  <a:lnTo>
                    <a:pt x="27" y="82"/>
                  </a:lnTo>
                  <a:lnTo>
                    <a:pt x="0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97" name="Freeform 131"/>
            <p:cNvSpPr>
              <a:spLocks/>
            </p:cNvSpPr>
            <p:nvPr/>
          </p:nvSpPr>
          <p:spPr bwMode="auto">
            <a:xfrm>
              <a:off x="1943100" y="5068888"/>
              <a:ext cx="31750" cy="15875"/>
            </a:xfrm>
            <a:custGeom>
              <a:avLst/>
              <a:gdLst>
                <a:gd name="T0" fmla="*/ 3804 w 217"/>
                <a:gd name="T1" fmla="*/ 0 h 108"/>
                <a:gd name="T2" fmla="*/ 3804 w 217"/>
                <a:gd name="T3" fmla="*/ 0 h 108"/>
                <a:gd name="T4" fmla="*/ 3804 w 217"/>
                <a:gd name="T5" fmla="*/ 0 h 108"/>
                <a:gd name="T6" fmla="*/ 11998 w 217"/>
                <a:gd name="T7" fmla="*/ 0 h 108"/>
                <a:gd name="T8" fmla="*/ 15948 w 217"/>
                <a:gd name="T9" fmla="*/ 4410 h 108"/>
                <a:gd name="T10" fmla="*/ 23556 w 217"/>
                <a:gd name="T11" fmla="*/ 4410 h 108"/>
                <a:gd name="T12" fmla="*/ 23556 w 217"/>
                <a:gd name="T13" fmla="*/ 4410 h 108"/>
                <a:gd name="T14" fmla="*/ 23556 w 217"/>
                <a:gd name="T15" fmla="*/ 4410 h 108"/>
                <a:gd name="T16" fmla="*/ 27800 w 217"/>
                <a:gd name="T17" fmla="*/ 4410 h 108"/>
                <a:gd name="T18" fmla="*/ 31750 w 217"/>
                <a:gd name="T19" fmla="*/ 4410 h 108"/>
                <a:gd name="T20" fmla="*/ 31750 w 217"/>
                <a:gd name="T21" fmla="*/ 4410 h 108"/>
                <a:gd name="T22" fmla="*/ 31750 w 217"/>
                <a:gd name="T23" fmla="*/ 4410 h 108"/>
                <a:gd name="T24" fmla="*/ 31750 w 217"/>
                <a:gd name="T25" fmla="*/ 4410 h 108"/>
                <a:gd name="T26" fmla="*/ 31750 w 217"/>
                <a:gd name="T27" fmla="*/ 4410 h 108"/>
                <a:gd name="T28" fmla="*/ 31750 w 217"/>
                <a:gd name="T29" fmla="*/ 4410 h 108"/>
                <a:gd name="T30" fmla="*/ 31750 w 217"/>
                <a:gd name="T31" fmla="*/ 8231 h 108"/>
                <a:gd name="T32" fmla="*/ 31750 w 217"/>
                <a:gd name="T33" fmla="*/ 8231 h 108"/>
                <a:gd name="T34" fmla="*/ 27800 w 217"/>
                <a:gd name="T35" fmla="*/ 12053 h 108"/>
                <a:gd name="T36" fmla="*/ 27800 w 217"/>
                <a:gd name="T37" fmla="*/ 12053 h 108"/>
                <a:gd name="T38" fmla="*/ 27800 w 217"/>
                <a:gd name="T39" fmla="*/ 12053 h 108"/>
                <a:gd name="T40" fmla="*/ 27800 w 217"/>
                <a:gd name="T41" fmla="*/ 12053 h 108"/>
                <a:gd name="T42" fmla="*/ 27800 w 217"/>
                <a:gd name="T43" fmla="*/ 12053 h 108"/>
                <a:gd name="T44" fmla="*/ 27800 w 217"/>
                <a:gd name="T45" fmla="*/ 12053 h 108"/>
                <a:gd name="T46" fmla="*/ 27800 w 217"/>
                <a:gd name="T47" fmla="*/ 15875 h 108"/>
                <a:gd name="T48" fmla="*/ 27800 w 217"/>
                <a:gd name="T49" fmla="*/ 15875 h 108"/>
                <a:gd name="T50" fmla="*/ 27800 w 217"/>
                <a:gd name="T51" fmla="*/ 15875 h 108"/>
                <a:gd name="T52" fmla="*/ 27800 w 217"/>
                <a:gd name="T53" fmla="*/ 15875 h 108"/>
                <a:gd name="T54" fmla="*/ 27800 w 217"/>
                <a:gd name="T55" fmla="*/ 15875 h 108"/>
                <a:gd name="T56" fmla="*/ 27800 w 217"/>
                <a:gd name="T57" fmla="*/ 15875 h 108"/>
                <a:gd name="T58" fmla="*/ 27800 w 217"/>
                <a:gd name="T59" fmla="*/ 15875 h 108"/>
                <a:gd name="T60" fmla="*/ 23556 w 217"/>
                <a:gd name="T61" fmla="*/ 15875 h 108"/>
                <a:gd name="T62" fmla="*/ 19752 w 217"/>
                <a:gd name="T63" fmla="*/ 15875 h 108"/>
                <a:gd name="T64" fmla="*/ 11998 w 217"/>
                <a:gd name="T65" fmla="*/ 15875 h 108"/>
                <a:gd name="T66" fmla="*/ 7608 w 217"/>
                <a:gd name="T67" fmla="*/ 15875 h 108"/>
                <a:gd name="T68" fmla="*/ 3804 w 217"/>
                <a:gd name="T69" fmla="*/ 15875 h 108"/>
                <a:gd name="T70" fmla="*/ 0 w 217"/>
                <a:gd name="T71" fmla="*/ 15875 h 108"/>
                <a:gd name="T72" fmla="*/ 0 w 217"/>
                <a:gd name="T73" fmla="*/ 15875 h 108"/>
                <a:gd name="T74" fmla="*/ 0 w 217"/>
                <a:gd name="T75" fmla="*/ 15875 h 108"/>
                <a:gd name="T76" fmla="*/ 0 w 217"/>
                <a:gd name="T77" fmla="*/ 15875 h 108"/>
                <a:gd name="T78" fmla="*/ 0 w 217"/>
                <a:gd name="T79" fmla="*/ 15875 h 108"/>
                <a:gd name="T80" fmla="*/ 0 w 217"/>
                <a:gd name="T81" fmla="*/ 15875 h 108"/>
                <a:gd name="T82" fmla="*/ 0 w 217"/>
                <a:gd name="T83" fmla="*/ 15875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7"/>
                <a:gd name="T127" fmla="*/ 0 h 108"/>
                <a:gd name="T128" fmla="*/ 217 w 217"/>
                <a:gd name="T129" fmla="*/ 108 h 1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7" h="108">
                  <a:moveTo>
                    <a:pt x="26" y="0"/>
                  </a:moveTo>
                  <a:lnTo>
                    <a:pt x="26" y="0"/>
                  </a:lnTo>
                  <a:lnTo>
                    <a:pt x="82" y="0"/>
                  </a:lnTo>
                  <a:lnTo>
                    <a:pt x="109" y="30"/>
                  </a:lnTo>
                  <a:lnTo>
                    <a:pt x="161" y="30"/>
                  </a:lnTo>
                  <a:lnTo>
                    <a:pt x="190" y="30"/>
                  </a:lnTo>
                  <a:lnTo>
                    <a:pt x="217" y="30"/>
                  </a:lnTo>
                  <a:lnTo>
                    <a:pt x="217" y="56"/>
                  </a:lnTo>
                  <a:lnTo>
                    <a:pt x="190" y="82"/>
                  </a:lnTo>
                  <a:lnTo>
                    <a:pt x="190" y="108"/>
                  </a:lnTo>
                  <a:lnTo>
                    <a:pt x="161" y="108"/>
                  </a:lnTo>
                  <a:lnTo>
                    <a:pt x="135" y="108"/>
                  </a:lnTo>
                  <a:lnTo>
                    <a:pt x="82" y="108"/>
                  </a:lnTo>
                  <a:lnTo>
                    <a:pt x="52" y="108"/>
                  </a:lnTo>
                  <a:lnTo>
                    <a:pt x="26" y="10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98" name="Freeform 132"/>
            <p:cNvSpPr>
              <a:spLocks/>
            </p:cNvSpPr>
            <p:nvPr/>
          </p:nvSpPr>
          <p:spPr bwMode="auto">
            <a:xfrm>
              <a:off x="1930400" y="5100638"/>
              <a:ext cx="36513" cy="4763"/>
            </a:xfrm>
            <a:custGeom>
              <a:avLst/>
              <a:gdLst>
                <a:gd name="T0" fmla="*/ 0 w 243"/>
                <a:gd name="T1" fmla="*/ 4763 h 30"/>
                <a:gd name="T2" fmla="*/ 0 w 243"/>
                <a:gd name="T3" fmla="*/ 4763 h 30"/>
                <a:gd name="T4" fmla="*/ 0 w 243"/>
                <a:gd name="T5" fmla="*/ 4763 h 30"/>
                <a:gd name="T6" fmla="*/ 3907 w 243"/>
                <a:gd name="T7" fmla="*/ 0 h 30"/>
                <a:gd name="T8" fmla="*/ 7813 w 243"/>
                <a:gd name="T9" fmla="*/ 0 h 30"/>
                <a:gd name="T10" fmla="*/ 16228 w 243"/>
                <a:gd name="T11" fmla="*/ 0 h 30"/>
                <a:gd name="T12" fmla="*/ 20135 w 243"/>
                <a:gd name="T13" fmla="*/ 0 h 30"/>
                <a:gd name="T14" fmla="*/ 24643 w 243"/>
                <a:gd name="T15" fmla="*/ 0 h 30"/>
                <a:gd name="T16" fmla="*/ 28700 w 243"/>
                <a:gd name="T17" fmla="*/ 0 h 30"/>
                <a:gd name="T18" fmla="*/ 32606 w 243"/>
                <a:gd name="T19" fmla="*/ 0 h 30"/>
                <a:gd name="T20" fmla="*/ 32606 w 243"/>
                <a:gd name="T21" fmla="*/ 0 h 30"/>
                <a:gd name="T22" fmla="*/ 36513 w 243"/>
                <a:gd name="T23" fmla="*/ 0 h 30"/>
                <a:gd name="T24" fmla="*/ 36513 w 243"/>
                <a:gd name="T25" fmla="*/ 0 h 30"/>
                <a:gd name="T26" fmla="*/ 36513 w 243"/>
                <a:gd name="T27" fmla="*/ 0 h 30"/>
                <a:gd name="T28" fmla="*/ 36513 w 243"/>
                <a:gd name="T29" fmla="*/ 0 h 30"/>
                <a:gd name="T30" fmla="*/ 36513 w 243"/>
                <a:gd name="T31" fmla="*/ 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3"/>
                <a:gd name="T49" fmla="*/ 0 h 30"/>
                <a:gd name="T50" fmla="*/ 243 w 243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3" h="30">
                  <a:moveTo>
                    <a:pt x="0" y="30"/>
                  </a:moveTo>
                  <a:lnTo>
                    <a:pt x="0" y="3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64" y="0"/>
                  </a:lnTo>
                  <a:lnTo>
                    <a:pt x="191" y="0"/>
                  </a:lnTo>
                  <a:lnTo>
                    <a:pt x="217" y="0"/>
                  </a:lnTo>
                  <a:lnTo>
                    <a:pt x="24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77" name="Group 213"/>
          <p:cNvGrpSpPr>
            <a:grpSpLocks/>
          </p:cNvGrpSpPr>
          <p:nvPr/>
        </p:nvGrpSpPr>
        <p:grpSpPr bwMode="auto">
          <a:xfrm>
            <a:off x="4860925" y="2724150"/>
            <a:ext cx="1143000" cy="1568450"/>
            <a:chOff x="1517650" y="2484438"/>
            <a:chExt cx="1917701" cy="2741613"/>
          </a:xfrm>
        </p:grpSpPr>
        <p:sp>
          <p:nvSpPr>
            <p:cNvPr id="39955" name="Freeform 8"/>
            <p:cNvSpPr>
              <a:spLocks/>
            </p:cNvSpPr>
            <p:nvPr/>
          </p:nvSpPr>
          <p:spPr bwMode="auto">
            <a:xfrm>
              <a:off x="2881313" y="2484438"/>
              <a:ext cx="554038" cy="536575"/>
            </a:xfrm>
            <a:custGeom>
              <a:avLst/>
              <a:gdLst>
                <a:gd name="T0" fmla="*/ 94169 w 3836"/>
                <a:gd name="T1" fmla="*/ 296111 h 3722"/>
                <a:gd name="T2" fmla="*/ 78571 w 3836"/>
                <a:gd name="T3" fmla="*/ 288470 h 3722"/>
                <a:gd name="T4" fmla="*/ 43040 w 3836"/>
                <a:gd name="T5" fmla="*/ 280541 h 3722"/>
                <a:gd name="T6" fmla="*/ 58783 w 3836"/>
                <a:gd name="T7" fmla="*/ 268576 h 3722"/>
                <a:gd name="T8" fmla="*/ 46796 w 3836"/>
                <a:gd name="T9" fmla="*/ 259494 h 3722"/>
                <a:gd name="T10" fmla="*/ 106735 w 3836"/>
                <a:gd name="T11" fmla="*/ 229796 h 3722"/>
                <a:gd name="T12" fmla="*/ 58783 w 3836"/>
                <a:gd name="T13" fmla="*/ 218119 h 3722"/>
                <a:gd name="T14" fmla="*/ 43040 w 3836"/>
                <a:gd name="T15" fmla="*/ 210478 h 3722"/>
                <a:gd name="T16" fmla="*/ 0 w 3836"/>
                <a:gd name="T17" fmla="*/ 191160 h 3722"/>
                <a:gd name="T18" fmla="*/ 43040 w 3836"/>
                <a:gd name="T19" fmla="*/ 198657 h 3722"/>
                <a:gd name="T20" fmla="*/ 17187 w 3836"/>
                <a:gd name="T21" fmla="*/ 180348 h 3722"/>
                <a:gd name="T22" fmla="*/ 96480 w 3836"/>
                <a:gd name="T23" fmla="*/ 180348 h 3722"/>
                <a:gd name="T24" fmla="*/ 117567 w 3836"/>
                <a:gd name="T25" fmla="*/ 175446 h 3722"/>
                <a:gd name="T26" fmla="*/ 125511 w 3836"/>
                <a:gd name="T27" fmla="*/ 159877 h 3722"/>
                <a:gd name="T28" fmla="*/ 86225 w 3836"/>
                <a:gd name="T29" fmla="*/ 136234 h 3722"/>
                <a:gd name="T30" fmla="*/ 164363 w 3836"/>
                <a:gd name="T31" fmla="*/ 128738 h 3722"/>
                <a:gd name="T32" fmla="*/ 207548 w 3836"/>
                <a:gd name="T33" fmla="*/ 104951 h 3722"/>
                <a:gd name="T34" fmla="*/ 256076 w 3836"/>
                <a:gd name="T35" fmla="*/ 90967 h 3722"/>
                <a:gd name="T36" fmla="*/ 281930 w 3836"/>
                <a:gd name="T37" fmla="*/ 43105 h 3722"/>
                <a:gd name="T38" fmla="*/ 245822 w 3836"/>
                <a:gd name="T39" fmla="*/ 11821 h 3722"/>
                <a:gd name="T40" fmla="*/ 317460 w 3836"/>
                <a:gd name="T41" fmla="*/ 15570 h 3722"/>
                <a:gd name="T42" fmla="*/ 321215 w 3836"/>
                <a:gd name="T43" fmla="*/ 3892 h 3722"/>
                <a:gd name="T44" fmla="*/ 355301 w 3836"/>
                <a:gd name="T45" fmla="*/ 11821 h 3722"/>
                <a:gd name="T46" fmla="*/ 376243 w 3836"/>
                <a:gd name="T47" fmla="*/ 11821 h 3722"/>
                <a:gd name="T48" fmla="*/ 395164 w 3836"/>
                <a:gd name="T49" fmla="*/ 11821 h 3722"/>
                <a:gd name="T50" fmla="*/ 444704 w 3836"/>
                <a:gd name="T51" fmla="*/ 61413 h 3722"/>
                <a:gd name="T52" fmla="*/ 474312 w 3836"/>
                <a:gd name="T53" fmla="*/ 121097 h 3722"/>
                <a:gd name="T54" fmla="*/ 489477 w 3836"/>
                <a:gd name="T55" fmla="*/ 109420 h 3722"/>
                <a:gd name="T56" fmla="*/ 497565 w 3836"/>
                <a:gd name="T57" fmla="*/ 101202 h 3722"/>
                <a:gd name="T58" fmla="*/ 514175 w 3836"/>
                <a:gd name="T59" fmla="*/ 111006 h 3722"/>
                <a:gd name="T60" fmla="*/ 525007 w 3836"/>
                <a:gd name="T61" fmla="*/ 120520 h 3722"/>
                <a:gd name="T62" fmla="*/ 528763 w 3836"/>
                <a:gd name="T63" fmla="*/ 179195 h 3722"/>
                <a:gd name="T64" fmla="*/ 554038 w 3836"/>
                <a:gd name="T65" fmla="*/ 229796 h 3722"/>
                <a:gd name="T66" fmla="*/ 544506 w 3836"/>
                <a:gd name="T67" fmla="*/ 289047 h 3722"/>
                <a:gd name="T68" fmla="*/ 554038 w 3836"/>
                <a:gd name="T69" fmla="*/ 328980 h 3722"/>
                <a:gd name="T70" fmla="*/ 544506 w 3836"/>
                <a:gd name="T71" fmla="*/ 374103 h 3722"/>
                <a:gd name="T72" fmla="*/ 504498 w 3836"/>
                <a:gd name="T73" fmla="*/ 388087 h 3722"/>
                <a:gd name="T74" fmla="*/ 474312 w 3836"/>
                <a:gd name="T75" fmla="*/ 397890 h 3722"/>
                <a:gd name="T76" fmla="*/ 438782 w 3836"/>
                <a:gd name="T77" fmla="*/ 459592 h 3722"/>
                <a:gd name="T78" fmla="*/ 404696 w 3836"/>
                <a:gd name="T79" fmla="*/ 457429 h 3722"/>
                <a:gd name="T80" fmla="*/ 364833 w 3836"/>
                <a:gd name="T81" fmla="*/ 496786 h 3722"/>
                <a:gd name="T82" fmla="*/ 305616 w 3836"/>
                <a:gd name="T83" fmla="*/ 536575 h 3722"/>
                <a:gd name="T84" fmla="*/ 317460 w 3836"/>
                <a:gd name="T85" fmla="*/ 514518 h 3722"/>
                <a:gd name="T86" fmla="*/ 297528 w 3836"/>
                <a:gd name="T87" fmla="*/ 518266 h 3722"/>
                <a:gd name="T88" fmla="*/ 245822 w 3836"/>
                <a:gd name="T89" fmla="*/ 507022 h 3722"/>
                <a:gd name="T90" fmla="*/ 216213 w 3836"/>
                <a:gd name="T91" fmla="*/ 457429 h 3722"/>
                <a:gd name="T92" fmla="*/ 106735 w 3836"/>
                <a:gd name="T93" fmla="*/ 378284 h 37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36"/>
                <a:gd name="T142" fmla="*/ 0 h 3722"/>
                <a:gd name="T143" fmla="*/ 3836 w 3836"/>
                <a:gd name="T144" fmla="*/ 3722 h 37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36" h="3722">
                  <a:moveTo>
                    <a:pt x="877" y="2076"/>
                  </a:moveTo>
                  <a:lnTo>
                    <a:pt x="652" y="2054"/>
                  </a:lnTo>
                  <a:lnTo>
                    <a:pt x="731" y="1972"/>
                  </a:lnTo>
                  <a:lnTo>
                    <a:pt x="544" y="2001"/>
                  </a:lnTo>
                  <a:lnTo>
                    <a:pt x="190" y="1946"/>
                  </a:lnTo>
                  <a:lnTo>
                    <a:pt x="298" y="1946"/>
                  </a:lnTo>
                  <a:lnTo>
                    <a:pt x="489" y="1863"/>
                  </a:lnTo>
                  <a:lnTo>
                    <a:pt x="407" y="1863"/>
                  </a:lnTo>
                  <a:lnTo>
                    <a:pt x="187" y="1800"/>
                  </a:lnTo>
                  <a:lnTo>
                    <a:pt x="324" y="1800"/>
                  </a:lnTo>
                  <a:lnTo>
                    <a:pt x="597" y="1702"/>
                  </a:lnTo>
                  <a:lnTo>
                    <a:pt x="739" y="1594"/>
                  </a:lnTo>
                  <a:lnTo>
                    <a:pt x="600" y="1527"/>
                  </a:lnTo>
                  <a:lnTo>
                    <a:pt x="407" y="1513"/>
                  </a:lnTo>
                  <a:lnTo>
                    <a:pt x="324" y="1456"/>
                  </a:lnTo>
                  <a:lnTo>
                    <a:pt x="298" y="1460"/>
                  </a:lnTo>
                  <a:lnTo>
                    <a:pt x="190" y="1434"/>
                  </a:lnTo>
                  <a:lnTo>
                    <a:pt x="0" y="1326"/>
                  </a:lnTo>
                  <a:lnTo>
                    <a:pt x="216" y="1378"/>
                  </a:lnTo>
                  <a:lnTo>
                    <a:pt x="298" y="1378"/>
                  </a:lnTo>
                  <a:lnTo>
                    <a:pt x="48" y="1184"/>
                  </a:lnTo>
                  <a:lnTo>
                    <a:pt x="119" y="1251"/>
                  </a:lnTo>
                  <a:lnTo>
                    <a:pt x="463" y="1295"/>
                  </a:lnTo>
                  <a:lnTo>
                    <a:pt x="668" y="1251"/>
                  </a:lnTo>
                  <a:lnTo>
                    <a:pt x="877" y="1251"/>
                  </a:lnTo>
                  <a:lnTo>
                    <a:pt x="814" y="1217"/>
                  </a:lnTo>
                  <a:lnTo>
                    <a:pt x="463" y="1046"/>
                  </a:lnTo>
                  <a:lnTo>
                    <a:pt x="869" y="1109"/>
                  </a:lnTo>
                  <a:lnTo>
                    <a:pt x="324" y="867"/>
                  </a:lnTo>
                  <a:lnTo>
                    <a:pt x="597" y="945"/>
                  </a:lnTo>
                  <a:lnTo>
                    <a:pt x="869" y="945"/>
                  </a:lnTo>
                  <a:lnTo>
                    <a:pt x="1138" y="893"/>
                  </a:lnTo>
                  <a:lnTo>
                    <a:pt x="1358" y="770"/>
                  </a:lnTo>
                  <a:lnTo>
                    <a:pt x="1437" y="728"/>
                  </a:lnTo>
                  <a:lnTo>
                    <a:pt x="1563" y="702"/>
                  </a:lnTo>
                  <a:lnTo>
                    <a:pt x="1773" y="631"/>
                  </a:lnTo>
                  <a:lnTo>
                    <a:pt x="1978" y="426"/>
                  </a:lnTo>
                  <a:lnTo>
                    <a:pt x="1952" y="299"/>
                  </a:lnTo>
                  <a:lnTo>
                    <a:pt x="1840" y="153"/>
                  </a:lnTo>
                  <a:lnTo>
                    <a:pt x="1702" y="82"/>
                  </a:lnTo>
                  <a:lnTo>
                    <a:pt x="2033" y="82"/>
                  </a:lnTo>
                  <a:lnTo>
                    <a:pt x="2198" y="108"/>
                  </a:lnTo>
                  <a:lnTo>
                    <a:pt x="2090" y="0"/>
                  </a:lnTo>
                  <a:lnTo>
                    <a:pt x="2224" y="27"/>
                  </a:lnTo>
                  <a:lnTo>
                    <a:pt x="2523" y="161"/>
                  </a:lnTo>
                  <a:lnTo>
                    <a:pt x="2460" y="82"/>
                  </a:lnTo>
                  <a:lnTo>
                    <a:pt x="2392" y="16"/>
                  </a:lnTo>
                  <a:lnTo>
                    <a:pt x="2605" y="82"/>
                  </a:lnTo>
                  <a:lnTo>
                    <a:pt x="2736" y="153"/>
                  </a:lnTo>
                  <a:lnTo>
                    <a:pt x="2736" y="82"/>
                  </a:lnTo>
                  <a:lnTo>
                    <a:pt x="2941" y="221"/>
                  </a:lnTo>
                  <a:lnTo>
                    <a:pt x="3079" y="426"/>
                  </a:lnTo>
                  <a:lnTo>
                    <a:pt x="3217" y="631"/>
                  </a:lnTo>
                  <a:lnTo>
                    <a:pt x="3284" y="840"/>
                  </a:lnTo>
                  <a:lnTo>
                    <a:pt x="3284" y="907"/>
                  </a:lnTo>
                  <a:lnTo>
                    <a:pt x="3389" y="759"/>
                  </a:lnTo>
                  <a:lnTo>
                    <a:pt x="3445" y="568"/>
                  </a:lnTo>
                  <a:lnTo>
                    <a:pt x="3445" y="702"/>
                  </a:lnTo>
                  <a:lnTo>
                    <a:pt x="3445" y="919"/>
                  </a:lnTo>
                  <a:lnTo>
                    <a:pt x="3560" y="770"/>
                  </a:lnTo>
                  <a:lnTo>
                    <a:pt x="3605" y="650"/>
                  </a:lnTo>
                  <a:lnTo>
                    <a:pt x="3635" y="836"/>
                  </a:lnTo>
                  <a:lnTo>
                    <a:pt x="3661" y="919"/>
                  </a:lnTo>
                  <a:lnTo>
                    <a:pt x="3661" y="1243"/>
                  </a:lnTo>
                  <a:lnTo>
                    <a:pt x="3770" y="1389"/>
                  </a:lnTo>
                  <a:lnTo>
                    <a:pt x="3836" y="1594"/>
                  </a:lnTo>
                  <a:lnTo>
                    <a:pt x="3836" y="1867"/>
                  </a:lnTo>
                  <a:lnTo>
                    <a:pt x="3770" y="2005"/>
                  </a:lnTo>
                  <a:lnTo>
                    <a:pt x="3770" y="2076"/>
                  </a:lnTo>
                  <a:lnTo>
                    <a:pt x="3836" y="2282"/>
                  </a:lnTo>
                  <a:lnTo>
                    <a:pt x="3836" y="2487"/>
                  </a:lnTo>
                  <a:lnTo>
                    <a:pt x="3770" y="2595"/>
                  </a:lnTo>
                  <a:lnTo>
                    <a:pt x="3635" y="2677"/>
                  </a:lnTo>
                  <a:lnTo>
                    <a:pt x="3493" y="2692"/>
                  </a:lnTo>
                  <a:lnTo>
                    <a:pt x="3355" y="2692"/>
                  </a:lnTo>
                  <a:lnTo>
                    <a:pt x="3284" y="2760"/>
                  </a:lnTo>
                  <a:lnTo>
                    <a:pt x="3150" y="3102"/>
                  </a:lnTo>
                  <a:lnTo>
                    <a:pt x="3038" y="3188"/>
                  </a:lnTo>
                  <a:lnTo>
                    <a:pt x="2941" y="3241"/>
                  </a:lnTo>
                  <a:lnTo>
                    <a:pt x="2802" y="3173"/>
                  </a:lnTo>
                  <a:lnTo>
                    <a:pt x="2665" y="3241"/>
                  </a:lnTo>
                  <a:lnTo>
                    <a:pt x="2526" y="3446"/>
                  </a:lnTo>
                  <a:lnTo>
                    <a:pt x="2321" y="3651"/>
                  </a:lnTo>
                  <a:lnTo>
                    <a:pt x="2116" y="3722"/>
                  </a:lnTo>
                  <a:lnTo>
                    <a:pt x="1978" y="3651"/>
                  </a:lnTo>
                  <a:lnTo>
                    <a:pt x="2198" y="3569"/>
                  </a:lnTo>
                  <a:lnTo>
                    <a:pt x="2250" y="3432"/>
                  </a:lnTo>
                  <a:lnTo>
                    <a:pt x="2060" y="3595"/>
                  </a:lnTo>
                  <a:lnTo>
                    <a:pt x="1773" y="3517"/>
                  </a:lnTo>
                  <a:lnTo>
                    <a:pt x="1702" y="3517"/>
                  </a:lnTo>
                  <a:lnTo>
                    <a:pt x="1634" y="3446"/>
                  </a:lnTo>
                  <a:lnTo>
                    <a:pt x="1497" y="3173"/>
                  </a:lnTo>
                  <a:lnTo>
                    <a:pt x="1149" y="2831"/>
                  </a:lnTo>
                  <a:lnTo>
                    <a:pt x="739" y="2624"/>
                  </a:lnTo>
                  <a:lnTo>
                    <a:pt x="877" y="2076"/>
                  </a:lnTo>
                  <a:close/>
                </a:path>
              </a:pathLst>
            </a:custGeom>
            <a:solidFill>
              <a:srgbClr val="C9662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56" name="Freeform 9"/>
            <p:cNvSpPr>
              <a:spLocks/>
            </p:cNvSpPr>
            <p:nvPr/>
          </p:nvSpPr>
          <p:spPr bwMode="auto">
            <a:xfrm>
              <a:off x="2840038" y="2792413"/>
              <a:ext cx="88900" cy="60325"/>
            </a:xfrm>
            <a:custGeom>
              <a:avLst/>
              <a:gdLst>
                <a:gd name="T0" fmla="*/ 9622 w 619"/>
                <a:gd name="T1" fmla="*/ 20452 h 410"/>
                <a:gd name="T2" fmla="*/ 39495 w 619"/>
                <a:gd name="T3" fmla="*/ 10005 h 410"/>
                <a:gd name="T4" fmla="*/ 49261 w 619"/>
                <a:gd name="T5" fmla="*/ 0 h 410"/>
                <a:gd name="T6" fmla="*/ 59458 w 619"/>
                <a:gd name="T7" fmla="*/ 0 h 410"/>
                <a:gd name="T8" fmla="*/ 79421 w 619"/>
                <a:gd name="T9" fmla="*/ 0 h 410"/>
                <a:gd name="T10" fmla="*/ 88900 w 619"/>
                <a:gd name="T11" fmla="*/ 20452 h 410"/>
                <a:gd name="T12" fmla="*/ 88900 w 619"/>
                <a:gd name="T13" fmla="*/ 40609 h 410"/>
                <a:gd name="T14" fmla="*/ 79421 w 619"/>
                <a:gd name="T15" fmla="*/ 60325 h 410"/>
                <a:gd name="T16" fmla="*/ 39495 w 619"/>
                <a:gd name="T17" fmla="*/ 50614 h 410"/>
                <a:gd name="T18" fmla="*/ 0 w 619"/>
                <a:gd name="T19" fmla="*/ 30162 h 410"/>
                <a:gd name="T20" fmla="*/ 9622 w 619"/>
                <a:gd name="T21" fmla="*/ 20452 h 4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9"/>
                <a:gd name="T34" fmla="*/ 0 h 410"/>
                <a:gd name="T35" fmla="*/ 619 w 619"/>
                <a:gd name="T36" fmla="*/ 410 h 4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9" h="410">
                  <a:moveTo>
                    <a:pt x="67" y="139"/>
                  </a:moveTo>
                  <a:lnTo>
                    <a:pt x="275" y="68"/>
                  </a:lnTo>
                  <a:lnTo>
                    <a:pt x="343" y="0"/>
                  </a:lnTo>
                  <a:lnTo>
                    <a:pt x="414" y="0"/>
                  </a:lnTo>
                  <a:lnTo>
                    <a:pt x="553" y="0"/>
                  </a:lnTo>
                  <a:lnTo>
                    <a:pt x="619" y="139"/>
                  </a:lnTo>
                  <a:lnTo>
                    <a:pt x="619" y="276"/>
                  </a:lnTo>
                  <a:lnTo>
                    <a:pt x="553" y="410"/>
                  </a:lnTo>
                  <a:lnTo>
                    <a:pt x="275" y="344"/>
                  </a:lnTo>
                  <a:lnTo>
                    <a:pt x="0" y="205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57" name="Freeform 10"/>
            <p:cNvSpPr>
              <a:spLocks/>
            </p:cNvSpPr>
            <p:nvPr/>
          </p:nvSpPr>
          <p:spPr bwMode="auto">
            <a:xfrm>
              <a:off x="1587500" y="3140075"/>
              <a:ext cx="128588" cy="158750"/>
            </a:xfrm>
            <a:custGeom>
              <a:avLst/>
              <a:gdLst>
                <a:gd name="T0" fmla="*/ 29994 w 896"/>
                <a:gd name="T1" fmla="*/ 19880 h 1102"/>
                <a:gd name="T2" fmla="*/ 10189 w 896"/>
                <a:gd name="T3" fmla="*/ 69435 h 1102"/>
                <a:gd name="T4" fmla="*/ 0 w 896"/>
                <a:gd name="T5" fmla="*/ 109195 h 1102"/>
                <a:gd name="T6" fmla="*/ 0 w 896"/>
                <a:gd name="T7" fmla="*/ 138726 h 1102"/>
                <a:gd name="T8" fmla="*/ 0 w 896"/>
                <a:gd name="T9" fmla="*/ 158750 h 1102"/>
                <a:gd name="T10" fmla="*/ 19805 w 896"/>
                <a:gd name="T11" fmla="*/ 158750 h 1102"/>
                <a:gd name="T12" fmla="*/ 29994 w 896"/>
                <a:gd name="T13" fmla="*/ 148522 h 1102"/>
                <a:gd name="T14" fmla="*/ 39610 w 896"/>
                <a:gd name="T15" fmla="*/ 138726 h 1102"/>
                <a:gd name="T16" fmla="*/ 69030 w 896"/>
                <a:gd name="T17" fmla="*/ 128498 h 1102"/>
                <a:gd name="T18" fmla="*/ 88978 w 896"/>
                <a:gd name="T19" fmla="*/ 109195 h 1102"/>
                <a:gd name="T20" fmla="*/ 118829 w 896"/>
                <a:gd name="T21" fmla="*/ 59639 h 1102"/>
                <a:gd name="T22" fmla="*/ 128588 w 896"/>
                <a:gd name="T23" fmla="*/ 19880 h 1102"/>
                <a:gd name="T24" fmla="*/ 99168 w 896"/>
                <a:gd name="T25" fmla="*/ 0 h 1102"/>
                <a:gd name="T26" fmla="*/ 29994 w 896"/>
                <a:gd name="T27" fmla="*/ 19880 h 11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6"/>
                <a:gd name="T43" fmla="*/ 0 h 1102"/>
                <a:gd name="T44" fmla="*/ 896 w 896"/>
                <a:gd name="T45" fmla="*/ 1102 h 11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6" h="1102">
                  <a:moveTo>
                    <a:pt x="209" y="138"/>
                  </a:moveTo>
                  <a:lnTo>
                    <a:pt x="71" y="482"/>
                  </a:lnTo>
                  <a:lnTo>
                    <a:pt x="0" y="758"/>
                  </a:lnTo>
                  <a:lnTo>
                    <a:pt x="0" y="963"/>
                  </a:lnTo>
                  <a:lnTo>
                    <a:pt x="0" y="1102"/>
                  </a:lnTo>
                  <a:lnTo>
                    <a:pt x="138" y="1102"/>
                  </a:lnTo>
                  <a:lnTo>
                    <a:pt x="209" y="1031"/>
                  </a:lnTo>
                  <a:lnTo>
                    <a:pt x="276" y="963"/>
                  </a:lnTo>
                  <a:lnTo>
                    <a:pt x="481" y="892"/>
                  </a:lnTo>
                  <a:lnTo>
                    <a:pt x="620" y="758"/>
                  </a:lnTo>
                  <a:lnTo>
                    <a:pt x="828" y="414"/>
                  </a:lnTo>
                  <a:lnTo>
                    <a:pt x="896" y="138"/>
                  </a:lnTo>
                  <a:lnTo>
                    <a:pt x="691" y="0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rgbClr val="FF997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58" name="Freeform 11"/>
            <p:cNvSpPr>
              <a:spLocks/>
            </p:cNvSpPr>
            <p:nvPr/>
          </p:nvSpPr>
          <p:spPr bwMode="auto">
            <a:xfrm>
              <a:off x="1517650" y="2792413"/>
              <a:ext cx="1439863" cy="485775"/>
            </a:xfrm>
            <a:custGeom>
              <a:avLst/>
              <a:gdLst>
                <a:gd name="T0" fmla="*/ 1410299 w 9984"/>
                <a:gd name="T1" fmla="*/ 39856 h 3364"/>
                <a:gd name="T2" fmla="*/ 1375398 w 9984"/>
                <a:gd name="T3" fmla="*/ 18339 h 3364"/>
                <a:gd name="T4" fmla="*/ 1312952 w 9984"/>
                <a:gd name="T5" fmla="*/ 2744 h 3364"/>
                <a:gd name="T6" fmla="*/ 1261178 w 9984"/>
                <a:gd name="T7" fmla="*/ 0 h 3364"/>
                <a:gd name="T8" fmla="*/ 1223105 w 9984"/>
                <a:gd name="T9" fmla="*/ 2744 h 3364"/>
                <a:gd name="T10" fmla="*/ 1171763 w 9984"/>
                <a:gd name="T11" fmla="*/ 29603 h 3364"/>
                <a:gd name="T12" fmla="*/ 1112634 w 9984"/>
                <a:gd name="T13" fmla="*/ 49675 h 3364"/>
                <a:gd name="T14" fmla="*/ 933517 w 9984"/>
                <a:gd name="T15" fmla="*/ 108881 h 3364"/>
                <a:gd name="T16" fmla="*/ 824200 w 9984"/>
                <a:gd name="T17" fmla="*/ 148736 h 3364"/>
                <a:gd name="T18" fmla="*/ 686906 w 9984"/>
                <a:gd name="T19" fmla="*/ 158989 h 3364"/>
                <a:gd name="T20" fmla="*/ 536199 w 9984"/>
                <a:gd name="T21" fmla="*/ 188158 h 3364"/>
                <a:gd name="T22" fmla="*/ 437122 w 9984"/>
                <a:gd name="T23" fmla="*/ 208231 h 3364"/>
                <a:gd name="T24" fmla="*/ 339199 w 9984"/>
                <a:gd name="T25" fmla="*/ 221083 h 3364"/>
                <a:gd name="T26" fmla="*/ 178685 w 9984"/>
                <a:gd name="T27" fmla="*/ 277689 h 3364"/>
                <a:gd name="T28" fmla="*/ 89415 w 9984"/>
                <a:gd name="T29" fmla="*/ 337039 h 3364"/>
                <a:gd name="T30" fmla="*/ 39804 w 9984"/>
                <a:gd name="T31" fmla="*/ 386569 h 3364"/>
                <a:gd name="T32" fmla="*/ 0 w 9984"/>
                <a:gd name="T33" fmla="*/ 426569 h 3364"/>
                <a:gd name="T34" fmla="*/ 30286 w 9984"/>
                <a:gd name="T35" fmla="*/ 431912 h 3364"/>
                <a:gd name="T36" fmla="*/ 79752 w 9984"/>
                <a:gd name="T37" fmla="*/ 396245 h 3364"/>
                <a:gd name="T38" fmla="*/ 129218 w 9984"/>
                <a:gd name="T39" fmla="*/ 366642 h 3364"/>
                <a:gd name="T40" fmla="*/ 166859 w 9984"/>
                <a:gd name="T41" fmla="*/ 377328 h 3364"/>
                <a:gd name="T42" fmla="*/ 149120 w 9984"/>
                <a:gd name="T43" fmla="*/ 426569 h 3364"/>
                <a:gd name="T44" fmla="*/ 129218 w 9984"/>
                <a:gd name="T45" fmla="*/ 475522 h 3364"/>
                <a:gd name="T46" fmla="*/ 171186 w 9984"/>
                <a:gd name="T47" fmla="*/ 467436 h 3364"/>
                <a:gd name="T48" fmla="*/ 188924 w 9984"/>
                <a:gd name="T49" fmla="*/ 436100 h 3364"/>
                <a:gd name="T50" fmla="*/ 264927 w 9984"/>
                <a:gd name="T51" fmla="*/ 385559 h 3364"/>
                <a:gd name="T52" fmla="*/ 317566 w 9984"/>
                <a:gd name="T53" fmla="*/ 337039 h 3364"/>
                <a:gd name="T54" fmla="*/ 347852 w 9984"/>
                <a:gd name="T55" fmla="*/ 307292 h 3364"/>
                <a:gd name="T56" fmla="*/ 407557 w 9984"/>
                <a:gd name="T57" fmla="*/ 307292 h 3364"/>
                <a:gd name="T58" fmla="*/ 476926 w 9984"/>
                <a:gd name="T59" fmla="*/ 297617 h 3364"/>
                <a:gd name="T60" fmla="*/ 694982 w 9984"/>
                <a:gd name="T61" fmla="*/ 303537 h 3364"/>
                <a:gd name="T62" fmla="*/ 804154 w 9984"/>
                <a:gd name="T63" fmla="*/ 272346 h 3364"/>
                <a:gd name="T64" fmla="*/ 953275 w 9984"/>
                <a:gd name="T65" fmla="*/ 257761 h 3364"/>
                <a:gd name="T66" fmla="*/ 1340930 w 9984"/>
                <a:gd name="T67" fmla="*/ 158556 h 3364"/>
                <a:gd name="T68" fmla="*/ 1439863 w 9984"/>
                <a:gd name="T69" fmla="*/ 39856 h 33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84"/>
                <a:gd name="T106" fmla="*/ 0 h 3364"/>
                <a:gd name="T107" fmla="*/ 9984 w 9984"/>
                <a:gd name="T108" fmla="*/ 3364 h 33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84" h="3364">
                  <a:moveTo>
                    <a:pt x="9984" y="276"/>
                  </a:moveTo>
                  <a:lnTo>
                    <a:pt x="9779" y="276"/>
                  </a:lnTo>
                  <a:lnTo>
                    <a:pt x="9574" y="205"/>
                  </a:lnTo>
                  <a:lnTo>
                    <a:pt x="9537" y="127"/>
                  </a:lnTo>
                  <a:lnTo>
                    <a:pt x="9320" y="45"/>
                  </a:lnTo>
                  <a:lnTo>
                    <a:pt x="9104" y="19"/>
                  </a:lnTo>
                  <a:lnTo>
                    <a:pt x="8884" y="0"/>
                  </a:lnTo>
                  <a:lnTo>
                    <a:pt x="8745" y="0"/>
                  </a:lnTo>
                  <a:lnTo>
                    <a:pt x="8608" y="0"/>
                  </a:lnTo>
                  <a:lnTo>
                    <a:pt x="8481" y="19"/>
                  </a:lnTo>
                  <a:lnTo>
                    <a:pt x="8264" y="101"/>
                  </a:lnTo>
                  <a:lnTo>
                    <a:pt x="8125" y="205"/>
                  </a:lnTo>
                  <a:lnTo>
                    <a:pt x="7988" y="276"/>
                  </a:lnTo>
                  <a:lnTo>
                    <a:pt x="7715" y="344"/>
                  </a:lnTo>
                  <a:lnTo>
                    <a:pt x="6962" y="586"/>
                  </a:lnTo>
                  <a:lnTo>
                    <a:pt x="6473" y="754"/>
                  </a:lnTo>
                  <a:lnTo>
                    <a:pt x="6062" y="893"/>
                  </a:lnTo>
                  <a:lnTo>
                    <a:pt x="5715" y="1030"/>
                  </a:lnTo>
                  <a:lnTo>
                    <a:pt x="5442" y="1098"/>
                  </a:lnTo>
                  <a:lnTo>
                    <a:pt x="4763" y="1101"/>
                  </a:lnTo>
                  <a:lnTo>
                    <a:pt x="4203" y="1169"/>
                  </a:lnTo>
                  <a:lnTo>
                    <a:pt x="3718" y="1303"/>
                  </a:lnTo>
                  <a:lnTo>
                    <a:pt x="3446" y="1374"/>
                  </a:lnTo>
                  <a:lnTo>
                    <a:pt x="3031" y="1442"/>
                  </a:lnTo>
                  <a:lnTo>
                    <a:pt x="2617" y="1508"/>
                  </a:lnTo>
                  <a:lnTo>
                    <a:pt x="2352" y="1531"/>
                  </a:lnTo>
                  <a:lnTo>
                    <a:pt x="1721" y="1785"/>
                  </a:lnTo>
                  <a:lnTo>
                    <a:pt x="1239" y="1923"/>
                  </a:lnTo>
                  <a:lnTo>
                    <a:pt x="963" y="1990"/>
                  </a:lnTo>
                  <a:lnTo>
                    <a:pt x="620" y="2334"/>
                  </a:lnTo>
                  <a:lnTo>
                    <a:pt x="415" y="2539"/>
                  </a:lnTo>
                  <a:lnTo>
                    <a:pt x="276" y="2677"/>
                  </a:lnTo>
                  <a:lnTo>
                    <a:pt x="68" y="2883"/>
                  </a:lnTo>
                  <a:lnTo>
                    <a:pt x="0" y="2954"/>
                  </a:lnTo>
                  <a:lnTo>
                    <a:pt x="0" y="3020"/>
                  </a:lnTo>
                  <a:lnTo>
                    <a:pt x="210" y="2991"/>
                  </a:lnTo>
                  <a:lnTo>
                    <a:pt x="426" y="2883"/>
                  </a:lnTo>
                  <a:lnTo>
                    <a:pt x="553" y="2744"/>
                  </a:lnTo>
                  <a:lnTo>
                    <a:pt x="758" y="2677"/>
                  </a:lnTo>
                  <a:lnTo>
                    <a:pt x="896" y="2539"/>
                  </a:lnTo>
                  <a:lnTo>
                    <a:pt x="1102" y="2539"/>
                  </a:lnTo>
                  <a:lnTo>
                    <a:pt x="1157" y="2613"/>
                  </a:lnTo>
                  <a:lnTo>
                    <a:pt x="1102" y="2744"/>
                  </a:lnTo>
                  <a:lnTo>
                    <a:pt x="1034" y="2954"/>
                  </a:lnTo>
                  <a:lnTo>
                    <a:pt x="997" y="3020"/>
                  </a:lnTo>
                  <a:lnTo>
                    <a:pt x="896" y="3293"/>
                  </a:lnTo>
                  <a:lnTo>
                    <a:pt x="963" y="3364"/>
                  </a:lnTo>
                  <a:lnTo>
                    <a:pt x="1187" y="3237"/>
                  </a:lnTo>
                  <a:lnTo>
                    <a:pt x="1296" y="3099"/>
                  </a:lnTo>
                  <a:lnTo>
                    <a:pt x="1310" y="3020"/>
                  </a:lnTo>
                  <a:lnTo>
                    <a:pt x="1515" y="2744"/>
                  </a:lnTo>
                  <a:lnTo>
                    <a:pt x="1837" y="2670"/>
                  </a:lnTo>
                  <a:lnTo>
                    <a:pt x="1997" y="2561"/>
                  </a:lnTo>
                  <a:lnTo>
                    <a:pt x="2202" y="2334"/>
                  </a:lnTo>
                  <a:lnTo>
                    <a:pt x="2326" y="2206"/>
                  </a:lnTo>
                  <a:lnTo>
                    <a:pt x="2412" y="2128"/>
                  </a:lnTo>
                  <a:lnTo>
                    <a:pt x="2549" y="2128"/>
                  </a:lnTo>
                  <a:lnTo>
                    <a:pt x="2826" y="2128"/>
                  </a:lnTo>
                  <a:lnTo>
                    <a:pt x="3110" y="2102"/>
                  </a:lnTo>
                  <a:lnTo>
                    <a:pt x="3307" y="2061"/>
                  </a:lnTo>
                  <a:lnTo>
                    <a:pt x="4203" y="2128"/>
                  </a:lnTo>
                  <a:lnTo>
                    <a:pt x="4819" y="2102"/>
                  </a:lnTo>
                  <a:lnTo>
                    <a:pt x="5360" y="1912"/>
                  </a:lnTo>
                  <a:lnTo>
                    <a:pt x="5576" y="1886"/>
                  </a:lnTo>
                  <a:lnTo>
                    <a:pt x="5983" y="1886"/>
                  </a:lnTo>
                  <a:lnTo>
                    <a:pt x="6610" y="1785"/>
                  </a:lnTo>
                  <a:lnTo>
                    <a:pt x="7092" y="1785"/>
                  </a:lnTo>
                  <a:lnTo>
                    <a:pt x="9298" y="1098"/>
                  </a:lnTo>
                  <a:lnTo>
                    <a:pt x="9918" y="410"/>
                  </a:lnTo>
                  <a:lnTo>
                    <a:pt x="9984" y="276"/>
                  </a:lnTo>
                  <a:close/>
                </a:path>
              </a:pathLst>
            </a:custGeom>
            <a:solidFill>
              <a:srgbClr val="FF997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59" name="Freeform 12"/>
            <p:cNvSpPr>
              <a:spLocks/>
            </p:cNvSpPr>
            <p:nvPr/>
          </p:nvSpPr>
          <p:spPr bwMode="auto">
            <a:xfrm>
              <a:off x="2998788" y="2584450"/>
              <a:ext cx="338138" cy="398463"/>
            </a:xfrm>
            <a:custGeom>
              <a:avLst/>
              <a:gdLst>
                <a:gd name="T0" fmla="*/ 24668 w 2344"/>
                <a:gd name="T1" fmla="*/ 238442 h 2759"/>
                <a:gd name="T2" fmla="*/ 10242 w 2344"/>
                <a:gd name="T3" fmla="*/ 208114 h 2759"/>
                <a:gd name="T4" fmla="*/ 0 w 2344"/>
                <a:gd name="T5" fmla="*/ 198437 h 2759"/>
                <a:gd name="T6" fmla="*/ 0 w 2344"/>
                <a:gd name="T7" fmla="*/ 188183 h 2759"/>
                <a:gd name="T8" fmla="*/ 0 w 2344"/>
                <a:gd name="T9" fmla="*/ 158576 h 2759"/>
                <a:gd name="T10" fmla="*/ 10242 w 2344"/>
                <a:gd name="T11" fmla="*/ 138646 h 2759"/>
                <a:gd name="T12" fmla="*/ 24668 w 2344"/>
                <a:gd name="T13" fmla="*/ 121315 h 2759"/>
                <a:gd name="T14" fmla="*/ 36497 w 2344"/>
                <a:gd name="T15" fmla="*/ 97630 h 2759"/>
                <a:gd name="T16" fmla="*/ 44143 w 2344"/>
                <a:gd name="T17" fmla="*/ 78133 h 2759"/>
                <a:gd name="T18" fmla="*/ 59867 w 2344"/>
                <a:gd name="T19" fmla="*/ 55025 h 2759"/>
                <a:gd name="T20" fmla="*/ 69388 w 2344"/>
                <a:gd name="T21" fmla="*/ 39427 h 2759"/>
                <a:gd name="T22" fmla="*/ 89439 w 2344"/>
                <a:gd name="T23" fmla="*/ 29607 h 2759"/>
                <a:gd name="T24" fmla="*/ 109202 w 2344"/>
                <a:gd name="T25" fmla="*/ 29607 h 2759"/>
                <a:gd name="T26" fmla="*/ 119445 w 2344"/>
                <a:gd name="T27" fmla="*/ 19930 h 2759"/>
                <a:gd name="T28" fmla="*/ 129254 w 2344"/>
                <a:gd name="T29" fmla="*/ 19930 h 2759"/>
                <a:gd name="T30" fmla="*/ 139496 w 2344"/>
                <a:gd name="T31" fmla="*/ 9821 h 2759"/>
                <a:gd name="T32" fmla="*/ 169069 w 2344"/>
                <a:gd name="T33" fmla="*/ 0 h 2759"/>
                <a:gd name="T34" fmla="*/ 198642 w 2344"/>
                <a:gd name="T35" fmla="*/ 0 h 2759"/>
                <a:gd name="T36" fmla="*/ 218549 w 2344"/>
                <a:gd name="T37" fmla="*/ 0 h 2759"/>
                <a:gd name="T38" fmla="*/ 228791 w 2344"/>
                <a:gd name="T39" fmla="*/ 9821 h 2759"/>
                <a:gd name="T40" fmla="*/ 238601 w 2344"/>
                <a:gd name="T41" fmla="*/ 0 h 2759"/>
                <a:gd name="T42" fmla="*/ 248122 w 2344"/>
                <a:gd name="T43" fmla="*/ 9821 h 2759"/>
                <a:gd name="T44" fmla="*/ 268173 w 2344"/>
                <a:gd name="T45" fmla="*/ 9821 h 2759"/>
                <a:gd name="T46" fmla="*/ 287937 w 2344"/>
                <a:gd name="T47" fmla="*/ 19930 h 2759"/>
                <a:gd name="T48" fmla="*/ 298179 w 2344"/>
                <a:gd name="T49" fmla="*/ 39427 h 2759"/>
                <a:gd name="T50" fmla="*/ 307988 w 2344"/>
                <a:gd name="T51" fmla="*/ 49682 h 2759"/>
                <a:gd name="T52" fmla="*/ 307988 w 2344"/>
                <a:gd name="T53" fmla="*/ 39427 h 2759"/>
                <a:gd name="T54" fmla="*/ 318231 w 2344"/>
                <a:gd name="T55" fmla="*/ 49682 h 2759"/>
                <a:gd name="T56" fmla="*/ 327896 w 2344"/>
                <a:gd name="T57" fmla="*/ 79288 h 2759"/>
                <a:gd name="T58" fmla="*/ 338138 w 2344"/>
                <a:gd name="T59" fmla="*/ 99219 h 2759"/>
                <a:gd name="T60" fmla="*/ 338138 w 2344"/>
                <a:gd name="T61" fmla="*/ 119149 h 2759"/>
                <a:gd name="T62" fmla="*/ 338138 w 2344"/>
                <a:gd name="T63" fmla="*/ 138646 h 2759"/>
                <a:gd name="T64" fmla="*/ 327896 w 2344"/>
                <a:gd name="T65" fmla="*/ 138646 h 2759"/>
                <a:gd name="T66" fmla="*/ 338138 w 2344"/>
                <a:gd name="T67" fmla="*/ 158576 h 2759"/>
                <a:gd name="T68" fmla="*/ 327896 w 2344"/>
                <a:gd name="T69" fmla="*/ 188183 h 2759"/>
                <a:gd name="T70" fmla="*/ 307988 w 2344"/>
                <a:gd name="T71" fmla="*/ 208114 h 2759"/>
                <a:gd name="T72" fmla="*/ 318231 w 2344"/>
                <a:gd name="T73" fmla="*/ 208114 h 2759"/>
                <a:gd name="T74" fmla="*/ 307988 w 2344"/>
                <a:gd name="T75" fmla="*/ 217934 h 2759"/>
                <a:gd name="T76" fmla="*/ 318231 w 2344"/>
                <a:gd name="T77" fmla="*/ 217934 h 2759"/>
                <a:gd name="T78" fmla="*/ 307988 w 2344"/>
                <a:gd name="T79" fmla="*/ 247974 h 2759"/>
                <a:gd name="T80" fmla="*/ 287937 w 2344"/>
                <a:gd name="T81" fmla="*/ 257795 h 2759"/>
                <a:gd name="T82" fmla="*/ 298179 w 2344"/>
                <a:gd name="T83" fmla="*/ 257795 h 2759"/>
                <a:gd name="T84" fmla="*/ 318231 w 2344"/>
                <a:gd name="T85" fmla="*/ 267327 h 2759"/>
                <a:gd name="T86" fmla="*/ 327896 w 2344"/>
                <a:gd name="T87" fmla="*/ 277581 h 2759"/>
                <a:gd name="T88" fmla="*/ 327896 w 2344"/>
                <a:gd name="T89" fmla="*/ 287402 h 2759"/>
                <a:gd name="T90" fmla="*/ 321981 w 2344"/>
                <a:gd name="T91" fmla="*/ 304733 h 2759"/>
                <a:gd name="T92" fmla="*/ 310152 w 2344"/>
                <a:gd name="T93" fmla="*/ 308343 h 2759"/>
                <a:gd name="T94" fmla="*/ 298179 w 2344"/>
                <a:gd name="T95" fmla="*/ 317008 h 2759"/>
                <a:gd name="T96" fmla="*/ 287937 w 2344"/>
                <a:gd name="T97" fmla="*/ 317008 h 2759"/>
                <a:gd name="T98" fmla="*/ 268173 w 2344"/>
                <a:gd name="T99" fmla="*/ 317008 h 2759"/>
                <a:gd name="T100" fmla="*/ 259518 w 2344"/>
                <a:gd name="T101" fmla="*/ 312098 h 2759"/>
                <a:gd name="T102" fmla="*/ 247689 w 2344"/>
                <a:gd name="T103" fmla="*/ 312098 h 2759"/>
                <a:gd name="T104" fmla="*/ 228791 w 2344"/>
                <a:gd name="T105" fmla="*/ 307477 h 2759"/>
                <a:gd name="T106" fmla="*/ 218549 w 2344"/>
                <a:gd name="T107" fmla="*/ 297223 h 2759"/>
                <a:gd name="T108" fmla="*/ 185226 w 2344"/>
                <a:gd name="T109" fmla="*/ 324085 h 2759"/>
                <a:gd name="T110" fmla="*/ 165318 w 2344"/>
                <a:gd name="T111" fmla="*/ 355281 h 2759"/>
                <a:gd name="T112" fmla="*/ 157673 w 2344"/>
                <a:gd name="T113" fmla="*/ 367123 h 2759"/>
                <a:gd name="T114" fmla="*/ 142093 w 2344"/>
                <a:gd name="T115" fmla="*/ 398463 h 2759"/>
                <a:gd name="T116" fmla="*/ 109202 w 2344"/>
                <a:gd name="T117" fmla="*/ 386620 h 2759"/>
                <a:gd name="T118" fmla="*/ 49480 w 2344"/>
                <a:gd name="T119" fmla="*/ 346615 h 2759"/>
                <a:gd name="T120" fmla="*/ 30150 w 2344"/>
                <a:gd name="T121" fmla="*/ 317008 h 2759"/>
                <a:gd name="T122" fmla="*/ 19907 w 2344"/>
                <a:gd name="T123" fmla="*/ 307477 h 2759"/>
                <a:gd name="T124" fmla="*/ 24668 w 2344"/>
                <a:gd name="T125" fmla="*/ 238442 h 2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44"/>
                <a:gd name="T190" fmla="*/ 0 h 2759"/>
                <a:gd name="T191" fmla="*/ 2344 w 2344"/>
                <a:gd name="T192" fmla="*/ 2759 h 27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44" h="2759">
                  <a:moveTo>
                    <a:pt x="171" y="1651"/>
                  </a:moveTo>
                  <a:lnTo>
                    <a:pt x="71" y="1441"/>
                  </a:lnTo>
                  <a:lnTo>
                    <a:pt x="0" y="1374"/>
                  </a:lnTo>
                  <a:lnTo>
                    <a:pt x="0" y="1303"/>
                  </a:lnTo>
                  <a:lnTo>
                    <a:pt x="0" y="1098"/>
                  </a:lnTo>
                  <a:lnTo>
                    <a:pt x="71" y="960"/>
                  </a:lnTo>
                  <a:lnTo>
                    <a:pt x="171" y="840"/>
                  </a:lnTo>
                  <a:lnTo>
                    <a:pt x="253" y="676"/>
                  </a:lnTo>
                  <a:lnTo>
                    <a:pt x="306" y="541"/>
                  </a:lnTo>
                  <a:lnTo>
                    <a:pt x="415" y="381"/>
                  </a:lnTo>
                  <a:lnTo>
                    <a:pt x="481" y="273"/>
                  </a:lnTo>
                  <a:lnTo>
                    <a:pt x="620" y="205"/>
                  </a:lnTo>
                  <a:lnTo>
                    <a:pt x="757" y="205"/>
                  </a:lnTo>
                  <a:lnTo>
                    <a:pt x="828" y="138"/>
                  </a:lnTo>
                  <a:lnTo>
                    <a:pt x="896" y="138"/>
                  </a:lnTo>
                  <a:lnTo>
                    <a:pt x="967" y="68"/>
                  </a:lnTo>
                  <a:lnTo>
                    <a:pt x="1172" y="0"/>
                  </a:lnTo>
                  <a:lnTo>
                    <a:pt x="1377" y="0"/>
                  </a:lnTo>
                  <a:lnTo>
                    <a:pt x="1515" y="0"/>
                  </a:lnTo>
                  <a:lnTo>
                    <a:pt x="1586" y="68"/>
                  </a:lnTo>
                  <a:lnTo>
                    <a:pt x="1654" y="0"/>
                  </a:lnTo>
                  <a:lnTo>
                    <a:pt x="1720" y="68"/>
                  </a:lnTo>
                  <a:lnTo>
                    <a:pt x="1859" y="68"/>
                  </a:lnTo>
                  <a:lnTo>
                    <a:pt x="1996" y="138"/>
                  </a:lnTo>
                  <a:lnTo>
                    <a:pt x="2067" y="273"/>
                  </a:lnTo>
                  <a:lnTo>
                    <a:pt x="2135" y="344"/>
                  </a:lnTo>
                  <a:lnTo>
                    <a:pt x="2135" y="273"/>
                  </a:lnTo>
                  <a:lnTo>
                    <a:pt x="2206" y="344"/>
                  </a:lnTo>
                  <a:lnTo>
                    <a:pt x="2273" y="549"/>
                  </a:lnTo>
                  <a:lnTo>
                    <a:pt x="2344" y="687"/>
                  </a:lnTo>
                  <a:lnTo>
                    <a:pt x="2344" y="825"/>
                  </a:lnTo>
                  <a:lnTo>
                    <a:pt x="2344" y="960"/>
                  </a:lnTo>
                  <a:lnTo>
                    <a:pt x="2273" y="960"/>
                  </a:lnTo>
                  <a:lnTo>
                    <a:pt x="2344" y="1098"/>
                  </a:lnTo>
                  <a:lnTo>
                    <a:pt x="2273" y="1303"/>
                  </a:lnTo>
                  <a:lnTo>
                    <a:pt x="2135" y="1441"/>
                  </a:lnTo>
                  <a:lnTo>
                    <a:pt x="2206" y="1441"/>
                  </a:lnTo>
                  <a:lnTo>
                    <a:pt x="2135" y="1509"/>
                  </a:lnTo>
                  <a:lnTo>
                    <a:pt x="2206" y="1509"/>
                  </a:lnTo>
                  <a:lnTo>
                    <a:pt x="2135" y="1717"/>
                  </a:lnTo>
                  <a:lnTo>
                    <a:pt x="1996" y="1785"/>
                  </a:lnTo>
                  <a:lnTo>
                    <a:pt x="2067" y="1785"/>
                  </a:lnTo>
                  <a:lnTo>
                    <a:pt x="2206" y="1851"/>
                  </a:lnTo>
                  <a:lnTo>
                    <a:pt x="2273" y="1922"/>
                  </a:lnTo>
                  <a:lnTo>
                    <a:pt x="2273" y="1990"/>
                  </a:lnTo>
                  <a:lnTo>
                    <a:pt x="2232" y="2110"/>
                  </a:lnTo>
                  <a:lnTo>
                    <a:pt x="2150" y="2135"/>
                  </a:lnTo>
                  <a:lnTo>
                    <a:pt x="2067" y="2195"/>
                  </a:lnTo>
                  <a:lnTo>
                    <a:pt x="1996" y="2195"/>
                  </a:lnTo>
                  <a:lnTo>
                    <a:pt x="1859" y="2195"/>
                  </a:lnTo>
                  <a:lnTo>
                    <a:pt x="1799" y="2161"/>
                  </a:lnTo>
                  <a:lnTo>
                    <a:pt x="1717" y="2161"/>
                  </a:lnTo>
                  <a:lnTo>
                    <a:pt x="1586" y="2129"/>
                  </a:lnTo>
                  <a:lnTo>
                    <a:pt x="1515" y="2058"/>
                  </a:lnTo>
                  <a:lnTo>
                    <a:pt x="1284" y="2244"/>
                  </a:lnTo>
                  <a:lnTo>
                    <a:pt x="1146" y="2460"/>
                  </a:lnTo>
                  <a:lnTo>
                    <a:pt x="1093" y="2542"/>
                  </a:lnTo>
                  <a:lnTo>
                    <a:pt x="985" y="2759"/>
                  </a:lnTo>
                  <a:lnTo>
                    <a:pt x="757" y="2677"/>
                  </a:lnTo>
                  <a:lnTo>
                    <a:pt x="343" y="2400"/>
                  </a:lnTo>
                  <a:lnTo>
                    <a:pt x="209" y="2195"/>
                  </a:lnTo>
                  <a:lnTo>
                    <a:pt x="138" y="2129"/>
                  </a:lnTo>
                  <a:lnTo>
                    <a:pt x="171" y="1651"/>
                  </a:lnTo>
                  <a:close/>
                </a:path>
              </a:pathLst>
            </a:custGeom>
            <a:solidFill>
              <a:srgbClr val="FFB58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60" name="Freeform 13"/>
            <p:cNvSpPr>
              <a:spLocks/>
            </p:cNvSpPr>
            <p:nvPr/>
          </p:nvSpPr>
          <p:spPr bwMode="auto">
            <a:xfrm>
              <a:off x="2262188" y="2792413"/>
              <a:ext cx="685800" cy="684213"/>
            </a:xfrm>
            <a:custGeom>
              <a:avLst/>
              <a:gdLst>
                <a:gd name="T0" fmla="*/ 607002 w 4752"/>
                <a:gd name="T1" fmla="*/ 0 h 4745"/>
                <a:gd name="T2" fmla="*/ 576407 w 4752"/>
                <a:gd name="T3" fmla="*/ 1009 h 4745"/>
                <a:gd name="T4" fmla="*/ 556491 w 4752"/>
                <a:gd name="T5" fmla="*/ 3749 h 4745"/>
                <a:gd name="T6" fmla="*/ 537008 w 4752"/>
                <a:gd name="T7" fmla="*/ 7498 h 4745"/>
                <a:gd name="T8" fmla="*/ 505835 w 4752"/>
                <a:gd name="T9" fmla="*/ 23071 h 4745"/>
                <a:gd name="T10" fmla="*/ 476683 w 4752"/>
                <a:gd name="T11" fmla="*/ 30570 h 4745"/>
                <a:gd name="T12" fmla="*/ 447098 w 4752"/>
                <a:gd name="T13" fmla="*/ 38789 h 4745"/>
                <a:gd name="T14" fmla="*/ 417512 w 4752"/>
                <a:gd name="T15" fmla="*/ 40808 h 4745"/>
                <a:gd name="T16" fmla="*/ 368444 w 4752"/>
                <a:gd name="T17" fmla="*/ 46864 h 4745"/>
                <a:gd name="T18" fmla="*/ 317789 w 4752"/>
                <a:gd name="T19" fmla="*/ 54362 h 4745"/>
                <a:gd name="T20" fmla="*/ 294120 w 4752"/>
                <a:gd name="T21" fmla="*/ 66186 h 4745"/>
                <a:gd name="T22" fmla="*/ 268287 w 4752"/>
                <a:gd name="T23" fmla="*/ 89979 h 4745"/>
                <a:gd name="T24" fmla="*/ 243609 w 4752"/>
                <a:gd name="T25" fmla="*/ 116799 h 4745"/>
                <a:gd name="T26" fmla="*/ 235383 w 4752"/>
                <a:gd name="T27" fmla="*/ 140015 h 4745"/>
                <a:gd name="T28" fmla="*/ 227734 w 4752"/>
                <a:gd name="T29" fmla="*/ 159770 h 4745"/>
                <a:gd name="T30" fmla="*/ 218642 w 4752"/>
                <a:gd name="T31" fmla="*/ 188898 h 4745"/>
                <a:gd name="T32" fmla="*/ 212292 w 4752"/>
                <a:gd name="T33" fmla="*/ 198703 h 4745"/>
                <a:gd name="T34" fmla="*/ 198870 w 4752"/>
                <a:gd name="T35" fmla="*/ 238501 h 4745"/>
                <a:gd name="T36" fmla="*/ 149225 w 4752"/>
                <a:gd name="T37" fmla="*/ 278299 h 4745"/>
                <a:gd name="T38" fmla="*/ 89477 w 4752"/>
                <a:gd name="T39" fmla="*/ 327759 h 4745"/>
                <a:gd name="T40" fmla="*/ 49645 w 4752"/>
                <a:gd name="T41" fmla="*/ 357463 h 4745"/>
                <a:gd name="T42" fmla="*/ 39832 w 4752"/>
                <a:gd name="T43" fmla="*/ 367125 h 4745"/>
                <a:gd name="T44" fmla="*/ 20060 w 4752"/>
                <a:gd name="T45" fmla="*/ 387024 h 4745"/>
                <a:gd name="T46" fmla="*/ 9814 w 4752"/>
                <a:gd name="T47" fmla="*/ 406923 h 4745"/>
                <a:gd name="T48" fmla="*/ 0 w 4752"/>
                <a:gd name="T49" fmla="*/ 416728 h 4745"/>
                <a:gd name="T50" fmla="*/ 248227 w 4752"/>
                <a:gd name="T51" fmla="*/ 585150 h 4745"/>
                <a:gd name="T52" fmla="*/ 277957 w 4752"/>
                <a:gd name="T53" fmla="*/ 673975 h 4745"/>
                <a:gd name="T54" fmla="*/ 288203 w 4752"/>
                <a:gd name="T55" fmla="*/ 684213 h 4745"/>
                <a:gd name="T56" fmla="*/ 309707 w 4752"/>
                <a:gd name="T57" fmla="*/ 677724 h 4745"/>
                <a:gd name="T58" fmla="*/ 321685 w 4752"/>
                <a:gd name="T59" fmla="*/ 662151 h 4745"/>
                <a:gd name="T60" fmla="*/ 328035 w 4752"/>
                <a:gd name="T61" fmla="*/ 644415 h 4745"/>
                <a:gd name="T62" fmla="*/ 337272 w 4752"/>
                <a:gd name="T63" fmla="*/ 639079 h 4745"/>
                <a:gd name="T64" fmla="*/ 357620 w 4752"/>
                <a:gd name="T65" fmla="*/ 634609 h 4745"/>
                <a:gd name="T66" fmla="*/ 368444 w 4752"/>
                <a:gd name="T67" fmla="*/ 627255 h 4745"/>
                <a:gd name="T68" fmla="*/ 387206 w 4752"/>
                <a:gd name="T69" fmla="*/ 614854 h 4745"/>
                <a:gd name="T70" fmla="*/ 407266 w 4752"/>
                <a:gd name="T71" fmla="*/ 594811 h 4745"/>
                <a:gd name="T72" fmla="*/ 417512 w 4752"/>
                <a:gd name="T73" fmla="*/ 585150 h 4745"/>
                <a:gd name="T74" fmla="*/ 427037 w 4752"/>
                <a:gd name="T75" fmla="*/ 555445 h 4745"/>
                <a:gd name="T76" fmla="*/ 437284 w 4752"/>
                <a:gd name="T77" fmla="*/ 535690 h 4745"/>
                <a:gd name="T78" fmla="*/ 447098 w 4752"/>
                <a:gd name="T79" fmla="*/ 535690 h 4745"/>
                <a:gd name="T80" fmla="*/ 467158 w 4752"/>
                <a:gd name="T81" fmla="*/ 535690 h 4745"/>
                <a:gd name="T82" fmla="*/ 485775 w 4752"/>
                <a:gd name="T83" fmla="*/ 529634 h 4745"/>
                <a:gd name="T84" fmla="*/ 516515 w 4752"/>
                <a:gd name="T85" fmla="*/ 525452 h 4745"/>
                <a:gd name="T86" fmla="*/ 552739 w 4752"/>
                <a:gd name="T87" fmla="*/ 514061 h 4745"/>
                <a:gd name="T88" fmla="*/ 560243 w 4752"/>
                <a:gd name="T89" fmla="*/ 510312 h 4745"/>
                <a:gd name="T90" fmla="*/ 586076 w 4752"/>
                <a:gd name="T91" fmla="*/ 495892 h 4745"/>
                <a:gd name="T92" fmla="*/ 605992 w 4752"/>
                <a:gd name="T93" fmla="*/ 475849 h 4745"/>
                <a:gd name="T94" fmla="*/ 625908 w 4752"/>
                <a:gd name="T95" fmla="*/ 456526 h 4745"/>
                <a:gd name="T96" fmla="*/ 636155 w 4752"/>
                <a:gd name="T97" fmla="*/ 387024 h 4745"/>
                <a:gd name="T98" fmla="*/ 616094 w 4752"/>
                <a:gd name="T99" fmla="*/ 337564 h 4745"/>
                <a:gd name="T100" fmla="*/ 596323 w 4752"/>
                <a:gd name="T101" fmla="*/ 268061 h 4745"/>
                <a:gd name="T102" fmla="*/ 596323 w 4752"/>
                <a:gd name="T103" fmla="*/ 218458 h 4745"/>
                <a:gd name="T104" fmla="*/ 616094 w 4752"/>
                <a:gd name="T105" fmla="*/ 159337 h 4745"/>
                <a:gd name="T106" fmla="*/ 645968 w 4752"/>
                <a:gd name="T107" fmla="*/ 109734 h 4745"/>
                <a:gd name="T108" fmla="*/ 675986 w 4752"/>
                <a:gd name="T109" fmla="*/ 70368 h 4745"/>
                <a:gd name="T110" fmla="*/ 685800 w 4752"/>
                <a:gd name="T111" fmla="*/ 60130 h 4745"/>
                <a:gd name="T112" fmla="*/ 685800 w 4752"/>
                <a:gd name="T113" fmla="*/ 30570 h 4745"/>
                <a:gd name="T114" fmla="*/ 636155 w 4752"/>
                <a:gd name="T115" fmla="*/ 50613 h 4745"/>
                <a:gd name="T116" fmla="*/ 576407 w 4752"/>
                <a:gd name="T117" fmla="*/ 60130 h 4745"/>
                <a:gd name="T118" fmla="*/ 566737 w 4752"/>
                <a:gd name="T119" fmla="*/ 60130 h 4745"/>
                <a:gd name="T120" fmla="*/ 566737 w 4752"/>
                <a:gd name="T121" fmla="*/ 40808 h 4745"/>
                <a:gd name="T122" fmla="*/ 596323 w 4752"/>
                <a:gd name="T123" fmla="*/ 21053 h 4745"/>
                <a:gd name="T124" fmla="*/ 607002 w 4752"/>
                <a:gd name="T125" fmla="*/ 0 h 47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52"/>
                <a:gd name="T190" fmla="*/ 0 h 4745"/>
                <a:gd name="T191" fmla="*/ 4752 w 4752"/>
                <a:gd name="T192" fmla="*/ 4745 h 47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52" h="4745">
                  <a:moveTo>
                    <a:pt x="4206" y="0"/>
                  </a:moveTo>
                  <a:lnTo>
                    <a:pt x="3994" y="7"/>
                  </a:lnTo>
                  <a:lnTo>
                    <a:pt x="3856" y="26"/>
                  </a:lnTo>
                  <a:lnTo>
                    <a:pt x="3721" y="52"/>
                  </a:lnTo>
                  <a:lnTo>
                    <a:pt x="3505" y="160"/>
                  </a:lnTo>
                  <a:lnTo>
                    <a:pt x="3303" y="212"/>
                  </a:lnTo>
                  <a:lnTo>
                    <a:pt x="3098" y="269"/>
                  </a:lnTo>
                  <a:lnTo>
                    <a:pt x="2893" y="283"/>
                  </a:lnTo>
                  <a:lnTo>
                    <a:pt x="2553" y="325"/>
                  </a:lnTo>
                  <a:lnTo>
                    <a:pt x="2202" y="377"/>
                  </a:lnTo>
                  <a:lnTo>
                    <a:pt x="2038" y="459"/>
                  </a:lnTo>
                  <a:lnTo>
                    <a:pt x="1859" y="624"/>
                  </a:lnTo>
                  <a:lnTo>
                    <a:pt x="1688" y="810"/>
                  </a:lnTo>
                  <a:lnTo>
                    <a:pt x="1631" y="971"/>
                  </a:lnTo>
                  <a:lnTo>
                    <a:pt x="1578" y="1108"/>
                  </a:lnTo>
                  <a:lnTo>
                    <a:pt x="1515" y="1310"/>
                  </a:lnTo>
                  <a:lnTo>
                    <a:pt x="1471" y="1378"/>
                  </a:lnTo>
                  <a:lnTo>
                    <a:pt x="1378" y="1654"/>
                  </a:lnTo>
                  <a:lnTo>
                    <a:pt x="1034" y="1930"/>
                  </a:lnTo>
                  <a:lnTo>
                    <a:pt x="620" y="2273"/>
                  </a:lnTo>
                  <a:lnTo>
                    <a:pt x="344" y="2479"/>
                  </a:lnTo>
                  <a:lnTo>
                    <a:pt x="276" y="2546"/>
                  </a:lnTo>
                  <a:lnTo>
                    <a:pt x="139" y="2684"/>
                  </a:lnTo>
                  <a:lnTo>
                    <a:pt x="68" y="2822"/>
                  </a:lnTo>
                  <a:lnTo>
                    <a:pt x="0" y="2890"/>
                  </a:lnTo>
                  <a:lnTo>
                    <a:pt x="1720" y="4058"/>
                  </a:lnTo>
                  <a:lnTo>
                    <a:pt x="1926" y="4674"/>
                  </a:lnTo>
                  <a:lnTo>
                    <a:pt x="1997" y="4745"/>
                  </a:lnTo>
                  <a:lnTo>
                    <a:pt x="2146" y="4700"/>
                  </a:lnTo>
                  <a:lnTo>
                    <a:pt x="2229" y="4592"/>
                  </a:lnTo>
                  <a:lnTo>
                    <a:pt x="2273" y="4469"/>
                  </a:lnTo>
                  <a:lnTo>
                    <a:pt x="2337" y="4432"/>
                  </a:lnTo>
                  <a:lnTo>
                    <a:pt x="2478" y="4401"/>
                  </a:lnTo>
                  <a:lnTo>
                    <a:pt x="2553" y="4350"/>
                  </a:lnTo>
                  <a:lnTo>
                    <a:pt x="2683" y="4264"/>
                  </a:lnTo>
                  <a:lnTo>
                    <a:pt x="2822" y="4125"/>
                  </a:lnTo>
                  <a:lnTo>
                    <a:pt x="2893" y="4058"/>
                  </a:lnTo>
                  <a:lnTo>
                    <a:pt x="2959" y="3852"/>
                  </a:lnTo>
                  <a:lnTo>
                    <a:pt x="3030" y="3715"/>
                  </a:lnTo>
                  <a:lnTo>
                    <a:pt x="3098" y="3715"/>
                  </a:lnTo>
                  <a:lnTo>
                    <a:pt x="3237" y="3715"/>
                  </a:lnTo>
                  <a:lnTo>
                    <a:pt x="3366" y="3673"/>
                  </a:lnTo>
                  <a:lnTo>
                    <a:pt x="3579" y="3644"/>
                  </a:lnTo>
                  <a:lnTo>
                    <a:pt x="3830" y="3565"/>
                  </a:lnTo>
                  <a:lnTo>
                    <a:pt x="3882" y="3539"/>
                  </a:lnTo>
                  <a:lnTo>
                    <a:pt x="4061" y="3439"/>
                  </a:lnTo>
                  <a:lnTo>
                    <a:pt x="4199" y="3300"/>
                  </a:lnTo>
                  <a:lnTo>
                    <a:pt x="4337" y="3166"/>
                  </a:lnTo>
                  <a:lnTo>
                    <a:pt x="4408" y="2684"/>
                  </a:lnTo>
                  <a:lnTo>
                    <a:pt x="4269" y="2341"/>
                  </a:lnTo>
                  <a:lnTo>
                    <a:pt x="4132" y="1859"/>
                  </a:lnTo>
                  <a:lnTo>
                    <a:pt x="4132" y="1515"/>
                  </a:lnTo>
                  <a:lnTo>
                    <a:pt x="4269" y="1105"/>
                  </a:lnTo>
                  <a:lnTo>
                    <a:pt x="4476" y="761"/>
                  </a:lnTo>
                  <a:lnTo>
                    <a:pt x="4684" y="488"/>
                  </a:lnTo>
                  <a:lnTo>
                    <a:pt x="4752" y="417"/>
                  </a:lnTo>
                  <a:lnTo>
                    <a:pt x="4752" y="212"/>
                  </a:lnTo>
                  <a:lnTo>
                    <a:pt x="4408" y="351"/>
                  </a:lnTo>
                  <a:lnTo>
                    <a:pt x="3994" y="417"/>
                  </a:lnTo>
                  <a:lnTo>
                    <a:pt x="3927" y="417"/>
                  </a:lnTo>
                  <a:lnTo>
                    <a:pt x="3927" y="283"/>
                  </a:lnTo>
                  <a:lnTo>
                    <a:pt x="4132" y="146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61" name="Freeform 14"/>
            <p:cNvSpPr>
              <a:spLocks/>
            </p:cNvSpPr>
            <p:nvPr/>
          </p:nvSpPr>
          <p:spPr bwMode="auto">
            <a:xfrm>
              <a:off x="2490788" y="2814638"/>
              <a:ext cx="576263" cy="631825"/>
            </a:xfrm>
            <a:custGeom>
              <a:avLst/>
              <a:gdLst>
                <a:gd name="T0" fmla="*/ 562986 w 3993"/>
                <a:gd name="T1" fmla="*/ 4476 h 4376"/>
                <a:gd name="T2" fmla="*/ 515938 w 3993"/>
                <a:gd name="T3" fmla="*/ 0 h 4376"/>
                <a:gd name="T4" fmla="*/ 496022 w 3993"/>
                <a:gd name="T5" fmla="*/ 0 h 4376"/>
                <a:gd name="T6" fmla="*/ 469035 w 3993"/>
                <a:gd name="T7" fmla="*/ 4476 h 4376"/>
                <a:gd name="T8" fmla="*/ 447531 w 3993"/>
                <a:gd name="T9" fmla="*/ 17759 h 4376"/>
                <a:gd name="T10" fmla="*/ 433532 w 3993"/>
                <a:gd name="T11" fmla="*/ 35085 h 4376"/>
                <a:gd name="T12" fmla="*/ 387639 w 3993"/>
                <a:gd name="T13" fmla="*/ 77246 h 4376"/>
                <a:gd name="T14" fmla="*/ 367867 w 3993"/>
                <a:gd name="T15" fmla="*/ 97026 h 4376"/>
                <a:gd name="T16" fmla="*/ 347951 w 3993"/>
                <a:gd name="T17" fmla="*/ 136443 h 4376"/>
                <a:gd name="T18" fmla="*/ 336117 w 3993"/>
                <a:gd name="T19" fmla="*/ 187555 h 4376"/>
                <a:gd name="T20" fmla="*/ 336117 w 3993"/>
                <a:gd name="T21" fmla="*/ 207047 h 4376"/>
                <a:gd name="T22" fmla="*/ 336117 w 3993"/>
                <a:gd name="T23" fmla="*/ 234624 h 4376"/>
                <a:gd name="T24" fmla="*/ 347951 w 3993"/>
                <a:gd name="T25" fmla="*/ 255560 h 4376"/>
                <a:gd name="T26" fmla="*/ 328036 w 3993"/>
                <a:gd name="T27" fmla="*/ 285159 h 4376"/>
                <a:gd name="T28" fmla="*/ 308553 w 3993"/>
                <a:gd name="T29" fmla="*/ 300897 h 4376"/>
                <a:gd name="T30" fmla="*/ 278390 w 3993"/>
                <a:gd name="T31" fmla="*/ 314902 h 4376"/>
                <a:gd name="T32" fmla="*/ 248227 w 3993"/>
                <a:gd name="T33" fmla="*/ 324576 h 4376"/>
                <a:gd name="T34" fmla="*/ 237981 w 3993"/>
                <a:gd name="T35" fmla="*/ 327896 h 4376"/>
                <a:gd name="T36" fmla="*/ 218642 w 3993"/>
                <a:gd name="T37" fmla="*/ 344501 h 4376"/>
                <a:gd name="T38" fmla="*/ 208829 w 3993"/>
                <a:gd name="T39" fmla="*/ 354752 h 4376"/>
                <a:gd name="T40" fmla="*/ 179243 w 3993"/>
                <a:gd name="T41" fmla="*/ 367169 h 4376"/>
                <a:gd name="T42" fmla="*/ 159905 w 3993"/>
                <a:gd name="T43" fmla="*/ 367169 h 4376"/>
                <a:gd name="T44" fmla="*/ 149225 w 3993"/>
                <a:gd name="T45" fmla="*/ 374099 h 4376"/>
                <a:gd name="T46" fmla="*/ 139411 w 3993"/>
                <a:gd name="T47" fmla="*/ 394169 h 4376"/>
                <a:gd name="T48" fmla="*/ 120506 w 3993"/>
                <a:gd name="T49" fmla="*/ 425356 h 4376"/>
                <a:gd name="T50" fmla="*/ 89333 w 3993"/>
                <a:gd name="T51" fmla="*/ 453366 h 4376"/>
                <a:gd name="T52" fmla="*/ 69417 w 3993"/>
                <a:gd name="T53" fmla="*/ 463617 h 4376"/>
                <a:gd name="T54" fmla="*/ 59748 w 3993"/>
                <a:gd name="T55" fmla="*/ 473436 h 4376"/>
                <a:gd name="T56" fmla="*/ 53831 w 3993"/>
                <a:gd name="T57" fmla="*/ 484120 h 4376"/>
                <a:gd name="T58" fmla="*/ 49501 w 3993"/>
                <a:gd name="T59" fmla="*/ 503034 h 4376"/>
                <a:gd name="T60" fmla="*/ 30018 w 3993"/>
                <a:gd name="T61" fmla="*/ 533066 h 4376"/>
                <a:gd name="T62" fmla="*/ 15153 w 3993"/>
                <a:gd name="T63" fmla="*/ 534799 h 4376"/>
                <a:gd name="T64" fmla="*/ 0 w 3993"/>
                <a:gd name="T65" fmla="*/ 572483 h 4376"/>
                <a:gd name="T66" fmla="*/ 19772 w 3993"/>
                <a:gd name="T67" fmla="*/ 612333 h 4376"/>
                <a:gd name="T68" fmla="*/ 39832 w 3993"/>
                <a:gd name="T69" fmla="*/ 631825 h 4376"/>
                <a:gd name="T70" fmla="*/ 69994 w 3993"/>
                <a:gd name="T71" fmla="*/ 609157 h 4376"/>
                <a:gd name="T72" fmla="*/ 99580 w 3993"/>
                <a:gd name="T73" fmla="*/ 592553 h 4376"/>
                <a:gd name="T74" fmla="*/ 120506 w 3993"/>
                <a:gd name="T75" fmla="*/ 569740 h 4376"/>
                <a:gd name="T76" fmla="*/ 129165 w 3993"/>
                <a:gd name="T77" fmla="*/ 533066 h 4376"/>
                <a:gd name="T78" fmla="*/ 158750 w 3993"/>
                <a:gd name="T79" fmla="*/ 513286 h 4376"/>
                <a:gd name="T80" fmla="*/ 179243 w 3993"/>
                <a:gd name="T81" fmla="*/ 507221 h 4376"/>
                <a:gd name="T82" fmla="*/ 186892 w 3993"/>
                <a:gd name="T83" fmla="*/ 491628 h 4376"/>
                <a:gd name="T84" fmla="*/ 198582 w 3993"/>
                <a:gd name="T85" fmla="*/ 483687 h 4376"/>
                <a:gd name="T86" fmla="*/ 218642 w 3993"/>
                <a:gd name="T87" fmla="*/ 468526 h 4376"/>
                <a:gd name="T88" fmla="*/ 249959 w 3993"/>
                <a:gd name="T89" fmla="*/ 456687 h 4376"/>
                <a:gd name="T90" fmla="*/ 278390 w 3993"/>
                <a:gd name="T91" fmla="*/ 443548 h 4376"/>
                <a:gd name="T92" fmla="*/ 308553 w 3993"/>
                <a:gd name="T93" fmla="*/ 437195 h 4376"/>
                <a:gd name="T94" fmla="*/ 386773 w 3993"/>
                <a:gd name="T95" fmla="*/ 409762 h 4376"/>
                <a:gd name="T96" fmla="*/ 407699 w 3993"/>
                <a:gd name="T97" fmla="*/ 394169 h 4376"/>
                <a:gd name="T98" fmla="*/ 427759 w 3993"/>
                <a:gd name="T99" fmla="*/ 374099 h 4376"/>
                <a:gd name="T100" fmla="*/ 486930 w 3993"/>
                <a:gd name="T101" fmla="*/ 285159 h 4376"/>
                <a:gd name="T102" fmla="*/ 537008 w 3993"/>
                <a:gd name="T103" fmla="*/ 176293 h 4376"/>
                <a:gd name="T104" fmla="*/ 576263 w 3993"/>
                <a:gd name="T105" fmla="*/ 57176 h 4376"/>
                <a:gd name="T106" fmla="*/ 576263 w 3993"/>
                <a:gd name="T107" fmla="*/ 47358 h 4376"/>
                <a:gd name="T108" fmla="*/ 562986 w 3993"/>
                <a:gd name="T109" fmla="*/ 4476 h 43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93"/>
                <a:gd name="T166" fmla="*/ 0 h 4376"/>
                <a:gd name="T167" fmla="*/ 3993 w 3993"/>
                <a:gd name="T168" fmla="*/ 4376 h 43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93" h="4376">
                  <a:moveTo>
                    <a:pt x="3901" y="31"/>
                  </a:moveTo>
                  <a:lnTo>
                    <a:pt x="3575" y="0"/>
                  </a:lnTo>
                  <a:lnTo>
                    <a:pt x="3437" y="0"/>
                  </a:lnTo>
                  <a:lnTo>
                    <a:pt x="3250" y="31"/>
                  </a:lnTo>
                  <a:lnTo>
                    <a:pt x="3101" y="123"/>
                  </a:lnTo>
                  <a:lnTo>
                    <a:pt x="3004" y="243"/>
                  </a:lnTo>
                  <a:lnTo>
                    <a:pt x="2686" y="535"/>
                  </a:lnTo>
                  <a:lnTo>
                    <a:pt x="2549" y="672"/>
                  </a:lnTo>
                  <a:lnTo>
                    <a:pt x="2411" y="945"/>
                  </a:lnTo>
                  <a:lnTo>
                    <a:pt x="2329" y="1299"/>
                  </a:lnTo>
                  <a:lnTo>
                    <a:pt x="2329" y="1434"/>
                  </a:lnTo>
                  <a:lnTo>
                    <a:pt x="2329" y="1625"/>
                  </a:lnTo>
                  <a:lnTo>
                    <a:pt x="2411" y="1770"/>
                  </a:lnTo>
                  <a:lnTo>
                    <a:pt x="2273" y="1975"/>
                  </a:lnTo>
                  <a:lnTo>
                    <a:pt x="2138" y="2084"/>
                  </a:lnTo>
                  <a:lnTo>
                    <a:pt x="1929" y="2181"/>
                  </a:lnTo>
                  <a:lnTo>
                    <a:pt x="1720" y="2248"/>
                  </a:lnTo>
                  <a:lnTo>
                    <a:pt x="1649" y="2271"/>
                  </a:lnTo>
                  <a:lnTo>
                    <a:pt x="1515" y="2386"/>
                  </a:lnTo>
                  <a:lnTo>
                    <a:pt x="1447" y="2457"/>
                  </a:lnTo>
                  <a:lnTo>
                    <a:pt x="1242" y="2543"/>
                  </a:lnTo>
                  <a:lnTo>
                    <a:pt x="1108" y="2543"/>
                  </a:lnTo>
                  <a:lnTo>
                    <a:pt x="1034" y="2591"/>
                  </a:lnTo>
                  <a:lnTo>
                    <a:pt x="966" y="2730"/>
                  </a:lnTo>
                  <a:lnTo>
                    <a:pt x="835" y="2946"/>
                  </a:lnTo>
                  <a:lnTo>
                    <a:pt x="619" y="3140"/>
                  </a:lnTo>
                  <a:lnTo>
                    <a:pt x="481" y="3211"/>
                  </a:lnTo>
                  <a:lnTo>
                    <a:pt x="414" y="3279"/>
                  </a:lnTo>
                  <a:lnTo>
                    <a:pt x="373" y="3353"/>
                  </a:lnTo>
                  <a:lnTo>
                    <a:pt x="343" y="3484"/>
                  </a:lnTo>
                  <a:lnTo>
                    <a:pt x="208" y="3692"/>
                  </a:lnTo>
                  <a:lnTo>
                    <a:pt x="105" y="3704"/>
                  </a:lnTo>
                  <a:lnTo>
                    <a:pt x="0" y="3965"/>
                  </a:lnTo>
                  <a:lnTo>
                    <a:pt x="137" y="4241"/>
                  </a:lnTo>
                  <a:lnTo>
                    <a:pt x="276" y="4376"/>
                  </a:lnTo>
                  <a:lnTo>
                    <a:pt x="485" y="4219"/>
                  </a:lnTo>
                  <a:lnTo>
                    <a:pt x="690" y="4104"/>
                  </a:lnTo>
                  <a:lnTo>
                    <a:pt x="835" y="3946"/>
                  </a:lnTo>
                  <a:lnTo>
                    <a:pt x="895" y="3692"/>
                  </a:lnTo>
                  <a:lnTo>
                    <a:pt x="1100" y="3555"/>
                  </a:lnTo>
                  <a:lnTo>
                    <a:pt x="1242" y="3513"/>
                  </a:lnTo>
                  <a:lnTo>
                    <a:pt x="1295" y="3405"/>
                  </a:lnTo>
                  <a:lnTo>
                    <a:pt x="1376" y="3350"/>
                  </a:lnTo>
                  <a:lnTo>
                    <a:pt x="1515" y="3245"/>
                  </a:lnTo>
                  <a:lnTo>
                    <a:pt x="1732" y="3163"/>
                  </a:lnTo>
                  <a:lnTo>
                    <a:pt x="1929" y="3072"/>
                  </a:lnTo>
                  <a:lnTo>
                    <a:pt x="2138" y="3028"/>
                  </a:lnTo>
                  <a:lnTo>
                    <a:pt x="2680" y="2838"/>
                  </a:lnTo>
                  <a:lnTo>
                    <a:pt x="2825" y="2730"/>
                  </a:lnTo>
                  <a:lnTo>
                    <a:pt x="2964" y="2591"/>
                  </a:lnTo>
                  <a:lnTo>
                    <a:pt x="3374" y="1975"/>
                  </a:lnTo>
                  <a:lnTo>
                    <a:pt x="3721" y="1221"/>
                  </a:lnTo>
                  <a:lnTo>
                    <a:pt x="3993" y="396"/>
                  </a:lnTo>
                  <a:lnTo>
                    <a:pt x="3993" y="328"/>
                  </a:lnTo>
                  <a:lnTo>
                    <a:pt x="3901" y="31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62" name="Freeform 15"/>
            <p:cNvSpPr>
              <a:spLocks/>
            </p:cNvSpPr>
            <p:nvPr/>
          </p:nvSpPr>
          <p:spPr bwMode="auto">
            <a:xfrm>
              <a:off x="2792413" y="2792413"/>
              <a:ext cx="127000" cy="61913"/>
            </a:xfrm>
            <a:custGeom>
              <a:avLst/>
              <a:gdLst>
                <a:gd name="T0" fmla="*/ 8063 w 882"/>
                <a:gd name="T1" fmla="*/ 53906 h 433"/>
                <a:gd name="T2" fmla="*/ 23759 w 882"/>
                <a:gd name="T3" fmla="*/ 42038 h 433"/>
                <a:gd name="T4" fmla="*/ 37726 w 882"/>
                <a:gd name="T5" fmla="*/ 20876 h 433"/>
                <a:gd name="T6" fmla="*/ 54861 w 882"/>
                <a:gd name="T7" fmla="*/ 11582 h 433"/>
                <a:gd name="T8" fmla="*/ 74155 w 882"/>
                <a:gd name="T9" fmla="*/ 0 h 433"/>
                <a:gd name="T10" fmla="*/ 76891 w 882"/>
                <a:gd name="T11" fmla="*/ 1001 h 433"/>
                <a:gd name="T12" fmla="*/ 96762 w 882"/>
                <a:gd name="T13" fmla="*/ 1001 h 433"/>
                <a:gd name="T14" fmla="*/ 127000 w 882"/>
                <a:gd name="T15" fmla="*/ 1001 h 433"/>
                <a:gd name="T16" fmla="*/ 116777 w 882"/>
                <a:gd name="T17" fmla="*/ 1001 h 433"/>
                <a:gd name="T18" fmla="*/ 97914 w 882"/>
                <a:gd name="T19" fmla="*/ 11582 h 433"/>
                <a:gd name="T20" fmla="*/ 89850 w 882"/>
                <a:gd name="T21" fmla="*/ 19160 h 433"/>
                <a:gd name="T22" fmla="*/ 76891 w 882"/>
                <a:gd name="T23" fmla="*/ 30313 h 433"/>
                <a:gd name="T24" fmla="*/ 58604 w 882"/>
                <a:gd name="T25" fmla="*/ 57623 h 433"/>
                <a:gd name="T26" fmla="*/ 27502 w 882"/>
                <a:gd name="T27" fmla="*/ 61913 h 433"/>
                <a:gd name="T28" fmla="*/ 0 w 882"/>
                <a:gd name="T29" fmla="*/ 57623 h 433"/>
                <a:gd name="T30" fmla="*/ 8063 w 882"/>
                <a:gd name="T31" fmla="*/ 53906 h 4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2"/>
                <a:gd name="T49" fmla="*/ 0 h 433"/>
                <a:gd name="T50" fmla="*/ 882 w 882"/>
                <a:gd name="T51" fmla="*/ 433 h 4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2" h="433">
                  <a:moveTo>
                    <a:pt x="56" y="377"/>
                  </a:moveTo>
                  <a:lnTo>
                    <a:pt x="165" y="294"/>
                  </a:lnTo>
                  <a:lnTo>
                    <a:pt x="262" y="146"/>
                  </a:lnTo>
                  <a:lnTo>
                    <a:pt x="381" y="81"/>
                  </a:lnTo>
                  <a:lnTo>
                    <a:pt x="515" y="0"/>
                  </a:lnTo>
                  <a:lnTo>
                    <a:pt x="534" y="7"/>
                  </a:lnTo>
                  <a:lnTo>
                    <a:pt x="672" y="7"/>
                  </a:lnTo>
                  <a:lnTo>
                    <a:pt x="882" y="7"/>
                  </a:lnTo>
                  <a:lnTo>
                    <a:pt x="811" y="7"/>
                  </a:lnTo>
                  <a:lnTo>
                    <a:pt x="680" y="81"/>
                  </a:lnTo>
                  <a:lnTo>
                    <a:pt x="624" y="134"/>
                  </a:lnTo>
                  <a:lnTo>
                    <a:pt x="534" y="212"/>
                  </a:lnTo>
                  <a:lnTo>
                    <a:pt x="407" y="403"/>
                  </a:lnTo>
                  <a:lnTo>
                    <a:pt x="191" y="433"/>
                  </a:lnTo>
                  <a:lnTo>
                    <a:pt x="0" y="403"/>
                  </a:lnTo>
                  <a:lnTo>
                    <a:pt x="56" y="37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63" name="Freeform 16"/>
            <p:cNvSpPr>
              <a:spLocks/>
            </p:cNvSpPr>
            <p:nvPr/>
          </p:nvSpPr>
          <p:spPr bwMode="auto">
            <a:xfrm>
              <a:off x="2290763" y="2962275"/>
              <a:ext cx="387350" cy="315913"/>
            </a:xfrm>
            <a:custGeom>
              <a:avLst/>
              <a:gdLst>
                <a:gd name="T0" fmla="*/ 200458 w 2684"/>
                <a:gd name="T1" fmla="*/ 0 h 2195"/>
                <a:gd name="T2" fmla="*/ 219364 w 2684"/>
                <a:gd name="T3" fmla="*/ 5901 h 2195"/>
                <a:gd name="T4" fmla="*/ 230476 w 2684"/>
                <a:gd name="T5" fmla="*/ 9643 h 2195"/>
                <a:gd name="T6" fmla="*/ 249959 w 2684"/>
                <a:gd name="T7" fmla="*/ 19286 h 2195"/>
                <a:gd name="T8" fmla="*/ 260206 w 2684"/>
                <a:gd name="T9" fmla="*/ 19286 h 2195"/>
                <a:gd name="T10" fmla="*/ 280122 w 2684"/>
                <a:gd name="T11" fmla="*/ 29504 h 2195"/>
                <a:gd name="T12" fmla="*/ 289791 w 2684"/>
                <a:gd name="T13" fmla="*/ 32815 h 2195"/>
                <a:gd name="T14" fmla="*/ 301625 w 2684"/>
                <a:gd name="T15" fmla="*/ 25187 h 2195"/>
                <a:gd name="T16" fmla="*/ 329623 w 2684"/>
                <a:gd name="T17" fmla="*/ 29504 h 2195"/>
                <a:gd name="T18" fmla="*/ 349683 w 2684"/>
                <a:gd name="T19" fmla="*/ 39291 h 2195"/>
                <a:gd name="T20" fmla="*/ 367867 w 2684"/>
                <a:gd name="T21" fmla="*/ 48358 h 2195"/>
                <a:gd name="T22" fmla="*/ 387350 w 2684"/>
                <a:gd name="T23" fmla="*/ 60160 h 2195"/>
                <a:gd name="T24" fmla="*/ 367867 w 2684"/>
                <a:gd name="T25" fmla="*/ 79446 h 2195"/>
                <a:gd name="T26" fmla="*/ 359208 w 2684"/>
                <a:gd name="T27" fmla="*/ 98300 h 2195"/>
                <a:gd name="T28" fmla="*/ 349683 w 2684"/>
                <a:gd name="T29" fmla="*/ 128380 h 2195"/>
                <a:gd name="T30" fmla="*/ 332942 w 2684"/>
                <a:gd name="T31" fmla="*/ 149249 h 2195"/>
                <a:gd name="T32" fmla="*/ 329623 w 2684"/>
                <a:gd name="T33" fmla="*/ 167671 h 2195"/>
                <a:gd name="T34" fmla="*/ 329623 w 2684"/>
                <a:gd name="T35" fmla="*/ 187533 h 2195"/>
                <a:gd name="T36" fmla="*/ 320964 w 2684"/>
                <a:gd name="T37" fmla="*/ 204084 h 2195"/>
                <a:gd name="T38" fmla="*/ 309707 w 2684"/>
                <a:gd name="T39" fmla="*/ 207394 h 2195"/>
                <a:gd name="T40" fmla="*/ 305377 w 2684"/>
                <a:gd name="T41" fmla="*/ 211712 h 2195"/>
                <a:gd name="T42" fmla="*/ 289791 w 2684"/>
                <a:gd name="T43" fmla="*/ 217037 h 2195"/>
                <a:gd name="T44" fmla="*/ 280122 w 2684"/>
                <a:gd name="T45" fmla="*/ 246686 h 2195"/>
                <a:gd name="T46" fmla="*/ 269875 w 2684"/>
                <a:gd name="T47" fmla="*/ 266403 h 2195"/>
                <a:gd name="T48" fmla="*/ 240290 w 2684"/>
                <a:gd name="T49" fmla="*/ 305694 h 2195"/>
                <a:gd name="T50" fmla="*/ 230476 w 2684"/>
                <a:gd name="T51" fmla="*/ 315913 h 2195"/>
                <a:gd name="T52" fmla="*/ 199736 w 2684"/>
                <a:gd name="T53" fmla="*/ 301521 h 2195"/>
                <a:gd name="T54" fmla="*/ 170873 w 2684"/>
                <a:gd name="T55" fmla="*/ 286409 h 2195"/>
                <a:gd name="T56" fmla="*/ 130897 w 2684"/>
                <a:gd name="T57" fmla="*/ 256904 h 2195"/>
                <a:gd name="T58" fmla="*/ 101889 w 2684"/>
                <a:gd name="T59" fmla="*/ 239202 h 2195"/>
                <a:gd name="T60" fmla="*/ 51233 w 2684"/>
                <a:gd name="T61" fmla="*/ 226680 h 2195"/>
                <a:gd name="T62" fmla="*/ 19916 w 2684"/>
                <a:gd name="T63" fmla="*/ 204084 h 2195"/>
                <a:gd name="T64" fmla="*/ 0 w 2684"/>
                <a:gd name="T65" fmla="*/ 207826 h 2195"/>
                <a:gd name="T66" fmla="*/ 1587 w 2684"/>
                <a:gd name="T67" fmla="*/ 197176 h 2195"/>
                <a:gd name="T68" fmla="*/ 21648 w 2684"/>
                <a:gd name="T69" fmla="*/ 167671 h 2195"/>
                <a:gd name="T70" fmla="*/ 41419 w 2684"/>
                <a:gd name="T71" fmla="*/ 147810 h 2195"/>
                <a:gd name="T72" fmla="*/ 71149 w 2684"/>
                <a:gd name="T73" fmla="*/ 128380 h 2195"/>
                <a:gd name="T74" fmla="*/ 91065 w 2684"/>
                <a:gd name="T75" fmla="*/ 118162 h 2195"/>
                <a:gd name="T76" fmla="*/ 121227 w 2684"/>
                <a:gd name="T77" fmla="*/ 98300 h 2195"/>
                <a:gd name="T78" fmla="*/ 130897 w 2684"/>
                <a:gd name="T79" fmla="*/ 79014 h 2195"/>
                <a:gd name="T80" fmla="*/ 141143 w 2684"/>
                <a:gd name="T81" fmla="*/ 59009 h 2195"/>
                <a:gd name="T82" fmla="*/ 150813 w 2684"/>
                <a:gd name="T83" fmla="*/ 48790 h 2195"/>
                <a:gd name="T84" fmla="*/ 160626 w 2684"/>
                <a:gd name="T85" fmla="*/ 39291 h 2195"/>
                <a:gd name="T86" fmla="*/ 170873 w 2684"/>
                <a:gd name="T87" fmla="*/ 39291 h 2195"/>
                <a:gd name="T88" fmla="*/ 180398 w 2684"/>
                <a:gd name="T89" fmla="*/ 29504 h 2195"/>
                <a:gd name="T90" fmla="*/ 190644 w 2684"/>
                <a:gd name="T91" fmla="*/ 19286 h 2195"/>
                <a:gd name="T92" fmla="*/ 190644 w 2684"/>
                <a:gd name="T93" fmla="*/ 9643 h 2195"/>
                <a:gd name="T94" fmla="*/ 200458 w 2684"/>
                <a:gd name="T95" fmla="*/ 0 h 2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84"/>
                <a:gd name="T145" fmla="*/ 0 h 2195"/>
                <a:gd name="T146" fmla="*/ 2684 w 2684"/>
                <a:gd name="T147" fmla="*/ 2195 h 2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84" h="2195">
                  <a:moveTo>
                    <a:pt x="1389" y="0"/>
                  </a:moveTo>
                  <a:lnTo>
                    <a:pt x="1520" y="41"/>
                  </a:lnTo>
                  <a:lnTo>
                    <a:pt x="1597" y="67"/>
                  </a:lnTo>
                  <a:lnTo>
                    <a:pt x="1732" y="134"/>
                  </a:lnTo>
                  <a:lnTo>
                    <a:pt x="1803" y="134"/>
                  </a:lnTo>
                  <a:lnTo>
                    <a:pt x="1941" y="205"/>
                  </a:lnTo>
                  <a:lnTo>
                    <a:pt x="2008" y="228"/>
                  </a:lnTo>
                  <a:lnTo>
                    <a:pt x="2090" y="175"/>
                  </a:lnTo>
                  <a:lnTo>
                    <a:pt x="2284" y="205"/>
                  </a:lnTo>
                  <a:lnTo>
                    <a:pt x="2423" y="273"/>
                  </a:lnTo>
                  <a:lnTo>
                    <a:pt x="2549" y="336"/>
                  </a:lnTo>
                  <a:lnTo>
                    <a:pt x="2684" y="418"/>
                  </a:lnTo>
                  <a:lnTo>
                    <a:pt x="2549" y="552"/>
                  </a:lnTo>
                  <a:lnTo>
                    <a:pt x="2489" y="683"/>
                  </a:lnTo>
                  <a:lnTo>
                    <a:pt x="2423" y="892"/>
                  </a:lnTo>
                  <a:lnTo>
                    <a:pt x="2307" y="1037"/>
                  </a:lnTo>
                  <a:lnTo>
                    <a:pt x="2284" y="1165"/>
                  </a:lnTo>
                  <a:lnTo>
                    <a:pt x="2284" y="1303"/>
                  </a:lnTo>
                  <a:lnTo>
                    <a:pt x="2224" y="1418"/>
                  </a:lnTo>
                  <a:lnTo>
                    <a:pt x="2146" y="1441"/>
                  </a:lnTo>
                  <a:lnTo>
                    <a:pt x="2116" y="1471"/>
                  </a:lnTo>
                  <a:lnTo>
                    <a:pt x="2008" y="1508"/>
                  </a:lnTo>
                  <a:lnTo>
                    <a:pt x="1941" y="1714"/>
                  </a:lnTo>
                  <a:lnTo>
                    <a:pt x="1870" y="1851"/>
                  </a:lnTo>
                  <a:lnTo>
                    <a:pt x="1665" y="2124"/>
                  </a:lnTo>
                  <a:lnTo>
                    <a:pt x="1597" y="2195"/>
                  </a:lnTo>
                  <a:lnTo>
                    <a:pt x="1384" y="2095"/>
                  </a:lnTo>
                  <a:lnTo>
                    <a:pt x="1184" y="1990"/>
                  </a:lnTo>
                  <a:lnTo>
                    <a:pt x="907" y="1785"/>
                  </a:lnTo>
                  <a:lnTo>
                    <a:pt x="706" y="1662"/>
                  </a:lnTo>
                  <a:lnTo>
                    <a:pt x="355" y="1575"/>
                  </a:lnTo>
                  <a:lnTo>
                    <a:pt x="138" y="1418"/>
                  </a:lnTo>
                  <a:lnTo>
                    <a:pt x="0" y="1444"/>
                  </a:lnTo>
                  <a:lnTo>
                    <a:pt x="11" y="1370"/>
                  </a:lnTo>
                  <a:lnTo>
                    <a:pt x="150" y="1165"/>
                  </a:lnTo>
                  <a:lnTo>
                    <a:pt x="287" y="1027"/>
                  </a:lnTo>
                  <a:lnTo>
                    <a:pt x="493" y="892"/>
                  </a:lnTo>
                  <a:lnTo>
                    <a:pt x="631" y="821"/>
                  </a:lnTo>
                  <a:lnTo>
                    <a:pt x="840" y="683"/>
                  </a:lnTo>
                  <a:lnTo>
                    <a:pt x="907" y="549"/>
                  </a:lnTo>
                  <a:lnTo>
                    <a:pt x="978" y="410"/>
                  </a:lnTo>
                  <a:lnTo>
                    <a:pt x="1045" y="339"/>
                  </a:lnTo>
                  <a:lnTo>
                    <a:pt x="1113" y="273"/>
                  </a:lnTo>
                  <a:lnTo>
                    <a:pt x="1184" y="273"/>
                  </a:lnTo>
                  <a:lnTo>
                    <a:pt x="1250" y="205"/>
                  </a:lnTo>
                  <a:lnTo>
                    <a:pt x="1321" y="134"/>
                  </a:lnTo>
                  <a:lnTo>
                    <a:pt x="1321" y="67"/>
                  </a:lnTo>
                  <a:lnTo>
                    <a:pt x="1389" y="0"/>
                  </a:lnTo>
                  <a:close/>
                </a:path>
              </a:pathLst>
            </a:custGeom>
            <a:solidFill>
              <a:srgbClr val="FFD3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64" name="Freeform 17"/>
            <p:cNvSpPr>
              <a:spLocks/>
            </p:cNvSpPr>
            <p:nvPr/>
          </p:nvSpPr>
          <p:spPr bwMode="auto">
            <a:xfrm>
              <a:off x="2381250" y="3021013"/>
              <a:ext cx="109538" cy="138113"/>
            </a:xfrm>
            <a:custGeom>
              <a:avLst/>
              <a:gdLst>
                <a:gd name="T0" fmla="*/ 19942 w 758"/>
                <a:gd name="T1" fmla="*/ 138113 h 960"/>
                <a:gd name="T2" fmla="*/ 39885 w 758"/>
                <a:gd name="T3" fmla="*/ 118259 h 960"/>
                <a:gd name="T4" fmla="*/ 50145 w 758"/>
                <a:gd name="T5" fmla="*/ 98837 h 960"/>
                <a:gd name="T6" fmla="*/ 59827 w 758"/>
                <a:gd name="T7" fmla="*/ 88766 h 960"/>
                <a:gd name="T8" fmla="*/ 79914 w 758"/>
                <a:gd name="T9" fmla="*/ 78983 h 960"/>
                <a:gd name="T10" fmla="*/ 89451 w 758"/>
                <a:gd name="T11" fmla="*/ 69344 h 960"/>
                <a:gd name="T12" fmla="*/ 89451 w 758"/>
                <a:gd name="T13" fmla="*/ 49490 h 960"/>
                <a:gd name="T14" fmla="*/ 89451 w 758"/>
                <a:gd name="T15" fmla="*/ 29637 h 960"/>
                <a:gd name="T16" fmla="*/ 109538 w 758"/>
                <a:gd name="T17" fmla="*/ 9783 h 960"/>
                <a:gd name="T18" fmla="*/ 99711 w 758"/>
                <a:gd name="T19" fmla="*/ 0 h 960"/>
                <a:gd name="T20" fmla="*/ 99711 w 758"/>
                <a:gd name="T21" fmla="*/ 9783 h 960"/>
                <a:gd name="T22" fmla="*/ 89451 w 758"/>
                <a:gd name="T23" fmla="*/ 39276 h 960"/>
                <a:gd name="T24" fmla="*/ 79914 w 758"/>
                <a:gd name="T25" fmla="*/ 49490 h 960"/>
                <a:gd name="T26" fmla="*/ 69653 w 758"/>
                <a:gd name="T27" fmla="*/ 59130 h 960"/>
                <a:gd name="T28" fmla="*/ 59827 w 758"/>
                <a:gd name="T29" fmla="*/ 69344 h 960"/>
                <a:gd name="T30" fmla="*/ 39885 w 758"/>
                <a:gd name="T31" fmla="*/ 78983 h 960"/>
                <a:gd name="T32" fmla="*/ 30202 w 758"/>
                <a:gd name="T33" fmla="*/ 78983 h 960"/>
                <a:gd name="T34" fmla="*/ 19942 w 758"/>
                <a:gd name="T35" fmla="*/ 98837 h 960"/>
                <a:gd name="T36" fmla="*/ 0 w 758"/>
                <a:gd name="T37" fmla="*/ 118259 h 960"/>
                <a:gd name="T38" fmla="*/ 19942 w 758"/>
                <a:gd name="T39" fmla="*/ 138113 h 9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8"/>
                <a:gd name="T61" fmla="*/ 0 h 960"/>
                <a:gd name="T62" fmla="*/ 758 w 758"/>
                <a:gd name="T63" fmla="*/ 960 h 9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8" h="960">
                  <a:moveTo>
                    <a:pt x="138" y="960"/>
                  </a:moveTo>
                  <a:lnTo>
                    <a:pt x="276" y="822"/>
                  </a:lnTo>
                  <a:lnTo>
                    <a:pt x="347" y="687"/>
                  </a:lnTo>
                  <a:lnTo>
                    <a:pt x="414" y="617"/>
                  </a:lnTo>
                  <a:lnTo>
                    <a:pt x="553" y="549"/>
                  </a:lnTo>
                  <a:lnTo>
                    <a:pt x="619" y="482"/>
                  </a:lnTo>
                  <a:lnTo>
                    <a:pt x="619" y="344"/>
                  </a:lnTo>
                  <a:lnTo>
                    <a:pt x="619" y="206"/>
                  </a:lnTo>
                  <a:lnTo>
                    <a:pt x="758" y="68"/>
                  </a:lnTo>
                  <a:lnTo>
                    <a:pt x="690" y="0"/>
                  </a:lnTo>
                  <a:lnTo>
                    <a:pt x="690" y="68"/>
                  </a:lnTo>
                  <a:lnTo>
                    <a:pt x="619" y="273"/>
                  </a:lnTo>
                  <a:lnTo>
                    <a:pt x="553" y="344"/>
                  </a:lnTo>
                  <a:lnTo>
                    <a:pt x="482" y="411"/>
                  </a:lnTo>
                  <a:lnTo>
                    <a:pt x="414" y="482"/>
                  </a:lnTo>
                  <a:lnTo>
                    <a:pt x="276" y="549"/>
                  </a:lnTo>
                  <a:lnTo>
                    <a:pt x="209" y="549"/>
                  </a:lnTo>
                  <a:lnTo>
                    <a:pt x="138" y="687"/>
                  </a:lnTo>
                  <a:lnTo>
                    <a:pt x="0" y="822"/>
                  </a:lnTo>
                  <a:lnTo>
                    <a:pt x="138" y="9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65" name="Freeform 18"/>
            <p:cNvSpPr>
              <a:spLocks/>
            </p:cNvSpPr>
            <p:nvPr/>
          </p:nvSpPr>
          <p:spPr bwMode="auto">
            <a:xfrm>
              <a:off x="2432050" y="3025775"/>
              <a:ext cx="149225" cy="203200"/>
            </a:xfrm>
            <a:custGeom>
              <a:avLst/>
              <a:gdLst>
                <a:gd name="T0" fmla="*/ 0 w 1030"/>
                <a:gd name="T1" fmla="*/ 156408 h 1407"/>
                <a:gd name="T2" fmla="*/ 19559 w 1030"/>
                <a:gd name="T3" fmla="*/ 133734 h 1407"/>
                <a:gd name="T4" fmla="*/ 29845 w 1030"/>
                <a:gd name="T5" fmla="*/ 104127 h 1407"/>
                <a:gd name="T6" fmla="*/ 38972 w 1030"/>
                <a:gd name="T7" fmla="*/ 93873 h 1407"/>
                <a:gd name="T8" fmla="*/ 86493 w 1030"/>
                <a:gd name="T9" fmla="*/ 93873 h 1407"/>
                <a:gd name="T10" fmla="*/ 109238 w 1030"/>
                <a:gd name="T11" fmla="*/ 74377 h 1407"/>
                <a:gd name="T12" fmla="*/ 119525 w 1030"/>
                <a:gd name="T13" fmla="*/ 54447 h 1407"/>
                <a:gd name="T14" fmla="*/ 117786 w 1030"/>
                <a:gd name="T15" fmla="*/ 35094 h 1407"/>
                <a:gd name="T16" fmla="*/ 106051 w 1030"/>
                <a:gd name="T17" fmla="*/ 27584 h 1407"/>
                <a:gd name="T18" fmla="*/ 97938 w 1030"/>
                <a:gd name="T19" fmla="*/ 35094 h 1407"/>
                <a:gd name="T20" fmla="*/ 82291 w 1030"/>
                <a:gd name="T21" fmla="*/ 55024 h 1407"/>
                <a:gd name="T22" fmla="*/ 69831 w 1030"/>
                <a:gd name="T23" fmla="*/ 54447 h 1407"/>
                <a:gd name="T24" fmla="*/ 59545 w 1030"/>
                <a:gd name="T25" fmla="*/ 44770 h 1407"/>
                <a:gd name="T26" fmla="*/ 74757 w 1030"/>
                <a:gd name="T27" fmla="*/ 23829 h 1407"/>
                <a:gd name="T28" fmla="*/ 82291 w 1030"/>
                <a:gd name="T29" fmla="*/ 3755 h 1407"/>
                <a:gd name="T30" fmla="*/ 97938 w 1030"/>
                <a:gd name="T31" fmla="*/ 0 h 1407"/>
                <a:gd name="T32" fmla="*/ 129232 w 1030"/>
                <a:gd name="T33" fmla="*/ 4910 h 1407"/>
                <a:gd name="T34" fmla="*/ 139518 w 1030"/>
                <a:gd name="T35" fmla="*/ 24840 h 1407"/>
                <a:gd name="T36" fmla="*/ 139518 w 1030"/>
                <a:gd name="T37" fmla="*/ 34517 h 1407"/>
                <a:gd name="T38" fmla="*/ 139518 w 1030"/>
                <a:gd name="T39" fmla="*/ 54447 h 1407"/>
                <a:gd name="T40" fmla="*/ 149225 w 1030"/>
                <a:gd name="T41" fmla="*/ 64700 h 1407"/>
                <a:gd name="T42" fmla="*/ 149225 w 1030"/>
                <a:gd name="T43" fmla="*/ 74377 h 1407"/>
                <a:gd name="T44" fmla="*/ 139518 w 1030"/>
                <a:gd name="T45" fmla="*/ 94307 h 1407"/>
                <a:gd name="T46" fmla="*/ 119525 w 1030"/>
                <a:gd name="T47" fmla="*/ 113804 h 1407"/>
                <a:gd name="T48" fmla="*/ 109818 w 1030"/>
                <a:gd name="T49" fmla="*/ 121313 h 1407"/>
                <a:gd name="T50" fmla="*/ 89680 w 1030"/>
                <a:gd name="T51" fmla="*/ 124057 h 1407"/>
                <a:gd name="T52" fmla="*/ 58821 w 1030"/>
                <a:gd name="T53" fmla="*/ 121313 h 1407"/>
                <a:gd name="T54" fmla="*/ 49693 w 1030"/>
                <a:gd name="T55" fmla="*/ 143987 h 1407"/>
                <a:gd name="T56" fmla="*/ 39407 w 1030"/>
                <a:gd name="T57" fmla="*/ 153664 h 1407"/>
                <a:gd name="T58" fmla="*/ 79393 w 1030"/>
                <a:gd name="T59" fmla="*/ 163340 h 1407"/>
                <a:gd name="T60" fmla="*/ 97938 w 1030"/>
                <a:gd name="T61" fmla="*/ 175904 h 1407"/>
                <a:gd name="T62" fmla="*/ 99532 w 1030"/>
                <a:gd name="T63" fmla="*/ 183414 h 1407"/>
                <a:gd name="T64" fmla="*/ 89680 w 1030"/>
                <a:gd name="T65" fmla="*/ 193668 h 1407"/>
                <a:gd name="T66" fmla="*/ 79393 w 1030"/>
                <a:gd name="T67" fmla="*/ 203200 h 1407"/>
                <a:gd name="T68" fmla="*/ 59545 w 1030"/>
                <a:gd name="T69" fmla="*/ 193668 h 1407"/>
                <a:gd name="T70" fmla="*/ 38972 w 1030"/>
                <a:gd name="T71" fmla="*/ 175904 h 1407"/>
                <a:gd name="T72" fmla="*/ 19559 w 1030"/>
                <a:gd name="T73" fmla="*/ 167673 h 1407"/>
                <a:gd name="T74" fmla="*/ 0 w 1030"/>
                <a:gd name="T75" fmla="*/ 156408 h 14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30"/>
                <a:gd name="T115" fmla="*/ 0 h 1407"/>
                <a:gd name="T116" fmla="*/ 1030 w 1030"/>
                <a:gd name="T117" fmla="*/ 1407 h 14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30" h="1407">
                  <a:moveTo>
                    <a:pt x="0" y="1083"/>
                  </a:moveTo>
                  <a:lnTo>
                    <a:pt x="135" y="926"/>
                  </a:lnTo>
                  <a:lnTo>
                    <a:pt x="206" y="721"/>
                  </a:lnTo>
                  <a:lnTo>
                    <a:pt x="269" y="650"/>
                  </a:lnTo>
                  <a:lnTo>
                    <a:pt x="597" y="650"/>
                  </a:lnTo>
                  <a:lnTo>
                    <a:pt x="754" y="515"/>
                  </a:lnTo>
                  <a:lnTo>
                    <a:pt x="825" y="377"/>
                  </a:lnTo>
                  <a:lnTo>
                    <a:pt x="813" y="243"/>
                  </a:lnTo>
                  <a:lnTo>
                    <a:pt x="732" y="191"/>
                  </a:lnTo>
                  <a:lnTo>
                    <a:pt x="676" y="243"/>
                  </a:lnTo>
                  <a:lnTo>
                    <a:pt x="568" y="381"/>
                  </a:lnTo>
                  <a:lnTo>
                    <a:pt x="482" y="377"/>
                  </a:lnTo>
                  <a:lnTo>
                    <a:pt x="411" y="310"/>
                  </a:lnTo>
                  <a:lnTo>
                    <a:pt x="516" y="165"/>
                  </a:lnTo>
                  <a:lnTo>
                    <a:pt x="568" y="26"/>
                  </a:lnTo>
                  <a:lnTo>
                    <a:pt x="676" y="0"/>
                  </a:lnTo>
                  <a:lnTo>
                    <a:pt x="892" y="34"/>
                  </a:lnTo>
                  <a:lnTo>
                    <a:pt x="963" y="172"/>
                  </a:lnTo>
                  <a:lnTo>
                    <a:pt x="963" y="239"/>
                  </a:lnTo>
                  <a:lnTo>
                    <a:pt x="963" y="377"/>
                  </a:lnTo>
                  <a:lnTo>
                    <a:pt x="1030" y="448"/>
                  </a:lnTo>
                  <a:lnTo>
                    <a:pt x="1030" y="515"/>
                  </a:lnTo>
                  <a:lnTo>
                    <a:pt x="963" y="653"/>
                  </a:lnTo>
                  <a:lnTo>
                    <a:pt x="825" y="788"/>
                  </a:lnTo>
                  <a:lnTo>
                    <a:pt x="758" y="840"/>
                  </a:lnTo>
                  <a:lnTo>
                    <a:pt x="619" y="859"/>
                  </a:lnTo>
                  <a:lnTo>
                    <a:pt x="406" y="840"/>
                  </a:lnTo>
                  <a:lnTo>
                    <a:pt x="343" y="997"/>
                  </a:lnTo>
                  <a:lnTo>
                    <a:pt x="272" y="1064"/>
                  </a:lnTo>
                  <a:lnTo>
                    <a:pt x="548" y="1131"/>
                  </a:lnTo>
                  <a:lnTo>
                    <a:pt x="676" y="1218"/>
                  </a:lnTo>
                  <a:lnTo>
                    <a:pt x="687" y="1270"/>
                  </a:lnTo>
                  <a:lnTo>
                    <a:pt x="619" y="1341"/>
                  </a:lnTo>
                  <a:lnTo>
                    <a:pt x="548" y="1407"/>
                  </a:lnTo>
                  <a:lnTo>
                    <a:pt x="411" y="1341"/>
                  </a:lnTo>
                  <a:lnTo>
                    <a:pt x="269" y="1218"/>
                  </a:lnTo>
                  <a:lnTo>
                    <a:pt x="135" y="1161"/>
                  </a:lnTo>
                  <a:lnTo>
                    <a:pt x="0" y="10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66" name="Freeform 19"/>
            <p:cNvSpPr>
              <a:spLocks/>
            </p:cNvSpPr>
            <p:nvPr/>
          </p:nvSpPr>
          <p:spPr bwMode="auto">
            <a:xfrm>
              <a:off x="2012950" y="3208338"/>
              <a:ext cx="552450" cy="628650"/>
            </a:xfrm>
            <a:custGeom>
              <a:avLst/>
              <a:gdLst>
                <a:gd name="T0" fmla="*/ 0 w 3826"/>
                <a:gd name="T1" fmla="*/ 207142 h 4352"/>
                <a:gd name="T2" fmla="*/ 11263 w 3826"/>
                <a:gd name="T3" fmla="*/ 178397 h 4352"/>
                <a:gd name="T4" fmla="*/ 11263 w 3826"/>
                <a:gd name="T5" fmla="*/ 168719 h 4352"/>
                <a:gd name="T6" fmla="*/ 31767 w 3826"/>
                <a:gd name="T7" fmla="*/ 156296 h 4352"/>
                <a:gd name="T8" fmla="*/ 60934 w 3826"/>
                <a:gd name="T9" fmla="*/ 128706 h 4352"/>
                <a:gd name="T10" fmla="*/ 91257 w 3826"/>
                <a:gd name="T11" fmla="*/ 99093 h 4352"/>
                <a:gd name="T12" fmla="*/ 109884 w 3826"/>
                <a:gd name="T13" fmla="*/ 74392 h 4352"/>
                <a:gd name="T14" fmla="*/ 130387 w 3826"/>
                <a:gd name="T15" fmla="*/ 59225 h 4352"/>
                <a:gd name="T16" fmla="*/ 160710 w 3826"/>
                <a:gd name="T17" fmla="*/ 43046 h 4352"/>
                <a:gd name="T18" fmla="*/ 190311 w 3826"/>
                <a:gd name="T19" fmla="*/ 29612 h 4352"/>
                <a:gd name="T20" fmla="*/ 210237 w 3826"/>
                <a:gd name="T21" fmla="*/ 19790 h 4352"/>
                <a:gd name="T22" fmla="*/ 230163 w 3826"/>
                <a:gd name="T23" fmla="*/ 10256 h 4352"/>
                <a:gd name="T24" fmla="*/ 239838 w 3826"/>
                <a:gd name="T25" fmla="*/ 0 h 4352"/>
                <a:gd name="T26" fmla="*/ 259909 w 3826"/>
                <a:gd name="T27" fmla="*/ 0 h 4352"/>
                <a:gd name="T28" fmla="*/ 341202 w 3826"/>
                <a:gd name="T29" fmla="*/ 15601 h 4352"/>
                <a:gd name="T30" fmla="*/ 399393 w 3826"/>
                <a:gd name="T31" fmla="*/ 49402 h 4352"/>
                <a:gd name="T32" fmla="*/ 428993 w 3826"/>
                <a:gd name="T33" fmla="*/ 69481 h 4352"/>
                <a:gd name="T34" fmla="*/ 458594 w 3826"/>
                <a:gd name="T35" fmla="*/ 99093 h 4352"/>
                <a:gd name="T36" fmla="*/ 488917 w 3826"/>
                <a:gd name="T37" fmla="*/ 128706 h 4352"/>
                <a:gd name="T38" fmla="*/ 508699 w 3826"/>
                <a:gd name="T39" fmla="*/ 158607 h 4352"/>
                <a:gd name="T40" fmla="*/ 521117 w 3826"/>
                <a:gd name="T41" fmla="*/ 187497 h 4352"/>
                <a:gd name="T42" fmla="*/ 528192 w 3826"/>
                <a:gd name="T43" fmla="*/ 198475 h 4352"/>
                <a:gd name="T44" fmla="*/ 548118 w 3826"/>
                <a:gd name="T45" fmla="*/ 228088 h 4352"/>
                <a:gd name="T46" fmla="*/ 552450 w 3826"/>
                <a:gd name="T47" fmla="*/ 245855 h 4352"/>
                <a:gd name="T48" fmla="*/ 548118 w 3826"/>
                <a:gd name="T49" fmla="*/ 257700 h 4352"/>
                <a:gd name="T50" fmla="*/ 544364 w 3826"/>
                <a:gd name="T51" fmla="*/ 269690 h 4352"/>
                <a:gd name="T52" fmla="*/ 538444 w 3826"/>
                <a:gd name="T53" fmla="*/ 277634 h 4352"/>
                <a:gd name="T54" fmla="*/ 528192 w 3826"/>
                <a:gd name="T55" fmla="*/ 277634 h 4352"/>
                <a:gd name="T56" fmla="*/ 528192 w 3826"/>
                <a:gd name="T57" fmla="*/ 317070 h 4352"/>
                <a:gd name="T58" fmla="*/ 518518 w 3826"/>
                <a:gd name="T59" fmla="*/ 396806 h 4352"/>
                <a:gd name="T60" fmla="*/ 498447 w 3826"/>
                <a:gd name="T61" fmla="*/ 476110 h 4352"/>
                <a:gd name="T62" fmla="*/ 468846 w 3826"/>
                <a:gd name="T63" fmla="*/ 525801 h 4352"/>
                <a:gd name="T64" fmla="*/ 438812 w 3826"/>
                <a:gd name="T65" fmla="*/ 565236 h 4352"/>
                <a:gd name="T66" fmla="*/ 407479 w 3826"/>
                <a:gd name="T67" fmla="*/ 593693 h 4352"/>
                <a:gd name="T68" fmla="*/ 389141 w 3826"/>
                <a:gd name="T69" fmla="*/ 605105 h 4352"/>
                <a:gd name="T70" fmla="*/ 369215 w 3826"/>
                <a:gd name="T71" fmla="*/ 614638 h 4352"/>
                <a:gd name="T72" fmla="*/ 329362 w 3826"/>
                <a:gd name="T73" fmla="*/ 624461 h 4352"/>
                <a:gd name="T74" fmla="*/ 298029 w 3826"/>
                <a:gd name="T75" fmla="*/ 628650 h 4352"/>
                <a:gd name="T76" fmla="*/ 278102 w 3826"/>
                <a:gd name="T77" fmla="*/ 628650 h 4352"/>
                <a:gd name="T78" fmla="*/ 184391 w 3826"/>
                <a:gd name="T79" fmla="*/ 593693 h 4352"/>
                <a:gd name="T80" fmla="*/ 100787 w 3826"/>
                <a:gd name="T81" fmla="*/ 515545 h 4352"/>
                <a:gd name="T82" fmla="*/ 21081 w 3826"/>
                <a:gd name="T83" fmla="*/ 406629 h 4352"/>
                <a:gd name="T84" fmla="*/ 11263 w 3826"/>
                <a:gd name="T85" fmla="*/ 327326 h 4352"/>
                <a:gd name="T86" fmla="*/ 1733 w 3826"/>
                <a:gd name="T87" fmla="*/ 267956 h 4352"/>
                <a:gd name="T88" fmla="*/ 0 w 3826"/>
                <a:gd name="T89" fmla="*/ 207142 h 43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26"/>
                <a:gd name="T136" fmla="*/ 0 h 4352"/>
                <a:gd name="T137" fmla="*/ 3826 w 3826"/>
                <a:gd name="T138" fmla="*/ 4352 h 43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26" h="4352">
                  <a:moveTo>
                    <a:pt x="0" y="1434"/>
                  </a:moveTo>
                  <a:lnTo>
                    <a:pt x="78" y="1235"/>
                  </a:lnTo>
                  <a:lnTo>
                    <a:pt x="78" y="1168"/>
                  </a:lnTo>
                  <a:lnTo>
                    <a:pt x="220" y="1082"/>
                  </a:lnTo>
                  <a:lnTo>
                    <a:pt x="422" y="891"/>
                  </a:lnTo>
                  <a:lnTo>
                    <a:pt x="632" y="686"/>
                  </a:lnTo>
                  <a:lnTo>
                    <a:pt x="761" y="515"/>
                  </a:lnTo>
                  <a:lnTo>
                    <a:pt x="903" y="410"/>
                  </a:lnTo>
                  <a:lnTo>
                    <a:pt x="1113" y="298"/>
                  </a:lnTo>
                  <a:lnTo>
                    <a:pt x="1318" y="205"/>
                  </a:lnTo>
                  <a:lnTo>
                    <a:pt x="1456" y="137"/>
                  </a:lnTo>
                  <a:lnTo>
                    <a:pt x="1594" y="71"/>
                  </a:lnTo>
                  <a:lnTo>
                    <a:pt x="1661" y="0"/>
                  </a:lnTo>
                  <a:lnTo>
                    <a:pt x="1800" y="0"/>
                  </a:lnTo>
                  <a:lnTo>
                    <a:pt x="2363" y="108"/>
                  </a:lnTo>
                  <a:lnTo>
                    <a:pt x="2766" y="342"/>
                  </a:lnTo>
                  <a:lnTo>
                    <a:pt x="2971" y="481"/>
                  </a:lnTo>
                  <a:lnTo>
                    <a:pt x="3176" y="686"/>
                  </a:lnTo>
                  <a:lnTo>
                    <a:pt x="3386" y="891"/>
                  </a:lnTo>
                  <a:lnTo>
                    <a:pt x="3523" y="1098"/>
                  </a:lnTo>
                  <a:lnTo>
                    <a:pt x="3609" y="1298"/>
                  </a:lnTo>
                  <a:lnTo>
                    <a:pt x="3658" y="1374"/>
                  </a:lnTo>
                  <a:lnTo>
                    <a:pt x="3796" y="1579"/>
                  </a:lnTo>
                  <a:lnTo>
                    <a:pt x="3826" y="1702"/>
                  </a:lnTo>
                  <a:lnTo>
                    <a:pt x="3796" y="1784"/>
                  </a:lnTo>
                  <a:lnTo>
                    <a:pt x="3770" y="1867"/>
                  </a:lnTo>
                  <a:lnTo>
                    <a:pt x="3729" y="1922"/>
                  </a:lnTo>
                  <a:lnTo>
                    <a:pt x="3658" y="1922"/>
                  </a:lnTo>
                  <a:lnTo>
                    <a:pt x="3658" y="2195"/>
                  </a:lnTo>
                  <a:lnTo>
                    <a:pt x="3591" y="2747"/>
                  </a:lnTo>
                  <a:lnTo>
                    <a:pt x="3452" y="3296"/>
                  </a:lnTo>
                  <a:lnTo>
                    <a:pt x="3247" y="3640"/>
                  </a:lnTo>
                  <a:lnTo>
                    <a:pt x="3039" y="3913"/>
                  </a:lnTo>
                  <a:lnTo>
                    <a:pt x="2822" y="4110"/>
                  </a:lnTo>
                  <a:lnTo>
                    <a:pt x="2695" y="4189"/>
                  </a:lnTo>
                  <a:lnTo>
                    <a:pt x="2557" y="4255"/>
                  </a:lnTo>
                  <a:lnTo>
                    <a:pt x="2281" y="4323"/>
                  </a:lnTo>
                  <a:lnTo>
                    <a:pt x="2064" y="4352"/>
                  </a:lnTo>
                  <a:lnTo>
                    <a:pt x="1926" y="4352"/>
                  </a:lnTo>
                  <a:lnTo>
                    <a:pt x="1277" y="4110"/>
                  </a:lnTo>
                  <a:lnTo>
                    <a:pt x="698" y="3569"/>
                  </a:lnTo>
                  <a:lnTo>
                    <a:pt x="146" y="2815"/>
                  </a:lnTo>
                  <a:lnTo>
                    <a:pt x="78" y="2266"/>
                  </a:lnTo>
                  <a:lnTo>
                    <a:pt x="12" y="1855"/>
                  </a:lnTo>
                  <a:lnTo>
                    <a:pt x="0" y="1434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67" name="Freeform 20"/>
            <p:cNvSpPr>
              <a:spLocks/>
            </p:cNvSpPr>
            <p:nvPr/>
          </p:nvSpPr>
          <p:spPr bwMode="auto">
            <a:xfrm>
              <a:off x="2549525" y="2814638"/>
              <a:ext cx="609600" cy="1249363"/>
            </a:xfrm>
            <a:custGeom>
              <a:avLst/>
              <a:gdLst>
                <a:gd name="T0" fmla="*/ 329233 w 4229"/>
                <a:gd name="T1" fmla="*/ 255620 h 8651"/>
                <a:gd name="T2" fmla="*/ 316404 w 4229"/>
                <a:gd name="T3" fmla="*/ 187599 h 8651"/>
                <a:gd name="T4" fmla="*/ 369306 w 4229"/>
                <a:gd name="T5" fmla="*/ 77264 h 8651"/>
                <a:gd name="T6" fmla="*/ 418604 w 4229"/>
                <a:gd name="T7" fmla="*/ 17763 h 8651"/>
                <a:gd name="T8" fmla="*/ 488516 w 4229"/>
                <a:gd name="T9" fmla="*/ 0 h 8651"/>
                <a:gd name="T10" fmla="*/ 559148 w 4229"/>
                <a:gd name="T11" fmla="*/ 23829 h 8651"/>
                <a:gd name="T12" fmla="*/ 602104 w 4229"/>
                <a:gd name="T13" fmla="*/ 58778 h 8651"/>
                <a:gd name="T14" fmla="*/ 609600 w 4229"/>
                <a:gd name="T15" fmla="*/ 105714 h 8651"/>
                <a:gd name="T16" fmla="*/ 597924 w 4229"/>
                <a:gd name="T17" fmla="*/ 187599 h 8651"/>
                <a:gd name="T18" fmla="*/ 570392 w 4229"/>
                <a:gd name="T19" fmla="*/ 254032 h 8651"/>
                <a:gd name="T20" fmla="*/ 537670 w 4229"/>
                <a:gd name="T21" fmla="*/ 305156 h 8651"/>
                <a:gd name="T22" fmla="*/ 523688 w 4229"/>
                <a:gd name="T23" fmla="*/ 343571 h 8651"/>
                <a:gd name="T24" fmla="*/ 504372 w 4229"/>
                <a:gd name="T25" fmla="*/ 394262 h 8651"/>
                <a:gd name="T26" fmla="*/ 472948 w 4229"/>
                <a:gd name="T27" fmla="*/ 445386 h 8651"/>
                <a:gd name="T28" fmla="*/ 448299 w 4229"/>
                <a:gd name="T29" fmla="*/ 483801 h 8651"/>
                <a:gd name="T30" fmla="*/ 429992 w 4229"/>
                <a:gd name="T31" fmla="*/ 531171 h 8651"/>
                <a:gd name="T32" fmla="*/ 408370 w 4229"/>
                <a:gd name="T33" fmla="*/ 552833 h 8651"/>
                <a:gd name="T34" fmla="*/ 389054 w 4229"/>
                <a:gd name="T35" fmla="*/ 582439 h 8651"/>
                <a:gd name="T36" fmla="*/ 309485 w 4229"/>
                <a:gd name="T37" fmla="*/ 731190 h 8651"/>
                <a:gd name="T38" fmla="*/ 240006 w 4229"/>
                <a:gd name="T39" fmla="*/ 800800 h 8651"/>
                <a:gd name="T40" fmla="*/ 200221 w 4229"/>
                <a:gd name="T41" fmla="*/ 860011 h 8651"/>
                <a:gd name="T42" fmla="*/ 183500 w 4229"/>
                <a:gd name="T43" fmla="*/ 901604 h 8651"/>
                <a:gd name="T44" fmla="*/ 189986 w 4229"/>
                <a:gd name="T45" fmla="*/ 939297 h 8651"/>
                <a:gd name="T46" fmla="*/ 200221 w 4229"/>
                <a:gd name="T47" fmla="*/ 979156 h 8651"/>
                <a:gd name="T48" fmla="*/ 200221 w 4229"/>
                <a:gd name="T49" fmla="*/ 1048766 h 8651"/>
                <a:gd name="T50" fmla="*/ 200221 w 4229"/>
                <a:gd name="T51" fmla="*/ 1108122 h 8651"/>
                <a:gd name="T52" fmla="*/ 210023 w 4229"/>
                <a:gd name="T53" fmla="*/ 1157657 h 8651"/>
                <a:gd name="T54" fmla="*/ 189986 w 4229"/>
                <a:gd name="T55" fmla="*/ 1177587 h 8651"/>
                <a:gd name="T56" fmla="*/ 180473 w 4229"/>
                <a:gd name="T57" fmla="*/ 1187263 h 8651"/>
                <a:gd name="T58" fmla="*/ 167932 w 4229"/>
                <a:gd name="T59" fmla="*/ 1214269 h 8651"/>
                <a:gd name="T60" fmla="*/ 148616 w 4229"/>
                <a:gd name="T61" fmla="*/ 1225534 h 8651"/>
                <a:gd name="T62" fmla="*/ 130886 w 4229"/>
                <a:gd name="T63" fmla="*/ 1236943 h 8651"/>
                <a:gd name="T64" fmla="*/ 117336 w 4229"/>
                <a:gd name="T65" fmla="*/ 1206182 h 8651"/>
                <a:gd name="T66" fmla="*/ 100615 w 4229"/>
                <a:gd name="T67" fmla="*/ 1157657 h 8651"/>
                <a:gd name="T68" fmla="*/ 91101 w 4229"/>
                <a:gd name="T69" fmla="*/ 1167333 h 8651"/>
                <a:gd name="T70" fmla="*/ 91101 w 4229"/>
                <a:gd name="T71" fmla="*/ 1216869 h 8651"/>
                <a:gd name="T72" fmla="*/ 81299 w 4229"/>
                <a:gd name="T73" fmla="*/ 1246619 h 8651"/>
                <a:gd name="T74" fmla="*/ 61407 w 4229"/>
                <a:gd name="T75" fmla="*/ 1246619 h 8651"/>
                <a:gd name="T76" fmla="*/ 58668 w 4229"/>
                <a:gd name="T77" fmla="*/ 1206182 h 8651"/>
                <a:gd name="T78" fmla="*/ 51172 w 4229"/>
                <a:gd name="T79" fmla="*/ 1137727 h 8651"/>
                <a:gd name="T80" fmla="*/ 31280 w 4229"/>
                <a:gd name="T81" fmla="*/ 1104944 h 8651"/>
                <a:gd name="T82" fmla="*/ 1730 w 4229"/>
                <a:gd name="T83" fmla="*/ 1108122 h 8651"/>
                <a:gd name="T84" fmla="*/ 0 w 4229"/>
                <a:gd name="T85" fmla="*/ 1089203 h 8651"/>
                <a:gd name="T86" fmla="*/ 11388 w 4229"/>
                <a:gd name="T87" fmla="*/ 1058442 h 8651"/>
                <a:gd name="T88" fmla="*/ 21622 w 4229"/>
                <a:gd name="T89" fmla="*/ 1018582 h 8651"/>
                <a:gd name="T90" fmla="*/ 31280 w 4229"/>
                <a:gd name="T91" fmla="*/ 999230 h 8651"/>
                <a:gd name="T92" fmla="*/ 61407 w 4229"/>
                <a:gd name="T93" fmla="*/ 889617 h 8651"/>
                <a:gd name="T94" fmla="*/ 91101 w 4229"/>
                <a:gd name="T95" fmla="*/ 830405 h 8651"/>
                <a:gd name="T96" fmla="*/ 160436 w 4229"/>
                <a:gd name="T97" fmla="*/ 662158 h 8651"/>
                <a:gd name="T98" fmla="*/ 240006 w 4229"/>
                <a:gd name="T99" fmla="*/ 533192 h 8651"/>
                <a:gd name="T100" fmla="*/ 289592 w 4229"/>
                <a:gd name="T101" fmla="*/ 473548 h 8651"/>
                <a:gd name="T102" fmla="*/ 319143 w 4229"/>
                <a:gd name="T103" fmla="*/ 394262 h 8651"/>
                <a:gd name="T104" fmla="*/ 349269 w 4229"/>
                <a:gd name="T105" fmla="*/ 295047 h 86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29"/>
                <a:gd name="T160" fmla="*/ 0 h 8651"/>
                <a:gd name="T161" fmla="*/ 4229 w 4229"/>
                <a:gd name="T162" fmla="*/ 8651 h 86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29" h="8651">
                  <a:moveTo>
                    <a:pt x="2423" y="1975"/>
                  </a:moveTo>
                  <a:lnTo>
                    <a:pt x="2284" y="1770"/>
                  </a:lnTo>
                  <a:lnTo>
                    <a:pt x="2214" y="1565"/>
                  </a:lnTo>
                  <a:lnTo>
                    <a:pt x="2195" y="1299"/>
                  </a:lnTo>
                  <a:lnTo>
                    <a:pt x="2221" y="1083"/>
                  </a:lnTo>
                  <a:lnTo>
                    <a:pt x="2562" y="535"/>
                  </a:lnTo>
                  <a:lnTo>
                    <a:pt x="2767" y="257"/>
                  </a:lnTo>
                  <a:lnTo>
                    <a:pt x="2904" y="123"/>
                  </a:lnTo>
                  <a:lnTo>
                    <a:pt x="3118" y="31"/>
                  </a:lnTo>
                  <a:lnTo>
                    <a:pt x="3389" y="0"/>
                  </a:lnTo>
                  <a:lnTo>
                    <a:pt x="3633" y="57"/>
                  </a:lnTo>
                  <a:lnTo>
                    <a:pt x="3879" y="165"/>
                  </a:lnTo>
                  <a:lnTo>
                    <a:pt x="4077" y="257"/>
                  </a:lnTo>
                  <a:lnTo>
                    <a:pt x="4177" y="407"/>
                  </a:lnTo>
                  <a:lnTo>
                    <a:pt x="4211" y="601"/>
                  </a:lnTo>
                  <a:lnTo>
                    <a:pt x="4229" y="732"/>
                  </a:lnTo>
                  <a:lnTo>
                    <a:pt x="4177" y="1165"/>
                  </a:lnTo>
                  <a:lnTo>
                    <a:pt x="4148" y="1299"/>
                  </a:lnTo>
                  <a:lnTo>
                    <a:pt x="4095" y="1486"/>
                  </a:lnTo>
                  <a:lnTo>
                    <a:pt x="3957" y="1759"/>
                  </a:lnTo>
                  <a:lnTo>
                    <a:pt x="3867" y="1975"/>
                  </a:lnTo>
                  <a:lnTo>
                    <a:pt x="3730" y="2113"/>
                  </a:lnTo>
                  <a:lnTo>
                    <a:pt x="3688" y="2192"/>
                  </a:lnTo>
                  <a:lnTo>
                    <a:pt x="3633" y="2379"/>
                  </a:lnTo>
                  <a:lnTo>
                    <a:pt x="3591" y="2524"/>
                  </a:lnTo>
                  <a:lnTo>
                    <a:pt x="3499" y="2730"/>
                  </a:lnTo>
                  <a:lnTo>
                    <a:pt x="3363" y="2946"/>
                  </a:lnTo>
                  <a:lnTo>
                    <a:pt x="3281" y="3084"/>
                  </a:lnTo>
                  <a:lnTo>
                    <a:pt x="3181" y="3211"/>
                  </a:lnTo>
                  <a:lnTo>
                    <a:pt x="3110" y="3350"/>
                  </a:lnTo>
                  <a:lnTo>
                    <a:pt x="3043" y="3555"/>
                  </a:lnTo>
                  <a:lnTo>
                    <a:pt x="2983" y="3678"/>
                  </a:lnTo>
                  <a:lnTo>
                    <a:pt x="2904" y="3760"/>
                  </a:lnTo>
                  <a:lnTo>
                    <a:pt x="2833" y="3828"/>
                  </a:lnTo>
                  <a:lnTo>
                    <a:pt x="2767" y="3898"/>
                  </a:lnTo>
                  <a:lnTo>
                    <a:pt x="2699" y="4033"/>
                  </a:lnTo>
                  <a:lnTo>
                    <a:pt x="2550" y="4461"/>
                  </a:lnTo>
                  <a:lnTo>
                    <a:pt x="2147" y="5063"/>
                  </a:lnTo>
                  <a:lnTo>
                    <a:pt x="1953" y="5246"/>
                  </a:lnTo>
                  <a:lnTo>
                    <a:pt x="1665" y="5545"/>
                  </a:lnTo>
                  <a:lnTo>
                    <a:pt x="1457" y="5750"/>
                  </a:lnTo>
                  <a:lnTo>
                    <a:pt x="1389" y="5955"/>
                  </a:lnTo>
                  <a:lnTo>
                    <a:pt x="1273" y="6165"/>
                  </a:lnTo>
                  <a:lnTo>
                    <a:pt x="1273" y="6243"/>
                  </a:lnTo>
                  <a:lnTo>
                    <a:pt x="1273" y="6381"/>
                  </a:lnTo>
                  <a:lnTo>
                    <a:pt x="1318" y="6504"/>
                  </a:lnTo>
                  <a:lnTo>
                    <a:pt x="1318" y="6575"/>
                  </a:lnTo>
                  <a:lnTo>
                    <a:pt x="1389" y="6780"/>
                  </a:lnTo>
                  <a:lnTo>
                    <a:pt x="1389" y="6919"/>
                  </a:lnTo>
                  <a:lnTo>
                    <a:pt x="1389" y="7262"/>
                  </a:lnTo>
                  <a:lnTo>
                    <a:pt x="1389" y="7396"/>
                  </a:lnTo>
                  <a:lnTo>
                    <a:pt x="1389" y="7673"/>
                  </a:lnTo>
                  <a:lnTo>
                    <a:pt x="1438" y="7867"/>
                  </a:lnTo>
                  <a:lnTo>
                    <a:pt x="1457" y="8016"/>
                  </a:lnTo>
                  <a:lnTo>
                    <a:pt x="1412" y="8161"/>
                  </a:lnTo>
                  <a:lnTo>
                    <a:pt x="1318" y="8154"/>
                  </a:lnTo>
                  <a:lnTo>
                    <a:pt x="1252" y="8083"/>
                  </a:lnTo>
                  <a:lnTo>
                    <a:pt x="1252" y="8221"/>
                  </a:lnTo>
                  <a:lnTo>
                    <a:pt x="1221" y="8352"/>
                  </a:lnTo>
                  <a:lnTo>
                    <a:pt x="1165" y="8408"/>
                  </a:lnTo>
                  <a:lnTo>
                    <a:pt x="1031" y="8434"/>
                  </a:lnTo>
                  <a:lnTo>
                    <a:pt x="1031" y="8486"/>
                  </a:lnTo>
                  <a:lnTo>
                    <a:pt x="974" y="8565"/>
                  </a:lnTo>
                  <a:lnTo>
                    <a:pt x="908" y="8565"/>
                  </a:lnTo>
                  <a:lnTo>
                    <a:pt x="837" y="8494"/>
                  </a:lnTo>
                  <a:lnTo>
                    <a:pt x="814" y="8352"/>
                  </a:lnTo>
                  <a:lnTo>
                    <a:pt x="769" y="8221"/>
                  </a:lnTo>
                  <a:lnTo>
                    <a:pt x="698" y="8016"/>
                  </a:lnTo>
                  <a:lnTo>
                    <a:pt x="698" y="7878"/>
                  </a:lnTo>
                  <a:lnTo>
                    <a:pt x="632" y="8083"/>
                  </a:lnTo>
                  <a:lnTo>
                    <a:pt x="598" y="8218"/>
                  </a:lnTo>
                  <a:lnTo>
                    <a:pt x="632" y="8426"/>
                  </a:lnTo>
                  <a:lnTo>
                    <a:pt x="598" y="8568"/>
                  </a:lnTo>
                  <a:lnTo>
                    <a:pt x="564" y="8632"/>
                  </a:lnTo>
                  <a:lnTo>
                    <a:pt x="490" y="8651"/>
                  </a:lnTo>
                  <a:lnTo>
                    <a:pt x="426" y="8632"/>
                  </a:lnTo>
                  <a:lnTo>
                    <a:pt x="426" y="8494"/>
                  </a:lnTo>
                  <a:lnTo>
                    <a:pt x="407" y="8352"/>
                  </a:lnTo>
                  <a:lnTo>
                    <a:pt x="355" y="8154"/>
                  </a:lnTo>
                  <a:lnTo>
                    <a:pt x="355" y="7878"/>
                  </a:lnTo>
                  <a:lnTo>
                    <a:pt x="299" y="7542"/>
                  </a:lnTo>
                  <a:lnTo>
                    <a:pt x="217" y="7651"/>
                  </a:lnTo>
                  <a:lnTo>
                    <a:pt x="83" y="7702"/>
                  </a:lnTo>
                  <a:lnTo>
                    <a:pt x="12" y="7673"/>
                  </a:lnTo>
                  <a:lnTo>
                    <a:pt x="12" y="7602"/>
                  </a:lnTo>
                  <a:lnTo>
                    <a:pt x="0" y="7542"/>
                  </a:lnTo>
                  <a:lnTo>
                    <a:pt x="53" y="7460"/>
                  </a:lnTo>
                  <a:lnTo>
                    <a:pt x="79" y="7329"/>
                  </a:lnTo>
                  <a:lnTo>
                    <a:pt x="109" y="7191"/>
                  </a:lnTo>
                  <a:lnTo>
                    <a:pt x="150" y="7053"/>
                  </a:lnTo>
                  <a:lnTo>
                    <a:pt x="217" y="6974"/>
                  </a:lnTo>
                  <a:lnTo>
                    <a:pt x="217" y="6919"/>
                  </a:lnTo>
                  <a:lnTo>
                    <a:pt x="288" y="6780"/>
                  </a:lnTo>
                  <a:lnTo>
                    <a:pt x="426" y="6160"/>
                  </a:lnTo>
                  <a:lnTo>
                    <a:pt x="493" y="6026"/>
                  </a:lnTo>
                  <a:lnTo>
                    <a:pt x="632" y="5750"/>
                  </a:lnTo>
                  <a:lnTo>
                    <a:pt x="837" y="5201"/>
                  </a:lnTo>
                  <a:lnTo>
                    <a:pt x="1113" y="4585"/>
                  </a:lnTo>
                  <a:lnTo>
                    <a:pt x="1527" y="3965"/>
                  </a:lnTo>
                  <a:lnTo>
                    <a:pt x="1665" y="3692"/>
                  </a:lnTo>
                  <a:lnTo>
                    <a:pt x="1871" y="3416"/>
                  </a:lnTo>
                  <a:lnTo>
                    <a:pt x="2009" y="3279"/>
                  </a:lnTo>
                  <a:lnTo>
                    <a:pt x="2076" y="3140"/>
                  </a:lnTo>
                  <a:lnTo>
                    <a:pt x="2214" y="2730"/>
                  </a:lnTo>
                  <a:lnTo>
                    <a:pt x="2284" y="2457"/>
                  </a:lnTo>
                  <a:lnTo>
                    <a:pt x="2423" y="2043"/>
                  </a:lnTo>
                  <a:lnTo>
                    <a:pt x="2423" y="1975"/>
                  </a:lnTo>
                  <a:close/>
                </a:path>
              </a:pathLst>
            </a:custGeom>
            <a:solidFill>
              <a:srgbClr val="FFB58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68" name="Freeform 21"/>
            <p:cNvSpPr>
              <a:spLocks/>
            </p:cNvSpPr>
            <p:nvPr/>
          </p:nvSpPr>
          <p:spPr bwMode="auto">
            <a:xfrm>
              <a:off x="1577975" y="3397250"/>
              <a:ext cx="615950" cy="1516063"/>
            </a:xfrm>
            <a:custGeom>
              <a:avLst/>
              <a:gdLst>
                <a:gd name="T0" fmla="*/ 446744 w 4270"/>
                <a:gd name="T1" fmla="*/ 30030 h 10501"/>
                <a:gd name="T2" fmla="*/ 466795 w 4270"/>
                <a:gd name="T3" fmla="*/ 119108 h 10501"/>
                <a:gd name="T4" fmla="*/ 496366 w 4270"/>
                <a:gd name="T5" fmla="*/ 158955 h 10501"/>
                <a:gd name="T6" fmla="*/ 486557 w 4270"/>
                <a:gd name="T7" fmla="*/ 515268 h 10501"/>
                <a:gd name="T8" fmla="*/ 466795 w 4270"/>
                <a:gd name="T9" fmla="*/ 564788 h 10501"/>
                <a:gd name="T10" fmla="*/ 417173 w 4270"/>
                <a:gd name="T11" fmla="*/ 624703 h 10501"/>
                <a:gd name="T12" fmla="*/ 377359 w 4270"/>
                <a:gd name="T13" fmla="*/ 663972 h 10501"/>
                <a:gd name="T14" fmla="*/ 317640 w 4270"/>
                <a:gd name="T15" fmla="*/ 842418 h 10501"/>
                <a:gd name="T16" fmla="*/ 337402 w 4270"/>
                <a:gd name="T17" fmla="*/ 902188 h 10501"/>
                <a:gd name="T18" fmla="*/ 377359 w 4270"/>
                <a:gd name="T19" fmla="*/ 988379 h 10501"/>
                <a:gd name="T20" fmla="*/ 385005 w 4270"/>
                <a:gd name="T21" fmla="*/ 1039198 h 10501"/>
                <a:gd name="T22" fmla="*/ 396833 w 4270"/>
                <a:gd name="T23" fmla="*/ 1082366 h 10501"/>
                <a:gd name="T24" fmla="*/ 446744 w 4270"/>
                <a:gd name="T25" fmla="*/ 1149788 h 10501"/>
                <a:gd name="T26" fmla="*/ 510358 w 4270"/>
                <a:gd name="T27" fmla="*/ 1228327 h 10501"/>
                <a:gd name="T28" fmla="*/ 615950 w 4270"/>
                <a:gd name="T29" fmla="*/ 1417456 h 10501"/>
                <a:gd name="T30" fmla="*/ 565751 w 4270"/>
                <a:gd name="T31" fmla="*/ 1486467 h 10501"/>
                <a:gd name="T32" fmla="*/ 526659 w 4270"/>
                <a:gd name="T33" fmla="*/ 1516063 h 10501"/>
                <a:gd name="T34" fmla="*/ 426982 w 4270"/>
                <a:gd name="T35" fmla="*/ 1466687 h 10501"/>
                <a:gd name="T36" fmla="*/ 387024 w 4270"/>
                <a:gd name="T37" fmla="*/ 1348013 h 10501"/>
                <a:gd name="T38" fmla="*/ 268018 w 4270"/>
                <a:gd name="T39" fmla="*/ 1189635 h 10501"/>
                <a:gd name="T40" fmla="*/ 149155 w 4270"/>
                <a:gd name="T41" fmla="*/ 1050459 h 10501"/>
                <a:gd name="T42" fmla="*/ 79049 w 4270"/>
                <a:gd name="T43" fmla="*/ 921678 h 10501"/>
                <a:gd name="T44" fmla="*/ 60152 w 4270"/>
                <a:gd name="T45" fmla="*/ 902766 h 10501"/>
                <a:gd name="T46" fmla="*/ 9665 w 4270"/>
                <a:gd name="T47" fmla="*/ 855989 h 10501"/>
                <a:gd name="T48" fmla="*/ 5337 w 4270"/>
                <a:gd name="T49" fmla="*/ 793331 h 10501"/>
                <a:gd name="T50" fmla="*/ 25244 w 4270"/>
                <a:gd name="T51" fmla="*/ 742656 h 10501"/>
                <a:gd name="T52" fmla="*/ 36640 w 4270"/>
                <a:gd name="T53" fmla="*/ 691981 h 10501"/>
                <a:gd name="T54" fmla="*/ 89291 w 4270"/>
                <a:gd name="T55" fmla="*/ 545442 h 10501"/>
                <a:gd name="T56" fmla="*/ 248111 w 4270"/>
                <a:gd name="T57" fmla="*/ 257562 h 10501"/>
                <a:gd name="T58" fmla="*/ 327882 w 4270"/>
                <a:gd name="T59" fmla="*/ 119108 h 10501"/>
                <a:gd name="T60" fmla="*/ 417173 w 4270"/>
                <a:gd name="T61" fmla="*/ 19779 h 10501"/>
                <a:gd name="T62" fmla="*/ 446744 w 4270"/>
                <a:gd name="T63" fmla="*/ 0 h 105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70"/>
                <a:gd name="T97" fmla="*/ 0 h 10501"/>
                <a:gd name="T98" fmla="*/ 4270 w 4270"/>
                <a:gd name="T99" fmla="*/ 10501 h 105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70" h="10501">
                  <a:moveTo>
                    <a:pt x="3097" y="0"/>
                  </a:moveTo>
                  <a:lnTo>
                    <a:pt x="3097" y="208"/>
                  </a:lnTo>
                  <a:lnTo>
                    <a:pt x="3165" y="552"/>
                  </a:lnTo>
                  <a:lnTo>
                    <a:pt x="3236" y="825"/>
                  </a:lnTo>
                  <a:lnTo>
                    <a:pt x="3303" y="963"/>
                  </a:lnTo>
                  <a:lnTo>
                    <a:pt x="3441" y="1101"/>
                  </a:lnTo>
                  <a:lnTo>
                    <a:pt x="3717" y="2952"/>
                  </a:lnTo>
                  <a:lnTo>
                    <a:pt x="3373" y="3569"/>
                  </a:lnTo>
                  <a:lnTo>
                    <a:pt x="3347" y="3710"/>
                  </a:lnTo>
                  <a:lnTo>
                    <a:pt x="3236" y="3912"/>
                  </a:lnTo>
                  <a:lnTo>
                    <a:pt x="3049" y="4144"/>
                  </a:lnTo>
                  <a:lnTo>
                    <a:pt x="2892" y="4327"/>
                  </a:lnTo>
                  <a:lnTo>
                    <a:pt x="2754" y="4461"/>
                  </a:lnTo>
                  <a:lnTo>
                    <a:pt x="2616" y="4599"/>
                  </a:lnTo>
                  <a:lnTo>
                    <a:pt x="2288" y="5619"/>
                  </a:lnTo>
                  <a:lnTo>
                    <a:pt x="2202" y="5835"/>
                  </a:lnTo>
                  <a:lnTo>
                    <a:pt x="2202" y="6040"/>
                  </a:lnTo>
                  <a:lnTo>
                    <a:pt x="2339" y="6249"/>
                  </a:lnTo>
                  <a:lnTo>
                    <a:pt x="2504" y="6522"/>
                  </a:lnTo>
                  <a:lnTo>
                    <a:pt x="2616" y="6846"/>
                  </a:lnTo>
                  <a:lnTo>
                    <a:pt x="2643" y="7008"/>
                  </a:lnTo>
                  <a:lnTo>
                    <a:pt x="2669" y="7198"/>
                  </a:lnTo>
                  <a:lnTo>
                    <a:pt x="2683" y="7347"/>
                  </a:lnTo>
                  <a:lnTo>
                    <a:pt x="2751" y="7497"/>
                  </a:lnTo>
                  <a:lnTo>
                    <a:pt x="3019" y="7873"/>
                  </a:lnTo>
                  <a:lnTo>
                    <a:pt x="3097" y="7964"/>
                  </a:lnTo>
                  <a:lnTo>
                    <a:pt x="3347" y="8292"/>
                  </a:lnTo>
                  <a:lnTo>
                    <a:pt x="3538" y="8508"/>
                  </a:lnTo>
                  <a:lnTo>
                    <a:pt x="3856" y="8926"/>
                  </a:lnTo>
                  <a:lnTo>
                    <a:pt x="4270" y="9818"/>
                  </a:lnTo>
                  <a:lnTo>
                    <a:pt x="4132" y="10024"/>
                  </a:lnTo>
                  <a:lnTo>
                    <a:pt x="3922" y="10296"/>
                  </a:lnTo>
                  <a:lnTo>
                    <a:pt x="3788" y="10435"/>
                  </a:lnTo>
                  <a:lnTo>
                    <a:pt x="3651" y="10501"/>
                  </a:lnTo>
                  <a:lnTo>
                    <a:pt x="3373" y="10501"/>
                  </a:lnTo>
                  <a:lnTo>
                    <a:pt x="2960" y="10159"/>
                  </a:lnTo>
                  <a:lnTo>
                    <a:pt x="2892" y="9747"/>
                  </a:lnTo>
                  <a:lnTo>
                    <a:pt x="2683" y="9337"/>
                  </a:lnTo>
                  <a:lnTo>
                    <a:pt x="2273" y="8717"/>
                  </a:lnTo>
                  <a:lnTo>
                    <a:pt x="1858" y="8240"/>
                  </a:lnTo>
                  <a:lnTo>
                    <a:pt x="1444" y="7757"/>
                  </a:lnTo>
                  <a:lnTo>
                    <a:pt x="1034" y="7276"/>
                  </a:lnTo>
                  <a:lnTo>
                    <a:pt x="758" y="6866"/>
                  </a:lnTo>
                  <a:lnTo>
                    <a:pt x="548" y="6384"/>
                  </a:lnTo>
                  <a:lnTo>
                    <a:pt x="444" y="6305"/>
                  </a:lnTo>
                  <a:lnTo>
                    <a:pt x="417" y="6253"/>
                  </a:lnTo>
                  <a:lnTo>
                    <a:pt x="276" y="6179"/>
                  </a:lnTo>
                  <a:lnTo>
                    <a:pt x="67" y="5929"/>
                  </a:lnTo>
                  <a:lnTo>
                    <a:pt x="0" y="5767"/>
                  </a:lnTo>
                  <a:lnTo>
                    <a:pt x="37" y="5495"/>
                  </a:lnTo>
                  <a:lnTo>
                    <a:pt x="120" y="5278"/>
                  </a:lnTo>
                  <a:lnTo>
                    <a:pt x="175" y="5144"/>
                  </a:lnTo>
                  <a:lnTo>
                    <a:pt x="201" y="4954"/>
                  </a:lnTo>
                  <a:lnTo>
                    <a:pt x="254" y="4793"/>
                  </a:lnTo>
                  <a:lnTo>
                    <a:pt x="444" y="4335"/>
                  </a:lnTo>
                  <a:lnTo>
                    <a:pt x="619" y="3778"/>
                  </a:lnTo>
                  <a:lnTo>
                    <a:pt x="1582" y="2266"/>
                  </a:lnTo>
                  <a:lnTo>
                    <a:pt x="1720" y="1784"/>
                  </a:lnTo>
                  <a:lnTo>
                    <a:pt x="1926" y="1444"/>
                  </a:lnTo>
                  <a:lnTo>
                    <a:pt x="2273" y="825"/>
                  </a:lnTo>
                  <a:lnTo>
                    <a:pt x="2546" y="481"/>
                  </a:lnTo>
                  <a:lnTo>
                    <a:pt x="2892" y="137"/>
                  </a:lnTo>
                  <a:lnTo>
                    <a:pt x="2960" y="71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rgbClr val="FF997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69" name="Freeform 22"/>
            <p:cNvSpPr>
              <a:spLocks/>
            </p:cNvSpPr>
            <p:nvPr/>
          </p:nvSpPr>
          <p:spPr bwMode="auto">
            <a:xfrm>
              <a:off x="1606550" y="3446463"/>
              <a:ext cx="849313" cy="1139825"/>
            </a:xfrm>
            <a:custGeom>
              <a:avLst/>
              <a:gdLst>
                <a:gd name="T0" fmla="*/ 715971 w 5879"/>
                <a:gd name="T1" fmla="*/ 390574 h 7897"/>
                <a:gd name="T2" fmla="*/ 636804 w 5879"/>
                <a:gd name="T3" fmla="*/ 416555 h 7897"/>
                <a:gd name="T4" fmla="*/ 555903 w 5879"/>
                <a:gd name="T5" fmla="*/ 453072 h 7897"/>
                <a:gd name="T6" fmla="*/ 473558 w 5879"/>
                <a:gd name="T7" fmla="*/ 472702 h 7897"/>
                <a:gd name="T8" fmla="*/ 348306 w 5879"/>
                <a:gd name="T9" fmla="*/ 495796 h 7897"/>
                <a:gd name="T10" fmla="*/ 278674 w 5879"/>
                <a:gd name="T11" fmla="*/ 515137 h 7897"/>
                <a:gd name="T12" fmla="*/ 383412 w 5879"/>
                <a:gd name="T13" fmla="*/ 587305 h 7897"/>
                <a:gd name="T14" fmla="*/ 418517 w 5879"/>
                <a:gd name="T15" fmla="*/ 634215 h 7897"/>
                <a:gd name="T16" fmla="*/ 442065 w 5879"/>
                <a:gd name="T17" fmla="*/ 743622 h 7897"/>
                <a:gd name="T18" fmla="*/ 497828 w 5879"/>
                <a:gd name="T19" fmla="*/ 842348 h 7897"/>
                <a:gd name="T20" fmla="*/ 567316 w 5879"/>
                <a:gd name="T21" fmla="*/ 911773 h 7897"/>
                <a:gd name="T22" fmla="*/ 627125 w 5879"/>
                <a:gd name="T23" fmla="*/ 961281 h 7897"/>
                <a:gd name="T24" fmla="*/ 646483 w 5879"/>
                <a:gd name="T25" fmla="*/ 1010933 h 7897"/>
                <a:gd name="T26" fmla="*/ 636804 w 5879"/>
                <a:gd name="T27" fmla="*/ 1079925 h 7897"/>
                <a:gd name="T28" fmla="*/ 587252 w 5879"/>
                <a:gd name="T29" fmla="*/ 1119762 h 7897"/>
                <a:gd name="T30" fmla="*/ 487571 w 5879"/>
                <a:gd name="T31" fmla="*/ 1139825 h 7897"/>
                <a:gd name="T32" fmla="*/ 457667 w 5879"/>
                <a:gd name="T33" fmla="*/ 1040522 h 7897"/>
                <a:gd name="T34" fmla="*/ 406526 w 5879"/>
                <a:gd name="T35" fmla="*/ 934867 h 7897"/>
                <a:gd name="T36" fmla="*/ 277663 w 5879"/>
                <a:gd name="T37" fmla="*/ 817955 h 7897"/>
                <a:gd name="T38" fmla="*/ 148222 w 5879"/>
                <a:gd name="T39" fmla="*/ 712301 h 7897"/>
                <a:gd name="T40" fmla="*/ 59809 w 5879"/>
                <a:gd name="T41" fmla="*/ 604626 h 7897"/>
                <a:gd name="T42" fmla="*/ 7079 w 5879"/>
                <a:gd name="T43" fmla="*/ 526972 h 7897"/>
                <a:gd name="T44" fmla="*/ 0 w 5879"/>
                <a:gd name="T45" fmla="*/ 465629 h 7897"/>
                <a:gd name="T46" fmla="*/ 30627 w 5879"/>
                <a:gd name="T47" fmla="*/ 398224 h 7897"/>
                <a:gd name="T48" fmla="*/ 119762 w 5879"/>
                <a:gd name="T49" fmla="*/ 317396 h 7897"/>
                <a:gd name="T50" fmla="*/ 218865 w 5879"/>
                <a:gd name="T51" fmla="*/ 238155 h 7897"/>
                <a:gd name="T52" fmla="*/ 336460 w 5879"/>
                <a:gd name="T53" fmla="*/ 160502 h 7897"/>
                <a:gd name="T54" fmla="*/ 477748 w 5879"/>
                <a:gd name="T55" fmla="*/ 79241 h 7897"/>
                <a:gd name="T56" fmla="*/ 557059 w 5879"/>
                <a:gd name="T57" fmla="*/ 49507 h 7897"/>
                <a:gd name="T58" fmla="*/ 587252 w 5879"/>
                <a:gd name="T59" fmla="*/ 30166 h 7897"/>
                <a:gd name="T60" fmla="*/ 637815 w 5879"/>
                <a:gd name="T61" fmla="*/ 4330 h 7897"/>
                <a:gd name="T62" fmla="*/ 676821 w 5879"/>
                <a:gd name="T63" fmla="*/ 0 h 7897"/>
                <a:gd name="T64" fmla="*/ 751654 w 5879"/>
                <a:gd name="T65" fmla="*/ 12269 h 7897"/>
                <a:gd name="T66" fmla="*/ 806118 w 5879"/>
                <a:gd name="T67" fmla="*/ 49507 h 7897"/>
                <a:gd name="T68" fmla="*/ 835733 w 5879"/>
                <a:gd name="T69" fmla="*/ 109407 h 7897"/>
                <a:gd name="T70" fmla="*/ 849313 w 5879"/>
                <a:gd name="T71" fmla="*/ 160502 h 7897"/>
                <a:gd name="T72" fmla="*/ 845557 w 5879"/>
                <a:gd name="T73" fmla="*/ 207989 h 7897"/>
                <a:gd name="T74" fmla="*/ 806118 w 5879"/>
                <a:gd name="T75" fmla="*/ 304983 h 7897"/>
                <a:gd name="T76" fmla="*/ 767257 w 5879"/>
                <a:gd name="T77" fmla="*/ 367048 h 78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79"/>
                <a:gd name="T118" fmla="*/ 0 h 7897"/>
                <a:gd name="T119" fmla="*/ 5879 w 5879"/>
                <a:gd name="T120" fmla="*/ 7897 h 789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79" h="7897">
                  <a:moveTo>
                    <a:pt x="5095" y="2680"/>
                  </a:moveTo>
                  <a:lnTo>
                    <a:pt x="4956" y="2706"/>
                  </a:lnTo>
                  <a:lnTo>
                    <a:pt x="4606" y="2748"/>
                  </a:lnTo>
                  <a:lnTo>
                    <a:pt x="4408" y="2886"/>
                  </a:lnTo>
                  <a:lnTo>
                    <a:pt x="4199" y="2976"/>
                  </a:lnTo>
                  <a:lnTo>
                    <a:pt x="3848" y="3139"/>
                  </a:lnTo>
                  <a:lnTo>
                    <a:pt x="3583" y="3226"/>
                  </a:lnTo>
                  <a:lnTo>
                    <a:pt x="3278" y="3275"/>
                  </a:lnTo>
                  <a:lnTo>
                    <a:pt x="2826" y="3364"/>
                  </a:lnTo>
                  <a:lnTo>
                    <a:pt x="2411" y="3435"/>
                  </a:lnTo>
                  <a:lnTo>
                    <a:pt x="2068" y="3502"/>
                  </a:lnTo>
                  <a:lnTo>
                    <a:pt x="1929" y="3569"/>
                  </a:lnTo>
                  <a:lnTo>
                    <a:pt x="2381" y="3827"/>
                  </a:lnTo>
                  <a:lnTo>
                    <a:pt x="2654" y="4069"/>
                  </a:lnTo>
                  <a:lnTo>
                    <a:pt x="2788" y="4208"/>
                  </a:lnTo>
                  <a:lnTo>
                    <a:pt x="2897" y="4394"/>
                  </a:lnTo>
                  <a:lnTo>
                    <a:pt x="2979" y="4801"/>
                  </a:lnTo>
                  <a:lnTo>
                    <a:pt x="3060" y="5152"/>
                  </a:lnTo>
                  <a:lnTo>
                    <a:pt x="3251" y="5559"/>
                  </a:lnTo>
                  <a:lnTo>
                    <a:pt x="3446" y="5836"/>
                  </a:lnTo>
                  <a:lnTo>
                    <a:pt x="3736" y="6179"/>
                  </a:lnTo>
                  <a:lnTo>
                    <a:pt x="3927" y="6317"/>
                  </a:lnTo>
                  <a:lnTo>
                    <a:pt x="4132" y="6455"/>
                  </a:lnTo>
                  <a:lnTo>
                    <a:pt x="4341" y="6660"/>
                  </a:lnTo>
                  <a:lnTo>
                    <a:pt x="4408" y="6799"/>
                  </a:lnTo>
                  <a:lnTo>
                    <a:pt x="4475" y="7004"/>
                  </a:lnTo>
                  <a:lnTo>
                    <a:pt x="4475" y="7209"/>
                  </a:lnTo>
                  <a:lnTo>
                    <a:pt x="4408" y="7482"/>
                  </a:lnTo>
                  <a:lnTo>
                    <a:pt x="4203" y="7621"/>
                  </a:lnTo>
                  <a:lnTo>
                    <a:pt x="4065" y="7758"/>
                  </a:lnTo>
                  <a:lnTo>
                    <a:pt x="3717" y="7897"/>
                  </a:lnTo>
                  <a:lnTo>
                    <a:pt x="3375" y="7897"/>
                  </a:lnTo>
                  <a:lnTo>
                    <a:pt x="3307" y="7691"/>
                  </a:lnTo>
                  <a:lnTo>
                    <a:pt x="3168" y="7209"/>
                  </a:lnTo>
                  <a:lnTo>
                    <a:pt x="3031" y="6799"/>
                  </a:lnTo>
                  <a:lnTo>
                    <a:pt x="2814" y="6477"/>
                  </a:lnTo>
                  <a:lnTo>
                    <a:pt x="2329" y="5988"/>
                  </a:lnTo>
                  <a:lnTo>
                    <a:pt x="1922" y="5667"/>
                  </a:lnTo>
                  <a:lnTo>
                    <a:pt x="1377" y="5234"/>
                  </a:lnTo>
                  <a:lnTo>
                    <a:pt x="1026" y="4935"/>
                  </a:lnTo>
                  <a:lnTo>
                    <a:pt x="690" y="4599"/>
                  </a:lnTo>
                  <a:lnTo>
                    <a:pt x="414" y="4189"/>
                  </a:lnTo>
                  <a:lnTo>
                    <a:pt x="138" y="3845"/>
                  </a:lnTo>
                  <a:lnTo>
                    <a:pt x="49" y="3651"/>
                  </a:lnTo>
                  <a:lnTo>
                    <a:pt x="0" y="3502"/>
                  </a:lnTo>
                  <a:lnTo>
                    <a:pt x="0" y="3226"/>
                  </a:lnTo>
                  <a:lnTo>
                    <a:pt x="71" y="2953"/>
                  </a:lnTo>
                  <a:lnTo>
                    <a:pt x="212" y="2759"/>
                  </a:lnTo>
                  <a:lnTo>
                    <a:pt x="414" y="2609"/>
                  </a:lnTo>
                  <a:lnTo>
                    <a:pt x="829" y="2199"/>
                  </a:lnTo>
                  <a:lnTo>
                    <a:pt x="1108" y="1949"/>
                  </a:lnTo>
                  <a:lnTo>
                    <a:pt x="1515" y="1650"/>
                  </a:lnTo>
                  <a:lnTo>
                    <a:pt x="1792" y="1441"/>
                  </a:lnTo>
                  <a:lnTo>
                    <a:pt x="2329" y="1112"/>
                  </a:lnTo>
                  <a:lnTo>
                    <a:pt x="2892" y="825"/>
                  </a:lnTo>
                  <a:lnTo>
                    <a:pt x="3307" y="549"/>
                  </a:lnTo>
                  <a:lnTo>
                    <a:pt x="3520" y="437"/>
                  </a:lnTo>
                  <a:lnTo>
                    <a:pt x="3856" y="343"/>
                  </a:lnTo>
                  <a:lnTo>
                    <a:pt x="3994" y="343"/>
                  </a:lnTo>
                  <a:lnTo>
                    <a:pt x="4065" y="209"/>
                  </a:lnTo>
                  <a:lnTo>
                    <a:pt x="4203" y="71"/>
                  </a:lnTo>
                  <a:lnTo>
                    <a:pt x="4415" y="30"/>
                  </a:lnTo>
                  <a:lnTo>
                    <a:pt x="4523" y="4"/>
                  </a:lnTo>
                  <a:lnTo>
                    <a:pt x="4685" y="0"/>
                  </a:lnTo>
                  <a:lnTo>
                    <a:pt x="4956" y="30"/>
                  </a:lnTo>
                  <a:lnTo>
                    <a:pt x="5203" y="85"/>
                  </a:lnTo>
                  <a:lnTo>
                    <a:pt x="5446" y="221"/>
                  </a:lnTo>
                  <a:lnTo>
                    <a:pt x="5580" y="343"/>
                  </a:lnTo>
                  <a:lnTo>
                    <a:pt x="5718" y="545"/>
                  </a:lnTo>
                  <a:lnTo>
                    <a:pt x="5785" y="758"/>
                  </a:lnTo>
                  <a:lnTo>
                    <a:pt x="5827" y="896"/>
                  </a:lnTo>
                  <a:lnTo>
                    <a:pt x="5879" y="1112"/>
                  </a:lnTo>
                  <a:lnTo>
                    <a:pt x="5879" y="1247"/>
                  </a:lnTo>
                  <a:lnTo>
                    <a:pt x="5853" y="1441"/>
                  </a:lnTo>
                  <a:lnTo>
                    <a:pt x="5785" y="1784"/>
                  </a:lnTo>
                  <a:lnTo>
                    <a:pt x="5580" y="2113"/>
                  </a:lnTo>
                  <a:lnTo>
                    <a:pt x="5446" y="2408"/>
                  </a:lnTo>
                  <a:lnTo>
                    <a:pt x="5311" y="2543"/>
                  </a:lnTo>
                  <a:lnTo>
                    <a:pt x="5095" y="2680"/>
                  </a:lnTo>
                  <a:close/>
                </a:path>
              </a:pathLst>
            </a:custGeom>
            <a:solidFill>
              <a:srgbClr val="FFB58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70" name="Freeform 23"/>
            <p:cNvSpPr>
              <a:spLocks/>
            </p:cNvSpPr>
            <p:nvPr/>
          </p:nvSpPr>
          <p:spPr bwMode="auto">
            <a:xfrm>
              <a:off x="1895475" y="4773613"/>
              <a:ext cx="387350" cy="452438"/>
            </a:xfrm>
            <a:custGeom>
              <a:avLst/>
              <a:gdLst>
                <a:gd name="T0" fmla="*/ 79113 w 2688"/>
                <a:gd name="T1" fmla="*/ 120448 h 3129"/>
                <a:gd name="T2" fmla="*/ 67296 w 2688"/>
                <a:gd name="T3" fmla="*/ 167441 h 3129"/>
                <a:gd name="T4" fmla="*/ 63550 w 2688"/>
                <a:gd name="T5" fmla="*/ 210097 h 3129"/>
                <a:gd name="T6" fmla="*/ 59659 w 2688"/>
                <a:gd name="T7" fmla="*/ 258102 h 3129"/>
                <a:gd name="T8" fmla="*/ 49572 w 2688"/>
                <a:gd name="T9" fmla="*/ 298011 h 3129"/>
                <a:gd name="T10" fmla="*/ 30118 w 2688"/>
                <a:gd name="T11" fmla="*/ 337485 h 3129"/>
                <a:gd name="T12" fmla="*/ 10231 w 2688"/>
                <a:gd name="T13" fmla="*/ 377393 h 3129"/>
                <a:gd name="T14" fmla="*/ 0 w 2688"/>
                <a:gd name="T15" fmla="*/ 407035 h 3129"/>
                <a:gd name="T16" fmla="*/ 10231 w 2688"/>
                <a:gd name="T17" fmla="*/ 427134 h 3129"/>
                <a:gd name="T18" fmla="*/ 30118 w 2688"/>
                <a:gd name="T19" fmla="*/ 446510 h 3129"/>
                <a:gd name="T20" fmla="*/ 47842 w 2688"/>
                <a:gd name="T21" fmla="*/ 452438 h 3129"/>
                <a:gd name="T22" fmla="*/ 109230 w 2688"/>
                <a:gd name="T23" fmla="*/ 427134 h 3129"/>
                <a:gd name="T24" fmla="*/ 168745 w 2688"/>
                <a:gd name="T25" fmla="*/ 387081 h 3129"/>
                <a:gd name="T26" fmla="*/ 198575 w 2688"/>
                <a:gd name="T27" fmla="*/ 337485 h 3129"/>
                <a:gd name="T28" fmla="*/ 218317 w 2688"/>
                <a:gd name="T29" fmla="*/ 287889 h 3129"/>
                <a:gd name="T30" fmla="*/ 247858 w 2688"/>
                <a:gd name="T31" fmla="*/ 218049 h 3129"/>
                <a:gd name="T32" fmla="*/ 267888 w 2688"/>
                <a:gd name="T33" fmla="*/ 178864 h 3129"/>
                <a:gd name="T34" fmla="*/ 309246 w 2688"/>
                <a:gd name="T35" fmla="*/ 127967 h 3129"/>
                <a:gd name="T36" fmla="*/ 348442 w 2688"/>
                <a:gd name="T37" fmla="*/ 100349 h 3129"/>
                <a:gd name="T38" fmla="*/ 375966 w 2688"/>
                <a:gd name="T39" fmla="*/ 77214 h 3129"/>
                <a:gd name="T40" fmla="*/ 387350 w 2688"/>
                <a:gd name="T41" fmla="*/ 59429 h 3129"/>
                <a:gd name="T42" fmla="*/ 377119 w 2688"/>
                <a:gd name="T43" fmla="*/ 39908 h 3129"/>
                <a:gd name="T44" fmla="*/ 347433 w 2688"/>
                <a:gd name="T45" fmla="*/ 0 h 3129"/>
                <a:gd name="T46" fmla="*/ 307661 w 2688"/>
                <a:gd name="T47" fmla="*/ 0 h 3129"/>
                <a:gd name="T48" fmla="*/ 278120 w 2688"/>
                <a:gd name="T49" fmla="*/ 29642 h 3129"/>
                <a:gd name="T50" fmla="*/ 238347 w 2688"/>
                <a:gd name="T51" fmla="*/ 79383 h 3129"/>
                <a:gd name="T52" fmla="*/ 228548 w 2688"/>
                <a:gd name="T53" fmla="*/ 89215 h 3129"/>
                <a:gd name="T54" fmla="*/ 188775 w 2688"/>
                <a:gd name="T55" fmla="*/ 99481 h 3129"/>
                <a:gd name="T56" fmla="*/ 158658 w 2688"/>
                <a:gd name="T57" fmla="*/ 99481 h 3129"/>
                <a:gd name="T58" fmla="*/ 138772 w 2688"/>
                <a:gd name="T59" fmla="*/ 99481 h 3129"/>
                <a:gd name="T60" fmla="*/ 79113 w 2688"/>
                <a:gd name="T61" fmla="*/ 120448 h 31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88"/>
                <a:gd name="T94" fmla="*/ 0 h 3129"/>
                <a:gd name="T95" fmla="*/ 2688 w 2688"/>
                <a:gd name="T96" fmla="*/ 3129 h 3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88" h="3129">
                  <a:moveTo>
                    <a:pt x="549" y="833"/>
                  </a:moveTo>
                  <a:lnTo>
                    <a:pt x="467" y="1158"/>
                  </a:lnTo>
                  <a:lnTo>
                    <a:pt x="441" y="1453"/>
                  </a:lnTo>
                  <a:lnTo>
                    <a:pt x="414" y="1785"/>
                  </a:lnTo>
                  <a:lnTo>
                    <a:pt x="344" y="2061"/>
                  </a:lnTo>
                  <a:lnTo>
                    <a:pt x="209" y="2334"/>
                  </a:lnTo>
                  <a:lnTo>
                    <a:pt x="71" y="2610"/>
                  </a:lnTo>
                  <a:lnTo>
                    <a:pt x="0" y="2815"/>
                  </a:lnTo>
                  <a:lnTo>
                    <a:pt x="71" y="2954"/>
                  </a:lnTo>
                  <a:lnTo>
                    <a:pt x="209" y="3088"/>
                  </a:lnTo>
                  <a:lnTo>
                    <a:pt x="332" y="3129"/>
                  </a:lnTo>
                  <a:lnTo>
                    <a:pt x="758" y="2954"/>
                  </a:lnTo>
                  <a:lnTo>
                    <a:pt x="1171" y="2677"/>
                  </a:lnTo>
                  <a:lnTo>
                    <a:pt x="1378" y="2334"/>
                  </a:lnTo>
                  <a:lnTo>
                    <a:pt x="1515" y="1991"/>
                  </a:lnTo>
                  <a:lnTo>
                    <a:pt x="1720" y="1508"/>
                  </a:lnTo>
                  <a:lnTo>
                    <a:pt x="1859" y="1237"/>
                  </a:lnTo>
                  <a:lnTo>
                    <a:pt x="2146" y="885"/>
                  </a:lnTo>
                  <a:lnTo>
                    <a:pt x="2418" y="694"/>
                  </a:lnTo>
                  <a:lnTo>
                    <a:pt x="2609" y="534"/>
                  </a:lnTo>
                  <a:lnTo>
                    <a:pt x="2688" y="411"/>
                  </a:lnTo>
                  <a:lnTo>
                    <a:pt x="2617" y="276"/>
                  </a:lnTo>
                  <a:lnTo>
                    <a:pt x="2411" y="0"/>
                  </a:lnTo>
                  <a:lnTo>
                    <a:pt x="2135" y="0"/>
                  </a:lnTo>
                  <a:lnTo>
                    <a:pt x="1930" y="205"/>
                  </a:lnTo>
                  <a:lnTo>
                    <a:pt x="1654" y="549"/>
                  </a:lnTo>
                  <a:lnTo>
                    <a:pt x="1586" y="617"/>
                  </a:lnTo>
                  <a:lnTo>
                    <a:pt x="1310" y="688"/>
                  </a:lnTo>
                  <a:lnTo>
                    <a:pt x="1101" y="688"/>
                  </a:lnTo>
                  <a:lnTo>
                    <a:pt x="963" y="688"/>
                  </a:lnTo>
                  <a:lnTo>
                    <a:pt x="549" y="833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71" name="Freeform 24"/>
            <p:cNvSpPr>
              <a:spLocks/>
            </p:cNvSpPr>
            <p:nvPr/>
          </p:nvSpPr>
          <p:spPr bwMode="auto">
            <a:xfrm>
              <a:off x="1927225" y="4835525"/>
              <a:ext cx="136525" cy="77788"/>
            </a:xfrm>
            <a:custGeom>
              <a:avLst/>
              <a:gdLst>
                <a:gd name="T0" fmla="*/ 17300 w 947"/>
                <a:gd name="T1" fmla="*/ 77788 h 533"/>
                <a:gd name="T2" fmla="*/ 0 w 947"/>
                <a:gd name="T3" fmla="*/ 59399 h 533"/>
                <a:gd name="T4" fmla="*/ 11245 w 947"/>
                <a:gd name="T5" fmla="*/ 39113 h 533"/>
                <a:gd name="T6" fmla="*/ 27392 w 947"/>
                <a:gd name="T7" fmla="*/ 15762 h 533"/>
                <a:gd name="T8" fmla="*/ 58531 w 947"/>
                <a:gd name="T9" fmla="*/ 0 h 533"/>
                <a:gd name="T10" fmla="*/ 85490 w 947"/>
                <a:gd name="T11" fmla="*/ 0 h 533"/>
                <a:gd name="T12" fmla="*/ 116774 w 947"/>
                <a:gd name="T13" fmla="*/ 8173 h 533"/>
                <a:gd name="T14" fmla="*/ 128596 w 947"/>
                <a:gd name="T15" fmla="*/ 19556 h 533"/>
                <a:gd name="T16" fmla="*/ 128596 w 947"/>
                <a:gd name="T17" fmla="*/ 27875 h 533"/>
                <a:gd name="T18" fmla="*/ 136525 w 947"/>
                <a:gd name="T19" fmla="*/ 38237 h 533"/>
                <a:gd name="T20" fmla="*/ 136525 w 947"/>
                <a:gd name="T21" fmla="*/ 58232 h 533"/>
                <a:gd name="T22" fmla="*/ 126433 w 947"/>
                <a:gd name="T23" fmla="*/ 68156 h 533"/>
                <a:gd name="T24" fmla="*/ 97456 w 947"/>
                <a:gd name="T25" fmla="*/ 70783 h 533"/>
                <a:gd name="T26" fmla="*/ 58531 w 947"/>
                <a:gd name="T27" fmla="*/ 63194 h 533"/>
                <a:gd name="T28" fmla="*/ 27392 w 947"/>
                <a:gd name="T29" fmla="*/ 66988 h 533"/>
                <a:gd name="T30" fmla="*/ 17300 w 947"/>
                <a:gd name="T31" fmla="*/ 77788 h 5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7"/>
                <a:gd name="T49" fmla="*/ 0 h 533"/>
                <a:gd name="T50" fmla="*/ 947 w 947"/>
                <a:gd name="T51" fmla="*/ 533 h 5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7" h="533">
                  <a:moveTo>
                    <a:pt x="120" y="533"/>
                  </a:moveTo>
                  <a:lnTo>
                    <a:pt x="0" y="407"/>
                  </a:lnTo>
                  <a:lnTo>
                    <a:pt x="78" y="268"/>
                  </a:lnTo>
                  <a:lnTo>
                    <a:pt x="190" y="108"/>
                  </a:lnTo>
                  <a:lnTo>
                    <a:pt x="406" y="0"/>
                  </a:lnTo>
                  <a:lnTo>
                    <a:pt x="593" y="0"/>
                  </a:lnTo>
                  <a:lnTo>
                    <a:pt x="810" y="56"/>
                  </a:lnTo>
                  <a:lnTo>
                    <a:pt x="892" y="134"/>
                  </a:lnTo>
                  <a:lnTo>
                    <a:pt x="892" y="191"/>
                  </a:lnTo>
                  <a:lnTo>
                    <a:pt x="947" y="262"/>
                  </a:lnTo>
                  <a:lnTo>
                    <a:pt x="947" y="399"/>
                  </a:lnTo>
                  <a:lnTo>
                    <a:pt x="877" y="467"/>
                  </a:lnTo>
                  <a:lnTo>
                    <a:pt x="676" y="485"/>
                  </a:lnTo>
                  <a:lnTo>
                    <a:pt x="406" y="433"/>
                  </a:lnTo>
                  <a:lnTo>
                    <a:pt x="190" y="459"/>
                  </a:lnTo>
                  <a:lnTo>
                    <a:pt x="120" y="533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72" name="Freeform 25"/>
            <p:cNvSpPr>
              <a:spLocks/>
            </p:cNvSpPr>
            <p:nvPr/>
          </p:nvSpPr>
          <p:spPr bwMode="auto">
            <a:xfrm>
              <a:off x="2055813" y="4365625"/>
              <a:ext cx="258763" cy="508000"/>
            </a:xfrm>
            <a:custGeom>
              <a:avLst/>
              <a:gdLst>
                <a:gd name="T0" fmla="*/ 66750 w 1791"/>
                <a:gd name="T1" fmla="*/ 198984 h 3518"/>
                <a:gd name="T2" fmla="*/ 90011 w 1791"/>
                <a:gd name="T3" fmla="*/ 195229 h 3518"/>
                <a:gd name="T4" fmla="*/ 117606 w 1791"/>
                <a:gd name="T5" fmla="*/ 183388 h 3518"/>
                <a:gd name="T6" fmla="*/ 141301 w 1791"/>
                <a:gd name="T7" fmla="*/ 171403 h 3518"/>
                <a:gd name="T8" fmla="*/ 167163 w 1791"/>
                <a:gd name="T9" fmla="*/ 150898 h 3518"/>
                <a:gd name="T10" fmla="*/ 177421 w 1791"/>
                <a:gd name="T11" fmla="*/ 131115 h 3518"/>
                <a:gd name="T12" fmla="*/ 180600 w 1791"/>
                <a:gd name="T13" fmla="*/ 101513 h 3518"/>
                <a:gd name="T14" fmla="*/ 177421 w 1791"/>
                <a:gd name="T15" fmla="*/ 71767 h 3518"/>
                <a:gd name="T16" fmla="*/ 160661 w 1791"/>
                <a:gd name="T17" fmla="*/ 31335 h 3518"/>
                <a:gd name="T18" fmla="*/ 137545 w 1791"/>
                <a:gd name="T19" fmla="*/ 2166 h 3518"/>
                <a:gd name="T20" fmla="*/ 168752 w 1791"/>
                <a:gd name="T21" fmla="*/ 0 h 3518"/>
                <a:gd name="T22" fmla="*/ 207039 w 1791"/>
                <a:gd name="T23" fmla="*/ 2166 h 3518"/>
                <a:gd name="T24" fmla="*/ 227122 w 1791"/>
                <a:gd name="T25" fmla="*/ 12418 h 3518"/>
                <a:gd name="T26" fmla="*/ 246916 w 1791"/>
                <a:gd name="T27" fmla="*/ 31768 h 3518"/>
                <a:gd name="T28" fmla="*/ 256740 w 1791"/>
                <a:gd name="T29" fmla="*/ 42020 h 3518"/>
                <a:gd name="T30" fmla="*/ 258763 w 1791"/>
                <a:gd name="T31" fmla="*/ 70179 h 3518"/>
                <a:gd name="T32" fmla="*/ 239403 w 1791"/>
                <a:gd name="T33" fmla="*/ 152053 h 3518"/>
                <a:gd name="T34" fmla="*/ 223221 w 1791"/>
                <a:gd name="T35" fmla="*/ 198984 h 3518"/>
                <a:gd name="T36" fmla="*/ 216864 w 1791"/>
                <a:gd name="T37" fmla="*/ 250246 h 3518"/>
                <a:gd name="T38" fmla="*/ 216864 w 1791"/>
                <a:gd name="T39" fmla="*/ 299775 h 3518"/>
                <a:gd name="T40" fmla="*/ 207039 w 1791"/>
                <a:gd name="T41" fmla="*/ 359123 h 3518"/>
                <a:gd name="T42" fmla="*/ 187101 w 1791"/>
                <a:gd name="T43" fmla="*/ 408653 h 3518"/>
                <a:gd name="T44" fmla="*/ 177421 w 1791"/>
                <a:gd name="T45" fmla="*/ 428724 h 3518"/>
                <a:gd name="T46" fmla="*/ 147225 w 1791"/>
                <a:gd name="T47" fmla="*/ 468001 h 3518"/>
                <a:gd name="T48" fmla="*/ 127287 w 1791"/>
                <a:gd name="T49" fmla="*/ 487928 h 3518"/>
                <a:gd name="T50" fmla="*/ 97524 w 1791"/>
                <a:gd name="T51" fmla="*/ 497748 h 3518"/>
                <a:gd name="T52" fmla="*/ 67905 w 1791"/>
                <a:gd name="T53" fmla="*/ 508000 h 3518"/>
                <a:gd name="T54" fmla="*/ 28029 w 1791"/>
                <a:gd name="T55" fmla="*/ 508000 h 3518"/>
                <a:gd name="T56" fmla="*/ 7946 w 1791"/>
                <a:gd name="T57" fmla="*/ 499336 h 3518"/>
                <a:gd name="T58" fmla="*/ 0 w 1791"/>
                <a:gd name="T59" fmla="*/ 479986 h 3518"/>
                <a:gd name="T60" fmla="*/ 0 w 1791"/>
                <a:gd name="T61" fmla="*/ 456594 h 3518"/>
                <a:gd name="T62" fmla="*/ 0 w 1791"/>
                <a:gd name="T63" fmla="*/ 448507 h 3518"/>
                <a:gd name="T64" fmla="*/ 4190 w 1791"/>
                <a:gd name="T65" fmla="*/ 417317 h 3518"/>
                <a:gd name="T66" fmla="*/ 7946 w 1791"/>
                <a:gd name="T67" fmla="*/ 397823 h 3518"/>
                <a:gd name="T68" fmla="*/ 7946 w 1791"/>
                <a:gd name="T69" fmla="*/ 359123 h 3518"/>
                <a:gd name="T70" fmla="*/ 7946 w 1791"/>
                <a:gd name="T71" fmla="*/ 309450 h 3518"/>
                <a:gd name="T72" fmla="*/ 11847 w 1791"/>
                <a:gd name="T73" fmla="*/ 269162 h 3518"/>
                <a:gd name="T74" fmla="*/ 28029 w 1791"/>
                <a:gd name="T75" fmla="*/ 200572 h 3518"/>
                <a:gd name="T76" fmla="*/ 66750 w 1791"/>
                <a:gd name="T77" fmla="*/ 198984 h 35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91"/>
                <a:gd name="T118" fmla="*/ 0 h 3518"/>
                <a:gd name="T119" fmla="*/ 1791 w 1791"/>
                <a:gd name="T120" fmla="*/ 3518 h 35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91" h="3518">
                  <a:moveTo>
                    <a:pt x="462" y="1378"/>
                  </a:moveTo>
                  <a:lnTo>
                    <a:pt x="623" y="1352"/>
                  </a:lnTo>
                  <a:lnTo>
                    <a:pt x="814" y="1270"/>
                  </a:lnTo>
                  <a:lnTo>
                    <a:pt x="978" y="1187"/>
                  </a:lnTo>
                  <a:lnTo>
                    <a:pt x="1157" y="1045"/>
                  </a:lnTo>
                  <a:lnTo>
                    <a:pt x="1228" y="908"/>
                  </a:lnTo>
                  <a:lnTo>
                    <a:pt x="1250" y="703"/>
                  </a:lnTo>
                  <a:lnTo>
                    <a:pt x="1228" y="497"/>
                  </a:lnTo>
                  <a:lnTo>
                    <a:pt x="1112" y="217"/>
                  </a:lnTo>
                  <a:lnTo>
                    <a:pt x="952" y="15"/>
                  </a:lnTo>
                  <a:lnTo>
                    <a:pt x="1168" y="0"/>
                  </a:lnTo>
                  <a:lnTo>
                    <a:pt x="1433" y="15"/>
                  </a:lnTo>
                  <a:lnTo>
                    <a:pt x="1572" y="86"/>
                  </a:lnTo>
                  <a:lnTo>
                    <a:pt x="1709" y="220"/>
                  </a:lnTo>
                  <a:lnTo>
                    <a:pt x="1777" y="291"/>
                  </a:lnTo>
                  <a:lnTo>
                    <a:pt x="1791" y="486"/>
                  </a:lnTo>
                  <a:lnTo>
                    <a:pt x="1657" y="1053"/>
                  </a:lnTo>
                  <a:lnTo>
                    <a:pt x="1545" y="1378"/>
                  </a:lnTo>
                  <a:lnTo>
                    <a:pt x="1501" y="1733"/>
                  </a:lnTo>
                  <a:lnTo>
                    <a:pt x="1501" y="2076"/>
                  </a:lnTo>
                  <a:lnTo>
                    <a:pt x="1433" y="2487"/>
                  </a:lnTo>
                  <a:lnTo>
                    <a:pt x="1295" y="2830"/>
                  </a:lnTo>
                  <a:lnTo>
                    <a:pt x="1228" y="2969"/>
                  </a:lnTo>
                  <a:lnTo>
                    <a:pt x="1019" y="3241"/>
                  </a:lnTo>
                  <a:lnTo>
                    <a:pt x="881" y="3379"/>
                  </a:lnTo>
                  <a:lnTo>
                    <a:pt x="675" y="3447"/>
                  </a:lnTo>
                  <a:lnTo>
                    <a:pt x="470" y="3518"/>
                  </a:lnTo>
                  <a:lnTo>
                    <a:pt x="194" y="3518"/>
                  </a:lnTo>
                  <a:lnTo>
                    <a:pt x="55" y="3458"/>
                  </a:lnTo>
                  <a:lnTo>
                    <a:pt x="0" y="3324"/>
                  </a:lnTo>
                  <a:lnTo>
                    <a:pt x="0" y="3162"/>
                  </a:lnTo>
                  <a:lnTo>
                    <a:pt x="0" y="3106"/>
                  </a:lnTo>
                  <a:lnTo>
                    <a:pt x="29" y="2890"/>
                  </a:lnTo>
                  <a:lnTo>
                    <a:pt x="55" y="2755"/>
                  </a:lnTo>
                  <a:lnTo>
                    <a:pt x="55" y="2487"/>
                  </a:lnTo>
                  <a:lnTo>
                    <a:pt x="55" y="2143"/>
                  </a:lnTo>
                  <a:lnTo>
                    <a:pt x="82" y="1864"/>
                  </a:lnTo>
                  <a:lnTo>
                    <a:pt x="194" y="1389"/>
                  </a:lnTo>
                  <a:lnTo>
                    <a:pt x="462" y="137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73" name="Freeform 26"/>
            <p:cNvSpPr>
              <a:spLocks/>
            </p:cNvSpPr>
            <p:nvPr/>
          </p:nvSpPr>
          <p:spPr bwMode="auto">
            <a:xfrm>
              <a:off x="2044700" y="4541838"/>
              <a:ext cx="128588" cy="77788"/>
            </a:xfrm>
            <a:custGeom>
              <a:avLst/>
              <a:gdLst>
                <a:gd name="T0" fmla="*/ 0 w 896"/>
                <a:gd name="T1" fmla="*/ 64316 h 537"/>
                <a:gd name="T2" fmla="*/ 9615 w 896"/>
                <a:gd name="T3" fmla="*/ 74601 h 537"/>
                <a:gd name="T4" fmla="*/ 29420 w 896"/>
                <a:gd name="T5" fmla="*/ 64316 h 537"/>
                <a:gd name="T6" fmla="*/ 49369 w 896"/>
                <a:gd name="T7" fmla="*/ 74601 h 537"/>
                <a:gd name="T8" fmla="*/ 78071 w 896"/>
                <a:gd name="T9" fmla="*/ 77788 h 537"/>
                <a:gd name="T10" fmla="*/ 89983 w 896"/>
                <a:gd name="T11" fmla="*/ 77788 h 537"/>
                <a:gd name="T12" fmla="*/ 108640 w 896"/>
                <a:gd name="T13" fmla="*/ 74601 h 537"/>
                <a:gd name="T14" fmla="*/ 108640 w 896"/>
                <a:gd name="T15" fmla="*/ 54466 h 537"/>
                <a:gd name="T16" fmla="*/ 118399 w 896"/>
                <a:gd name="T17" fmla="*/ 34621 h 537"/>
                <a:gd name="T18" fmla="*/ 120982 w 896"/>
                <a:gd name="T19" fmla="*/ 26943 h 537"/>
                <a:gd name="T20" fmla="*/ 128588 w 896"/>
                <a:gd name="T21" fmla="*/ 15065 h 537"/>
                <a:gd name="T22" fmla="*/ 124713 w 896"/>
                <a:gd name="T23" fmla="*/ 15065 h 537"/>
                <a:gd name="T24" fmla="*/ 124713 w 896"/>
                <a:gd name="T25" fmla="*/ 11299 h 537"/>
                <a:gd name="T26" fmla="*/ 108640 w 896"/>
                <a:gd name="T27" fmla="*/ 4925 h 537"/>
                <a:gd name="T28" fmla="*/ 88978 w 896"/>
                <a:gd name="T29" fmla="*/ 4925 h 537"/>
                <a:gd name="T30" fmla="*/ 69030 w 896"/>
                <a:gd name="T31" fmla="*/ 4925 h 537"/>
                <a:gd name="T32" fmla="*/ 58840 w 896"/>
                <a:gd name="T33" fmla="*/ 0 h 537"/>
                <a:gd name="T34" fmla="*/ 50947 w 896"/>
                <a:gd name="T35" fmla="*/ 0 h 537"/>
                <a:gd name="T36" fmla="*/ 39179 w 896"/>
                <a:gd name="T37" fmla="*/ 0 h 537"/>
                <a:gd name="T38" fmla="*/ 23536 w 896"/>
                <a:gd name="T39" fmla="*/ 7533 h 537"/>
                <a:gd name="T40" fmla="*/ 19661 w 896"/>
                <a:gd name="T41" fmla="*/ 15065 h 537"/>
                <a:gd name="T42" fmla="*/ 0 w 896"/>
                <a:gd name="T43" fmla="*/ 64316 h 5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96"/>
                <a:gd name="T67" fmla="*/ 0 h 537"/>
                <a:gd name="T68" fmla="*/ 896 w 896"/>
                <a:gd name="T69" fmla="*/ 537 h 5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96" h="537">
                  <a:moveTo>
                    <a:pt x="0" y="444"/>
                  </a:moveTo>
                  <a:lnTo>
                    <a:pt x="67" y="515"/>
                  </a:lnTo>
                  <a:lnTo>
                    <a:pt x="205" y="444"/>
                  </a:lnTo>
                  <a:lnTo>
                    <a:pt x="344" y="515"/>
                  </a:lnTo>
                  <a:lnTo>
                    <a:pt x="544" y="537"/>
                  </a:lnTo>
                  <a:lnTo>
                    <a:pt x="627" y="537"/>
                  </a:lnTo>
                  <a:lnTo>
                    <a:pt x="757" y="515"/>
                  </a:lnTo>
                  <a:lnTo>
                    <a:pt x="757" y="376"/>
                  </a:lnTo>
                  <a:lnTo>
                    <a:pt x="825" y="239"/>
                  </a:lnTo>
                  <a:lnTo>
                    <a:pt x="843" y="186"/>
                  </a:lnTo>
                  <a:lnTo>
                    <a:pt x="896" y="104"/>
                  </a:lnTo>
                  <a:lnTo>
                    <a:pt x="869" y="104"/>
                  </a:lnTo>
                  <a:lnTo>
                    <a:pt x="869" y="78"/>
                  </a:lnTo>
                  <a:lnTo>
                    <a:pt x="757" y="34"/>
                  </a:lnTo>
                  <a:lnTo>
                    <a:pt x="620" y="34"/>
                  </a:lnTo>
                  <a:lnTo>
                    <a:pt x="481" y="34"/>
                  </a:lnTo>
                  <a:lnTo>
                    <a:pt x="410" y="0"/>
                  </a:lnTo>
                  <a:lnTo>
                    <a:pt x="355" y="0"/>
                  </a:lnTo>
                  <a:lnTo>
                    <a:pt x="273" y="0"/>
                  </a:lnTo>
                  <a:lnTo>
                    <a:pt x="164" y="52"/>
                  </a:lnTo>
                  <a:lnTo>
                    <a:pt x="137" y="104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74" name="Freeform 30"/>
            <p:cNvSpPr>
              <a:spLocks/>
            </p:cNvSpPr>
            <p:nvPr/>
          </p:nvSpPr>
          <p:spPr bwMode="auto">
            <a:xfrm>
              <a:off x="2466975" y="2990850"/>
              <a:ext cx="15875" cy="144463"/>
            </a:xfrm>
            <a:custGeom>
              <a:avLst/>
              <a:gdLst>
                <a:gd name="T0" fmla="*/ 15875 w 108"/>
                <a:gd name="T1" fmla="*/ 0 h 1000"/>
                <a:gd name="T2" fmla="*/ 8231 w 108"/>
                <a:gd name="T3" fmla="*/ 34960 h 1000"/>
                <a:gd name="T4" fmla="*/ 3822 w 108"/>
                <a:gd name="T5" fmla="*/ 50562 h 1000"/>
                <a:gd name="T6" fmla="*/ 3822 w 108"/>
                <a:gd name="T7" fmla="*/ 85667 h 1000"/>
                <a:gd name="T8" fmla="*/ 0 w 108"/>
                <a:gd name="T9" fmla="*/ 113115 h 1000"/>
                <a:gd name="T10" fmla="*/ 12053 w 108"/>
                <a:gd name="T11" fmla="*/ 144463 h 1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1000"/>
                <a:gd name="T20" fmla="*/ 108 w 108"/>
                <a:gd name="T21" fmla="*/ 1000 h 1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1000">
                  <a:moveTo>
                    <a:pt x="108" y="0"/>
                  </a:moveTo>
                  <a:lnTo>
                    <a:pt x="56" y="242"/>
                  </a:lnTo>
                  <a:lnTo>
                    <a:pt x="26" y="350"/>
                  </a:lnTo>
                  <a:lnTo>
                    <a:pt x="26" y="593"/>
                  </a:lnTo>
                  <a:lnTo>
                    <a:pt x="0" y="783"/>
                  </a:lnTo>
                  <a:lnTo>
                    <a:pt x="82" y="100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75" name="Freeform 31"/>
            <p:cNvSpPr>
              <a:spLocks/>
            </p:cNvSpPr>
            <p:nvPr/>
          </p:nvSpPr>
          <p:spPr bwMode="auto">
            <a:xfrm>
              <a:off x="2611438" y="2878138"/>
              <a:ext cx="71438" cy="80963"/>
            </a:xfrm>
            <a:custGeom>
              <a:avLst/>
              <a:gdLst>
                <a:gd name="T0" fmla="*/ 71438 w 490"/>
                <a:gd name="T1" fmla="*/ 0 h 568"/>
                <a:gd name="T2" fmla="*/ 47382 w 490"/>
                <a:gd name="T3" fmla="*/ 8125 h 568"/>
                <a:gd name="T4" fmla="*/ 31637 w 490"/>
                <a:gd name="T5" fmla="*/ 23519 h 568"/>
                <a:gd name="T6" fmla="*/ 15891 w 490"/>
                <a:gd name="T7" fmla="*/ 34637 h 568"/>
                <a:gd name="T8" fmla="*/ 12101 w 490"/>
                <a:gd name="T9" fmla="*/ 50032 h 568"/>
                <a:gd name="T10" fmla="*/ 8310 w 490"/>
                <a:gd name="T11" fmla="*/ 61720 h 568"/>
                <a:gd name="T12" fmla="*/ 0 w 490"/>
                <a:gd name="T13" fmla="*/ 80963 h 5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0"/>
                <a:gd name="T22" fmla="*/ 0 h 568"/>
                <a:gd name="T23" fmla="*/ 490 w 490"/>
                <a:gd name="T24" fmla="*/ 568 h 5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0" h="568">
                  <a:moveTo>
                    <a:pt x="490" y="0"/>
                  </a:moveTo>
                  <a:lnTo>
                    <a:pt x="325" y="57"/>
                  </a:lnTo>
                  <a:lnTo>
                    <a:pt x="217" y="165"/>
                  </a:lnTo>
                  <a:lnTo>
                    <a:pt x="109" y="243"/>
                  </a:lnTo>
                  <a:lnTo>
                    <a:pt x="83" y="351"/>
                  </a:lnTo>
                  <a:lnTo>
                    <a:pt x="57" y="433"/>
                  </a:lnTo>
                  <a:lnTo>
                    <a:pt x="0" y="56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76" name="Freeform 32"/>
            <p:cNvSpPr>
              <a:spLocks/>
            </p:cNvSpPr>
            <p:nvPr/>
          </p:nvSpPr>
          <p:spPr bwMode="auto">
            <a:xfrm>
              <a:off x="2600325" y="2908300"/>
              <a:ext cx="15875" cy="130175"/>
            </a:xfrm>
            <a:custGeom>
              <a:avLst/>
              <a:gdLst>
                <a:gd name="T0" fmla="*/ 15875 w 108"/>
                <a:gd name="T1" fmla="*/ 0 h 893"/>
                <a:gd name="T2" fmla="*/ 3822 w 108"/>
                <a:gd name="T3" fmla="*/ 19534 h 893"/>
                <a:gd name="T4" fmla="*/ 0 w 108"/>
                <a:gd name="T5" fmla="*/ 35277 h 893"/>
                <a:gd name="T6" fmla="*/ 0 w 108"/>
                <a:gd name="T7" fmla="*/ 59329 h 893"/>
                <a:gd name="T8" fmla="*/ 3822 w 108"/>
                <a:gd name="T9" fmla="*/ 78863 h 893"/>
                <a:gd name="T10" fmla="*/ 8084 w 108"/>
                <a:gd name="T11" fmla="*/ 110350 h 893"/>
                <a:gd name="T12" fmla="*/ 8084 w 108"/>
                <a:gd name="T13" fmla="*/ 130175 h 8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893"/>
                <a:gd name="T23" fmla="*/ 108 w 108"/>
                <a:gd name="T24" fmla="*/ 893 h 8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893">
                  <a:moveTo>
                    <a:pt x="108" y="0"/>
                  </a:moveTo>
                  <a:lnTo>
                    <a:pt x="26" y="134"/>
                  </a:lnTo>
                  <a:lnTo>
                    <a:pt x="0" y="242"/>
                  </a:lnTo>
                  <a:lnTo>
                    <a:pt x="0" y="407"/>
                  </a:lnTo>
                  <a:lnTo>
                    <a:pt x="26" y="541"/>
                  </a:lnTo>
                  <a:lnTo>
                    <a:pt x="55" y="757"/>
                  </a:lnTo>
                  <a:lnTo>
                    <a:pt x="55" y="89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77" name="Freeform 33"/>
            <p:cNvSpPr>
              <a:spLocks/>
            </p:cNvSpPr>
            <p:nvPr/>
          </p:nvSpPr>
          <p:spPr bwMode="auto">
            <a:xfrm>
              <a:off x="2573338" y="2982913"/>
              <a:ext cx="88900" cy="288925"/>
            </a:xfrm>
            <a:custGeom>
              <a:avLst/>
              <a:gdLst>
                <a:gd name="T0" fmla="*/ 0 w 624"/>
                <a:gd name="T1" fmla="*/ 0 h 1998"/>
                <a:gd name="T2" fmla="*/ 7978 w 624"/>
                <a:gd name="T3" fmla="*/ 23282 h 1998"/>
                <a:gd name="T4" fmla="*/ 19661 w 624"/>
                <a:gd name="T5" fmla="*/ 38899 h 1998"/>
                <a:gd name="T6" fmla="*/ 35047 w 624"/>
                <a:gd name="T7" fmla="*/ 54661 h 1998"/>
                <a:gd name="T8" fmla="*/ 42598 w 624"/>
                <a:gd name="T9" fmla="*/ 70279 h 1998"/>
                <a:gd name="T10" fmla="*/ 57984 w 624"/>
                <a:gd name="T11" fmla="*/ 101514 h 1998"/>
                <a:gd name="T12" fmla="*/ 65963 w 624"/>
                <a:gd name="T13" fmla="*/ 136654 h 1998"/>
                <a:gd name="T14" fmla="*/ 65963 w 624"/>
                <a:gd name="T15" fmla="*/ 164129 h 1998"/>
                <a:gd name="T16" fmla="*/ 69667 w 624"/>
                <a:gd name="T17" fmla="*/ 199269 h 1998"/>
                <a:gd name="T18" fmla="*/ 77645 w 624"/>
                <a:gd name="T19" fmla="*/ 226310 h 1998"/>
                <a:gd name="T20" fmla="*/ 85053 w 624"/>
                <a:gd name="T21" fmla="*/ 250026 h 1998"/>
                <a:gd name="T22" fmla="*/ 88900 w 624"/>
                <a:gd name="T23" fmla="*/ 288925 h 19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1998"/>
                <a:gd name="T38" fmla="*/ 624 w 624"/>
                <a:gd name="T39" fmla="*/ 1998 h 19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1998">
                  <a:moveTo>
                    <a:pt x="0" y="0"/>
                  </a:moveTo>
                  <a:lnTo>
                    <a:pt x="56" y="161"/>
                  </a:lnTo>
                  <a:lnTo>
                    <a:pt x="138" y="269"/>
                  </a:lnTo>
                  <a:lnTo>
                    <a:pt x="246" y="378"/>
                  </a:lnTo>
                  <a:lnTo>
                    <a:pt x="299" y="486"/>
                  </a:lnTo>
                  <a:lnTo>
                    <a:pt x="407" y="702"/>
                  </a:lnTo>
                  <a:lnTo>
                    <a:pt x="463" y="945"/>
                  </a:lnTo>
                  <a:lnTo>
                    <a:pt x="463" y="1135"/>
                  </a:lnTo>
                  <a:lnTo>
                    <a:pt x="489" y="1378"/>
                  </a:lnTo>
                  <a:lnTo>
                    <a:pt x="545" y="1565"/>
                  </a:lnTo>
                  <a:lnTo>
                    <a:pt x="597" y="1729"/>
                  </a:lnTo>
                  <a:lnTo>
                    <a:pt x="624" y="199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78" name="Freeform 34"/>
            <p:cNvSpPr>
              <a:spLocks/>
            </p:cNvSpPr>
            <p:nvPr/>
          </p:nvSpPr>
          <p:spPr bwMode="auto">
            <a:xfrm>
              <a:off x="2568575" y="3044825"/>
              <a:ext cx="26988" cy="269875"/>
            </a:xfrm>
            <a:custGeom>
              <a:avLst/>
              <a:gdLst>
                <a:gd name="T0" fmla="*/ 0 w 189"/>
                <a:gd name="T1" fmla="*/ 0 h 1867"/>
                <a:gd name="T2" fmla="*/ 3570 w 189"/>
                <a:gd name="T3" fmla="*/ 39462 h 1867"/>
                <a:gd name="T4" fmla="*/ 11566 w 189"/>
                <a:gd name="T5" fmla="*/ 70830 h 1867"/>
                <a:gd name="T6" fmla="*/ 23275 w 189"/>
                <a:gd name="T7" fmla="*/ 105811 h 1867"/>
                <a:gd name="T8" fmla="*/ 26988 w 189"/>
                <a:gd name="T9" fmla="*/ 148453 h 1867"/>
                <a:gd name="T10" fmla="*/ 19134 w 189"/>
                <a:gd name="T11" fmla="*/ 199624 h 1867"/>
                <a:gd name="T12" fmla="*/ 15422 w 189"/>
                <a:gd name="T13" fmla="*/ 234894 h 1867"/>
                <a:gd name="T14" fmla="*/ 19134 w 189"/>
                <a:gd name="T15" fmla="*/ 269875 h 1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1867"/>
                <a:gd name="T26" fmla="*/ 189 w 189"/>
                <a:gd name="T27" fmla="*/ 1867 h 18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1867">
                  <a:moveTo>
                    <a:pt x="0" y="0"/>
                  </a:moveTo>
                  <a:lnTo>
                    <a:pt x="25" y="273"/>
                  </a:lnTo>
                  <a:lnTo>
                    <a:pt x="81" y="490"/>
                  </a:lnTo>
                  <a:lnTo>
                    <a:pt x="163" y="732"/>
                  </a:lnTo>
                  <a:lnTo>
                    <a:pt x="189" y="1027"/>
                  </a:lnTo>
                  <a:lnTo>
                    <a:pt x="134" y="1381"/>
                  </a:lnTo>
                  <a:lnTo>
                    <a:pt x="108" y="1625"/>
                  </a:lnTo>
                  <a:lnTo>
                    <a:pt x="134" y="186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79" name="Freeform 35"/>
            <p:cNvSpPr>
              <a:spLocks/>
            </p:cNvSpPr>
            <p:nvPr/>
          </p:nvSpPr>
          <p:spPr bwMode="auto">
            <a:xfrm>
              <a:off x="2549525" y="3151188"/>
              <a:ext cx="31750" cy="233363"/>
            </a:xfrm>
            <a:custGeom>
              <a:avLst/>
              <a:gdLst>
                <a:gd name="T0" fmla="*/ 31750 w 217"/>
                <a:gd name="T1" fmla="*/ 0 h 1620"/>
                <a:gd name="T2" fmla="*/ 31750 w 217"/>
                <a:gd name="T3" fmla="*/ 38750 h 1620"/>
                <a:gd name="T4" fmla="*/ 27946 w 217"/>
                <a:gd name="T5" fmla="*/ 77932 h 1620"/>
                <a:gd name="T6" fmla="*/ 15948 w 217"/>
                <a:gd name="T7" fmla="*/ 104869 h 1620"/>
                <a:gd name="T8" fmla="*/ 7755 w 217"/>
                <a:gd name="T9" fmla="*/ 128638 h 1620"/>
                <a:gd name="T10" fmla="*/ 3950 w 217"/>
                <a:gd name="T11" fmla="*/ 155431 h 1620"/>
                <a:gd name="T12" fmla="*/ 0 w 217"/>
                <a:gd name="T13" fmla="*/ 179200 h 1620"/>
                <a:gd name="T14" fmla="*/ 3950 w 217"/>
                <a:gd name="T15" fmla="*/ 202248 h 1620"/>
                <a:gd name="T16" fmla="*/ 12144 w 217"/>
                <a:gd name="T17" fmla="*/ 233363 h 1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1620"/>
                <a:gd name="T29" fmla="*/ 217 w 217"/>
                <a:gd name="T30" fmla="*/ 1620 h 16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1620">
                  <a:moveTo>
                    <a:pt x="217" y="0"/>
                  </a:moveTo>
                  <a:lnTo>
                    <a:pt x="217" y="269"/>
                  </a:lnTo>
                  <a:lnTo>
                    <a:pt x="191" y="541"/>
                  </a:lnTo>
                  <a:lnTo>
                    <a:pt x="109" y="728"/>
                  </a:lnTo>
                  <a:lnTo>
                    <a:pt x="53" y="893"/>
                  </a:lnTo>
                  <a:lnTo>
                    <a:pt x="27" y="1079"/>
                  </a:lnTo>
                  <a:lnTo>
                    <a:pt x="0" y="1244"/>
                  </a:lnTo>
                  <a:lnTo>
                    <a:pt x="27" y="1404"/>
                  </a:lnTo>
                  <a:lnTo>
                    <a:pt x="83" y="16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80" name="Freeform 36"/>
            <p:cNvSpPr>
              <a:spLocks/>
            </p:cNvSpPr>
            <p:nvPr/>
          </p:nvSpPr>
          <p:spPr bwMode="auto">
            <a:xfrm>
              <a:off x="2424113" y="3236913"/>
              <a:ext cx="42863" cy="65088"/>
            </a:xfrm>
            <a:custGeom>
              <a:avLst/>
              <a:gdLst>
                <a:gd name="T0" fmla="*/ 0 w 299"/>
                <a:gd name="T1" fmla="*/ 0 h 459"/>
                <a:gd name="T2" fmla="*/ 19926 w 299"/>
                <a:gd name="T3" fmla="*/ 27085 h 459"/>
                <a:gd name="T4" fmla="*/ 31108 w 299"/>
                <a:gd name="T5" fmla="*/ 46086 h 459"/>
                <a:gd name="T6" fmla="*/ 42863 w 299"/>
                <a:gd name="T7" fmla="*/ 65088 h 4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9"/>
                <a:gd name="T13" fmla="*/ 0 h 459"/>
                <a:gd name="T14" fmla="*/ 299 w 299"/>
                <a:gd name="T15" fmla="*/ 459 h 4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9" h="459">
                  <a:moveTo>
                    <a:pt x="0" y="0"/>
                  </a:moveTo>
                  <a:lnTo>
                    <a:pt x="139" y="191"/>
                  </a:lnTo>
                  <a:lnTo>
                    <a:pt x="217" y="325"/>
                  </a:lnTo>
                  <a:lnTo>
                    <a:pt x="299" y="45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81" name="Freeform 37"/>
            <p:cNvSpPr>
              <a:spLocks/>
            </p:cNvSpPr>
            <p:nvPr/>
          </p:nvSpPr>
          <p:spPr bwMode="auto">
            <a:xfrm>
              <a:off x="2592388" y="3368675"/>
              <a:ext cx="15875" cy="66675"/>
            </a:xfrm>
            <a:custGeom>
              <a:avLst/>
              <a:gdLst>
                <a:gd name="T0" fmla="*/ 0 w 108"/>
                <a:gd name="T1" fmla="*/ 66675 h 460"/>
                <a:gd name="T2" fmla="*/ 11612 w 108"/>
                <a:gd name="T3" fmla="*/ 47252 h 460"/>
                <a:gd name="T4" fmla="*/ 15875 w 108"/>
                <a:gd name="T5" fmla="*/ 27540 h 460"/>
                <a:gd name="T6" fmla="*/ 11612 w 108"/>
                <a:gd name="T7" fmla="*/ 0 h 4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460"/>
                <a:gd name="T14" fmla="*/ 108 w 108"/>
                <a:gd name="T15" fmla="*/ 460 h 4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460">
                  <a:moveTo>
                    <a:pt x="0" y="460"/>
                  </a:moveTo>
                  <a:lnTo>
                    <a:pt x="79" y="326"/>
                  </a:lnTo>
                  <a:lnTo>
                    <a:pt x="108" y="190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82" name="Freeform 38"/>
            <p:cNvSpPr>
              <a:spLocks/>
            </p:cNvSpPr>
            <p:nvPr/>
          </p:nvSpPr>
          <p:spPr bwMode="auto">
            <a:xfrm>
              <a:off x="2701925" y="3298825"/>
              <a:ext cx="58738" cy="23813"/>
            </a:xfrm>
            <a:custGeom>
              <a:avLst/>
              <a:gdLst>
                <a:gd name="T0" fmla="*/ 0 w 407"/>
                <a:gd name="T1" fmla="*/ 23813 h 160"/>
                <a:gd name="T2" fmla="*/ 15586 w 407"/>
                <a:gd name="T3" fmla="*/ 12204 h 160"/>
                <a:gd name="T4" fmla="*/ 31173 w 407"/>
                <a:gd name="T5" fmla="*/ 3870 h 160"/>
                <a:gd name="T6" fmla="*/ 51233 w 407"/>
                <a:gd name="T7" fmla="*/ 0 h 160"/>
                <a:gd name="T8" fmla="*/ 58738 w 407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160"/>
                <a:gd name="T17" fmla="*/ 407 w 40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160">
                  <a:moveTo>
                    <a:pt x="0" y="160"/>
                  </a:moveTo>
                  <a:lnTo>
                    <a:pt x="108" y="82"/>
                  </a:lnTo>
                  <a:lnTo>
                    <a:pt x="216" y="26"/>
                  </a:lnTo>
                  <a:lnTo>
                    <a:pt x="355" y="0"/>
                  </a:lnTo>
                  <a:lnTo>
                    <a:pt x="4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83" name="Freeform 39"/>
            <p:cNvSpPr>
              <a:spLocks/>
            </p:cNvSpPr>
            <p:nvPr/>
          </p:nvSpPr>
          <p:spPr bwMode="auto">
            <a:xfrm>
              <a:off x="2897188" y="2979738"/>
              <a:ext cx="47625" cy="128588"/>
            </a:xfrm>
            <a:custGeom>
              <a:avLst/>
              <a:gdLst>
                <a:gd name="T0" fmla="*/ 0 w 325"/>
                <a:gd name="T1" fmla="*/ 128588 h 891"/>
                <a:gd name="T2" fmla="*/ 12016 w 325"/>
                <a:gd name="T3" fmla="*/ 81829 h 891"/>
                <a:gd name="T4" fmla="*/ 24032 w 325"/>
                <a:gd name="T5" fmla="*/ 54985 h 891"/>
                <a:gd name="T6" fmla="*/ 40005 w 325"/>
                <a:gd name="T7" fmla="*/ 43007 h 891"/>
                <a:gd name="T8" fmla="*/ 43815 w 325"/>
                <a:gd name="T9" fmla="*/ 23524 h 891"/>
                <a:gd name="T10" fmla="*/ 47625 w 325"/>
                <a:gd name="T11" fmla="*/ 0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5"/>
                <a:gd name="T19" fmla="*/ 0 h 891"/>
                <a:gd name="T20" fmla="*/ 325 w 325"/>
                <a:gd name="T21" fmla="*/ 891 h 8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5" h="891">
                  <a:moveTo>
                    <a:pt x="0" y="891"/>
                  </a:moveTo>
                  <a:lnTo>
                    <a:pt x="82" y="567"/>
                  </a:lnTo>
                  <a:lnTo>
                    <a:pt x="164" y="381"/>
                  </a:lnTo>
                  <a:lnTo>
                    <a:pt x="273" y="298"/>
                  </a:lnTo>
                  <a:lnTo>
                    <a:pt x="299" y="163"/>
                  </a:lnTo>
                  <a:lnTo>
                    <a:pt x="3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84" name="Freeform 40"/>
            <p:cNvSpPr>
              <a:spLocks/>
            </p:cNvSpPr>
            <p:nvPr/>
          </p:nvSpPr>
          <p:spPr bwMode="auto">
            <a:xfrm>
              <a:off x="2921000" y="2967038"/>
              <a:ext cx="3175" cy="61913"/>
            </a:xfrm>
            <a:custGeom>
              <a:avLst/>
              <a:gdLst>
                <a:gd name="T0" fmla="*/ 3175 w 26"/>
                <a:gd name="T1" fmla="*/ 0 h 429"/>
                <a:gd name="T2" fmla="*/ 0 w 26"/>
                <a:gd name="T3" fmla="*/ 15586 h 429"/>
                <a:gd name="T4" fmla="*/ 0 w 26"/>
                <a:gd name="T5" fmla="*/ 34925 h 429"/>
                <a:gd name="T6" fmla="*/ 0 w 26"/>
                <a:gd name="T7" fmla="*/ 50512 h 429"/>
                <a:gd name="T8" fmla="*/ 3175 w 26"/>
                <a:gd name="T9" fmla="*/ 61913 h 4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29"/>
                <a:gd name="T17" fmla="*/ 26 w 26"/>
                <a:gd name="T18" fmla="*/ 429 h 4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29">
                  <a:moveTo>
                    <a:pt x="26" y="0"/>
                  </a:moveTo>
                  <a:lnTo>
                    <a:pt x="0" y="108"/>
                  </a:lnTo>
                  <a:lnTo>
                    <a:pt x="0" y="242"/>
                  </a:lnTo>
                  <a:lnTo>
                    <a:pt x="0" y="350"/>
                  </a:lnTo>
                  <a:lnTo>
                    <a:pt x="26" y="4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85" name="Freeform 41"/>
            <p:cNvSpPr>
              <a:spLocks/>
            </p:cNvSpPr>
            <p:nvPr/>
          </p:nvSpPr>
          <p:spPr bwMode="auto">
            <a:xfrm>
              <a:off x="2698750" y="2843213"/>
              <a:ext cx="93663" cy="6350"/>
            </a:xfrm>
            <a:custGeom>
              <a:avLst/>
              <a:gdLst>
                <a:gd name="T0" fmla="*/ 93663 w 649"/>
                <a:gd name="T1" fmla="*/ 6350 h 52"/>
                <a:gd name="T2" fmla="*/ 74324 w 649"/>
                <a:gd name="T3" fmla="*/ 6350 h 52"/>
                <a:gd name="T4" fmla="*/ 46759 w 649"/>
                <a:gd name="T5" fmla="*/ 3175 h 52"/>
                <a:gd name="T6" fmla="*/ 19339 w 649"/>
                <a:gd name="T7" fmla="*/ 0 h 52"/>
                <a:gd name="T8" fmla="*/ 0 w 649"/>
                <a:gd name="T9" fmla="*/ 317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9"/>
                <a:gd name="T16" fmla="*/ 0 h 52"/>
                <a:gd name="T17" fmla="*/ 649 w 64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9" h="52">
                  <a:moveTo>
                    <a:pt x="649" y="52"/>
                  </a:moveTo>
                  <a:lnTo>
                    <a:pt x="515" y="52"/>
                  </a:lnTo>
                  <a:lnTo>
                    <a:pt x="324" y="26"/>
                  </a:lnTo>
                  <a:lnTo>
                    <a:pt x="134" y="0"/>
                  </a:lnTo>
                  <a:lnTo>
                    <a:pt x="0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86" name="Freeform 42"/>
            <p:cNvSpPr>
              <a:spLocks/>
            </p:cNvSpPr>
            <p:nvPr/>
          </p:nvSpPr>
          <p:spPr bwMode="auto">
            <a:xfrm>
              <a:off x="2816225" y="2994025"/>
              <a:ext cx="65088" cy="117475"/>
            </a:xfrm>
            <a:custGeom>
              <a:avLst/>
              <a:gdLst>
                <a:gd name="T0" fmla="*/ 34317 w 459"/>
                <a:gd name="T1" fmla="*/ 0 h 809"/>
                <a:gd name="T2" fmla="*/ 30630 w 459"/>
                <a:gd name="T3" fmla="*/ 23669 h 809"/>
                <a:gd name="T4" fmla="*/ 34317 w 459"/>
                <a:gd name="T5" fmla="*/ 55325 h 809"/>
                <a:gd name="T6" fmla="*/ 42258 w 459"/>
                <a:gd name="T7" fmla="*/ 78559 h 809"/>
                <a:gd name="T8" fmla="*/ 49631 w 459"/>
                <a:gd name="T9" fmla="*/ 98017 h 809"/>
                <a:gd name="T10" fmla="*/ 65088 w 459"/>
                <a:gd name="T11" fmla="*/ 117475 h 809"/>
                <a:gd name="T12" fmla="*/ 49631 w 459"/>
                <a:gd name="T13" fmla="*/ 113700 h 809"/>
                <a:gd name="T14" fmla="*/ 30630 w 459"/>
                <a:gd name="T15" fmla="*/ 106149 h 809"/>
                <a:gd name="T16" fmla="*/ 15315 w 459"/>
                <a:gd name="T17" fmla="*/ 94241 h 809"/>
                <a:gd name="T18" fmla="*/ 7374 w 459"/>
                <a:gd name="T19" fmla="*/ 82334 h 809"/>
                <a:gd name="T20" fmla="*/ 0 w 459"/>
                <a:gd name="T21" fmla="*/ 74783 h 8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9"/>
                <a:gd name="T34" fmla="*/ 0 h 809"/>
                <a:gd name="T35" fmla="*/ 459 w 459"/>
                <a:gd name="T36" fmla="*/ 809 h 8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9" h="809">
                  <a:moveTo>
                    <a:pt x="242" y="0"/>
                  </a:moveTo>
                  <a:lnTo>
                    <a:pt x="216" y="163"/>
                  </a:lnTo>
                  <a:lnTo>
                    <a:pt x="242" y="381"/>
                  </a:lnTo>
                  <a:lnTo>
                    <a:pt x="298" y="541"/>
                  </a:lnTo>
                  <a:lnTo>
                    <a:pt x="350" y="675"/>
                  </a:lnTo>
                  <a:lnTo>
                    <a:pt x="459" y="809"/>
                  </a:lnTo>
                  <a:lnTo>
                    <a:pt x="350" y="783"/>
                  </a:lnTo>
                  <a:lnTo>
                    <a:pt x="216" y="731"/>
                  </a:lnTo>
                  <a:lnTo>
                    <a:pt x="108" y="649"/>
                  </a:lnTo>
                  <a:lnTo>
                    <a:pt x="52" y="567"/>
                  </a:lnTo>
                  <a:lnTo>
                    <a:pt x="0" y="5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87" name="Freeform 43"/>
            <p:cNvSpPr>
              <a:spLocks/>
            </p:cNvSpPr>
            <p:nvPr/>
          </p:nvSpPr>
          <p:spPr bwMode="auto">
            <a:xfrm>
              <a:off x="2317750" y="2994025"/>
              <a:ext cx="79375" cy="31750"/>
            </a:xfrm>
            <a:custGeom>
              <a:avLst/>
              <a:gdLst>
                <a:gd name="T0" fmla="*/ 0 w 542"/>
                <a:gd name="T1" fmla="*/ 0 h 216"/>
                <a:gd name="T2" fmla="*/ 19771 w 542"/>
                <a:gd name="T3" fmla="*/ 4263 h 216"/>
                <a:gd name="T4" fmla="*/ 47596 w 542"/>
                <a:gd name="T5" fmla="*/ 12053 h 216"/>
                <a:gd name="T6" fmla="*/ 75567 w 542"/>
                <a:gd name="T7" fmla="*/ 27928 h 216"/>
                <a:gd name="T8" fmla="*/ 79375 w 542"/>
                <a:gd name="T9" fmla="*/ 3175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2"/>
                <a:gd name="T16" fmla="*/ 0 h 216"/>
                <a:gd name="T17" fmla="*/ 542 w 542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2" h="216">
                  <a:moveTo>
                    <a:pt x="0" y="0"/>
                  </a:moveTo>
                  <a:lnTo>
                    <a:pt x="135" y="29"/>
                  </a:lnTo>
                  <a:lnTo>
                    <a:pt x="325" y="82"/>
                  </a:lnTo>
                  <a:lnTo>
                    <a:pt x="516" y="190"/>
                  </a:lnTo>
                  <a:lnTo>
                    <a:pt x="542" y="2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88" name="Freeform 44"/>
            <p:cNvSpPr>
              <a:spLocks/>
            </p:cNvSpPr>
            <p:nvPr/>
          </p:nvSpPr>
          <p:spPr bwMode="auto">
            <a:xfrm>
              <a:off x="2317750" y="3009900"/>
              <a:ext cx="47625" cy="7938"/>
            </a:xfrm>
            <a:custGeom>
              <a:avLst/>
              <a:gdLst>
                <a:gd name="T0" fmla="*/ 47625 w 325"/>
                <a:gd name="T1" fmla="*/ 0 h 55"/>
                <a:gd name="T2" fmla="*/ 27989 w 325"/>
                <a:gd name="T3" fmla="*/ 3753 h 55"/>
                <a:gd name="T4" fmla="*/ 15973 w 325"/>
                <a:gd name="T5" fmla="*/ 3753 h 55"/>
                <a:gd name="T6" fmla="*/ 0 w 325"/>
                <a:gd name="T7" fmla="*/ 7938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5"/>
                <a:gd name="T13" fmla="*/ 0 h 55"/>
                <a:gd name="T14" fmla="*/ 325 w 325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5" h="55">
                  <a:moveTo>
                    <a:pt x="325" y="0"/>
                  </a:moveTo>
                  <a:lnTo>
                    <a:pt x="191" y="26"/>
                  </a:lnTo>
                  <a:lnTo>
                    <a:pt x="109" y="26"/>
                  </a:lnTo>
                  <a:lnTo>
                    <a:pt x="0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89" name="Line 45"/>
            <p:cNvSpPr>
              <a:spLocks noChangeShapeType="1"/>
            </p:cNvSpPr>
            <p:nvPr/>
          </p:nvSpPr>
          <p:spPr bwMode="auto">
            <a:xfrm flipV="1">
              <a:off x="3089275" y="3081338"/>
              <a:ext cx="4763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90" name="Freeform 46"/>
            <p:cNvSpPr>
              <a:spLocks/>
            </p:cNvSpPr>
            <p:nvPr/>
          </p:nvSpPr>
          <p:spPr bwMode="auto">
            <a:xfrm>
              <a:off x="2901950" y="3352800"/>
              <a:ext cx="38100" cy="28575"/>
            </a:xfrm>
            <a:custGeom>
              <a:avLst/>
              <a:gdLst>
                <a:gd name="T0" fmla="*/ 38100 w 269"/>
                <a:gd name="T1" fmla="*/ 0 h 190"/>
                <a:gd name="T2" fmla="*/ 15297 w 269"/>
                <a:gd name="T3" fmla="*/ 16243 h 190"/>
                <a:gd name="T4" fmla="*/ 0 w 269"/>
                <a:gd name="T5" fmla="*/ 28575 h 190"/>
                <a:gd name="T6" fmla="*/ 15297 w 269"/>
                <a:gd name="T7" fmla="*/ 4512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190"/>
                <a:gd name="T14" fmla="*/ 269 w 269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190">
                  <a:moveTo>
                    <a:pt x="269" y="0"/>
                  </a:moveTo>
                  <a:lnTo>
                    <a:pt x="108" y="108"/>
                  </a:lnTo>
                  <a:lnTo>
                    <a:pt x="0" y="190"/>
                  </a:lnTo>
                  <a:lnTo>
                    <a:pt x="108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91" name="Freeform 47"/>
            <p:cNvSpPr>
              <a:spLocks/>
            </p:cNvSpPr>
            <p:nvPr/>
          </p:nvSpPr>
          <p:spPr bwMode="auto">
            <a:xfrm>
              <a:off x="2909888" y="3400425"/>
              <a:ext cx="30163" cy="23813"/>
            </a:xfrm>
            <a:custGeom>
              <a:avLst/>
              <a:gdLst>
                <a:gd name="T0" fmla="*/ 30163 w 217"/>
                <a:gd name="T1" fmla="*/ 0 h 165"/>
                <a:gd name="T2" fmla="*/ 18626 w 217"/>
                <a:gd name="T3" fmla="*/ 15875 h 165"/>
                <a:gd name="T4" fmla="*/ 11398 w 217"/>
                <a:gd name="T5" fmla="*/ 19628 h 165"/>
                <a:gd name="T6" fmla="*/ 0 w 217"/>
                <a:gd name="T7" fmla="*/ 23813 h 1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7"/>
                <a:gd name="T13" fmla="*/ 0 h 165"/>
                <a:gd name="T14" fmla="*/ 217 w 217"/>
                <a:gd name="T15" fmla="*/ 165 h 1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7" h="165">
                  <a:moveTo>
                    <a:pt x="217" y="0"/>
                  </a:moveTo>
                  <a:lnTo>
                    <a:pt x="134" y="110"/>
                  </a:lnTo>
                  <a:lnTo>
                    <a:pt x="82" y="136"/>
                  </a:lnTo>
                  <a:lnTo>
                    <a:pt x="0" y="16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92" name="Freeform 48"/>
            <p:cNvSpPr>
              <a:spLocks/>
            </p:cNvSpPr>
            <p:nvPr/>
          </p:nvSpPr>
          <p:spPr bwMode="auto">
            <a:xfrm>
              <a:off x="1657350" y="3132138"/>
              <a:ext cx="11113" cy="26988"/>
            </a:xfrm>
            <a:custGeom>
              <a:avLst/>
              <a:gdLst>
                <a:gd name="T0" fmla="*/ 11113 w 82"/>
                <a:gd name="T1" fmla="*/ 26988 h 187"/>
                <a:gd name="T2" fmla="*/ 4066 w 82"/>
                <a:gd name="T3" fmla="*/ 23091 h 187"/>
                <a:gd name="T4" fmla="*/ 4066 w 82"/>
                <a:gd name="T5" fmla="*/ 11401 h 187"/>
                <a:gd name="T6" fmla="*/ 0 w 82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187"/>
                <a:gd name="T14" fmla="*/ 82 w 82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187">
                  <a:moveTo>
                    <a:pt x="82" y="187"/>
                  </a:moveTo>
                  <a:lnTo>
                    <a:pt x="30" y="160"/>
                  </a:lnTo>
                  <a:lnTo>
                    <a:pt x="30" y="7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93" name="Freeform 49"/>
            <p:cNvSpPr>
              <a:spLocks/>
            </p:cNvSpPr>
            <p:nvPr/>
          </p:nvSpPr>
          <p:spPr bwMode="auto">
            <a:xfrm>
              <a:off x="1641475" y="3143250"/>
              <a:ext cx="15875" cy="11113"/>
            </a:xfrm>
            <a:custGeom>
              <a:avLst/>
              <a:gdLst>
                <a:gd name="T0" fmla="*/ 15875 w 108"/>
                <a:gd name="T1" fmla="*/ 11113 h 81"/>
                <a:gd name="T2" fmla="*/ 8231 w 108"/>
                <a:gd name="T3" fmla="*/ 7546 h 81"/>
                <a:gd name="T4" fmla="*/ 0 w 108"/>
                <a:gd name="T5" fmla="*/ 0 h 81"/>
                <a:gd name="T6" fmla="*/ 0 60000 65536"/>
                <a:gd name="T7" fmla="*/ 0 60000 65536"/>
                <a:gd name="T8" fmla="*/ 0 60000 65536"/>
                <a:gd name="T9" fmla="*/ 0 w 108"/>
                <a:gd name="T10" fmla="*/ 0 h 81"/>
                <a:gd name="T11" fmla="*/ 108 w 10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81">
                  <a:moveTo>
                    <a:pt x="108" y="81"/>
                  </a:moveTo>
                  <a:lnTo>
                    <a:pt x="56" y="5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94" name="Freeform 50"/>
            <p:cNvSpPr>
              <a:spLocks/>
            </p:cNvSpPr>
            <p:nvPr/>
          </p:nvSpPr>
          <p:spPr bwMode="auto">
            <a:xfrm>
              <a:off x="1617663" y="3154363"/>
              <a:ext cx="42863" cy="128588"/>
            </a:xfrm>
            <a:custGeom>
              <a:avLst/>
              <a:gdLst>
                <a:gd name="T0" fmla="*/ 42863 w 299"/>
                <a:gd name="T1" fmla="*/ 0 h 893"/>
                <a:gd name="T2" fmla="*/ 34835 w 299"/>
                <a:gd name="T3" fmla="*/ 27503 h 893"/>
                <a:gd name="T4" fmla="*/ 31108 w 299"/>
                <a:gd name="T5" fmla="*/ 38735 h 893"/>
                <a:gd name="T6" fmla="*/ 23080 w 299"/>
                <a:gd name="T7" fmla="*/ 43055 h 893"/>
                <a:gd name="T8" fmla="*/ 15482 w 299"/>
                <a:gd name="T9" fmla="*/ 43055 h 893"/>
                <a:gd name="T10" fmla="*/ 19210 w 299"/>
                <a:gd name="T11" fmla="*/ 50686 h 893"/>
                <a:gd name="T12" fmla="*/ 15482 w 299"/>
                <a:gd name="T13" fmla="*/ 58606 h 893"/>
                <a:gd name="T14" fmla="*/ 11755 w 299"/>
                <a:gd name="T15" fmla="*/ 74158 h 893"/>
                <a:gd name="T16" fmla="*/ 7598 w 299"/>
                <a:gd name="T17" fmla="*/ 85533 h 893"/>
                <a:gd name="T18" fmla="*/ 0 w 299"/>
                <a:gd name="T19" fmla="*/ 89709 h 893"/>
                <a:gd name="T20" fmla="*/ 7598 w 299"/>
                <a:gd name="T21" fmla="*/ 93597 h 893"/>
                <a:gd name="T22" fmla="*/ 3727 w 299"/>
                <a:gd name="T23" fmla="*/ 109293 h 893"/>
                <a:gd name="T24" fmla="*/ 3727 w 299"/>
                <a:gd name="T25" fmla="*/ 120524 h 893"/>
                <a:gd name="T26" fmla="*/ 0 w 299"/>
                <a:gd name="T27" fmla="*/ 128588 h 8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893"/>
                <a:gd name="T44" fmla="*/ 299 w 299"/>
                <a:gd name="T45" fmla="*/ 893 h 8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893">
                  <a:moveTo>
                    <a:pt x="299" y="0"/>
                  </a:moveTo>
                  <a:lnTo>
                    <a:pt x="243" y="191"/>
                  </a:lnTo>
                  <a:lnTo>
                    <a:pt x="217" y="269"/>
                  </a:lnTo>
                  <a:lnTo>
                    <a:pt x="161" y="299"/>
                  </a:lnTo>
                  <a:lnTo>
                    <a:pt x="108" y="299"/>
                  </a:lnTo>
                  <a:lnTo>
                    <a:pt x="134" y="352"/>
                  </a:lnTo>
                  <a:lnTo>
                    <a:pt x="108" y="407"/>
                  </a:lnTo>
                  <a:lnTo>
                    <a:pt x="82" y="515"/>
                  </a:lnTo>
                  <a:lnTo>
                    <a:pt x="53" y="594"/>
                  </a:lnTo>
                  <a:lnTo>
                    <a:pt x="0" y="623"/>
                  </a:lnTo>
                  <a:lnTo>
                    <a:pt x="53" y="650"/>
                  </a:lnTo>
                  <a:lnTo>
                    <a:pt x="26" y="759"/>
                  </a:lnTo>
                  <a:lnTo>
                    <a:pt x="26" y="837"/>
                  </a:lnTo>
                  <a:lnTo>
                    <a:pt x="0" y="89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95" name="Freeform 51"/>
            <p:cNvSpPr>
              <a:spLocks/>
            </p:cNvSpPr>
            <p:nvPr/>
          </p:nvSpPr>
          <p:spPr bwMode="auto">
            <a:xfrm>
              <a:off x="1657350" y="3244850"/>
              <a:ext cx="11113" cy="19050"/>
            </a:xfrm>
            <a:custGeom>
              <a:avLst/>
              <a:gdLst>
                <a:gd name="T0" fmla="*/ 0 w 82"/>
                <a:gd name="T1" fmla="*/ 0 h 136"/>
                <a:gd name="T2" fmla="*/ 11113 w 82"/>
                <a:gd name="T3" fmla="*/ 3782 h 136"/>
                <a:gd name="T4" fmla="*/ 11113 w 82"/>
                <a:gd name="T5" fmla="*/ 11066 h 136"/>
                <a:gd name="T6" fmla="*/ 0 w 82"/>
                <a:gd name="T7" fmla="*/ 1905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136"/>
                <a:gd name="T14" fmla="*/ 82 w 82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136">
                  <a:moveTo>
                    <a:pt x="0" y="0"/>
                  </a:moveTo>
                  <a:lnTo>
                    <a:pt x="82" y="27"/>
                  </a:lnTo>
                  <a:lnTo>
                    <a:pt x="82" y="79"/>
                  </a:lnTo>
                  <a:lnTo>
                    <a:pt x="0" y="13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96" name="Freeform 52"/>
            <p:cNvSpPr>
              <a:spLocks/>
            </p:cNvSpPr>
            <p:nvPr/>
          </p:nvSpPr>
          <p:spPr bwMode="auto">
            <a:xfrm>
              <a:off x="1673225" y="3208338"/>
              <a:ext cx="19050" cy="4763"/>
            </a:xfrm>
            <a:custGeom>
              <a:avLst/>
              <a:gdLst>
                <a:gd name="T0" fmla="*/ 0 w 137"/>
                <a:gd name="T1" fmla="*/ 0 h 29"/>
                <a:gd name="T2" fmla="*/ 11263 w 137"/>
                <a:gd name="T3" fmla="*/ 4763 h 29"/>
                <a:gd name="T4" fmla="*/ 19050 w 137"/>
                <a:gd name="T5" fmla="*/ 4763 h 29"/>
                <a:gd name="T6" fmla="*/ 0 60000 65536"/>
                <a:gd name="T7" fmla="*/ 0 60000 65536"/>
                <a:gd name="T8" fmla="*/ 0 60000 65536"/>
                <a:gd name="T9" fmla="*/ 0 w 137"/>
                <a:gd name="T10" fmla="*/ 0 h 29"/>
                <a:gd name="T11" fmla="*/ 137 w 137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29">
                  <a:moveTo>
                    <a:pt x="0" y="0"/>
                  </a:moveTo>
                  <a:lnTo>
                    <a:pt x="81" y="29"/>
                  </a:lnTo>
                  <a:lnTo>
                    <a:pt x="137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97" name="Freeform 53"/>
            <p:cNvSpPr>
              <a:spLocks/>
            </p:cNvSpPr>
            <p:nvPr/>
          </p:nvSpPr>
          <p:spPr bwMode="auto">
            <a:xfrm>
              <a:off x="2122488" y="3443288"/>
              <a:ext cx="109538" cy="61913"/>
            </a:xfrm>
            <a:custGeom>
              <a:avLst/>
              <a:gdLst>
                <a:gd name="T0" fmla="*/ 0 w 758"/>
                <a:gd name="T1" fmla="*/ 61913 h 434"/>
                <a:gd name="T2" fmla="*/ 31359 w 758"/>
                <a:gd name="T3" fmla="*/ 34808 h 434"/>
                <a:gd name="T4" fmla="*/ 55058 w 758"/>
                <a:gd name="T5" fmla="*/ 19259 h 434"/>
                <a:gd name="T6" fmla="*/ 78180 w 758"/>
                <a:gd name="T7" fmla="*/ 7561 h 434"/>
                <a:gd name="T8" fmla="*/ 109538 w 758"/>
                <a:gd name="T9" fmla="*/ 0 h 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8"/>
                <a:gd name="T16" fmla="*/ 0 h 434"/>
                <a:gd name="T17" fmla="*/ 758 w 758"/>
                <a:gd name="T18" fmla="*/ 434 h 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8" h="434">
                  <a:moveTo>
                    <a:pt x="0" y="434"/>
                  </a:moveTo>
                  <a:lnTo>
                    <a:pt x="217" y="244"/>
                  </a:lnTo>
                  <a:lnTo>
                    <a:pt x="381" y="135"/>
                  </a:lnTo>
                  <a:lnTo>
                    <a:pt x="541" y="53"/>
                  </a:lnTo>
                  <a:lnTo>
                    <a:pt x="7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98" name="Freeform 54"/>
            <p:cNvSpPr>
              <a:spLocks/>
            </p:cNvSpPr>
            <p:nvPr/>
          </p:nvSpPr>
          <p:spPr bwMode="auto">
            <a:xfrm>
              <a:off x="2209800" y="3408363"/>
              <a:ext cx="155575" cy="15875"/>
            </a:xfrm>
            <a:custGeom>
              <a:avLst/>
              <a:gdLst>
                <a:gd name="T0" fmla="*/ 0 w 1082"/>
                <a:gd name="T1" fmla="*/ 15875 h 108"/>
                <a:gd name="T2" fmla="*/ 46586 w 1082"/>
                <a:gd name="T3" fmla="*/ 3822 h 108"/>
                <a:gd name="T4" fmla="*/ 74049 w 1082"/>
                <a:gd name="T5" fmla="*/ 0 h 108"/>
                <a:gd name="T6" fmla="*/ 108845 w 1082"/>
                <a:gd name="T7" fmla="*/ 0 h 108"/>
                <a:gd name="T8" fmla="*/ 155575 w 1082"/>
                <a:gd name="T9" fmla="*/ 779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108"/>
                <a:gd name="T17" fmla="*/ 1082 w 10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108">
                  <a:moveTo>
                    <a:pt x="0" y="108"/>
                  </a:moveTo>
                  <a:lnTo>
                    <a:pt x="324" y="26"/>
                  </a:lnTo>
                  <a:lnTo>
                    <a:pt x="515" y="0"/>
                  </a:lnTo>
                  <a:lnTo>
                    <a:pt x="757" y="0"/>
                  </a:lnTo>
                  <a:lnTo>
                    <a:pt x="1082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99" name="Freeform 55"/>
            <p:cNvSpPr>
              <a:spLocks/>
            </p:cNvSpPr>
            <p:nvPr/>
          </p:nvSpPr>
          <p:spPr bwMode="auto">
            <a:xfrm>
              <a:off x="2055813" y="3373438"/>
              <a:ext cx="15875" cy="158750"/>
            </a:xfrm>
            <a:custGeom>
              <a:avLst/>
              <a:gdLst>
                <a:gd name="T0" fmla="*/ 4263 w 108"/>
                <a:gd name="T1" fmla="*/ 0 h 1108"/>
                <a:gd name="T2" fmla="*/ 4263 w 108"/>
                <a:gd name="T3" fmla="*/ 23354 h 1108"/>
                <a:gd name="T4" fmla="*/ 0 w 108"/>
                <a:gd name="T5" fmla="*/ 54445 h 1108"/>
                <a:gd name="T6" fmla="*/ 0 w 108"/>
                <a:gd name="T7" fmla="*/ 101153 h 1108"/>
                <a:gd name="T8" fmla="*/ 4263 w 108"/>
                <a:gd name="T9" fmla="*/ 127802 h 1108"/>
                <a:gd name="T10" fmla="*/ 15875 w 108"/>
                <a:gd name="T11" fmla="*/ 158750 h 1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1108"/>
                <a:gd name="T20" fmla="*/ 108 w 108"/>
                <a:gd name="T21" fmla="*/ 1108 h 1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1108">
                  <a:moveTo>
                    <a:pt x="29" y="0"/>
                  </a:moveTo>
                  <a:lnTo>
                    <a:pt x="29" y="163"/>
                  </a:lnTo>
                  <a:lnTo>
                    <a:pt x="0" y="380"/>
                  </a:lnTo>
                  <a:lnTo>
                    <a:pt x="0" y="706"/>
                  </a:lnTo>
                  <a:lnTo>
                    <a:pt x="29" y="892"/>
                  </a:lnTo>
                  <a:lnTo>
                    <a:pt x="108" y="1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00" name="Freeform 56"/>
            <p:cNvSpPr>
              <a:spLocks/>
            </p:cNvSpPr>
            <p:nvPr/>
          </p:nvSpPr>
          <p:spPr bwMode="auto">
            <a:xfrm>
              <a:off x="2247900" y="3221038"/>
              <a:ext cx="55563" cy="7938"/>
            </a:xfrm>
            <a:custGeom>
              <a:avLst/>
              <a:gdLst>
                <a:gd name="T0" fmla="*/ 0 w 381"/>
                <a:gd name="T1" fmla="*/ 0 h 55"/>
                <a:gd name="T2" fmla="*/ 20271 w 381"/>
                <a:gd name="T3" fmla="*/ 0 h 55"/>
                <a:gd name="T4" fmla="*/ 55563 w 381"/>
                <a:gd name="T5" fmla="*/ 7938 h 55"/>
                <a:gd name="T6" fmla="*/ 0 60000 65536"/>
                <a:gd name="T7" fmla="*/ 0 60000 65536"/>
                <a:gd name="T8" fmla="*/ 0 60000 65536"/>
                <a:gd name="T9" fmla="*/ 0 w 381"/>
                <a:gd name="T10" fmla="*/ 0 h 55"/>
                <a:gd name="T11" fmla="*/ 381 w 381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55">
                  <a:moveTo>
                    <a:pt x="0" y="0"/>
                  </a:moveTo>
                  <a:lnTo>
                    <a:pt x="139" y="0"/>
                  </a:lnTo>
                  <a:lnTo>
                    <a:pt x="381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01" name="Freeform 57"/>
            <p:cNvSpPr>
              <a:spLocks/>
            </p:cNvSpPr>
            <p:nvPr/>
          </p:nvSpPr>
          <p:spPr bwMode="auto">
            <a:xfrm>
              <a:off x="2365375" y="3255963"/>
              <a:ext cx="42863" cy="23813"/>
            </a:xfrm>
            <a:custGeom>
              <a:avLst/>
              <a:gdLst>
                <a:gd name="T0" fmla="*/ 0 w 299"/>
                <a:gd name="T1" fmla="*/ 0 h 165"/>
                <a:gd name="T2" fmla="*/ 23653 w 299"/>
                <a:gd name="T3" fmla="*/ 11979 h 165"/>
                <a:gd name="T4" fmla="*/ 42863 w 299"/>
                <a:gd name="T5" fmla="*/ 23813 h 165"/>
                <a:gd name="T6" fmla="*/ 0 60000 65536"/>
                <a:gd name="T7" fmla="*/ 0 60000 65536"/>
                <a:gd name="T8" fmla="*/ 0 60000 65536"/>
                <a:gd name="T9" fmla="*/ 0 w 299"/>
                <a:gd name="T10" fmla="*/ 0 h 165"/>
                <a:gd name="T11" fmla="*/ 299 w 299"/>
                <a:gd name="T12" fmla="*/ 165 h 1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" h="165">
                  <a:moveTo>
                    <a:pt x="0" y="0"/>
                  </a:moveTo>
                  <a:lnTo>
                    <a:pt x="165" y="83"/>
                  </a:lnTo>
                  <a:lnTo>
                    <a:pt x="299" y="16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02" name="Line 58"/>
            <p:cNvSpPr>
              <a:spLocks noChangeShapeType="1"/>
            </p:cNvSpPr>
            <p:nvPr/>
          </p:nvSpPr>
          <p:spPr bwMode="auto">
            <a:xfrm>
              <a:off x="2459038" y="3325813"/>
              <a:ext cx="2063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03" name="Freeform 59"/>
            <p:cNvSpPr>
              <a:spLocks/>
            </p:cNvSpPr>
            <p:nvPr/>
          </p:nvSpPr>
          <p:spPr bwMode="auto">
            <a:xfrm>
              <a:off x="2509838" y="3392488"/>
              <a:ext cx="23813" cy="26988"/>
            </a:xfrm>
            <a:custGeom>
              <a:avLst/>
              <a:gdLst>
                <a:gd name="T0" fmla="*/ 0 w 163"/>
                <a:gd name="T1" fmla="*/ 0 h 188"/>
                <a:gd name="T2" fmla="*/ 15778 w 163"/>
                <a:gd name="T3" fmla="*/ 19380 h 188"/>
                <a:gd name="T4" fmla="*/ 23813 w 163"/>
                <a:gd name="T5" fmla="*/ 26988 h 188"/>
                <a:gd name="T6" fmla="*/ 0 60000 65536"/>
                <a:gd name="T7" fmla="*/ 0 60000 65536"/>
                <a:gd name="T8" fmla="*/ 0 60000 65536"/>
                <a:gd name="T9" fmla="*/ 0 w 163"/>
                <a:gd name="T10" fmla="*/ 0 h 188"/>
                <a:gd name="T11" fmla="*/ 163 w 163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" h="188">
                  <a:moveTo>
                    <a:pt x="0" y="0"/>
                  </a:moveTo>
                  <a:lnTo>
                    <a:pt x="108" y="135"/>
                  </a:lnTo>
                  <a:lnTo>
                    <a:pt x="163" y="18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04" name="Freeform 60"/>
            <p:cNvSpPr>
              <a:spLocks/>
            </p:cNvSpPr>
            <p:nvPr/>
          </p:nvSpPr>
          <p:spPr bwMode="auto">
            <a:xfrm>
              <a:off x="2528888" y="3440113"/>
              <a:ext cx="12700" cy="50800"/>
            </a:xfrm>
            <a:custGeom>
              <a:avLst/>
              <a:gdLst>
                <a:gd name="T0" fmla="*/ 12700 w 82"/>
                <a:gd name="T1" fmla="*/ 50800 h 352"/>
                <a:gd name="T2" fmla="*/ 8673 w 82"/>
                <a:gd name="T3" fmla="*/ 26987 h 352"/>
                <a:gd name="T4" fmla="*/ 0 w 82"/>
                <a:gd name="T5" fmla="*/ 0 h 352"/>
                <a:gd name="T6" fmla="*/ 0 60000 65536"/>
                <a:gd name="T7" fmla="*/ 0 60000 65536"/>
                <a:gd name="T8" fmla="*/ 0 60000 65536"/>
                <a:gd name="T9" fmla="*/ 0 w 82"/>
                <a:gd name="T10" fmla="*/ 0 h 352"/>
                <a:gd name="T11" fmla="*/ 82 w 82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352">
                  <a:moveTo>
                    <a:pt x="82" y="352"/>
                  </a:moveTo>
                  <a:lnTo>
                    <a:pt x="56" y="1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05" name="Freeform 61"/>
            <p:cNvSpPr>
              <a:spLocks/>
            </p:cNvSpPr>
            <p:nvPr/>
          </p:nvSpPr>
          <p:spPr bwMode="auto">
            <a:xfrm>
              <a:off x="2311400" y="3611563"/>
              <a:ext cx="80963" cy="88900"/>
            </a:xfrm>
            <a:custGeom>
              <a:avLst/>
              <a:gdLst>
                <a:gd name="T0" fmla="*/ 80963 w 568"/>
                <a:gd name="T1" fmla="*/ 0 h 624"/>
                <a:gd name="T2" fmla="*/ 53738 w 568"/>
                <a:gd name="T3" fmla="*/ 30916 h 624"/>
                <a:gd name="T4" fmla="*/ 38343 w 568"/>
                <a:gd name="T5" fmla="*/ 53853 h 624"/>
                <a:gd name="T6" fmla="*/ 0 w 568"/>
                <a:gd name="T7" fmla="*/ 88900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8"/>
                <a:gd name="T13" fmla="*/ 0 h 624"/>
                <a:gd name="T14" fmla="*/ 568 w 568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624">
                  <a:moveTo>
                    <a:pt x="568" y="0"/>
                  </a:moveTo>
                  <a:lnTo>
                    <a:pt x="377" y="217"/>
                  </a:lnTo>
                  <a:lnTo>
                    <a:pt x="269" y="378"/>
                  </a:lnTo>
                  <a:lnTo>
                    <a:pt x="0" y="6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06" name="Freeform 62"/>
            <p:cNvSpPr>
              <a:spLocks/>
            </p:cNvSpPr>
            <p:nvPr/>
          </p:nvSpPr>
          <p:spPr bwMode="auto">
            <a:xfrm>
              <a:off x="2370138" y="3622675"/>
              <a:ext cx="50800" cy="31750"/>
            </a:xfrm>
            <a:custGeom>
              <a:avLst/>
              <a:gdLst>
                <a:gd name="T0" fmla="*/ 50800 w 351"/>
                <a:gd name="T1" fmla="*/ 0 h 216"/>
                <a:gd name="T2" fmla="*/ 35169 w 351"/>
                <a:gd name="T3" fmla="*/ 15875 h 216"/>
                <a:gd name="T4" fmla="*/ 19538 w 351"/>
                <a:gd name="T5" fmla="*/ 23666 h 216"/>
                <a:gd name="T6" fmla="*/ 0 w 351"/>
                <a:gd name="T7" fmla="*/ 3175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1"/>
                <a:gd name="T13" fmla="*/ 0 h 216"/>
                <a:gd name="T14" fmla="*/ 351 w 351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1" h="216">
                  <a:moveTo>
                    <a:pt x="351" y="0"/>
                  </a:moveTo>
                  <a:lnTo>
                    <a:pt x="243" y="108"/>
                  </a:lnTo>
                  <a:lnTo>
                    <a:pt x="135" y="161"/>
                  </a:lnTo>
                  <a:lnTo>
                    <a:pt x="0" y="2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07" name="Freeform 63"/>
            <p:cNvSpPr>
              <a:spLocks/>
            </p:cNvSpPr>
            <p:nvPr/>
          </p:nvSpPr>
          <p:spPr bwMode="auto">
            <a:xfrm>
              <a:off x="1836738" y="3957638"/>
              <a:ext cx="50800" cy="31750"/>
            </a:xfrm>
            <a:custGeom>
              <a:avLst/>
              <a:gdLst>
                <a:gd name="T0" fmla="*/ 50800 w 350"/>
                <a:gd name="T1" fmla="*/ 0 h 216"/>
                <a:gd name="T2" fmla="*/ 26997 w 350"/>
                <a:gd name="T3" fmla="*/ 12053 h 216"/>
                <a:gd name="T4" fmla="*/ 11321 w 350"/>
                <a:gd name="T5" fmla="*/ 24106 h 216"/>
                <a:gd name="T6" fmla="*/ 0 w 350"/>
                <a:gd name="T7" fmla="*/ 3175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"/>
                <a:gd name="T13" fmla="*/ 0 h 216"/>
                <a:gd name="T14" fmla="*/ 350 w 350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" h="216">
                  <a:moveTo>
                    <a:pt x="350" y="0"/>
                  </a:moveTo>
                  <a:lnTo>
                    <a:pt x="186" y="82"/>
                  </a:lnTo>
                  <a:lnTo>
                    <a:pt x="78" y="164"/>
                  </a:lnTo>
                  <a:lnTo>
                    <a:pt x="0" y="2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08" name="Freeform 64"/>
            <p:cNvSpPr>
              <a:spLocks/>
            </p:cNvSpPr>
            <p:nvPr/>
          </p:nvSpPr>
          <p:spPr bwMode="auto">
            <a:xfrm>
              <a:off x="1695450" y="3938588"/>
              <a:ext cx="20638" cy="50800"/>
            </a:xfrm>
            <a:custGeom>
              <a:avLst/>
              <a:gdLst>
                <a:gd name="T0" fmla="*/ 20638 w 134"/>
                <a:gd name="T1" fmla="*/ 0 h 350"/>
                <a:gd name="T2" fmla="*/ 16634 w 134"/>
                <a:gd name="T3" fmla="*/ 23803 h 350"/>
                <a:gd name="T4" fmla="*/ 8779 w 134"/>
                <a:gd name="T5" fmla="*/ 38898 h 350"/>
                <a:gd name="T6" fmla="*/ 0 w 134"/>
                <a:gd name="T7" fmla="*/ 5080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50"/>
                <a:gd name="T14" fmla="*/ 134 w 134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50">
                  <a:moveTo>
                    <a:pt x="134" y="0"/>
                  </a:moveTo>
                  <a:lnTo>
                    <a:pt x="108" y="164"/>
                  </a:lnTo>
                  <a:lnTo>
                    <a:pt x="57" y="268"/>
                  </a:lnTo>
                  <a:lnTo>
                    <a:pt x="0" y="35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09" name="Freeform 65"/>
            <p:cNvSpPr>
              <a:spLocks/>
            </p:cNvSpPr>
            <p:nvPr/>
          </p:nvSpPr>
          <p:spPr bwMode="auto">
            <a:xfrm>
              <a:off x="1716088" y="3970338"/>
              <a:ext cx="7938" cy="30163"/>
            </a:xfrm>
            <a:custGeom>
              <a:avLst/>
              <a:gdLst>
                <a:gd name="T0" fmla="*/ 0 w 57"/>
                <a:gd name="T1" fmla="*/ 0 h 217"/>
                <a:gd name="T2" fmla="*/ 4317 w 57"/>
                <a:gd name="T3" fmla="*/ 7228 h 217"/>
                <a:gd name="T4" fmla="*/ 7938 w 57"/>
                <a:gd name="T5" fmla="*/ 15012 h 217"/>
                <a:gd name="T6" fmla="*/ 7938 w 57"/>
                <a:gd name="T7" fmla="*/ 30163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17"/>
                <a:gd name="T14" fmla="*/ 57 w 57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17">
                  <a:moveTo>
                    <a:pt x="0" y="0"/>
                  </a:moveTo>
                  <a:lnTo>
                    <a:pt x="31" y="52"/>
                  </a:lnTo>
                  <a:lnTo>
                    <a:pt x="57" y="108"/>
                  </a:lnTo>
                  <a:lnTo>
                    <a:pt x="57" y="2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10" name="Freeform 66"/>
            <p:cNvSpPr>
              <a:spLocks/>
            </p:cNvSpPr>
            <p:nvPr/>
          </p:nvSpPr>
          <p:spPr bwMode="auto">
            <a:xfrm>
              <a:off x="2592388" y="3849688"/>
              <a:ext cx="3175" cy="53975"/>
            </a:xfrm>
            <a:custGeom>
              <a:avLst/>
              <a:gdLst>
                <a:gd name="T0" fmla="*/ 0 w 26"/>
                <a:gd name="T1" fmla="*/ 53975 h 377"/>
                <a:gd name="T2" fmla="*/ 0 w 26"/>
                <a:gd name="T3" fmla="*/ 26773 h 377"/>
                <a:gd name="T4" fmla="*/ 3175 w 26"/>
                <a:gd name="T5" fmla="*/ 0 h 377"/>
                <a:gd name="T6" fmla="*/ 0 60000 65536"/>
                <a:gd name="T7" fmla="*/ 0 60000 65536"/>
                <a:gd name="T8" fmla="*/ 0 60000 65536"/>
                <a:gd name="T9" fmla="*/ 0 w 26"/>
                <a:gd name="T10" fmla="*/ 0 h 377"/>
                <a:gd name="T11" fmla="*/ 26 w 26"/>
                <a:gd name="T12" fmla="*/ 377 h 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377">
                  <a:moveTo>
                    <a:pt x="0" y="377"/>
                  </a:moveTo>
                  <a:lnTo>
                    <a:pt x="0" y="187"/>
                  </a:lnTo>
                  <a:lnTo>
                    <a:pt x="2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11" name="Freeform 67"/>
            <p:cNvSpPr>
              <a:spLocks/>
            </p:cNvSpPr>
            <p:nvPr/>
          </p:nvSpPr>
          <p:spPr bwMode="auto">
            <a:xfrm>
              <a:off x="2624138" y="3903663"/>
              <a:ext cx="22225" cy="50800"/>
            </a:xfrm>
            <a:custGeom>
              <a:avLst/>
              <a:gdLst>
                <a:gd name="T0" fmla="*/ 22225 w 161"/>
                <a:gd name="T1" fmla="*/ 50800 h 351"/>
                <a:gd name="T2" fmla="*/ 11320 w 161"/>
                <a:gd name="T3" fmla="*/ 27643 h 351"/>
                <a:gd name="T4" fmla="*/ 0 w 161"/>
                <a:gd name="T5" fmla="*/ 0 h 351"/>
                <a:gd name="T6" fmla="*/ 0 60000 65536"/>
                <a:gd name="T7" fmla="*/ 0 60000 65536"/>
                <a:gd name="T8" fmla="*/ 0 60000 65536"/>
                <a:gd name="T9" fmla="*/ 0 w 161"/>
                <a:gd name="T10" fmla="*/ 0 h 351"/>
                <a:gd name="T11" fmla="*/ 161 w 161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351">
                  <a:moveTo>
                    <a:pt x="161" y="351"/>
                  </a:moveTo>
                  <a:lnTo>
                    <a:pt x="82" y="19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12" name="Freeform 68"/>
            <p:cNvSpPr>
              <a:spLocks/>
            </p:cNvSpPr>
            <p:nvPr/>
          </p:nvSpPr>
          <p:spPr bwMode="auto">
            <a:xfrm>
              <a:off x="2670175" y="3887788"/>
              <a:ext cx="28575" cy="144463"/>
            </a:xfrm>
            <a:custGeom>
              <a:avLst/>
              <a:gdLst>
                <a:gd name="T0" fmla="*/ 28575 w 191"/>
                <a:gd name="T1" fmla="*/ 144463 h 1000"/>
                <a:gd name="T2" fmla="*/ 24685 w 191"/>
                <a:gd name="T3" fmla="*/ 105025 h 1000"/>
                <a:gd name="T4" fmla="*/ 20047 w 191"/>
                <a:gd name="T5" fmla="*/ 70065 h 1000"/>
                <a:gd name="T6" fmla="*/ 7929 w 191"/>
                <a:gd name="T7" fmla="*/ 43194 h 1000"/>
                <a:gd name="T8" fmla="*/ 0 w 191"/>
                <a:gd name="T9" fmla="*/ 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000"/>
                <a:gd name="T17" fmla="*/ 191 w 191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000">
                  <a:moveTo>
                    <a:pt x="191" y="1000"/>
                  </a:moveTo>
                  <a:lnTo>
                    <a:pt x="165" y="727"/>
                  </a:lnTo>
                  <a:lnTo>
                    <a:pt x="134" y="485"/>
                  </a:lnTo>
                  <a:lnTo>
                    <a:pt x="53" y="29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13" name="Freeform 69"/>
            <p:cNvSpPr>
              <a:spLocks/>
            </p:cNvSpPr>
            <p:nvPr/>
          </p:nvSpPr>
          <p:spPr bwMode="auto">
            <a:xfrm>
              <a:off x="2705100" y="3876675"/>
              <a:ext cx="23813" cy="107950"/>
            </a:xfrm>
            <a:custGeom>
              <a:avLst/>
              <a:gdLst>
                <a:gd name="T0" fmla="*/ 23813 w 163"/>
                <a:gd name="T1" fmla="*/ 107950 h 757"/>
                <a:gd name="T2" fmla="*/ 15778 w 163"/>
                <a:gd name="T3" fmla="*/ 69733 h 757"/>
                <a:gd name="T4" fmla="*/ 8035 w 163"/>
                <a:gd name="T5" fmla="*/ 38930 h 757"/>
                <a:gd name="T6" fmla="*/ 0 w 163"/>
                <a:gd name="T7" fmla="*/ 0 h 7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"/>
                <a:gd name="T13" fmla="*/ 0 h 757"/>
                <a:gd name="T14" fmla="*/ 163 w 163"/>
                <a:gd name="T15" fmla="*/ 757 h 7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" h="757">
                  <a:moveTo>
                    <a:pt x="163" y="757"/>
                  </a:moveTo>
                  <a:lnTo>
                    <a:pt x="108" y="489"/>
                  </a:lnTo>
                  <a:lnTo>
                    <a:pt x="55" y="27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14" name="Freeform 70"/>
            <p:cNvSpPr>
              <a:spLocks/>
            </p:cNvSpPr>
            <p:nvPr/>
          </p:nvSpPr>
          <p:spPr bwMode="auto">
            <a:xfrm>
              <a:off x="2611438" y="4032250"/>
              <a:ext cx="12700" cy="19050"/>
            </a:xfrm>
            <a:custGeom>
              <a:avLst/>
              <a:gdLst>
                <a:gd name="T0" fmla="*/ 0 w 83"/>
                <a:gd name="T1" fmla="*/ 3696 h 134"/>
                <a:gd name="T2" fmla="*/ 4131 w 83"/>
                <a:gd name="T3" fmla="*/ 0 h 134"/>
                <a:gd name="T4" fmla="*/ 12700 w 83"/>
                <a:gd name="T5" fmla="*/ 3696 h 134"/>
                <a:gd name="T6" fmla="*/ 12700 w 83"/>
                <a:gd name="T7" fmla="*/ 7393 h 134"/>
                <a:gd name="T8" fmla="*/ 8722 w 83"/>
                <a:gd name="T9" fmla="*/ 15354 h 134"/>
                <a:gd name="T10" fmla="*/ 4131 w 83"/>
                <a:gd name="T11" fmla="*/ 19050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34"/>
                <a:gd name="T20" fmla="*/ 83 w 83"/>
                <a:gd name="T21" fmla="*/ 134 h 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34">
                  <a:moveTo>
                    <a:pt x="0" y="26"/>
                  </a:moveTo>
                  <a:lnTo>
                    <a:pt x="27" y="0"/>
                  </a:lnTo>
                  <a:lnTo>
                    <a:pt x="83" y="26"/>
                  </a:lnTo>
                  <a:lnTo>
                    <a:pt x="83" y="52"/>
                  </a:lnTo>
                  <a:lnTo>
                    <a:pt x="57" y="108"/>
                  </a:lnTo>
                  <a:lnTo>
                    <a:pt x="27" y="1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15" name="Freeform 71"/>
            <p:cNvSpPr>
              <a:spLocks/>
            </p:cNvSpPr>
            <p:nvPr/>
          </p:nvSpPr>
          <p:spPr bwMode="auto">
            <a:xfrm>
              <a:off x="2682875" y="4029075"/>
              <a:ext cx="15875" cy="14288"/>
            </a:xfrm>
            <a:custGeom>
              <a:avLst/>
              <a:gdLst>
                <a:gd name="T0" fmla="*/ 15875 w 108"/>
                <a:gd name="T1" fmla="*/ 14288 h 108"/>
                <a:gd name="T2" fmla="*/ 3675 w 108"/>
                <a:gd name="T3" fmla="*/ 10319 h 108"/>
                <a:gd name="T4" fmla="*/ 0 w 108"/>
                <a:gd name="T5" fmla="*/ 3440 h 108"/>
                <a:gd name="T6" fmla="*/ 0 w 108"/>
                <a:gd name="T7" fmla="*/ 0 h 108"/>
                <a:gd name="T8" fmla="*/ 7497 w 108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8"/>
                <a:gd name="T17" fmla="*/ 108 w 10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8">
                  <a:moveTo>
                    <a:pt x="108" y="108"/>
                  </a:moveTo>
                  <a:lnTo>
                    <a:pt x="25" y="78"/>
                  </a:lnTo>
                  <a:lnTo>
                    <a:pt x="0" y="26"/>
                  </a:lnTo>
                  <a:lnTo>
                    <a:pt x="0" y="0"/>
                  </a:lnTo>
                  <a:lnTo>
                    <a:pt x="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16" name="Freeform 72"/>
            <p:cNvSpPr>
              <a:spLocks/>
            </p:cNvSpPr>
            <p:nvPr/>
          </p:nvSpPr>
          <p:spPr bwMode="auto">
            <a:xfrm>
              <a:off x="2705100" y="4000500"/>
              <a:ext cx="15875" cy="15875"/>
            </a:xfrm>
            <a:custGeom>
              <a:avLst/>
              <a:gdLst>
                <a:gd name="T0" fmla="*/ 11906 w 108"/>
                <a:gd name="T1" fmla="*/ 15875 h 108"/>
                <a:gd name="T2" fmla="*/ 0 w 108"/>
                <a:gd name="T3" fmla="*/ 15875 h 108"/>
                <a:gd name="T4" fmla="*/ 4263 w 108"/>
                <a:gd name="T5" fmla="*/ 7644 h 108"/>
                <a:gd name="T6" fmla="*/ 8084 w 108"/>
                <a:gd name="T7" fmla="*/ 0 h 108"/>
                <a:gd name="T8" fmla="*/ 15875 w 108"/>
                <a:gd name="T9" fmla="*/ 3822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8"/>
                <a:gd name="T17" fmla="*/ 108 w 10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8">
                  <a:moveTo>
                    <a:pt x="81" y="108"/>
                  </a:moveTo>
                  <a:lnTo>
                    <a:pt x="0" y="108"/>
                  </a:lnTo>
                  <a:lnTo>
                    <a:pt x="29" y="52"/>
                  </a:lnTo>
                  <a:lnTo>
                    <a:pt x="55" y="0"/>
                  </a:lnTo>
                  <a:lnTo>
                    <a:pt x="108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17" name="Freeform 73"/>
            <p:cNvSpPr>
              <a:spLocks/>
            </p:cNvSpPr>
            <p:nvPr/>
          </p:nvSpPr>
          <p:spPr bwMode="auto">
            <a:xfrm>
              <a:off x="2736850" y="3962400"/>
              <a:ext cx="11113" cy="19050"/>
            </a:xfrm>
            <a:custGeom>
              <a:avLst/>
              <a:gdLst>
                <a:gd name="T0" fmla="*/ 11113 w 82"/>
                <a:gd name="T1" fmla="*/ 19050 h 134"/>
                <a:gd name="T2" fmla="*/ 4201 w 82"/>
                <a:gd name="T3" fmla="*/ 19050 h 134"/>
                <a:gd name="T4" fmla="*/ 0 w 82"/>
                <a:gd name="T5" fmla="*/ 11089 h 134"/>
                <a:gd name="T6" fmla="*/ 4201 w 82"/>
                <a:gd name="T7" fmla="*/ 3696 h 134"/>
                <a:gd name="T8" fmla="*/ 7589 w 82"/>
                <a:gd name="T9" fmla="*/ 0 h 134"/>
                <a:gd name="T10" fmla="*/ 11113 w 82"/>
                <a:gd name="T11" fmla="*/ 0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34"/>
                <a:gd name="T20" fmla="*/ 82 w 82"/>
                <a:gd name="T21" fmla="*/ 134 h 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34">
                  <a:moveTo>
                    <a:pt x="82" y="134"/>
                  </a:moveTo>
                  <a:lnTo>
                    <a:pt x="31" y="134"/>
                  </a:lnTo>
                  <a:lnTo>
                    <a:pt x="0" y="78"/>
                  </a:lnTo>
                  <a:lnTo>
                    <a:pt x="31" y="26"/>
                  </a:lnTo>
                  <a:lnTo>
                    <a:pt x="56" y="0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18" name="Freeform 74"/>
            <p:cNvSpPr>
              <a:spLocks/>
            </p:cNvSpPr>
            <p:nvPr/>
          </p:nvSpPr>
          <p:spPr bwMode="auto">
            <a:xfrm>
              <a:off x="2603500" y="3957638"/>
              <a:ext cx="20638" cy="4763"/>
            </a:xfrm>
            <a:custGeom>
              <a:avLst/>
              <a:gdLst>
                <a:gd name="T0" fmla="*/ 0 w 138"/>
                <a:gd name="T1" fmla="*/ 4763 h 30"/>
                <a:gd name="T2" fmla="*/ 12263 w 138"/>
                <a:gd name="T3" fmla="*/ 0 h 30"/>
                <a:gd name="T4" fmla="*/ 20638 w 138"/>
                <a:gd name="T5" fmla="*/ 0 h 30"/>
                <a:gd name="T6" fmla="*/ 0 60000 65536"/>
                <a:gd name="T7" fmla="*/ 0 60000 65536"/>
                <a:gd name="T8" fmla="*/ 0 60000 65536"/>
                <a:gd name="T9" fmla="*/ 0 w 138"/>
                <a:gd name="T10" fmla="*/ 0 h 30"/>
                <a:gd name="T11" fmla="*/ 138 w 13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30">
                  <a:moveTo>
                    <a:pt x="0" y="30"/>
                  </a:moveTo>
                  <a:lnTo>
                    <a:pt x="82" y="0"/>
                  </a:lnTo>
                  <a:lnTo>
                    <a:pt x="1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19" name="Freeform 75"/>
            <p:cNvSpPr>
              <a:spLocks/>
            </p:cNvSpPr>
            <p:nvPr/>
          </p:nvSpPr>
          <p:spPr bwMode="auto">
            <a:xfrm>
              <a:off x="2603500" y="4005263"/>
              <a:ext cx="12700" cy="3175"/>
            </a:xfrm>
            <a:custGeom>
              <a:avLst/>
              <a:gdLst>
                <a:gd name="T0" fmla="*/ 0 w 82"/>
                <a:gd name="T1" fmla="*/ 3175 h 26"/>
                <a:gd name="T2" fmla="*/ 8518 w 82"/>
                <a:gd name="T3" fmla="*/ 0 h 26"/>
                <a:gd name="T4" fmla="*/ 12700 w 82"/>
                <a:gd name="T5" fmla="*/ 3175 h 26"/>
                <a:gd name="T6" fmla="*/ 0 60000 65536"/>
                <a:gd name="T7" fmla="*/ 0 60000 65536"/>
                <a:gd name="T8" fmla="*/ 0 60000 65536"/>
                <a:gd name="T9" fmla="*/ 0 w 82"/>
                <a:gd name="T10" fmla="*/ 0 h 26"/>
                <a:gd name="T11" fmla="*/ 82 w 8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26">
                  <a:moveTo>
                    <a:pt x="0" y="26"/>
                  </a:moveTo>
                  <a:lnTo>
                    <a:pt x="55" y="0"/>
                  </a:lnTo>
                  <a:lnTo>
                    <a:pt x="82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20" name="Freeform 76"/>
            <p:cNvSpPr>
              <a:spLocks/>
            </p:cNvSpPr>
            <p:nvPr/>
          </p:nvSpPr>
          <p:spPr bwMode="auto">
            <a:xfrm>
              <a:off x="2646363" y="3949700"/>
              <a:ext cx="28575" cy="7938"/>
            </a:xfrm>
            <a:custGeom>
              <a:avLst/>
              <a:gdLst>
                <a:gd name="T0" fmla="*/ 0 w 189"/>
                <a:gd name="T1" fmla="*/ 7938 h 52"/>
                <a:gd name="T2" fmla="*/ 16329 w 189"/>
                <a:gd name="T3" fmla="*/ 0 h 52"/>
                <a:gd name="T4" fmla="*/ 28575 w 189"/>
                <a:gd name="T5" fmla="*/ 0 h 52"/>
                <a:gd name="T6" fmla="*/ 0 60000 65536"/>
                <a:gd name="T7" fmla="*/ 0 60000 65536"/>
                <a:gd name="T8" fmla="*/ 0 60000 65536"/>
                <a:gd name="T9" fmla="*/ 0 w 189"/>
                <a:gd name="T10" fmla="*/ 0 h 52"/>
                <a:gd name="T11" fmla="*/ 189 w 189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52">
                  <a:moveTo>
                    <a:pt x="0" y="52"/>
                  </a:moveTo>
                  <a:lnTo>
                    <a:pt x="108" y="0"/>
                  </a:lnTo>
                  <a:lnTo>
                    <a:pt x="18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21" name="Freeform 77"/>
            <p:cNvSpPr>
              <a:spLocks/>
            </p:cNvSpPr>
            <p:nvPr/>
          </p:nvSpPr>
          <p:spPr bwMode="auto">
            <a:xfrm>
              <a:off x="2667000" y="3992563"/>
              <a:ext cx="15875" cy="4763"/>
            </a:xfrm>
            <a:custGeom>
              <a:avLst/>
              <a:gdLst>
                <a:gd name="T0" fmla="*/ 0 w 109"/>
                <a:gd name="T1" fmla="*/ 4763 h 31"/>
                <a:gd name="T2" fmla="*/ 7573 w 109"/>
                <a:gd name="T3" fmla="*/ 0 h 31"/>
                <a:gd name="T4" fmla="*/ 15875 w 109"/>
                <a:gd name="T5" fmla="*/ 0 h 31"/>
                <a:gd name="T6" fmla="*/ 0 60000 65536"/>
                <a:gd name="T7" fmla="*/ 0 60000 65536"/>
                <a:gd name="T8" fmla="*/ 0 60000 65536"/>
                <a:gd name="T9" fmla="*/ 0 w 109"/>
                <a:gd name="T10" fmla="*/ 0 h 31"/>
                <a:gd name="T11" fmla="*/ 109 w 109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31">
                  <a:moveTo>
                    <a:pt x="0" y="31"/>
                  </a:moveTo>
                  <a:lnTo>
                    <a:pt x="52" y="0"/>
                  </a:lnTo>
                  <a:lnTo>
                    <a:pt x="10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22" name="Freeform 78"/>
            <p:cNvSpPr>
              <a:spLocks/>
            </p:cNvSpPr>
            <p:nvPr/>
          </p:nvSpPr>
          <p:spPr bwMode="auto">
            <a:xfrm>
              <a:off x="2689225" y="3940175"/>
              <a:ext cx="23813" cy="1588"/>
            </a:xfrm>
            <a:custGeom>
              <a:avLst/>
              <a:gdLst>
                <a:gd name="T0" fmla="*/ 0 w 165"/>
                <a:gd name="T1" fmla="*/ 1588 h 12"/>
                <a:gd name="T2" fmla="*/ 11979 w 165"/>
                <a:gd name="T3" fmla="*/ 1588 h 12"/>
                <a:gd name="T4" fmla="*/ 23813 w 165"/>
                <a:gd name="T5" fmla="*/ 0 h 12"/>
                <a:gd name="T6" fmla="*/ 0 60000 65536"/>
                <a:gd name="T7" fmla="*/ 0 60000 65536"/>
                <a:gd name="T8" fmla="*/ 0 60000 65536"/>
                <a:gd name="T9" fmla="*/ 0 w 165"/>
                <a:gd name="T10" fmla="*/ 0 h 12"/>
                <a:gd name="T11" fmla="*/ 165 w 16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" h="12">
                  <a:moveTo>
                    <a:pt x="0" y="12"/>
                  </a:moveTo>
                  <a:lnTo>
                    <a:pt x="83" y="12"/>
                  </a:lnTo>
                  <a:lnTo>
                    <a:pt x="16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23" name="Freeform 79"/>
            <p:cNvSpPr>
              <a:spLocks/>
            </p:cNvSpPr>
            <p:nvPr/>
          </p:nvSpPr>
          <p:spPr bwMode="auto">
            <a:xfrm>
              <a:off x="2701925" y="3976688"/>
              <a:ext cx="11113" cy="1588"/>
            </a:xfrm>
            <a:custGeom>
              <a:avLst/>
              <a:gdLst>
                <a:gd name="T0" fmla="*/ 0 w 82"/>
                <a:gd name="T1" fmla="*/ 0 h 1588"/>
                <a:gd name="T2" fmla="*/ 7589 w 82"/>
                <a:gd name="T3" fmla="*/ 0 h 1588"/>
                <a:gd name="T4" fmla="*/ 11113 w 82"/>
                <a:gd name="T5" fmla="*/ 0 h 1588"/>
                <a:gd name="T6" fmla="*/ 0 60000 65536"/>
                <a:gd name="T7" fmla="*/ 0 60000 65536"/>
                <a:gd name="T8" fmla="*/ 0 60000 65536"/>
                <a:gd name="T9" fmla="*/ 0 w 82"/>
                <a:gd name="T10" fmla="*/ 0 h 1588"/>
                <a:gd name="T11" fmla="*/ 82 w 8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1588">
                  <a:moveTo>
                    <a:pt x="0" y="0"/>
                  </a:moveTo>
                  <a:lnTo>
                    <a:pt x="56" y="0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24" name="Freeform 80"/>
            <p:cNvSpPr>
              <a:spLocks/>
            </p:cNvSpPr>
            <p:nvPr/>
          </p:nvSpPr>
          <p:spPr bwMode="auto">
            <a:xfrm>
              <a:off x="2725738" y="3922713"/>
              <a:ext cx="15875" cy="3175"/>
            </a:xfrm>
            <a:custGeom>
              <a:avLst/>
              <a:gdLst>
                <a:gd name="T0" fmla="*/ 0 w 109"/>
                <a:gd name="T1" fmla="*/ 3175 h 25"/>
                <a:gd name="T2" fmla="*/ 11360 w 109"/>
                <a:gd name="T3" fmla="*/ 0 h 25"/>
                <a:gd name="T4" fmla="*/ 15875 w 109"/>
                <a:gd name="T5" fmla="*/ 0 h 25"/>
                <a:gd name="T6" fmla="*/ 0 60000 65536"/>
                <a:gd name="T7" fmla="*/ 0 60000 65536"/>
                <a:gd name="T8" fmla="*/ 0 60000 65536"/>
                <a:gd name="T9" fmla="*/ 0 w 109"/>
                <a:gd name="T10" fmla="*/ 0 h 25"/>
                <a:gd name="T11" fmla="*/ 109 w 109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25">
                  <a:moveTo>
                    <a:pt x="0" y="25"/>
                  </a:moveTo>
                  <a:lnTo>
                    <a:pt x="78" y="0"/>
                  </a:lnTo>
                  <a:lnTo>
                    <a:pt x="10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25" name="Freeform 81"/>
            <p:cNvSpPr>
              <a:spLocks/>
            </p:cNvSpPr>
            <p:nvPr/>
          </p:nvSpPr>
          <p:spPr bwMode="auto">
            <a:xfrm>
              <a:off x="3257550" y="2870200"/>
              <a:ext cx="50800" cy="15875"/>
            </a:xfrm>
            <a:custGeom>
              <a:avLst/>
              <a:gdLst>
                <a:gd name="T0" fmla="*/ 50800 w 351"/>
                <a:gd name="T1" fmla="*/ 0 h 109"/>
                <a:gd name="T2" fmla="*/ 47037 w 351"/>
                <a:gd name="T3" fmla="*/ 3787 h 109"/>
                <a:gd name="T4" fmla="*/ 43274 w 351"/>
                <a:gd name="T5" fmla="*/ 11360 h 109"/>
                <a:gd name="T6" fmla="*/ 35024 w 351"/>
                <a:gd name="T7" fmla="*/ 15875 h 109"/>
                <a:gd name="T8" fmla="*/ 23157 w 351"/>
                <a:gd name="T9" fmla="*/ 15875 h 109"/>
                <a:gd name="T10" fmla="*/ 11289 w 351"/>
                <a:gd name="T11" fmla="*/ 11360 h 109"/>
                <a:gd name="T12" fmla="*/ 0 w 351"/>
                <a:gd name="T13" fmla="*/ 11360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"/>
                <a:gd name="T22" fmla="*/ 0 h 109"/>
                <a:gd name="T23" fmla="*/ 351 w 351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" h="109">
                  <a:moveTo>
                    <a:pt x="351" y="0"/>
                  </a:moveTo>
                  <a:lnTo>
                    <a:pt x="325" y="26"/>
                  </a:lnTo>
                  <a:lnTo>
                    <a:pt x="299" y="78"/>
                  </a:lnTo>
                  <a:lnTo>
                    <a:pt x="242" y="109"/>
                  </a:lnTo>
                  <a:lnTo>
                    <a:pt x="160" y="109"/>
                  </a:lnTo>
                  <a:lnTo>
                    <a:pt x="78" y="78"/>
                  </a:lnTo>
                  <a:lnTo>
                    <a:pt x="0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26" name="Freeform 82"/>
            <p:cNvSpPr>
              <a:spLocks/>
            </p:cNvSpPr>
            <p:nvPr/>
          </p:nvSpPr>
          <p:spPr bwMode="auto">
            <a:xfrm>
              <a:off x="3182938" y="2862263"/>
              <a:ext cx="47625" cy="23813"/>
            </a:xfrm>
            <a:custGeom>
              <a:avLst/>
              <a:gdLst>
                <a:gd name="T0" fmla="*/ 39394 w 324"/>
                <a:gd name="T1" fmla="*/ 23813 h 165"/>
                <a:gd name="T2" fmla="*/ 35572 w 324"/>
                <a:gd name="T3" fmla="*/ 11834 h 165"/>
                <a:gd name="T4" fmla="*/ 43950 w 324"/>
                <a:gd name="T5" fmla="*/ 0 h 165"/>
                <a:gd name="T6" fmla="*/ 47625 w 324"/>
                <a:gd name="T7" fmla="*/ 0 h 165"/>
                <a:gd name="T8" fmla="*/ 27487 w 324"/>
                <a:gd name="T9" fmla="*/ 0 h 165"/>
                <a:gd name="T10" fmla="*/ 19697 w 324"/>
                <a:gd name="T11" fmla="*/ 3752 h 165"/>
                <a:gd name="T12" fmla="*/ 3822 w 324"/>
                <a:gd name="T13" fmla="*/ 8082 h 165"/>
                <a:gd name="T14" fmla="*/ 0 w 324"/>
                <a:gd name="T15" fmla="*/ 11834 h 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4"/>
                <a:gd name="T25" fmla="*/ 0 h 165"/>
                <a:gd name="T26" fmla="*/ 324 w 324"/>
                <a:gd name="T27" fmla="*/ 165 h 1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4" h="165">
                  <a:moveTo>
                    <a:pt x="268" y="165"/>
                  </a:moveTo>
                  <a:lnTo>
                    <a:pt x="242" y="82"/>
                  </a:lnTo>
                  <a:lnTo>
                    <a:pt x="299" y="0"/>
                  </a:lnTo>
                  <a:lnTo>
                    <a:pt x="324" y="0"/>
                  </a:lnTo>
                  <a:lnTo>
                    <a:pt x="187" y="0"/>
                  </a:lnTo>
                  <a:lnTo>
                    <a:pt x="134" y="26"/>
                  </a:lnTo>
                  <a:lnTo>
                    <a:pt x="26" y="56"/>
                  </a:lnTo>
                  <a:lnTo>
                    <a:pt x="0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27" name="Freeform 83"/>
            <p:cNvSpPr>
              <a:spLocks/>
            </p:cNvSpPr>
            <p:nvPr/>
          </p:nvSpPr>
          <p:spPr bwMode="auto">
            <a:xfrm>
              <a:off x="3246438" y="2854325"/>
              <a:ext cx="42863" cy="11113"/>
            </a:xfrm>
            <a:custGeom>
              <a:avLst/>
              <a:gdLst>
                <a:gd name="T0" fmla="*/ 0 w 298"/>
                <a:gd name="T1" fmla="*/ 7409 h 78"/>
                <a:gd name="T2" fmla="*/ 3740 w 298"/>
                <a:gd name="T3" fmla="*/ 3704 h 78"/>
                <a:gd name="T4" fmla="*/ 11795 w 298"/>
                <a:gd name="T5" fmla="*/ 7409 h 78"/>
                <a:gd name="T6" fmla="*/ 15534 w 298"/>
                <a:gd name="T7" fmla="*/ 11113 h 78"/>
                <a:gd name="T8" fmla="*/ 19274 w 298"/>
                <a:gd name="T9" fmla="*/ 11113 h 78"/>
                <a:gd name="T10" fmla="*/ 23014 w 298"/>
                <a:gd name="T11" fmla="*/ 7409 h 78"/>
                <a:gd name="T12" fmla="*/ 23014 w 298"/>
                <a:gd name="T13" fmla="*/ 3704 h 78"/>
                <a:gd name="T14" fmla="*/ 31068 w 298"/>
                <a:gd name="T15" fmla="*/ 0 h 78"/>
                <a:gd name="T16" fmla="*/ 39267 w 298"/>
                <a:gd name="T17" fmla="*/ 0 h 78"/>
                <a:gd name="T18" fmla="*/ 42863 w 298"/>
                <a:gd name="T19" fmla="*/ 3704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8"/>
                <a:gd name="T31" fmla="*/ 0 h 78"/>
                <a:gd name="T32" fmla="*/ 298 w 298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8" h="78">
                  <a:moveTo>
                    <a:pt x="0" y="52"/>
                  </a:moveTo>
                  <a:lnTo>
                    <a:pt x="26" y="26"/>
                  </a:lnTo>
                  <a:lnTo>
                    <a:pt x="82" y="52"/>
                  </a:lnTo>
                  <a:lnTo>
                    <a:pt x="108" y="78"/>
                  </a:lnTo>
                  <a:lnTo>
                    <a:pt x="134" y="78"/>
                  </a:lnTo>
                  <a:lnTo>
                    <a:pt x="160" y="52"/>
                  </a:lnTo>
                  <a:lnTo>
                    <a:pt x="160" y="26"/>
                  </a:lnTo>
                  <a:lnTo>
                    <a:pt x="216" y="0"/>
                  </a:lnTo>
                  <a:lnTo>
                    <a:pt x="273" y="0"/>
                  </a:lnTo>
                  <a:lnTo>
                    <a:pt x="298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28" name="Freeform 84"/>
            <p:cNvSpPr>
              <a:spLocks/>
            </p:cNvSpPr>
            <p:nvPr/>
          </p:nvSpPr>
          <p:spPr bwMode="auto">
            <a:xfrm>
              <a:off x="3078163" y="2706688"/>
              <a:ext cx="96838" cy="46038"/>
            </a:xfrm>
            <a:custGeom>
              <a:avLst/>
              <a:gdLst>
                <a:gd name="T0" fmla="*/ 0 w 678"/>
                <a:gd name="T1" fmla="*/ 0 h 321"/>
                <a:gd name="T2" fmla="*/ 38707 w 678"/>
                <a:gd name="T3" fmla="*/ 0 h 321"/>
                <a:gd name="T4" fmla="*/ 46848 w 678"/>
                <a:gd name="T5" fmla="*/ 0 h 321"/>
                <a:gd name="T6" fmla="*/ 50561 w 678"/>
                <a:gd name="T7" fmla="*/ 3729 h 321"/>
                <a:gd name="T8" fmla="*/ 62273 w 678"/>
                <a:gd name="T9" fmla="*/ 3729 h 321"/>
                <a:gd name="T10" fmla="*/ 65987 w 678"/>
                <a:gd name="T11" fmla="*/ 7458 h 321"/>
                <a:gd name="T12" fmla="*/ 73985 w 678"/>
                <a:gd name="T13" fmla="*/ 15489 h 321"/>
                <a:gd name="T14" fmla="*/ 89554 w 678"/>
                <a:gd name="T15" fmla="*/ 42309 h 321"/>
                <a:gd name="T16" fmla="*/ 96838 w 678"/>
                <a:gd name="T17" fmla="*/ 46038 h 3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8"/>
                <a:gd name="T28" fmla="*/ 0 h 321"/>
                <a:gd name="T29" fmla="*/ 678 w 678"/>
                <a:gd name="T30" fmla="*/ 321 h 3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8" h="321">
                  <a:moveTo>
                    <a:pt x="0" y="0"/>
                  </a:moveTo>
                  <a:lnTo>
                    <a:pt x="271" y="0"/>
                  </a:lnTo>
                  <a:lnTo>
                    <a:pt x="328" y="0"/>
                  </a:lnTo>
                  <a:lnTo>
                    <a:pt x="354" y="26"/>
                  </a:lnTo>
                  <a:lnTo>
                    <a:pt x="436" y="26"/>
                  </a:lnTo>
                  <a:lnTo>
                    <a:pt x="462" y="52"/>
                  </a:lnTo>
                  <a:lnTo>
                    <a:pt x="518" y="108"/>
                  </a:lnTo>
                  <a:lnTo>
                    <a:pt x="627" y="295"/>
                  </a:lnTo>
                  <a:lnTo>
                    <a:pt x="678" y="3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29" name="Freeform 85"/>
            <p:cNvSpPr>
              <a:spLocks/>
            </p:cNvSpPr>
            <p:nvPr/>
          </p:nvSpPr>
          <p:spPr bwMode="auto">
            <a:xfrm>
              <a:off x="3097213" y="2717800"/>
              <a:ext cx="58738" cy="26988"/>
            </a:xfrm>
            <a:custGeom>
              <a:avLst/>
              <a:gdLst>
                <a:gd name="T0" fmla="*/ 0 w 407"/>
                <a:gd name="T1" fmla="*/ 0 h 189"/>
                <a:gd name="T2" fmla="*/ 19339 w 407"/>
                <a:gd name="T3" fmla="*/ 4141 h 189"/>
                <a:gd name="T4" fmla="*/ 27565 w 407"/>
                <a:gd name="T5" fmla="*/ 7854 h 189"/>
                <a:gd name="T6" fmla="*/ 31317 w 407"/>
                <a:gd name="T7" fmla="*/ 19706 h 189"/>
                <a:gd name="T8" fmla="*/ 43152 w 407"/>
                <a:gd name="T9" fmla="*/ 23418 h 189"/>
                <a:gd name="T10" fmla="*/ 58738 w 407"/>
                <a:gd name="T11" fmla="*/ 26988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"/>
                <a:gd name="T19" fmla="*/ 0 h 189"/>
                <a:gd name="T20" fmla="*/ 407 w 407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" h="189">
                  <a:moveTo>
                    <a:pt x="0" y="0"/>
                  </a:moveTo>
                  <a:lnTo>
                    <a:pt x="134" y="29"/>
                  </a:lnTo>
                  <a:lnTo>
                    <a:pt x="191" y="55"/>
                  </a:lnTo>
                  <a:lnTo>
                    <a:pt x="217" y="138"/>
                  </a:lnTo>
                  <a:lnTo>
                    <a:pt x="299" y="164"/>
                  </a:lnTo>
                  <a:lnTo>
                    <a:pt x="407" y="18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30" name="Freeform 86"/>
            <p:cNvSpPr>
              <a:spLocks/>
            </p:cNvSpPr>
            <p:nvPr/>
          </p:nvSpPr>
          <p:spPr bwMode="auto">
            <a:xfrm>
              <a:off x="3121025" y="2713038"/>
              <a:ext cx="26988" cy="15875"/>
            </a:xfrm>
            <a:custGeom>
              <a:avLst/>
              <a:gdLst>
                <a:gd name="T0" fmla="*/ 0 w 191"/>
                <a:gd name="T1" fmla="*/ 0 h 108"/>
                <a:gd name="T2" fmla="*/ 11728 w 191"/>
                <a:gd name="T3" fmla="*/ 3969 h 108"/>
                <a:gd name="T4" fmla="*/ 26988 w 191"/>
                <a:gd name="T5" fmla="*/ 15875 h 108"/>
                <a:gd name="T6" fmla="*/ 0 60000 65536"/>
                <a:gd name="T7" fmla="*/ 0 60000 65536"/>
                <a:gd name="T8" fmla="*/ 0 60000 65536"/>
                <a:gd name="T9" fmla="*/ 0 w 191"/>
                <a:gd name="T10" fmla="*/ 0 h 108"/>
                <a:gd name="T11" fmla="*/ 191 w 191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" h="108">
                  <a:moveTo>
                    <a:pt x="0" y="0"/>
                  </a:moveTo>
                  <a:lnTo>
                    <a:pt x="83" y="27"/>
                  </a:lnTo>
                  <a:lnTo>
                    <a:pt x="191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31" name="Freeform 87"/>
            <p:cNvSpPr>
              <a:spLocks/>
            </p:cNvSpPr>
            <p:nvPr/>
          </p:nvSpPr>
          <p:spPr bwMode="auto">
            <a:xfrm>
              <a:off x="3081338" y="2741613"/>
              <a:ext cx="39688" cy="15875"/>
            </a:xfrm>
            <a:custGeom>
              <a:avLst/>
              <a:gdLst>
                <a:gd name="T0" fmla="*/ 0 w 269"/>
                <a:gd name="T1" fmla="*/ 0 h 108"/>
                <a:gd name="T2" fmla="*/ 19770 w 269"/>
                <a:gd name="T3" fmla="*/ 3675 h 108"/>
                <a:gd name="T4" fmla="*/ 39688 w 269"/>
                <a:gd name="T5" fmla="*/ 15875 h 108"/>
                <a:gd name="T6" fmla="*/ 0 60000 65536"/>
                <a:gd name="T7" fmla="*/ 0 60000 65536"/>
                <a:gd name="T8" fmla="*/ 0 60000 65536"/>
                <a:gd name="T9" fmla="*/ 0 w 269"/>
                <a:gd name="T10" fmla="*/ 0 h 108"/>
                <a:gd name="T11" fmla="*/ 269 w 269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" h="108">
                  <a:moveTo>
                    <a:pt x="0" y="0"/>
                  </a:moveTo>
                  <a:lnTo>
                    <a:pt x="134" y="25"/>
                  </a:lnTo>
                  <a:lnTo>
                    <a:pt x="269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32" name="Freeform 88"/>
            <p:cNvSpPr>
              <a:spLocks/>
            </p:cNvSpPr>
            <p:nvPr/>
          </p:nvSpPr>
          <p:spPr bwMode="auto">
            <a:xfrm>
              <a:off x="3168650" y="2792413"/>
              <a:ext cx="46038" cy="15875"/>
            </a:xfrm>
            <a:custGeom>
              <a:avLst/>
              <a:gdLst>
                <a:gd name="T0" fmla="*/ 22735 w 324"/>
                <a:gd name="T1" fmla="*/ 0 h 108"/>
                <a:gd name="T2" fmla="*/ 11083 w 324"/>
                <a:gd name="T3" fmla="*/ 0 h 108"/>
                <a:gd name="T4" fmla="*/ 0 w 324"/>
                <a:gd name="T5" fmla="*/ 11906 h 108"/>
                <a:gd name="T6" fmla="*/ 19040 w 324"/>
                <a:gd name="T7" fmla="*/ 11906 h 108"/>
                <a:gd name="T8" fmla="*/ 46038 w 324"/>
                <a:gd name="T9" fmla="*/ 15875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108"/>
                <a:gd name="T17" fmla="*/ 324 w 324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108">
                  <a:moveTo>
                    <a:pt x="160" y="0"/>
                  </a:moveTo>
                  <a:lnTo>
                    <a:pt x="78" y="0"/>
                  </a:lnTo>
                  <a:lnTo>
                    <a:pt x="0" y="81"/>
                  </a:lnTo>
                  <a:lnTo>
                    <a:pt x="134" y="81"/>
                  </a:lnTo>
                  <a:lnTo>
                    <a:pt x="324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33" name="Freeform 89"/>
            <p:cNvSpPr>
              <a:spLocks/>
            </p:cNvSpPr>
            <p:nvPr/>
          </p:nvSpPr>
          <p:spPr bwMode="auto">
            <a:xfrm>
              <a:off x="3136900" y="2635250"/>
              <a:ext cx="77788" cy="47625"/>
            </a:xfrm>
            <a:custGeom>
              <a:avLst/>
              <a:gdLst>
                <a:gd name="T0" fmla="*/ 77788 w 544"/>
                <a:gd name="T1" fmla="*/ 0 h 325"/>
                <a:gd name="T2" fmla="*/ 62345 w 544"/>
                <a:gd name="T3" fmla="*/ 12016 h 325"/>
                <a:gd name="T4" fmla="*/ 50619 w 544"/>
                <a:gd name="T5" fmla="*/ 15826 h 325"/>
                <a:gd name="T6" fmla="*/ 38751 w 544"/>
                <a:gd name="T7" fmla="*/ 15826 h 325"/>
                <a:gd name="T8" fmla="*/ 31458 w 544"/>
                <a:gd name="T9" fmla="*/ 15826 h 325"/>
                <a:gd name="T10" fmla="*/ 19590 w 544"/>
                <a:gd name="T11" fmla="*/ 15826 h 325"/>
                <a:gd name="T12" fmla="*/ 7865 w 544"/>
                <a:gd name="T13" fmla="*/ 20222 h 325"/>
                <a:gd name="T14" fmla="*/ 4147 w 544"/>
                <a:gd name="T15" fmla="*/ 27842 h 325"/>
                <a:gd name="T16" fmla="*/ 0 w 544"/>
                <a:gd name="T17" fmla="*/ 40005 h 325"/>
                <a:gd name="T18" fmla="*/ 4147 w 544"/>
                <a:gd name="T19" fmla="*/ 47625 h 3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4"/>
                <a:gd name="T31" fmla="*/ 0 h 325"/>
                <a:gd name="T32" fmla="*/ 544 w 544"/>
                <a:gd name="T33" fmla="*/ 325 h 3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4" h="325">
                  <a:moveTo>
                    <a:pt x="544" y="0"/>
                  </a:moveTo>
                  <a:lnTo>
                    <a:pt x="436" y="82"/>
                  </a:lnTo>
                  <a:lnTo>
                    <a:pt x="354" y="108"/>
                  </a:lnTo>
                  <a:lnTo>
                    <a:pt x="271" y="108"/>
                  </a:lnTo>
                  <a:lnTo>
                    <a:pt x="220" y="108"/>
                  </a:lnTo>
                  <a:lnTo>
                    <a:pt x="137" y="108"/>
                  </a:lnTo>
                  <a:lnTo>
                    <a:pt x="55" y="138"/>
                  </a:lnTo>
                  <a:lnTo>
                    <a:pt x="29" y="190"/>
                  </a:lnTo>
                  <a:lnTo>
                    <a:pt x="0" y="273"/>
                  </a:lnTo>
                  <a:lnTo>
                    <a:pt x="29" y="3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34" name="Freeform 90"/>
            <p:cNvSpPr>
              <a:spLocks/>
            </p:cNvSpPr>
            <p:nvPr/>
          </p:nvSpPr>
          <p:spPr bwMode="auto">
            <a:xfrm>
              <a:off x="3148013" y="2670175"/>
              <a:ext cx="7938" cy="15875"/>
            </a:xfrm>
            <a:custGeom>
              <a:avLst/>
              <a:gdLst>
                <a:gd name="T0" fmla="*/ 4185 w 55"/>
                <a:gd name="T1" fmla="*/ 15875 h 110"/>
                <a:gd name="T2" fmla="*/ 7938 w 55"/>
                <a:gd name="T3" fmla="*/ 11978 h 110"/>
                <a:gd name="T4" fmla="*/ 7938 w 55"/>
                <a:gd name="T5" fmla="*/ 4474 h 110"/>
                <a:gd name="T6" fmla="*/ 4185 w 55"/>
                <a:gd name="T7" fmla="*/ 0 h 110"/>
                <a:gd name="T8" fmla="*/ 0 w 55"/>
                <a:gd name="T9" fmla="*/ 8226 h 110"/>
                <a:gd name="T10" fmla="*/ 4185 w 55"/>
                <a:gd name="T11" fmla="*/ 11978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110"/>
                <a:gd name="T20" fmla="*/ 55 w 55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110">
                  <a:moveTo>
                    <a:pt x="29" y="110"/>
                  </a:moveTo>
                  <a:lnTo>
                    <a:pt x="55" y="83"/>
                  </a:lnTo>
                  <a:lnTo>
                    <a:pt x="55" y="31"/>
                  </a:lnTo>
                  <a:lnTo>
                    <a:pt x="29" y="0"/>
                  </a:lnTo>
                  <a:lnTo>
                    <a:pt x="0" y="57"/>
                  </a:lnTo>
                  <a:lnTo>
                    <a:pt x="29" y="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35" name="Freeform 91"/>
            <p:cNvSpPr>
              <a:spLocks/>
            </p:cNvSpPr>
            <p:nvPr/>
          </p:nvSpPr>
          <p:spPr bwMode="auto">
            <a:xfrm>
              <a:off x="3175000" y="2686050"/>
              <a:ext cx="12700" cy="15875"/>
            </a:xfrm>
            <a:custGeom>
              <a:avLst/>
              <a:gdLst>
                <a:gd name="T0" fmla="*/ 4131 w 83"/>
                <a:gd name="T1" fmla="*/ 15875 h 108"/>
                <a:gd name="T2" fmla="*/ 0 w 83"/>
                <a:gd name="T3" fmla="*/ 4263 h 108"/>
                <a:gd name="T4" fmla="*/ 0 w 83"/>
                <a:gd name="T5" fmla="*/ 0 h 108"/>
                <a:gd name="T6" fmla="*/ 4131 w 83"/>
                <a:gd name="T7" fmla="*/ 4263 h 108"/>
                <a:gd name="T8" fmla="*/ 8722 w 83"/>
                <a:gd name="T9" fmla="*/ 8084 h 108"/>
                <a:gd name="T10" fmla="*/ 8722 w 83"/>
                <a:gd name="T11" fmla="*/ 11906 h 108"/>
                <a:gd name="T12" fmla="*/ 12700 w 83"/>
                <a:gd name="T13" fmla="*/ 15875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08"/>
                <a:gd name="T23" fmla="*/ 83 w 83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08">
                  <a:moveTo>
                    <a:pt x="27" y="108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27" y="29"/>
                  </a:lnTo>
                  <a:lnTo>
                    <a:pt x="57" y="55"/>
                  </a:lnTo>
                  <a:lnTo>
                    <a:pt x="57" y="81"/>
                  </a:lnTo>
                  <a:lnTo>
                    <a:pt x="83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36" name="Freeform 92"/>
            <p:cNvSpPr>
              <a:spLocks/>
            </p:cNvSpPr>
            <p:nvPr/>
          </p:nvSpPr>
          <p:spPr bwMode="auto">
            <a:xfrm>
              <a:off x="3190875" y="2686050"/>
              <a:ext cx="26988" cy="31750"/>
            </a:xfrm>
            <a:custGeom>
              <a:avLst/>
              <a:gdLst>
                <a:gd name="T0" fmla="*/ 15341 w 190"/>
                <a:gd name="T1" fmla="*/ 0 h 216"/>
                <a:gd name="T2" fmla="*/ 23295 w 190"/>
                <a:gd name="T3" fmla="*/ 0 h 216"/>
                <a:gd name="T4" fmla="*/ 26988 w 190"/>
                <a:gd name="T5" fmla="*/ 4263 h 216"/>
                <a:gd name="T6" fmla="*/ 26988 w 190"/>
                <a:gd name="T7" fmla="*/ 11906 h 216"/>
                <a:gd name="T8" fmla="*/ 26988 w 190"/>
                <a:gd name="T9" fmla="*/ 23959 h 216"/>
                <a:gd name="T10" fmla="*/ 23295 w 190"/>
                <a:gd name="T11" fmla="*/ 31750 h 216"/>
                <a:gd name="T12" fmla="*/ 15341 w 190"/>
                <a:gd name="T13" fmla="*/ 31750 h 216"/>
                <a:gd name="T14" fmla="*/ 7954 w 190"/>
                <a:gd name="T15" fmla="*/ 31750 h 216"/>
                <a:gd name="T16" fmla="*/ 0 w 190"/>
                <a:gd name="T17" fmla="*/ 27781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216"/>
                <a:gd name="T29" fmla="*/ 190 w 190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216">
                  <a:moveTo>
                    <a:pt x="108" y="0"/>
                  </a:moveTo>
                  <a:lnTo>
                    <a:pt x="164" y="0"/>
                  </a:lnTo>
                  <a:lnTo>
                    <a:pt x="190" y="29"/>
                  </a:lnTo>
                  <a:lnTo>
                    <a:pt x="190" y="81"/>
                  </a:lnTo>
                  <a:lnTo>
                    <a:pt x="190" y="163"/>
                  </a:lnTo>
                  <a:lnTo>
                    <a:pt x="164" y="216"/>
                  </a:lnTo>
                  <a:lnTo>
                    <a:pt x="108" y="216"/>
                  </a:lnTo>
                  <a:lnTo>
                    <a:pt x="56" y="216"/>
                  </a:lnTo>
                  <a:lnTo>
                    <a:pt x="0" y="18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37" name="Freeform 93"/>
            <p:cNvSpPr>
              <a:spLocks/>
            </p:cNvSpPr>
            <p:nvPr/>
          </p:nvSpPr>
          <p:spPr bwMode="auto">
            <a:xfrm>
              <a:off x="3227388" y="2651125"/>
              <a:ext cx="11113" cy="15875"/>
            </a:xfrm>
            <a:custGeom>
              <a:avLst/>
              <a:gdLst>
                <a:gd name="T0" fmla="*/ 0 w 77"/>
                <a:gd name="T1" fmla="*/ 15875 h 108"/>
                <a:gd name="T2" fmla="*/ 0 w 77"/>
                <a:gd name="T3" fmla="*/ 8231 h 108"/>
                <a:gd name="T4" fmla="*/ 7361 w 77"/>
                <a:gd name="T5" fmla="*/ 0 h 108"/>
                <a:gd name="T6" fmla="*/ 11113 w 77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108"/>
                <a:gd name="T14" fmla="*/ 77 w 77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108">
                  <a:moveTo>
                    <a:pt x="0" y="108"/>
                  </a:moveTo>
                  <a:lnTo>
                    <a:pt x="0" y="56"/>
                  </a:lnTo>
                  <a:lnTo>
                    <a:pt x="51" y="0"/>
                  </a:lnTo>
                  <a:lnTo>
                    <a:pt x="7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38" name="Freeform 94"/>
            <p:cNvSpPr>
              <a:spLocks/>
            </p:cNvSpPr>
            <p:nvPr/>
          </p:nvSpPr>
          <p:spPr bwMode="auto">
            <a:xfrm>
              <a:off x="3286125" y="2643188"/>
              <a:ext cx="22225" cy="58738"/>
            </a:xfrm>
            <a:custGeom>
              <a:avLst/>
              <a:gdLst>
                <a:gd name="T0" fmla="*/ 0 w 160"/>
                <a:gd name="T1" fmla="*/ 0 h 404"/>
                <a:gd name="T2" fmla="*/ 7084 w 160"/>
                <a:gd name="T3" fmla="*/ 7560 h 404"/>
                <a:gd name="T4" fmla="*/ 10696 w 160"/>
                <a:gd name="T5" fmla="*/ 19482 h 404"/>
                <a:gd name="T6" fmla="*/ 15002 w 160"/>
                <a:gd name="T7" fmla="*/ 15702 h 404"/>
                <a:gd name="T8" fmla="*/ 18613 w 160"/>
                <a:gd name="T9" fmla="*/ 27043 h 404"/>
                <a:gd name="T10" fmla="*/ 22225 w 160"/>
                <a:gd name="T11" fmla="*/ 31550 h 404"/>
                <a:gd name="T12" fmla="*/ 22225 w 160"/>
                <a:gd name="T13" fmla="*/ 43036 h 404"/>
                <a:gd name="T14" fmla="*/ 22225 w 160"/>
                <a:gd name="T15" fmla="*/ 51032 h 404"/>
                <a:gd name="T16" fmla="*/ 18613 w 160"/>
                <a:gd name="T17" fmla="*/ 58738 h 4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0"/>
                <a:gd name="T28" fmla="*/ 0 h 404"/>
                <a:gd name="T29" fmla="*/ 160 w 160"/>
                <a:gd name="T30" fmla="*/ 404 h 4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0" h="404">
                  <a:moveTo>
                    <a:pt x="0" y="0"/>
                  </a:moveTo>
                  <a:lnTo>
                    <a:pt x="51" y="52"/>
                  </a:lnTo>
                  <a:lnTo>
                    <a:pt x="77" y="134"/>
                  </a:lnTo>
                  <a:lnTo>
                    <a:pt x="108" y="108"/>
                  </a:lnTo>
                  <a:lnTo>
                    <a:pt x="134" y="186"/>
                  </a:lnTo>
                  <a:lnTo>
                    <a:pt x="160" y="217"/>
                  </a:lnTo>
                  <a:lnTo>
                    <a:pt x="160" y="296"/>
                  </a:lnTo>
                  <a:lnTo>
                    <a:pt x="160" y="351"/>
                  </a:lnTo>
                  <a:lnTo>
                    <a:pt x="134" y="40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39" name="Freeform 95"/>
            <p:cNvSpPr>
              <a:spLocks/>
            </p:cNvSpPr>
            <p:nvPr/>
          </p:nvSpPr>
          <p:spPr bwMode="auto">
            <a:xfrm>
              <a:off x="3163888" y="2597150"/>
              <a:ext cx="50800" cy="15875"/>
            </a:xfrm>
            <a:custGeom>
              <a:avLst/>
              <a:gdLst>
                <a:gd name="T0" fmla="*/ 0 w 354"/>
                <a:gd name="T1" fmla="*/ 0 h 109"/>
                <a:gd name="T2" fmla="*/ 11624 w 354"/>
                <a:gd name="T3" fmla="*/ 0 h 109"/>
                <a:gd name="T4" fmla="*/ 31140 w 354"/>
                <a:gd name="T5" fmla="*/ 3787 h 109"/>
                <a:gd name="T6" fmla="*/ 39033 w 354"/>
                <a:gd name="T7" fmla="*/ 7573 h 109"/>
                <a:gd name="T8" fmla="*/ 35302 w 354"/>
                <a:gd name="T9" fmla="*/ 7573 h 109"/>
                <a:gd name="T10" fmla="*/ 50800 w 354"/>
                <a:gd name="T11" fmla="*/ 12088 h 109"/>
                <a:gd name="T12" fmla="*/ 50800 w 354"/>
                <a:gd name="T13" fmla="*/ 15875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"/>
                <a:gd name="T22" fmla="*/ 0 h 109"/>
                <a:gd name="T23" fmla="*/ 354 w 354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4" h="109">
                  <a:moveTo>
                    <a:pt x="0" y="0"/>
                  </a:moveTo>
                  <a:lnTo>
                    <a:pt x="81" y="0"/>
                  </a:lnTo>
                  <a:lnTo>
                    <a:pt x="217" y="26"/>
                  </a:lnTo>
                  <a:lnTo>
                    <a:pt x="272" y="52"/>
                  </a:lnTo>
                  <a:lnTo>
                    <a:pt x="246" y="52"/>
                  </a:lnTo>
                  <a:lnTo>
                    <a:pt x="354" y="83"/>
                  </a:lnTo>
                  <a:lnTo>
                    <a:pt x="354" y="10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40" name="Freeform 96"/>
            <p:cNvSpPr>
              <a:spLocks/>
            </p:cNvSpPr>
            <p:nvPr/>
          </p:nvSpPr>
          <p:spPr bwMode="auto">
            <a:xfrm>
              <a:off x="3257550" y="2674938"/>
              <a:ext cx="31750" cy="38100"/>
            </a:xfrm>
            <a:custGeom>
              <a:avLst/>
              <a:gdLst>
                <a:gd name="T0" fmla="*/ 0 w 216"/>
                <a:gd name="T1" fmla="*/ 0 h 268"/>
                <a:gd name="T2" fmla="*/ 15875 w 216"/>
                <a:gd name="T3" fmla="*/ 3696 h 268"/>
                <a:gd name="T4" fmla="*/ 23519 w 216"/>
                <a:gd name="T5" fmla="*/ 15354 h 268"/>
                <a:gd name="T6" fmla="*/ 31750 w 216"/>
                <a:gd name="T7" fmla="*/ 26585 h 268"/>
                <a:gd name="T8" fmla="*/ 31750 w 216"/>
                <a:gd name="T9" fmla="*/ 3810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68"/>
                <a:gd name="T17" fmla="*/ 216 w 216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68">
                  <a:moveTo>
                    <a:pt x="0" y="0"/>
                  </a:moveTo>
                  <a:lnTo>
                    <a:pt x="108" y="26"/>
                  </a:lnTo>
                  <a:lnTo>
                    <a:pt x="160" y="108"/>
                  </a:lnTo>
                  <a:lnTo>
                    <a:pt x="216" y="187"/>
                  </a:lnTo>
                  <a:lnTo>
                    <a:pt x="216" y="26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41" name="Freeform 97"/>
            <p:cNvSpPr>
              <a:spLocks/>
            </p:cNvSpPr>
            <p:nvPr/>
          </p:nvSpPr>
          <p:spPr bwMode="auto">
            <a:xfrm>
              <a:off x="3265488" y="2686050"/>
              <a:ext cx="15875" cy="15875"/>
            </a:xfrm>
            <a:custGeom>
              <a:avLst/>
              <a:gdLst>
                <a:gd name="T0" fmla="*/ 12053 w 108"/>
                <a:gd name="T1" fmla="*/ 0 h 108"/>
                <a:gd name="T2" fmla="*/ 0 w 108"/>
                <a:gd name="T3" fmla="*/ 0 h 108"/>
                <a:gd name="T4" fmla="*/ 3822 w 108"/>
                <a:gd name="T5" fmla="*/ 11906 h 108"/>
                <a:gd name="T6" fmla="*/ 3822 w 108"/>
                <a:gd name="T7" fmla="*/ 15875 h 108"/>
                <a:gd name="T8" fmla="*/ 12053 w 108"/>
                <a:gd name="T9" fmla="*/ 15875 h 108"/>
                <a:gd name="T10" fmla="*/ 15875 w 108"/>
                <a:gd name="T11" fmla="*/ 11906 h 108"/>
                <a:gd name="T12" fmla="*/ 15875 w 108"/>
                <a:gd name="T13" fmla="*/ 8084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08"/>
                <a:gd name="T23" fmla="*/ 108 w 108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08">
                  <a:moveTo>
                    <a:pt x="82" y="0"/>
                  </a:moveTo>
                  <a:lnTo>
                    <a:pt x="0" y="0"/>
                  </a:lnTo>
                  <a:lnTo>
                    <a:pt x="26" y="81"/>
                  </a:lnTo>
                  <a:lnTo>
                    <a:pt x="26" y="108"/>
                  </a:lnTo>
                  <a:lnTo>
                    <a:pt x="82" y="108"/>
                  </a:lnTo>
                  <a:lnTo>
                    <a:pt x="108" y="81"/>
                  </a:lnTo>
                  <a:lnTo>
                    <a:pt x="108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42" name="Freeform 98"/>
            <p:cNvSpPr>
              <a:spLocks/>
            </p:cNvSpPr>
            <p:nvPr/>
          </p:nvSpPr>
          <p:spPr bwMode="auto">
            <a:xfrm>
              <a:off x="3249613" y="2698750"/>
              <a:ext cx="15875" cy="11113"/>
            </a:xfrm>
            <a:custGeom>
              <a:avLst/>
              <a:gdLst>
                <a:gd name="T0" fmla="*/ 0 w 108"/>
                <a:gd name="T1" fmla="*/ 0 h 82"/>
                <a:gd name="T2" fmla="*/ 8231 w 108"/>
                <a:gd name="T3" fmla="*/ 3659 h 82"/>
                <a:gd name="T4" fmla="*/ 15875 w 108"/>
                <a:gd name="T5" fmla="*/ 11113 h 82"/>
                <a:gd name="T6" fmla="*/ 0 60000 65536"/>
                <a:gd name="T7" fmla="*/ 0 60000 65536"/>
                <a:gd name="T8" fmla="*/ 0 60000 65536"/>
                <a:gd name="T9" fmla="*/ 0 w 108"/>
                <a:gd name="T10" fmla="*/ 0 h 82"/>
                <a:gd name="T11" fmla="*/ 108 w 108"/>
                <a:gd name="T12" fmla="*/ 82 h 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82">
                  <a:moveTo>
                    <a:pt x="0" y="0"/>
                  </a:moveTo>
                  <a:lnTo>
                    <a:pt x="56" y="27"/>
                  </a:lnTo>
                  <a:lnTo>
                    <a:pt x="108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43" name="Freeform 99"/>
            <p:cNvSpPr>
              <a:spLocks/>
            </p:cNvSpPr>
            <p:nvPr/>
          </p:nvSpPr>
          <p:spPr bwMode="auto">
            <a:xfrm>
              <a:off x="3144838" y="2613025"/>
              <a:ext cx="42863" cy="15875"/>
            </a:xfrm>
            <a:custGeom>
              <a:avLst/>
              <a:gdLst>
                <a:gd name="T0" fmla="*/ 0 w 299"/>
                <a:gd name="T1" fmla="*/ 3822 h 108"/>
                <a:gd name="T2" fmla="*/ 15482 w 299"/>
                <a:gd name="T3" fmla="*/ 0 h 108"/>
                <a:gd name="T4" fmla="*/ 27381 w 299"/>
                <a:gd name="T5" fmla="*/ 0 h 108"/>
                <a:gd name="T6" fmla="*/ 34835 w 299"/>
                <a:gd name="T7" fmla="*/ 3822 h 108"/>
                <a:gd name="T8" fmla="*/ 39136 w 299"/>
                <a:gd name="T9" fmla="*/ 12053 h 108"/>
                <a:gd name="T10" fmla="*/ 42863 w 299"/>
                <a:gd name="T11" fmla="*/ 15875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9"/>
                <a:gd name="T19" fmla="*/ 0 h 108"/>
                <a:gd name="T20" fmla="*/ 299 w 299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9" h="108">
                  <a:moveTo>
                    <a:pt x="0" y="26"/>
                  </a:moveTo>
                  <a:lnTo>
                    <a:pt x="108" y="0"/>
                  </a:lnTo>
                  <a:lnTo>
                    <a:pt x="191" y="0"/>
                  </a:lnTo>
                  <a:lnTo>
                    <a:pt x="243" y="26"/>
                  </a:lnTo>
                  <a:lnTo>
                    <a:pt x="273" y="82"/>
                  </a:lnTo>
                  <a:lnTo>
                    <a:pt x="299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44" name="Freeform 100"/>
            <p:cNvSpPr>
              <a:spLocks/>
            </p:cNvSpPr>
            <p:nvPr/>
          </p:nvSpPr>
          <p:spPr bwMode="auto">
            <a:xfrm>
              <a:off x="3163888" y="2613025"/>
              <a:ext cx="11113" cy="11113"/>
            </a:xfrm>
            <a:custGeom>
              <a:avLst/>
              <a:gdLst>
                <a:gd name="T0" fmla="*/ 7683 w 81"/>
                <a:gd name="T1" fmla="*/ 0 h 82"/>
                <a:gd name="T2" fmla="*/ 4116 w 81"/>
                <a:gd name="T3" fmla="*/ 0 h 82"/>
                <a:gd name="T4" fmla="*/ 0 w 81"/>
                <a:gd name="T5" fmla="*/ 7047 h 82"/>
                <a:gd name="T6" fmla="*/ 4116 w 81"/>
                <a:gd name="T7" fmla="*/ 11113 h 82"/>
                <a:gd name="T8" fmla="*/ 7683 w 81"/>
                <a:gd name="T9" fmla="*/ 11113 h 82"/>
                <a:gd name="T10" fmla="*/ 11113 w 81"/>
                <a:gd name="T11" fmla="*/ 7047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82"/>
                <a:gd name="T20" fmla="*/ 81 w 81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82">
                  <a:moveTo>
                    <a:pt x="56" y="0"/>
                  </a:moveTo>
                  <a:lnTo>
                    <a:pt x="30" y="0"/>
                  </a:lnTo>
                  <a:lnTo>
                    <a:pt x="0" y="52"/>
                  </a:lnTo>
                  <a:lnTo>
                    <a:pt x="30" y="82"/>
                  </a:lnTo>
                  <a:lnTo>
                    <a:pt x="56" y="82"/>
                  </a:lnTo>
                  <a:lnTo>
                    <a:pt x="81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45" name="Freeform 101"/>
            <p:cNvSpPr>
              <a:spLocks/>
            </p:cNvSpPr>
            <p:nvPr/>
          </p:nvSpPr>
          <p:spPr bwMode="auto">
            <a:xfrm>
              <a:off x="3148013" y="2624138"/>
              <a:ext cx="20638" cy="11113"/>
            </a:xfrm>
            <a:custGeom>
              <a:avLst/>
              <a:gdLst>
                <a:gd name="T0" fmla="*/ 0 w 138"/>
                <a:gd name="T1" fmla="*/ 0 h 78"/>
                <a:gd name="T2" fmla="*/ 12114 w 138"/>
                <a:gd name="T3" fmla="*/ 3704 h 78"/>
                <a:gd name="T4" fmla="*/ 20638 w 138"/>
                <a:gd name="T5" fmla="*/ 11113 h 78"/>
                <a:gd name="T6" fmla="*/ 0 60000 65536"/>
                <a:gd name="T7" fmla="*/ 0 60000 65536"/>
                <a:gd name="T8" fmla="*/ 0 60000 65536"/>
                <a:gd name="T9" fmla="*/ 0 w 138"/>
                <a:gd name="T10" fmla="*/ 0 h 78"/>
                <a:gd name="T11" fmla="*/ 138 w 13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8">
                  <a:moveTo>
                    <a:pt x="0" y="0"/>
                  </a:moveTo>
                  <a:lnTo>
                    <a:pt x="81" y="26"/>
                  </a:lnTo>
                  <a:lnTo>
                    <a:pt x="138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46" name="Freeform 102"/>
            <p:cNvSpPr>
              <a:spLocks/>
            </p:cNvSpPr>
            <p:nvPr/>
          </p:nvSpPr>
          <p:spPr bwMode="auto">
            <a:xfrm>
              <a:off x="3214688" y="2530475"/>
              <a:ext cx="53975" cy="47625"/>
            </a:xfrm>
            <a:custGeom>
              <a:avLst/>
              <a:gdLst>
                <a:gd name="T0" fmla="*/ 53975 w 377"/>
                <a:gd name="T1" fmla="*/ 47625 h 325"/>
                <a:gd name="T2" fmla="*/ 42808 w 377"/>
                <a:gd name="T3" fmla="*/ 31799 h 325"/>
                <a:gd name="T4" fmla="*/ 22907 w 377"/>
                <a:gd name="T5" fmla="*/ 12016 h 325"/>
                <a:gd name="T6" fmla="*/ 0 w 37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325"/>
                <a:gd name="T14" fmla="*/ 377 w 37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325">
                  <a:moveTo>
                    <a:pt x="377" y="325"/>
                  </a:moveTo>
                  <a:lnTo>
                    <a:pt x="299" y="217"/>
                  </a:lnTo>
                  <a:lnTo>
                    <a:pt x="160" y="8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47" name="Freeform 103"/>
            <p:cNvSpPr>
              <a:spLocks/>
            </p:cNvSpPr>
            <p:nvPr/>
          </p:nvSpPr>
          <p:spPr bwMode="auto">
            <a:xfrm>
              <a:off x="3265488" y="2546350"/>
              <a:ext cx="20638" cy="42863"/>
            </a:xfrm>
            <a:custGeom>
              <a:avLst/>
              <a:gdLst>
                <a:gd name="T0" fmla="*/ 0 w 139"/>
                <a:gd name="T1" fmla="*/ 0 h 295"/>
                <a:gd name="T2" fmla="*/ 12175 w 139"/>
                <a:gd name="T3" fmla="*/ 15838 h 295"/>
                <a:gd name="T4" fmla="*/ 20638 w 139"/>
                <a:gd name="T5" fmla="*/ 42863 h 295"/>
                <a:gd name="T6" fmla="*/ 0 60000 65536"/>
                <a:gd name="T7" fmla="*/ 0 60000 65536"/>
                <a:gd name="T8" fmla="*/ 0 60000 65536"/>
                <a:gd name="T9" fmla="*/ 0 w 139"/>
                <a:gd name="T10" fmla="*/ 0 h 295"/>
                <a:gd name="T11" fmla="*/ 139 w 139"/>
                <a:gd name="T12" fmla="*/ 295 h 2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" h="295">
                  <a:moveTo>
                    <a:pt x="0" y="0"/>
                  </a:moveTo>
                  <a:lnTo>
                    <a:pt x="82" y="109"/>
                  </a:lnTo>
                  <a:lnTo>
                    <a:pt x="139" y="2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48" name="Freeform 104"/>
            <p:cNvSpPr>
              <a:spLocks/>
            </p:cNvSpPr>
            <p:nvPr/>
          </p:nvSpPr>
          <p:spPr bwMode="auto">
            <a:xfrm>
              <a:off x="3324225" y="2843213"/>
              <a:ext cx="58738" cy="6350"/>
            </a:xfrm>
            <a:custGeom>
              <a:avLst/>
              <a:gdLst>
                <a:gd name="T0" fmla="*/ 0 w 407"/>
                <a:gd name="T1" fmla="*/ 3175 h 52"/>
                <a:gd name="T2" fmla="*/ 19916 w 407"/>
                <a:gd name="T3" fmla="*/ 6350 h 52"/>
                <a:gd name="T4" fmla="*/ 43152 w 407"/>
                <a:gd name="T5" fmla="*/ 3175 h 52"/>
                <a:gd name="T6" fmla="*/ 58738 w 407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7"/>
                <a:gd name="T13" fmla="*/ 0 h 52"/>
                <a:gd name="T14" fmla="*/ 407 w 40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7" h="52">
                  <a:moveTo>
                    <a:pt x="0" y="26"/>
                  </a:moveTo>
                  <a:lnTo>
                    <a:pt x="138" y="52"/>
                  </a:lnTo>
                  <a:lnTo>
                    <a:pt x="299" y="26"/>
                  </a:lnTo>
                  <a:lnTo>
                    <a:pt x="4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49" name="Freeform 105"/>
            <p:cNvSpPr>
              <a:spLocks/>
            </p:cNvSpPr>
            <p:nvPr/>
          </p:nvSpPr>
          <p:spPr bwMode="auto">
            <a:xfrm>
              <a:off x="3311525" y="2822575"/>
              <a:ext cx="31750" cy="15875"/>
            </a:xfrm>
            <a:custGeom>
              <a:avLst/>
              <a:gdLst>
                <a:gd name="T0" fmla="*/ 0 w 220"/>
                <a:gd name="T1" fmla="*/ 15875 h 108"/>
                <a:gd name="T2" fmla="*/ 15586 w 220"/>
                <a:gd name="T3" fmla="*/ 11318 h 108"/>
                <a:gd name="T4" fmla="*/ 27420 w 220"/>
                <a:gd name="T5" fmla="*/ 3822 h 108"/>
                <a:gd name="T6" fmla="*/ 31750 w 220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"/>
                <a:gd name="T13" fmla="*/ 0 h 108"/>
                <a:gd name="T14" fmla="*/ 220 w 220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" h="108">
                  <a:moveTo>
                    <a:pt x="0" y="108"/>
                  </a:moveTo>
                  <a:lnTo>
                    <a:pt x="108" y="77"/>
                  </a:lnTo>
                  <a:lnTo>
                    <a:pt x="190" y="26"/>
                  </a:lnTo>
                  <a:lnTo>
                    <a:pt x="2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50" name="Freeform 106"/>
            <p:cNvSpPr>
              <a:spLocks/>
            </p:cNvSpPr>
            <p:nvPr/>
          </p:nvSpPr>
          <p:spPr bwMode="auto">
            <a:xfrm>
              <a:off x="3343275" y="2674938"/>
              <a:ext cx="12700" cy="47625"/>
            </a:xfrm>
            <a:custGeom>
              <a:avLst/>
              <a:gdLst>
                <a:gd name="T0" fmla="*/ 0 w 78"/>
                <a:gd name="T1" fmla="*/ 47625 h 324"/>
                <a:gd name="T2" fmla="*/ 8467 w 78"/>
                <a:gd name="T3" fmla="*/ 31750 h 324"/>
                <a:gd name="T4" fmla="*/ 12700 w 78"/>
                <a:gd name="T5" fmla="*/ 15875 h 324"/>
                <a:gd name="T6" fmla="*/ 12700 w 78"/>
                <a:gd name="T7" fmla="*/ 0 h 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24"/>
                <a:gd name="T14" fmla="*/ 78 w 78"/>
                <a:gd name="T15" fmla="*/ 324 h 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24">
                  <a:moveTo>
                    <a:pt x="0" y="324"/>
                  </a:moveTo>
                  <a:lnTo>
                    <a:pt x="52" y="216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51" name="Freeform 107"/>
            <p:cNvSpPr>
              <a:spLocks/>
            </p:cNvSpPr>
            <p:nvPr/>
          </p:nvSpPr>
          <p:spPr bwMode="auto">
            <a:xfrm>
              <a:off x="1833563" y="4132263"/>
              <a:ext cx="125413" cy="101600"/>
            </a:xfrm>
            <a:custGeom>
              <a:avLst/>
              <a:gdLst>
                <a:gd name="T0" fmla="*/ 0 w 871"/>
                <a:gd name="T1" fmla="*/ 0 h 704"/>
                <a:gd name="T2" fmla="*/ 27502 w 871"/>
                <a:gd name="T3" fmla="*/ 39255 h 704"/>
                <a:gd name="T4" fmla="*/ 54859 w 871"/>
                <a:gd name="T5" fmla="*/ 62490 h 704"/>
                <a:gd name="T6" fmla="*/ 86104 w 871"/>
                <a:gd name="T7" fmla="*/ 81828 h 704"/>
                <a:gd name="T8" fmla="*/ 125413 w 871"/>
                <a:gd name="T9" fmla="*/ 101600 h 7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1"/>
                <a:gd name="T16" fmla="*/ 0 h 704"/>
                <a:gd name="T17" fmla="*/ 871 w 871"/>
                <a:gd name="T18" fmla="*/ 704 h 7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1" h="704">
                  <a:moveTo>
                    <a:pt x="0" y="0"/>
                  </a:moveTo>
                  <a:lnTo>
                    <a:pt x="191" y="272"/>
                  </a:lnTo>
                  <a:lnTo>
                    <a:pt x="381" y="433"/>
                  </a:lnTo>
                  <a:lnTo>
                    <a:pt x="598" y="567"/>
                  </a:lnTo>
                  <a:lnTo>
                    <a:pt x="871" y="70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52" name="Freeform 108"/>
            <p:cNvSpPr>
              <a:spLocks/>
            </p:cNvSpPr>
            <p:nvPr/>
          </p:nvSpPr>
          <p:spPr bwMode="auto">
            <a:xfrm>
              <a:off x="2181225" y="4389438"/>
              <a:ext cx="23813" cy="61913"/>
            </a:xfrm>
            <a:custGeom>
              <a:avLst/>
              <a:gdLst>
                <a:gd name="T0" fmla="*/ 0 w 161"/>
                <a:gd name="T1" fmla="*/ 0 h 434"/>
                <a:gd name="T2" fmla="*/ 7839 w 161"/>
                <a:gd name="T3" fmla="*/ 15692 h 434"/>
                <a:gd name="T4" fmla="*/ 16122 w 161"/>
                <a:gd name="T5" fmla="*/ 27247 h 434"/>
                <a:gd name="T6" fmla="*/ 19820 w 161"/>
                <a:gd name="T7" fmla="*/ 42654 h 434"/>
                <a:gd name="T8" fmla="*/ 23813 w 161"/>
                <a:gd name="T9" fmla="*/ 61913 h 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434"/>
                <a:gd name="T17" fmla="*/ 161 w 161"/>
                <a:gd name="T18" fmla="*/ 434 h 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434">
                  <a:moveTo>
                    <a:pt x="0" y="0"/>
                  </a:moveTo>
                  <a:lnTo>
                    <a:pt x="53" y="110"/>
                  </a:lnTo>
                  <a:lnTo>
                    <a:pt x="109" y="191"/>
                  </a:lnTo>
                  <a:lnTo>
                    <a:pt x="134" y="299"/>
                  </a:lnTo>
                  <a:lnTo>
                    <a:pt x="161" y="4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53" name="Freeform 109"/>
            <p:cNvSpPr>
              <a:spLocks/>
            </p:cNvSpPr>
            <p:nvPr/>
          </p:nvSpPr>
          <p:spPr bwMode="auto">
            <a:xfrm>
              <a:off x="2224088" y="4408488"/>
              <a:ext cx="63500" cy="109538"/>
            </a:xfrm>
            <a:custGeom>
              <a:avLst/>
              <a:gdLst>
                <a:gd name="T0" fmla="*/ 0 w 433"/>
                <a:gd name="T1" fmla="*/ 0 h 757"/>
                <a:gd name="T2" fmla="*/ 19651 w 433"/>
                <a:gd name="T3" fmla="*/ 31255 h 757"/>
                <a:gd name="T4" fmla="*/ 31677 w 433"/>
                <a:gd name="T5" fmla="*/ 43121 h 757"/>
                <a:gd name="T6" fmla="*/ 47662 w 433"/>
                <a:gd name="T7" fmla="*/ 58893 h 757"/>
                <a:gd name="T8" fmla="*/ 55288 w 433"/>
                <a:gd name="T9" fmla="*/ 70758 h 757"/>
                <a:gd name="T10" fmla="*/ 59687 w 433"/>
                <a:gd name="T11" fmla="*/ 86386 h 757"/>
                <a:gd name="T12" fmla="*/ 63500 w 433"/>
                <a:gd name="T13" fmla="*/ 109538 h 7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3"/>
                <a:gd name="T22" fmla="*/ 0 h 757"/>
                <a:gd name="T23" fmla="*/ 433 w 433"/>
                <a:gd name="T24" fmla="*/ 757 h 7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3" h="757">
                  <a:moveTo>
                    <a:pt x="0" y="0"/>
                  </a:moveTo>
                  <a:lnTo>
                    <a:pt x="134" y="216"/>
                  </a:lnTo>
                  <a:lnTo>
                    <a:pt x="216" y="298"/>
                  </a:lnTo>
                  <a:lnTo>
                    <a:pt x="325" y="407"/>
                  </a:lnTo>
                  <a:lnTo>
                    <a:pt x="377" y="489"/>
                  </a:lnTo>
                  <a:lnTo>
                    <a:pt x="407" y="597"/>
                  </a:lnTo>
                  <a:lnTo>
                    <a:pt x="433" y="75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54" name="Freeform 110"/>
            <p:cNvSpPr>
              <a:spLocks/>
            </p:cNvSpPr>
            <p:nvPr/>
          </p:nvSpPr>
          <p:spPr bwMode="auto">
            <a:xfrm>
              <a:off x="2063750" y="4622800"/>
              <a:ext cx="77788" cy="176213"/>
            </a:xfrm>
            <a:custGeom>
              <a:avLst/>
              <a:gdLst>
                <a:gd name="T0" fmla="*/ 77788 w 541"/>
                <a:gd name="T1" fmla="*/ 0 h 1213"/>
                <a:gd name="T2" fmla="*/ 74193 w 541"/>
                <a:gd name="T3" fmla="*/ 62321 h 1213"/>
                <a:gd name="T4" fmla="*/ 74193 w 541"/>
                <a:gd name="T5" fmla="*/ 98058 h 1213"/>
                <a:gd name="T6" fmla="*/ 74193 w 541"/>
                <a:gd name="T7" fmla="*/ 129000 h 1213"/>
                <a:gd name="T8" fmla="*/ 70455 w 541"/>
                <a:gd name="T9" fmla="*/ 149193 h 1213"/>
                <a:gd name="T10" fmla="*/ 66141 w 541"/>
                <a:gd name="T11" fmla="*/ 164882 h 1213"/>
                <a:gd name="T12" fmla="*/ 50613 w 541"/>
                <a:gd name="T13" fmla="*/ 172436 h 1213"/>
                <a:gd name="T14" fmla="*/ 31345 w 541"/>
                <a:gd name="T15" fmla="*/ 176213 h 1213"/>
                <a:gd name="T16" fmla="*/ 11934 w 541"/>
                <a:gd name="T17" fmla="*/ 176213 h 1213"/>
                <a:gd name="T18" fmla="*/ 0 w 541"/>
                <a:gd name="T19" fmla="*/ 172436 h 1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1"/>
                <a:gd name="T31" fmla="*/ 0 h 1213"/>
                <a:gd name="T32" fmla="*/ 541 w 541"/>
                <a:gd name="T33" fmla="*/ 1213 h 1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1" h="1213">
                  <a:moveTo>
                    <a:pt x="541" y="0"/>
                  </a:moveTo>
                  <a:lnTo>
                    <a:pt x="516" y="429"/>
                  </a:lnTo>
                  <a:lnTo>
                    <a:pt x="516" y="675"/>
                  </a:lnTo>
                  <a:lnTo>
                    <a:pt x="516" y="888"/>
                  </a:lnTo>
                  <a:lnTo>
                    <a:pt x="490" y="1027"/>
                  </a:lnTo>
                  <a:lnTo>
                    <a:pt x="460" y="1135"/>
                  </a:lnTo>
                  <a:lnTo>
                    <a:pt x="352" y="1187"/>
                  </a:lnTo>
                  <a:lnTo>
                    <a:pt x="218" y="1213"/>
                  </a:lnTo>
                  <a:lnTo>
                    <a:pt x="83" y="1213"/>
                  </a:lnTo>
                  <a:lnTo>
                    <a:pt x="0" y="118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55" name="Freeform 111"/>
            <p:cNvSpPr>
              <a:spLocks/>
            </p:cNvSpPr>
            <p:nvPr/>
          </p:nvSpPr>
          <p:spPr bwMode="auto">
            <a:xfrm>
              <a:off x="2076450" y="4721225"/>
              <a:ext cx="182563" cy="142875"/>
            </a:xfrm>
            <a:custGeom>
              <a:avLst/>
              <a:gdLst>
                <a:gd name="T0" fmla="*/ 0 w 1272"/>
                <a:gd name="T1" fmla="*/ 139153 h 998"/>
                <a:gd name="T2" fmla="*/ 15501 w 1272"/>
                <a:gd name="T3" fmla="*/ 139153 h 998"/>
                <a:gd name="T4" fmla="*/ 31001 w 1272"/>
                <a:gd name="T5" fmla="*/ 142875 h 998"/>
                <a:gd name="T6" fmla="*/ 50234 w 1272"/>
                <a:gd name="T7" fmla="*/ 142875 h 998"/>
                <a:gd name="T8" fmla="*/ 69609 w 1272"/>
                <a:gd name="T9" fmla="*/ 131565 h 998"/>
                <a:gd name="T10" fmla="*/ 85684 w 1272"/>
                <a:gd name="T11" fmla="*/ 107944 h 998"/>
                <a:gd name="T12" fmla="*/ 101185 w 1272"/>
                <a:gd name="T13" fmla="*/ 73299 h 998"/>
                <a:gd name="T14" fmla="*/ 120560 w 1272"/>
                <a:gd name="T15" fmla="*/ 38654 h 998"/>
                <a:gd name="T16" fmla="*/ 147830 w 1272"/>
                <a:gd name="T17" fmla="*/ 15032 h 998"/>
                <a:gd name="T18" fmla="*/ 170794 w 1272"/>
                <a:gd name="T19" fmla="*/ 3865 h 998"/>
                <a:gd name="T20" fmla="*/ 182563 w 1272"/>
                <a:gd name="T21" fmla="*/ 0 h 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2"/>
                <a:gd name="T34" fmla="*/ 0 h 998"/>
                <a:gd name="T35" fmla="*/ 1272 w 1272"/>
                <a:gd name="T36" fmla="*/ 998 h 9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2" h="998">
                  <a:moveTo>
                    <a:pt x="0" y="972"/>
                  </a:moveTo>
                  <a:lnTo>
                    <a:pt x="108" y="972"/>
                  </a:lnTo>
                  <a:lnTo>
                    <a:pt x="216" y="998"/>
                  </a:lnTo>
                  <a:lnTo>
                    <a:pt x="350" y="998"/>
                  </a:lnTo>
                  <a:lnTo>
                    <a:pt x="485" y="919"/>
                  </a:lnTo>
                  <a:lnTo>
                    <a:pt x="597" y="754"/>
                  </a:lnTo>
                  <a:lnTo>
                    <a:pt x="705" y="512"/>
                  </a:lnTo>
                  <a:lnTo>
                    <a:pt x="840" y="270"/>
                  </a:lnTo>
                  <a:lnTo>
                    <a:pt x="1030" y="105"/>
                  </a:lnTo>
                  <a:lnTo>
                    <a:pt x="1190" y="27"/>
                  </a:lnTo>
                  <a:lnTo>
                    <a:pt x="127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56" name="Freeform 112"/>
            <p:cNvSpPr>
              <a:spLocks/>
            </p:cNvSpPr>
            <p:nvPr/>
          </p:nvSpPr>
          <p:spPr bwMode="auto">
            <a:xfrm>
              <a:off x="2141538" y="4643438"/>
              <a:ext cx="130175" cy="85725"/>
            </a:xfrm>
            <a:custGeom>
              <a:avLst/>
              <a:gdLst>
                <a:gd name="T0" fmla="*/ 0 w 897"/>
                <a:gd name="T1" fmla="*/ 81973 h 594"/>
                <a:gd name="T2" fmla="*/ 23945 w 897"/>
                <a:gd name="T3" fmla="*/ 85725 h 594"/>
                <a:gd name="T4" fmla="*/ 47310 w 897"/>
                <a:gd name="T5" fmla="*/ 81973 h 594"/>
                <a:gd name="T6" fmla="*/ 71110 w 897"/>
                <a:gd name="T7" fmla="*/ 66386 h 594"/>
                <a:gd name="T8" fmla="*/ 90557 w 897"/>
                <a:gd name="T9" fmla="*/ 26987 h 594"/>
                <a:gd name="T10" fmla="*/ 106230 w 897"/>
                <a:gd name="T11" fmla="*/ 11401 h 594"/>
                <a:gd name="T12" fmla="*/ 121903 w 897"/>
                <a:gd name="T13" fmla="*/ 3752 h 594"/>
                <a:gd name="T14" fmla="*/ 130175 w 897"/>
                <a:gd name="T15" fmla="*/ 0 h 5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7"/>
                <a:gd name="T25" fmla="*/ 0 h 594"/>
                <a:gd name="T26" fmla="*/ 897 w 897"/>
                <a:gd name="T27" fmla="*/ 594 h 5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7" h="594">
                  <a:moveTo>
                    <a:pt x="0" y="568"/>
                  </a:moveTo>
                  <a:lnTo>
                    <a:pt x="165" y="594"/>
                  </a:lnTo>
                  <a:lnTo>
                    <a:pt x="326" y="568"/>
                  </a:lnTo>
                  <a:lnTo>
                    <a:pt x="490" y="460"/>
                  </a:lnTo>
                  <a:lnTo>
                    <a:pt x="624" y="187"/>
                  </a:lnTo>
                  <a:lnTo>
                    <a:pt x="732" y="79"/>
                  </a:lnTo>
                  <a:lnTo>
                    <a:pt x="840" y="26"/>
                  </a:lnTo>
                  <a:lnTo>
                    <a:pt x="89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57" name="Freeform 113"/>
            <p:cNvSpPr>
              <a:spLocks/>
            </p:cNvSpPr>
            <p:nvPr/>
          </p:nvSpPr>
          <p:spPr bwMode="auto">
            <a:xfrm>
              <a:off x="2141538" y="4619625"/>
              <a:ext cx="127000" cy="58738"/>
            </a:xfrm>
            <a:custGeom>
              <a:avLst/>
              <a:gdLst>
                <a:gd name="T0" fmla="*/ 0 w 871"/>
                <a:gd name="T1" fmla="*/ 46904 h 407"/>
                <a:gd name="T2" fmla="*/ 16039 w 871"/>
                <a:gd name="T3" fmla="*/ 54841 h 407"/>
                <a:gd name="T4" fmla="*/ 31786 w 871"/>
                <a:gd name="T5" fmla="*/ 58738 h 407"/>
                <a:gd name="T6" fmla="*/ 47534 w 871"/>
                <a:gd name="T7" fmla="*/ 54841 h 407"/>
                <a:gd name="T8" fmla="*/ 79612 w 871"/>
                <a:gd name="T9" fmla="*/ 27421 h 407"/>
                <a:gd name="T10" fmla="*/ 99150 w 871"/>
                <a:gd name="T11" fmla="*/ 8082 h 407"/>
                <a:gd name="T12" fmla="*/ 114898 w 871"/>
                <a:gd name="T13" fmla="*/ 4330 h 407"/>
                <a:gd name="T14" fmla="*/ 127000 w 871"/>
                <a:gd name="T15" fmla="*/ 0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1"/>
                <a:gd name="T25" fmla="*/ 0 h 407"/>
                <a:gd name="T26" fmla="*/ 871 w 871"/>
                <a:gd name="T27" fmla="*/ 407 h 4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1" h="407">
                  <a:moveTo>
                    <a:pt x="0" y="325"/>
                  </a:moveTo>
                  <a:lnTo>
                    <a:pt x="110" y="380"/>
                  </a:lnTo>
                  <a:lnTo>
                    <a:pt x="218" y="407"/>
                  </a:lnTo>
                  <a:lnTo>
                    <a:pt x="326" y="380"/>
                  </a:lnTo>
                  <a:lnTo>
                    <a:pt x="546" y="190"/>
                  </a:lnTo>
                  <a:lnTo>
                    <a:pt x="680" y="56"/>
                  </a:lnTo>
                  <a:lnTo>
                    <a:pt x="788" y="30"/>
                  </a:lnTo>
                  <a:lnTo>
                    <a:pt x="87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58" name="Freeform 114"/>
            <p:cNvSpPr>
              <a:spLocks/>
            </p:cNvSpPr>
            <p:nvPr/>
          </p:nvSpPr>
          <p:spPr bwMode="auto">
            <a:xfrm>
              <a:off x="2079625" y="4630738"/>
              <a:ext cx="42863" cy="19050"/>
            </a:xfrm>
            <a:custGeom>
              <a:avLst/>
              <a:gdLst>
                <a:gd name="T0" fmla="*/ 3752 w 297"/>
                <a:gd name="T1" fmla="*/ 3810 h 135"/>
                <a:gd name="T2" fmla="*/ 3752 w 297"/>
                <a:gd name="T3" fmla="*/ 3810 h 135"/>
                <a:gd name="T4" fmla="*/ 3752 w 297"/>
                <a:gd name="T5" fmla="*/ 3810 h 135"/>
                <a:gd name="T6" fmla="*/ 7938 w 297"/>
                <a:gd name="T7" fmla="*/ 0 h 135"/>
                <a:gd name="T8" fmla="*/ 11690 w 297"/>
                <a:gd name="T9" fmla="*/ 0 h 135"/>
                <a:gd name="T10" fmla="*/ 15587 w 297"/>
                <a:gd name="T11" fmla="*/ 0 h 135"/>
                <a:gd name="T12" fmla="*/ 19339 w 297"/>
                <a:gd name="T13" fmla="*/ 0 h 135"/>
                <a:gd name="T14" fmla="*/ 19339 w 297"/>
                <a:gd name="T15" fmla="*/ 0 h 135"/>
                <a:gd name="T16" fmla="*/ 23524 w 297"/>
                <a:gd name="T17" fmla="*/ 0 h 135"/>
                <a:gd name="T18" fmla="*/ 27276 w 297"/>
                <a:gd name="T19" fmla="*/ 3810 h 135"/>
                <a:gd name="T20" fmla="*/ 27276 w 297"/>
                <a:gd name="T21" fmla="*/ 3810 h 135"/>
                <a:gd name="T22" fmla="*/ 34925 w 297"/>
                <a:gd name="T23" fmla="*/ 3810 h 135"/>
                <a:gd name="T24" fmla="*/ 34925 w 297"/>
                <a:gd name="T25" fmla="*/ 3810 h 135"/>
                <a:gd name="T26" fmla="*/ 34925 w 297"/>
                <a:gd name="T27" fmla="*/ 3810 h 135"/>
                <a:gd name="T28" fmla="*/ 39111 w 297"/>
                <a:gd name="T29" fmla="*/ 3810 h 135"/>
                <a:gd name="T30" fmla="*/ 39111 w 297"/>
                <a:gd name="T31" fmla="*/ 3810 h 135"/>
                <a:gd name="T32" fmla="*/ 39111 w 297"/>
                <a:gd name="T33" fmla="*/ 7479 h 135"/>
                <a:gd name="T34" fmla="*/ 39111 w 297"/>
                <a:gd name="T35" fmla="*/ 7479 h 135"/>
                <a:gd name="T36" fmla="*/ 42863 w 297"/>
                <a:gd name="T37" fmla="*/ 7479 h 135"/>
                <a:gd name="T38" fmla="*/ 42863 w 297"/>
                <a:gd name="T39" fmla="*/ 7479 h 135"/>
                <a:gd name="T40" fmla="*/ 42863 w 297"/>
                <a:gd name="T41" fmla="*/ 7479 h 135"/>
                <a:gd name="T42" fmla="*/ 42863 w 297"/>
                <a:gd name="T43" fmla="*/ 7479 h 135"/>
                <a:gd name="T44" fmla="*/ 42863 w 297"/>
                <a:gd name="T45" fmla="*/ 7479 h 135"/>
                <a:gd name="T46" fmla="*/ 42863 w 297"/>
                <a:gd name="T47" fmla="*/ 11571 h 135"/>
                <a:gd name="T48" fmla="*/ 42863 w 297"/>
                <a:gd name="T49" fmla="*/ 15240 h 135"/>
                <a:gd name="T50" fmla="*/ 42863 w 297"/>
                <a:gd name="T51" fmla="*/ 15240 h 135"/>
                <a:gd name="T52" fmla="*/ 42863 w 297"/>
                <a:gd name="T53" fmla="*/ 15240 h 135"/>
                <a:gd name="T54" fmla="*/ 42863 w 297"/>
                <a:gd name="T55" fmla="*/ 19050 h 135"/>
                <a:gd name="T56" fmla="*/ 42863 w 297"/>
                <a:gd name="T57" fmla="*/ 19050 h 135"/>
                <a:gd name="T58" fmla="*/ 42863 w 297"/>
                <a:gd name="T59" fmla="*/ 19050 h 135"/>
                <a:gd name="T60" fmla="*/ 42863 w 297"/>
                <a:gd name="T61" fmla="*/ 19050 h 135"/>
                <a:gd name="T62" fmla="*/ 42863 w 297"/>
                <a:gd name="T63" fmla="*/ 19050 h 135"/>
                <a:gd name="T64" fmla="*/ 34925 w 297"/>
                <a:gd name="T65" fmla="*/ 19050 h 135"/>
                <a:gd name="T66" fmla="*/ 31173 w 297"/>
                <a:gd name="T67" fmla="*/ 19050 h 135"/>
                <a:gd name="T68" fmla="*/ 27276 w 297"/>
                <a:gd name="T69" fmla="*/ 15240 h 135"/>
                <a:gd name="T70" fmla="*/ 23524 w 297"/>
                <a:gd name="T71" fmla="*/ 15240 h 135"/>
                <a:gd name="T72" fmla="*/ 23524 w 297"/>
                <a:gd name="T73" fmla="*/ 15240 h 135"/>
                <a:gd name="T74" fmla="*/ 19339 w 297"/>
                <a:gd name="T75" fmla="*/ 15240 h 135"/>
                <a:gd name="T76" fmla="*/ 15587 w 297"/>
                <a:gd name="T77" fmla="*/ 15240 h 135"/>
                <a:gd name="T78" fmla="*/ 11690 w 297"/>
                <a:gd name="T79" fmla="*/ 15240 h 135"/>
                <a:gd name="T80" fmla="*/ 7938 w 297"/>
                <a:gd name="T81" fmla="*/ 15240 h 135"/>
                <a:gd name="T82" fmla="*/ 3752 w 297"/>
                <a:gd name="T83" fmla="*/ 15240 h 135"/>
                <a:gd name="T84" fmla="*/ 3752 w 297"/>
                <a:gd name="T85" fmla="*/ 15240 h 135"/>
                <a:gd name="T86" fmla="*/ 3752 w 297"/>
                <a:gd name="T87" fmla="*/ 15240 h 135"/>
                <a:gd name="T88" fmla="*/ 0 w 297"/>
                <a:gd name="T89" fmla="*/ 15240 h 135"/>
                <a:gd name="T90" fmla="*/ 0 w 297"/>
                <a:gd name="T91" fmla="*/ 15240 h 135"/>
                <a:gd name="T92" fmla="*/ 0 w 297"/>
                <a:gd name="T93" fmla="*/ 15240 h 135"/>
                <a:gd name="T94" fmla="*/ 0 w 297"/>
                <a:gd name="T95" fmla="*/ 15240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7"/>
                <a:gd name="T145" fmla="*/ 0 h 135"/>
                <a:gd name="T146" fmla="*/ 297 w 297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7" h="135">
                  <a:moveTo>
                    <a:pt x="26" y="27"/>
                  </a:moveTo>
                  <a:lnTo>
                    <a:pt x="26" y="27"/>
                  </a:lnTo>
                  <a:lnTo>
                    <a:pt x="55" y="0"/>
                  </a:lnTo>
                  <a:lnTo>
                    <a:pt x="81" y="0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63" y="0"/>
                  </a:lnTo>
                  <a:lnTo>
                    <a:pt x="189" y="27"/>
                  </a:lnTo>
                  <a:lnTo>
                    <a:pt x="242" y="27"/>
                  </a:lnTo>
                  <a:lnTo>
                    <a:pt x="271" y="27"/>
                  </a:lnTo>
                  <a:lnTo>
                    <a:pt x="271" y="53"/>
                  </a:lnTo>
                  <a:lnTo>
                    <a:pt x="297" y="53"/>
                  </a:lnTo>
                  <a:lnTo>
                    <a:pt x="297" y="82"/>
                  </a:lnTo>
                  <a:lnTo>
                    <a:pt x="297" y="108"/>
                  </a:lnTo>
                  <a:lnTo>
                    <a:pt x="297" y="135"/>
                  </a:lnTo>
                  <a:lnTo>
                    <a:pt x="242" y="135"/>
                  </a:lnTo>
                  <a:lnTo>
                    <a:pt x="216" y="135"/>
                  </a:lnTo>
                  <a:lnTo>
                    <a:pt x="189" y="108"/>
                  </a:lnTo>
                  <a:lnTo>
                    <a:pt x="163" y="108"/>
                  </a:lnTo>
                  <a:lnTo>
                    <a:pt x="134" y="108"/>
                  </a:lnTo>
                  <a:lnTo>
                    <a:pt x="108" y="108"/>
                  </a:lnTo>
                  <a:lnTo>
                    <a:pt x="81" y="108"/>
                  </a:lnTo>
                  <a:lnTo>
                    <a:pt x="55" y="108"/>
                  </a:lnTo>
                  <a:lnTo>
                    <a:pt x="26" y="10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59" name="Freeform 115"/>
            <p:cNvSpPr>
              <a:spLocks/>
            </p:cNvSpPr>
            <p:nvPr/>
          </p:nvSpPr>
          <p:spPr bwMode="auto">
            <a:xfrm>
              <a:off x="2076450" y="4670425"/>
              <a:ext cx="50800" cy="14288"/>
            </a:xfrm>
            <a:custGeom>
              <a:avLst/>
              <a:gdLst>
                <a:gd name="T0" fmla="*/ 3919 w 350"/>
                <a:gd name="T1" fmla="*/ 0 h 108"/>
                <a:gd name="T2" fmla="*/ 3919 w 350"/>
                <a:gd name="T3" fmla="*/ 0 h 108"/>
                <a:gd name="T4" fmla="*/ 3919 w 350"/>
                <a:gd name="T5" fmla="*/ 0 h 108"/>
                <a:gd name="T6" fmla="*/ 7693 w 350"/>
                <a:gd name="T7" fmla="*/ 0 h 108"/>
                <a:gd name="T8" fmla="*/ 11902 w 350"/>
                <a:gd name="T9" fmla="*/ 0 h 108"/>
                <a:gd name="T10" fmla="*/ 15675 w 350"/>
                <a:gd name="T11" fmla="*/ 0 h 108"/>
                <a:gd name="T12" fmla="*/ 19594 w 350"/>
                <a:gd name="T13" fmla="*/ 0 h 108"/>
                <a:gd name="T14" fmla="*/ 23368 w 350"/>
                <a:gd name="T15" fmla="*/ 0 h 108"/>
                <a:gd name="T16" fmla="*/ 27577 w 350"/>
                <a:gd name="T17" fmla="*/ 0 h 108"/>
                <a:gd name="T18" fmla="*/ 31351 w 350"/>
                <a:gd name="T19" fmla="*/ 0 h 108"/>
                <a:gd name="T20" fmla="*/ 35270 w 350"/>
                <a:gd name="T21" fmla="*/ 0 h 108"/>
                <a:gd name="T22" fmla="*/ 43253 w 350"/>
                <a:gd name="T23" fmla="*/ 3837 h 108"/>
                <a:gd name="T24" fmla="*/ 43253 w 350"/>
                <a:gd name="T25" fmla="*/ 3837 h 108"/>
                <a:gd name="T26" fmla="*/ 47026 w 350"/>
                <a:gd name="T27" fmla="*/ 3837 h 108"/>
                <a:gd name="T28" fmla="*/ 47026 w 350"/>
                <a:gd name="T29" fmla="*/ 3837 h 108"/>
                <a:gd name="T30" fmla="*/ 47026 w 350"/>
                <a:gd name="T31" fmla="*/ 3837 h 108"/>
                <a:gd name="T32" fmla="*/ 47026 w 350"/>
                <a:gd name="T33" fmla="*/ 3837 h 108"/>
                <a:gd name="T34" fmla="*/ 47026 w 350"/>
                <a:gd name="T35" fmla="*/ 7409 h 108"/>
                <a:gd name="T36" fmla="*/ 47026 w 350"/>
                <a:gd name="T37" fmla="*/ 7409 h 108"/>
                <a:gd name="T38" fmla="*/ 47026 w 350"/>
                <a:gd name="T39" fmla="*/ 10848 h 108"/>
                <a:gd name="T40" fmla="*/ 50800 w 350"/>
                <a:gd name="T41" fmla="*/ 10848 h 108"/>
                <a:gd name="T42" fmla="*/ 50800 w 350"/>
                <a:gd name="T43" fmla="*/ 10848 h 108"/>
                <a:gd name="T44" fmla="*/ 50800 w 350"/>
                <a:gd name="T45" fmla="*/ 10848 h 108"/>
                <a:gd name="T46" fmla="*/ 47026 w 350"/>
                <a:gd name="T47" fmla="*/ 14288 h 108"/>
                <a:gd name="T48" fmla="*/ 47026 w 350"/>
                <a:gd name="T49" fmla="*/ 14288 h 108"/>
                <a:gd name="T50" fmla="*/ 50800 w 350"/>
                <a:gd name="T51" fmla="*/ 14288 h 108"/>
                <a:gd name="T52" fmla="*/ 50800 w 350"/>
                <a:gd name="T53" fmla="*/ 14288 h 108"/>
                <a:gd name="T54" fmla="*/ 47026 w 350"/>
                <a:gd name="T55" fmla="*/ 14288 h 108"/>
                <a:gd name="T56" fmla="*/ 43253 w 350"/>
                <a:gd name="T57" fmla="*/ 14288 h 108"/>
                <a:gd name="T58" fmla="*/ 35270 w 350"/>
                <a:gd name="T59" fmla="*/ 10848 h 108"/>
                <a:gd name="T60" fmla="*/ 31351 w 350"/>
                <a:gd name="T61" fmla="*/ 10848 h 108"/>
                <a:gd name="T62" fmla="*/ 27577 w 350"/>
                <a:gd name="T63" fmla="*/ 10848 h 108"/>
                <a:gd name="T64" fmla="*/ 23368 w 350"/>
                <a:gd name="T65" fmla="*/ 10848 h 108"/>
                <a:gd name="T66" fmla="*/ 23368 w 350"/>
                <a:gd name="T67" fmla="*/ 10848 h 108"/>
                <a:gd name="T68" fmla="*/ 19594 w 350"/>
                <a:gd name="T69" fmla="*/ 10848 h 108"/>
                <a:gd name="T70" fmla="*/ 15675 w 350"/>
                <a:gd name="T71" fmla="*/ 10848 h 108"/>
                <a:gd name="T72" fmla="*/ 11902 w 350"/>
                <a:gd name="T73" fmla="*/ 10848 h 108"/>
                <a:gd name="T74" fmla="*/ 7693 w 350"/>
                <a:gd name="T75" fmla="*/ 10848 h 108"/>
                <a:gd name="T76" fmla="*/ 3919 w 350"/>
                <a:gd name="T77" fmla="*/ 14288 h 108"/>
                <a:gd name="T78" fmla="*/ 0 w 350"/>
                <a:gd name="T79" fmla="*/ 14288 h 108"/>
                <a:gd name="T80" fmla="*/ 0 w 350"/>
                <a:gd name="T81" fmla="*/ 14288 h 108"/>
                <a:gd name="T82" fmla="*/ 0 w 350"/>
                <a:gd name="T83" fmla="*/ 14288 h 108"/>
                <a:gd name="T84" fmla="*/ 0 w 350"/>
                <a:gd name="T85" fmla="*/ 14288 h 108"/>
                <a:gd name="T86" fmla="*/ 0 w 350"/>
                <a:gd name="T87" fmla="*/ 14288 h 1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0"/>
                <a:gd name="T133" fmla="*/ 0 h 108"/>
                <a:gd name="T134" fmla="*/ 350 w 350"/>
                <a:gd name="T135" fmla="*/ 108 h 10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0" h="108">
                  <a:moveTo>
                    <a:pt x="27" y="0"/>
                  </a:moveTo>
                  <a:lnTo>
                    <a:pt x="27" y="0"/>
                  </a:lnTo>
                  <a:lnTo>
                    <a:pt x="53" y="0"/>
                  </a:lnTo>
                  <a:lnTo>
                    <a:pt x="82" y="0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1" y="0"/>
                  </a:lnTo>
                  <a:lnTo>
                    <a:pt x="190" y="0"/>
                  </a:lnTo>
                  <a:lnTo>
                    <a:pt x="216" y="0"/>
                  </a:lnTo>
                  <a:lnTo>
                    <a:pt x="243" y="0"/>
                  </a:lnTo>
                  <a:lnTo>
                    <a:pt x="298" y="29"/>
                  </a:lnTo>
                  <a:lnTo>
                    <a:pt x="324" y="29"/>
                  </a:lnTo>
                  <a:lnTo>
                    <a:pt x="324" y="56"/>
                  </a:lnTo>
                  <a:lnTo>
                    <a:pt x="324" y="82"/>
                  </a:lnTo>
                  <a:lnTo>
                    <a:pt x="350" y="82"/>
                  </a:lnTo>
                  <a:lnTo>
                    <a:pt x="324" y="108"/>
                  </a:lnTo>
                  <a:lnTo>
                    <a:pt x="350" y="108"/>
                  </a:lnTo>
                  <a:lnTo>
                    <a:pt x="324" y="108"/>
                  </a:lnTo>
                  <a:lnTo>
                    <a:pt x="298" y="108"/>
                  </a:lnTo>
                  <a:lnTo>
                    <a:pt x="243" y="82"/>
                  </a:lnTo>
                  <a:lnTo>
                    <a:pt x="216" y="82"/>
                  </a:lnTo>
                  <a:lnTo>
                    <a:pt x="190" y="82"/>
                  </a:lnTo>
                  <a:lnTo>
                    <a:pt x="161" y="82"/>
                  </a:lnTo>
                  <a:lnTo>
                    <a:pt x="135" y="82"/>
                  </a:lnTo>
                  <a:lnTo>
                    <a:pt x="108" y="82"/>
                  </a:lnTo>
                  <a:lnTo>
                    <a:pt x="82" y="82"/>
                  </a:lnTo>
                  <a:lnTo>
                    <a:pt x="53" y="82"/>
                  </a:lnTo>
                  <a:lnTo>
                    <a:pt x="27" y="10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60" name="Freeform 116"/>
            <p:cNvSpPr>
              <a:spLocks/>
            </p:cNvSpPr>
            <p:nvPr/>
          </p:nvSpPr>
          <p:spPr bwMode="auto">
            <a:xfrm>
              <a:off x="2071688" y="4708525"/>
              <a:ext cx="47625" cy="15875"/>
            </a:xfrm>
            <a:custGeom>
              <a:avLst/>
              <a:gdLst>
                <a:gd name="T0" fmla="*/ 8276 w 328"/>
                <a:gd name="T1" fmla="*/ 0 h 108"/>
                <a:gd name="T2" fmla="*/ 8276 w 328"/>
                <a:gd name="T3" fmla="*/ 0 h 108"/>
                <a:gd name="T4" fmla="*/ 8276 w 328"/>
                <a:gd name="T5" fmla="*/ 0 h 108"/>
                <a:gd name="T6" fmla="*/ 8276 w 328"/>
                <a:gd name="T7" fmla="*/ 0 h 108"/>
                <a:gd name="T8" fmla="*/ 12051 w 328"/>
                <a:gd name="T9" fmla="*/ 0 h 108"/>
                <a:gd name="T10" fmla="*/ 20037 w 328"/>
                <a:gd name="T11" fmla="*/ 0 h 108"/>
                <a:gd name="T12" fmla="*/ 23958 w 328"/>
                <a:gd name="T13" fmla="*/ 0 h 108"/>
                <a:gd name="T14" fmla="*/ 27733 w 328"/>
                <a:gd name="T15" fmla="*/ 0 h 108"/>
                <a:gd name="T16" fmla="*/ 31944 w 328"/>
                <a:gd name="T17" fmla="*/ 0 h 108"/>
                <a:gd name="T18" fmla="*/ 35719 w 328"/>
                <a:gd name="T19" fmla="*/ 0 h 108"/>
                <a:gd name="T20" fmla="*/ 35719 w 328"/>
                <a:gd name="T21" fmla="*/ 0 h 108"/>
                <a:gd name="T22" fmla="*/ 43414 w 328"/>
                <a:gd name="T23" fmla="*/ 3822 h 108"/>
                <a:gd name="T24" fmla="*/ 43414 w 328"/>
                <a:gd name="T25" fmla="*/ 3822 h 108"/>
                <a:gd name="T26" fmla="*/ 47625 w 328"/>
                <a:gd name="T27" fmla="*/ 3822 h 108"/>
                <a:gd name="T28" fmla="*/ 47625 w 328"/>
                <a:gd name="T29" fmla="*/ 3822 h 108"/>
                <a:gd name="T30" fmla="*/ 47625 w 328"/>
                <a:gd name="T31" fmla="*/ 3822 h 108"/>
                <a:gd name="T32" fmla="*/ 47625 w 328"/>
                <a:gd name="T33" fmla="*/ 7644 h 108"/>
                <a:gd name="T34" fmla="*/ 47625 w 328"/>
                <a:gd name="T35" fmla="*/ 7644 h 108"/>
                <a:gd name="T36" fmla="*/ 47625 w 328"/>
                <a:gd name="T37" fmla="*/ 7644 h 108"/>
                <a:gd name="T38" fmla="*/ 47625 w 328"/>
                <a:gd name="T39" fmla="*/ 11906 h 108"/>
                <a:gd name="T40" fmla="*/ 47625 w 328"/>
                <a:gd name="T41" fmla="*/ 11906 h 108"/>
                <a:gd name="T42" fmla="*/ 47625 w 328"/>
                <a:gd name="T43" fmla="*/ 11906 h 108"/>
                <a:gd name="T44" fmla="*/ 47625 w 328"/>
                <a:gd name="T45" fmla="*/ 15875 h 108"/>
                <a:gd name="T46" fmla="*/ 47625 w 328"/>
                <a:gd name="T47" fmla="*/ 15875 h 108"/>
                <a:gd name="T48" fmla="*/ 47625 w 328"/>
                <a:gd name="T49" fmla="*/ 15875 h 108"/>
                <a:gd name="T50" fmla="*/ 47625 w 328"/>
                <a:gd name="T51" fmla="*/ 15875 h 108"/>
                <a:gd name="T52" fmla="*/ 35719 w 328"/>
                <a:gd name="T53" fmla="*/ 15875 h 108"/>
                <a:gd name="T54" fmla="*/ 31944 w 328"/>
                <a:gd name="T55" fmla="*/ 15875 h 108"/>
                <a:gd name="T56" fmla="*/ 23958 w 328"/>
                <a:gd name="T57" fmla="*/ 15875 h 108"/>
                <a:gd name="T58" fmla="*/ 16262 w 328"/>
                <a:gd name="T59" fmla="*/ 15875 h 108"/>
                <a:gd name="T60" fmla="*/ 12051 w 328"/>
                <a:gd name="T61" fmla="*/ 15875 h 108"/>
                <a:gd name="T62" fmla="*/ 8276 w 328"/>
                <a:gd name="T63" fmla="*/ 15875 h 108"/>
                <a:gd name="T64" fmla="*/ 4356 w 328"/>
                <a:gd name="T65" fmla="*/ 15875 h 108"/>
                <a:gd name="T66" fmla="*/ 4356 w 328"/>
                <a:gd name="T67" fmla="*/ 15875 h 108"/>
                <a:gd name="T68" fmla="*/ 0 w 328"/>
                <a:gd name="T69" fmla="*/ 15875 h 108"/>
                <a:gd name="T70" fmla="*/ 0 w 328"/>
                <a:gd name="T71" fmla="*/ 15875 h 108"/>
                <a:gd name="T72" fmla="*/ 0 w 328"/>
                <a:gd name="T73" fmla="*/ 15875 h 108"/>
                <a:gd name="T74" fmla="*/ 0 w 328"/>
                <a:gd name="T75" fmla="*/ 1587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108"/>
                <a:gd name="T116" fmla="*/ 328 w 328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108">
                  <a:moveTo>
                    <a:pt x="57" y="0"/>
                  </a:moveTo>
                  <a:lnTo>
                    <a:pt x="57" y="0"/>
                  </a:lnTo>
                  <a:lnTo>
                    <a:pt x="83" y="0"/>
                  </a:lnTo>
                  <a:lnTo>
                    <a:pt x="138" y="0"/>
                  </a:lnTo>
                  <a:lnTo>
                    <a:pt x="165" y="0"/>
                  </a:lnTo>
                  <a:lnTo>
                    <a:pt x="191" y="0"/>
                  </a:lnTo>
                  <a:lnTo>
                    <a:pt x="220" y="0"/>
                  </a:lnTo>
                  <a:lnTo>
                    <a:pt x="246" y="0"/>
                  </a:lnTo>
                  <a:lnTo>
                    <a:pt x="299" y="26"/>
                  </a:lnTo>
                  <a:lnTo>
                    <a:pt x="328" y="26"/>
                  </a:lnTo>
                  <a:lnTo>
                    <a:pt x="328" y="52"/>
                  </a:lnTo>
                  <a:lnTo>
                    <a:pt x="328" y="81"/>
                  </a:lnTo>
                  <a:lnTo>
                    <a:pt x="328" y="108"/>
                  </a:lnTo>
                  <a:lnTo>
                    <a:pt x="246" y="108"/>
                  </a:lnTo>
                  <a:lnTo>
                    <a:pt x="220" y="108"/>
                  </a:lnTo>
                  <a:lnTo>
                    <a:pt x="165" y="108"/>
                  </a:lnTo>
                  <a:lnTo>
                    <a:pt x="112" y="108"/>
                  </a:lnTo>
                  <a:lnTo>
                    <a:pt x="83" y="108"/>
                  </a:lnTo>
                  <a:lnTo>
                    <a:pt x="57" y="108"/>
                  </a:lnTo>
                  <a:lnTo>
                    <a:pt x="30" y="10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61" name="Freeform 117"/>
            <p:cNvSpPr>
              <a:spLocks/>
            </p:cNvSpPr>
            <p:nvPr/>
          </p:nvSpPr>
          <p:spPr bwMode="auto">
            <a:xfrm>
              <a:off x="2076450" y="4740275"/>
              <a:ext cx="38100" cy="15875"/>
            </a:xfrm>
            <a:custGeom>
              <a:avLst/>
              <a:gdLst>
                <a:gd name="T0" fmla="*/ 3824 w 269"/>
                <a:gd name="T1" fmla="*/ 3787 h 109"/>
                <a:gd name="T2" fmla="*/ 3824 w 269"/>
                <a:gd name="T3" fmla="*/ 3787 h 109"/>
                <a:gd name="T4" fmla="*/ 3824 w 269"/>
                <a:gd name="T5" fmla="*/ 3787 h 109"/>
                <a:gd name="T6" fmla="*/ 7507 w 269"/>
                <a:gd name="T7" fmla="*/ 3787 h 109"/>
                <a:gd name="T8" fmla="*/ 7507 w 269"/>
                <a:gd name="T9" fmla="*/ 3787 h 109"/>
                <a:gd name="T10" fmla="*/ 15297 w 269"/>
                <a:gd name="T11" fmla="*/ 0 h 109"/>
                <a:gd name="T12" fmla="*/ 15297 w 269"/>
                <a:gd name="T13" fmla="*/ 0 h 109"/>
                <a:gd name="T14" fmla="*/ 19121 w 269"/>
                <a:gd name="T15" fmla="*/ 0 h 109"/>
                <a:gd name="T16" fmla="*/ 22803 w 269"/>
                <a:gd name="T17" fmla="*/ 0 h 109"/>
                <a:gd name="T18" fmla="*/ 26911 w 269"/>
                <a:gd name="T19" fmla="*/ 0 h 109"/>
                <a:gd name="T20" fmla="*/ 26911 w 269"/>
                <a:gd name="T21" fmla="*/ 0 h 109"/>
                <a:gd name="T22" fmla="*/ 34417 w 269"/>
                <a:gd name="T23" fmla="*/ 3787 h 109"/>
                <a:gd name="T24" fmla="*/ 34417 w 269"/>
                <a:gd name="T25" fmla="*/ 3787 h 109"/>
                <a:gd name="T26" fmla="*/ 38100 w 269"/>
                <a:gd name="T27" fmla="*/ 3787 h 109"/>
                <a:gd name="T28" fmla="*/ 38100 w 269"/>
                <a:gd name="T29" fmla="*/ 3787 h 109"/>
                <a:gd name="T30" fmla="*/ 38100 w 269"/>
                <a:gd name="T31" fmla="*/ 7573 h 109"/>
                <a:gd name="T32" fmla="*/ 38100 w 269"/>
                <a:gd name="T33" fmla="*/ 7573 h 109"/>
                <a:gd name="T34" fmla="*/ 38100 w 269"/>
                <a:gd name="T35" fmla="*/ 11360 h 109"/>
                <a:gd name="T36" fmla="*/ 38100 w 269"/>
                <a:gd name="T37" fmla="*/ 11360 h 109"/>
                <a:gd name="T38" fmla="*/ 38100 w 269"/>
                <a:gd name="T39" fmla="*/ 11360 h 109"/>
                <a:gd name="T40" fmla="*/ 38100 w 269"/>
                <a:gd name="T41" fmla="*/ 15875 h 109"/>
                <a:gd name="T42" fmla="*/ 38100 w 269"/>
                <a:gd name="T43" fmla="*/ 15875 h 109"/>
                <a:gd name="T44" fmla="*/ 38100 w 269"/>
                <a:gd name="T45" fmla="*/ 15875 h 109"/>
                <a:gd name="T46" fmla="*/ 38100 w 269"/>
                <a:gd name="T47" fmla="*/ 15875 h 109"/>
                <a:gd name="T48" fmla="*/ 38100 w 269"/>
                <a:gd name="T49" fmla="*/ 15875 h 109"/>
                <a:gd name="T50" fmla="*/ 34417 w 269"/>
                <a:gd name="T51" fmla="*/ 15875 h 109"/>
                <a:gd name="T52" fmla="*/ 22803 w 269"/>
                <a:gd name="T53" fmla="*/ 15875 h 109"/>
                <a:gd name="T54" fmla="*/ 22803 w 269"/>
                <a:gd name="T55" fmla="*/ 15875 h 109"/>
                <a:gd name="T56" fmla="*/ 19121 w 269"/>
                <a:gd name="T57" fmla="*/ 15875 h 109"/>
                <a:gd name="T58" fmla="*/ 7507 w 269"/>
                <a:gd name="T59" fmla="*/ 11360 h 109"/>
                <a:gd name="T60" fmla="*/ 0 w 269"/>
                <a:gd name="T61" fmla="*/ 15875 h 109"/>
                <a:gd name="T62" fmla="*/ 0 w 269"/>
                <a:gd name="T63" fmla="*/ 15875 h 109"/>
                <a:gd name="T64" fmla="*/ 0 w 269"/>
                <a:gd name="T65" fmla="*/ 15875 h 109"/>
                <a:gd name="T66" fmla="*/ 0 w 269"/>
                <a:gd name="T67" fmla="*/ 15875 h 109"/>
                <a:gd name="T68" fmla="*/ 0 w 269"/>
                <a:gd name="T69" fmla="*/ 15875 h 109"/>
                <a:gd name="T70" fmla="*/ 0 w 269"/>
                <a:gd name="T71" fmla="*/ 15875 h 109"/>
                <a:gd name="T72" fmla="*/ 0 w 269"/>
                <a:gd name="T73" fmla="*/ 15875 h 109"/>
                <a:gd name="T74" fmla="*/ 0 w 269"/>
                <a:gd name="T75" fmla="*/ 15875 h 109"/>
                <a:gd name="T76" fmla="*/ 0 w 269"/>
                <a:gd name="T77" fmla="*/ 15875 h 1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9"/>
                <a:gd name="T118" fmla="*/ 0 h 109"/>
                <a:gd name="T119" fmla="*/ 269 w 269"/>
                <a:gd name="T120" fmla="*/ 109 h 1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9" h="109">
                  <a:moveTo>
                    <a:pt x="27" y="26"/>
                  </a:moveTo>
                  <a:lnTo>
                    <a:pt x="27" y="26"/>
                  </a:lnTo>
                  <a:lnTo>
                    <a:pt x="53" y="26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1" y="0"/>
                  </a:lnTo>
                  <a:lnTo>
                    <a:pt x="190" y="0"/>
                  </a:lnTo>
                  <a:lnTo>
                    <a:pt x="243" y="26"/>
                  </a:lnTo>
                  <a:lnTo>
                    <a:pt x="269" y="26"/>
                  </a:lnTo>
                  <a:lnTo>
                    <a:pt x="269" y="52"/>
                  </a:lnTo>
                  <a:lnTo>
                    <a:pt x="269" y="78"/>
                  </a:lnTo>
                  <a:lnTo>
                    <a:pt x="269" y="109"/>
                  </a:lnTo>
                  <a:lnTo>
                    <a:pt x="243" y="109"/>
                  </a:lnTo>
                  <a:lnTo>
                    <a:pt x="161" y="109"/>
                  </a:lnTo>
                  <a:lnTo>
                    <a:pt x="135" y="109"/>
                  </a:lnTo>
                  <a:lnTo>
                    <a:pt x="53" y="78"/>
                  </a:lnTo>
                  <a:lnTo>
                    <a:pt x="0" y="10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62" name="Freeform 118"/>
            <p:cNvSpPr>
              <a:spLocks/>
            </p:cNvSpPr>
            <p:nvPr/>
          </p:nvSpPr>
          <p:spPr bwMode="auto">
            <a:xfrm>
              <a:off x="2079625" y="4775200"/>
              <a:ext cx="31750" cy="3175"/>
            </a:xfrm>
            <a:custGeom>
              <a:avLst/>
              <a:gdLst>
                <a:gd name="T0" fmla="*/ 0 w 216"/>
                <a:gd name="T1" fmla="*/ 0 h 26"/>
                <a:gd name="T2" fmla="*/ 0 w 216"/>
                <a:gd name="T3" fmla="*/ 0 h 26"/>
                <a:gd name="T4" fmla="*/ 0 w 216"/>
                <a:gd name="T5" fmla="*/ 0 h 26"/>
                <a:gd name="T6" fmla="*/ 0 w 216"/>
                <a:gd name="T7" fmla="*/ 0 h 26"/>
                <a:gd name="T8" fmla="*/ 0 w 216"/>
                <a:gd name="T9" fmla="*/ 0 h 26"/>
                <a:gd name="T10" fmla="*/ 8084 w 216"/>
                <a:gd name="T11" fmla="*/ 0 h 26"/>
                <a:gd name="T12" fmla="*/ 8084 w 216"/>
                <a:gd name="T13" fmla="*/ 0 h 26"/>
                <a:gd name="T14" fmla="*/ 11906 w 216"/>
                <a:gd name="T15" fmla="*/ 0 h 26"/>
                <a:gd name="T16" fmla="*/ 15875 w 216"/>
                <a:gd name="T17" fmla="*/ 0 h 26"/>
                <a:gd name="T18" fmla="*/ 15875 w 216"/>
                <a:gd name="T19" fmla="*/ 0 h 26"/>
                <a:gd name="T20" fmla="*/ 15875 w 216"/>
                <a:gd name="T21" fmla="*/ 0 h 26"/>
                <a:gd name="T22" fmla="*/ 19697 w 216"/>
                <a:gd name="T23" fmla="*/ 0 h 26"/>
                <a:gd name="T24" fmla="*/ 19697 w 216"/>
                <a:gd name="T25" fmla="*/ 0 h 26"/>
                <a:gd name="T26" fmla="*/ 19697 w 216"/>
                <a:gd name="T27" fmla="*/ 0 h 26"/>
                <a:gd name="T28" fmla="*/ 23959 w 216"/>
                <a:gd name="T29" fmla="*/ 0 h 26"/>
                <a:gd name="T30" fmla="*/ 27781 w 216"/>
                <a:gd name="T31" fmla="*/ 0 h 26"/>
                <a:gd name="T32" fmla="*/ 27781 w 216"/>
                <a:gd name="T33" fmla="*/ 0 h 26"/>
                <a:gd name="T34" fmla="*/ 27781 w 216"/>
                <a:gd name="T35" fmla="*/ 0 h 26"/>
                <a:gd name="T36" fmla="*/ 27781 w 216"/>
                <a:gd name="T37" fmla="*/ 0 h 26"/>
                <a:gd name="T38" fmla="*/ 27781 w 216"/>
                <a:gd name="T39" fmla="*/ 0 h 26"/>
                <a:gd name="T40" fmla="*/ 31750 w 216"/>
                <a:gd name="T41" fmla="*/ 0 h 26"/>
                <a:gd name="T42" fmla="*/ 31750 w 216"/>
                <a:gd name="T43" fmla="*/ 3175 h 26"/>
                <a:gd name="T44" fmla="*/ 31750 w 216"/>
                <a:gd name="T45" fmla="*/ 3175 h 26"/>
                <a:gd name="T46" fmla="*/ 31750 w 216"/>
                <a:gd name="T47" fmla="*/ 3175 h 26"/>
                <a:gd name="T48" fmla="*/ 31750 w 216"/>
                <a:gd name="T49" fmla="*/ 3175 h 26"/>
                <a:gd name="T50" fmla="*/ 31750 w 216"/>
                <a:gd name="T51" fmla="*/ 3175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6"/>
                <a:gd name="T79" fmla="*/ 0 h 26"/>
                <a:gd name="T80" fmla="*/ 216 w 216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6" h="26">
                  <a:moveTo>
                    <a:pt x="0" y="0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81" y="0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63" y="0"/>
                  </a:lnTo>
                  <a:lnTo>
                    <a:pt x="189" y="0"/>
                  </a:lnTo>
                  <a:lnTo>
                    <a:pt x="216" y="0"/>
                  </a:lnTo>
                  <a:lnTo>
                    <a:pt x="216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63" name="Freeform 119"/>
            <p:cNvSpPr>
              <a:spLocks/>
            </p:cNvSpPr>
            <p:nvPr/>
          </p:nvSpPr>
          <p:spPr bwMode="auto">
            <a:xfrm>
              <a:off x="1782763" y="4349750"/>
              <a:ext cx="101600" cy="120650"/>
            </a:xfrm>
            <a:custGeom>
              <a:avLst/>
              <a:gdLst>
                <a:gd name="T0" fmla="*/ 0 w 705"/>
                <a:gd name="T1" fmla="*/ 0 h 836"/>
                <a:gd name="T2" fmla="*/ 7494 w 705"/>
                <a:gd name="T3" fmla="*/ 42574 h 836"/>
                <a:gd name="T4" fmla="*/ 23058 w 705"/>
                <a:gd name="T5" fmla="*/ 70139 h 836"/>
                <a:gd name="T6" fmla="*/ 58654 w 705"/>
                <a:gd name="T7" fmla="*/ 101311 h 836"/>
                <a:gd name="T8" fmla="*/ 101600 w 705"/>
                <a:gd name="T9" fmla="*/ 120650 h 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5"/>
                <a:gd name="T16" fmla="*/ 0 h 836"/>
                <a:gd name="T17" fmla="*/ 705 w 705"/>
                <a:gd name="T18" fmla="*/ 836 h 8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5" h="836">
                  <a:moveTo>
                    <a:pt x="0" y="0"/>
                  </a:moveTo>
                  <a:lnTo>
                    <a:pt x="52" y="295"/>
                  </a:lnTo>
                  <a:lnTo>
                    <a:pt x="160" y="486"/>
                  </a:lnTo>
                  <a:lnTo>
                    <a:pt x="407" y="702"/>
                  </a:lnTo>
                  <a:lnTo>
                    <a:pt x="705" y="83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64" name="Freeform 120"/>
            <p:cNvSpPr>
              <a:spLocks/>
            </p:cNvSpPr>
            <p:nvPr/>
          </p:nvSpPr>
          <p:spPr bwMode="auto">
            <a:xfrm>
              <a:off x="1689100" y="4197350"/>
              <a:ext cx="11113" cy="66675"/>
            </a:xfrm>
            <a:custGeom>
              <a:avLst/>
              <a:gdLst>
                <a:gd name="T0" fmla="*/ 0 w 78"/>
                <a:gd name="T1" fmla="*/ 0 h 462"/>
                <a:gd name="T2" fmla="*/ 3704 w 78"/>
                <a:gd name="T3" fmla="*/ 4185 h 462"/>
                <a:gd name="T4" fmla="*/ 3704 w 78"/>
                <a:gd name="T5" fmla="*/ 11834 h 462"/>
                <a:gd name="T6" fmla="*/ 3704 w 78"/>
                <a:gd name="T7" fmla="*/ 23668 h 462"/>
                <a:gd name="T8" fmla="*/ 0 w 78"/>
                <a:gd name="T9" fmla="*/ 31173 h 462"/>
                <a:gd name="T10" fmla="*/ 0 w 78"/>
                <a:gd name="T11" fmla="*/ 35358 h 462"/>
                <a:gd name="T12" fmla="*/ 7409 w 78"/>
                <a:gd name="T13" fmla="*/ 35358 h 462"/>
                <a:gd name="T14" fmla="*/ 11113 w 78"/>
                <a:gd name="T15" fmla="*/ 43007 h 462"/>
                <a:gd name="T16" fmla="*/ 11113 w 78"/>
                <a:gd name="T17" fmla="*/ 54985 h 462"/>
                <a:gd name="T18" fmla="*/ 11113 w 78"/>
                <a:gd name="T19" fmla="*/ 66675 h 4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462"/>
                <a:gd name="T32" fmla="*/ 78 w 78"/>
                <a:gd name="T33" fmla="*/ 462 h 4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462">
                  <a:moveTo>
                    <a:pt x="0" y="0"/>
                  </a:moveTo>
                  <a:lnTo>
                    <a:pt x="26" y="29"/>
                  </a:lnTo>
                  <a:lnTo>
                    <a:pt x="26" y="82"/>
                  </a:lnTo>
                  <a:lnTo>
                    <a:pt x="26" y="164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52" y="245"/>
                  </a:lnTo>
                  <a:lnTo>
                    <a:pt x="78" y="298"/>
                  </a:lnTo>
                  <a:lnTo>
                    <a:pt x="78" y="381"/>
                  </a:lnTo>
                  <a:lnTo>
                    <a:pt x="78" y="46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65" name="Freeform 121"/>
            <p:cNvSpPr>
              <a:spLocks/>
            </p:cNvSpPr>
            <p:nvPr/>
          </p:nvSpPr>
          <p:spPr bwMode="auto">
            <a:xfrm>
              <a:off x="1922463" y="4913313"/>
              <a:ext cx="103188" cy="211138"/>
            </a:xfrm>
            <a:custGeom>
              <a:avLst/>
              <a:gdLst>
                <a:gd name="T0" fmla="*/ 0 w 706"/>
                <a:gd name="T1" fmla="*/ 211138 h 1460"/>
                <a:gd name="T2" fmla="*/ 15785 w 706"/>
                <a:gd name="T3" fmla="*/ 206800 h 1460"/>
                <a:gd name="T4" fmla="*/ 32155 w 706"/>
                <a:gd name="T5" fmla="*/ 203040 h 1460"/>
                <a:gd name="T6" fmla="*/ 43701 w 706"/>
                <a:gd name="T7" fmla="*/ 203040 h 1460"/>
                <a:gd name="T8" fmla="*/ 51886 w 706"/>
                <a:gd name="T9" fmla="*/ 199280 h 1460"/>
                <a:gd name="T10" fmla="*/ 59487 w 706"/>
                <a:gd name="T11" fmla="*/ 183661 h 1460"/>
                <a:gd name="T12" fmla="*/ 71472 w 706"/>
                <a:gd name="T13" fmla="*/ 152280 h 1460"/>
                <a:gd name="T14" fmla="*/ 83457 w 706"/>
                <a:gd name="T15" fmla="*/ 97904 h 1460"/>
                <a:gd name="T16" fmla="*/ 91057 w 706"/>
                <a:gd name="T17" fmla="*/ 42661 h 1460"/>
                <a:gd name="T18" fmla="*/ 103188 w 706"/>
                <a:gd name="T19" fmla="*/ 0 h 1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6"/>
                <a:gd name="T31" fmla="*/ 0 h 1460"/>
                <a:gd name="T32" fmla="*/ 706 w 706"/>
                <a:gd name="T33" fmla="*/ 1460 h 14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6" h="1460">
                  <a:moveTo>
                    <a:pt x="0" y="1460"/>
                  </a:moveTo>
                  <a:lnTo>
                    <a:pt x="108" y="1430"/>
                  </a:lnTo>
                  <a:lnTo>
                    <a:pt x="220" y="1404"/>
                  </a:lnTo>
                  <a:lnTo>
                    <a:pt x="299" y="1404"/>
                  </a:lnTo>
                  <a:lnTo>
                    <a:pt x="355" y="1378"/>
                  </a:lnTo>
                  <a:lnTo>
                    <a:pt x="407" y="1270"/>
                  </a:lnTo>
                  <a:lnTo>
                    <a:pt x="489" y="1053"/>
                  </a:lnTo>
                  <a:lnTo>
                    <a:pt x="571" y="677"/>
                  </a:lnTo>
                  <a:lnTo>
                    <a:pt x="623" y="295"/>
                  </a:lnTo>
                  <a:lnTo>
                    <a:pt x="70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66" name="Freeform 122"/>
            <p:cNvSpPr>
              <a:spLocks/>
            </p:cNvSpPr>
            <p:nvPr/>
          </p:nvSpPr>
          <p:spPr bwMode="auto">
            <a:xfrm>
              <a:off x="2012950" y="4873625"/>
              <a:ext cx="122238" cy="125413"/>
            </a:xfrm>
            <a:custGeom>
              <a:avLst/>
              <a:gdLst>
                <a:gd name="T0" fmla="*/ 0 w 844"/>
                <a:gd name="T1" fmla="*/ 125413 h 867"/>
                <a:gd name="T2" fmla="*/ 23897 w 844"/>
                <a:gd name="T3" fmla="*/ 113552 h 867"/>
                <a:gd name="T4" fmla="*/ 39539 w 844"/>
                <a:gd name="T5" fmla="*/ 102124 h 867"/>
                <a:gd name="T6" fmla="*/ 47505 w 844"/>
                <a:gd name="T7" fmla="*/ 90263 h 867"/>
                <a:gd name="T8" fmla="*/ 51270 w 844"/>
                <a:gd name="T9" fmla="*/ 74640 h 867"/>
                <a:gd name="T10" fmla="*/ 63291 w 844"/>
                <a:gd name="T11" fmla="*/ 62634 h 867"/>
                <a:gd name="T12" fmla="*/ 82844 w 844"/>
                <a:gd name="T13" fmla="*/ 51351 h 867"/>
                <a:gd name="T14" fmla="*/ 102251 w 844"/>
                <a:gd name="T15" fmla="*/ 43251 h 867"/>
                <a:gd name="T16" fmla="*/ 113983 w 844"/>
                <a:gd name="T17" fmla="*/ 27628 h 867"/>
                <a:gd name="T18" fmla="*/ 122238 w 844"/>
                <a:gd name="T19" fmla="*/ 0 h 8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4"/>
                <a:gd name="T31" fmla="*/ 0 h 867"/>
                <a:gd name="T32" fmla="*/ 844 w 844"/>
                <a:gd name="T33" fmla="*/ 867 h 8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4" h="867">
                  <a:moveTo>
                    <a:pt x="0" y="867"/>
                  </a:moveTo>
                  <a:lnTo>
                    <a:pt x="165" y="785"/>
                  </a:lnTo>
                  <a:lnTo>
                    <a:pt x="273" y="706"/>
                  </a:lnTo>
                  <a:lnTo>
                    <a:pt x="328" y="624"/>
                  </a:lnTo>
                  <a:lnTo>
                    <a:pt x="354" y="516"/>
                  </a:lnTo>
                  <a:lnTo>
                    <a:pt x="437" y="433"/>
                  </a:lnTo>
                  <a:lnTo>
                    <a:pt x="572" y="355"/>
                  </a:lnTo>
                  <a:lnTo>
                    <a:pt x="706" y="299"/>
                  </a:lnTo>
                  <a:lnTo>
                    <a:pt x="787" y="191"/>
                  </a:lnTo>
                  <a:lnTo>
                    <a:pt x="8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67" name="Freeform 123"/>
            <p:cNvSpPr>
              <a:spLocks/>
            </p:cNvSpPr>
            <p:nvPr/>
          </p:nvSpPr>
          <p:spPr bwMode="auto">
            <a:xfrm>
              <a:off x="2001838" y="4873625"/>
              <a:ext cx="152400" cy="176213"/>
            </a:xfrm>
            <a:custGeom>
              <a:avLst/>
              <a:gdLst>
                <a:gd name="T0" fmla="*/ 0 w 1057"/>
                <a:gd name="T1" fmla="*/ 176213 h 1218"/>
                <a:gd name="T2" fmla="*/ 15716 w 1057"/>
                <a:gd name="T3" fmla="*/ 164350 h 1218"/>
                <a:gd name="T4" fmla="*/ 31287 w 1057"/>
                <a:gd name="T5" fmla="*/ 156827 h 1218"/>
                <a:gd name="T6" fmla="*/ 43110 w 1057"/>
                <a:gd name="T7" fmla="*/ 153065 h 1218"/>
                <a:gd name="T8" fmla="*/ 62431 w 1057"/>
                <a:gd name="T9" fmla="*/ 141057 h 1218"/>
                <a:gd name="T10" fmla="*/ 70072 w 1057"/>
                <a:gd name="T11" fmla="*/ 133534 h 1218"/>
                <a:gd name="T12" fmla="*/ 78291 w 1057"/>
                <a:gd name="T13" fmla="*/ 109808 h 1218"/>
                <a:gd name="T14" fmla="*/ 86221 w 1057"/>
                <a:gd name="T15" fmla="*/ 94183 h 1218"/>
                <a:gd name="T16" fmla="*/ 97611 w 1057"/>
                <a:gd name="T17" fmla="*/ 78558 h 1218"/>
                <a:gd name="T18" fmla="*/ 113183 w 1057"/>
                <a:gd name="T19" fmla="*/ 67129 h 1218"/>
                <a:gd name="T20" fmla="*/ 136828 w 1057"/>
                <a:gd name="T21" fmla="*/ 55121 h 1218"/>
                <a:gd name="T22" fmla="*/ 148651 w 1057"/>
                <a:gd name="T23" fmla="*/ 39496 h 1218"/>
                <a:gd name="T24" fmla="*/ 152400 w 1057"/>
                <a:gd name="T25" fmla="*/ 0 h 12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7"/>
                <a:gd name="T40" fmla="*/ 0 h 1218"/>
                <a:gd name="T41" fmla="*/ 1057 w 1057"/>
                <a:gd name="T42" fmla="*/ 1218 h 12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7" h="1218">
                  <a:moveTo>
                    <a:pt x="0" y="1218"/>
                  </a:moveTo>
                  <a:lnTo>
                    <a:pt x="109" y="1136"/>
                  </a:lnTo>
                  <a:lnTo>
                    <a:pt x="217" y="1084"/>
                  </a:lnTo>
                  <a:lnTo>
                    <a:pt x="299" y="1058"/>
                  </a:lnTo>
                  <a:lnTo>
                    <a:pt x="433" y="975"/>
                  </a:lnTo>
                  <a:lnTo>
                    <a:pt x="486" y="923"/>
                  </a:lnTo>
                  <a:lnTo>
                    <a:pt x="543" y="759"/>
                  </a:lnTo>
                  <a:lnTo>
                    <a:pt x="598" y="651"/>
                  </a:lnTo>
                  <a:lnTo>
                    <a:pt x="677" y="543"/>
                  </a:lnTo>
                  <a:lnTo>
                    <a:pt x="785" y="464"/>
                  </a:lnTo>
                  <a:lnTo>
                    <a:pt x="949" y="381"/>
                  </a:lnTo>
                  <a:lnTo>
                    <a:pt x="1031" y="273"/>
                  </a:lnTo>
                  <a:lnTo>
                    <a:pt x="105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68" name="Freeform 124"/>
            <p:cNvSpPr>
              <a:spLocks/>
            </p:cNvSpPr>
            <p:nvPr/>
          </p:nvSpPr>
          <p:spPr bwMode="auto">
            <a:xfrm>
              <a:off x="2209800" y="4827588"/>
              <a:ext cx="6350" cy="58738"/>
            </a:xfrm>
            <a:custGeom>
              <a:avLst/>
              <a:gdLst>
                <a:gd name="T0" fmla="*/ 0 w 52"/>
                <a:gd name="T1" fmla="*/ 0 h 403"/>
                <a:gd name="T2" fmla="*/ 0 w 52"/>
                <a:gd name="T3" fmla="*/ 15741 h 403"/>
                <a:gd name="T4" fmla="*/ 0 w 52"/>
                <a:gd name="T5" fmla="*/ 35418 h 403"/>
                <a:gd name="T6" fmla="*/ 6350 w 52"/>
                <a:gd name="T7" fmla="*/ 58738 h 4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03"/>
                <a:gd name="T14" fmla="*/ 52 w 52"/>
                <a:gd name="T15" fmla="*/ 403 h 4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03">
                  <a:moveTo>
                    <a:pt x="0" y="0"/>
                  </a:moveTo>
                  <a:lnTo>
                    <a:pt x="0" y="108"/>
                  </a:lnTo>
                  <a:lnTo>
                    <a:pt x="0" y="243"/>
                  </a:lnTo>
                  <a:lnTo>
                    <a:pt x="52" y="40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69" name="Freeform 125"/>
            <p:cNvSpPr>
              <a:spLocks/>
            </p:cNvSpPr>
            <p:nvPr/>
          </p:nvSpPr>
          <p:spPr bwMode="auto">
            <a:xfrm>
              <a:off x="2119313" y="4921250"/>
              <a:ext cx="66675" cy="109538"/>
            </a:xfrm>
            <a:custGeom>
              <a:avLst/>
              <a:gdLst>
                <a:gd name="T0" fmla="*/ 66675 w 459"/>
                <a:gd name="T1" fmla="*/ 0 h 759"/>
                <a:gd name="T2" fmla="*/ 47210 w 459"/>
                <a:gd name="T3" fmla="*/ 0 h 759"/>
                <a:gd name="T4" fmla="*/ 31522 w 459"/>
                <a:gd name="T5" fmla="*/ 4330 h 759"/>
                <a:gd name="T6" fmla="*/ 15833 w 459"/>
                <a:gd name="T7" fmla="*/ 11834 h 759"/>
                <a:gd name="T8" fmla="*/ 7554 w 459"/>
                <a:gd name="T9" fmla="*/ 20060 h 759"/>
                <a:gd name="T10" fmla="*/ 3777 w 459"/>
                <a:gd name="T11" fmla="*/ 31462 h 759"/>
                <a:gd name="T12" fmla="*/ 0 w 459"/>
                <a:gd name="T13" fmla="*/ 47048 h 759"/>
                <a:gd name="T14" fmla="*/ 0 w 459"/>
                <a:gd name="T15" fmla="*/ 66387 h 759"/>
                <a:gd name="T16" fmla="*/ 3777 w 459"/>
                <a:gd name="T17" fmla="*/ 81973 h 759"/>
                <a:gd name="T18" fmla="*/ 3777 w 459"/>
                <a:gd name="T19" fmla="*/ 109538 h 7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9"/>
                <a:gd name="T31" fmla="*/ 0 h 759"/>
                <a:gd name="T32" fmla="*/ 459 w 459"/>
                <a:gd name="T33" fmla="*/ 759 h 7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9" h="759">
                  <a:moveTo>
                    <a:pt x="459" y="0"/>
                  </a:moveTo>
                  <a:lnTo>
                    <a:pt x="325" y="0"/>
                  </a:lnTo>
                  <a:lnTo>
                    <a:pt x="217" y="30"/>
                  </a:lnTo>
                  <a:lnTo>
                    <a:pt x="109" y="82"/>
                  </a:lnTo>
                  <a:lnTo>
                    <a:pt x="52" y="139"/>
                  </a:lnTo>
                  <a:lnTo>
                    <a:pt x="26" y="218"/>
                  </a:lnTo>
                  <a:lnTo>
                    <a:pt x="0" y="326"/>
                  </a:lnTo>
                  <a:lnTo>
                    <a:pt x="0" y="460"/>
                  </a:lnTo>
                  <a:lnTo>
                    <a:pt x="26" y="568"/>
                  </a:lnTo>
                  <a:lnTo>
                    <a:pt x="26" y="75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70" name="Freeform 126"/>
            <p:cNvSpPr>
              <a:spLocks/>
            </p:cNvSpPr>
            <p:nvPr/>
          </p:nvSpPr>
          <p:spPr bwMode="auto">
            <a:xfrm>
              <a:off x="1908175" y="5062538"/>
              <a:ext cx="203200" cy="139700"/>
            </a:xfrm>
            <a:custGeom>
              <a:avLst/>
              <a:gdLst>
                <a:gd name="T0" fmla="*/ 0 w 1411"/>
                <a:gd name="T1" fmla="*/ 139700 h 974"/>
                <a:gd name="T2" fmla="*/ 23618 w 1411"/>
                <a:gd name="T3" fmla="*/ 139700 h 974"/>
                <a:gd name="T4" fmla="*/ 47236 w 1411"/>
                <a:gd name="T5" fmla="*/ 131668 h 974"/>
                <a:gd name="T6" fmla="*/ 70422 w 1411"/>
                <a:gd name="T7" fmla="*/ 116178 h 974"/>
                <a:gd name="T8" fmla="*/ 93895 w 1411"/>
                <a:gd name="T9" fmla="*/ 96815 h 974"/>
                <a:gd name="T10" fmla="*/ 113481 w 1411"/>
                <a:gd name="T11" fmla="*/ 65834 h 974"/>
                <a:gd name="T12" fmla="*/ 132778 w 1411"/>
                <a:gd name="T13" fmla="*/ 38582 h 974"/>
                <a:gd name="T14" fmla="*/ 144587 w 1411"/>
                <a:gd name="T15" fmla="*/ 15490 h 974"/>
                <a:gd name="T16" fmla="*/ 160141 w 1411"/>
                <a:gd name="T17" fmla="*/ 7458 h 974"/>
                <a:gd name="T18" fmla="*/ 172094 w 1411"/>
                <a:gd name="T19" fmla="*/ 0 h 974"/>
                <a:gd name="T20" fmla="*/ 191391 w 1411"/>
                <a:gd name="T21" fmla="*/ 0 h 974"/>
                <a:gd name="T22" fmla="*/ 203200 w 1411"/>
                <a:gd name="T23" fmla="*/ 0 h 9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11"/>
                <a:gd name="T37" fmla="*/ 0 h 974"/>
                <a:gd name="T38" fmla="*/ 1411 w 1411"/>
                <a:gd name="T39" fmla="*/ 974 h 9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11" h="974">
                  <a:moveTo>
                    <a:pt x="0" y="974"/>
                  </a:moveTo>
                  <a:lnTo>
                    <a:pt x="164" y="974"/>
                  </a:lnTo>
                  <a:lnTo>
                    <a:pt x="328" y="918"/>
                  </a:lnTo>
                  <a:lnTo>
                    <a:pt x="489" y="810"/>
                  </a:lnTo>
                  <a:lnTo>
                    <a:pt x="652" y="675"/>
                  </a:lnTo>
                  <a:lnTo>
                    <a:pt x="788" y="459"/>
                  </a:lnTo>
                  <a:lnTo>
                    <a:pt x="922" y="269"/>
                  </a:lnTo>
                  <a:lnTo>
                    <a:pt x="1004" y="108"/>
                  </a:lnTo>
                  <a:lnTo>
                    <a:pt x="1112" y="52"/>
                  </a:lnTo>
                  <a:lnTo>
                    <a:pt x="1195" y="0"/>
                  </a:lnTo>
                  <a:lnTo>
                    <a:pt x="1329" y="0"/>
                  </a:lnTo>
                  <a:lnTo>
                    <a:pt x="14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71" name="Freeform 127"/>
            <p:cNvSpPr>
              <a:spLocks/>
            </p:cNvSpPr>
            <p:nvPr/>
          </p:nvSpPr>
          <p:spPr bwMode="auto">
            <a:xfrm>
              <a:off x="1970088" y="4926013"/>
              <a:ext cx="34925" cy="22225"/>
            </a:xfrm>
            <a:custGeom>
              <a:avLst/>
              <a:gdLst>
                <a:gd name="T0" fmla="*/ 0 w 243"/>
                <a:gd name="T1" fmla="*/ 7178 h 161"/>
                <a:gd name="T2" fmla="*/ 0 w 243"/>
                <a:gd name="T3" fmla="*/ 7178 h 161"/>
                <a:gd name="T4" fmla="*/ 3881 w 243"/>
                <a:gd name="T5" fmla="*/ 3589 h 161"/>
                <a:gd name="T6" fmla="*/ 7617 w 243"/>
                <a:gd name="T7" fmla="*/ 3589 h 161"/>
                <a:gd name="T8" fmla="*/ 7617 w 243"/>
                <a:gd name="T9" fmla="*/ 3589 h 161"/>
                <a:gd name="T10" fmla="*/ 15522 w 243"/>
                <a:gd name="T11" fmla="*/ 0 h 161"/>
                <a:gd name="T12" fmla="*/ 19403 w 243"/>
                <a:gd name="T13" fmla="*/ 0 h 161"/>
                <a:gd name="T14" fmla="*/ 23140 w 243"/>
                <a:gd name="T15" fmla="*/ 0 h 161"/>
                <a:gd name="T16" fmla="*/ 26876 w 243"/>
                <a:gd name="T17" fmla="*/ 0 h 161"/>
                <a:gd name="T18" fmla="*/ 26876 w 243"/>
                <a:gd name="T19" fmla="*/ 0 h 161"/>
                <a:gd name="T20" fmla="*/ 31044 w 243"/>
                <a:gd name="T21" fmla="*/ 3589 h 161"/>
                <a:gd name="T22" fmla="*/ 34925 w 243"/>
                <a:gd name="T23" fmla="*/ 3589 h 161"/>
                <a:gd name="T24" fmla="*/ 34925 w 243"/>
                <a:gd name="T25" fmla="*/ 3589 h 161"/>
                <a:gd name="T26" fmla="*/ 34925 w 243"/>
                <a:gd name="T27" fmla="*/ 3589 h 161"/>
                <a:gd name="T28" fmla="*/ 34925 w 243"/>
                <a:gd name="T29" fmla="*/ 3589 h 161"/>
                <a:gd name="T30" fmla="*/ 34925 w 243"/>
                <a:gd name="T31" fmla="*/ 3589 h 161"/>
                <a:gd name="T32" fmla="*/ 31044 w 243"/>
                <a:gd name="T33" fmla="*/ 7178 h 161"/>
                <a:gd name="T34" fmla="*/ 31044 w 243"/>
                <a:gd name="T35" fmla="*/ 7178 h 161"/>
                <a:gd name="T36" fmla="*/ 31044 w 243"/>
                <a:gd name="T37" fmla="*/ 10767 h 161"/>
                <a:gd name="T38" fmla="*/ 31044 w 243"/>
                <a:gd name="T39" fmla="*/ 10767 h 161"/>
                <a:gd name="T40" fmla="*/ 31044 w 243"/>
                <a:gd name="T41" fmla="*/ 10767 h 161"/>
                <a:gd name="T42" fmla="*/ 31044 w 243"/>
                <a:gd name="T43" fmla="*/ 10767 h 161"/>
                <a:gd name="T44" fmla="*/ 31044 w 243"/>
                <a:gd name="T45" fmla="*/ 10767 h 161"/>
                <a:gd name="T46" fmla="*/ 31044 w 243"/>
                <a:gd name="T47" fmla="*/ 15047 h 161"/>
                <a:gd name="T48" fmla="*/ 31044 w 243"/>
                <a:gd name="T49" fmla="*/ 15047 h 161"/>
                <a:gd name="T50" fmla="*/ 31044 w 243"/>
                <a:gd name="T51" fmla="*/ 15047 h 161"/>
                <a:gd name="T52" fmla="*/ 31044 w 243"/>
                <a:gd name="T53" fmla="*/ 18636 h 161"/>
                <a:gd name="T54" fmla="*/ 31044 w 243"/>
                <a:gd name="T55" fmla="*/ 18636 h 161"/>
                <a:gd name="T56" fmla="*/ 31044 w 243"/>
                <a:gd name="T57" fmla="*/ 18636 h 161"/>
                <a:gd name="T58" fmla="*/ 31044 w 243"/>
                <a:gd name="T59" fmla="*/ 18636 h 161"/>
                <a:gd name="T60" fmla="*/ 26876 w 243"/>
                <a:gd name="T61" fmla="*/ 18636 h 161"/>
                <a:gd name="T62" fmla="*/ 23140 w 243"/>
                <a:gd name="T63" fmla="*/ 18636 h 161"/>
                <a:gd name="T64" fmla="*/ 15522 w 243"/>
                <a:gd name="T65" fmla="*/ 18636 h 161"/>
                <a:gd name="T66" fmla="*/ 15522 w 243"/>
                <a:gd name="T67" fmla="*/ 18636 h 161"/>
                <a:gd name="T68" fmla="*/ 11354 w 243"/>
                <a:gd name="T69" fmla="*/ 18636 h 161"/>
                <a:gd name="T70" fmla="*/ 7617 w 243"/>
                <a:gd name="T71" fmla="*/ 18636 h 161"/>
                <a:gd name="T72" fmla="*/ 7617 w 243"/>
                <a:gd name="T73" fmla="*/ 18636 h 161"/>
                <a:gd name="T74" fmla="*/ 3881 w 243"/>
                <a:gd name="T75" fmla="*/ 22225 h 161"/>
                <a:gd name="T76" fmla="*/ 3881 w 243"/>
                <a:gd name="T77" fmla="*/ 22225 h 161"/>
                <a:gd name="T78" fmla="*/ 0 w 243"/>
                <a:gd name="T79" fmla="*/ 22225 h 161"/>
                <a:gd name="T80" fmla="*/ 0 w 243"/>
                <a:gd name="T81" fmla="*/ 22225 h 161"/>
                <a:gd name="T82" fmla="*/ 0 w 243"/>
                <a:gd name="T83" fmla="*/ 22225 h 161"/>
                <a:gd name="T84" fmla="*/ 0 w 243"/>
                <a:gd name="T85" fmla="*/ 22225 h 1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3"/>
                <a:gd name="T130" fmla="*/ 0 h 161"/>
                <a:gd name="T131" fmla="*/ 243 w 243"/>
                <a:gd name="T132" fmla="*/ 161 h 1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3" h="161">
                  <a:moveTo>
                    <a:pt x="0" y="52"/>
                  </a:moveTo>
                  <a:lnTo>
                    <a:pt x="0" y="52"/>
                  </a:lnTo>
                  <a:lnTo>
                    <a:pt x="27" y="26"/>
                  </a:lnTo>
                  <a:lnTo>
                    <a:pt x="53" y="26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1" y="0"/>
                  </a:lnTo>
                  <a:lnTo>
                    <a:pt x="187" y="0"/>
                  </a:lnTo>
                  <a:lnTo>
                    <a:pt x="216" y="26"/>
                  </a:lnTo>
                  <a:lnTo>
                    <a:pt x="243" y="26"/>
                  </a:lnTo>
                  <a:lnTo>
                    <a:pt x="216" y="52"/>
                  </a:lnTo>
                  <a:lnTo>
                    <a:pt x="216" y="78"/>
                  </a:lnTo>
                  <a:lnTo>
                    <a:pt x="216" y="109"/>
                  </a:lnTo>
                  <a:lnTo>
                    <a:pt x="216" y="135"/>
                  </a:lnTo>
                  <a:lnTo>
                    <a:pt x="187" y="135"/>
                  </a:lnTo>
                  <a:lnTo>
                    <a:pt x="161" y="135"/>
                  </a:lnTo>
                  <a:lnTo>
                    <a:pt x="108" y="135"/>
                  </a:lnTo>
                  <a:lnTo>
                    <a:pt x="79" y="135"/>
                  </a:lnTo>
                  <a:lnTo>
                    <a:pt x="53" y="135"/>
                  </a:lnTo>
                  <a:lnTo>
                    <a:pt x="27" y="161"/>
                  </a:lnTo>
                  <a:lnTo>
                    <a:pt x="0" y="16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72" name="Freeform 128"/>
            <p:cNvSpPr>
              <a:spLocks/>
            </p:cNvSpPr>
            <p:nvPr/>
          </p:nvSpPr>
          <p:spPr bwMode="auto">
            <a:xfrm>
              <a:off x="1962150" y="4964113"/>
              <a:ext cx="34925" cy="19050"/>
            </a:xfrm>
            <a:custGeom>
              <a:avLst/>
              <a:gdLst>
                <a:gd name="T0" fmla="*/ 0 w 242"/>
                <a:gd name="T1" fmla="*/ 7479 h 135"/>
                <a:gd name="T2" fmla="*/ 0 w 242"/>
                <a:gd name="T3" fmla="*/ 7479 h 135"/>
                <a:gd name="T4" fmla="*/ 0 w 242"/>
                <a:gd name="T5" fmla="*/ 7479 h 135"/>
                <a:gd name="T6" fmla="*/ 3752 w 242"/>
                <a:gd name="T7" fmla="*/ 3810 h 135"/>
                <a:gd name="T8" fmla="*/ 7938 w 242"/>
                <a:gd name="T9" fmla="*/ 3810 h 135"/>
                <a:gd name="T10" fmla="*/ 15586 w 242"/>
                <a:gd name="T11" fmla="*/ 0 h 135"/>
                <a:gd name="T12" fmla="*/ 19339 w 242"/>
                <a:gd name="T13" fmla="*/ 0 h 135"/>
                <a:gd name="T14" fmla="*/ 19339 w 242"/>
                <a:gd name="T15" fmla="*/ 0 h 135"/>
                <a:gd name="T16" fmla="*/ 27420 w 242"/>
                <a:gd name="T17" fmla="*/ 0 h 135"/>
                <a:gd name="T18" fmla="*/ 27420 w 242"/>
                <a:gd name="T19" fmla="*/ 0 h 135"/>
                <a:gd name="T20" fmla="*/ 31173 w 242"/>
                <a:gd name="T21" fmla="*/ 0 h 135"/>
                <a:gd name="T22" fmla="*/ 31173 w 242"/>
                <a:gd name="T23" fmla="*/ 0 h 135"/>
                <a:gd name="T24" fmla="*/ 34925 w 242"/>
                <a:gd name="T25" fmla="*/ 0 h 135"/>
                <a:gd name="T26" fmla="*/ 34925 w 242"/>
                <a:gd name="T27" fmla="*/ 0 h 135"/>
                <a:gd name="T28" fmla="*/ 34925 w 242"/>
                <a:gd name="T29" fmla="*/ 0 h 135"/>
                <a:gd name="T30" fmla="*/ 34925 w 242"/>
                <a:gd name="T31" fmla="*/ 0 h 135"/>
                <a:gd name="T32" fmla="*/ 34925 w 242"/>
                <a:gd name="T33" fmla="*/ 3810 h 135"/>
                <a:gd name="T34" fmla="*/ 34925 w 242"/>
                <a:gd name="T35" fmla="*/ 7479 h 135"/>
                <a:gd name="T36" fmla="*/ 34925 w 242"/>
                <a:gd name="T37" fmla="*/ 11571 h 135"/>
                <a:gd name="T38" fmla="*/ 34925 w 242"/>
                <a:gd name="T39" fmla="*/ 11571 h 135"/>
                <a:gd name="T40" fmla="*/ 34925 w 242"/>
                <a:gd name="T41" fmla="*/ 15240 h 135"/>
                <a:gd name="T42" fmla="*/ 34925 w 242"/>
                <a:gd name="T43" fmla="*/ 15240 h 135"/>
                <a:gd name="T44" fmla="*/ 34925 w 242"/>
                <a:gd name="T45" fmla="*/ 15240 h 135"/>
                <a:gd name="T46" fmla="*/ 34925 w 242"/>
                <a:gd name="T47" fmla="*/ 15240 h 135"/>
                <a:gd name="T48" fmla="*/ 34925 w 242"/>
                <a:gd name="T49" fmla="*/ 15240 h 135"/>
                <a:gd name="T50" fmla="*/ 31173 w 242"/>
                <a:gd name="T51" fmla="*/ 15240 h 135"/>
                <a:gd name="T52" fmla="*/ 19339 w 242"/>
                <a:gd name="T53" fmla="*/ 11571 h 135"/>
                <a:gd name="T54" fmla="*/ 15586 w 242"/>
                <a:gd name="T55" fmla="*/ 15240 h 135"/>
                <a:gd name="T56" fmla="*/ 15586 w 242"/>
                <a:gd name="T57" fmla="*/ 15240 h 135"/>
                <a:gd name="T58" fmla="*/ 11834 w 242"/>
                <a:gd name="T59" fmla="*/ 15240 h 135"/>
                <a:gd name="T60" fmla="*/ 7938 w 242"/>
                <a:gd name="T61" fmla="*/ 15240 h 135"/>
                <a:gd name="T62" fmla="*/ 3752 w 242"/>
                <a:gd name="T63" fmla="*/ 19050 h 135"/>
                <a:gd name="T64" fmla="*/ 3752 w 242"/>
                <a:gd name="T65" fmla="*/ 19050 h 135"/>
                <a:gd name="T66" fmla="*/ 3752 w 242"/>
                <a:gd name="T67" fmla="*/ 19050 h 135"/>
                <a:gd name="T68" fmla="*/ 3752 w 242"/>
                <a:gd name="T69" fmla="*/ 19050 h 135"/>
                <a:gd name="T70" fmla="*/ 3752 w 242"/>
                <a:gd name="T71" fmla="*/ 19050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135"/>
                <a:gd name="T110" fmla="*/ 242 w 242"/>
                <a:gd name="T111" fmla="*/ 135 h 1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135">
                  <a:moveTo>
                    <a:pt x="0" y="53"/>
                  </a:moveTo>
                  <a:lnTo>
                    <a:pt x="0" y="53"/>
                  </a:lnTo>
                  <a:lnTo>
                    <a:pt x="26" y="27"/>
                  </a:lnTo>
                  <a:lnTo>
                    <a:pt x="55" y="27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90" y="0"/>
                  </a:lnTo>
                  <a:lnTo>
                    <a:pt x="216" y="0"/>
                  </a:lnTo>
                  <a:lnTo>
                    <a:pt x="242" y="0"/>
                  </a:lnTo>
                  <a:lnTo>
                    <a:pt x="242" y="27"/>
                  </a:lnTo>
                  <a:lnTo>
                    <a:pt x="242" y="53"/>
                  </a:lnTo>
                  <a:lnTo>
                    <a:pt x="242" y="82"/>
                  </a:lnTo>
                  <a:lnTo>
                    <a:pt x="242" y="108"/>
                  </a:lnTo>
                  <a:lnTo>
                    <a:pt x="216" y="108"/>
                  </a:lnTo>
                  <a:lnTo>
                    <a:pt x="134" y="82"/>
                  </a:lnTo>
                  <a:lnTo>
                    <a:pt x="108" y="108"/>
                  </a:lnTo>
                  <a:lnTo>
                    <a:pt x="82" y="108"/>
                  </a:lnTo>
                  <a:lnTo>
                    <a:pt x="55" y="108"/>
                  </a:lnTo>
                  <a:lnTo>
                    <a:pt x="26" y="1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73" name="Freeform 129"/>
            <p:cNvSpPr>
              <a:spLocks/>
            </p:cNvSpPr>
            <p:nvPr/>
          </p:nvSpPr>
          <p:spPr bwMode="auto">
            <a:xfrm>
              <a:off x="1958975" y="5006975"/>
              <a:ext cx="34925" cy="11113"/>
            </a:xfrm>
            <a:custGeom>
              <a:avLst/>
              <a:gdLst>
                <a:gd name="T0" fmla="*/ 0 w 242"/>
                <a:gd name="T1" fmla="*/ 0 h 78"/>
                <a:gd name="T2" fmla="*/ 0 w 242"/>
                <a:gd name="T3" fmla="*/ 0 h 78"/>
                <a:gd name="T4" fmla="*/ 3752 w 242"/>
                <a:gd name="T5" fmla="*/ 0 h 78"/>
                <a:gd name="T6" fmla="*/ 7505 w 242"/>
                <a:gd name="T7" fmla="*/ 0 h 78"/>
                <a:gd name="T8" fmla="*/ 15586 w 242"/>
                <a:gd name="T9" fmla="*/ 0 h 78"/>
                <a:gd name="T10" fmla="*/ 19339 w 242"/>
                <a:gd name="T11" fmla="*/ 0 h 78"/>
                <a:gd name="T12" fmla="*/ 23091 w 242"/>
                <a:gd name="T13" fmla="*/ 0 h 78"/>
                <a:gd name="T14" fmla="*/ 23091 w 242"/>
                <a:gd name="T15" fmla="*/ 0 h 78"/>
                <a:gd name="T16" fmla="*/ 31173 w 242"/>
                <a:gd name="T17" fmla="*/ 3847 h 78"/>
                <a:gd name="T18" fmla="*/ 31173 w 242"/>
                <a:gd name="T19" fmla="*/ 3847 h 78"/>
                <a:gd name="T20" fmla="*/ 31173 w 242"/>
                <a:gd name="T21" fmla="*/ 3847 h 78"/>
                <a:gd name="T22" fmla="*/ 34925 w 242"/>
                <a:gd name="T23" fmla="*/ 3847 h 78"/>
                <a:gd name="T24" fmla="*/ 34925 w 242"/>
                <a:gd name="T25" fmla="*/ 3847 h 78"/>
                <a:gd name="T26" fmla="*/ 31173 w 242"/>
                <a:gd name="T27" fmla="*/ 3847 h 78"/>
                <a:gd name="T28" fmla="*/ 31173 w 242"/>
                <a:gd name="T29" fmla="*/ 11113 h 78"/>
                <a:gd name="T30" fmla="*/ 31173 w 242"/>
                <a:gd name="T31" fmla="*/ 11113 h 78"/>
                <a:gd name="T32" fmla="*/ 31173 w 242"/>
                <a:gd name="T33" fmla="*/ 11113 h 78"/>
                <a:gd name="T34" fmla="*/ 31173 w 242"/>
                <a:gd name="T35" fmla="*/ 11113 h 78"/>
                <a:gd name="T36" fmla="*/ 31173 w 242"/>
                <a:gd name="T37" fmla="*/ 11113 h 78"/>
                <a:gd name="T38" fmla="*/ 31173 w 242"/>
                <a:gd name="T39" fmla="*/ 11113 h 78"/>
                <a:gd name="T40" fmla="*/ 27276 w 242"/>
                <a:gd name="T41" fmla="*/ 11113 h 78"/>
                <a:gd name="T42" fmla="*/ 23091 w 242"/>
                <a:gd name="T43" fmla="*/ 11113 h 78"/>
                <a:gd name="T44" fmla="*/ 19339 w 242"/>
                <a:gd name="T45" fmla="*/ 11113 h 78"/>
                <a:gd name="T46" fmla="*/ 11690 w 242"/>
                <a:gd name="T47" fmla="*/ 11113 h 78"/>
                <a:gd name="T48" fmla="*/ 11690 w 242"/>
                <a:gd name="T49" fmla="*/ 11113 h 78"/>
                <a:gd name="T50" fmla="*/ 11690 w 242"/>
                <a:gd name="T51" fmla="*/ 11113 h 78"/>
                <a:gd name="T52" fmla="*/ 7505 w 242"/>
                <a:gd name="T53" fmla="*/ 11113 h 78"/>
                <a:gd name="T54" fmla="*/ 7505 w 242"/>
                <a:gd name="T55" fmla="*/ 11113 h 78"/>
                <a:gd name="T56" fmla="*/ 7505 w 242"/>
                <a:gd name="T57" fmla="*/ 11113 h 78"/>
                <a:gd name="T58" fmla="*/ 7505 w 242"/>
                <a:gd name="T59" fmla="*/ 11113 h 78"/>
                <a:gd name="T60" fmla="*/ 7505 w 242"/>
                <a:gd name="T61" fmla="*/ 11113 h 78"/>
                <a:gd name="T62" fmla="*/ 7505 w 242"/>
                <a:gd name="T63" fmla="*/ 11113 h 78"/>
                <a:gd name="T64" fmla="*/ 7505 w 242"/>
                <a:gd name="T65" fmla="*/ 11113 h 78"/>
                <a:gd name="T66" fmla="*/ 7505 w 242"/>
                <a:gd name="T67" fmla="*/ 11113 h 78"/>
                <a:gd name="T68" fmla="*/ 7505 w 242"/>
                <a:gd name="T69" fmla="*/ 11113 h 78"/>
                <a:gd name="T70" fmla="*/ 7505 w 242"/>
                <a:gd name="T71" fmla="*/ 11113 h 78"/>
                <a:gd name="T72" fmla="*/ 7505 w 242"/>
                <a:gd name="T73" fmla="*/ 11113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2"/>
                <a:gd name="T112" fmla="*/ 0 h 78"/>
                <a:gd name="T113" fmla="*/ 242 w 242"/>
                <a:gd name="T114" fmla="*/ 78 h 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2" h="78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60" y="0"/>
                  </a:lnTo>
                  <a:lnTo>
                    <a:pt x="216" y="27"/>
                  </a:lnTo>
                  <a:lnTo>
                    <a:pt x="242" y="27"/>
                  </a:lnTo>
                  <a:lnTo>
                    <a:pt x="216" y="27"/>
                  </a:lnTo>
                  <a:lnTo>
                    <a:pt x="216" y="78"/>
                  </a:lnTo>
                  <a:lnTo>
                    <a:pt x="189" y="78"/>
                  </a:lnTo>
                  <a:lnTo>
                    <a:pt x="160" y="78"/>
                  </a:lnTo>
                  <a:lnTo>
                    <a:pt x="134" y="78"/>
                  </a:lnTo>
                  <a:lnTo>
                    <a:pt x="81" y="78"/>
                  </a:lnTo>
                  <a:lnTo>
                    <a:pt x="52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74" name="Freeform 130"/>
            <p:cNvSpPr>
              <a:spLocks/>
            </p:cNvSpPr>
            <p:nvPr/>
          </p:nvSpPr>
          <p:spPr bwMode="auto">
            <a:xfrm>
              <a:off x="1954213" y="5038725"/>
              <a:ext cx="31750" cy="15875"/>
            </a:xfrm>
            <a:custGeom>
              <a:avLst/>
              <a:gdLst>
                <a:gd name="T0" fmla="*/ 3969 w 216"/>
                <a:gd name="T1" fmla="*/ 4410 h 108"/>
                <a:gd name="T2" fmla="*/ 3969 w 216"/>
                <a:gd name="T3" fmla="*/ 4410 h 108"/>
                <a:gd name="T4" fmla="*/ 7791 w 216"/>
                <a:gd name="T5" fmla="*/ 0 h 108"/>
                <a:gd name="T6" fmla="*/ 11612 w 216"/>
                <a:gd name="T7" fmla="*/ 0 h 108"/>
                <a:gd name="T8" fmla="*/ 15875 w 216"/>
                <a:gd name="T9" fmla="*/ 0 h 108"/>
                <a:gd name="T10" fmla="*/ 23666 w 216"/>
                <a:gd name="T11" fmla="*/ 4410 h 108"/>
                <a:gd name="T12" fmla="*/ 23666 w 216"/>
                <a:gd name="T13" fmla="*/ 4410 h 108"/>
                <a:gd name="T14" fmla="*/ 27487 w 216"/>
                <a:gd name="T15" fmla="*/ 4410 h 108"/>
                <a:gd name="T16" fmla="*/ 31750 w 216"/>
                <a:gd name="T17" fmla="*/ 4410 h 108"/>
                <a:gd name="T18" fmla="*/ 31750 w 216"/>
                <a:gd name="T19" fmla="*/ 4410 h 108"/>
                <a:gd name="T20" fmla="*/ 31750 w 216"/>
                <a:gd name="T21" fmla="*/ 4410 h 108"/>
                <a:gd name="T22" fmla="*/ 31750 w 216"/>
                <a:gd name="T23" fmla="*/ 4410 h 108"/>
                <a:gd name="T24" fmla="*/ 31750 w 216"/>
                <a:gd name="T25" fmla="*/ 4410 h 108"/>
                <a:gd name="T26" fmla="*/ 31750 w 216"/>
                <a:gd name="T27" fmla="*/ 4410 h 108"/>
                <a:gd name="T28" fmla="*/ 31750 w 216"/>
                <a:gd name="T29" fmla="*/ 8231 h 108"/>
                <a:gd name="T30" fmla="*/ 31750 w 216"/>
                <a:gd name="T31" fmla="*/ 12053 h 108"/>
                <a:gd name="T32" fmla="*/ 31750 w 216"/>
                <a:gd name="T33" fmla="*/ 12053 h 108"/>
                <a:gd name="T34" fmla="*/ 27487 w 216"/>
                <a:gd name="T35" fmla="*/ 15875 h 108"/>
                <a:gd name="T36" fmla="*/ 27487 w 216"/>
                <a:gd name="T37" fmla="*/ 15875 h 108"/>
                <a:gd name="T38" fmla="*/ 27487 w 216"/>
                <a:gd name="T39" fmla="*/ 15875 h 108"/>
                <a:gd name="T40" fmla="*/ 27487 w 216"/>
                <a:gd name="T41" fmla="*/ 15875 h 108"/>
                <a:gd name="T42" fmla="*/ 27487 w 216"/>
                <a:gd name="T43" fmla="*/ 15875 h 108"/>
                <a:gd name="T44" fmla="*/ 27487 w 216"/>
                <a:gd name="T45" fmla="*/ 15875 h 108"/>
                <a:gd name="T46" fmla="*/ 27487 w 216"/>
                <a:gd name="T47" fmla="*/ 15875 h 108"/>
                <a:gd name="T48" fmla="*/ 27487 w 216"/>
                <a:gd name="T49" fmla="*/ 15875 h 108"/>
                <a:gd name="T50" fmla="*/ 27487 w 216"/>
                <a:gd name="T51" fmla="*/ 15875 h 108"/>
                <a:gd name="T52" fmla="*/ 15875 w 216"/>
                <a:gd name="T53" fmla="*/ 15875 h 108"/>
                <a:gd name="T54" fmla="*/ 11612 w 216"/>
                <a:gd name="T55" fmla="*/ 12053 h 108"/>
                <a:gd name="T56" fmla="*/ 7791 w 216"/>
                <a:gd name="T57" fmla="*/ 12053 h 108"/>
                <a:gd name="T58" fmla="*/ 3969 w 216"/>
                <a:gd name="T59" fmla="*/ 12053 h 108"/>
                <a:gd name="T60" fmla="*/ 3969 w 216"/>
                <a:gd name="T61" fmla="*/ 12053 h 108"/>
                <a:gd name="T62" fmla="*/ 0 w 216"/>
                <a:gd name="T63" fmla="*/ 12053 h 108"/>
                <a:gd name="T64" fmla="*/ 0 w 216"/>
                <a:gd name="T65" fmla="*/ 12053 h 108"/>
                <a:gd name="T66" fmla="*/ 0 w 216"/>
                <a:gd name="T67" fmla="*/ 12053 h 108"/>
                <a:gd name="T68" fmla="*/ 0 w 216"/>
                <a:gd name="T69" fmla="*/ 12053 h 108"/>
                <a:gd name="T70" fmla="*/ 0 w 216"/>
                <a:gd name="T71" fmla="*/ 12053 h 108"/>
                <a:gd name="T72" fmla="*/ 0 w 216"/>
                <a:gd name="T73" fmla="*/ 12053 h 108"/>
                <a:gd name="T74" fmla="*/ 0 w 216"/>
                <a:gd name="T75" fmla="*/ 12053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108"/>
                <a:gd name="T116" fmla="*/ 216 w 21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108">
                  <a:moveTo>
                    <a:pt x="27" y="30"/>
                  </a:moveTo>
                  <a:lnTo>
                    <a:pt x="27" y="30"/>
                  </a:lnTo>
                  <a:lnTo>
                    <a:pt x="53" y="0"/>
                  </a:lnTo>
                  <a:lnTo>
                    <a:pt x="79" y="0"/>
                  </a:lnTo>
                  <a:lnTo>
                    <a:pt x="108" y="0"/>
                  </a:lnTo>
                  <a:lnTo>
                    <a:pt x="161" y="30"/>
                  </a:lnTo>
                  <a:lnTo>
                    <a:pt x="187" y="30"/>
                  </a:lnTo>
                  <a:lnTo>
                    <a:pt x="216" y="30"/>
                  </a:lnTo>
                  <a:lnTo>
                    <a:pt x="216" y="56"/>
                  </a:lnTo>
                  <a:lnTo>
                    <a:pt x="216" y="82"/>
                  </a:lnTo>
                  <a:lnTo>
                    <a:pt x="187" y="108"/>
                  </a:lnTo>
                  <a:lnTo>
                    <a:pt x="108" y="108"/>
                  </a:lnTo>
                  <a:lnTo>
                    <a:pt x="79" y="82"/>
                  </a:lnTo>
                  <a:lnTo>
                    <a:pt x="53" y="82"/>
                  </a:lnTo>
                  <a:lnTo>
                    <a:pt x="27" y="82"/>
                  </a:lnTo>
                  <a:lnTo>
                    <a:pt x="0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75" name="Freeform 131"/>
            <p:cNvSpPr>
              <a:spLocks/>
            </p:cNvSpPr>
            <p:nvPr/>
          </p:nvSpPr>
          <p:spPr bwMode="auto">
            <a:xfrm>
              <a:off x="1943100" y="5068888"/>
              <a:ext cx="31750" cy="15875"/>
            </a:xfrm>
            <a:custGeom>
              <a:avLst/>
              <a:gdLst>
                <a:gd name="T0" fmla="*/ 3804 w 217"/>
                <a:gd name="T1" fmla="*/ 0 h 108"/>
                <a:gd name="T2" fmla="*/ 3804 w 217"/>
                <a:gd name="T3" fmla="*/ 0 h 108"/>
                <a:gd name="T4" fmla="*/ 3804 w 217"/>
                <a:gd name="T5" fmla="*/ 0 h 108"/>
                <a:gd name="T6" fmla="*/ 11998 w 217"/>
                <a:gd name="T7" fmla="*/ 0 h 108"/>
                <a:gd name="T8" fmla="*/ 15948 w 217"/>
                <a:gd name="T9" fmla="*/ 4410 h 108"/>
                <a:gd name="T10" fmla="*/ 23556 w 217"/>
                <a:gd name="T11" fmla="*/ 4410 h 108"/>
                <a:gd name="T12" fmla="*/ 23556 w 217"/>
                <a:gd name="T13" fmla="*/ 4410 h 108"/>
                <a:gd name="T14" fmla="*/ 23556 w 217"/>
                <a:gd name="T15" fmla="*/ 4410 h 108"/>
                <a:gd name="T16" fmla="*/ 27800 w 217"/>
                <a:gd name="T17" fmla="*/ 4410 h 108"/>
                <a:gd name="T18" fmla="*/ 31750 w 217"/>
                <a:gd name="T19" fmla="*/ 4410 h 108"/>
                <a:gd name="T20" fmla="*/ 31750 w 217"/>
                <a:gd name="T21" fmla="*/ 4410 h 108"/>
                <a:gd name="T22" fmla="*/ 31750 w 217"/>
                <a:gd name="T23" fmla="*/ 4410 h 108"/>
                <a:gd name="T24" fmla="*/ 31750 w 217"/>
                <a:gd name="T25" fmla="*/ 4410 h 108"/>
                <a:gd name="T26" fmla="*/ 31750 w 217"/>
                <a:gd name="T27" fmla="*/ 4410 h 108"/>
                <a:gd name="T28" fmla="*/ 31750 w 217"/>
                <a:gd name="T29" fmla="*/ 4410 h 108"/>
                <a:gd name="T30" fmla="*/ 31750 w 217"/>
                <a:gd name="T31" fmla="*/ 8231 h 108"/>
                <a:gd name="T32" fmla="*/ 31750 w 217"/>
                <a:gd name="T33" fmla="*/ 8231 h 108"/>
                <a:gd name="T34" fmla="*/ 27800 w 217"/>
                <a:gd name="T35" fmla="*/ 12053 h 108"/>
                <a:gd name="T36" fmla="*/ 27800 w 217"/>
                <a:gd name="T37" fmla="*/ 12053 h 108"/>
                <a:gd name="T38" fmla="*/ 27800 w 217"/>
                <a:gd name="T39" fmla="*/ 12053 h 108"/>
                <a:gd name="T40" fmla="*/ 27800 w 217"/>
                <a:gd name="T41" fmla="*/ 12053 h 108"/>
                <a:gd name="T42" fmla="*/ 27800 w 217"/>
                <a:gd name="T43" fmla="*/ 12053 h 108"/>
                <a:gd name="T44" fmla="*/ 27800 w 217"/>
                <a:gd name="T45" fmla="*/ 12053 h 108"/>
                <a:gd name="T46" fmla="*/ 27800 w 217"/>
                <a:gd name="T47" fmla="*/ 15875 h 108"/>
                <a:gd name="T48" fmla="*/ 27800 w 217"/>
                <a:gd name="T49" fmla="*/ 15875 h 108"/>
                <a:gd name="T50" fmla="*/ 27800 w 217"/>
                <a:gd name="T51" fmla="*/ 15875 h 108"/>
                <a:gd name="T52" fmla="*/ 27800 w 217"/>
                <a:gd name="T53" fmla="*/ 15875 h 108"/>
                <a:gd name="T54" fmla="*/ 27800 w 217"/>
                <a:gd name="T55" fmla="*/ 15875 h 108"/>
                <a:gd name="T56" fmla="*/ 27800 w 217"/>
                <a:gd name="T57" fmla="*/ 15875 h 108"/>
                <a:gd name="T58" fmla="*/ 27800 w 217"/>
                <a:gd name="T59" fmla="*/ 15875 h 108"/>
                <a:gd name="T60" fmla="*/ 23556 w 217"/>
                <a:gd name="T61" fmla="*/ 15875 h 108"/>
                <a:gd name="T62" fmla="*/ 19752 w 217"/>
                <a:gd name="T63" fmla="*/ 15875 h 108"/>
                <a:gd name="T64" fmla="*/ 11998 w 217"/>
                <a:gd name="T65" fmla="*/ 15875 h 108"/>
                <a:gd name="T66" fmla="*/ 7608 w 217"/>
                <a:gd name="T67" fmla="*/ 15875 h 108"/>
                <a:gd name="T68" fmla="*/ 3804 w 217"/>
                <a:gd name="T69" fmla="*/ 15875 h 108"/>
                <a:gd name="T70" fmla="*/ 0 w 217"/>
                <a:gd name="T71" fmla="*/ 15875 h 108"/>
                <a:gd name="T72" fmla="*/ 0 w 217"/>
                <a:gd name="T73" fmla="*/ 15875 h 108"/>
                <a:gd name="T74" fmla="*/ 0 w 217"/>
                <a:gd name="T75" fmla="*/ 15875 h 108"/>
                <a:gd name="T76" fmla="*/ 0 w 217"/>
                <a:gd name="T77" fmla="*/ 15875 h 108"/>
                <a:gd name="T78" fmla="*/ 0 w 217"/>
                <a:gd name="T79" fmla="*/ 15875 h 108"/>
                <a:gd name="T80" fmla="*/ 0 w 217"/>
                <a:gd name="T81" fmla="*/ 15875 h 108"/>
                <a:gd name="T82" fmla="*/ 0 w 217"/>
                <a:gd name="T83" fmla="*/ 15875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7"/>
                <a:gd name="T127" fmla="*/ 0 h 108"/>
                <a:gd name="T128" fmla="*/ 217 w 217"/>
                <a:gd name="T129" fmla="*/ 108 h 1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7" h="108">
                  <a:moveTo>
                    <a:pt x="26" y="0"/>
                  </a:moveTo>
                  <a:lnTo>
                    <a:pt x="26" y="0"/>
                  </a:lnTo>
                  <a:lnTo>
                    <a:pt x="82" y="0"/>
                  </a:lnTo>
                  <a:lnTo>
                    <a:pt x="109" y="30"/>
                  </a:lnTo>
                  <a:lnTo>
                    <a:pt x="161" y="30"/>
                  </a:lnTo>
                  <a:lnTo>
                    <a:pt x="190" y="30"/>
                  </a:lnTo>
                  <a:lnTo>
                    <a:pt x="217" y="30"/>
                  </a:lnTo>
                  <a:lnTo>
                    <a:pt x="217" y="56"/>
                  </a:lnTo>
                  <a:lnTo>
                    <a:pt x="190" y="82"/>
                  </a:lnTo>
                  <a:lnTo>
                    <a:pt x="190" y="108"/>
                  </a:lnTo>
                  <a:lnTo>
                    <a:pt x="161" y="108"/>
                  </a:lnTo>
                  <a:lnTo>
                    <a:pt x="135" y="108"/>
                  </a:lnTo>
                  <a:lnTo>
                    <a:pt x="82" y="108"/>
                  </a:lnTo>
                  <a:lnTo>
                    <a:pt x="52" y="108"/>
                  </a:lnTo>
                  <a:lnTo>
                    <a:pt x="26" y="10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76" name="Freeform 132"/>
            <p:cNvSpPr>
              <a:spLocks/>
            </p:cNvSpPr>
            <p:nvPr/>
          </p:nvSpPr>
          <p:spPr bwMode="auto">
            <a:xfrm>
              <a:off x="1930400" y="5100638"/>
              <a:ext cx="36513" cy="4763"/>
            </a:xfrm>
            <a:custGeom>
              <a:avLst/>
              <a:gdLst>
                <a:gd name="T0" fmla="*/ 0 w 243"/>
                <a:gd name="T1" fmla="*/ 4763 h 30"/>
                <a:gd name="T2" fmla="*/ 0 w 243"/>
                <a:gd name="T3" fmla="*/ 4763 h 30"/>
                <a:gd name="T4" fmla="*/ 0 w 243"/>
                <a:gd name="T5" fmla="*/ 4763 h 30"/>
                <a:gd name="T6" fmla="*/ 3907 w 243"/>
                <a:gd name="T7" fmla="*/ 0 h 30"/>
                <a:gd name="T8" fmla="*/ 7813 w 243"/>
                <a:gd name="T9" fmla="*/ 0 h 30"/>
                <a:gd name="T10" fmla="*/ 16228 w 243"/>
                <a:gd name="T11" fmla="*/ 0 h 30"/>
                <a:gd name="T12" fmla="*/ 20135 w 243"/>
                <a:gd name="T13" fmla="*/ 0 h 30"/>
                <a:gd name="T14" fmla="*/ 24643 w 243"/>
                <a:gd name="T15" fmla="*/ 0 h 30"/>
                <a:gd name="T16" fmla="*/ 28700 w 243"/>
                <a:gd name="T17" fmla="*/ 0 h 30"/>
                <a:gd name="T18" fmla="*/ 32606 w 243"/>
                <a:gd name="T19" fmla="*/ 0 h 30"/>
                <a:gd name="T20" fmla="*/ 32606 w 243"/>
                <a:gd name="T21" fmla="*/ 0 h 30"/>
                <a:gd name="T22" fmla="*/ 36513 w 243"/>
                <a:gd name="T23" fmla="*/ 0 h 30"/>
                <a:gd name="T24" fmla="*/ 36513 w 243"/>
                <a:gd name="T25" fmla="*/ 0 h 30"/>
                <a:gd name="T26" fmla="*/ 36513 w 243"/>
                <a:gd name="T27" fmla="*/ 0 h 30"/>
                <a:gd name="T28" fmla="*/ 36513 w 243"/>
                <a:gd name="T29" fmla="*/ 0 h 30"/>
                <a:gd name="T30" fmla="*/ 36513 w 243"/>
                <a:gd name="T31" fmla="*/ 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3"/>
                <a:gd name="T49" fmla="*/ 0 h 30"/>
                <a:gd name="T50" fmla="*/ 243 w 243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3" h="30">
                  <a:moveTo>
                    <a:pt x="0" y="30"/>
                  </a:moveTo>
                  <a:lnTo>
                    <a:pt x="0" y="3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108" y="0"/>
                  </a:lnTo>
                  <a:lnTo>
                    <a:pt x="134" y="0"/>
                  </a:lnTo>
                  <a:lnTo>
                    <a:pt x="164" y="0"/>
                  </a:lnTo>
                  <a:lnTo>
                    <a:pt x="191" y="0"/>
                  </a:lnTo>
                  <a:lnTo>
                    <a:pt x="217" y="0"/>
                  </a:lnTo>
                  <a:lnTo>
                    <a:pt x="24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37" name="Slide Number Placeholder 3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BF9F3-1229-420B-8D0F-53CBA90E6C9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9948" name="TextBox 346"/>
          <p:cNvSpPr txBox="1">
            <a:spLocks noChangeArrowheads="1"/>
          </p:cNvSpPr>
          <p:nvPr/>
        </p:nvSpPr>
        <p:spPr bwMode="auto">
          <a:xfrm>
            <a:off x="539750" y="0"/>
            <a:ext cx="4187825" cy="523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對學校的態度</a:t>
            </a:r>
          </a:p>
        </p:txBody>
      </p:sp>
      <p:grpSp>
        <p:nvGrpSpPr>
          <p:cNvPr id="352" name="Group 351"/>
          <p:cNvGrpSpPr>
            <a:grpSpLocks/>
          </p:cNvGrpSpPr>
          <p:nvPr/>
        </p:nvGrpSpPr>
        <p:grpSpPr bwMode="auto">
          <a:xfrm>
            <a:off x="2843213" y="809625"/>
            <a:ext cx="2628900" cy="5876925"/>
            <a:chOff x="2843808" y="809328"/>
            <a:chExt cx="2627784" cy="5877272"/>
          </a:xfrm>
        </p:grpSpPr>
        <p:sp>
          <p:nvSpPr>
            <p:cNvPr id="39953" name="TextBox 347"/>
            <p:cNvSpPr txBox="1">
              <a:spLocks noChangeArrowheads="1"/>
            </p:cNvSpPr>
            <p:nvPr/>
          </p:nvSpPr>
          <p:spPr bwMode="auto">
            <a:xfrm>
              <a:off x="2843808" y="809328"/>
              <a:ext cx="2627784" cy="584775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比較難的</a:t>
              </a:r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題項</a:t>
              </a:r>
              <a:endParaRPr kumimoji="0" lang="zh-TW" altLang="en-US" sz="3200">
                <a:ea typeface="微軟正黑體" pitchFamily="34" charset="-120"/>
              </a:endParaRPr>
            </a:p>
          </p:txBody>
        </p:sp>
        <p:sp>
          <p:nvSpPr>
            <p:cNvPr id="39954" name="TextBox 348"/>
            <p:cNvSpPr txBox="1">
              <a:spLocks noChangeArrowheads="1"/>
            </p:cNvSpPr>
            <p:nvPr/>
          </p:nvSpPr>
          <p:spPr bwMode="auto">
            <a:xfrm>
              <a:off x="2843808" y="6101825"/>
              <a:ext cx="2627784" cy="584775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比較易的</a:t>
              </a:r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題項</a:t>
              </a:r>
              <a:endParaRPr kumimoji="0" lang="zh-TW" altLang="en-US" sz="3200">
                <a:ea typeface="微軟正黑體" pitchFamily="34" charset="-120"/>
              </a:endParaRPr>
            </a:p>
          </p:txBody>
        </p:sp>
      </p:grpSp>
      <p:grpSp>
        <p:nvGrpSpPr>
          <p:cNvPr id="353" name="Group 352"/>
          <p:cNvGrpSpPr>
            <a:grpSpLocks/>
          </p:cNvGrpSpPr>
          <p:nvPr/>
        </p:nvGrpSpPr>
        <p:grpSpPr bwMode="auto">
          <a:xfrm>
            <a:off x="323850" y="809625"/>
            <a:ext cx="1944688" cy="5861050"/>
            <a:chOff x="323528" y="809328"/>
            <a:chExt cx="1944216" cy="5861112"/>
          </a:xfrm>
        </p:grpSpPr>
        <p:sp>
          <p:nvSpPr>
            <p:cNvPr id="39951" name="TextBox 349"/>
            <p:cNvSpPr txBox="1">
              <a:spLocks noChangeArrowheads="1"/>
            </p:cNvSpPr>
            <p:nvPr/>
          </p:nvSpPr>
          <p:spPr bwMode="auto">
            <a:xfrm>
              <a:off x="395536" y="809328"/>
              <a:ext cx="1872208" cy="584775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比較正面</a:t>
              </a:r>
              <a:endParaRPr kumimoji="0" lang="zh-TW" altLang="en-US" sz="3200">
                <a:ea typeface="微軟正黑體" pitchFamily="34" charset="-120"/>
              </a:endParaRPr>
            </a:p>
          </p:txBody>
        </p:sp>
        <p:sp>
          <p:nvSpPr>
            <p:cNvPr id="39952" name="TextBox 350"/>
            <p:cNvSpPr txBox="1">
              <a:spLocks noChangeArrowheads="1"/>
            </p:cNvSpPr>
            <p:nvPr/>
          </p:nvSpPr>
          <p:spPr bwMode="auto">
            <a:xfrm>
              <a:off x="323528" y="6085665"/>
              <a:ext cx="1944216" cy="584775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比較負面</a:t>
              </a:r>
              <a:endParaRPr kumimoji="0" lang="zh-TW" altLang="en-US" sz="3200"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51"/>
          <p:cNvGrpSpPr>
            <a:grpSpLocks/>
          </p:cNvGrpSpPr>
          <p:nvPr/>
        </p:nvGrpSpPr>
        <p:grpSpPr bwMode="auto">
          <a:xfrm>
            <a:off x="3495675" y="0"/>
            <a:ext cx="152400" cy="6858000"/>
            <a:chOff x="152400" y="0"/>
            <a:chExt cx="152400" cy="6858000"/>
          </a:xfrm>
        </p:grpSpPr>
        <p:sp>
          <p:nvSpPr>
            <p:cNvPr id="3" name="Rectangle 2"/>
            <p:cNvSpPr/>
            <p:nvPr/>
          </p:nvSpPr>
          <p:spPr>
            <a:xfrm>
              <a:off x="152400" y="0"/>
              <a:ext cx="1524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srgbClr val="FFFFFF"/>
                </a:solidFill>
              </a:endParaRPr>
            </a:p>
          </p:txBody>
        </p:sp>
        <p:grpSp>
          <p:nvGrpSpPr>
            <p:cNvPr id="41026" name="Group 3"/>
            <p:cNvGrpSpPr>
              <a:grpSpLocks/>
            </p:cNvGrpSpPr>
            <p:nvPr/>
          </p:nvGrpSpPr>
          <p:grpSpPr bwMode="auto">
            <a:xfrm>
              <a:off x="228600" y="152400"/>
              <a:ext cx="76200" cy="6553200"/>
              <a:chOff x="228600" y="152400"/>
              <a:chExt cx="76200" cy="6553200"/>
            </a:xfrm>
          </p:grpSpPr>
          <p:grpSp>
            <p:nvGrpSpPr>
              <p:cNvPr id="41027" name="Group 24"/>
              <p:cNvGrpSpPr>
                <a:grpSpLocks/>
              </p:cNvGrpSpPr>
              <p:nvPr/>
            </p:nvGrpSpPr>
            <p:grpSpPr bwMode="auto">
              <a:xfrm>
                <a:off x="228600" y="152400"/>
                <a:ext cx="76200" cy="2286000"/>
                <a:chOff x="228600" y="152400"/>
                <a:chExt cx="76200" cy="22860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28600" y="1524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28600" y="3048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8600" y="4556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28600" y="6080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28600" y="7620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8600" y="9144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28600" y="10652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28600" y="12176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28600" y="13716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28600" y="15240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28600" y="16748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28600" y="18272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28600" y="19812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28600" y="21336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28600" y="22844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28600" y="24368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28" name="Group 25"/>
              <p:cNvGrpSpPr>
                <a:grpSpLocks/>
              </p:cNvGrpSpPr>
              <p:nvPr/>
            </p:nvGrpSpPr>
            <p:grpSpPr bwMode="auto">
              <a:xfrm>
                <a:off x="228600" y="2590800"/>
                <a:ext cx="76200" cy="2286000"/>
                <a:chOff x="228600" y="152400"/>
                <a:chExt cx="76200" cy="228600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28600" y="1524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28600" y="3048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28600" y="4556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28600" y="6080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28600" y="7620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28600" y="9144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28600" y="10652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28600" y="12176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28600" y="13716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28600" y="15240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28600" y="16748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28600" y="18272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28600" y="19812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28600" y="21336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28600" y="22844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28600" y="24368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29" name="Group 59"/>
              <p:cNvGrpSpPr>
                <a:grpSpLocks/>
              </p:cNvGrpSpPr>
              <p:nvPr/>
            </p:nvGrpSpPr>
            <p:grpSpPr bwMode="auto">
              <a:xfrm>
                <a:off x="228600" y="5029200"/>
                <a:ext cx="76200" cy="1676400"/>
                <a:chOff x="228600" y="5029200"/>
                <a:chExt cx="76200" cy="1676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228600" y="50292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28600" y="51816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28600" y="53324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28600" y="54848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28600" y="56388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28600" y="57912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28600" y="59420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28600" y="60944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28600" y="62484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28600" y="6400800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28600" y="65516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28600" y="6704013"/>
                  <a:ext cx="762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4" name="Rectangle 63"/>
          <p:cNvSpPr/>
          <p:nvPr/>
        </p:nvSpPr>
        <p:spPr>
          <a:xfrm>
            <a:off x="3779838" y="3860800"/>
            <a:ext cx="990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779838" y="1628775"/>
            <a:ext cx="2305050" cy="431800"/>
          </a:xfrm>
          <a:prstGeom prst="rect">
            <a:avLst/>
          </a:prstGeom>
          <a:solidFill>
            <a:srgbClr val="FDCB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華康楷書體W5(P)" pitchFamily="66" charset="-120"/>
                <a:ea typeface="華康楷書體W5(P)" pitchFamily="66" charset="-120"/>
              </a:rPr>
              <a:t>我在假期裏也想回校</a:t>
            </a:r>
            <a:endParaRPr kumimoji="0" lang="en-US" altLang="zh-TW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779838" y="2636838"/>
            <a:ext cx="1296987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779838" y="4508500"/>
            <a:ext cx="1655762" cy="457200"/>
          </a:xfrm>
          <a:prstGeom prst="rect">
            <a:avLst/>
          </a:prstGeom>
          <a:solidFill>
            <a:srgbClr val="E3B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8" name="Rectangle 67"/>
          <p:cNvSpPr/>
          <p:nvPr/>
        </p:nvSpPr>
        <p:spPr>
          <a:xfrm>
            <a:off x="3779838" y="3141663"/>
            <a:ext cx="990600" cy="45720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40967" name="Group 122"/>
          <p:cNvGrpSpPr>
            <a:grpSpLocks/>
          </p:cNvGrpSpPr>
          <p:nvPr/>
        </p:nvGrpSpPr>
        <p:grpSpPr bwMode="auto">
          <a:xfrm>
            <a:off x="1979613" y="442913"/>
            <a:ext cx="1295400" cy="6081712"/>
            <a:chOff x="1295400" y="152400"/>
            <a:chExt cx="1295400" cy="6081713"/>
          </a:xfrm>
        </p:grpSpPr>
        <p:pic>
          <p:nvPicPr>
            <p:cNvPr id="40980" name="Picture 53" descr="MCj043261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1200" y="3657600"/>
              <a:ext cx="51435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1" name="Picture 55" descr="MCj0432610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6400" y="242728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2" name="Picture 56" descr="MCj0432609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0" y="3048000"/>
              <a:ext cx="446088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3" name="Picture 57" descr="MCj0432609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52600" y="3429000"/>
              <a:ext cx="4730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4" name="Picture 58" descr="MCj0432611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57400" y="16764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5" name="Picture 61" descr="MCj0432624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33600" y="40386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6" name="Picture 62" descr="MCj0432611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52600" y="3733800"/>
              <a:ext cx="4730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7" name="Picture 53" descr="MCj043261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7400" y="2819400"/>
              <a:ext cx="51435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8" name="Picture 56" descr="MCj0432609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33600" y="2057400"/>
              <a:ext cx="446088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9" name="Picture 59" descr="MCj04316010000[1]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28800" y="2057400"/>
              <a:ext cx="515938" cy="51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0" name="Picture 61" descr="MCj0432624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33600" y="32766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1" name="Picture 63" descr="MCj04326120000[1]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57400" y="2362200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2" name="Picture 59" descr="MCj04316010000[1]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06575" y="3048000"/>
              <a:ext cx="515938" cy="51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3" name="Picture 63" descr="MCj04326120000[1]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524000" y="3429000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4" name="Picture 63" descr="MCj04326120000[1]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76400" y="4114800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5" name="Picture 60" descr="MCj04316150000[1]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81200" y="4419600"/>
              <a:ext cx="481013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6" name="Picture 56" descr="MCj0432609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05000" y="4114800"/>
              <a:ext cx="446088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7" name="Picture 58" descr="MCj0432611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33600" y="52578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8" name="Picture 57" descr="MCj0432609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7400" y="4800600"/>
              <a:ext cx="4730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9" name="Picture 63" descr="MCj04326120000[1]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28800" y="5257800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0" name="Picture 60" descr="MCj04316150000[1]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828800" y="2590800"/>
              <a:ext cx="481013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1" name="Picture 58" descr="MCj0432611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00200" y="44196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2" name="Picture 61" descr="MCj0432624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52600" y="46482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3" name="Picture 58" descr="MCj0432611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05000" y="49530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4" name="Picture 60" descr="MCj04316150000[1]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057400" y="5562600"/>
              <a:ext cx="481013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5" name="Picture 58" descr="MCj0432611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33600" y="57912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6" name="Picture 55" descr="MCj0432610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6400" y="90328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7" name="Picture 58" descr="MCj0432611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57400" y="1524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8" name="Picture 56" descr="MCj0432609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33600" y="533400"/>
              <a:ext cx="446088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9" name="Picture 59" descr="MCj04316010000[1]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28800" y="533400"/>
              <a:ext cx="515938" cy="51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0" name="Picture 61" descr="MCj0432624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33600" y="17526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1" name="Picture 63" descr="MCj04326120000[1]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57400" y="838200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2" name="Picture 60" descr="MCj04316150000[1]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828800" y="1066800"/>
              <a:ext cx="481013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3" name="Picture 55" descr="MCj0432610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0" y="197008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4" name="Picture 58" descr="MCj0432611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05000" y="12192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5" name="Picture 56" descr="MCj0432609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81200" y="1600200"/>
              <a:ext cx="446088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6" name="Picture 59" descr="MCj04316010000[1]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76400" y="1600200"/>
              <a:ext cx="515938" cy="51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7" name="Picture 61" descr="MCj0432624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81200" y="28194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8" name="Picture 63" descr="MCj04326120000[1]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05000" y="1905000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9" name="Picture 60" descr="MCj04316150000[1]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76400" y="2133600"/>
              <a:ext cx="481013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0" name="Picture 58" descr="MCj0432611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47888" y="1219200"/>
              <a:ext cx="442912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1" name="Picture 61" descr="MCj0432624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00200" y="12954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2" name="Picture 58" descr="MCj0432611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7800" y="25908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3" name="Picture 61" descr="MCj0432624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95400" y="29718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4" name="Picture 61" descr="MCj0432624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4000" y="3810000"/>
              <a:ext cx="4429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 120"/>
          <p:cNvGrpSpPr>
            <a:grpSpLocks/>
          </p:cNvGrpSpPr>
          <p:nvPr/>
        </p:nvGrpSpPr>
        <p:grpSpPr bwMode="auto">
          <a:xfrm>
            <a:off x="1979613" y="2852738"/>
            <a:ext cx="6945312" cy="609600"/>
            <a:chOff x="1371600" y="1905000"/>
            <a:chExt cx="6944598" cy="609600"/>
          </a:xfrm>
        </p:grpSpPr>
        <p:cxnSp>
          <p:nvCxnSpPr>
            <p:cNvPr id="117" name="Straight Arrow Connector 116"/>
            <p:cNvCxnSpPr/>
            <p:nvPr/>
          </p:nvCxnSpPr>
          <p:spPr>
            <a:xfrm flipH="1">
              <a:off x="2057329" y="2205037"/>
              <a:ext cx="6258869" cy="0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1371600" y="1905000"/>
              <a:ext cx="685729" cy="6096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</p:grp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E23A3-D726-40C9-A62F-CFCCCDECF37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5400675" y="333375"/>
            <a:ext cx="2627313" cy="6137275"/>
            <a:chOff x="2843808" y="323945"/>
            <a:chExt cx="2627784" cy="6138102"/>
          </a:xfrm>
        </p:grpSpPr>
        <p:sp>
          <p:nvSpPr>
            <p:cNvPr id="40976" name="TextBox 114"/>
            <p:cNvSpPr txBox="1">
              <a:spLocks noChangeArrowheads="1"/>
            </p:cNvSpPr>
            <p:nvPr/>
          </p:nvSpPr>
          <p:spPr bwMode="auto">
            <a:xfrm>
              <a:off x="2843808" y="323945"/>
              <a:ext cx="2627784" cy="584775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比較難的</a:t>
              </a:r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題項</a:t>
              </a:r>
              <a:endParaRPr kumimoji="0" lang="zh-TW" altLang="en-US" sz="3200">
                <a:ea typeface="微軟正黑體" pitchFamily="34" charset="-120"/>
              </a:endParaRPr>
            </a:p>
          </p:txBody>
        </p:sp>
        <p:sp>
          <p:nvSpPr>
            <p:cNvPr id="40977" name="TextBox 115"/>
            <p:cNvSpPr txBox="1">
              <a:spLocks noChangeArrowheads="1"/>
            </p:cNvSpPr>
            <p:nvPr/>
          </p:nvSpPr>
          <p:spPr bwMode="auto">
            <a:xfrm>
              <a:off x="2843808" y="5877272"/>
              <a:ext cx="2627784" cy="584775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比較易的</a:t>
              </a:r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題項</a:t>
              </a:r>
              <a:endParaRPr kumimoji="0" lang="zh-TW" altLang="en-US" sz="3200">
                <a:ea typeface="微軟正黑體" pitchFamily="34" charset="-120"/>
              </a:endParaRPr>
            </a:p>
          </p:txBody>
        </p:sp>
      </p:grpSp>
      <p:grpSp>
        <p:nvGrpSpPr>
          <p:cNvPr id="119" name="Group 118"/>
          <p:cNvGrpSpPr>
            <a:grpSpLocks/>
          </p:cNvGrpSpPr>
          <p:nvPr/>
        </p:nvGrpSpPr>
        <p:grpSpPr bwMode="auto">
          <a:xfrm>
            <a:off x="179388" y="304800"/>
            <a:ext cx="1944687" cy="6148388"/>
            <a:chOff x="323528" y="809328"/>
            <a:chExt cx="1944216" cy="6149144"/>
          </a:xfrm>
        </p:grpSpPr>
        <p:sp>
          <p:nvSpPr>
            <p:cNvPr id="40974" name="TextBox 120"/>
            <p:cNvSpPr txBox="1">
              <a:spLocks noChangeArrowheads="1"/>
            </p:cNvSpPr>
            <p:nvPr/>
          </p:nvSpPr>
          <p:spPr bwMode="auto">
            <a:xfrm>
              <a:off x="395536" y="809328"/>
              <a:ext cx="1872208" cy="584775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比較正面</a:t>
              </a:r>
              <a:endParaRPr kumimoji="0" lang="zh-TW" altLang="en-US" sz="3200">
                <a:ea typeface="微軟正黑體" pitchFamily="34" charset="-120"/>
              </a:endParaRPr>
            </a:p>
          </p:txBody>
        </p:sp>
        <p:sp>
          <p:nvSpPr>
            <p:cNvPr id="40975" name="TextBox 121"/>
            <p:cNvSpPr txBox="1">
              <a:spLocks noChangeArrowheads="1"/>
            </p:cNvSpPr>
            <p:nvPr/>
          </p:nvSpPr>
          <p:spPr bwMode="auto">
            <a:xfrm>
              <a:off x="323528" y="6373697"/>
              <a:ext cx="1944216" cy="584775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比較負面</a:t>
              </a:r>
              <a:endParaRPr kumimoji="0" lang="zh-TW" altLang="en-US" sz="3200">
                <a:ea typeface="微軟正黑體" pitchFamily="34" charset="-120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3779838" y="5708650"/>
            <a:ext cx="1439862" cy="4572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0973" name="Rectangle 125"/>
          <p:cNvSpPr>
            <a:spLocks noChangeArrowheads="1"/>
          </p:cNvSpPr>
          <p:nvPr/>
        </p:nvSpPr>
        <p:spPr bwMode="auto">
          <a:xfrm>
            <a:off x="3779838" y="5732463"/>
            <a:ext cx="1338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latin typeface="華康楷書體W5(P)"/>
                <a:ea typeface="華康楷書體W5(P)"/>
                <a:cs typeface="華康楷書體W5(P)"/>
              </a:rPr>
              <a:t>我喜歡學校</a:t>
            </a:r>
            <a:endParaRPr kumimoji="0" lang="zh-TW" altLang="en-US"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28857-9414-42D4-B99B-4B1FAD04013B}" type="slidenum">
              <a:rPr lang="en-US" altLang="zh-TW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TW">
              <a:latin typeface="Arial" charset="0"/>
              <a:cs typeface="Arial" charset="0"/>
            </a:endParaRPr>
          </a:p>
        </p:txBody>
      </p:sp>
      <p:pic>
        <p:nvPicPr>
          <p:cNvPr id="41986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52400"/>
            <a:ext cx="4471988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2362200" y="304800"/>
            <a:ext cx="304800" cy="63246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8" name="Rectangle 17"/>
          <p:cNvSpPr/>
          <p:nvPr/>
        </p:nvSpPr>
        <p:spPr>
          <a:xfrm>
            <a:off x="0" y="2438400"/>
            <a:ext cx="8763000" cy="1066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1" name="Oval 20"/>
          <p:cNvSpPr/>
          <p:nvPr/>
        </p:nvSpPr>
        <p:spPr>
          <a:xfrm>
            <a:off x="3352800" y="2590800"/>
            <a:ext cx="1295400" cy="762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41990" name="Group 21"/>
          <p:cNvGrpSpPr>
            <a:grpSpLocks/>
          </p:cNvGrpSpPr>
          <p:nvPr/>
        </p:nvGrpSpPr>
        <p:grpSpPr bwMode="auto">
          <a:xfrm>
            <a:off x="5832475" y="260350"/>
            <a:ext cx="2627313" cy="6138863"/>
            <a:chOff x="2843808" y="323945"/>
            <a:chExt cx="2627784" cy="6138102"/>
          </a:xfrm>
        </p:grpSpPr>
        <p:sp>
          <p:nvSpPr>
            <p:cNvPr id="41994" name="TextBox 22"/>
            <p:cNvSpPr txBox="1">
              <a:spLocks noChangeArrowheads="1"/>
            </p:cNvSpPr>
            <p:nvPr/>
          </p:nvSpPr>
          <p:spPr bwMode="auto">
            <a:xfrm>
              <a:off x="2843808" y="323945"/>
              <a:ext cx="2627784" cy="584775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比較難的</a:t>
              </a:r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題項</a:t>
              </a:r>
              <a:endParaRPr kumimoji="0" lang="zh-TW" altLang="en-US" sz="3200">
                <a:ea typeface="微軟正黑體" pitchFamily="34" charset="-120"/>
              </a:endParaRPr>
            </a:p>
          </p:txBody>
        </p:sp>
        <p:sp>
          <p:nvSpPr>
            <p:cNvPr id="41995" name="TextBox 23"/>
            <p:cNvSpPr txBox="1">
              <a:spLocks noChangeArrowheads="1"/>
            </p:cNvSpPr>
            <p:nvPr/>
          </p:nvSpPr>
          <p:spPr bwMode="auto">
            <a:xfrm>
              <a:off x="2843808" y="5877272"/>
              <a:ext cx="2627784" cy="584775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比較易的</a:t>
              </a:r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題項</a:t>
              </a:r>
              <a:endParaRPr kumimoji="0" lang="zh-TW" altLang="en-US" sz="3200">
                <a:ea typeface="微軟正黑體" pitchFamily="34" charset="-120"/>
              </a:endParaRPr>
            </a:p>
          </p:txBody>
        </p:sp>
      </p:grpSp>
      <p:grpSp>
        <p:nvGrpSpPr>
          <p:cNvPr id="41991" name="Group 24"/>
          <p:cNvGrpSpPr>
            <a:grpSpLocks/>
          </p:cNvGrpSpPr>
          <p:nvPr/>
        </p:nvGrpSpPr>
        <p:grpSpPr bwMode="auto">
          <a:xfrm>
            <a:off x="179388" y="304800"/>
            <a:ext cx="1944687" cy="6148388"/>
            <a:chOff x="323528" y="809328"/>
            <a:chExt cx="1944216" cy="6149144"/>
          </a:xfrm>
        </p:grpSpPr>
        <p:sp>
          <p:nvSpPr>
            <p:cNvPr id="41992" name="TextBox 25"/>
            <p:cNvSpPr txBox="1">
              <a:spLocks noChangeArrowheads="1"/>
            </p:cNvSpPr>
            <p:nvPr/>
          </p:nvSpPr>
          <p:spPr bwMode="auto">
            <a:xfrm>
              <a:off x="395536" y="809328"/>
              <a:ext cx="1872208" cy="584775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比較正面</a:t>
              </a:r>
              <a:endParaRPr kumimoji="0" lang="zh-TW" altLang="en-US" sz="3200">
                <a:ea typeface="微軟正黑體" pitchFamily="34" charset="-120"/>
              </a:endParaRPr>
            </a:p>
          </p:txBody>
        </p:sp>
        <p:sp>
          <p:nvSpPr>
            <p:cNvPr id="41993" name="TextBox 26"/>
            <p:cNvSpPr txBox="1">
              <a:spLocks noChangeArrowheads="1"/>
            </p:cNvSpPr>
            <p:nvPr/>
          </p:nvSpPr>
          <p:spPr bwMode="auto">
            <a:xfrm>
              <a:off x="323528" y="6373697"/>
              <a:ext cx="1944216" cy="584775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比較負面</a:t>
              </a:r>
              <a:endParaRPr kumimoji="0" lang="zh-TW" altLang="en-US" sz="3200"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72FF26-228E-4246-B9BB-1F01B1B0477C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grpSp>
        <p:nvGrpSpPr>
          <p:cNvPr id="44034" name="Group 24"/>
          <p:cNvGrpSpPr>
            <a:grpSpLocks/>
          </p:cNvGrpSpPr>
          <p:nvPr/>
        </p:nvGrpSpPr>
        <p:grpSpPr bwMode="auto">
          <a:xfrm>
            <a:off x="133350" y="2892425"/>
            <a:ext cx="1403350" cy="1079500"/>
            <a:chOff x="132813" y="2892406"/>
            <a:chExt cx="1403648" cy="1080000"/>
          </a:xfrm>
        </p:grpSpPr>
        <p:sp>
          <p:nvSpPr>
            <p:cNvPr id="6" name="Oval 5"/>
            <p:cNvSpPr/>
            <p:nvPr/>
          </p:nvSpPr>
          <p:spPr>
            <a:xfrm>
              <a:off x="288421" y="2892406"/>
              <a:ext cx="1079729" cy="1080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4077" name="TextBox 2"/>
            <p:cNvSpPr txBox="1">
              <a:spLocks noChangeArrowheads="1"/>
            </p:cNvSpPr>
            <p:nvPr/>
          </p:nvSpPr>
          <p:spPr bwMode="auto">
            <a:xfrm>
              <a:off x="132813" y="2953408"/>
              <a:ext cx="140364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en-US" sz="2800" b="1">
                  <a:latin typeface="華康楷書體W5(P)"/>
                  <a:ea typeface="華康楷書體W5(P)"/>
                  <a:cs typeface="華康楷書體W5(P)"/>
                </a:rPr>
                <a:t>對學校的態度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584325" y="260350"/>
            <a:ext cx="2668588" cy="6337300"/>
            <a:chOff x="1583859" y="260648"/>
            <a:chExt cx="2668558" cy="6336704"/>
          </a:xfrm>
        </p:grpSpPr>
        <p:grpSp>
          <p:nvGrpSpPr>
            <p:cNvPr id="44053" name="Group 32"/>
            <p:cNvGrpSpPr>
              <a:grpSpLocks/>
            </p:cNvGrpSpPr>
            <p:nvPr/>
          </p:nvGrpSpPr>
          <p:grpSpPr bwMode="auto">
            <a:xfrm>
              <a:off x="2015907" y="260648"/>
              <a:ext cx="2236510" cy="6336704"/>
              <a:chOff x="2015907" y="260648"/>
              <a:chExt cx="2236510" cy="6336704"/>
            </a:xfrm>
          </p:grpSpPr>
          <p:grpSp>
            <p:nvGrpSpPr>
              <p:cNvPr id="44055" name="Group 25"/>
              <p:cNvGrpSpPr>
                <a:grpSpLocks/>
              </p:cNvGrpSpPr>
              <p:nvPr/>
            </p:nvGrpSpPr>
            <p:grpSpPr bwMode="auto">
              <a:xfrm>
                <a:off x="2270066" y="260648"/>
                <a:ext cx="1728192" cy="720000"/>
                <a:chOff x="2123728" y="260648"/>
                <a:chExt cx="1728192" cy="72000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2628132" y="260648"/>
                  <a:ext cx="719130" cy="720657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2000"/>
                </a:p>
              </p:txBody>
            </p:sp>
            <p:sp>
              <p:nvSpPr>
                <p:cNvPr id="44075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2123728" y="328261"/>
                  <a:ext cx="1728192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kumimoji="0" lang="en-US" altLang="zh-TW" sz="3200" b="1">
                      <a:latin typeface="華康楷書體W5(P)"/>
                      <a:ea typeface="華康楷書體W5(P)"/>
                      <a:cs typeface="Times New Roman" pitchFamily="18" charset="0"/>
                    </a:rPr>
                    <a:t>成就感</a:t>
                  </a:r>
                  <a:endParaRPr kumimoji="0" lang="zh-TW" altLang="en-US" sz="3200">
                    <a:ea typeface="微軟正黑體" pitchFamily="34" charset="-12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4056" name="Group 26"/>
              <p:cNvGrpSpPr>
                <a:grpSpLocks/>
              </p:cNvGrpSpPr>
              <p:nvPr/>
            </p:nvGrpSpPr>
            <p:grpSpPr bwMode="auto">
              <a:xfrm>
                <a:off x="2631461" y="1196832"/>
                <a:ext cx="1005403" cy="720000"/>
                <a:chOff x="2554516" y="1196832"/>
                <a:chExt cx="1005403" cy="7200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2697525" y="1197185"/>
                  <a:ext cx="719130" cy="71907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2000"/>
                </a:p>
              </p:txBody>
            </p:sp>
            <p:sp>
              <p:nvSpPr>
                <p:cNvPr id="44073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2554516" y="1264445"/>
                  <a:ext cx="1005403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zh-TW" sz="3200" b="1">
                      <a:latin typeface="華康楷書體W5(P)"/>
                      <a:ea typeface="華康楷書體W5(P)"/>
                      <a:cs typeface="Times New Roman" pitchFamily="18" charset="0"/>
                    </a:rPr>
                    <a:t>經歷</a:t>
                  </a:r>
                  <a:endParaRPr kumimoji="0" lang="zh-TW" altLang="en-US" sz="3200" b="1">
                    <a:latin typeface="華康楷書體W5(P)"/>
                    <a:ea typeface="華康楷書體W5(P)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4057" name="Group 27"/>
              <p:cNvGrpSpPr>
                <a:grpSpLocks/>
              </p:cNvGrpSpPr>
              <p:nvPr/>
            </p:nvGrpSpPr>
            <p:grpSpPr bwMode="auto">
              <a:xfrm>
                <a:off x="2015907" y="2132856"/>
                <a:ext cx="2236510" cy="720000"/>
                <a:chOff x="2015907" y="2132856"/>
                <a:chExt cx="2236510" cy="72000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2774471" y="2132135"/>
                  <a:ext cx="719130" cy="720657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2000"/>
                </a:p>
              </p:txBody>
            </p:sp>
            <p:sp>
              <p:nvSpPr>
                <p:cNvPr id="44071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015907" y="2200469"/>
                  <a:ext cx="223651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zh-TW" altLang="en-US" sz="3200" b="1">
                      <a:latin typeface="華康楷書體W5(P)"/>
                      <a:ea typeface="華康楷書體W5(P)"/>
                      <a:cs typeface="Times New Roman" pitchFamily="18" charset="0"/>
                    </a:rPr>
                    <a:t>整體滿足感</a:t>
                  </a:r>
                </a:p>
              </p:txBody>
            </p:sp>
          </p:grpSp>
          <p:grpSp>
            <p:nvGrpSpPr>
              <p:cNvPr id="44058" name="Group 28"/>
              <p:cNvGrpSpPr>
                <a:grpSpLocks/>
              </p:cNvGrpSpPr>
              <p:nvPr/>
            </p:nvGrpSpPr>
            <p:grpSpPr bwMode="auto">
              <a:xfrm>
                <a:off x="2221092" y="3078622"/>
                <a:ext cx="1826141" cy="720000"/>
                <a:chOff x="2195443" y="3078622"/>
                <a:chExt cx="1826141" cy="720000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2748822" y="3078196"/>
                  <a:ext cx="719130" cy="720657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2000"/>
                </a:p>
              </p:txBody>
            </p:sp>
            <p:sp>
              <p:nvSpPr>
                <p:cNvPr id="44069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2195443" y="3146235"/>
                  <a:ext cx="1826141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zh-TW" sz="3200" b="1">
                      <a:latin typeface="華康楷書體W5(P)"/>
                      <a:ea typeface="華康楷書體W5(P)"/>
                      <a:cs typeface="Times New Roman" pitchFamily="18" charset="0"/>
                    </a:rPr>
                    <a:t>負面情感</a:t>
                  </a:r>
                  <a:endParaRPr kumimoji="0" lang="zh-TW" altLang="zh-TW" sz="3200" b="1">
                    <a:latin typeface="華康楷書體W5(P)"/>
                    <a:ea typeface="華康楷書體W5(P)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4059" name="Group 29"/>
              <p:cNvGrpSpPr>
                <a:grpSpLocks/>
              </p:cNvGrpSpPr>
              <p:nvPr/>
            </p:nvGrpSpPr>
            <p:grpSpPr bwMode="auto">
              <a:xfrm>
                <a:off x="2631461" y="4005064"/>
                <a:ext cx="1005403" cy="720000"/>
                <a:chOff x="2554516" y="4005064"/>
                <a:chExt cx="1005403" cy="720000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2697525" y="4005209"/>
                  <a:ext cx="719130" cy="71906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2000"/>
                </a:p>
              </p:txBody>
            </p:sp>
            <p:sp>
              <p:nvSpPr>
                <p:cNvPr id="44067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2554516" y="4072677"/>
                  <a:ext cx="1005403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zh-TW" sz="3200" b="1">
                      <a:latin typeface="華康楷書體W5(P)"/>
                      <a:ea typeface="華康楷書體W5(P)"/>
                      <a:cs typeface="Times New Roman" pitchFamily="18" charset="0"/>
                    </a:rPr>
                    <a:t>機會</a:t>
                  </a:r>
                  <a:endParaRPr kumimoji="0" lang="zh-TW" altLang="zh-TW" sz="3200" b="1">
                    <a:latin typeface="華康楷書體W5(P)"/>
                    <a:ea typeface="華康楷書體W5(P)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4060" name="Group 30"/>
              <p:cNvGrpSpPr>
                <a:grpSpLocks/>
              </p:cNvGrpSpPr>
              <p:nvPr/>
            </p:nvGrpSpPr>
            <p:grpSpPr bwMode="auto">
              <a:xfrm>
                <a:off x="2221092" y="4941248"/>
                <a:ext cx="1826141" cy="720000"/>
                <a:chOff x="2195443" y="4941248"/>
                <a:chExt cx="1826141" cy="720000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748822" y="4941746"/>
                  <a:ext cx="719130" cy="71906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2000"/>
                </a:p>
              </p:txBody>
            </p:sp>
            <p:sp>
              <p:nvSpPr>
                <p:cNvPr id="44065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2195443" y="5008861"/>
                  <a:ext cx="1826141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zh-TW" sz="3200" b="1">
                      <a:latin typeface="華康楷書體W5(P)"/>
                      <a:ea typeface="華康楷書體W5(P)"/>
                      <a:cs typeface="Times New Roman" pitchFamily="18" charset="0"/>
                    </a:rPr>
                    <a:t>社群關係</a:t>
                  </a:r>
                  <a:endParaRPr kumimoji="0" lang="zh-TW" altLang="zh-TW" sz="3200" b="1">
                    <a:latin typeface="華康楷書體W5(P)"/>
                    <a:ea typeface="華康楷書體W5(P)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4061" name="Group 31"/>
              <p:cNvGrpSpPr>
                <a:grpSpLocks/>
              </p:cNvGrpSpPr>
              <p:nvPr/>
            </p:nvGrpSpPr>
            <p:grpSpPr bwMode="auto">
              <a:xfrm>
                <a:off x="2221092" y="5877352"/>
                <a:ext cx="1826141" cy="720000"/>
                <a:chOff x="2195443" y="5877352"/>
                <a:chExt cx="1826141" cy="72000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2748822" y="5876695"/>
                  <a:ext cx="719130" cy="720657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2000"/>
                </a:p>
              </p:txBody>
            </p:sp>
            <p:sp>
              <p:nvSpPr>
                <p:cNvPr id="44063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2195443" y="5944965"/>
                  <a:ext cx="1826141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zh-TW" sz="3200" b="1">
                      <a:latin typeface="華康楷書體W5(P)"/>
                      <a:ea typeface="華康楷書體W5(P)"/>
                      <a:cs typeface="Times New Roman" pitchFamily="18" charset="0"/>
                    </a:rPr>
                    <a:t>師生關係</a:t>
                  </a:r>
                  <a:endParaRPr kumimoji="0" lang="zh-TW" altLang="zh-TW" sz="3200" b="1">
                    <a:latin typeface="華康楷書體W5(P)"/>
                    <a:ea typeface="華康楷書體W5(P)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2" name="Left Brace 21"/>
            <p:cNvSpPr/>
            <p:nvPr/>
          </p:nvSpPr>
          <p:spPr>
            <a:xfrm>
              <a:off x="1583859" y="476528"/>
              <a:ext cx="647693" cy="5976376"/>
            </a:xfrm>
            <a:prstGeom prst="leftBrace">
              <a:avLst>
                <a:gd name="adj1" fmla="val 130952"/>
                <a:gd name="adj2" fmla="val 50000"/>
              </a:avLst>
            </a:prstGeom>
            <a:no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908550" y="1052513"/>
          <a:ext cx="3767138" cy="34591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68080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200" b="1" u="none" strike="noStrike" dirty="0">
                          <a:latin typeface="華康楷書體W5(P)" pitchFamily="66" charset="-120"/>
                          <a:ea typeface="華康楷書體W5(P)" pitchFamily="66" charset="-120"/>
                        </a:rPr>
                        <a:t>我每天都喜愛上學。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200" b="1" u="none" strike="noStrike" dirty="0">
                          <a:latin typeface="華康楷書體W5(P)" pitchFamily="66" charset="-120"/>
                          <a:ea typeface="華康楷書體W5(P)" pitchFamily="66" charset="-120"/>
                        </a:rPr>
                        <a:t>我喜歡學校。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200" b="1" u="none" strike="noStrike">
                          <a:latin typeface="華康楷書體W5(P)" pitchFamily="66" charset="-120"/>
                          <a:ea typeface="華康楷書體W5(P)" pitchFamily="66" charset="-120"/>
                        </a:rPr>
                        <a:t>我在學校感到快樂。</a:t>
                      </a:r>
                      <a:endParaRPr lang="zh-TW" altLang="en-US" sz="3200" b="1" i="0" u="none" strike="noStrike">
                        <a:solidFill>
                          <a:srgbClr val="000000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200" b="1" u="none" strike="noStrike">
                          <a:latin typeface="華康楷書體W5(P)" pitchFamily="66" charset="-120"/>
                          <a:ea typeface="華康楷書體W5(P)" pitchFamily="66" charset="-120"/>
                        </a:rPr>
                        <a:t>我在學校得到樂趣。</a:t>
                      </a:r>
                      <a:endParaRPr lang="zh-TW" altLang="en-US" sz="3200" b="1" i="0" u="none" strike="noStrike">
                        <a:solidFill>
                          <a:srgbClr val="000000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200" b="1" u="none" strike="noStrike" dirty="0">
                          <a:latin typeface="華康楷書體W5(P)" pitchFamily="66" charset="-120"/>
                          <a:ea typeface="華康楷書體W5(P)" pitchFamily="66" charset="-120"/>
                        </a:rPr>
                        <a:t>我經常掛念學校。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200" b="1" u="none" strike="noStrike" dirty="0">
                          <a:latin typeface="華康楷書體W5(P)" pitchFamily="66" charset="-120"/>
                          <a:ea typeface="華康楷書體W5(P)" pitchFamily="66" charset="-120"/>
                        </a:rPr>
                        <a:t>我在假期裏也想回校。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Left Brace 23"/>
          <p:cNvSpPr/>
          <p:nvPr/>
        </p:nvSpPr>
        <p:spPr>
          <a:xfrm>
            <a:off x="4211638" y="981075"/>
            <a:ext cx="647700" cy="3105150"/>
          </a:xfrm>
          <a:prstGeom prst="leftBrace">
            <a:avLst>
              <a:gd name="adj1" fmla="val 130952"/>
              <a:gd name="adj2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A8C3AA-428A-4CD3-89A3-675A45BC424A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66581" name="Text Box 2"/>
          <p:cNvSpPr txBox="1">
            <a:spLocks noChangeArrowheads="1"/>
          </p:cNvSpPr>
          <p:nvPr/>
        </p:nvSpPr>
        <p:spPr bwMode="auto">
          <a:xfrm>
            <a:off x="250825" y="44450"/>
            <a:ext cx="8647113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>
              <a:lnSpc>
                <a:spcPct val="150000"/>
              </a:lnSpc>
            </a:pPr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何謂羅氏分數（</a:t>
            </a:r>
            <a:r>
              <a:rPr kumimoji="0" lang="en-US" altLang="zh-TW" sz="4000" b="1">
                <a:latin typeface="華康楷書體W5(P)"/>
                <a:ea typeface="華康楷書體W5(P)"/>
                <a:cs typeface="華康楷書體W5(P)"/>
              </a:rPr>
              <a:t>Rasch Score</a:t>
            </a:r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） ？</a:t>
            </a:r>
            <a:endParaRPr kumimoji="0" lang="zh-TW" altLang="en-US" sz="4000">
              <a:latin typeface="華康楷書體W5(P)"/>
              <a:ea typeface="華康楷書體W5(P)"/>
              <a:cs typeface="華康楷書體W5(P)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288" y="1109663"/>
            <a:ext cx="3919537" cy="671512"/>
          </a:xfrm>
          <a:prstGeom prst="rect">
            <a:avLst/>
          </a:prstGeom>
          <a:solidFill>
            <a:srgbClr val="FFCCCC"/>
          </a:solidFill>
          <a:ln w="12700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0" lang="zh-TW" altLang="zh-TW" sz="3600" b="1">
                <a:solidFill>
                  <a:srgbClr val="000000"/>
                </a:solidFill>
                <a:latin typeface="Symbol" pitchFamily="18" charset="2"/>
                <a:ea typeface="微軟正黑體" pitchFamily="34" charset="-120"/>
              </a:rPr>
              <a:t> </a:t>
            </a:r>
            <a:r>
              <a:rPr kumimoji="0" lang="en-US" altLang="zh-TW" sz="2800" b="1">
                <a:solidFill>
                  <a:srgbClr val="000000"/>
                </a:solidFill>
                <a:latin typeface="Symbol" pitchFamily="18" charset="2"/>
                <a:ea typeface="微軟正黑體" pitchFamily="34" charset="-120"/>
              </a:rPr>
              <a:t>q</a:t>
            </a:r>
            <a:r>
              <a:rPr kumimoji="0" lang="en-US" altLang="zh-TW" sz="2800" b="1">
                <a:solidFill>
                  <a:srgbClr val="000000"/>
                </a:solidFill>
                <a:latin typeface="新細明體" charset="-120"/>
                <a:ea typeface="微軟正黑體" pitchFamily="34" charset="-120"/>
              </a:rPr>
              <a:t> :</a:t>
            </a:r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學生對學校的態度</a:t>
            </a: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 </a:t>
            </a:r>
            <a:endParaRPr kumimoji="0" lang="zh-TW" altLang="zh-TW" b="1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64063" y="1109663"/>
            <a:ext cx="3611562" cy="671512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0" lang="zh-TW" altLang="zh-TW" sz="3600" b="1">
                <a:solidFill>
                  <a:srgbClr val="000000"/>
                </a:solidFill>
                <a:latin typeface="Symbol" pitchFamily="18" charset="2"/>
                <a:ea typeface="微軟正黑體" pitchFamily="34" charset="-120"/>
              </a:rPr>
              <a:t> </a:t>
            </a:r>
            <a:r>
              <a:rPr kumimoji="0" lang="en-US" altLang="zh-TW" sz="2800" b="1">
                <a:solidFill>
                  <a:srgbClr val="000000"/>
                </a:solidFill>
                <a:latin typeface="Symbol" pitchFamily="18" charset="2"/>
                <a:ea typeface="微軟正黑體" pitchFamily="34" charset="-120"/>
              </a:rPr>
              <a:t>d </a:t>
            </a:r>
            <a:r>
              <a:rPr kumimoji="0" lang="en-US" altLang="zh-TW" sz="2800" b="1">
                <a:solidFill>
                  <a:srgbClr val="000000"/>
                </a:solidFill>
                <a:latin typeface="新細明體" charset="-120"/>
                <a:ea typeface="微軟正黑體" pitchFamily="34" charset="-120"/>
              </a:rPr>
              <a:t>:</a:t>
            </a:r>
            <a:r>
              <a:rPr kumimoji="0" lang="zh-CN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題項</a:t>
            </a:r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的難度</a:t>
            </a:r>
            <a:endParaRPr kumimoji="0" lang="zh-TW" altLang="zh-TW" sz="2800" b="1">
              <a:latin typeface="華康楷書體W5(P)"/>
              <a:ea typeface="華康楷書體W5(P)"/>
              <a:cs typeface="華康楷書體W5(P)"/>
              <a:sym typeface="Wingdings" pitchFamily="2" charset="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5288" y="1901825"/>
            <a:ext cx="3600450" cy="522288"/>
          </a:xfrm>
          <a:prstGeom prst="rect">
            <a:avLst/>
          </a:prstGeom>
          <a:solidFill>
            <a:srgbClr val="CCFFCC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學生同意</a:t>
            </a:r>
            <a:r>
              <a:rPr kumimoji="0" lang="zh-CN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題項 </a:t>
            </a:r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的</a:t>
            </a:r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機率</a:t>
            </a:r>
            <a:endParaRPr kumimoji="0" lang="en-US" altLang="zh-TW" sz="2800" b="1">
              <a:ea typeface="微軟正黑體" pitchFamily="34" charset="-12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3850" y="3125788"/>
            <a:ext cx="3743325" cy="522287"/>
          </a:xfrm>
          <a:prstGeom prst="rect">
            <a:avLst/>
          </a:prstGeom>
          <a:solidFill>
            <a:srgbClr val="CCFFCC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學生不同意</a:t>
            </a:r>
            <a:r>
              <a:rPr kumimoji="0" lang="zh-CN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題項</a:t>
            </a:r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的</a:t>
            </a:r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</a:rPr>
              <a:t>機率</a:t>
            </a:r>
            <a:endParaRPr kumimoji="0" lang="en-US" altLang="zh-TW" sz="2800" b="1">
              <a:ea typeface="微軟正黑體" pitchFamily="34" charset="-120"/>
            </a:endParaRPr>
          </a:p>
        </p:txBody>
      </p:sp>
      <p:graphicFrame>
        <p:nvGraphicFramePr>
          <p:cNvPr id="65539" name="Object 1041"/>
          <p:cNvGraphicFramePr>
            <a:graphicFrameLocks noChangeAspect="1"/>
          </p:cNvGraphicFramePr>
          <p:nvPr/>
        </p:nvGraphicFramePr>
        <p:xfrm>
          <a:off x="5429250" y="1901825"/>
          <a:ext cx="3319463" cy="1084263"/>
        </p:xfrm>
        <a:graphic>
          <a:graphicData uri="http://schemas.openxmlformats.org/presentationml/2006/ole">
            <p:oleObj spid="_x0000_s66577" name="Equation" r:id="rId3" imgW="1282700" imgH="419100" progId="Equation.3">
              <p:embed/>
            </p:oleObj>
          </a:graphicData>
        </a:graphic>
      </p:graphicFrame>
      <p:graphicFrame>
        <p:nvGraphicFramePr>
          <p:cNvPr id="65540" name="Object 1042"/>
          <p:cNvGraphicFramePr>
            <a:graphicFrameLocks noChangeAspect="1"/>
          </p:cNvGraphicFramePr>
          <p:nvPr/>
        </p:nvGraphicFramePr>
        <p:xfrm>
          <a:off x="4140200" y="3125788"/>
          <a:ext cx="4906963" cy="935037"/>
        </p:xfrm>
        <a:graphic>
          <a:graphicData uri="http://schemas.openxmlformats.org/presentationml/2006/ole">
            <p:oleObj spid="_x0000_s66578" name="方程式" r:id="rId4" imgW="2197100" imgH="419100" progId="Equation.3">
              <p:embed/>
            </p:oleObj>
          </a:graphicData>
        </a:graphic>
      </p:graphicFrame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4349750"/>
            <a:ext cx="9144000" cy="1938338"/>
            <a:chOff x="323528" y="4149080"/>
            <a:chExt cx="8496944" cy="1938992"/>
          </a:xfrm>
        </p:grpSpPr>
        <p:sp>
          <p:nvSpPr>
            <p:cNvPr id="66587" name="TextBox 13"/>
            <p:cNvSpPr txBox="1">
              <a:spLocks noChangeArrowheads="1"/>
            </p:cNvSpPr>
            <p:nvPr/>
          </p:nvSpPr>
          <p:spPr bwMode="auto">
            <a:xfrm>
              <a:off x="323528" y="4149080"/>
              <a:ext cx="8496944" cy="193899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endParaRPr kumimoji="0" lang="en-US" altLang="zh-TW" sz="2800" b="1">
                <a:latin typeface="華康楷書體W5(P)"/>
                <a:ea typeface="華康楷書體W5(P)"/>
                <a:cs typeface="華康楷書體W5(P)"/>
              </a:endParaRPr>
            </a:p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勝算比 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= odds ratio =</a:t>
              </a:r>
            </a:p>
            <a:p>
              <a:endParaRPr kumimoji="0" lang="en-US" altLang="zh-TW" sz="2800" b="1">
                <a:latin typeface="華康楷書體W5(P)"/>
                <a:ea typeface="華康楷書體W5(P)"/>
                <a:cs typeface="華康楷書體W5(P)"/>
              </a:endParaRPr>
            </a:p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Log (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勝算比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)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 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= Log (odds ratio) = logit =  (</a:t>
              </a:r>
              <a:r>
                <a:rPr kumimoji="0" lang="en-US" altLang="zh-TW" sz="3200" b="1">
                  <a:latin typeface="Symbol" pitchFamily="18" charset="2"/>
                  <a:ea typeface="華康楷書體W5(P)"/>
                  <a:cs typeface="華康楷書體W5(P)"/>
                </a:rPr>
                <a:t>q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 – </a:t>
              </a:r>
              <a:r>
                <a:rPr kumimoji="0" lang="en-US" altLang="zh-TW" sz="3200" b="1">
                  <a:latin typeface="Symbol" pitchFamily="18" charset="2"/>
                  <a:ea typeface="華康楷書體W5(P)"/>
                  <a:cs typeface="華康楷書體W5(P)"/>
                </a:rPr>
                <a:t>d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 )</a:t>
              </a:r>
              <a:endParaRPr kumimoji="0" lang="zh-TW" altLang="en-US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  <p:graphicFrame>
          <p:nvGraphicFramePr>
            <p:cNvPr id="66579" name="Object 1043"/>
            <p:cNvGraphicFramePr>
              <a:graphicFrameLocks noChangeAspect="1"/>
            </p:cNvGraphicFramePr>
            <p:nvPr/>
          </p:nvGraphicFramePr>
          <p:xfrm>
            <a:off x="4067944" y="4221088"/>
            <a:ext cx="1584176" cy="940871"/>
          </p:xfrm>
          <a:graphic>
            <a:graphicData uri="http://schemas.openxmlformats.org/presentationml/2006/ole">
              <p:oleObj spid="_x0000_s66579" name="方程式" r:id="rId5" imgW="342751" imgH="203112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54026B-8CE4-4D11-B707-642293C5A3D4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04838" y="0"/>
            <a:ext cx="8288337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</a:rPr>
              <a:t>羅氏分數不比恒指難！</a:t>
            </a:r>
            <a:endParaRPr kumimoji="0" lang="zh-TW" altLang="en-US" sz="3200">
              <a:latin typeface="華康楷書體W5(P)"/>
              <a:ea typeface="華康楷書體W5(P)"/>
              <a:cs typeface="華康楷書體W5(P)"/>
            </a:endParaRPr>
          </a:p>
        </p:txBody>
      </p:sp>
      <p:grpSp>
        <p:nvGrpSpPr>
          <p:cNvPr id="67587" name="Group 6"/>
          <p:cNvGrpSpPr>
            <a:grpSpLocks/>
          </p:cNvGrpSpPr>
          <p:nvPr/>
        </p:nvGrpSpPr>
        <p:grpSpPr bwMode="auto">
          <a:xfrm>
            <a:off x="684213" y="908050"/>
            <a:ext cx="7848600" cy="5834063"/>
            <a:chOff x="683568" y="908720"/>
            <a:chExt cx="7848872" cy="5832648"/>
          </a:xfrm>
        </p:grpSpPr>
        <p:pic>
          <p:nvPicPr>
            <p:cNvPr id="6759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3568" y="908720"/>
              <a:ext cx="6448491" cy="4040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080" y="5013176"/>
              <a:ext cx="7812360" cy="1524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4" name="TextBox 5"/>
            <p:cNvSpPr txBox="1">
              <a:spLocks noChangeArrowheads="1"/>
            </p:cNvSpPr>
            <p:nvPr/>
          </p:nvSpPr>
          <p:spPr bwMode="auto">
            <a:xfrm>
              <a:off x="755576" y="6372036"/>
              <a:ext cx="12241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>
                  <a:ea typeface="微軟正黑體" pitchFamily="34" charset="-120"/>
                </a:rPr>
                <a:t>….</a:t>
              </a:r>
              <a:endParaRPr kumimoji="0" lang="zh-TW" altLang="en-US">
                <a:ea typeface="微軟正黑體" pitchFamily="34" charset="-120"/>
              </a:endParaRPr>
            </a:p>
          </p:txBody>
        </p:sp>
      </p:grp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107950" y="5726113"/>
            <a:ext cx="8785225" cy="6461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/>
              <a:t>Source: Retrieved 9 Jan 2012 from http://zh.wikipedia.org/wiki/%E6%81%92%E7%94%9F%E6%8C%87%E6%95%B8</a:t>
            </a:r>
            <a:endParaRPr kumimoji="0" lang="en-GB" altLang="zh-TW"/>
          </a:p>
        </p:txBody>
      </p:sp>
      <p:grpSp>
        <p:nvGrpSpPr>
          <p:cNvPr id="67589" name="Group 7"/>
          <p:cNvGrpSpPr>
            <a:grpSpLocks/>
          </p:cNvGrpSpPr>
          <p:nvPr/>
        </p:nvGrpSpPr>
        <p:grpSpPr bwMode="auto">
          <a:xfrm rot="-637919">
            <a:off x="1400175" y="925513"/>
            <a:ext cx="5616575" cy="3602037"/>
            <a:chOff x="1112952" y="1844824"/>
            <a:chExt cx="5616624" cy="3601450"/>
          </a:xfrm>
        </p:grpSpPr>
        <p:sp>
          <p:nvSpPr>
            <p:cNvPr id="3" name="Flowchart: Punched Tape 2"/>
            <p:cNvSpPr/>
            <p:nvPr/>
          </p:nvSpPr>
          <p:spPr>
            <a:xfrm rot="20148612">
              <a:off x="1111607" y="2565013"/>
              <a:ext cx="5616624" cy="2880842"/>
            </a:xfrm>
            <a:prstGeom prst="flowChartPunchedTape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pic>
          <p:nvPicPr>
            <p:cNvPr id="67591" name="Picture 4" descr="D:\Temp\Temporary Internet Files\Content.IE5\V5O7AM0N\MC9000787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8064" y="1844824"/>
              <a:ext cx="1140468" cy="168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2963" y="2732088"/>
            <a:ext cx="49149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8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BBB3C5-0DEE-4990-9FBB-628D8FA4E5C4}" type="slidenum">
              <a:rPr lang="en-US" altLang="zh-TW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TW"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850" y="908050"/>
            <a:ext cx="8640763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6088" indent="-4460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en-US" altLang="zh-TW" sz="3200" dirty="0">
                <a:latin typeface="+mn-lt"/>
                <a:ea typeface="+mn-ea"/>
              </a:rPr>
              <a:t>e</a:t>
            </a:r>
            <a:r>
              <a:rPr kumimoji="0" lang="en-US" altLang="zh-TW" sz="3200" baseline="30000" dirty="0">
                <a:latin typeface="+mn-lt"/>
                <a:ea typeface="+mn-ea"/>
              </a:rPr>
              <a:t>0</a:t>
            </a:r>
            <a:r>
              <a:rPr kumimoji="0" lang="en-US" altLang="zh-TW" sz="3200" dirty="0">
                <a:latin typeface="+mn-lt"/>
                <a:ea typeface="+mn-ea"/>
              </a:rPr>
              <a:t> = 1</a:t>
            </a:r>
          </a:p>
          <a:p>
            <a:pPr marL="446088" indent="-4460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3200" dirty="0">
                <a:latin typeface="華康楷書體W5(P)" pitchFamily="66" charset="-120"/>
                <a:ea typeface="華康楷書體W5(P)" pitchFamily="66" charset="-120"/>
              </a:rPr>
              <a:t>當</a:t>
            </a:r>
            <a:r>
              <a:rPr kumimoji="0" lang="zh-TW" altLang="en-US" sz="3200" dirty="0">
                <a:latin typeface="+mn-lt"/>
                <a:ea typeface="+mn-ea"/>
              </a:rPr>
              <a:t> </a:t>
            </a:r>
            <a:r>
              <a:rPr kumimoji="0" lang="en-US" altLang="zh-TW" sz="3200" dirty="0">
                <a:latin typeface="Symbol" pitchFamily="18" charset="2"/>
                <a:ea typeface="+mn-ea"/>
              </a:rPr>
              <a:t>q</a:t>
            </a:r>
            <a:r>
              <a:rPr kumimoji="0" lang="en-US" altLang="zh-TW" sz="3200" dirty="0">
                <a:latin typeface="+mn-lt"/>
                <a:ea typeface="+mn-ea"/>
              </a:rPr>
              <a:t> = </a:t>
            </a:r>
            <a:r>
              <a:rPr kumimoji="0" lang="en-US" altLang="zh-TW" sz="3200" dirty="0">
                <a:latin typeface="Symbol" pitchFamily="18" charset="2"/>
                <a:ea typeface="+mn-ea"/>
              </a:rPr>
              <a:t>d</a:t>
            </a:r>
            <a:r>
              <a:rPr kumimoji="0" lang="zh-TW" altLang="en-US" sz="3200" dirty="0">
                <a:latin typeface="Symbol" pitchFamily="18" charset="2"/>
                <a:ea typeface="+mn-ea"/>
              </a:rPr>
              <a:t>，</a:t>
            </a:r>
            <a:r>
              <a:rPr kumimoji="0" lang="en-US" altLang="zh-TW" sz="3200" dirty="0">
                <a:latin typeface="+mn-lt"/>
                <a:ea typeface="+mn-ea"/>
              </a:rPr>
              <a:t>e</a:t>
            </a:r>
            <a:r>
              <a:rPr kumimoji="0" lang="en-US" altLang="zh-TW" sz="3200" baseline="30000" dirty="0">
                <a:latin typeface="+mn-lt"/>
                <a:ea typeface="+mn-ea"/>
              </a:rPr>
              <a:t>(</a:t>
            </a:r>
            <a:r>
              <a:rPr kumimoji="0" lang="en-US" altLang="zh-TW" sz="3200" baseline="30000" dirty="0">
                <a:latin typeface="Symbol" pitchFamily="18" charset="2"/>
                <a:ea typeface="+mn-ea"/>
              </a:rPr>
              <a:t>q</a:t>
            </a:r>
            <a:r>
              <a:rPr kumimoji="0" lang="en-US" altLang="zh-TW" sz="3200" baseline="30000" dirty="0">
                <a:latin typeface="+mn-lt"/>
                <a:ea typeface="+mn-ea"/>
              </a:rPr>
              <a:t> – </a:t>
            </a:r>
            <a:r>
              <a:rPr kumimoji="0" lang="en-US" altLang="zh-TW" sz="3200" baseline="30000" dirty="0">
                <a:latin typeface="Symbol" pitchFamily="18" charset="2"/>
                <a:ea typeface="+mn-ea"/>
              </a:rPr>
              <a:t>d</a:t>
            </a:r>
            <a:r>
              <a:rPr kumimoji="0" lang="en-US" altLang="zh-TW" sz="3200" baseline="30000" dirty="0">
                <a:latin typeface="+mn-lt"/>
                <a:ea typeface="+mn-ea"/>
              </a:rPr>
              <a:t>) </a:t>
            </a:r>
            <a:r>
              <a:rPr kumimoji="0" lang="en-US" altLang="zh-TW" sz="3200" dirty="0">
                <a:latin typeface="+mn-lt"/>
                <a:ea typeface="+mn-ea"/>
              </a:rPr>
              <a:t>= 1 </a:t>
            </a:r>
          </a:p>
          <a:p>
            <a:pPr marL="446088" indent="-4460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3200" dirty="0">
                <a:latin typeface="華康楷書體W5(P)" pitchFamily="66" charset="-120"/>
                <a:ea typeface="華康楷書體W5(P)" pitchFamily="66" charset="-120"/>
              </a:rPr>
              <a:t>因此，若</a:t>
            </a:r>
            <a:r>
              <a:rPr kumimoji="0" lang="zh-TW" altLang="en-US" sz="3200" dirty="0">
                <a:latin typeface="+mn-lt"/>
                <a:ea typeface="+mn-ea"/>
              </a:rPr>
              <a:t> </a:t>
            </a:r>
            <a:r>
              <a:rPr kumimoji="0" lang="en-US" altLang="zh-TW" sz="3200" dirty="0">
                <a:latin typeface="+mn-lt"/>
                <a:ea typeface="+mn-ea"/>
              </a:rPr>
              <a:t>(</a:t>
            </a:r>
            <a:r>
              <a:rPr kumimoji="0" lang="en-US" altLang="zh-TW" sz="3200" dirty="0">
                <a:latin typeface="Symbol" pitchFamily="18" charset="2"/>
                <a:ea typeface="+mn-ea"/>
              </a:rPr>
              <a:t>q</a:t>
            </a:r>
            <a:r>
              <a:rPr kumimoji="0" lang="en-US" altLang="zh-TW" sz="3200" dirty="0">
                <a:latin typeface="+mn-lt"/>
                <a:ea typeface="+mn-ea"/>
              </a:rPr>
              <a:t> = </a:t>
            </a:r>
            <a:r>
              <a:rPr kumimoji="0" lang="en-US" altLang="zh-TW" sz="3200" dirty="0">
                <a:latin typeface="Symbol" pitchFamily="18" charset="2"/>
                <a:ea typeface="+mn-ea"/>
              </a:rPr>
              <a:t>d</a:t>
            </a:r>
            <a:r>
              <a:rPr kumimoji="0" lang="en-US" altLang="zh-TW" sz="3200" dirty="0">
                <a:latin typeface="+mn-lt"/>
                <a:ea typeface="+mn-ea"/>
              </a:rPr>
              <a:t>) </a:t>
            </a:r>
            <a:r>
              <a:rPr kumimoji="0" lang="zh-TW" altLang="en-US" sz="3200" dirty="0">
                <a:latin typeface="華康楷書體W5(P)" pitchFamily="66" charset="-120"/>
                <a:ea typeface="華康楷書體W5(P)" pitchFamily="66" charset="-120"/>
              </a:rPr>
              <a:t>，那麼學生同意題項的機率是 </a:t>
            </a:r>
            <a:r>
              <a:rPr kumimoji="0" lang="en-US" altLang="zh-TW" sz="3200" dirty="0">
                <a:latin typeface="華康楷書體W5(P)" pitchFamily="66" charset="-120"/>
                <a:ea typeface="華康楷書體W5(P)" pitchFamily="66" charset="-120"/>
              </a:rPr>
              <a:t>0.5 </a:t>
            </a:r>
            <a:r>
              <a:rPr kumimoji="0" lang="zh-TW" altLang="en-US" sz="3200" dirty="0">
                <a:latin typeface="華康楷書體W5(P)" pitchFamily="66" charset="-120"/>
                <a:ea typeface="華康楷書體W5(P)" pitchFamily="66" charset="-120"/>
              </a:rPr>
              <a:t>，而不同意題項的機率也是 </a:t>
            </a:r>
            <a:r>
              <a:rPr kumimoji="0" lang="en-US" altLang="zh-TW" sz="3200" dirty="0">
                <a:latin typeface="華康楷書體W5(P)" pitchFamily="66" charset="-120"/>
                <a:ea typeface="華康楷書體W5(P)" pitchFamily="66" charset="-120"/>
              </a:rPr>
              <a:t>0.5</a:t>
            </a:r>
            <a:endParaRPr kumimoji="0" lang="en-US" altLang="zh-TW" sz="3200" dirty="0">
              <a:latin typeface="+mn-lt"/>
              <a:ea typeface="+mn-ea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kumimoji="0" lang="zh-TW" altLang="en-US" sz="3200" dirty="0">
              <a:latin typeface="+mn-lt"/>
              <a:ea typeface="+mn-ea"/>
            </a:endParaRPr>
          </a:p>
        </p:txBody>
      </p:sp>
      <p:graphicFrame>
        <p:nvGraphicFramePr>
          <p:cNvPr id="64861" name="Object 349"/>
          <p:cNvGraphicFramePr>
            <a:graphicFrameLocks noChangeAspect="1"/>
          </p:cNvGraphicFramePr>
          <p:nvPr/>
        </p:nvGraphicFramePr>
        <p:xfrm>
          <a:off x="3779838" y="188913"/>
          <a:ext cx="3967162" cy="1295400"/>
        </p:xfrm>
        <a:graphic>
          <a:graphicData uri="http://schemas.openxmlformats.org/presentationml/2006/ole">
            <p:oleObj spid="_x0000_s64861" name="方程式" r:id="rId5" imgW="1282700" imgH="41910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770438" y="4652963"/>
            <a:ext cx="0" cy="14049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689351" y="3590925"/>
            <a:ext cx="0" cy="21240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867" name="TextBox 1"/>
          <p:cNvSpPr txBox="1">
            <a:spLocks noChangeArrowheads="1"/>
          </p:cNvSpPr>
          <p:nvPr/>
        </p:nvSpPr>
        <p:spPr bwMode="auto">
          <a:xfrm>
            <a:off x="1619250" y="4481513"/>
            <a:ext cx="493713" cy="368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/>
            <a:r>
              <a:rPr kumimoji="0" lang="en-US" altLang="zh-TW" b="1"/>
              <a:t>0.5</a:t>
            </a:r>
            <a:endParaRPr kumimoji="0" lang="en-GB" altLang="zh-TW" b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AAFA8D-2E22-431A-9CCA-15328EFA865C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7716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sz="4800" b="1" smtClean="0">
                <a:solidFill>
                  <a:srgbClr val="0D0D0D"/>
                </a:solidFill>
                <a:latin typeface="華康楷書體W5(P)"/>
                <a:ea typeface="華康楷書體W5(P)"/>
                <a:cs typeface="華康楷書體W5(P)"/>
              </a:rPr>
              <a:t>《</a:t>
            </a:r>
            <a:r>
              <a:rPr lang="zh-TW" altLang="en-US" sz="4800" b="1" smtClean="0">
                <a:solidFill>
                  <a:srgbClr val="0D0D0D"/>
                </a:solidFill>
                <a:latin typeface="華康楷書體W5(P)"/>
                <a:ea typeface="華康楷書體W5(P)"/>
                <a:cs typeface="華康楷書體W5(P)"/>
              </a:rPr>
              <a:t>情意及社交表現評估套件</a:t>
            </a:r>
            <a:r>
              <a:rPr lang="en-US" altLang="zh-TW" sz="4800" b="1" smtClean="0">
                <a:solidFill>
                  <a:srgbClr val="0D0D0D"/>
                </a:solidFill>
                <a:latin typeface="華康楷書體W5(P)"/>
                <a:ea typeface="華康楷書體W5(P)"/>
                <a:cs typeface="華康楷書體W5(P)"/>
              </a:rPr>
              <a:t>》</a:t>
            </a:r>
            <a:br>
              <a:rPr lang="en-US" altLang="zh-TW" sz="4800" b="1" smtClean="0">
                <a:solidFill>
                  <a:srgbClr val="0D0D0D"/>
                </a:solidFill>
                <a:latin typeface="華康楷書體W5(P)"/>
                <a:ea typeface="華康楷書體W5(P)"/>
                <a:cs typeface="華康楷書體W5(P)"/>
              </a:rPr>
            </a:br>
            <a:r>
              <a:rPr lang="en-US" altLang="zh-TW" sz="4800" b="1" smtClean="0">
                <a:solidFill>
                  <a:srgbClr val="0D0D0D"/>
                </a:solidFill>
                <a:ea typeface="華康楷書體W5(P)"/>
                <a:cs typeface="華康楷書體W5(P)"/>
              </a:rPr>
              <a:t>APASO-II (</a:t>
            </a:r>
            <a:r>
              <a:rPr lang="zh-TW" altLang="en-US" sz="4800" b="1" smtClean="0">
                <a:solidFill>
                  <a:srgbClr val="0D0D0D"/>
                </a:solidFill>
                <a:ea typeface="華康楷書體W5(P)"/>
                <a:cs typeface="華康楷書體W5(P)"/>
              </a:rPr>
              <a:t>小學</a:t>
            </a:r>
            <a:r>
              <a:rPr lang="zh-TW" altLang="en-US" sz="4800" b="1" smtClean="0">
                <a:solidFill>
                  <a:srgbClr val="0000FF"/>
                </a:solidFill>
                <a:ea typeface="華康楷書體W5(P)"/>
                <a:cs typeface="華康楷書體W5(P)"/>
              </a:rPr>
              <a:t>例子</a:t>
            </a:r>
            <a:r>
              <a:rPr lang="en-US" altLang="zh-TW" sz="4800" b="1" smtClean="0">
                <a:solidFill>
                  <a:srgbClr val="0D0D0D"/>
                </a:solidFill>
                <a:ea typeface="華康楷書體W5(P)"/>
                <a:cs typeface="華康楷書體W5(P)"/>
              </a:rPr>
              <a:t>)</a:t>
            </a:r>
            <a:endParaRPr lang="en-GB" altLang="zh-TW" sz="4800" b="1" smtClean="0">
              <a:solidFill>
                <a:srgbClr val="0D0D0D"/>
              </a:solidFill>
              <a:ea typeface="新細明體" charset="-120"/>
              <a:cs typeface="Arial" charset="0"/>
            </a:endParaRPr>
          </a:p>
        </p:txBody>
      </p:sp>
      <p:graphicFrame>
        <p:nvGraphicFramePr>
          <p:cNvPr id="13" name="表格 3"/>
          <p:cNvGraphicFramePr>
            <a:graphicFrameLocks noGrp="1"/>
          </p:cNvGraphicFramePr>
          <p:nvPr/>
        </p:nvGraphicFramePr>
        <p:xfrm>
          <a:off x="179388" y="2276475"/>
          <a:ext cx="8715375" cy="3840163"/>
        </p:xfrm>
        <a:graphic>
          <a:graphicData uri="http://schemas.openxmlformats.org/drawingml/2006/table">
            <a:tbl>
              <a:tblPr/>
              <a:tblGrid>
                <a:gridCol w="2664296"/>
                <a:gridCol w="3212240"/>
                <a:gridCol w="2838900"/>
              </a:tblGrid>
              <a:tr h="272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latin typeface="華康楷書體W5(P)" pitchFamily="66" charset="-120"/>
                          <a:ea typeface="華康楷書體W5(P)" pitchFamily="66" charset="-120"/>
                        </a:rPr>
                        <a:t>自我</a:t>
                      </a:r>
                      <a:endParaRPr lang="zh-TW" sz="2800" b="1" kern="100" dirty="0"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err="1" smtClean="0"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自我─他人</a:t>
                      </a:r>
                      <a:endParaRPr lang="zh-TW" altLang="zh-TW" sz="2800" b="1" dirty="0" smtClean="0"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800" b="1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自我─學校</a:t>
                      </a:r>
                      <a:endParaRPr lang="en-US" sz="2800" b="1" kern="100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800" b="1" kern="1200" dirty="0" smtClean="0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自我概念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1" dirty="0" smtClean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新細明體"/>
                        </a:rPr>
                        <a:t>人際關係</a:t>
                      </a:r>
                      <a:endParaRPr kumimoji="0" lang="zh-TW" altLang="zh-TW" sz="2800" b="1" kern="1200" dirty="0" smtClean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800" b="1" dirty="0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對學校的態度</a:t>
                      </a:r>
                      <a:endParaRPr lang="zh-TW" alt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kumimoji="0" lang="en-US" sz="2800" b="1" kern="1200" dirty="0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校園生活</a:t>
                      </a:r>
                      <a:endParaRPr kumimoji="0"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關愛</a:t>
                      </a:r>
                      <a:endParaRPr lang="zh-TW" sz="2800" b="1" dirty="0"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成就感</a:t>
                      </a:r>
                      <a:endParaRPr lang="zh-TW" sz="2800" b="1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kumimoji="0" lang="en-US" sz="2800" b="1" kern="1200" dirty="0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數學</a:t>
                      </a:r>
                      <a:endParaRPr kumimoji="0"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不恰當自表行為</a:t>
                      </a:r>
                      <a:endParaRPr lang="zh-TW" sz="2800" b="1" dirty="0"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經歷</a:t>
                      </a:r>
                      <a:endParaRPr lang="zh-TW" sz="2800" b="1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kumimoji="0"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親子關係</a:t>
                      </a:r>
                      <a:endParaRPr kumimoji="0"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尊重他人</a:t>
                      </a:r>
                      <a:endParaRPr lang="zh-TW" sz="2800" b="1" dirty="0"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整體滿足感</a:t>
                      </a:r>
                      <a:endParaRPr lang="zh-TW" sz="2800" b="1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kumimoji="0"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朋輩關係</a:t>
                      </a:r>
                      <a:endParaRPr kumimoji="0"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700"/>
                        <a:buFont typeface="Wingdings"/>
                        <a:buChar char=""/>
                        <a:tabLst>
                          <a:tab pos="160020" algn="l"/>
                        </a:tabLst>
                      </a:pPr>
                      <a:endParaRPr kumimoji="0"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負面情感</a:t>
                      </a:r>
                      <a:endParaRPr lang="zh-TW" sz="2800" b="1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"/>
                        <a:tabLst/>
                        <a:defRPr/>
                      </a:pPr>
                      <a:r>
                        <a:rPr kumimoji="0" lang="en-US" altLang="zh-TW" sz="2800" b="1" kern="1200" dirty="0" err="1" smtClean="0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外貌</a:t>
                      </a:r>
                      <a:endParaRPr kumimoji="0" lang="en-US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機會</a:t>
                      </a:r>
                      <a:endParaRPr lang="zh-TW" sz="2800" b="1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358775" marR="0" indent="-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"/>
                        <a:tabLst/>
                        <a:defRPr/>
                      </a:pPr>
                      <a:r>
                        <a:rPr kumimoji="0" lang="en-US" altLang="zh-TW" sz="2800" b="1" kern="1200" dirty="0" err="1" smtClean="0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閱讀</a:t>
                      </a:r>
                      <a:endParaRPr kumimoji="0" lang="en-US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8775" marR="0" indent="-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社群關係</a:t>
                      </a:r>
                      <a:endParaRPr lang="zh-TW" sz="2800" b="1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358775" indent="-35877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kumimoji="0" lang="en-US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8775" indent="-35877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kumimoji="0" lang="en-US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師生關係</a:t>
                      </a:r>
                      <a:endParaRPr lang="zh-TW" sz="2800" b="1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FFAEA2-34B4-46D5-9E63-9ACB4A778F6F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grpSp>
        <p:nvGrpSpPr>
          <p:cNvPr id="70658" name="Group 24"/>
          <p:cNvGrpSpPr>
            <a:grpSpLocks/>
          </p:cNvGrpSpPr>
          <p:nvPr/>
        </p:nvGrpSpPr>
        <p:grpSpPr bwMode="auto">
          <a:xfrm>
            <a:off x="-36513" y="2892425"/>
            <a:ext cx="1403351" cy="1079500"/>
            <a:chOff x="132813" y="2892406"/>
            <a:chExt cx="1403648" cy="1080000"/>
          </a:xfrm>
        </p:grpSpPr>
        <p:sp>
          <p:nvSpPr>
            <p:cNvPr id="6" name="Oval 5"/>
            <p:cNvSpPr/>
            <p:nvPr/>
          </p:nvSpPr>
          <p:spPr>
            <a:xfrm>
              <a:off x="288422" y="2892406"/>
              <a:ext cx="1079728" cy="1080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0701" name="TextBox 2"/>
            <p:cNvSpPr txBox="1">
              <a:spLocks noChangeArrowheads="1"/>
            </p:cNvSpPr>
            <p:nvPr/>
          </p:nvSpPr>
          <p:spPr bwMode="auto">
            <a:xfrm>
              <a:off x="132813" y="2953408"/>
              <a:ext cx="140364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en-US" sz="2800" b="1">
                  <a:latin typeface="華康楷書體W5(P)"/>
                  <a:ea typeface="華康楷書體W5(P)"/>
                  <a:cs typeface="華康楷書體W5(P)"/>
                </a:rPr>
                <a:t>對學校的態度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414463" y="260350"/>
            <a:ext cx="2668587" cy="6337300"/>
            <a:chOff x="1583859" y="260648"/>
            <a:chExt cx="2668558" cy="6336704"/>
          </a:xfrm>
        </p:grpSpPr>
        <p:grpSp>
          <p:nvGrpSpPr>
            <p:cNvPr id="70677" name="Group 32"/>
            <p:cNvGrpSpPr>
              <a:grpSpLocks/>
            </p:cNvGrpSpPr>
            <p:nvPr/>
          </p:nvGrpSpPr>
          <p:grpSpPr bwMode="auto">
            <a:xfrm>
              <a:off x="2015907" y="260648"/>
              <a:ext cx="2236510" cy="6336704"/>
              <a:chOff x="2015907" y="260648"/>
              <a:chExt cx="2236510" cy="6336704"/>
            </a:xfrm>
          </p:grpSpPr>
          <p:grpSp>
            <p:nvGrpSpPr>
              <p:cNvPr id="70679" name="Group 25"/>
              <p:cNvGrpSpPr>
                <a:grpSpLocks/>
              </p:cNvGrpSpPr>
              <p:nvPr/>
            </p:nvGrpSpPr>
            <p:grpSpPr bwMode="auto">
              <a:xfrm>
                <a:off x="2270066" y="260648"/>
                <a:ext cx="1728192" cy="720000"/>
                <a:chOff x="2123728" y="260648"/>
                <a:chExt cx="1728192" cy="72000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2628132" y="260648"/>
                  <a:ext cx="719129" cy="720657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2000"/>
                </a:p>
              </p:txBody>
            </p:sp>
            <p:sp>
              <p:nvSpPr>
                <p:cNvPr id="70699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2123728" y="328261"/>
                  <a:ext cx="1728192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kumimoji="0" lang="en-US" altLang="zh-TW" sz="3200" b="1">
                      <a:latin typeface="華康楷書體W5(P)"/>
                      <a:ea typeface="華康楷書體W5(P)"/>
                      <a:cs typeface="Times New Roman" pitchFamily="18" charset="0"/>
                    </a:rPr>
                    <a:t>成就感</a:t>
                  </a:r>
                  <a:endParaRPr kumimoji="0" lang="zh-TW" altLang="en-US" sz="3200">
                    <a:ea typeface="微軟正黑體" pitchFamily="34" charset="-12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0680" name="Group 26"/>
              <p:cNvGrpSpPr>
                <a:grpSpLocks/>
              </p:cNvGrpSpPr>
              <p:nvPr/>
            </p:nvGrpSpPr>
            <p:grpSpPr bwMode="auto">
              <a:xfrm>
                <a:off x="2631461" y="1196832"/>
                <a:ext cx="1005403" cy="720000"/>
                <a:chOff x="2554516" y="1196832"/>
                <a:chExt cx="1005403" cy="7200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2697525" y="1197185"/>
                  <a:ext cx="719129" cy="71907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2000"/>
                </a:p>
              </p:txBody>
            </p:sp>
            <p:sp>
              <p:nvSpPr>
                <p:cNvPr id="7069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2554516" y="1264445"/>
                  <a:ext cx="1005403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zh-TW" sz="3200" b="1">
                      <a:latin typeface="華康楷書體W5(P)"/>
                      <a:ea typeface="華康楷書體W5(P)"/>
                      <a:cs typeface="Times New Roman" pitchFamily="18" charset="0"/>
                    </a:rPr>
                    <a:t>經歷</a:t>
                  </a:r>
                  <a:endParaRPr kumimoji="0" lang="zh-TW" altLang="en-US" sz="3200" b="1">
                    <a:latin typeface="華康楷書體W5(P)"/>
                    <a:ea typeface="華康楷書體W5(P)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0681" name="Group 27"/>
              <p:cNvGrpSpPr>
                <a:grpSpLocks/>
              </p:cNvGrpSpPr>
              <p:nvPr/>
            </p:nvGrpSpPr>
            <p:grpSpPr bwMode="auto">
              <a:xfrm>
                <a:off x="2015907" y="2132856"/>
                <a:ext cx="2236510" cy="720000"/>
                <a:chOff x="2015907" y="2132856"/>
                <a:chExt cx="2236510" cy="72000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2774471" y="2132135"/>
                  <a:ext cx="719129" cy="720657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2000"/>
                </a:p>
              </p:txBody>
            </p:sp>
            <p:sp>
              <p:nvSpPr>
                <p:cNvPr id="7069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015907" y="2200469"/>
                  <a:ext cx="223651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zh-TW" altLang="en-US" sz="3200" b="1">
                      <a:latin typeface="華康楷書體W5(P)"/>
                      <a:ea typeface="華康楷書體W5(P)"/>
                      <a:cs typeface="Times New Roman" pitchFamily="18" charset="0"/>
                    </a:rPr>
                    <a:t>整體滿足感</a:t>
                  </a:r>
                </a:p>
              </p:txBody>
            </p:sp>
          </p:grpSp>
          <p:grpSp>
            <p:nvGrpSpPr>
              <p:cNvPr id="70682" name="Group 28"/>
              <p:cNvGrpSpPr>
                <a:grpSpLocks/>
              </p:cNvGrpSpPr>
              <p:nvPr/>
            </p:nvGrpSpPr>
            <p:grpSpPr bwMode="auto">
              <a:xfrm>
                <a:off x="2221092" y="3078622"/>
                <a:ext cx="1826141" cy="720000"/>
                <a:chOff x="2195443" y="3078622"/>
                <a:chExt cx="1826141" cy="720000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2748822" y="3078196"/>
                  <a:ext cx="719129" cy="720657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2000"/>
                </a:p>
              </p:txBody>
            </p:sp>
            <p:sp>
              <p:nvSpPr>
                <p:cNvPr id="70693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2195443" y="3146235"/>
                  <a:ext cx="1826141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zh-TW" sz="3200" b="1">
                      <a:latin typeface="華康楷書體W5(P)"/>
                      <a:ea typeface="華康楷書體W5(P)"/>
                      <a:cs typeface="Times New Roman" pitchFamily="18" charset="0"/>
                    </a:rPr>
                    <a:t>負面情感</a:t>
                  </a:r>
                  <a:endParaRPr kumimoji="0" lang="zh-TW" altLang="zh-TW" sz="3200" b="1">
                    <a:latin typeface="華康楷書體W5(P)"/>
                    <a:ea typeface="華康楷書體W5(P)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0683" name="Group 29"/>
              <p:cNvGrpSpPr>
                <a:grpSpLocks/>
              </p:cNvGrpSpPr>
              <p:nvPr/>
            </p:nvGrpSpPr>
            <p:grpSpPr bwMode="auto">
              <a:xfrm>
                <a:off x="2631461" y="4005064"/>
                <a:ext cx="1005403" cy="720000"/>
                <a:chOff x="2554516" y="4005064"/>
                <a:chExt cx="1005403" cy="720000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2697525" y="4005209"/>
                  <a:ext cx="719129" cy="71906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2000"/>
                </a:p>
              </p:txBody>
            </p:sp>
            <p:sp>
              <p:nvSpPr>
                <p:cNvPr id="70691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2554516" y="4072677"/>
                  <a:ext cx="1005403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zh-TW" sz="3200" b="1">
                      <a:latin typeface="華康楷書體W5(P)"/>
                      <a:ea typeface="華康楷書體W5(P)"/>
                      <a:cs typeface="Times New Roman" pitchFamily="18" charset="0"/>
                    </a:rPr>
                    <a:t>機會</a:t>
                  </a:r>
                  <a:endParaRPr kumimoji="0" lang="zh-TW" altLang="zh-TW" sz="3200" b="1">
                    <a:latin typeface="華康楷書體W5(P)"/>
                    <a:ea typeface="華康楷書體W5(P)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0684" name="Group 30"/>
              <p:cNvGrpSpPr>
                <a:grpSpLocks/>
              </p:cNvGrpSpPr>
              <p:nvPr/>
            </p:nvGrpSpPr>
            <p:grpSpPr bwMode="auto">
              <a:xfrm>
                <a:off x="2221092" y="4941248"/>
                <a:ext cx="1826141" cy="720000"/>
                <a:chOff x="2195443" y="4941248"/>
                <a:chExt cx="1826141" cy="720000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748822" y="4941746"/>
                  <a:ext cx="719129" cy="71906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2000"/>
                </a:p>
              </p:txBody>
            </p:sp>
            <p:sp>
              <p:nvSpPr>
                <p:cNvPr id="70689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2195443" y="5008861"/>
                  <a:ext cx="1826141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zh-TW" sz="3200" b="1">
                      <a:latin typeface="華康楷書體W5(P)"/>
                      <a:ea typeface="華康楷書體W5(P)"/>
                      <a:cs typeface="Times New Roman" pitchFamily="18" charset="0"/>
                    </a:rPr>
                    <a:t>社群關係</a:t>
                  </a:r>
                  <a:endParaRPr kumimoji="0" lang="zh-TW" altLang="zh-TW" sz="3200" b="1">
                    <a:latin typeface="華康楷書體W5(P)"/>
                    <a:ea typeface="華康楷書體W5(P)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0685" name="Group 31"/>
              <p:cNvGrpSpPr>
                <a:grpSpLocks/>
              </p:cNvGrpSpPr>
              <p:nvPr/>
            </p:nvGrpSpPr>
            <p:grpSpPr bwMode="auto">
              <a:xfrm>
                <a:off x="2221092" y="5877352"/>
                <a:ext cx="1826141" cy="720000"/>
                <a:chOff x="2195443" y="5877352"/>
                <a:chExt cx="1826141" cy="72000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2748822" y="5876695"/>
                  <a:ext cx="719129" cy="720657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2000"/>
                </a:p>
              </p:txBody>
            </p:sp>
            <p:sp>
              <p:nvSpPr>
                <p:cNvPr id="70687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2195443" y="5944965"/>
                  <a:ext cx="1826141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zh-TW" sz="3200" b="1">
                      <a:latin typeface="華康楷書體W5(P)"/>
                      <a:ea typeface="華康楷書體W5(P)"/>
                      <a:cs typeface="Times New Roman" pitchFamily="18" charset="0"/>
                    </a:rPr>
                    <a:t>師生關係</a:t>
                  </a:r>
                  <a:endParaRPr kumimoji="0" lang="zh-TW" altLang="zh-TW" sz="3200" b="1">
                    <a:latin typeface="華康楷書體W5(P)"/>
                    <a:ea typeface="華康楷書體W5(P)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2" name="Left Brace 21"/>
            <p:cNvSpPr/>
            <p:nvPr/>
          </p:nvSpPr>
          <p:spPr>
            <a:xfrm>
              <a:off x="1583859" y="476528"/>
              <a:ext cx="647693" cy="5976376"/>
            </a:xfrm>
            <a:prstGeom prst="leftBrace">
              <a:avLst>
                <a:gd name="adj1" fmla="val 130952"/>
                <a:gd name="adj2" fmla="val 50000"/>
              </a:avLst>
            </a:prstGeom>
            <a:no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535488" y="1052513"/>
          <a:ext cx="4429125" cy="49228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28492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b="1" u="none" strike="noStrike" dirty="0" smtClean="0">
                          <a:latin typeface="華康楷書體W5(P)" pitchFamily="66" charset="-120"/>
                          <a:ea typeface="華康楷書體W5(P)" pitchFamily="66" charset="-120"/>
                        </a:rPr>
                        <a:t>Q1. </a:t>
                      </a:r>
                      <a:r>
                        <a:rPr lang="zh-TW" altLang="en-US" sz="3200" b="1" u="none" strike="noStrike" dirty="0" smtClean="0">
                          <a:latin typeface="華康楷書體W5(P)" pitchFamily="66" charset="-120"/>
                          <a:ea typeface="華康楷書體W5(P)" pitchFamily="66" charset="-120"/>
                        </a:rPr>
                        <a:t>我</a:t>
                      </a:r>
                      <a:r>
                        <a:rPr lang="zh-TW" altLang="en-US" sz="3200" b="1" u="none" strike="noStrike" dirty="0">
                          <a:latin typeface="華康楷書體W5(P)" pitchFamily="66" charset="-120"/>
                          <a:ea typeface="華康楷書體W5(P)" pitchFamily="66" charset="-120"/>
                        </a:rPr>
                        <a:t>每天都喜愛上學。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b="1" u="none" strike="noStrike" dirty="0" smtClean="0">
                          <a:latin typeface="華康楷書體W5(P)" pitchFamily="66" charset="-120"/>
                          <a:ea typeface="華康楷書體W5(P)" pitchFamily="66" charset="-120"/>
                        </a:rPr>
                        <a:t>Q2. </a:t>
                      </a:r>
                      <a:r>
                        <a:rPr lang="zh-TW" altLang="en-US" sz="3200" b="1" u="none" strike="noStrike" dirty="0" smtClean="0">
                          <a:latin typeface="華康楷書體W5(P)" pitchFamily="66" charset="-120"/>
                          <a:ea typeface="華康楷書體W5(P)" pitchFamily="66" charset="-120"/>
                        </a:rPr>
                        <a:t>我</a:t>
                      </a:r>
                      <a:r>
                        <a:rPr lang="zh-TW" altLang="en-US" sz="3200" b="1" u="none" strike="noStrike" dirty="0">
                          <a:latin typeface="華康楷書體W5(P)" pitchFamily="66" charset="-120"/>
                          <a:ea typeface="華康楷書體W5(P)" pitchFamily="66" charset="-120"/>
                        </a:rPr>
                        <a:t>喜歡學校。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b="1" u="none" strike="noStrike" dirty="0" smtClean="0">
                          <a:latin typeface="華康楷書體W5(P)" pitchFamily="66" charset="-120"/>
                          <a:ea typeface="華康楷書體W5(P)" pitchFamily="66" charset="-120"/>
                        </a:rPr>
                        <a:t>Q3. </a:t>
                      </a:r>
                      <a:r>
                        <a:rPr lang="zh-TW" altLang="en-US" sz="3200" b="1" u="none" strike="noStrike" dirty="0" smtClean="0">
                          <a:latin typeface="華康楷書體W5(P)" pitchFamily="66" charset="-120"/>
                          <a:ea typeface="華康楷書體W5(P)" pitchFamily="66" charset="-120"/>
                        </a:rPr>
                        <a:t>我</a:t>
                      </a:r>
                      <a:r>
                        <a:rPr lang="zh-TW" altLang="en-US" sz="3200" b="1" u="none" strike="noStrike" dirty="0">
                          <a:latin typeface="華康楷書體W5(P)" pitchFamily="66" charset="-120"/>
                          <a:ea typeface="華康楷書體W5(P)" pitchFamily="66" charset="-120"/>
                        </a:rPr>
                        <a:t>在學校感到快樂。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b="1" u="none" strike="noStrike" dirty="0" smtClean="0">
                          <a:latin typeface="華康楷書體W5(P)" pitchFamily="66" charset="-120"/>
                          <a:ea typeface="華康楷書體W5(P)" pitchFamily="66" charset="-120"/>
                        </a:rPr>
                        <a:t>Q4. </a:t>
                      </a:r>
                      <a:r>
                        <a:rPr lang="zh-TW" altLang="en-US" sz="3200" b="1" u="none" strike="noStrike" dirty="0" smtClean="0">
                          <a:latin typeface="華康楷書體W5(P)" pitchFamily="66" charset="-120"/>
                          <a:ea typeface="華康楷書體W5(P)" pitchFamily="66" charset="-120"/>
                        </a:rPr>
                        <a:t>我</a:t>
                      </a:r>
                      <a:r>
                        <a:rPr lang="zh-TW" altLang="en-US" sz="3200" b="1" u="none" strike="noStrike" dirty="0">
                          <a:latin typeface="華康楷書體W5(P)" pitchFamily="66" charset="-120"/>
                          <a:ea typeface="華康楷書體W5(P)" pitchFamily="66" charset="-120"/>
                        </a:rPr>
                        <a:t>在學校得到樂趣。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b="1" u="none" strike="noStrike" dirty="0" smtClean="0">
                          <a:latin typeface="華康楷書體W5(P)" pitchFamily="66" charset="-120"/>
                          <a:ea typeface="華康楷書體W5(P)" pitchFamily="66" charset="-120"/>
                        </a:rPr>
                        <a:t>Q5. </a:t>
                      </a:r>
                      <a:r>
                        <a:rPr lang="zh-TW" altLang="en-US" sz="3200" b="1" u="none" strike="noStrike" dirty="0" smtClean="0">
                          <a:latin typeface="華康楷書體W5(P)" pitchFamily="66" charset="-120"/>
                          <a:ea typeface="華康楷書體W5(P)" pitchFamily="66" charset="-120"/>
                        </a:rPr>
                        <a:t>我</a:t>
                      </a:r>
                      <a:r>
                        <a:rPr lang="zh-TW" altLang="en-US" sz="3200" b="1" u="none" strike="noStrike" dirty="0">
                          <a:latin typeface="華康楷書體W5(P)" pitchFamily="66" charset="-120"/>
                          <a:ea typeface="華康楷書體W5(P)" pitchFamily="66" charset="-120"/>
                        </a:rPr>
                        <a:t>經常掛念學校。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b="1" u="none" strike="noStrike" dirty="0" smtClean="0">
                          <a:latin typeface="華康楷書體W5(P)" pitchFamily="66" charset="-120"/>
                          <a:ea typeface="華康楷書體W5(P)" pitchFamily="66" charset="-120"/>
                        </a:rPr>
                        <a:t>Q6. </a:t>
                      </a:r>
                      <a:r>
                        <a:rPr lang="zh-TW" altLang="en-US" sz="3200" b="1" u="none" strike="noStrike" dirty="0" smtClean="0">
                          <a:latin typeface="華康楷書體W5(P)" pitchFamily="66" charset="-120"/>
                          <a:ea typeface="華康楷書體W5(P)" pitchFamily="66" charset="-120"/>
                        </a:rPr>
                        <a:t>我</a:t>
                      </a:r>
                      <a:r>
                        <a:rPr lang="zh-TW" altLang="en-US" sz="3200" b="1" u="none" strike="noStrike" dirty="0">
                          <a:latin typeface="華康楷書體W5(P)" pitchFamily="66" charset="-120"/>
                          <a:ea typeface="華康楷書體W5(P)" pitchFamily="66" charset="-120"/>
                        </a:rPr>
                        <a:t>在假期裏也想回校。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Left Brace 23"/>
          <p:cNvSpPr/>
          <p:nvPr/>
        </p:nvSpPr>
        <p:spPr>
          <a:xfrm>
            <a:off x="4043363" y="981075"/>
            <a:ext cx="647700" cy="3105150"/>
          </a:xfrm>
          <a:prstGeom prst="leftBrace">
            <a:avLst>
              <a:gd name="adj1" fmla="val 130952"/>
              <a:gd name="adj2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3EA707-2858-403E-8F24-F02869944C0D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63674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7264400" y="1657350"/>
            <a:ext cx="1512888" cy="15557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latin typeface="華康楷書體W5(P)"/>
                <a:ea typeface="華康楷書體W5(P)"/>
                <a:cs typeface="華康楷書體W5(P)"/>
              </a:rPr>
              <a:t>兩班學生</a:t>
            </a:r>
            <a:endParaRPr kumimoji="0" lang="en-US" altLang="zh-TW" sz="2400" b="1">
              <a:latin typeface="華康楷書體W5(P)"/>
              <a:ea typeface="華康楷書體W5(P)"/>
              <a:cs typeface="華康楷書體W5(P)"/>
            </a:endParaRPr>
          </a:p>
          <a:p>
            <a:r>
              <a:rPr kumimoji="0" lang="en-US" altLang="zh-TW" sz="2400" b="1">
                <a:latin typeface="華康楷書體W5(P)"/>
                <a:ea typeface="華康楷書體W5(P)"/>
                <a:cs typeface="華康楷書體W5(P)"/>
              </a:rPr>
              <a:t>3A</a:t>
            </a:r>
            <a:r>
              <a:rPr kumimoji="0" lang="zh-TW" altLang="en-US" sz="2400" b="1">
                <a:latin typeface="華康楷書體W5(P)"/>
                <a:ea typeface="華康楷書體W5(P)"/>
                <a:cs typeface="華康楷書體W5(P)"/>
              </a:rPr>
              <a:t>班</a:t>
            </a:r>
            <a:r>
              <a:rPr kumimoji="0" lang="en-US" altLang="zh-TW" sz="2400" b="1">
                <a:latin typeface="華康楷書體W5(P)"/>
                <a:ea typeface="華康楷書體W5(P)"/>
                <a:cs typeface="華康楷書體W5(P)"/>
              </a:rPr>
              <a:t>37</a:t>
            </a:r>
            <a:r>
              <a:rPr kumimoji="0" lang="zh-TW" altLang="en-US" sz="2400" b="1">
                <a:latin typeface="華康楷書體W5(P)"/>
                <a:ea typeface="華康楷書體W5(P)"/>
                <a:cs typeface="華康楷書體W5(P)"/>
              </a:rPr>
              <a:t>人</a:t>
            </a:r>
            <a:endParaRPr kumimoji="0" lang="en-US" altLang="zh-TW" sz="2400" b="1">
              <a:latin typeface="華康楷書體W5(P)"/>
              <a:ea typeface="華康楷書體W5(P)"/>
              <a:cs typeface="華康楷書體W5(P)"/>
            </a:endParaRPr>
          </a:p>
          <a:p>
            <a:r>
              <a:rPr kumimoji="0" lang="en-US" altLang="zh-TW" sz="2400" b="1">
                <a:latin typeface="華康楷書體W5(P)"/>
                <a:ea typeface="華康楷書體W5(P)"/>
                <a:cs typeface="華康楷書體W5(P)"/>
              </a:rPr>
              <a:t>3B</a:t>
            </a:r>
            <a:r>
              <a:rPr kumimoji="0" lang="zh-TW" altLang="en-US" sz="2400" b="1">
                <a:latin typeface="華康楷書體W5(P)"/>
                <a:ea typeface="華康楷書體W5(P)"/>
                <a:cs typeface="華康楷書體W5(P)"/>
              </a:rPr>
              <a:t>班</a:t>
            </a:r>
            <a:r>
              <a:rPr kumimoji="0" lang="en-US" altLang="zh-TW" sz="2400" b="1">
                <a:latin typeface="華康楷書體W5(P)"/>
                <a:ea typeface="華康楷書體W5(P)"/>
                <a:cs typeface="華康楷書體W5(P)"/>
              </a:rPr>
              <a:t>35</a:t>
            </a:r>
            <a:r>
              <a:rPr kumimoji="0" lang="zh-TW" altLang="en-US" sz="2400" b="1">
                <a:latin typeface="華康楷書體W5(P)"/>
                <a:ea typeface="華康楷書體W5(P)"/>
                <a:cs typeface="華康楷書體W5(P)"/>
              </a:rPr>
              <a:t>人</a:t>
            </a:r>
            <a:endParaRPr kumimoji="0" lang="en-GB" sz="240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027613" y="2060575"/>
            <a:ext cx="3960812" cy="1662113"/>
            <a:chOff x="5148064" y="1292860"/>
            <a:chExt cx="3960440" cy="1661701"/>
          </a:xfrm>
        </p:grpSpPr>
        <p:sp>
          <p:nvSpPr>
            <p:cNvPr id="71690" name="TextBox 3"/>
            <p:cNvSpPr txBox="1">
              <a:spLocks noChangeArrowheads="1"/>
            </p:cNvSpPr>
            <p:nvPr/>
          </p:nvSpPr>
          <p:spPr bwMode="auto">
            <a:xfrm>
              <a:off x="7384955" y="2492896"/>
              <a:ext cx="1723549" cy="46166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400" b="1">
                  <a:latin typeface="華康楷書體W5(P)"/>
                  <a:ea typeface="華康楷書體W5(P)"/>
                  <a:cs typeface="華康楷書體W5(P)"/>
                </a:rPr>
                <a:t>可容許漏答</a:t>
              </a:r>
              <a:endParaRPr kumimoji="0" lang="en-GB" sz="2400" b="1">
                <a:latin typeface="華康楷書體W5(P)"/>
                <a:ea typeface="華康楷書體W5(P)"/>
                <a:cs typeface="華康楷書體W5(P)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5148064" y="1292860"/>
              <a:ext cx="2447695" cy="1199853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685" name="TextBox 7"/>
          <p:cNvSpPr txBox="1">
            <a:spLocks noChangeArrowheads="1"/>
          </p:cNvSpPr>
          <p:nvPr/>
        </p:nvSpPr>
        <p:spPr bwMode="auto">
          <a:xfrm>
            <a:off x="647700" y="523875"/>
            <a:ext cx="6300788" cy="584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b="1"/>
              <a:t>File: EX1 QSL1.xls</a:t>
            </a:r>
            <a:endParaRPr kumimoji="0" lang="en-GB" altLang="zh-TW" sz="3200" b="1"/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068638"/>
            <a:ext cx="336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46113" y="2789238"/>
            <a:ext cx="252412" cy="252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12" name="Rectangle 11"/>
          <p:cNvSpPr/>
          <p:nvPr/>
        </p:nvSpPr>
        <p:spPr>
          <a:xfrm>
            <a:off x="627063" y="5516563"/>
            <a:ext cx="252412" cy="252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pic>
        <p:nvPicPr>
          <p:cNvPr id="716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8" y="5876925"/>
            <a:ext cx="307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A28D16-4BA2-4486-9C18-2548CC757E0D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1686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4925" y="5013325"/>
            <a:ext cx="91535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GB" altLang="zh-TW" sz="4400" b="1">
                <a:cs typeface="Arial" charset="0"/>
              </a:rPr>
              <a:t>http://winsteps.com/ministep.htm</a:t>
            </a:r>
          </a:p>
        </p:txBody>
      </p:sp>
      <p:sp>
        <p:nvSpPr>
          <p:cNvPr id="72708" name="TextBox 2"/>
          <p:cNvSpPr txBox="1">
            <a:spLocks noChangeArrowheads="1"/>
          </p:cNvSpPr>
          <p:nvPr/>
        </p:nvSpPr>
        <p:spPr bwMode="auto">
          <a:xfrm>
            <a:off x="3995738" y="1557338"/>
            <a:ext cx="46085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選取 </a:t>
            </a:r>
            <a:r>
              <a:rPr kumimoji="0" lang="en-US" altLang="zh-TW" sz="4000" b="1">
                <a:latin typeface="華康楷書體W5(P)"/>
                <a:ea typeface="華康楷書體W5(P)"/>
                <a:cs typeface="華康楷書體W5(P)"/>
              </a:rPr>
              <a:t>Ministep </a:t>
            </a:r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軟件</a:t>
            </a:r>
            <a:endParaRPr kumimoji="0" lang="en-US" altLang="zh-TW" sz="4000" b="1">
              <a:latin typeface="華康楷書體W5(P)"/>
              <a:ea typeface="華康楷書體W5(P)"/>
              <a:cs typeface="華康楷書體W5(P)"/>
            </a:endParaRPr>
          </a:p>
          <a:p>
            <a:endParaRPr kumimoji="0" lang="zh-TW" altLang="en-US" sz="4000" b="1">
              <a:latin typeface="華康楷書體W5(P)"/>
              <a:ea typeface="華康楷書體W5(P)"/>
              <a:cs typeface="華康楷書體W5(P)"/>
            </a:endParaRPr>
          </a:p>
          <a:p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這軟件可於網上</a:t>
            </a:r>
            <a:endParaRPr kumimoji="0" lang="en-US" altLang="zh-TW" sz="4000" b="1">
              <a:latin typeface="華康楷書體W5(P)"/>
              <a:ea typeface="華康楷書體W5(P)"/>
              <a:cs typeface="華康楷書體W5(P)"/>
            </a:endParaRPr>
          </a:p>
          <a:p>
            <a:r>
              <a:rPr kumimoji="0" lang="zh-TW" altLang="en-US" sz="4000" b="1">
                <a:latin typeface="華康楷書體W5(P)"/>
                <a:ea typeface="華康楷書體W5(P)"/>
                <a:cs typeface="華康楷書體W5(P)"/>
              </a:rPr>
              <a:t>免費下載</a:t>
            </a:r>
            <a:endParaRPr kumimoji="0" lang="en-GB" sz="4000" b="1">
              <a:latin typeface="華康楷書體W5(P)"/>
              <a:ea typeface="華康楷書體W5(P)"/>
              <a:cs typeface="華康楷書體W5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AD671F-F2E3-42FD-A650-71C9BCC522D6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989138"/>
            <a:ext cx="89995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0825" y="549275"/>
            <a:ext cx="4897438" cy="4103688"/>
            <a:chOff x="7017906" y="2653810"/>
            <a:chExt cx="3479034" cy="2293021"/>
          </a:xfrm>
        </p:grpSpPr>
        <p:sp>
          <p:nvSpPr>
            <p:cNvPr id="73735" name="TextBox 4"/>
            <p:cNvSpPr txBox="1">
              <a:spLocks noChangeArrowheads="1"/>
            </p:cNvSpPr>
            <p:nvPr/>
          </p:nvSpPr>
          <p:spPr bwMode="auto">
            <a:xfrm>
              <a:off x="7017906" y="2653810"/>
              <a:ext cx="2148813" cy="46425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4800" b="1">
                  <a:latin typeface="華康楷書體W5(P)"/>
                  <a:ea typeface="華康楷書體W5(P)"/>
                  <a:cs typeface="華康楷書體W5(P)"/>
                </a:rPr>
                <a:t>1. </a:t>
              </a:r>
              <a:r>
                <a:rPr kumimoji="0" lang="zh-TW" altLang="en-US" sz="4800" b="1">
                  <a:latin typeface="華康楷書體W5(P)"/>
                  <a:ea typeface="華康楷書體W5(P)"/>
                  <a:cs typeface="華康楷書體W5(P)"/>
                </a:rPr>
                <a:t>選取 </a:t>
              </a:r>
              <a:r>
                <a:rPr kumimoji="0" lang="en-US" altLang="zh-TW" sz="4800" b="1">
                  <a:latin typeface="華康楷書體W5(P)"/>
                  <a:ea typeface="華康楷書體W5(P)"/>
                  <a:cs typeface="華康楷書體W5(P)"/>
                </a:rPr>
                <a:t>No</a:t>
              </a:r>
              <a:endParaRPr kumimoji="0" lang="en-GB" altLang="zh-TW" sz="4800" b="1">
                <a:latin typeface="華康楷書體W5(P)"/>
                <a:ea typeface="華康楷書體W5(P)"/>
                <a:cs typeface="華康楷書體W5(P)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9064728" y="3136364"/>
              <a:ext cx="1432212" cy="18104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635375" y="293688"/>
            <a:ext cx="5257800" cy="1982787"/>
            <a:chOff x="6893218" y="2672303"/>
            <a:chExt cx="3734842" cy="1107903"/>
          </a:xfrm>
        </p:grpSpPr>
        <p:sp>
          <p:nvSpPr>
            <p:cNvPr id="73733" name="TextBox 12"/>
            <p:cNvSpPr txBox="1">
              <a:spLocks noChangeArrowheads="1"/>
            </p:cNvSpPr>
            <p:nvPr/>
          </p:nvSpPr>
          <p:spPr bwMode="auto">
            <a:xfrm>
              <a:off x="6893218" y="2672303"/>
              <a:ext cx="3734842" cy="46425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4800" b="1">
                  <a:latin typeface="華康楷書體W5(P)"/>
                  <a:ea typeface="華康楷書體W5(P)"/>
                  <a:cs typeface="華康楷書體W5(P)"/>
                </a:rPr>
                <a:t>2. </a:t>
              </a:r>
              <a:r>
                <a:rPr kumimoji="0" lang="zh-TW" altLang="en-US" sz="4800" b="1">
                  <a:latin typeface="華康楷書體W5(P)"/>
                  <a:ea typeface="華康楷書體W5(P)"/>
                  <a:cs typeface="華康楷書體W5(P)"/>
                </a:rPr>
                <a:t>選取 </a:t>
              </a:r>
              <a:r>
                <a:rPr kumimoji="0" lang="en-US" altLang="zh-TW" sz="4800" b="1">
                  <a:latin typeface="華康楷書體W5(P)"/>
                  <a:ea typeface="華康楷書體W5(P)"/>
                  <a:cs typeface="華康楷書體W5(P)"/>
                </a:rPr>
                <a:t>Data Setup</a:t>
              </a:r>
              <a:endParaRPr kumimoji="0" lang="en-GB" altLang="zh-TW" sz="4800" b="1">
                <a:latin typeface="華康楷書體W5(P)"/>
                <a:ea typeface="華康楷書體W5(P)"/>
                <a:cs typeface="華康楷書體W5(P)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729308" y="3096304"/>
              <a:ext cx="489409" cy="6839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F09CF6-7D41-496F-BC00-F9540479AC09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79613"/>
            <a:ext cx="76327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50825" y="404813"/>
            <a:ext cx="3457575" cy="3671887"/>
            <a:chOff x="251520" y="404664"/>
            <a:chExt cx="3456384" cy="3672408"/>
          </a:xfrm>
        </p:grpSpPr>
        <p:sp>
          <p:nvSpPr>
            <p:cNvPr id="74763" name="TextBox 2"/>
            <p:cNvSpPr txBox="1">
              <a:spLocks noChangeArrowheads="1"/>
            </p:cNvSpPr>
            <p:nvPr/>
          </p:nvSpPr>
          <p:spPr bwMode="auto">
            <a:xfrm>
              <a:off x="251520" y="404664"/>
              <a:ext cx="304602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1.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 設定學生資料</a:t>
              </a:r>
              <a:endParaRPr kumimoji="0" lang="en-GB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700189" y="2852936"/>
              <a:ext cx="1007715" cy="122413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187822" y="907972"/>
              <a:ext cx="1710736" cy="19449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400675" y="333375"/>
            <a:ext cx="3370263" cy="3743325"/>
            <a:chOff x="5401260" y="332656"/>
            <a:chExt cx="3368895" cy="3744416"/>
          </a:xfrm>
        </p:grpSpPr>
        <p:sp>
          <p:nvSpPr>
            <p:cNvPr id="74760" name="TextBox 4"/>
            <p:cNvSpPr txBox="1">
              <a:spLocks noChangeArrowheads="1"/>
            </p:cNvSpPr>
            <p:nvPr/>
          </p:nvSpPr>
          <p:spPr bwMode="auto">
            <a:xfrm>
              <a:off x="5724128" y="332656"/>
              <a:ext cx="304602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2.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 設定</a:t>
              </a:r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題項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資料</a:t>
              </a:r>
              <a:endParaRPr kumimoji="0" lang="en-GB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796388" y="836041"/>
              <a:ext cx="1367870" cy="201671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5401260" y="2852753"/>
              <a:ext cx="1007654" cy="122431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662363" y="1066800"/>
            <a:ext cx="2146300" cy="4449763"/>
            <a:chOff x="3662023" y="1066421"/>
            <a:chExt cx="2146742" cy="4450811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4571847" y="1628528"/>
              <a:ext cx="15878" cy="388870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59" name="TextBox 17"/>
            <p:cNvSpPr txBox="1">
              <a:spLocks noChangeArrowheads="1"/>
            </p:cNvSpPr>
            <p:nvPr/>
          </p:nvSpPr>
          <p:spPr bwMode="auto">
            <a:xfrm>
              <a:off x="3662023" y="1066421"/>
              <a:ext cx="21467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3.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貼上數據</a:t>
              </a:r>
              <a:endParaRPr kumimoji="0" lang="en-GB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2E9FEC-F6F0-4153-AA1F-419307041FD2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35125"/>
            <a:ext cx="6467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779" name="Group 11"/>
          <p:cNvGrpSpPr>
            <a:grpSpLocks/>
          </p:cNvGrpSpPr>
          <p:nvPr/>
        </p:nvGrpSpPr>
        <p:grpSpPr bwMode="auto">
          <a:xfrm>
            <a:off x="3059113" y="2019300"/>
            <a:ext cx="3875087" cy="944563"/>
            <a:chOff x="2497550" y="837853"/>
            <a:chExt cx="3874650" cy="943674"/>
          </a:xfrm>
        </p:grpSpPr>
        <p:sp>
          <p:nvSpPr>
            <p:cNvPr id="75780" name="TextBox 10"/>
            <p:cNvSpPr txBox="1">
              <a:spLocks noChangeArrowheads="1"/>
            </p:cNvSpPr>
            <p:nvPr/>
          </p:nvSpPr>
          <p:spPr bwMode="auto">
            <a:xfrm>
              <a:off x="2497550" y="1196752"/>
              <a:ext cx="3874650" cy="5847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填寫本分析標</a:t>
              </a:r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題</a:t>
              </a:r>
              <a:endParaRPr kumimoji="0" lang="en-GB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843586" y="837853"/>
              <a:ext cx="0" cy="42980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5715000" y="1792288"/>
            <a:ext cx="3114675" cy="2670175"/>
            <a:chOff x="6003451" y="1792531"/>
            <a:chExt cx="3114763" cy="2669385"/>
          </a:xfrm>
        </p:grpSpPr>
        <p:pic>
          <p:nvPicPr>
            <p:cNvPr id="7683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12159" y="1792531"/>
              <a:ext cx="3106055" cy="2669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834" name="Group 43"/>
            <p:cNvGrpSpPr>
              <a:grpSpLocks/>
            </p:cNvGrpSpPr>
            <p:nvPr/>
          </p:nvGrpSpPr>
          <p:grpSpPr bwMode="auto">
            <a:xfrm>
              <a:off x="6003451" y="2603114"/>
              <a:ext cx="171681" cy="1808031"/>
              <a:chOff x="6003451" y="2603114"/>
              <a:chExt cx="171681" cy="1808031"/>
            </a:xfrm>
          </p:grpSpPr>
          <p:pic>
            <p:nvPicPr>
              <p:cNvPr id="7683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12156" y="2713227"/>
                <a:ext cx="162976" cy="118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6028852" y="2603503"/>
                <a:ext cx="107953" cy="1079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038377" y="3900107"/>
                <a:ext cx="107953" cy="1079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  <p:pic>
            <p:nvPicPr>
              <p:cNvPr id="76838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03451" y="4015145"/>
                <a:ext cx="169076" cy="39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680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52771-495B-4F75-9CF9-016E7AB257ED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350" y="1770063"/>
            <a:ext cx="42195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Box 6"/>
          <p:cNvSpPr txBox="1">
            <a:spLocks noChangeArrowheads="1"/>
          </p:cNvSpPr>
          <p:nvPr/>
        </p:nvSpPr>
        <p:spPr bwMode="auto">
          <a:xfrm>
            <a:off x="446088" y="404813"/>
            <a:ext cx="3046412" cy="584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 b="1">
                <a:latin typeface="華康楷書體W5(P)"/>
                <a:ea typeface="華康楷書體W5(P)"/>
                <a:cs typeface="華康楷書體W5(P)"/>
              </a:rPr>
              <a:t>1.</a:t>
            </a: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</a:rPr>
              <a:t> 設定學生資料</a:t>
            </a:r>
            <a:endParaRPr kumimoji="0" lang="en-GB" sz="3200" b="1">
              <a:latin typeface="華康楷書體W5(P)"/>
              <a:ea typeface="華康楷書體W5(P)"/>
              <a:cs typeface="華康楷書體W5(P)"/>
            </a:endParaRP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211138" y="2341563"/>
            <a:ext cx="3222625" cy="2025650"/>
            <a:chOff x="210461" y="2341623"/>
            <a:chExt cx="3223329" cy="2024935"/>
          </a:xfrm>
        </p:grpSpPr>
        <p:sp>
          <p:nvSpPr>
            <p:cNvPr id="76831" name="TextBox 2"/>
            <p:cNvSpPr txBox="1">
              <a:spLocks noChangeArrowheads="1"/>
            </p:cNvSpPr>
            <p:nvPr/>
          </p:nvSpPr>
          <p:spPr bwMode="auto">
            <a:xfrm>
              <a:off x="210461" y="3781783"/>
              <a:ext cx="2849371" cy="5847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學生標籤首行</a:t>
              </a:r>
              <a:endParaRPr kumimoji="0" lang="en-GB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88300" y="2341623"/>
              <a:ext cx="3045490" cy="144094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233363" y="2657475"/>
            <a:ext cx="3475037" cy="2928938"/>
            <a:chOff x="233599" y="2657114"/>
            <a:chExt cx="3474305" cy="2929224"/>
          </a:xfrm>
        </p:grpSpPr>
        <p:sp>
          <p:nvSpPr>
            <p:cNvPr id="76829" name="TextBox 7"/>
            <p:cNvSpPr txBox="1">
              <a:spLocks noChangeArrowheads="1"/>
            </p:cNvSpPr>
            <p:nvPr/>
          </p:nvSpPr>
          <p:spPr bwMode="auto">
            <a:xfrm>
              <a:off x="233599" y="4509120"/>
              <a:ext cx="3114266" cy="107721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學生標籤總行數</a:t>
              </a:r>
              <a:endParaRPr kumimoji="0" lang="en-US" altLang="zh-TW" sz="3200" b="1">
                <a:latin typeface="華康楷書體W5(P)"/>
                <a:ea typeface="華康楷書體W5(P)"/>
                <a:cs typeface="華康楷書體W5(P)"/>
              </a:endParaRPr>
            </a:p>
            <a:p>
              <a:r>
                <a:rPr kumimoji="0" lang="en-US" altLang="zh-TW" sz="3200" b="1">
                  <a:ea typeface="華康楷書體W5(P)"/>
                  <a:cs typeface="華康楷書體W5(P)"/>
                </a:rPr>
                <a:t>= 4</a:t>
              </a:r>
              <a:endParaRPr kumimoji="0" lang="en-GB" altLang="zh-TW" sz="3200" b="1">
                <a:ea typeface="華康楷書體W5(P)"/>
                <a:cs typeface="華康楷書體W5(P)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060340" y="2657114"/>
              <a:ext cx="647564" cy="199568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4159250" y="3306763"/>
            <a:ext cx="4111625" cy="3287712"/>
            <a:chOff x="4159874" y="3307227"/>
            <a:chExt cx="4110734" cy="3287223"/>
          </a:xfrm>
        </p:grpSpPr>
        <p:sp>
          <p:nvSpPr>
            <p:cNvPr id="76827" name="TextBox 9"/>
            <p:cNvSpPr txBox="1">
              <a:spLocks noChangeArrowheads="1"/>
            </p:cNvSpPr>
            <p:nvPr/>
          </p:nvSpPr>
          <p:spPr bwMode="auto">
            <a:xfrm>
              <a:off x="4523053" y="5517232"/>
              <a:ext cx="3747555" cy="107721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學生加</a:t>
              </a:r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題項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總行數   </a:t>
              </a:r>
              <a:r>
                <a:rPr kumimoji="0" lang="en-US" altLang="zh-TW" sz="3200" b="1">
                  <a:ea typeface="華康楷書體W5(P)"/>
                  <a:cs typeface="華康楷書體W5(P)"/>
                </a:rPr>
                <a:t>= 4 +</a:t>
              </a:r>
              <a:r>
                <a:rPr kumimoji="0" lang="zh-TW" altLang="en-US" sz="3200" b="1">
                  <a:ea typeface="華康楷書體W5(P)"/>
                  <a:cs typeface="華康楷書體W5(P)"/>
                </a:rPr>
                <a:t> </a:t>
              </a:r>
              <a:r>
                <a:rPr kumimoji="0" lang="en-US" altLang="zh-TW" sz="3200" b="1">
                  <a:ea typeface="華康楷書體W5(P)"/>
                  <a:cs typeface="華康楷書體W5(P)"/>
                </a:rPr>
                <a:t>6</a:t>
              </a:r>
              <a:r>
                <a:rPr kumimoji="0" lang="zh-TW" altLang="en-US" sz="3200" b="1">
                  <a:ea typeface="華康楷書體W5(P)"/>
                  <a:cs typeface="華康楷書體W5(P)"/>
                </a:rPr>
                <a:t> </a:t>
              </a:r>
              <a:r>
                <a:rPr kumimoji="0" lang="en-US" altLang="zh-TW" sz="3200" b="1">
                  <a:ea typeface="華康楷書體W5(P)"/>
                  <a:cs typeface="華康楷書體W5(P)"/>
                </a:rPr>
                <a:t>=</a:t>
              </a:r>
              <a:r>
                <a:rPr kumimoji="0" lang="zh-TW" altLang="en-US" sz="3200" b="1">
                  <a:ea typeface="華康楷書體W5(P)"/>
                  <a:cs typeface="華康楷書體W5(P)"/>
                </a:rPr>
                <a:t> </a:t>
              </a:r>
              <a:r>
                <a:rPr kumimoji="0" lang="en-US" altLang="zh-TW" sz="3200" b="1">
                  <a:ea typeface="華康楷書體W5(P)"/>
                  <a:cs typeface="華康楷書體W5(P)"/>
                </a:rPr>
                <a:t>10</a:t>
              </a:r>
              <a:endParaRPr kumimoji="0" lang="en-GB" altLang="zh-TW" sz="3200" b="1">
                <a:ea typeface="華康楷書體W5(P)"/>
                <a:cs typeface="華康楷書體W5(P)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4159874" y="3307227"/>
              <a:ext cx="726917" cy="220947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7235825" y="908050"/>
            <a:ext cx="0" cy="3894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940425" y="1412875"/>
            <a:ext cx="2916238" cy="369888"/>
            <a:chOff x="6228184" y="1412776"/>
            <a:chExt cx="2915816" cy="369332"/>
          </a:xfrm>
        </p:grpSpPr>
        <p:sp>
          <p:nvSpPr>
            <p:cNvPr id="76817" name="TextBox 26"/>
            <p:cNvSpPr txBox="1">
              <a:spLocks noChangeArrowheads="1"/>
            </p:cNvSpPr>
            <p:nvPr/>
          </p:nvSpPr>
          <p:spPr bwMode="auto">
            <a:xfrm>
              <a:off x="6228184" y="1412776"/>
              <a:ext cx="2160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1</a:t>
              </a:r>
              <a:endParaRPr kumimoji="0" lang="en-GB" altLang="zh-TW" b="1"/>
            </a:p>
          </p:txBody>
        </p:sp>
        <p:sp>
          <p:nvSpPr>
            <p:cNvPr id="76818" name="TextBox 29"/>
            <p:cNvSpPr txBox="1">
              <a:spLocks noChangeArrowheads="1"/>
            </p:cNvSpPr>
            <p:nvPr/>
          </p:nvSpPr>
          <p:spPr bwMode="auto">
            <a:xfrm>
              <a:off x="6588224" y="1412776"/>
              <a:ext cx="196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2</a:t>
              </a:r>
              <a:endParaRPr kumimoji="0" lang="en-GB" altLang="zh-TW" b="1"/>
            </a:p>
          </p:txBody>
        </p:sp>
        <p:sp>
          <p:nvSpPr>
            <p:cNvPr id="76819" name="TextBox 30"/>
            <p:cNvSpPr txBox="1">
              <a:spLocks noChangeArrowheads="1"/>
            </p:cNvSpPr>
            <p:nvPr/>
          </p:nvSpPr>
          <p:spPr bwMode="auto">
            <a:xfrm>
              <a:off x="6948264" y="1412776"/>
              <a:ext cx="2160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3</a:t>
              </a:r>
              <a:endParaRPr kumimoji="0" lang="en-GB" altLang="zh-TW" b="1"/>
            </a:p>
          </p:txBody>
        </p:sp>
        <p:sp>
          <p:nvSpPr>
            <p:cNvPr id="76820" name="TextBox 31"/>
            <p:cNvSpPr txBox="1">
              <a:spLocks noChangeArrowheads="1"/>
            </p:cNvSpPr>
            <p:nvPr/>
          </p:nvSpPr>
          <p:spPr bwMode="auto">
            <a:xfrm>
              <a:off x="7245005" y="1412776"/>
              <a:ext cx="196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4</a:t>
              </a:r>
              <a:endParaRPr kumimoji="0" lang="en-GB" altLang="zh-TW" b="1"/>
            </a:p>
          </p:txBody>
        </p:sp>
        <p:sp>
          <p:nvSpPr>
            <p:cNvPr id="76821" name="TextBox 32"/>
            <p:cNvSpPr txBox="1">
              <a:spLocks noChangeArrowheads="1"/>
            </p:cNvSpPr>
            <p:nvPr/>
          </p:nvSpPr>
          <p:spPr bwMode="auto">
            <a:xfrm>
              <a:off x="7535258" y="1412776"/>
              <a:ext cx="2160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5</a:t>
              </a:r>
              <a:endParaRPr kumimoji="0" lang="en-GB" altLang="zh-TW" b="1"/>
            </a:p>
          </p:txBody>
        </p:sp>
        <p:sp>
          <p:nvSpPr>
            <p:cNvPr id="76822" name="TextBox 33"/>
            <p:cNvSpPr txBox="1">
              <a:spLocks noChangeArrowheads="1"/>
            </p:cNvSpPr>
            <p:nvPr/>
          </p:nvSpPr>
          <p:spPr bwMode="auto">
            <a:xfrm>
              <a:off x="7831999" y="1412776"/>
              <a:ext cx="196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6</a:t>
              </a:r>
              <a:endParaRPr kumimoji="0" lang="en-GB" altLang="zh-TW" b="1"/>
            </a:p>
          </p:txBody>
        </p:sp>
        <p:sp>
          <p:nvSpPr>
            <p:cNvPr id="76823" name="TextBox 34"/>
            <p:cNvSpPr txBox="1">
              <a:spLocks noChangeArrowheads="1"/>
            </p:cNvSpPr>
            <p:nvPr/>
          </p:nvSpPr>
          <p:spPr bwMode="auto">
            <a:xfrm>
              <a:off x="8100392" y="1412776"/>
              <a:ext cx="2160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7</a:t>
              </a:r>
              <a:endParaRPr kumimoji="0" lang="en-GB" altLang="zh-TW" b="1"/>
            </a:p>
          </p:txBody>
        </p:sp>
        <p:sp>
          <p:nvSpPr>
            <p:cNvPr id="76824" name="TextBox 35"/>
            <p:cNvSpPr txBox="1">
              <a:spLocks noChangeArrowheads="1"/>
            </p:cNvSpPr>
            <p:nvPr/>
          </p:nvSpPr>
          <p:spPr bwMode="auto">
            <a:xfrm>
              <a:off x="8325125" y="1412776"/>
              <a:ext cx="196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8</a:t>
              </a:r>
              <a:endParaRPr kumimoji="0" lang="en-GB" altLang="zh-TW" b="1"/>
            </a:p>
          </p:txBody>
        </p:sp>
        <p:sp>
          <p:nvSpPr>
            <p:cNvPr id="76825" name="TextBox 38"/>
            <p:cNvSpPr txBox="1">
              <a:spLocks noChangeArrowheads="1"/>
            </p:cNvSpPr>
            <p:nvPr/>
          </p:nvSpPr>
          <p:spPr bwMode="auto">
            <a:xfrm>
              <a:off x="8604448" y="1412776"/>
              <a:ext cx="196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9</a:t>
              </a:r>
              <a:endParaRPr kumimoji="0" lang="en-GB" altLang="zh-TW" b="1"/>
            </a:p>
          </p:txBody>
        </p:sp>
        <p:sp>
          <p:nvSpPr>
            <p:cNvPr id="76826" name="TextBox 39"/>
            <p:cNvSpPr txBox="1">
              <a:spLocks noChangeArrowheads="1"/>
            </p:cNvSpPr>
            <p:nvPr/>
          </p:nvSpPr>
          <p:spPr bwMode="auto">
            <a:xfrm>
              <a:off x="8800833" y="1412776"/>
              <a:ext cx="3431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10</a:t>
              </a:r>
              <a:endParaRPr kumimoji="0" lang="en-GB" altLang="zh-TW" b="1"/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233363" y="2924175"/>
            <a:ext cx="5481637" cy="3424238"/>
            <a:chOff x="233599" y="2924944"/>
            <a:chExt cx="5481820" cy="3423284"/>
          </a:xfrm>
        </p:grpSpPr>
        <p:sp>
          <p:nvSpPr>
            <p:cNvPr id="76814" name="TextBox 8"/>
            <p:cNvSpPr txBox="1">
              <a:spLocks noChangeArrowheads="1"/>
            </p:cNvSpPr>
            <p:nvPr/>
          </p:nvSpPr>
          <p:spPr bwMode="auto">
            <a:xfrm>
              <a:off x="233599" y="5763453"/>
              <a:ext cx="3690329" cy="5847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學生總人數 </a:t>
              </a:r>
              <a:r>
                <a:rPr kumimoji="0" lang="en-US" altLang="zh-TW" sz="3200" b="1">
                  <a:ea typeface="華康楷書體W5(P)"/>
                  <a:cs typeface="華康楷書體W5(P)"/>
                </a:rPr>
                <a:t>= 72</a:t>
              </a:r>
              <a:endParaRPr kumimoji="0" lang="en-GB" altLang="zh-TW" sz="3200" b="1">
                <a:ea typeface="華康楷書體W5(P)"/>
                <a:cs typeface="華康楷書體W5(P)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3230899" y="2924944"/>
              <a:ext cx="693760" cy="292653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3230899" y="4408843"/>
              <a:ext cx="2484520" cy="146802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4932363" y="950913"/>
            <a:ext cx="4098925" cy="400050"/>
            <a:chOff x="4932040" y="950928"/>
            <a:chExt cx="4098506" cy="400110"/>
          </a:xfrm>
        </p:grpSpPr>
        <p:sp>
          <p:nvSpPr>
            <p:cNvPr id="76812" name="TextBox 53"/>
            <p:cNvSpPr txBox="1">
              <a:spLocks noChangeArrowheads="1"/>
            </p:cNvSpPr>
            <p:nvPr/>
          </p:nvSpPr>
          <p:spPr bwMode="auto">
            <a:xfrm>
              <a:off x="4932040" y="950928"/>
              <a:ext cx="2221318" cy="40011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學生標籤總行數</a:t>
              </a:r>
              <a:r>
                <a:rPr kumimoji="0" lang="en-US" altLang="zh-TW" sz="2000" b="1">
                  <a:ea typeface="華康楷書體W5(P)"/>
                  <a:cs typeface="華康楷書體W5(P)"/>
                </a:rPr>
                <a:t>= 4</a:t>
              </a:r>
              <a:endParaRPr kumimoji="0" lang="en-GB" altLang="zh-TW" sz="2000" b="1">
                <a:ea typeface="華康楷書體W5(P)"/>
                <a:cs typeface="華康楷書體W5(P)"/>
              </a:endParaRPr>
            </a:p>
          </p:txBody>
        </p:sp>
        <p:sp>
          <p:nvSpPr>
            <p:cNvPr id="76813" name="Rectangle 50"/>
            <p:cNvSpPr>
              <a:spLocks noChangeArrowheads="1"/>
            </p:cNvSpPr>
            <p:nvPr/>
          </p:nvSpPr>
          <p:spPr bwMode="auto">
            <a:xfrm>
              <a:off x="7313162" y="950928"/>
              <a:ext cx="1717384" cy="40011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rIns="36000">
              <a:spAutoFit/>
            </a:bodyPr>
            <a:lstStyle/>
            <a:p>
              <a:r>
                <a:rPr kumimoji="0" lang="zh-CN" altLang="en-US" sz="20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題項</a:t>
              </a:r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總行數</a:t>
              </a:r>
              <a:r>
                <a:rPr kumimoji="0" lang="en-US" altLang="zh-TW" sz="2000" b="1">
                  <a:ea typeface="華康楷書體W5(P)"/>
                  <a:cs typeface="華康楷書體W5(P)"/>
                </a:rPr>
                <a:t>= 6</a:t>
              </a:r>
              <a:endParaRPr kumimoji="0" lang="en-GB" altLang="zh-TW" sz="2000" b="1">
                <a:ea typeface="華康楷書體W5(P)"/>
                <a:cs typeface="華康楷書體W5(P)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47767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5715000" y="1792288"/>
            <a:ext cx="3114675" cy="2670175"/>
            <a:chOff x="6003451" y="1792531"/>
            <a:chExt cx="3114763" cy="2669385"/>
          </a:xfrm>
        </p:grpSpPr>
        <p:pic>
          <p:nvPicPr>
            <p:cNvPr id="7785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2159" y="1792531"/>
              <a:ext cx="3106055" cy="2669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7857" name="Group 43"/>
            <p:cNvGrpSpPr>
              <a:grpSpLocks/>
            </p:cNvGrpSpPr>
            <p:nvPr/>
          </p:nvGrpSpPr>
          <p:grpSpPr bwMode="auto">
            <a:xfrm>
              <a:off x="6003451" y="2603114"/>
              <a:ext cx="171681" cy="1808031"/>
              <a:chOff x="6003451" y="2603114"/>
              <a:chExt cx="171681" cy="1808031"/>
            </a:xfrm>
          </p:grpSpPr>
          <p:pic>
            <p:nvPicPr>
              <p:cNvPr id="77858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12156" y="2713227"/>
                <a:ext cx="162976" cy="118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6028852" y="2603503"/>
                <a:ext cx="107953" cy="1079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038377" y="3900107"/>
                <a:ext cx="107953" cy="1079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  <p:pic>
            <p:nvPicPr>
              <p:cNvPr id="77861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03451" y="4015145"/>
                <a:ext cx="169076" cy="39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78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1C58E4-B034-41AF-8CF5-EB4EB3D90E42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77828" name="TextBox 6"/>
          <p:cNvSpPr txBox="1">
            <a:spLocks noChangeArrowheads="1"/>
          </p:cNvSpPr>
          <p:nvPr/>
        </p:nvSpPr>
        <p:spPr bwMode="auto">
          <a:xfrm>
            <a:off x="338138" y="323850"/>
            <a:ext cx="3046412" cy="584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 b="1">
                <a:latin typeface="華康楷書體W5(P)"/>
                <a:ea typeface="華康楷書體W5(P)"/>
                <a:cs typeface="華康楷書體W5(P)"/>
              </a:rPr>
              <a:t>2.</a:t>
            </a: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</a:rPr>
              <a:t> 設定</a:t>
            </a:r>
            <a:r>
              <a:rPr kumimoji="0" lang="zh-CN" altLang="en-US" sz="32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題項</a:t>
            </a: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</a:rPr>
              <a:t>資料</a:t>
            </a:r>
            <a:endParaRPr kumimoji="0" lang="en-GB" sz="3200" b="1">
              <a:latin typeface="華康楷書體W5(P)"/>
              <a:ea typeface="華康楷書體W5(P)"/>
              <a:cs typeface="華康楷書體W5(P)"/>
            </a:endParaRP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211138" y="2205038"/>
            <a:ext cx="3375025" cy="2162175"/>
            <a:chOff x="210461" y="2204864"/>
            <a:chExt cx="3375909" cy="2161694"/>
          </a:xfrm>
        </p:grpSpPr>
        <p:sp>
          <p:nvSpPr>
            <p:cNvPr id="77854" name="TextBox 2"/>
            <p:cNvSpPr txBox="1">
              <a:spLocks noChangeArrowheads="1"/>
            </p:cNvSpPr>
            <p:nvPr/>
          </p:nvSpPr>
          <p:spPr bwMode="auto">
            <a:xfrm>
              <a:off x="210461" y="3781783"/>
              <a:ext cx="3173407" cy="5847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題項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標籤首行</a:t>
              </a:r>
              <a:r>
                <a:rPr kumimoji="0" lang="en-US" altLang="zh-TW" sz="3200" b="1">
                  <a:ea typeface="華康楷書體W5(P)"/>
                  <a:cs typeface="華康楷書體W5(P)"/>
                </a:rPr>
                <a:t>=5</a:t>
              </a:r>
              <a:endParaRPr kumimoji="0" lang="en-GB" altLang="zh-TW" sz="3200" b="1">
                <a:ea typeface="華康楷書體W5(P)"/>
                <a:cs typeface="華康楷書體W5(P)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88308" y="2204864"/>
              <a:ext cx="3198062" cy="157762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1546225" y="2492375"/>
            <a:ext cx="2422525" cy="2717800"/>
            <a:chOff x="1286675" y="2437497"/>
            <a:chExt cx="2421229" cy="2717436"/>
          </a:xfrm>
        </p:grpSpPr>
        <p:sp>
          <p:nvSpPr>
            <p:cNvPr id="77852" name="TextBox 7"/>
            <p:cNvSpPr txBox="1">
              <a:spLocks noChangeArrowheads="1"/>
            </p:cNvSpPr>
            <p:nvPr/>
          </p:nvSpPr>
          <p:spPr bwMode="auto">
            <a:xfrm>
              <a:off x="1286675" y="4570158"/>
              <a:ext cx="2421229" cy="5847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總</a:t>
              </a:r>
              <a:r>
                <a:rPr kumimoji="0" lang="zh-CN" altLang="en-US" sz="32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題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數 </a:t>
              </a:r>
              <a:r>
                <a:rPr kumimoji="0" lang="en-US" altLang="zh-TW" sz="3200" b="1">
                  <a:ea typeface="華康楷書體W5(P)"/>
                  <a:cs typeface="華康楷書體W5(P)"/>
                </a:rPr>
                <a:t>= 6</a:t>
              </a:r>
              <a:endParaRPr kumimoji="0" lang="en-GB" altLang="zh-TW" sz="3200" b="1">
                <a:ea typeface="華康楷書體W5(P)"/>
                <a:cs typeface="華康楷書體W5(P)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276335" y="2437497"/>
              <a:ext cx="387143" cy="221585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4500563" y="3306763"/>
            <a:ext cx="4329112" cy="2795587"/>
            <a:chOff x="3940418" y="3307227"/>
            <a:chExt cx="4330190" cy="2794780"/>
          </a:xfrm>
        </p:grpSpPr>
        <p:sp>
          <p:nvSpPr>
            <p:cNvPr id="77850" name="TextBox 9"/>
            <p:cNvSpPr txBox="1">
              <a:spLocks noChangeArrowheads="1"/>
            </p:cNvSpPr>
            <p:nvPr/>
          </p:nvSpPr>
          <p:spPr bwMode="auto">
            <a:xfrm>
              <a:off x="4523053" y="5517232"/>
              <a:ext cx="3747555" cy="5847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Valid Codes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   </a:t>
              </a:r>
              <a:r>
                <a:rPr kumimoji="0" lang="en-US" altLang="zh-TW" sz="3200" b="1">
                  <a:ea typeface="華康楷書體W5(P)"/>
                  <a:cs typeface="華康楷書體W5(P)"/>
                </a:rPr>
                <a:t>= 1234</a:t>
              </a:r>
              <a:endParaRPr kumimoji="0" lang="en-GB" altLang="zh-TW" sz="3200" b="1">
                <a:ea typeface="華康楷書體W5(P)"/>
                <a:cs typeface="華康楷書體W5(P)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3940418" y="3307227"/>
              <a:ext cx="946386" cy="221074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7235825" y="908050"/>
            <a:ext cx="0" cy="3894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940425" y="1412875"/>
            <a:ext cx="2916238" cy="369888"/>
            <a:chOff x="6228184" y="1412776"/>
            <a:chExt cx="2915816" cy="369332"/>
          </a:xfrm>
        </p:grpSpPr>
        <p:sp>
          <p:nvSpPr>
            <p:cNvPr id="77840" name="TextBox 26"/>
            <p:cNvSpPr txBox="1">
              <a:spLocks noChangeArrowheads="1"/>
            </p:cNvSpPr>
            <p:nvPr/>
          </p:nvSpPr>
          <p:spPr bwMode="auto">
            <a:xfrm>
              <a:off x="6228184" y="1412776"/>
              <a:ext cx="2160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1</a:t>
              </a:r>
              <a:endParaRPr kumimoji="0" lang="en-GB" altLang="zh-TW" b="1"/>
            </a:p>
          </p:txBody>
        </p:sp>
        <p:sp>
          <p:nvSpPr>
            <p:cNvPr id="77841" name="TextBox 29"/>
            <p:cNvSpPr txBox="1">
              <a:spLocks noChangeArrowheads="1"/>
            </p:cNvSpPr>
            <p:nvPr/>
          </p:nvSpPr>
          <p:spPr bwMode="auto">
            <a:xfrm>
              <a:off x="6588224" y="1412776"/>
              <a:ext cx="196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2</a:t>
              </a:r>
              <a:endParaRPr kumimoji="0" lang="en-GB" altLang="zh-TW" b="1"/>
            </a:p>
          </p:txBody>
        </p:sp>
        <p:sp>
          <p:nvSpPr>
            <p:cNvPr id="77842" name="TextBox 30"/>
            <p:cNvSpPr txBox="1">
              <a:spLocks noChangeArrowheads="1"/>
            </p:cNvSpPr>
            <p:nvPr/>
          </p:nvSpPr>
          <p:spPr bwMode="auto">
            <a:xfrm>
              <a:off x="6948264" y="1412776"/>
              <a:ext cx="2160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3</a:t>
              </a:r>
              <a:endParaRPr kumimoji="0" lang="en-GB" altLang="zh-TW" b="1"/>
            </a:p>
          </p:txBody>
        </p:sp>
        <p:sp>
          <p:nvSpPr>
            <p:cNvPr id="77843" name="TextBox 31"/>
            <p:cNvSpPr txBox="1">
              <a:spLocks noChangeArrowheads="1"/>
            </p:cNvSpPr>
            <p:nvPr/>
          </p:nvSpPr>
          <p:spPr bwMode="auto">
            <a:xfrm>
              <a:off x="7245005" y="1412776"/>
              <a:ext cx="196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4</a:t>
              </a:r>
              <a:endParaRPr kumimoji="0" lang="en-GB" altLang="zh-TW" b="1"/>
            </a:p>
          </p:txBody>
        </p:sp>
        <p:sp>
          <p:nvSpPr>
            <p:cNvPr id="77844" name="TextBox 32"/>
            <p:cNvSpPr txBox="1">
              <a:spLocks noChangeArrowheads="1"/>
            </p:cNvSpPr>
            <p:nvPr/>
          </p:nvSpPr>
          <p:spPr bwMode="auto">
            <a:xfrm>
              <a:off x="7535258" y="1412776"/>
              <a:ext cx="2160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5</a:t>
              </a:r>
              <a:endParaRPr kumimoji="0" lang="en-GB" altLang="zh-TW" b="1"/>
            </a:p>
          </p:txBody>
        </p:sp>
        <p:sp>
          <p:nvSpPr>
            <p:cNvPr id="77845" name="TextBox 33"/>
            <p:cNvSpPr txBox="1">
              <a:spLocks noChangeArrowheads="1"/>
            </p:cNvSpPr>
            <p:nvPr/>
          </p:nvSpPr>
          <p:spPr bwMode="auto">
            <a:xfrm>
              <a:off x="7831999" y="1412776"/>
              <a:ext cx="196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6</a:t>
              </a:r>
              <a:endParaRPr kumimoji="0" lang="en-GB" altLang="zh-TW" b="1"/>
            </a:p>
          </p:txBody>
        </p:sp>
        <p:sp>
          <p:nvSpPr>
            <p:cNvPr id="77846" name="TextBox 34"/>
            <p:cNvSpPr txBox="1">
              <a:spLocks noChangeArrowheads="1"/>
            </p:cNvSpPr>
            <p:nvPr/>
          </p:nvSpPr>
          <p:spPr bwMode="auto">
            <a:xfrm>
              <a:off x="8100392" y="1412776"/>
              <a:ext cx="2160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7</a:t>
              </a:r>
              <a:endParaRPr kumimoji="0" lang="en-GB" altLang="zh-TW" b="1"/>
            </a:p>
          </p:txBody>
        </p:sp>
        <p:sp>
          <p:nvSpPr>
            <p:cNvPr id="77847" name="TextBox 35"/>
            <p:cNvSpPr txBox="1">
              <a:spLocks noChangeArrowheads="1"/>
            </p:cNvSpPr>
            <p:nvPr/>
          </p:nvSpPr>
          <p:spPr bwMode="auto">
            <a:xfrm>
              <a:off x="8325125" y="1412776"/>
              <a:ext cx="196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8</a:t>
              </a:r>
              <a:endParaRPr kumimoji="0" lang="en-GB" altLang="zh-TW" b="1"/>
            </a:p>
          </p:txBody>
        </p:sp>
        <p:sp>
          <p:nvSpPr>
            <p:cNvPr id="77848" name="TextBox 38"/>
            <p:cNvSpPr txBox="1">
              <a:spLocks noChangeArrowheads="1"/>
            </p:cNvSpPr>
            <p:nvPr/>
          </p:nvSpPr>
          <p:spPr bwMode="auto">
            <a:xfrm>
              <a:off x="8604448" y="1412776"/>
              <a:ext cx="196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9</a:t>
              </a:r>
              <a:endParaRPr kumimoji="0" lang="en-GB" altLang="zh-TW" b="1"/>
            </a:p>
          </p:txBody>
        </p:sp>
        <p:sp>
          <p:nvSpPr>
            <p:cNvPr id="77849" name="TextBox 39"/>
            <p:cNvSpPr txBox="1">
              <a:spLocks noChangeArrowheads="1"/>
            </p:cNvSpPr>
            <p:nvPr/>
          </p:nvSpPr>
          <p:spPr bwMode="auto">
            <a:xfrm>
              <a:off x="8800833" y="1412776"/>
              <a:ext cx="3431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kumimoji="0" lang="en-US" altLang="zh-TW" b="1">
                  <a:ea typeface="微軟正黑體" pitchFamily="34" charset="-120"/>
                </a:rPr>
                <a:t>10</a:t>
              </a:r>
              <a:endParaRPr kumimoji="0" lang="en-GB" altLang="zh-TW" b="1"/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493713" y="2854325"/>
            <a:ext cx="3925887" cy="3494088"/>
            <a:chOff x="233599" y="2855114"/>
            <a:chExt cx="3926275" cy="3493114"/>
          </a:xfrm>
        </p:grpSpPr>
        <p:sp>
          <p:nvSpPr>
            <p:cNvPr id="77838" name="TextBox 8"/>
            <p:cNvSpPr txBox="1">
              <a:spLocks noChangeArrowheads="1"/>
            </p:cNvSpPr>
            <p:nvPr/>
          </p:nvSpPr>
          <p:spPr bwMode="auto">
            <a:xfrm>
              <a:off x="233599" y="5763453"/>
              <a:ext cx="3926275" cy="5847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每個答案占行數 </a:t>
              </a:r>
              <a:r>
                <a:rPr kumimoji="0" lang="en-US" altLang="zh-TW" sz="3200" b="1">
                  <a:ea typeface="華康楷書體W5(P)"/>
                  <a:cs typeface="華康楷書體W5(P)"/>
                </a:rPr>
                <a:t>= 1</a:t>
              </a:r>
              <a:endParaRPr kumimoji="0" lang="en-GB" altLang="zh-TW" sz="3200" b="1">
                <a:ea typeface="華康楷書體W5(P)"/>
                <a:cs typeface="華康楷書體W5(P)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3707392" y="2855114"/>
              <a:ext cx="215921" cy="299636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4932363" y="950913"/>
            <a:ext cx="4098925" cy="400050"/>
            <a:chOff x="4932040" y="950928"/>
            <a:chExt cx="4098506" cy="400110"/>
          </a:xfrm>
        </p:grpSpPr>
        <p:sp>
          <p:nvSpPr>
            <p:cNvPr id="77836" name="TextBox 53"/>
            <p:cNvSpPr txBox="1">
              <a:spLocks noChangeArrowheads="1"/>
            </p:cNvSpPr>
            <p:nvPr/>
          </p:nvSpPr>
          <p:spPr bwMode="auto">
            <a:xfrm>
              <a:off x="4932040" y="950928"/>
              <a:ext cx="2221318" cy="40011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學生標籤總行數</a:t>
              </a:r>
              <a:r>
                <a:rPr kumimoji="0" lang="en-US" altLang="zh-TW" sz="2000" b="1">
                  <a:ea typeface="華康楷書體W5(P)"/>
                  <a:cs typeface="華康楷書體W5(P)"/>
                </a:rPr>
                <a:t>= 4</a:t>
              </a:r>
              <a:endParaRPr kumimoji="0" lang="en-GB" altLang="zh-TW" sz="2000" b="1">
                <a:ea typeface="華康楷書體W5(P)"/>
                <a:cs typeface="華康楷書體W5(P)"/>
              </a:endParaRPr>
            </a:p>
          </p:txBody>
        </p:sp>
        <p:sp>
          <p:nvSpPr>
            <p:cNvPr id="77837" name="Rectangle 50"/>
            <p:cNvSpPr>
              <a:spLocks noChangeArrowheads="1"/>
            </p:cNvSpPr>
            <p:nvPr/>
          </p:nvSpPr>
          <p:spPr bwMode="auto">
            <a:xfrm>
              <a:off x="7313162" y="950928"/>
              <a:ext cx="1717384" cy="40011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rIns="36000">
              <a:spAutoFit/>
            </a:bodyPr>
            <a:lstStyle/>
            <a:p>
              <a:r>
                <a:rPr kumimoji="0" lang="zh-CN" altLang="en-US" sz="20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題項</a:t>
              </a:r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總行數</a:t>
              </a:r>
              <a:r>
                <a:rPr kumimoji="0" lang="en-US" altLang="zh-TW" sz="2000" b="1">
                  <a:ea typeface="華康楷書體W5(P)"/>
                  <a:cs typeface="華康楷書體W5(P)"/>
                </a:rPr>
                <a:t>= 6</a:t>
              </a:r>
              <a:endParaRPr kumimoji="0" lang="en-GB" altLang="zh-TW" sz="2000" b="1">
                <a:ea typeface="華康楷書體W5(P)"/>
                <a:cs typeface="華康楷書體W5(P)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4C0EE5-9166-4F42-9416-52B9785C77C4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-26988"/>
            <a:ext cx="9037638" cy="485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588125" y="908050"/>
            <a:ext cx="576263" cy="649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3348038" y="1233488"/>
            <a:ext cx="3240087" cy="2563812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3" name="TextBox 6"/>
          <p:cNvSpPr txBox="1">
            <a:spLocks noChangeArrowheads="1"/>
          </p:cNvSpPr>
          <p:nvPr/>
        </p:nvSpPr>
        <p:spPr bwMode="auto">
          <a:xfrm>
            <a:off x="1908175" y="3797300"/>
            <a:ext cx="2376488" cy="5842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</a:rPr>
              <a:t>改為 </a:t>
            </a:r>
            <a:r>
              <a:rPr kumimoji="0" lang="en-US" altLang="zh-TW" sz="3200" b="1">
                <a:latin typeface="華康楷書體W5(P)"/>
                <a:ea typeface="華康楷書體W5(P)"/>
                <a:cs typeface="華康楷書體W5(P)"/>
              </a:rPr>
              <a:t>0 </a:t>
            </a: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</a:rPr>
              <a:t>及 </a:t>
            </a:r>
            <a:r>
              <a:rPr kumimoji="0" lang="en-US" altLang="zh-TW" sz="3200" b="1">
                <a:latin typeface="華康楷書體W5(P)"/>
                <a:ea typeface="華康楷書體W5(P)"/>
                <a:cs typeface="華康楷書體W5(P)"/>
              </a:rPr>
              <a:t>1</a:t>
            </a:r>
            <a:endParaRPr kumimoji="0" lang="en-GB" altLang="zh-TW" sz="3200" b="1">
              <a:latin typeface="華康楷書體W5(P)"/>
              <a:ea typeface="華康楷書體W5(P)"/>
              <a:cs typeface="華康楷書體W5(P)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3663" y="1773238"/>
            <a:ext cx="1223962" cy="50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88125" y="2276475"/>
            <a:ext cx="287338" cy="273685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6" name="TextBox 15"/>
          <p:cNvSpPr txBox="1">
            <a:spLocks noChangeArrowheads="1"/>
          </p:cNvSpPr>
          <p:nvPr/>
        </p:nvSpPr>
        <p:spPr bwMode="auto">
          <a:xfrm>
            <a:off x="4427538" y="4972050"/>
            <a:ext cx="4248150" cy="10779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</a:rPr>
              <a:t>每一道題目旳標題</a:t>
            </a:r>
            <a:r>
              <a:rPr kumimoji="0" lang="en-US" altLang="zh-TW" sz="3200" b="1">
                <a:latin typeface="華康楷書體W5(P)"/>
                <a:ea typeface="華康楷書體W5(P)"/>
                <a:cs typeface="華康楷書體W5(P)"/>
              </a:rPr>
              <a:t>, </a:t>
            </a: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</a:rPr>
              <a:t>例如</a:t>
            </a:r>
            <a:r>
              <a:rPr kumimoji="0" lang="en-US" altLang="zh-TW" sz="3200" b="1">
                <a:latin typeface="華康楷書體W5(P)"/>
                <a:ea typeface="華康楷書體W5(P)"/>
                <a:cs typeface="華康楷書體W5(P)"/>
              </a:rPr>
              <a:t>Q1, Q2a, …, </a:t>
            </a: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</a:rPr>
              <a:t>等等</a:t>
            </a:r>
            <a:endParaRPr kumimoji="0" lang="en-GB" sz="3200" b="1">
              <a:latin typeface="華康楷書體W5(P)"/>
              <a:ea typeface="華康楷書體W5(P)"/>
              <a:cs typeface="華康楷書體W5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A4C6F7-0A4C-4A53-A798-6E4A42CAE642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4450"/>
            <a:ext cx="8974138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15938" y="4494213"/>
            <a:ext cx="2160587" cy="1933575"/>
            <a:chOff x="516482" y="4494354"/>
            <a:chExt cx="2160240" cy="1933771"/>
          </a:xfrm>
        </p:grpSpPr>
        <p:sp>
          <p:nvSpPr>
            <p:cNvPr id="3" name="Left Brace 2"/>
            <p:cNvSpPr/>
            <p:nvPr/>
          </p:nvSpPr>
          <p:spPr>
            <a:xfrm rot="16200000">
              <a:off x="1038639" y="4283297"/>
              <a:ext cx="360399" cy="782511"/>
            </a:xfrm>
            <a:prstGeom prst="leftBrace">
              <a:avLst>
                <a:gd name="adj1" fmla="val 32393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79882" name="TextBox 5"/>
            <p:cNvSpPr txBox="1">
              <a:spLocks noChangeArrowheads="1"/>
            </p:cNvSpPr>
            <p:nvPr/>
          </p:nvSpPr>
          <p:spPr bwMode="auto">
            <a:xfrm>
              <a:off x="516482" y="4858465"/>
              <a:ext cx="2160240" cy="156966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3a. 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貼上學生班別和學號數據</a:t>
              </a:r>
              <a:endParaRPr kumimoji="0" lang="en-GB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1609725" y="2852738"/>
            <a:ext cx="0" cy="18272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619250" y="4197350"/>
            <a:ext cx="5040313" cy="2230438"/>
            <a:chOff x="1619674" y="4196802"/>
            <a:chExt cx="5040558" cy="2231323"/>
          </a:xfrm>
        </p:grpSpPr>
        <p:sp>
          <p:nvSpPr>
            <p:cNvPr id="5" name="Left Brace 4"/>
            <p:cNvSpPr/>
            <p:nvPr/>
          </p:nvSpPr>
          <p:spPr>
            <a:xfrm rot="16200000">
              <a:off x="2447533" y="3368943"/>
              <a:ext cx="360506" cy="2016223"/>
            </a:xfrm>
            <a:prstGeom prst="leftBrace">
              <a:avLst>
                <a:gd name="adj1" fmla="val 32393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79879" name="TextBox 6"/>
            <p:cNvSpPr txBox="1">
              <a:spLocks noChangeArrowheads="1"/>
            </p:cNvSpPr>
            <p:nvPr/>
          </p:nvSpPr>
          <p:spPr bwMode="auto">
            <a:xfrm>
              <a:off x="4355976" y="4858465"/>
              <a:ext cx="2304256" cy="156966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3b.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貼上學生所回答的問卷數據</a:t>
              </a:r>
              <a:endParaRPr kumimoji="0" lang="en-GB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  <p:cxnSp>
          <p:nvCxnSpPr>
            <p:cNvPr id="9" name="Straight Arrow Connector 8"/>
            <p:cNvCxnSpPr>
              <a:stCxn id="5" idx="1"/>
            </p:cNvCxnSpPr>
            <p:nvPr/>
          </p:nvCxnSpPr>
          <p:spPr>
            <a:xfrm>
              <a:off x="2627786" y="4557308"/>
              <a:ext cx="1728871" cy="5272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DE5247-D529-4804-9666-E8C107A46C4B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7716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sz="4800" b="1" smtClean="0">
                <a:solidFill>
                  <a:srgbClr val="0D0D0D"/>
                </a:solidFill>
                <a:latin typeface="華康楷書體W5(P)"/>
                <a:ea typeface="華康楷書體W5(P)"/>
                <a:cs typeface="華康楷書體W5(P)"/>
              </a:rPr>
              <a:t>《</a:t>
            </a:r>
            <a:r>
              <a:rPr lang="zh-TW" altLang="en-US" sz="4800" b="1" smtClean="0">
                <a:solidFill>
                  <a:srgbClr val="0D0D0D"/>
                </a:solidFill>
                <a:latin typeface="華康楷書體W5(P)"/>
                <a:ea typeface="華康楷書體W5(P)"/>
                <a:cs typeface="華康楷書體W5(P)"/>
              </a:rPr>
              <a:t>情意及社交表現評估套件</a:t>
            </a:r>
            <a:r>
              <a:rPr lang="en-US" altLang="zh-TW" sz="4800" b="1" smtClean="0">
                <a:solidFill>
                  <a:srgbClr val="0D0D0D"/>
                </a:solidFill>
                <a:latin typeface="華康楷書體W5(P)"/>
                <a:ea typeface="華康楷書體W5(P)"/>
                <a:cs typeface="華康楷書體W5(P)"/>
              </a:rPr>
              <a:t>》</a:t>
            </a:r>
            <a:br>
              <a:rPr lang="en-US" altLang="zh-TW" sz="4800" b="1" smtClean="0">
                <a:solidFill>
                  <a:srgbClr val="0D0D0D"/>
                </a:solidFill>
                <a:latin typeface="華康楷書體W5(P)"/>
                <a:ea typeface="華康楷書體W5(P)"/>
                <a:cs typeface="華康楷書體W5(P)"/>
              </a:rPr>
            </a:br>
            <a:r>
              <a:rPr lang="en-US" altLang="zh-TW" sz="4800" b="1" smtClean="0">
                <a:solidFill>
                  <a:srgbClr val="0D0D0D"/>
                </a:solidFill>
                <a:ea typeface="華康楷書體W5(P)"/>
                <a:cs typeface="華康楷書體W5(P)"/>
              </a:rPr>
              <a:t>APASO-II (</a:t>
            </a:r>
            <a:r>
              <a:rPr lang="zh-TW" altLang="en-US" sz="4800" b="1" smtClean="0">
                <a:solidFill>
                  <a:srgbClr val="0D0D0D"/>
                </a:solidFill>
                <a:ea typeface="華康楷書體W5(P)"/>
                <a:cs typeface="華康楷書體W5(P)"/>
              </a:rPr>
              <a:t>中學</a:t>
            </a:r>
            <a:r>
              <a:rPr lang="zh-TW" altLang="en-US" sz="4800" b="1" smtClean="0">
                <a:solidFill>
                  <a:srgbClr val="0000FF"/>
                </a:solidFill>
                <a:ea typeface="華康楷書體W5(P)"/>
                <a:cs typeface="華康楷書體W5(P)"/>
              </a:rPr>
              <a:t>例子</a:t>
            </a:r>
            <a:r>
              <a:rPr lang="en-US" altLang="zh-TW" sz="4800" b="1" smtClean="0">
                <a:solidFill>
                  <a:srgbClr val="0D0D0D"/>
                </a:solidFill>
                <a:ea typeface="華康楷書體W5(P)"/>
                <a:cs typeface="華康楷書體W5(P)"/>
              </a:rPr>
              <a:t>)</a:t>
            </a:r>
            <a:endParaRPr lang="en-GB" altLang="zh-TW" sz="4800" b="1" smtClean="0">
              <a:solidFill>
                <a:srgbClr val="0D0D0D"/>
              </a:solidFill>
              <a:ea typeface="新細明體" charset="-120"/>
              <a:cs typeface="Arial" charset="0"/>
            </a:endParaRPr>
          </a:p>
        </p:txBody>
      </p:sp>
      <p:graphicFrame>
        <p:nvGraphicFramePr>
          <p:cNvPr id="13" name="表格 3"/>
          <p:cNvGraphicFramePr>
            <a:graphicFrameLocks noGrp="1"/>
          </p:cNvGraphicFramePr>
          <p:nvPr/>
        </p:nvGraphicFramePr>
        <p:xfrm>
          <a:off x="179388" y="2276475"/>
          <a:ext cx="8715375" cy="3840163"/>
        </p:xfrm>
        <a:graphic>
          <a:graphicData uri="http://schemas.openxmlformats.org/drawingml/2006/table">
            <a:tbl>
              <a:tblPr/>
              <a:tblGrid>
                <a:gridCol w="2938268"/>
                <a:gridCol w="2938268"/>
                <a:gridCol w="2838900"/>
              </a:tblGrid>
              <a:tr h="272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latin typeface="華康楷書體W5(P)" pitchFamily="66" charset="-120"/>
                          <a:ea typeface="華康楷書體W5(P)" pitchFamily="66" charset="-120"/>
                        </a:rPr>
                        <a:t>自我</a:t>
                      </a:r>
                      <a:endParaRPr lang="zh-TW" sz="2800" b="1" kern="100" dirty="0"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err="1" smtClean="0"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自我─他人</a:t>
                      </a:r>
                      <a:endParaRPr lang="zh-TW" altLang="zh-TW" sz="2800" b="1" dirty="0" smtClean="0"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800" b="1" dirty="0" err="1" smtClean="0"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自我─學校</a:t>
                      </a:r>
                      <a:endParaRPr lang="en-US" sz="2800" b="1" kern="100" dirty="0"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800" b="1" kern="1200" dirty="0" smtClean="0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自我概念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1" dirty="0" smtClean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新細明體"/>
                        </a:rPr>
                        <a:t>人際關係</a:t>
                      </a:r>
                      <a:endParaRPr kumimoji="0" lang="zh-TW" altLang="zh-TW" sz="2800" b="1" kern="1200" dirty="0" smtClean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800" b="1" dirty="0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對學校的態度</a:t>
                      </a:r>
                      <a:endParaRPr lang="zh-TW" alt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情緒穩定性</a:t>
                      </a:r>
                      <a:endParaRPr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關愛</a:t>
                      </a:r>
                      <a:endParaRPr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成就感</a:t>
                      </a:r>
                      <a:endParaRPr lang="zh-TW" sz="2800" b="1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整體</a:t>
                      </a:r>
                      <a:endParaRPr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交際能力</a:t>
                      </a:r>
                      <a:endParaRPr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經歷</a:t>
                      </a:r>
                      <a:endParaRPr lang="zh-TW" sz="2800" b="1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誠實</a:t>
                      </a:r>
                      <a:r>
                        <a:rPr lang="en-US" sz="2800" b="1" kern="1200" dirty="0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/</a:t>
                      </a:r>
                      <a:r>
                        <a:rPr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可靠</a:t>
                      </a:r>
                      <a:endParaRPr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尊重他人</a:t>
                      </a:r>
                      <a:endParaRPr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整體滿足感</a:t>
                      </a:r>
                      <a:endParaRPr lang="zh-TW" sz="2800" b="1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數學</a:t>
                      </a:r>
                      <a:endParaRPr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分享</a:t>
                      </a:r>
                      <a:endParaRPr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負面情感</a:t>
                      </a:r>
                      <a:endParaRPr lang="zh-TW" sz="2800" b="1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親子關係</a:t>
                      </a:r>
                      <a:endParaRPr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社交行為</a:t>
                      </a:r>
                      <a:endParaRPr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機會</a:t>
                      </a:r>
                      <a:endParaRPr lang="zh-TW" sz="2800" b="1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外貌</a:t>
                      </a:r>
                      <a:endParaRPr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支持</a:t>
                      </a:r>
                      <a:endParaRPr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社群關係</a:t>
                      </a:r>
                      <a:endParaRPr lang="zh-TW" sz="2800" b="1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38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>
                          <a:solidFill>
                            <a:srgbClr val="0D0D0D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英語</a:t>
                      </a:r>
                      <a:endParaRPr lang="zh-TW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8775" indent="-35877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kumimoji="0" lang="en-US" sz="2800" b="1" kern="1200" dirty="0">
                        <a:solidFill>
                          <a:srgbClr val="0D0D0D"/>
                        </a:solidFill>
                        <a:latin typeface="華康楷書體W5(P)" pitchFamily="66" charset="-120"/>
                        <a:ea typeface="華康楷書體W5(P)" pitchFamily="66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ct val="100000"/>
                        <a:buFont typeface="Wingdings" pitchFamily="2" charset="2"/>
                        <a:buChar char=""/>
                        <a:tabLst>
                          <a:tab pos="160020" algn="l"/>
                        </a:tabLst>
                      </a:pPr>
                      <a:r>
                        <a:rPr lang="en-US" sz="2800" b="1" kern="1200" dirty="0" err="1" smtClean="0">
                          <a:solidFill>
                            <a:srgbClr val="0000FF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/>
                        </a:rPr>
                        <a:t>師生關係</a:t>
                      </a:r>
                      <a:endParaRPr lang="zh-TW" sz="2800" b="1" dirty="0">
                        <a:solidFill>
                          <a:srgbClr val="0000FF"/>
                        </a:solidFill>
                        <a:latin typeface="華康楷書體W5(P)" pitchFamily="66" charset="-120"/>
                        <a:ea typeface="華康楷書體W5(P)" pitchFamily="66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71E53F-87B2-400B-AA0D-250BEF3680A0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77470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Box 3"/>
          <p:cNvSpPr txBox="1">
            <a:spLocks noChangeArrowheads="1"/>
          </p:cNvSpPr>
          <p:nvPr/>
        </p:nvSpPr>
        <p:spPr bwMode="auto">
          <a:xfrm>
            <a:off x="107950" y="188913"/>
            <a:ext cx="8856663" cy="584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3200" b="1">
                <a:latin typeface="華康楷書體W5(P)"/>
                <a:ea typeface="華康楷書體W5(P)"/>
                <a:cs typeface="華康楷書體W5(P)"/>
              </a:rPr>
              <a:t>4. </a:t>
            </a: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</a:rPr>
              <a:t>貼妥數據之後可儲存檔案並啟動 </a:t>
            </a:r>
            <a:r>
              <a:rPr kumimoji="0" lang="en-US" altLang="zh-TW" sz="3200" b="1">
                <a:latin typeface="華康楷書體W5(P)"/>
                <a:ea typeface="華康楷書體W5(P)"/>
                <a:cs typeface="華康楷書體W5(P)"/>
              </a:rPr>
              <a:t>Rasch </a:t>
            </a: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</a:rPr>
              <a:t>分析</a:t>
            </a:r>
            <a:endParaRPr kumimoji="0" lang="en-GB" sz="3200" b="1">
              <a:latin typeface="華康楷書體W5(P)"/>
              <a:ea typeface="華康楷書體W5(P)"/>
              <a:cs typeface="華康楷書體W5(P)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84213" y="976313"/>
            <a:ext cx="2973387" cy="1084262"/>
            <a:chOff x="683568" y="976372"/>
            <a:chExt cx="2974071" cy="1084476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007492" y="1203429"/>
              <a:ext cx="936840" cy="3032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83568" y="1484472"/>
              <a:ext cx="576395" cy="57637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80903" name="TextBox 13"/>
            <p:cNvSpPr txBox="1">
              <a:spLocks noChangeArrowheads="1"/>
            </p:cNvSpPr>
            <p:nvPr/>
          </p:nvSpPr>
          <p:spPr bwMode="auto">
            <a:xfrm>
              <a:off x="1943708" y="976372"/>
              <a:ext cx="1713931" cy="5847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點選 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File</a:t>
              </a:r>
              <a:endParaRPr kumimoji="0" lang="en-GB" altLang="zh-TW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E8E446-7105-4805-B289-4C7C3E525C31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1628775"/>
            <a:ext cx="88392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5288" y="284163"/>
            <a:ext cx="6264275" cy="4594225"/>
            <a:chOff x="-180528" y="990305"/>
            <a:chExt cx="6264697" cy="459383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2704" y="2047490"/>
              <a:ext cx="142885" cy="31350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-180528" y="5007925"/>
              <a:ext cx="4824737" cy="57621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81926" name="TextBox 6"/>
            <p:cNvSpPr txBox="1">
              <a:spLocks noChangeArrowheads="1"/>
            </p:cNvSpPr>
            <p:nvPr/>
          </p:nvSpPr>
          <p:spPr bwMode="auto">
            <a:xfrm>
              <a:off x="179513" y="990305"/>
              <a:ext cx="5904656" cy="107721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點選 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Save control with data file and exit to Ministep Analysis</a:t>
              </a:r>
              <a:endParaRPr kumimoji="0" lang="en-GB" altLang="zh-TW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22A48C-84CB-4B24-B49A-ABD587A31399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829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901112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947" name="TextBox 4"/>
          <p:cNvSpPr txBox="1">
            <a:spLocks noChangeArrowheads="1"/>
          </p:cNvSpPr>
          <p:nvPr/>
        </p:nvSpPr>
        <p:spPr bwMode="auto">
          <a:xfrm>
            <a:off x="468313" y="2924175"/>
            <a:ext cx="5903912" cy="7699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按 </a:t>
            </a:r>
            <a:r>
              <a:rPr kumimoji="0" lang="en-US" altLang="zh-TW" sz="4400" b="1">
                <a:latin typeface="華康楷書體W5(P)"/>
                <a:ea typeface="華康楷書體W5(P)"/>
                <a:cs typeface="華康楷書體W5(P)"/>
              </a:rPr>
              <a:t> Enter </a:t>
            </a:r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鍵 兩次</a:t>
            </a:r>
            <a:endParaRPr kumimoji="0" lang="en-GB" sz="4400" b="1">
              <a:latin typeface="華康楷書體W5(P)"/>
              <a:ea typeface="華康楷書體W5(P)"/>
              <a:cs typeface="華康楷書體W5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181582-01E1-43FF-BCA0-25A07B31055E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357188"/>
            <a:ext cx="90773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476375" y="115888"/>
            <a:ext cx="7343775" cy="4681537"/>
            <a:chOff x="1475656" y="116632"/>
            <a:chExt cx="7344816" cy="4680520"/>
          </a:xfrm>
        </p:grpSpPr>
        <p:sp>
          <p:nvSpPr>
            <p:cNvPr id="6" name="Oval 5"/>
            <p:cNvSpPr/>
            <p:nvPr/>
          </p:nvSpPr>
          <p:spPr>
            <a:xfrm>
              <a:off x="1547104" y="2781465"/>
              <a:ext cx="3385030" cy="64755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475656" y="4149593"/>
              <a:ext cx="3385030" cy="64755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83980" name="TextBox 3"/>
            <p:cNvSpPr txBox="1">
              <a:spLocks noChangeArrowheads="1"/>
            </p:cNvSpPr>
            <p:nvPr/>
          </p:nvSpPr>
          <p:spPr bwMode="auto">
            <a:xfrm>
              <a:off x="5220072" y="116632"/>
              <a:ext cx="3600400" cy="1200329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600" b="1">
                  <a:latin typeface="華康楷書體W5(P)"/>
                  <a:ea typeface="華康楷書體W5(P)"/>
                  <a:cs typeface="華康楷書體W5(P)"/>
                </a:rPr>
                <a:t>分析包含了</a:t>
              </a:r>
              <a:r>
                <a:rPr kumimoji="0" lang="en-US" altLang="zh-TW" sz="3600" b="1">
                  <a:latin typeface="華康楷書體W5(P)"/>
                  <a:ea typeface="華康楷書體W5(P)"/>
                  <a:cs typeface="華康楷書體W5(P)"/>
                </a:rPr>
                <a:t>72</a:t>
              </a:r>
              <a:r>
                <a:rPr kumimoji="0" lang="zh-TW" altLang="en-US" sz="3600" b="1">
                  <a:latin typeface="華康楷書體W5(P)"/>
                  <a:ea typeface="華康楷書體W5(P)"/>
                  <a:cs typeface="華康楷書體W5(P)"/>
                </a:rPr>
                <a:t>位學生及</a:t>
              </a:r>
              <a:r>
                <a:rPr kumimoji="0" lang="en-US" altLang="zh-TW" sz="3600" b="1">
                  <a:latin typeface="華康楷書體W5(P)"/>
                  <a:ea typeface="華康楷書體W5(P)"/>
                  <a:cs typeface="華康楷書體W5(P)"/>
                </a:rPr>
                <a:t>6</a:t>
              </a:r>
              <a:r>
                <a:rPr kumimoji="0" lang="zh-TW" altLang="en-US" sz="3600" b="1">
                  <a:latin typeface="華康楷書體W5(P)"/>
                  <a:ea typeface="華康楷書體W5(P)"/>
                  <a:cs typeface="華康楷書體W5(P)"/>
                </a:rPr>
                <a:t>道題項</a:t>
              </a:r>
              <a:endParaRPr kumimoji="0" lang="en-GB" sz="3600" b="1">
                <a:latin typeface="華康楷書體W5(P)"/>
                <a:ea typeface="華康楷書體W5(P)"/>
                <a:cs typeface="華康楷書體W5(P)"/>
              </a:endParaRPr>
            </a:p>
          </p:txBody>
        </p:sp>
        <p:cxnSp>
          <p:nvCxnSpPr>
            <p:cNvPr id="9" name="Straight Arrow Connector 8"/>
            <p:cNvCxnSpPr>
              <a:stCxn id="83980" idx="1"/>
            </p:cNvCxnSpPr>
            <p:nvPr/>
          </p:nvCxnSpPr>
          <p:spPr>
            <a:xfrm flipH="1">
              <a:off x="3995376" y="716577"/>
              <a:ext cx="1224135" cy="20648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3980" idx="1"/>
            </p:cNvCxnSpPr>
            <p:nvPr/>
          </p:nvCxnSpPr>
          <p:spPr>
            <a:xfrm flipH="1">
              <a:off x="4284342" y="716577"/>
              <a:ext cx="935170" cy="34330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468938" y="1628775"/>
            <a:ext cx="3633787" cy="4032250"/>
            <a:chOff x="5468234" y="1628800"/>
            <a:chExt cx="3633719" cy="4032448"/>
          </a:xfrm>
        </p:grpSpPr>
        <p:sp>
          <p:nvSpPr>
            <p:cNvPr id="3" name="Oval 2"/>
            <p:cNvSpPr/>
            <p:nvPr/>
          </p:nvSpPr>
          <p:spPr>
            <a:xfrm>
              <a:off x="6155608" y="3789494"/>
              <a:ext cx="2946345" cy="503262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6155608" y="5157986"/>
              <a:ext cx="2946345" cy="503262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83975" name="TextBox 13"/>
            <p:cNvSpPr txBox="1">
              <a:spLocks noChangeArrowheads="1"/>
            </p:cNvSpPr>
            <p:nvPr/>
          </p:nvSpPr>
          <p:spPr bwMode="auto">
            <a:xfrm>
              <a:off x="5468234" y="1628800"/>
              <a:ext cx="3600400" cy="1754326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600" b="1">
                  <a:latin typeface="華康楷書體W5(P)"/>
                  <a:ea typeface="華康楷書體W5(P)"/>
                  <a:cs typeface="華康楷書體W5(P)"/>
                </a:rPr>
                <a:t>學生的信度是</a:t>
              </a:r>
              <a:r>
                <a:rPr kumimoji="0" lang="en-US" altLang="zh-TW" sz="3600" b="1">
                  <a:latin typeface="華康楷書體W5(P)"/>
                  <a:ea typeface="華康楷書體W5(P)"/>
                  <a:cs typeface="華康楷書體W5(P)"/>
                </a:rPr>
                <a:t>0.80,</a:t>
              </a:r>
              <a:r>
                <a:rPr kumimoji="0" lang="zh-TW" altLang="en-US" sz="3600" b="1">
                  <a:latin typeface="華康楷書體W5(P)"/>
                  <a:ea typeface="華康楷書體W5(P)"/>
                  <a:cs typeface="華康楷書體W5(P)"/>
                </a:rPr>
                <a:t>  題項的信度是 </a:t>
              </a:r>
              <a:r>
                <a:rPr kumimoji="0" lang="en-US" altLang="zh-TW" sz="3600" b="1">
                  <a:latin typeface="華康楷書體W5(P)"/>
                  <a:ea typeface="華康楷書體W5(P)"/>
                  <a:cs typeface="華康楷書體W5(P)"/>
                </a:rPr>
                <a:t>0.93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723816" y="3383074"/>
              <a:ext cx="576252" cy="54930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723816" y="3429113"/>
              <a:ext cx="1008044" cy="180031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C9BB90-3B00-4429-BD6B-11BA9618270F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35125"/>
            <a:ext cx="8986838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495300" y="188913"/>
            <a:ext cx="8324850" cy="1446212"/>
          </a:xfrm>
          <a:prstGeom prst="rect">
            <a:avLst/>
          </a:prstGeom>
          <a:solidFill>
            <a:srgbClr val="CCFF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點選 </a:t>
            </a:r>
            <a:r>
              <a:rPr kumimoji="0" lang="en-US" altLang="zh-TW" sz="4400" b="1">
                <a:latin typeface="華康楷書體W5(P)"/>
                <a:ea typeface="華康楷書體W5(P)"/>
                <a:cs typeface="華康楷書體W5(P)"/>
              </a:rPr>
              <a:t>Output Tables </a:t>
            </a:r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內的表格以理解學生對學校的態度</a:t>
            </a:r>
            <a:endParaRPr kumimoji="0" lang="en-GB" sz="4400" b="1">
              <a:latin typeface="華康楷書體W5(P)"/>
              <a:ea typeface="華康楷書體W5(P)"/>
              <a:cs typeface="華康楷書體W5(P)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03350" y="2190750"/>
            <a:ext cx="5276850" cy="3902075"/>
            <a:chOff x="1403648" y="2190247"/>
            <a:chExt cx="5277089" cy="3903017"/>
          </a:xfrm>
        </p:grpSpPr>
        <p:grpSp>
          <p:nvGrpSpPr>
            <p:cNvPr id="84998" name="Group 4"/>
            <p:cNvGrpSpPr>
              <a:grpSpLocks/>
            </p:cNvGrpSpPr>
            <p:nvPr/>
          </p:nvGrpSpPr>
          <p:grpSpPr bwMode="auto">
            <a:xfrm>
              <a:off x="1403648" y="2190247"/>
              <a:ext cx="5277089" cy="3903017"/>
              <a:chOff x="1403648" y="2190247"/>
              <a:chExt cx="5277089" cy="3903017"/>
            </a:xfrm>
          </p:grpSpPr>
          <p:sp>
            <p:nvSpPr>
              <p:cNvPr id="3" name="Right Arrow 2"/>
              <p:cNvSpPr/>
              <p:nvPr/>
            </p:nvSpPr>
            <p:spPr>
              <a:xfrm>
                <a:off x="3856447" y="2190247"/>
                <a:ext cx="360378" cy="287407"/>
              </a:xfrm>
              <a:prstGeom prst="rightArrow">
                <a:avLst>
                  <a:gd name="adj1" fmla="val 50000"/>
                  <a:gd name="adj2" fmla="val 63368"/>
                </a:avLst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3851684" y="2944492"/>
                <a:ext cx="360379" cy="287406"/>
              </a:xfrm>
              <a:prstGeom prst="rightArrow">
                <a:avLst>
                  <a:gd name="adj1" fmla="val 50000"/>
                  <a:gd name="adj2" fmla="val 63368"/>
                </a:avLst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6299720" y="5805858"/>
                <a:ext cx="360379" cy="287406"/>
              </a:xfrm>
              <a:prstGeom prst="rightArrow">
                <a:avLst>
                  <a:gd name="adj1" fmla="val 50000"/>
                  <a:gd name="adj2" fmla="val 63368"/>
                </a:avLst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6320359" y="3289062"/>
                <a:ext cx="360378" cy="288995"/>
              </a:xfrm>
              <a:prstGeom prst="rightArrow">
                <a:avLst>
                  <a:gd name="adj1" fmla="val 50000"/>
                  <a:gd name="adj2" fmla="val 63368"/>
                </a:avLst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1403648" y="3563767"/>
                <a:ext cx="360379" cy="287406"/>
              </a:xfrm>
              <a:prstGeom prst="rightArrow">
                <a:avLst>
                  <a:gd name="adj1" fmla="val 50000"/>
                  <a:gd name="adj2" fmla="val 63368"/>
                </a:avLst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</p:grpSp>
        <p:sp>
          <p:nvSpPr>
            <p:cNvPr id="11" name="Right Arrow 10"/>
            <p:cNvSpPr/>
            <p:nvPr/>
          </p:nvSpPr>
          <p:spPr>
            <a:xfrm>
              <a:off x="6299720" y="2204538"/>
              <a:ext cx="360379" cy="288995"/>
            </a:xfrm>
            <a:prstGeom prst="rightArrow">
              <a:avLst>
                <a:gd name="adj1" fmla="val 50000"/>
                <a:gd name="adj2" fmla="val 63368"/>
              </a:avLst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76375" y="1916113"/>
            <a:ext cx="863600" cy="2746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CB868F-24A0-4C3C-9786-FC8B3CA763C9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86018" name="TextBox 2"/>
          <p:cNvSpPr txBox="1">
            <a:spLocks noChangeArrowheads="1"/>
          </p:cNvSpPr>
          <p:nvPr/>
        </p:nvSpPr>
        <p:spPr bwMode="auto">
          <a:xfrm>
            <a:off x="107950" y="188913"/>
            <a:ext cx="4464050" cy="1754187"/>
          </a:xfrm>
          <a:prstGeom prst="rect">
            <a:avLst/>
          </a:prstGeom>
          <a:solidFill>
            <a:srgbClr val="CCFF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Output Tables 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表格 </a:t>
            </a:r>
            <a:endParaRPr kumimoji="0" lang="en-US" altLang="zh-TW" sz="3600" b="1">
              <a:latin typeface="華康楷書體W5(P)"/>
              <a:ea typeface="華康楷書體W5(P)"/>
              <a:cs typeface="華康楷書體W5(P)"/>
            </a:endParaRPr>
          </a:p>
          <a:p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1 Variable Map (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變量地圖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)</a:t>
            </a:r>
            <a:endParaRPr kumimoji="0" lang="en-GB" altLang="zh-TW" sz="3600" b="1">
              <a:latin typeface="華康楷書體W5(P)"/>
              <a:ea typeface="華康楷書體W5(P)"/>
              <a:cs typeface="華康楷書體W5(P)"/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0"/>
            <a:ext cx="3384550" cy="683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4335B9-3A82-4B78-A8A0-F48772D1DFC6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870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476250"/>
            <a:ext cx="89947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7164388" y="2852738"/>
            <a:ext cx="287337" cy="360362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6" name="Oval 5"/>
          <p:cNvSpPr/>
          <p:nvPr/>
        </p:nvSpPr>
        <p:spPr>
          <a:xfrm>
            <a:off x="7451725" y="3933825"/>
            <a:ext cx="288925" cy="358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87045" name="Rectangle 3"/>
          <p:cNvSpPr>
            <a:spLocks noChangeArrowheads="1"/>
          </p:cNvSpPr>
          <p:nvPr/>
        </p:nvSpPr>
        <p:spPr bwMode="auto">
          <a:xfrm>
            <a:off x="4760913" y="188913"/>
            <a:ext cx="1106487" cy="6461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學生</a:t>
            </a:r>
            <a:endParaRPr kumimoji="0" lang="en-GB" sz="3600"/>
          </a:p>
        </p:txBody>
      </p:sp>
      <p:sp>
        <p:nvSpPr>
          <p:cNvPr id="87046" name="Rectangle 4"/>
          <p:cNvSpPr>
            <a:spLocks noChangeArrowheads="1"/>
          </p:cNvSpPr>
          <p:nvPr/>
        </p:nvSpPr>
        <p:spPr bwMode="auto">
          <a:xfrm>
            <a:off x="7640638" y="188913"/>
            <a:ext cx="1108075" cy="646112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題項</a:t>
            </a:r>
            <a:endParaRPr kumimoji="0" lang="en-GB" sz="3600"/>
          </a:p>
        </p:txBody>
      </p:sp>
      <p:sp>
        <p:nvSpPr>
          <p:cNvPr id="87047" name="Rectangle 6"/>
          <p:cNvSpPr>
            <a:spLocks noChangeArrowheads="1"/>
          </p:cNvSpPr>
          <p:nvPr/>
        </p:nvSpPr>
        <p:spPr bwMode="auto">
          <a:xfrm>
            <a:off x="8194675" y="1446213"/>
            <a:ext cx="903288" cy="522287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最難</a:t>
            </a:r>
            <a:endParaRPr kumimoji="0" lang="en-GB" sz="280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101013" y="1968500"/>
            <a:ext cx="287337" cy="3079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49" name="Rectangle 13"/>
          <p:cNvSpPr>
            <a:spLocks noChangeArrowheads="1"/>
          </p:cNvSpPr>
          <p:nvPr/>
        </p:nvSpPr>
        <p:spPr bwMode="auto">
          <a:xfrm>
            <a:off x="7877175" y="5786438"/>
            <a:ext cx="903288" cy="522287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最易</a:t>
            </a:r>
            <a:endParaRPr kumimoji="0" lang="en-GB" sz="2800"/>
          </a:p>
        </p:txBody>
      </p:sp>
      <p:cxnSp>
        <p:nvCxnSpPr>
          <p:cNvPr id="15" name="Straight Arrow Connector 14"/>
          <p:cNvCxnSpPr>
            <a:stCxn id="87049" idx="0"/>
          </p:cNvCxnSpPr>
          <p:nvPr/>
        </p:nvCxnSpPr>
        <p:spPr>
          <a:xfrm flipH="1" flipV="1">
            <a:off x="7877175" y="5300663"/>
            <a:ext cx="452438" cy="4857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7049" idx="0"/>
          </p:cNvCxnSpPr>
          <p:nvPr/>
        </p:nvCxnSpPr>
        <p:spPr>
          <a:xfrm flipV="1">
            <a:off x="8329613" y="5300663"/>
            <a:ext cx="315912" cy="4857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2" name="Rectangle 18"/>
          <p:cNvSpPr>
            <a:spLocks noChangeArrowheads="1"/>
          </p:cNvSpPr>
          <p:nvPr/>
        </p:nvSpPr>
        <p:spPr bwMode="auto">
          <a:xfrm>
            <a:off x="1187450" y="5165725"/>
            <a:ext cx="3843338" cy="46196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>
                <a:ea typeface="微軟正黑體" pitchFamily="34" charset="-120"/>
              </a:rPr>
              <a:t>Q6. </a:t>
            </a:r>
            <a:r>
              <a:rPr kumimoji="0" lang="zh-TW" altLang="en-US" sz="2400" b="1">
                <a:latin typeface="華康楷書體W5(P)"/>
                <a:ea typeface="華康楷書體W5(P)"/>
                <a:cs typeface="華康楷書體W5(P)"/>
              </a:rPr>
              <a:t>我在假期裏也想回校。</a:t>
            </a:r>
            <a:endParaRPr kumimoji="0" lang="en-GB" sz="2400" b="1">
              <a:latin typeface="華康楷書體W5(P)"/>
              <a:ea typeface="華康楷書體W5(P)"/>
              <a:cs typeface="華康楷書體W5(P)"/>
            </a:endParaRPr>
          </a:p>
        </p:txBody>
      </p:sp>
      <p:sp>
        <p:nvSpPr>
          <p:cNvPr id="87053" name="TextBox 19"/>
          <p:cNvSpPr txBox="1">
            <a:spLocks noChangeArrowheads="1"/>
          </p:cNvSpPr>
          <p:nvPr/>
        </p:nvSpPr>
        <p:spPr bwMode="auto">
          <a:xfrm>
            <a:off x="1185863" y="5651500"/>
            <a:ext cx="2535237" cy="461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>
                <a:latin typeface="華康楷書體W5(P)"/>
                <a:ea typeface="華康楷書體W5(P)"/>
                <a:cs typeface="華康楷書體W5(P)"/>
              </a:rPr>
              <a:t>Q2. </a:t>
            </a:r>
            <a:r>
              <a:rPr kumimoji="0" lang="zh-TW" altLang="en-US" sz="2400" b="1">
                <a:latin typeface="華康楷書體W5(P)"/>
                <a:ea typeface="華康楷書體W5(P)"/>
                <a:cs typeface="華康楷書體W5(P)"/>
              </a:rPr>
              <a:t>我喜歡學校。</a:t>
            </a:r>
            <a:endParaRPr kumimoji="0" lang="en-GB" sz="2400" b="1">
              <a:latin typeface="華康楷書體W5(P)"/>
              <a:ea typeface="華康楷書體W5(P)"/>
              <a:cs typeface="華康楷書體W5(P)"/>
            </a:endParaRPr>
          </a:p>
        </p:txBody>
      </p:sp>
      <p:sp>
        <p:nvSpPr>
          <p:cNvPr id="87054" name="TextBox 20"/>
          <p:cNvSpPr txBox="1">
            <a:spLocks noChangeArrowheads="1"/>
          </p:cNvSpPr>
          <p:nvPr/>
        </p:nvSpPr>
        <p:spPr bwMode="auto">
          <a:xfrm>
            <a:off x="1187450" y="6178550"/>
            <a:ext cx="3459163" cy="461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>
                <a:latin typeface="華康楷書體W5(P)"/>
                <a:ea typeface="華康楷書體W5(P)"/>
                <a:cs typeface="華康楷書體W5(P)"/>
              </a:rPr>
              <a:t>Q4. </a:t>
            </a:r>
            <a:r>
              <a:rPr kumimoji="0" lang="zh-TW" altLang="en-US" sz="2400" b="1">
                <a:latin typeface="華康楷書體W5(P)"/>
                <a:ea typeface="華康楷書體W5(P)"/>
                <a:cs typeface="華康楷書體W5(P)"/>
              </a:rPr>
              <a:t>我在學校得到樂趣。</a:t>
            </a:r>
            <a:endParaRPr kumimoji="0" lang="en-GB" sz="2400" b="1">
              <a:latin typeface="華康楷書體W5(P)"/>
              <a:ea typeface="華康楷書體W5(P)"/>
              <a:cs typeface="華康楷書體W5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113DCE-650F-4EDA-96FB-CA07D57B2590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grpSp>
        <p:nvGrpSpPr>
          <p:cNvPr id="88066" name="Group 8"/>
          <p:cNvGrpSpPr>
            <a:grpSpLocks/>
          </p:cNvGrpSpPr>
          <p:nvPr/>
        </p:nvGrpSpPr>
        <p:grpSpPr bwMode="auto">
          <a:xfrm>
            <a:off x="107950" y="-26988"/>
            <a:ext cx="6200775" cy="6884988"/>
            <a:chOff x="755576" y="-27384"/>
            <a:chExt cx="6201072" cy="6885383"/>
          </a:xfrm>
        </p:grpSpPr>
        <p:pic>
          <p:nvPicPr>
            <p:cNvPr id="8806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576" y="-27384"/>
              <a:ext cx="6192688" cy="305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7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4153" y="3717032"/>
              <a:ext cx="5448048" cy="314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1187397" y="2925536"/>
              <a:ext cx="5616844" cy="431825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339804" y="3357361"/>
              <a:ext cx="5616844" cy="431825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067" name="Rectangle 12"/>
          <p:cNvSpPr>
            <a:spLocks noChangeArrowheads="1"/>
          </p:cNvSpPr>
          <p:nvPr/>
        </p:nvSpPr>
        <p:spPr bwMode="auto">
          <a:xfrm>
            <a:off x="6011863" y="404813"/>
            <a:ext cx="2736850" cy="175418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大部份持正面態度的學生來自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3A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班</a:t>
            </a:r>
            <a:endParaRPr kumimoji="0" lang="en-GB" sz="3600"/>
          </a:p>
        </p:txBody>
      </p:sp>
      <p:sp>
        <p:nvSpPr>
          <p:cNvPr id="88068" name="Rectangle 13"/>
          <p:cNvSpPr>
            <a:spLocks noChangeArrowheads="1"/>
          </p:cNvSpPr>
          <p:nvPr/>
        </p:nvSpPr>
        <p:spPr bwMode="auto">
          <a:xfrm>
            <a:off x="6011863" y="4986338"/>
            <a:ext cx="2736850" cy="17557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大部份持負面態度的學生來自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3B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班</a:t>
            </a:r>
            <a:endParaRPr kumimoji="0" lang="en-GB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DC199C-D1F7-450F-9651-6D3377B07D22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89090" name="TextBox 2"/>
          <p:cNvSpPr txBox="1">
            <a:spLocks noChangeArrowheads="1"/>
          </p:cNvSpPr>
          <p:nvPr/>
        </p:nvSpPr>
        <p:spPr bwMode="auto">
          <a:xfrm>
            <a:off x="107950" y="188913"/>
            <a:ext cx="8785225" cy="1200150"/>
          </a:xfrm>
          <a:prstGeom prst="rect">
            <a:avLst/>
          </a:prstGeom>
          <a:solidFill>
            <a:srgbClr val="CCFF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Output Tables 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表格 </a:t>
            </a:r>
            <a:endParaRPr kumimoji="0" lang="en-US" altLang="zh-TW" sz="3600" b="1">
              <a:latin typeface="華康楷書體W5(P)"/>
              <a:ea typeface="華康楷書體W5(P)"/>
              <a:cs typeface="華康楷書體W5(P)"/>
            </a:endParaRPr>
          </a:p>
          <a:p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13 Item Measures (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題項難度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)</a:t>
            </a:r>
            <a:endParaRPr kumimoji="0" lang="en-GB" altLang="zh-TW" sz="3600" b="1">
              <a:latin typeface="華康楷書體W5(P)"/>
              <a:ea typeface="華康楷書體W5(P)"/>
              <a:cs typeface="華康楷書體W5(P)"/>
            </a:endParaRPr>
          </a:p>
        </p:txBody>
      </p:sp>
      <p:pic>
        <p:nvPicPr>
          <p:cNvPr id="8909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91630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23850" y="2060575"/>
            <a:ext cx="2735263" cy="3743325"/>
            <a:chOff x="323529" y="2060848"/>
            <a:chExt cx="2736303" cy="3742675"/>
          </a:xfrm>
        </p:grpSpPr>
        <p:sp>
          <p:nvSpPr>
            <p:cNvPr id="89101" name="Rectangle 4"/>
            <p:cNvSpPr>
              <a:spLocks noChangeArrowheads="1"/>
            </p:cNvSpPr>
            <p:nvPr/>
          </p:nvSpPr>
          <p:spPr bwMode="auto">
            <a:xfrm>
              <a:off x="323529" y="5157192"/>
              <a:ext cx="2016224" cy="646331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600" b="1">
                  <a:latin typeface="華康楷書體W5(P)"/>
                  <a:ea typeface="華康楷書體W5(P)"/>
                  <a:cs typeface="華康楷書體W5(P)"/>
                </a:rPr>
                <a:t>題項難度</a:t>
              </a:r>
              <a:endParaRPr kumimoji="0" lang="zh-TW" altLang="en-US" sz="3600">
                <a:ea typeface="微軟正黑體" pitchFamily="34" charset="-12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195904" y="2060848"/>
              <a:ext cx="863928" cy="2304650"/>
            </a:xfrm>
            <a:prstGeom prst="roundRect">
              <a:avLst>
                <a:gd name="adj" fmla="val 23539"/>
              </a:avLst>
            </a:prstGeom>
            <a:noFill/>
            <a:ln w="571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8" name="Straight Arrow Connector 7"/>
            <p:cNvCxnSpPr>
              <a:stCxn id="89101" idx="0"/>
            </p:cNvCxnSpPr>
            <p:nvPr/>
          </p:nvCxnSpPr>
          <p:spPr>
            <a:xfrm flipV="1">
              <a:off x="1331975" y="4365498"/>
              <a:ext cx="1151375" cy="792025"/>
            </a:xfrm>
            <a:prstGeom prst="straightConnector1">
              <a:avLst/>
            </a:prstGeom>
            <a:ln w="44450">
              <a:solidFill>
                <a:srgbClr val="CC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627313" y="1989138"/>
            <a:ext cx="3168650" cy="4608512"/>
            <a:chOff x="1115616" y="2060848"/>
            <a:chExt cx="3168352" cy="4608512"/>
          </a:xfrm>
        </p:grpSpPr>
        <p:sp>
          <p:nvSpPr>
            <p:cNvPr id="89098" name="Rectangle 10"/>
            <p:cNvSpPr>
              <a:spLocks noChangeArrowheads="1"/>
            </p:cNvSpPr>
            <p:nvPr/>
          </p:nvSpPr>
          <p:spPr bwMode="auto">
            <a:xfrm>
              <a:off x="1115616" y="4915034"/>
              <a:ext cx="3168352" cy="1754326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600" b="1">
                  <a:latin typeface="華康楷書體W5(P)"/>
                  <a:ea typeface="華康楷書體W5(P)"/>
                  <a:cs typeface="華康楷書體W5(P)"/>
                </a:rPr>
                <a:t>題項是否切合</a:t>
              </a:r>
              <a:r>
                <a:rPr kumimoji="0" lang="en-US" altLang="zh-TW" sz="3600" b="1">
                  <a:latin typeface="華康楷書體W5(P)"/>
                  <a:ea typeface="華康楷書體W5(P)"/>
                  <a:cs typeface="華康楷書體W5(P)"/>
                </a:rPr>
                <a:t>Rasch</a:t>
              </a:r>
              <a:r>
                <a:rPr kumimoji="0" lang="zh-TW" altLang="en-US" sz="3600" b="1">
                  <a:latin typeface="華康楷書體W5(P)"/>
                  <a:ea typeface="華康楷書體W5(P)"/>
                  <a:cs typeface="華康楷書體W5(P)"/>
                </a:rPr>
                <a:t>模型 </a:t>
              </a:r>
              <a:r>
                <a:rPr kumimoji="0" lang="en-US" altLang="zh-TW" sz="3600" b="1">
                  <a:latin typeface="華康楷書體W5(P)"/>
                  <a:ea typeface="華康楷書體W5(P)"/>
                  <a:cs typeface="華康楷書體W5(P)"/>
                </a:rPr>
                <a:t>(0.5</a:t>
              </a:r>
              <a:r>
                <a:rPr kumimoji="0" lang="zh-TW" altLang="en-US" sz="3600" b="1">
                  <a:latin typeface="華康楷書體W5(P)"/>
                  <a:ea typeface="華康楷書體W5(P)"/>
                  <a:cs typeface="華康楷書體W5(P)"/>
                </a:rPr>
                <a:t>與 </a:t>
              </a:r>
              <a:r>
                <a:rPr kumimoji="0" lang="en-US" altLang="zh-TW" sz="3600" b="1">
                  <a:latin typeface="華康楷書體W5(P)"/>
                  <a:ea typeface="華康楷書體W5(P)"/>
                  <a:cs typeface="華康楷書體W5(P)"/>
                </a:rPr>
                <a:t>1.5</a:t>
              </a:r>
              <a:r>
                <a:rPr kumimoji="0" lang="zh-TW" altLang="en-US" sz="3600" b="1">
                  <a:latin typeface="華康楷書體W5(P)"/>
                  <a:ea typeface="華康楷書體W5(P)"/>
                  <a:cs typeface="華康楷書體W5(P)"/>
                </a:rPr>
                <a:t>之間</a:t>
              </a:r>
              <a:r>
                <a:rPr kumimoji="0" lang="en-US" altLang="zh-TW" sz="3600" b="1">
                  <a:latin typeface="華康楷書體W5(P)"/>
                  <a:ea typeface="華康楷書體W5(P)"/>
                  <a:cs typeface="華康楷書體W5(P)"/>
                </a:rPr>
                <a:t>)</a:t>
              </a:r>
              <a:endParaRPr kumimoji="0" lang="zh-TW" altLang="en-US" sz="3600">
                <a:ea typeface="微軟正黑體" pitchFamily="34" charset="-12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95014" y="2060848"/>
              <a:ext cx="649226" cy="2305050"/>
            </a:xfrm>
            <a:prstGeom prst="roundRect">
              <a:avLst>
                <a:gd name="adj" fmla="val 23539"/>
              </a:avLst>
            </a:prstGeom>
            <a:noFill/>
            <a:ln w="571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483912" y="4365898"/>
              <a:ext cx="0" cy="574675"/>
            </a:xfrm>
            <a:prstGeom prst="straightConnector1">
              <a:avLst/>
            </a:prstGeom>
            <a:ln w="44450">
              <a:solidFill>
                <a:srgbClr val="CC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011863" y="1989138"/>
            <a:ext cx="2952750" cy="4608512"/>
            <a:chOff x="2195736" y="2060848"/>
            <a:chExt cx="2952328" cy="4608512"/>
          </a:xfrm>
        </p:grpSpPr>
        <p:sp>
          <p:nvSpPr>
            <p:cNvPr id="89095" name="Rectangle 19"/>
            <p:cNvSpPr>
              <a:spLocks noChangeArrowheads="1"/>
            </p:cNvSpPr>
            <p:nvPr/>
          </p:nvSpPr>
          <p:spPr bwMode="auto">
            <a:xfrm>
              <a:off x="2195736" y="4915034"/>
              <a:ext cx="2952328" cy="1754326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600" b="1">
                  <a:latin typeface="華康楷書體W5(P)"/>
                  <a:ea typeface="華康楷書體W5(P)"/>
                  <a:cs typeface="華康楷書體W5(P)"/>
                </a:rPr>
                <a:t>本題項與量度的相關度</a:t>
              </a:r>
              <a:r>
                <a:rPr kumimoji="0" lang="en-US" altLang="zh-TW" sz="3600" b="1">
                  <a:latin typeface="華康楷書體W5(P)"/>
                  <a:ea typeface="華康楷書體W5(P)"/>
                  <a:cs typeface="華康楷書體W5(P)"/>
                </a:rPr>
                <a:t>(&gt;0.4)</a:t>
              </a:r>
              <a:endParaRPr kumimoji="0" lang="zh-TW" altLang="en-US" sz="3600">
                <a:ea typeface="微軟正黑體" pitchFamily="34" charset="-12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95736" y="2060848"/>
              <a:ext cx="647607" cy="2305050"/>
            </a:xfrm>
            <a:prstGeom prst="roundRect">
              <a:avLst>
                <a:gd name="adj" fmla="val 23539"/>
              </a:avLst>
            </a:prstGeom>
            <a:noFill/>
            <a:ln w="571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483032" y="4365898"/>
              <a:ext cx="0" cy="574675"/>
            </a:xfrm>
            <a:prstGeom prst="straightConnector1">
              <a:avLst/>
            </a:prstGeom>
            <a:ln w="44450">
              <a:solidFill>
                <a:srgbClr val="CC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0C9F18-00DD-4FC6-8A4C-75ACE7BFD662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43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Box 4"/>
          <p:cNvSpPr txBox="1">
            <a:spLocks noChangeArrowheads="1"/>
          </p:cNvSpPr>
          <p:nvPr/>
        </p:nvSpPr>
        <p:spPr bwMode="auto">
          <a:xfrm>
            <a:off x="611188" y="5084763"/>
            <a:ext cx="143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ea typeface="微軟正黑體" pitchFamily="34" charset="-120"/>
              </a:rPr>
              <a:t>…etc…</a:t>
            </a:r>
            <a:endParaRPr kumimoji="0" lang="zh-TW" altLang="en-US">
              <a:ea typeface="微軟正黑體" pitchFamily="34" charset="-12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87675" y="620713"/>
            <a:ext cx="1584325" cy="4537075"/>
          </a:xfrm>
          <a:prstGeom prst="roundRect">
            <a:avLst>
              <a:gd name="adj" fmla="val 23539"/>
            </a:avLst>
          </a:prstGeom>
          <a:noFill/>
          <a:ln w="571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Rounded Rectangle 6"/>
          <p:cNvSpPr/>
          <p:nvPr/>
        </p:nvSpPr>
        <p:spPr>
          <a:xfrm>
            <a:off x="4643438" y="620713"/>
            <a:ext cx="1223962" cy="4537075"/>
          </a:xfrm>
          <a:prstGeom prst="roundRect">
            <a:avLst>
              <a:gd name="adj" fmla="val 23539"/>
            </a:avLst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A0C93D-7E96-48C5-8F10-848D909B93BA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4026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429000"/>
            <a:ext cx="8399462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635375" y="404813"/>
            <a:ext cx="649288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Oval 6"/>
          <p:cNvSpPr/>
          <p:nvPr/>
        </p:nvSpPr>
        <p:spPr>
          <a:xfrm>
            <a:off x="3635375" y="3860800"/>
            <a:ext cx="649288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3A2B63-CA61-436D-9D4B-0330449C8BC7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91138" name="TextBox 2"/>
          <p:cNvSpPr txBox="1">
            <a:spLocks noChangeArrowheads="1"/>
          </p:cNvSpPr>
          <p:nvPr/>
        </p:nvSpPr>
        <p:spPr bwMode="auto">
          <a:xfrm>
            <a:off x="107950" y="188913"/>
            <a:ext cx="8785225" cy="1200150"/>
          </a:xfrm>
          <a:prstGeom prst="rect">
            <a:avLst/>
          </a:prstGeom>
          <a:solidFill>
            <a:srgbClr val="CCFF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Output Tables 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表格 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20: Score Table (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原始分數和羅氏分數互換表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)</a:t>
            </a:r>
            <a:endParaRPr kumimoji="0" lang="en-GB" altLang="zh-TW" sz="3600" b="1">
              <a:latin typeface="華康楷書體W5(P)"/>
              <a:ea typeface="華康楷書體W5(P)"/>
              <a:cs typeface="華康楷書體W5(P)"/>
            </a:endParaRPr>
          </a:p>
        </p:txBody>
      </p:sp>
      <p:pic>
        <p:nvPicPr>
          <p:cNvPr id="9113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9144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076700"/>
            <a:ext cx="9144000" cy="1081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1141" name="TextBox 5"/>
          <p:cNvSpPr txBox="1">
            <a:spLocks noChangeArrowheads="1"/>
          </p:cNvSpPr>
          <p:nvPr/>
        </p:nvSpPr>
        <p:spPr bwMode="auto">
          <a:xfrm>
            <a:off x="179388" y="4221163"/>
            <a:ext cx="8785225" cy="2308225"/>
          </a:xfrm>
          <a:prstGeom prst="rect">
            <a:avLst/>
          </a:prstGeom>
          <a:solidFill>
            <a:srgbClr val="CCFF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原始分數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= 6 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即相當於羅氏分數 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= -5.81</a:t>
            </a:r>
          </a:p>
          <a:p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…</a:t>
            </a:r>
          </a:p>
          <a:p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原始分數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= 18 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即相當於羅氏分數 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= 1.34</a:t>
            </a:r>
          </a:p>
          <a:p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…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等等</a:t>
            </a:r>
            <a:endParaRPr kumimoji="0" lang="en-GB" sz="3600" b="1">
              <a:latin typeface="華康楷書體W5(P)"/>
              <a:ea typeface="華康楷書體W5(P)"/>
              <a:cs typeface="華康楷書體W5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F22847-AA0E-4A28-BF8E-759A3FB2F336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92162" name="TextBox 2"/>
          <p:cNvSpPr txBox="1">
            <a:spLocks noChangeArrowheads="1"/>
          </p:cNvSpPr>
          <p:nvPr/>
        </p:nvSpPr>
        <p:spPr bwMode="auto">
          <a:xfrm>
            <a:off x="107950" y="260350"/>
            <a:ext cx="8785225" cy="1201738"/>
          </a:xfrm>
          <a:prstGeom prst="rect">
            <a:avLst/>
          </a:prstGeom>
          <a:solidFill>
            <a:srgbClr val="CCFF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Output Tables 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表格 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7.2.1: Person Keyform Unexpected (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意料之外的學生表現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)</a:t>
            </a:r>
            <a:endParaRPr kumimoji="0" lang="en-GB" altLang="zh-TW" sz="3600" b="1">
              <a:latin typeface="華康楷書體W5(P)"/>
              <a:ea typeface="華康楷書體W5(P)"/>
              <a:cs typeface="華康楷書體W5(P)"/>
            </a:endParaRP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9138"/>
            <a:ext cx="91678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5076825" y="3502025"/>
            <a:ext cx="647700" cy="503238"/>
            <a:chOff x="3648" y="1751"/>
            <a:chExt cx="144" cy="313"/>
          </a:xfrm>
        </p:grpSpPr>
        <p:sp>
          <p:nvSpPr>
            <p:cNvPr id="92174" name="Oval 13"/>
            <p:cNvSpPr>
              <a:spLocks noChangeArrowheads="1"/>
            </p:cNvSpPr>
            <p:nvPr/>
          </p:nvSpPr>
          <p:spPr bwMode="auto">
            <a:xfrm>
              <a:off x="3648" y="1872"/>
              <a:ext cx="144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en-US" altLang="zh-TW"/>
            </a:p>
          </p:txBody>
        </p:sp>
        <p:sp>
          <p:nvSpPr>
            <p:cNvPr id="92175" name="Line 14"/>
            <p:cNvSpPr>
              <a:spLocks noChangeShapeType="1"/>
            </p:cNvSpPr>
            <p:nvPr/>
          </p:nvSpPr>
          <p:spPr bwMode="auto">
            <a:xfrm flipH="1" flipV="1">
              <a:off x="3719" y="1751"/>
              <a:ext cx="0" cy="1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1989138"/>
            <a:ext cx="2195513" cy="360362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2300288" y="1989138"/>
            <a:ext cx="1403350" cy="360362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3816350" y="1989138"/>
            <a:ext cx="4211638" cy="3952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203575" y="2460625"/>
            <a:ext cx="1911350" cy="1112838"/>
            <a:chOff x="3203848" y="2100198"/>
            <a:chExt cx="1911558" cy="1112458"/>
          </a:xfrm>
        </p:grpSpPr>
        <p:sp>
          <p:nvSpPr>
            <p:cNvPr id="15" name="Rounded Rectangle 14"/>
            <p:cNvSpPr/>
            <p:nvPr/>
          </p:nvSpPr>
          <p:spPr>
            <a:xfrm>
              <a:off x="4035789" y="2100198"/>
              <a:ext cx="1079617" cy="576066"/>
            </a:xfrm>
            <a:prstGeom prst="roundRect">
              <a:avLst>
                <a:gd name="adj" fmla="val 43122"/>
              </a:avLst>
            </a:prstGeom>
            <a:noFill/>
            <a:ln w="3810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3203848" y="2349351"/>
              <a:ext cx="828765" cy="863305"/>
            </a:xfrm>
            <a:prstGeom prst="straightConnector1">
              <a:avLst/>
            </a:prstGeom>
            <a:ln w="28575">
              <a:solidFill>
                <a:srgbClr val="CC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250825" y="3471863"/>
            <a:ext cx="649288" cy="749300"/>
            <a:chOff x="3648" y="1597"/>
            <a:chExt cx="144" cy="467"/>
          </a:xfrm>
        </p:grpSpPr>
        <p:sp>
          <p:nvSpPr>
            <p:cNvPr id="92170" name="Oval 13"/>
            <p:cNvSpPr>
              <a:spLocks noChangeArrowheads="1"/>
            </p:cNvSpPr>
            <p:nvPr/>
          </p:nvSpPr>
          <p:spPr bwMode="auto">
            <a:xfrm>
              <a:off x="3648" y="1872"/>
              <a:ext cx="144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en-US" altLang="zh-TW"/>
            </a:p>
          </p:txBody>
        </p:sp>
        <p:sp>
          <p:nvSpPr>
            <p:cNvPr id="92171" name="Line 14"/>
            <p:cNvSpPr>
              <a:spLocks noChangeShapeType="1"/>
            </p:cNvSpPr>
            <p:nvPr/>
          </p:nvSpPr>
          <p:spPr bwMode="auto">
            <a:xfrm flipH="1" flipV="1">
              <a:off x="3719" y="1597"/>
              <a:ext cx="0" cy="2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646A00-E577-49A4-BF26-5EE6511F4BE5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052513"/>
            <a:ext cx="547211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TextBox 3"/>
          <p:cNvSpPr txBox="1">
            <a:spLocks noChangeArrowheads="1"/>
          </p:cNvSpPr>
          <p:nvPr/>
        </p:nvSpPr>
        <p:spPr bwMode="auto">
          <a:xfrm>
            <a:off x="179388" y="-26988"/>
            <a:ext cx="8785225" cy="1076326"/>
          </a:xfrm>
          <a:prstGeom prst="rect">
            <a:avLst/>
          </a:prstGeom>
          <a:solidFill>
            <a:srgbClr val="CCFF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b="1">
                <a:latin typeface="華康楷書體W5(P)"/>
                <a:ea typeface="華康楷書體W5(P)"/>
                <a:cs typeface="華康楷書體W5(P)"/>
              </a:rPr>
              <a:t>Output Tables </a:t>
            </a: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</a:rPr>
              <a:t>表格 </a:t>
            </a:r>
            <a:r>
              <a:rPr kumimoji="0" lang="en-US" altLang="zh-TW" sz="3200" b="1">
                <a:latin typeface="華康楷書體W5(P)"/>
                <a:ea typeface="華康楷書體W5(P)"/>
                <a:cs typeface="華康楷書體W5(P)"/>
              </a:rPr>
              <a:t>36: Person Diagnostic PKMAPS (</a:t>
            </a: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</a:rPr>
              <a:t>個別學生的</a:t>
            </a:r>
            <a:r>
              <a:rPr kumimoji="0" lang="en-US" altLang="zh-TW" sz="3200" b="1">
                <a:latin typeface="華康楷書體W5(P)"/>
                <a:ea typeface="華康楷書體W5(P)"/>
                <a:cs typeface="華康楷書體W5(P)"/>
              </a:rPr>
              <a:t>《</a:t>
            </a:r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</a:rPr>
              <a:t>表現地圖</a:t>
            </a:r>
            <a:r>
              <a:rPr kumimoji="0" lang="en-US" altLang="zh-TW" sz="3200" b="1">
                <a:latin typeface="華康楷書體W5(P)"/>
                <a:ea typeface="華康楷書體W5(P)"/>
                <a:cs typeface="華康楷書體W5(P)"/>
              </a:rPr>
              <a:t>》)</a:t>
            </a:r>
            <a:endParaRPr kumimoji="0" lang="en-GB" altLang="zh-TW" sz="3200" b="1">
              <a:latin typeface="華康楷書體W5(P)"/>
              <a:ea typeface="華康楷書體W5(P)"/>
              <a:cs typeface="華康楷書體W5(P)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572000" y="1412875"/>
            <a:ext cx="4321175" cy="2808288"/>
            <a:chOff x="4572000" y="1412776"/>
            <a:chExt cx="4320481" cy="2808312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4572000" y="2204946"/>
              <a:ext cx="2664985" cy="2016142"/>
            </a:xfrm>
            <a:prstGeom prst="straightConnector1">
              <a:avLst/>
            </a:prstGeom>
            <a:ln w="38100">
              <a:solidFill>
                <a:srgbClr val="CC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01" name="Rectangle 6"/>
            <p:cNvSpPr>
              <a:spLocks noChangeArrowheads="1"/>
            </p:cNvSpPr>
            <p:nvPr/>
          </p:nvSpPr>
          <p:spPr bwMode="auto">
            <a:xfrm>
              <a:off x="7236297" y="1412776"/>
              <a:ext cx="1656184" cy="120032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2400" b="1">
                  <a:latin typeface="華康楷書體W5(P)"/>
                  <a:ea typeface="華康楷書體W5(P)"/>
                  <a:cs typeface="華康楷書體W5(P)"/>
                </a:rPr>
                <a:t>學生</a:t>
              </a:r>
              <a:r>
                <a:rPr kumimoji="0" lang="en-US" altLang="zh-TW" sz="2400" b="1">
                  <a:latin typeface="華康楷書體W5(P)"/>
                  <a:ea typeface="華康楷書體W5(P)"/>
                  <a:cs typeface="華康楷書體W5(P)"/>
                </a:rPr>
                <a:t>3A15</a:t>
              </a:r>
              <a:r>
                <a:rPr kumimoji="0" lang="zh-TW" altLang="en-US" sz="2400" b="1">
                  <a:latin typeface="華康楷書體W5(P)"/>
                  <a:ea typeface="華康楷書體W5(P)"/>
                  <a:cs typeface="華康楷書體W5(P)"/>
                </a:rPr>
                <a:t>對學校的態度</a:t>
              </a:r>
              <a:endParaRPr kumimoji="0" lang="zh-TW" altLang="en-US" sz="2400">
                <a:ea typeface="微軟正黑體" pitchFamily="34" charset="-12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484313"/>
            <a:ext cx="4356100" cy="3268662"/>
            <a:chOff x="0" y="1484784"/>
            <a:chExt cx="4355976" cy="3267655"/>
          </a:xfrm>
        </p:grpSpPr>
        <p:sp>
          <p:nvSpPr>
            <p:cNvPr id="93196" name="Rectangle 15"/>
            <p:cNvSpPr>
              <a:spLocks noChangeArrowheads="1"/>
            </p:cNvSpPr>
            <p:nvPr/>
          </p:nvSpPr>
          <p:spPr bwMode="auto">
            <a:xfrm>
              <a:off x="0" y="1484784"/>
              <a:ext cx="1656184" cy="19389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2400" b="1">
                  <a:latin typeface="華康楷書體W5(P)"/>
                  <a:ea typeface="華康楷書體W5(P)"/>
                  <a:cs typeface="華康楷書體W5(P)"/>
                </a:rPr>
                <a:t>對學生</a:t>
              </a:r>
              <a:r>
                <a:rPr kumimoji="0" lang="en-US" altLang="zh-TW" sz="2400" b="1">
                  <a:latin typeface="華康楷書體W5(P)"/>
                  <a:ea typeface="華康楷書體W5(P)"/>
                  <a:cs typeface="華康楷書體W5(P)"/>
                </a:rPr>
                <a:t>3A15</a:t>
              </a:r>
              <a:r>
                <a:rPr kumimoji="0" lang="zh-TW" altLang="en-US" sz="2400" b="1">
                  <a:latin typeface="華康楷書體W5(P)"/>
                  <a:ea typeface="華康楷書體W5(P)"/>
                  <a:cs typeface="華康楷書體W5(P)"/>
                </a:rPr>
                <a:t>來說是難的題項，但他卻同意</a:t>
              </a:r>
              <a:endParaRPr kumimoji="0" lang="zh-TW" altLang="en-US" sz="2400">
                <a:ea typeface="微軟正黑體" pitchFamily="34" charset="-12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79557" y="1916451"/>
              <a:ext cx="2376419" cy="17282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3198" name="Rectangle 17"/>
            <p:cNvSpPr>
              <a:spLocks noChangeArrowheads="1"/>
            </p:cNvSpPr>
            <p:nvPr/>
          </p:nvSpPr>
          <p:spPr bwMode="auto">
            <a:xfrm>
              <a:off x="0" y="3429000"/>
              <a:ext cx="1763688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2000" b="1">
                  <a:latin typeface="華康楷書體W5(P)"/>
                  <a:ea typeface="華康楷書體W5(P)"/>
                  <a:cs typeface="華康楷書體W5(P)"/>
                </a:rPr>
                <a:t>Q6.</a:t>
              </a:r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我在假期裏也想回校。</a:t>
              </a:r>
              <a:endParaRPr kumimoji="0" lang="en-US" altLang="zh-TW" sz="2000" b="1">
                <a:latin typeface="華康楷書體W5(P)"/>
                <a:ea typeface="華康楷書體W5(P)"/>
                <a:cs typeface="華康楷書體W5(P)"/>
              </a:endParaRPr>
            </a:p>
            <a:p>
              <a:r>
                <a:rPr kumimoji="0" lang="en-US" altLang="zh-TW" sz="2000" b="1">
                  <a:latin typeface="華康楷書體W5(P)"/>
                  <a:ea typeface="華康楷書體W5(P)"/>
                  <a:cs typeface="華康楷書體W5(P)"/>
                </a:rPr>
                <a:t>Q3.</a:t>
              </a:r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我在學校感到快樂。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1619204" y="2708369"/>
              <a:ext cx="36035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49775" y="3421063"/>
            <a:ext cx="4414838" cy="3032125"/>
            <a:chOff x="4550228" y="3421449"/>
            <a:chExt cx="4414260" cy="3031887"/>
          </a:xfrm>
        </p:grpSpPr>
        <p:grpSp>
          <p:nvGrpSpPr>
            <p:cNvPr id="93191" name="Group 22"/>
            <p:cNvGrpSpPr>
              <a:grpSpLocks/>
            </p:cNvGrpSpPr>
            <p:nvPr/>
          </p:nvGrpSpPr>
          <p:grpSpPr bwMode="auto">
            <a:xfrm>
              <a:off x="4550228" y="4509120"/>
              <a:ext cx="4414260" cy="1944216"/>
              <a:chOff x="4550228" y="4509120"/>
              <a:chExt cx="4414260" cy="1944216"/>
            </a:xfrm>
          </p:grpSpPr>
          <p:sp>
            <p:nvSpPr>
              <p:cNvPr id="93193" name="Rectangle 9"/>
              <p:cNvSpPr>
                <a:spLocks noChangeArrowheads="1"/>
              </p:cNvSpPr>
              <p:nvPr/>
            </p:nvSpPr>
            <p:spPr bwMode="auto">
              <a:xfrm>
                <a:off x="7308304" y="4509120"/>
                <a:ext cx="1656184" cy="19389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000" rIns="36000">
                <a:spAutoFit/>
              </a:bodyPr>
              <a:lstStyle/>
              <a:p>
                <a:r>
                  <a:rPr kumimoji="0" lang="zh-TW" altLang="en-US" sz="2400" b="1">
                    <a:latin typeface="華康楷書體W5(P)"/>
                    <a:ea typeface="華康楷書體W5(P)"/>
                    <a:cs typeface="華康楷書體W5(P)"/>
                  </a:rPr>
                  <a:t>對學生</a:t>
                </a:r>
                <a:r>
                  <a:rPr kumimoji="0" lang="en-US" altLang="zh-TW" sz="2400" b="1">
                    <a:latin typeface="華康楷書體W5(P)"/>
                    <a:ea typeface="華康楷書體W5(P)"/>
                    <a:cs typeface="華康楷書體W5(P)"/>
                  </a:rPr>
                  <a:t>3A15</a:t>
                </a:r>
                <a:r>
                  <a:rPr kumimoji="0" lang="zh-TW" altLang="en-US" sz="2400" b="1">
                    <a:latin typeface="華康楷書體W5(P)"/>
                    <a:ea typeface="華康楷書體W5(P)"/>
                    <a:cs typeface="華康楷書體W5(P)"/>
                  </a:rPr>
                  <a:t>來說是容易同意的題項，但他卻不同意</a:t>
                </a:r>
                <a:endParaRPr kumimoji="0" lang="zh-TW" altLang="en-US" sz="2400">
                  <a:ea typeface="微軟正黑體" pitchFamily="34" charset="-12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50228" y="4724684"/>
                <a:ext cx="2469827" cy="1728652"/>
              </a:xfrm>
              <a:prstGeom prst="rect">
                <a:avLst/>
              </a:prstGeom>
              <a:noFill/>
              <a:ln w="38100"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7020055" y="5516785"/>
                <a:ext cx="252380" cy="0"/>
              </a:xfrm>
              <a:prstGeom prst="straightConnector1">
                <a:avLst/>
              </a:prstGeom>
              <a:ln w="38100">
                <a:solidFill>
                  <a:srgbClr val="CC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192" name="TextBox 23"/>
            <p:cNvSpPr txBox="1">
              <a:spLocks noChangeArrowheads="1"/>
            </p:cNvSpPr>
            <p:nvPr/>
          </p:nvSpPr>
          <p:spPr bwMode="auto">
            <a:xfrm>
              <a:off x="7236296" y="3421449"/>
              <a:ext cx="172819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r>
                <a:rPr kumimoji="0" lang="en-US" altLang="zh-TW" sz="2000" b="1">
                  <a:latin typeface="華康楷書體W5(P)"/>
                  <a:ea typeface="華康楷書體W5(P)"/>
                  <a:cs typeface="華康楷書體W5(P)"/>
                </a:rPr>
                <a:t>Q1.</a:t>
              </a:r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我每天都喜愛上學。</a:t>
              </a:r>
              <a:endParaRPr kumimoji="0" lang="en-US" altLang="zh-TW" sz="2000" b="1">
                <a:latin typeface="華康楷書體W5(P)"/>
                <a:ea typeface="華康楷書體W5(P)"/>
                <a:cs typeface="華康楷書體W5(P)"/>
              </a:endParaRPr>
            </a:p>
            <a:p>
              <a:r>
                <a:rPr kumimoji="0" lang="en-US" altLang="zh-TW" sz="2000" b="1">
                  <a:latin typeface="華康楷書體W5(P)"/>
                  <a:ea typeface="華康楷書體W5(P)"/>
                  <a:cs typeface="華康楷書體W5(P)"/>
                </a:rPr>
                <a:t>Q2.</a:t>
              </a:r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我喜歡學校。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55810-19A8-405C-83A5-37A3A94F1D9A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grpSp>
        <p:nvGrpSpPr>
          <p:cNvPr id="94210" name="Group 8"/>
          <p:cNvGrpSpPr>
            <a:grpSpLocks/>
          </p:cNvGrpSpPr>
          <p:nvPr/>
        </p:nvGrpSpPr>
        <p:grpSpPr bwMode="auto">
          <a:xfrm>
            <a:off x="250825" y="260350"/>
            <a:ext cx="8137525" cy="5368925"/>
            <a:chOff x="251520" y="260648"/>
            <a:chExt cx="8136904" cy="5367908"/>
          </a:xfrm>
        </p:grpSpPr>
        <p:pic>
          <p:nvPicPr>
            <p:cNvPr id="9422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1" y="332656"/>
              <a:ext cx="2136393" cy="7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22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5856" y="332656"/>
              <a:ext cx="4981575" cy="529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251520" y="332072"/>
              <a:ext cx="8136904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1520" y="720936"/>
              <a:ext cx="8136904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227" name="TextBox 7"/>
            <p:cNvSpPr txBox="1">
              <a:spLocks noChangeArrowheads="1"/>
            </p:cNvSpPr>
            <p:nvPr/>
          </p:nvSpPr>
          <p:spPr bwMode="auto">
            <a:xfrm>
              <a:off x="2555776" y="260648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2400" b="1">
                  <a:ea typeface="微軟正黑體" pitchFamily="34" charset="-120"/>
                </a:rPr>
                <a:t>…</a:t>
              </a:r>
              <a:endParaRPr kumimoji="0" lang="zh-TW" altLang="en-US" sz="2400" b="1">
                <a:ea typeface="微軟正黑體" pitchFamily="34" charset="-12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11188" y="620713"/>
            <a:ext cx="5040312" cy="1376362"/>
            <a:chOff x="611560" y="620688"/>
            <a:chExt cx="5040560" cy="1376863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419985" y="981181"/>
              <a:ext cx="1152582" cy="4319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572567" y="620688"/>
              <a:ext cx="1079553" cy="50342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94222" name="TextBox 15"/>
            <p:cNvSpPr txBox="1">
              <a:spLocks noChangeArrowheads="1"/>
            </p:cNvSpPr>
            <p:nvPr/>
          </p:nvSpPr>
          <p:spPr bwMode="auto">
            <a:xfrm>
              <a:off x="611560" y="1412776"/>
              <a:ext cx="2842445" cy="5847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1. 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點選 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Graphs</a:t>
              </a:r>
              <a:endParaRPr kumimoji="0" lang="en-GB" altLang="zh-TW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11188" y="4325938"/>
            <a:ext cx="6985000" cy="1755775"/>
            <a:chOff x="611561" y="734064"/>
            <a:chExt cx="6984775" cy="1755930"/>
          </a:xfrm>
        </p:grpSpPr>
        <p:cxnSp>
          <p:nvCxnSpPr>
            <p:cNvPr id="21" name="Straight Arrow Connector 20"/>
            <p:cNvCxnSpPr>
              <a:endCxn id="22" idx="2"/>
            </p:cNvCxnSpPr>
            <p:nvPr/>
          </p:nvCxnSpPr>
          <p:spPr>
            <a:xfrm flipV="1">
              <a:off x="3419758" y="913467"/>
              <a:ext cx="1152488" cy="4985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572245" y="734064"/>
              <a:ext cx="3024091" cy="3603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94219" name="TextBox 22"/>
            <p:cNvSpPr txBox="1">
              <a:spLocks noChangeArrowheads="1"/>
            </p:cNvSpPr>
            <p:nvPr/>
          </p:nvSpPr>
          <p:spPr bwMode="auto">
            <a:xfrm>
              <a:off x="611561" y="1412776"/>
              <a:ext cx="3960440" cy="107721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2. 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點選 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Display by scale group</a:t>
              </a:r>
              <a:endParaRPr kumimoji="0" lang="en-GB" altLang="zh-TW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11188" y="1052513"/>
            <a:ext cx="7489825" cy="2836862"/>
            <a:chOff x="611561" y="-346057"/>
            <a:chExt cx="7488831" cy="2836051"/>
          </a:xfrm>
        </p:grpSpPr>
        <p:cxnSp>
          <p:nvCxnSpPr>
            <p:cNvPr id="26" name="Straight Arrow Connector 25"/>
            <p:cNvCxnSpPr>
              <a:endCxn id="27" idx="2"/>
            </p:cNvCxnSpPr>
            <p:nvPr/>
          </p:nvCxnSpPr>
          <p:spPr>
            <a:xfrm flipV="1">
              <a:off x="3419475" y="-130219"/>
              <a:ext cx="1152372" cy="15426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571847" y="-346057"/>
              <a:ext cx="3528545" cy="43167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94216" name="TextBox 27"/>
            <p:cNvSpPr txBox="1">
              <a:spLocks noChangeArrowheads="1"/>
            </p:cNvSpPr>
            <p:nvPr/>
          </p:nvSpPr>
          <p:spPr bwMode="auto">
            <a:xfrm>
              <a:off x="611561" y="1412776"/>
              <a:ext cx="3960440" cy="107721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3. 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點選 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Category Probability Curves</a:t>
              </a:r>
              <a:endParaRPr kumimoji="0" lang="en-GB" altLang="zh-TW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BFD8DF-21C9-4347-B975-06AC0ED0348F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9525"/>
            <a:ext cx="74961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547813" y="765175"/>
            <a:ext cx="182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200" b="1">
                <a:solidFill>
                  <a:srgbClr val="FF0000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毫不同意</a:t>
            </a:r>
            <a:endParaRPr kumimoji="0" lang="en-US" altLang="ja-JP" sz="3200" b="1">
              <a:solidFill>
                <a:srgbClr val="FF0000"/>
              </a:solidFill>
              <a:latin typeface="華康楷書體W5(P)"/>
              <a:ea typeface="華康楷書體W5(P)"/>
              <a:cs typeface="華康楷書體W5(P)"/>
              <a:sym typeface="Wingdings" pitchFamily="2" charset="2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386013" y="2124075"/>
            <a:ext cx="182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200" b="1">
                <a:solidFill>
                  <a:srgbClr val="00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不太同意</a:t>
            </a:r>
            <a:endParaRPr kumimoji="0" lang="en-US" altLang="ja-JP" sz="3200" b="1">
              <a:solidFill>
                <a:srgbClr val="0000FF"/>
              </a:solidFill>
              <a:latin typeface="華康楷書體W5(P)"/>
              <a:ea typeface="華康楷書體W5(P)"/>
              <a:cs typeface="華康楷書體W5(P)"/>
              <a:sym typeface="Wingdings" pitchFamily="2" charset="2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473575" y="1908175"/>
            <a:ext cx="1827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200" b="1">
                <a:solidFill>
                  <a:srgbClr val="CC00FF"/>
                </a:solidFill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相當同意</a:t>
            </a:r>
            <a:endParaRPr kumimoji="0" lang="en-US" altLang="ja-JP" sz="3200" b="1">
              <a:solidFill>
                <a:srgbClr val="CC00FF"/>
              </a:solidFill>
              <a:latin typeface="華康楷書體W5(P)"/>
              <a:ea typeface="華康楷書體W5(P)"/>
              <a:cs typeface="華康楷書體W5(P)"/>
              <a:sym typeface="Wingdings" pitchFamily="2" charset="2"/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5842000" y="765175"/>
            <a:ext cx="182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200" b="1">
                <a:latin typeface="華康楷書體W5(P)"/>
                <a:ea typeface="華康楷書體W5(P)"/>
                <a:cs typeface="華康楷書體W5(P)"/>
                <a:sym typeface="Wingdings" pitchFamily="2" charset="2"/>
              </a:rPr>
              <a:t>極之同意</a:t>
            </a:r>
            <a:endParaRPr kumimoji="0" lang="en-US" altLang="ja-JP" sz="3200" b="1">
              <a:latin typeface="華康楷書體W5(P)"/>
              <a:ea typeface="華康楷書體W5(P)"/>
              <a:cs typeface="華康楷書體W5(P)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1917D9-F802-4954-B6FC-036D01CCF7DC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grpSp>
        <p:nvGrpSpPr>
          <p:cNvPr id="96258" name="Group 4"/>
          <p:cNvGrpSpPr>
            <a:grpSpLocks/>
          </p:cNvGrpSpPr>
          <p:nvPr/>
        </p:nvGrpSpPr>
        <p:grpSpPr bwMode="auto">
          <a:xfrm>
            <a:off x="1116013" y="981075"/>
            <a:ext cx="7416800" cy="5688013"/>
            <a:chOff x="755576" y="980728"/>
            <a:chExt cx="8724301" cy="7201052"/>
          </a:xfrm>
        </p:grpSpPr>
        <p:pic>
          <p:nvPicPr>
            <p:cNvPr id="9626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576" y="980728"/>
              <a:ext cx="538162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6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6902" y="1761930"/>
              <a:ext cx="4752975" cy="641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6259" name="TextBox 5"/>
          <p:cNvSpPr txBox="1">
            <a:spLocks noChangeArrowheads="1"/>
          </p:cNvSpPr>
          <p:nvPr/>
        </p:nvSpPr>
        <p:spPr bwMode="auto">
          <a:xfrm>
            <a:off x="179388" y="107950"/>
            <a:ext cx="8785225" cy="646113"/>
          </a:xfrm>
          <a:prstGeom prst="rect">
            <a:avLst/>
          </a:prstGeom>
          <a:solidFill>
            <a:srgbClr val="CCFF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學生和題項的羅氏分數可存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Excel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檔</a:t>
            </a:r>
            <a:endParaRPr kumimoji="0" lang="en-GB" sz="3600" b="1">
              <a:latin typeface="華康楷書體W5(P)"/>
              <a:ea typeface="華康楷書體W5(P)"/>
              <a:cs typeface="華康楷書體W5(P)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3850" y="1125538"/>
            <a:ext cx="5688013" cy="1447800"/>
            <a:chOff x="611560" y="44624"/>
            <a:chExt cx="5688632" cy="144887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139369" y="405253"/>
              <a:ext cx="576326" cy="5036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644249" y="44624"/>
              <a:ext cx="1655943" cy="5036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96267" name="TextBox 9"/>
            <p:cNvSpPr txBox="1">
              <a:spLocks noChangeArrowheads="1"/>
            </p:cNvSpPr>
            <p:nvPr/>
          </p:nvSpPr>
          <p:spPr bwMode="auto">
            <a:xfrm>
              <a:off x="611560" y="908720"/>
              <a:ext cx="3799438" cy="5847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1. 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點選 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Output Files</a:t>
              </a:r>
              <a:endParaRPr kumimoji="0" lang="en-GB" altLang="zh-TW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95288" y="1773238"/>
            <a:ext cx="7489825" cy="3400425"/>
            <a:chOff x="611561" y="-418065"/>
            <a:chExt cx="7488831" cy="3400501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3708362" y="13745"/>
              <a:ext cx="934914" cy="14398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500420" y="-418065"/>
              <a:ext cx="3599972" cy="64771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96264" name="TextBox 13"/>
            <p:cNvSpPr txBox="1">
              <a:spLocks noChangeArrowheads="1"/>
            </p:cNvSpPr>
            <p:nvPr/>
          </p:nvSpPr>
          <p:spPr bwMode="auto">
            <a:xfrm>
              <a:off x="611561" y="1412776"/>
              <a:ext cx="3960440" cy="156966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2. 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點選 </a:t>
              </a:r>
              <a:endParaRPr kumimoji="0" lang="en-US" altLang="zh-TW" sz="3200" b="1">
                <a:latin typeface="華康楷書體W5(P)"/>
                <a:ea typeface="華康楷書體W5(P)"/>
                <a:cs typeface="華康楷書體W5(P)"/>
              </a:endParaRPr>
            </a:p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Item File IFILE=</a:t>
              </a:r>
            </a:p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Person File PFILE=</a:t>
              </a:r>
              <a:endParaRPr kumimoji="0" lang="en-GB" altLang="zh-TW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7D382A-E6CC-4701-9AC3-713460C10999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97282" name="標題 1"/>
          <p:cNvSpPr txBox="1">
            <a:spLocks/>
          </p:cNvSpPr>
          <p:nvPr/>
        </p:nvSpPr>
        <p:spPr bwMode="auto">
          <a:xfrm>
            <a:off x="250825" y="341313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5400" b="1">
                <a:latin typeface="華康楷書體W5(P)"/>
                <a:ea typeface="華康楷書體W5(P)"/>
                <a:cs typeface="Times New Roman" pitchFamily="18" charset="0"/>
              </a:rPr>
              <a:t>應用</a:t>
            </a:r>
            <a:r>
              <a:rPr kumimoji="0" lang="en-US" altLang="zh-TW" sz="5400" b="1">
                <a:latin typeface="華康楷書體W5(P)"/>
                <a:ea typeface="華康楷書體W5(P)"/>
                <a:cs typeface="Times New Roman" pitchFamily="18" charset="0"/>
              </a:rPr>
              <a:t>APASO-II</a:t>
            </a:r>
            <a:r>
              <a:rPr kumimoji="0" lang="zh-TW" altLang="en-US" sz="5400" b="1">
                <a:latin typeface="華康楷書體W5(P)"/>
                <a:ea typeface="華康楷書體W5(P)"/>
                <a:cs typeface="Times New Roman" pitchFamily="18" charset="0"/>
              </a:rPr>
              <a:t>的不同設計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23850" y="1412875"/>
            <a:ext cx="8712200" cy="51593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defRPr/>
            </a:pPr>
            <a:r>
              <a:rPr kumimoji="0" lang="zh-TW" altLang="en-US" sz="36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學校可在學年的不同時間選用量表或副量表，運用不同的設計，以達不同的目的：</a:t>
            </a:r>
            <a:endParaRPr kumimoji="0" lang="en-US" altLang="zh-TW" sz="36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742950" indent="-74295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lphaUcPeriod"/>
              <a:defRPr/>
            </a:pPr>
            <a:r>
              <a:rPr kumimoji="0" lang="zh-TW" altLang="en-US" sz="36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質素保證：常模與本校</a:t>
            </a:r>
            <a:endParaRPr kumimoji="0" lang="en-US" altLang="zh-TW" sz="36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742950" indent="-74295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lphaUcPeriod"/>
              <a:defRPr/>
            </a:pPr>
            <a:r>
              <a:rPr kumimoji="0" lang="zh-TW" altLang="en-US" sz="36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前測</a:t>
            </a:r>
            <a:r>
              <a:rPr kumimoji="0" lang="en-US" altLang="zh-TW" sz="36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/</a:t>
            </a:r>
            <a:r>
              <a:rPr kumimoji="0" lang="zh-TW" altLang="en-US" sz="36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後測設計：中期計劃的成效</a:t>
            </a:r>
            <a:endParaRPr kumimoji="0" lang="en-US" altLang="zh-TW" sz="36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742950" indent="-74295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lphaUcPeriod"/>
              <a:defRPr/>
            </a:pPr>
            <a:r>
              <a:rPr kumimoji="0" lang="zh-TW" altLang="en-US" sz="36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縱向設計：追踪學生跨學年發展</a:t>
            </a:r>
            <a:endParaRPr kumimoji="0" lang="en-US" altLang="zh-TW" sz="36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E7F0A6-951C-4657-877F-69BAA41117D5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250825" y="496888"/>
            <a:ext cx="785018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marL="514350" indent="-514350">
              <a:lnSpc>
                <a:spcPct val="140000"/>
              </a:lnSpc>
              <a:buClr>
                <a:srgbClr val="0000FF"/>
              </a:buClr>
              <a:buSzPct val="100000"/>
            </a:pPr>
            <a:r>
              <a:rPr kumimoji="0" lang="en-US" altLang="zh-TW" sz="4400" b="1" u="sng">
                <a:latin typeface="華康楷書體W5(P)"/>
                <a:ea typeface="華康楷書體W5(P)"/>
                <a:cs typeface="Times New Roman" pitchFamily="18" charset="0"/>
              </a:rPr>
              <a:t>A. </a:t>
            </a:r>
            <a:r>
              <a:rPr kumimoji="0" lang="zh-TW" altLang="en-US" sz="4400" b="1" u="sng">
                <a:latin typeface="華康楷書體W5(P)"/>
                <a:ea typeface="華康楷書體W5(P)"/>
                <a:cs typeface="Times New Roman" pitchFamily="18" charset="0"/>
              </a:rPr>
              <a:t>質素保證：常模與本校</a:t>
            </a:r>
            <a:endParaRPr kumimoji="0" lang="en-US" altLang="zh-TW" sz="4400" b="1" u="sng">
              <a:latin typeface="華康楷書體W5(P)"/>
              <a:ea typeface="華康楷書體W5(P)"/>
              <a:cs typeface="Times New Roman" pitchFamily="18" charset="0"/>
            </a:endParaRPr>
          </a:p>
        </p:txBody>
      </p:sp>
      <p:sp>
        <p:nvSpPr>
          <p:cNvPr id="98307" name="TextBox 3"/>
          <p:cNvSpPr txBox="1">
            <a:spLocks noChangeArrowheads="1"/>
          </p:cNvSpPr>
          <p:nvPr/>
        </p:nvSpPr>
        <p:spPr bwMode="auto">
          <a:xfrm>
            <a:off x="323850" y="1628775"/>
            <a:ext cx="8135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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用</a:t>
            </a:r>
            <a:r>
              <a:rPr kumimoji="0" lang="zh-TW" altLang="en-US" sz="44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原始分數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和或羅氏分數均可</a:t>
            </a:r>
            <a:endParaRPr kumimoji="0" lang="en-US" altLang="zh-TW" sz="44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  <p:grpSp>
        <p:nvGrpSpPr>
          <p:cNvPr id="98308" name="Group 6"/>
          <p:cNvGrpSpPr>
            <a:grpSpLocks/>
          </p:cNvGrpSpPr>
          <p:nvPr/>
        </p:nvGrpSpPr>
        <p:grpSpPr bwMode="auto">
          <a:xfrm>
            <a:off x="323850" y="2420938"/>
            <a:ext cx="8135938" cy="769937"/>
            <a:chOff x="467544" y="2708920"/>
            <a:chExt cx="8136904" cy="76944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3420645" y="2853289"/>
              <a:ext cx="647777" cy="5394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8314" name="TextBox 5"/>
            <p:cNvSpPr txBox="1">
              <a:spLocks noChangeArrowheads="1"/>
            </p:cNvSpPr>
            <p:nvPr/>
          </p:nvSpPr>
          <p:spPr bwMode="auto">
            <a:xfrm>
              <a:off x="467544" y="2708920"/>
              <a:ext cx="81369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8775" indent="-358775">
                <a:buFont typeface="Wingdings" pitchFamily="2" charset="2"/>
                <a:buChar char=""/>
              </a:pPr>
              <a:r>
                <a:rPr kumimoji="0" lang="zh-TW" altLang="en-US" sz="4400" b="1">
                  <a:latin typeface="華康楷書體W5(P)"/>
                  <a:ea typeface="華康楷書體W5(P)"/>
                  <a:cs typeface="Times New Roman" pitchFamily="18" charset="0"/>
                </a:rPr>
                <a:t>從闊到窄</a:t>
              </a:r>
            </a:p>
          </p:txBody>
        </p:sp>
      </p:grpSp>
      <p:sp>
        <p:nvSpPr>
          <p:cNvPr id="98309" name="Rectangle 8"/>
          <p:cNvSpPr>
            <a:spLocks noChangeArrowheads="1"/>
          </p:cNvSpPr>
          <p:nvPr/>
        </p:nvSpPr>
        <p:spPr bwMode="auto">
          <a:xfrm>
            <a:off x="827088" y="3351213"/>
            <a:ext cx="7077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zh-TW" altLang="en-US" sz="32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跨年比較報告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原始分數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全體報告</a:t>
            </a:r>
          </a:p>
        </p:txBody>
      </p:sp>
      <p:sp>
        <p:nvSpPr>
          <p:cNvPr id="98310" name="Rectangle 9"/>
          <p:cNvSpPr>
            <a:spLocks noChangeArrowheads="1"/>
          </p:cNvSpPr>
          <p:nvPr/>
        </p:nvSpPr>
        <p:spPr bwMode="auto">
          <a:xfrm>
            <a:off x="827088" y="4008438"/>
            <a:ext cx="7897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zh-TW" altLang="en-US" sz="32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盒形圖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原始分數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香港常模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全體報告</a:t>
            </a:r>
          </a:p>
        </p:txBody>
      </p:sp>
      <p:sp>
        <p:nvSpPr>
          <p:cNvPr id="98311" name="Rectangle 10"/>
          <p:cNvSpPr>
            <a:spLocks noChangeArrowheads="1"/>
          </p:cNvSpPr>
          <p:nvPr/>
        </p:nvSpPr>
        <p:spPr bwMode="auto">
          <a:xfrm>
            <a:off x="827088" y="4656138"/>
            <a:ext cx="7897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zh-TW" altLang="en-US" sz="32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平均圖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原始分數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香港常模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全體報告</a:t>
            </a:r>
          </a:p>
        </p:txBody>
      </p:sp>
      <p:sp>
        <p:nvSpPr>
          <p:cNvPr id="98312" name="Rectangle 11"/>
          <p:cNvSpPr>
            <a:spLocks noChangeArrowheads="1"/>
          </p:cNvSpPr>
          <p:nvPr/>
        </p:nvSpPr>
        <p:spPr bwMode="auto">
          <a:xfrm>
            <a:off x="827088" y="5303838"/>
            <a:ext cx="8137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kumimoji="0" lang="zh-TW" altLang="en-US" sz="32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個別題目棒形圖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原始分數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香港常模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全體報告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BB57A5-F844-474C-8DD0-F91C46E0B0D3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99330" name="Rectangle 3"/>
          <p:cNvSpPr>
            <a:spLocks noChangeArrowheads="1"/>
          </p:cNvSpPr>
          <p:nvPr/>
        </p:nvSpPr>
        <p:spPr bwMode="auto">
          <a:xfrm>
            <a:off x="1042988" y="44450"/>
            <a:ext cx="6751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2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跨年比較報告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原始分數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全體報告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657225"/>
            <a:ext cx="6481762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180975" y="4221163"/>
            <a:ext cx="8712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07963" y="2382838"/>
            <a:ext cx="2132012" cy="3638550"/>
            <a:chOff x="208387" y="2382388"/>
            <a:chExt cx="2131365" cy="36389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47830" y="2636412"/>
              <a:ext cx="79192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547830" y="3717603"/>
              <a:ext cx="79192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547830" y="4768630"/>
              <a:ext cx="79192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547830" y="5805367"/>
              <a:ext cx="79192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341" name="Rectangle 12"/>
            <p:cNvSpPr>
              <a:spLocks noChangeArrowheads="1"/>
            </p:cNvSpPr>
            <p:nvPr/>
          </p:nvSpPr>
          <p:spPr bwMode="auto">
            <a:xfrm>
              <a:off x="251520" y="4509120"/>
              <a:ext cx="14157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400" b="1">
                  <a:latin typeface="華康楷書體W5(P)"/>
                  <a:ea typeface="華康楷書體W5(P)"/>
                  <a:cs typeface="華康楷書體W5(P)"/>
                </a:rPr>
                <a:t>不太同意</a:t>
              </a:r>
              <a:endParaRPr kumimoji="0" lang="zh-TW" altLang="en-US" sz="2400">
                <a:ea typeface="微軟正黑體" pitchFamily="34" charset="-120"/>
              </a:endParaRPr>
            </a:p>
          </p:txBody>
        </p:sp>
        <p:sp>
          <p:nvSpPr>
            <p:cNvPr id="99342" name="Rectangle 13"/>
            <p:cNvSpPr>
              <a:spLocks noChangeArrowheads="1"/>
            </p:cNvSpPr>
            <p:nvPr/>
          </p:nvSpPr>
          <p:spPr bwMode="auto">
            <a:xfrm>
              <a:off x="251520" y="5559623"/>
              <a:ext cx="14157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4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毫不</a:t>
              </a:r>
              <a:r>
                <a:rPr kumimoji="0" lang="zh-TW" altLang="en-US" sz="2400" b="1">
                  <a:latin typeface="華康楷書體W5(P)"/>
                  <a:ea typeface="華康楷書體W5(P)"/>
                  <a:cs typeface="華康楷書體W5(P)"/>
                </a:rPr>
                <a:t>同意</a:t>
              </a:r>
              <a:endParaRPr kumimoji="0" lang="zh-TW" altLang="en-US" sz="2400">
                <a:ea typeface="微軟正黑體" pitchFamily="34" charset="-120"/>
              </a:endParaRPr>
            </a:p>
          </p:txBody>
        </p:sp>
        <p:sp>
          <p:nvSpPr>
            <p:cNvPr id="99343" name="Rectangle 14"/>
            <p:cNvSpPr>
              <a:spLocks noChangeArrowheads="1"/>
            </p:cNvSpPr>
            <p:nvPr/>
          </p:nvSpPr>
          <p:spPr bwMode="auto">
            <a:xfrm>
              <a:off x="218012" y="2382388"/>
              <a:ext cx="14157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400" b="1">
                  <a:latin typeface="華康楷書體W5(P)"/>
                  <a:ea typeface="華康楷書體W5(P)"/>
                  <a:cs typeface="華康楷書體W5(P)"/>
                </a:rPr>
                <a:t>極</a:t>
              </a:r>
              <a:r>
                <a:rPr kumimoji="0" lang="zh-TW" altLang="en-US" sz="24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之</a:t>
              </a:r>
              <a:r>
                <a:rPr kumimoji="0" lang="zh-TW" altLang="en-US" sz="2400" b="1">
                  <a:latin typeface="華康楷書體W5(P)"/>
                  <a:ea typeface="華康楷書體W5(P)"/>
                  <a:cs typeface="華康楷書體W5(P)"/>
                </a:rPr>
                <a:t>同意</a:t>
              </a:r>
              <a:endParaRPr kumimoji="0" lang="zh-TW" altLang="en-US" sz="2400">
                <a:ea typeface="微軟正黑體" pitchFamily="34" charset="-120"/>
              </a:endParaRPr>
            </a:p>
          </p:txBody>
        </p:sp>
        <p:sp>
          <p:nvSpPr>
            <p:cNvPr id="99344" name="Rectangle 15"/>
            <p:cNvSpPr>
              <a:spLocks noChangeArrowheads="1"/>
            </p:cNvSpPr>
            <p:nvPr/>
          </p:nvSpPr>
          <p:spPr bwMode="auto">
            <a:xfrm>
              <a:off x="208387" y="3429000"/>
              <a:ext cx="14157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4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相</a:t>
              </a:r>
              <a:r>
                <a:rPr kumimoji="0" lang="zh-TW" altLang="en-US" sz="2400" b="1">
                  <a:latin typeface="華康楷書體W5(P)"/>
                  <a:ea typeface="華康楷書體W5(P)"/>
                  <a:cs typeface="華康楷書體W5(P)"/>
                </a:rPr>
                <a:t>當同意</a:t>
              </a:r>
              <a:endParaRPr kumimoji="0" lang="zh-TW" altLang="en-US" sz="2400">
                <a:ea typeface="微軟正黑體" pitchFamily="34" charset="-12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500563" y="2636838"/>
            <a:ext cx="2235200" cy="2160587"/>
            <a:chOff x="4499992" y="2636912"/>
            <a:chExt cx="2236510" cy="2160240"/>
          </a:xfrm>
        </p:grpSpPr>
        <p:sp>
          <p:nvSpPr>
            <p:cNvPr id="17" name="Oval 16"/>
            <p:cNvSpPr/>
            <p:nvPr/>
          </p:nvSpPr>
          <p:spPr>
            <a:xfrm>
              <a:off x="4787497" y="3428947"/>
              <a:ext cx="1585254" cy="1368205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9336" name="TextBox 17"/>
            <p:cNvSpPr txBox="1">
              <a:spLocks noChangeArrowheads="1"/>
            </p:cNvSpPr>
            <p:nvPr/>
          </p:nvSpPr>
          <p:spPr bwMode="auto">
            <a:xfrm>
              <a:off x="4499992" y="2636912"/>
              <a:ext cx="2236510" cy="5847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Times New Roman" pitchFamily="18" charset="0"/>
                </a:rPr>
                <a:t>逐漸進步中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8B2AA6-787F-4653-8771-57AE50F46A9D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4213" y="115888"/>
            <a:ext cx="7570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2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盒形圖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原始分數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香港常模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全體報告</a:t>
            </a:r>
          </a:p>
        </p:txBody>
      </p:sp>
      <p:grpSp>
        <p:nvGrpSpPr>
          <p:cNvPr id="100355" name="Group 19"/>
          <p:cNvGrpSpPr>
            <a:grpSpLocks/>
          </p:cNvGrpSpPr>
          <p:nvPr/>
        </p:nvGrpSpPr>
        <p:grpSpPr bwMode="auto">
          <a:xfrm>
            <a:off x="-22225" y="908050"/>
            <a:ext cx="9021763" cy="5473700"/>
            <a:chOff x="-22964" y="908720"/>
            <a:chExt cx="9022295" cy="5472608"/>
          </a:xfrm>
        </p:grpSpPr>
        <p:pic>
          <p:nvPicPr>
            <p:cNvPr id="100357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829" y="908720"/>
              <a:ext cx="7414502" cy="547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0358" name="Group 15"/>
            <p:cNvGrpSpPr>
              <a:grpSpLocks/>
            </p:cNvGrpSpPr>
            <p:nvPr/>
          </p:nvGrpSpPr>
          <p:grpSpPr bwMode="auto">
            <a:xfrm>
              <a:off x="919" y="4149080"/>
              <a:ext cx="1546697" cy="400110"/>
              <a:chOff x="919" y="4149080"/>
              <a:chExt cx="1546697" cy="40011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115341" y="4365605"/>
                <a:ext cx="431825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370" name="Rectangle 9"/>
              <p:cNvSpPr>
                <a:spLocks noChangeArrowheads="1"/>
              </p:cNvSpPr>
              <p:nvPr/>
            </p:nvSpPr>
            <p:spPr bwMode="auto">
              <a:xfrm>
                <a:off x="919" y="4149080"/>
                <a:ext cx="12105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zh-TW" altLang="en-US" sz="2000" b="1">
                    <a:latin typeface="華康楷書體W5(P)"/>
                    <a:ea typeface="華康楷書體W5(P)"/>
                    <a:cs typeface="華康楷書體W5(P)"/>
                  </a:rPr>
                  <a:t>不太同意</a:t>
                </a:r>
                <a:endParaRPr kumimoji="0" lang="zh-TW" altLang="en-US" sz="2000">
                  <a:ea typeface="微軟正黑體" pitchFamily="34" charset="-120"/>
                </a:endParaRPr>
              </a:p>
            </p:txBody>
          </p:sp>
        </p:grpSp>
        <p:grpSp>
          <p:nvGrpSpPr>
            <p:cNvPr id="100359" name="Group 16"/>
            <p:cNvGrpSpPr>
              <a:grpSpLocks/>
            </p:cNvGrpSpPr>
            <p:nvPr/>
          </p:nvGrpSpPr>
          <p:grpSpPr bwMode="auto">
            <a:xfrm>
              <a:off x="-22964" y="4725144"/>
              <a:ext cx="1570580" cy="400110"/>
              <a:chOff x="-22964" y="4725144"/>
              <a:chExt cx="1570580" cy="40011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115341" y="4941753"/>
                <a:ext cx="43182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368" name="Rectangle 10"/>
              <p:cNvSpPr>
                <a:spLocks noChangeArrowheads="1"/>
              </p:cNvSpPr>
              <p:nvPr/>
            </p:nvSpPr>
            <p:spPr bwMode="auto">
              <a:xfrm>
                <a:off x="-22964" y="4725144"/>
                <a:ext cx="12105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zh-TW" altLang="en-US" sz="2000" b="1">
                    <a:latin typeface="華康楷書體W5(P)"/>
                    <a:ea typeface="華康楷書體W5(P)"/>
                    <a:cs typeface="華康楷書體W5(P)"/>
                    <a:sym typeface="Wingdings" pitchFamily="2" charset="2"/>
                  </a:rPr>
                  <a:t>毫</a:t>
                </a:r>
                <a:r>
                  <a:rPr kumimoji="0" lang="zh-TW" altLang="en-US" sz="2000" b="1">
                    <a:latin typeface="華康楷書體W5(P)"/>
                    <a:ea typeface="華康楷書體W5(P)"/>
                    <a:cs typeface="華康楷書體W5(P)"/>
                  </a:rPr>
                  <a:t>不同意</a:t>
                </a:r>
                <a:endParaRPr kumimoji="0" lang="zh-TW" altLang="en-US" sz="2000">
                  <a:ea typeface="微軟正黑體" pitchFamily="34" charset="-120"/>
                </a:endParaRPr>
              </a:p>
            </p:txBody>
          </p:sp>
        </p:grpSp>
        <p:grpSp>
          <p:nvGrpSpPr>
            <p:cNvPr id="100360" name="Group 13"/>
            <p:cNvGrpSpPr>
              <a:grpSpLocks/>
            </p:cNvGrpSpPr>
            <p:nvPr/>
          </p:nvGrpSpPr>
          <p:grpSpPr bwMode="auto">
            <a:xfrm>
              <a:off x="49044" y="2956882"/>
              <a:ext cx="1498620" cy="400110"/>
              <a:chOff x="49044" y="2956882"/>
              <a:chExt cx="1498620" cy="40011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115341" y="3213310"/>
                <a:ext cx="431825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366" name="Rectangle 11"/>
              <p:cNvSpPr>
                <a:spLocks noChangeArrowheads="1"/>
              </p:cNvSpPr>
              <p:nvPr/>
            </p:nvSpPr>
            <p:spPr bwMode="auto">
              <a:xfrm>
                <a:off x="49044" y="2956882"/>
                <a:ext cx="12105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zh-TW" altLang="en-US" sz="2000" b="1">
                    <a:latin typeface="華康楷書體W5(P)"/>
                    <a:ea typeface="華康楷書體W5(P)"/>
                    <a:cs typeface="華康楷書體W5(P)"/>
                  </a:rPr>
                  <a:t>極</a:t>
                </a:r>
                <a:r>
                  <a:rPr kumimoji="0" lang="zh-TW" altLang="en-US" sz="2000" b="1">
                    <a:latin typeface="華康楷書體W5(P)"/>
                    <a:ea typeface="華康楷書體W5(P)"/>
                    <a:cs typeface="華康楷書體W5(P)"/>
                    <a:sym typeface="Wingdings" pitchFamily="2" charset="2"/>
                  </a:rPr>
                  <a:t>之</a:t>
                </a:r>
                <a:r>
                  <a:rPr kumimoji="0" lang="zh-TW" altLang="en-US" sz="2000" b="1">
                    <a:latin typeface="華康楷書體W5(P)"/>
                    <a:ea typeface="華康楷書體W5(P)"/>
                    <a:cs typeface="華康楷書體W5(P)"/>
                  </a:rPr>
                  <a:t>同意</a:t>
                </a:r>
                <a:endParaRPr kumimoji="0" lang="zh-TW" altLang="en-US" sz="2000">
                  <a:ea typeface="微軟正黑體" pitchFamily="34" charset="-120"/>
                </a:endParaRPr>
              </a:p>
            </p:txBody>
          </p:sp>
        </p:grpSp>
        <p:grpSp>
          <p:nvGrpSpPr>
            <p:cNvPr id="100361" name="Group 14"/>
            <p:cNvGrpSpPr>
              <a:grpSpLocks/>
            </p:cNvGrpSpPr>
            <p:nvPr/>
          </p:nvGrpSpPr>
          <p:grpSpPr bwMode="auto">
            <a:xfrm>
              <a:off x="11613" y="3532946"/>
              <a:ext cx="1536003" cy="400110"/>
              <a:chOff x="11613" y="3532946"/>
              <a:chExt cx="1536003" cy="40011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1115341" y="3767237"/>
                <a:ext cx="43182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364" name="Rectangle 12"/>
              <p:cNvSpPr>
                <a:spLocks noChangeArrowheads="1"/>
              </p:cNvSpPr>
              <p:nvPr/>
            </p:nvSpPr>
            <p:spPr bwMode="auto">
              <a:xfrm>
                <a:off x="11613" y="3532946"/>
                <a:ext cx="12105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zh-TW" altLang="en-US" sz="2000" b="1">
                    <a:latin typeface="華康楷書體W5(P)"/>
                    <a:ea typeface="華康楷書體W5(P)"/>
                    <a:cs typeface="華康楷書體W5(P)"/>
                    <a:sym typeface="Wingdings" pitchFamily="2" charset="2"/>
                  </a:rPr>
                  <a:t>相</a:t>
                </a:r>
                <a:r>
                  <a:rPr kumimoji="0" lang="zh-TW" altLang="en-US" sz="2000" b="1">
                    <a:latin typeface="華康楷書體W5(P)"/>
                    <a:ea typeface="華康楷書體W5(P)"/>
                    <a:cs typeface="華康楷書體W5(P)"/>
                  </a:rPr>
                  <a:t>當同意</a:t>
                </a:r>
                <a:endParaRPr kumimoji="0" lang="zh-TW" altLang="en-US" sz="2000">
                  <a:ea typeface="微軟正黑體" pitchFamily="34" charset="-120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80248" y="4076738"/>
              <a:ext cx="871271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7380288" y="2997200"/>
            <a:ext cx="1584325" cy="2519363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1E96A4-A418-416B-90CD-8DAEE78DFC3B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250825" y="1125538"/>
            <a:ext cx="8713788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lnSpc>
                <a:spcPct val="150000"/>
              </a:lnSpc>
              <a:buFont typeface="Arial" charset="0"/>
              <a:buAutoNum type="arabicPeriod"/>
            </a:pPr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何謂羅氏分數（</a:t>
            </a:r>
            <a:r>
              <a:rPr kumimoji="0" lang="en-US" altLang="zh-TW" sz="4400" b="1">
                <a:latin typeface="華康楷書體W5(P)"/>
                <a:ea typeface="華康楷書體W5(P)"/>
                <a:cs typeface="華康楷書體W5(P)"/>
              </a:rPr>
              <a:t>Rasch Score</a:t>
            </a:r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） ？</a:t>
            </a:r>
            <a:endParaRPr kumimoji="0" lang="zh-TW" altLang="en-US" sz="4400">
              <a:latin typeface="華康楷書體W5(P)"/>
              <a:ea typeface="華康楷書體W5(P)"/>
              <a:cs typeface="華康楷書體W5(P)"/>
            </a:endParaRPr>
          </a:p>
          <a:p>
            <a:pPr marL="742950" indent="-742950">
              <a:lnSpc>
                <a:spcPct val="150000"/>
              </a:lnSpc>
              <a:spcBef>
                <a:spcPts val="1800"/>
              </a:spcBef>
              <a:buFont typeface="Arial" charset="0"/>
              <a:buAutoNum type="arabicPeriod"/>
            </a:pPr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原始分數 （</a:t>
            </a:r>
            <a:r>
              <a:rPr kumimoji="0" lang="en-US" altLang="zh-TW" sz="4400" b="1">
                <a:latin typeface="華康楷書體W5(P)"/>
                <a:ea typeface="華康楷書體W5(P)"/>
                <a:cs typeface="華康楷書體W5(P)"/>
              </a:rPr>
              <a:t>Raw Score</a:t>
            </a:r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）和</a:t>
            </a:r>
            <a:r>
              <a:rPr kumimoji="0" lang="en-US" altLang="zh-TW" sz="4400" b="1">
                <a:latin typeface="華康楷書體W5(P)"/>
                <a:ea typeface="華康楷書體W5(P)"/>
                <a:cs typeface="華康楷書體W5(P)"/>
              </a:rPr>
              <a:t/>
            </a:r>
            <a:br>
              <a:rPr kumimoji="0" lang="en-US" altLang="zh-TW" sz="4400" b="1">
                <a:latin typeface="華康楷書體W5(P)"/>
                <a:ea typeface="華康楷書體W5(P)"/>
                <a:cs typeface="華康楷書體W5(P)"/>
              </a:rPr>
            </a:br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羅氏分數（</a:t>
            </a:r>
            <a:r>
              <a:rPr kumimoji="0" lang="en-US" altLang="zh-TW" sz="4400" b="1">
                <a:latin typeface="華康楷書體W5(P)"/>
                <a:ea typeface="華康楷書體W5(P)"/>
                <a:cs typeface="華康楷書體W5(P)"/>
              </a:rPr>
              <a:t>Rasch Score</a:t>
            </a:r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）之間</a:t>
            </a:r>
            <a:r>
              <a:rPr kumimoji="0" lang="en-US" altLang="zh-TW" sz="4400" b="1">
                <a:latin typeface="華康楷書體W5(P)"/>
                <a:ea typeface="華康楷書體W5(P)"/>
                <a:cs typeface="華康楷書體W5(P)"/>
              </a:rPr>
              <a:t>, </a:t>
            </a:r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應如何選擇 ？</a:t>
            </a:r>
            <a:endParaRPr kumimoji="0" lang="en-US" altLang="zh-TW" sz="4400" b="1">
              <a:latin typeface="華康楷書體W5(P)"/>
              <a:ea typeface="華康楷書體W5(P)"/>
              <a:cs typeface="華康楷書體W5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925201-C7B6-457F-B9BF-234D195F0620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20725"/>
            <a:ext cx="604361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4"/>
          <p:cNvSpPr>
            <a:spLocks noChangeArrowheads="1"/>
          </p:cNvSpPr>
          <p:nvPr/>
        </p:nvSpPr>
        <p:spPr bwMode="auto">
          <a:xfrm>
            <a:off x="960438" y="44450"/>
            <a:ext cx="757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2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平均圖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原始分數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香港常模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全體報告</a:t>
            </a:r>
          </a:p>
        </p:txBody>
      </p:sp>
      <p:grpSp>
        <p:nvGrpSpPr>
          <p:cNvPr id="101380" name="Group 18"/>
          <p:cNvGrpSpPr>
            <a:grpSpLocks/>
          </p:cNvGrpSpPr>
          <p:nvPr/>
        </p:nvGrpSpPr>
        <p:grpSpPr bwMode="auto">
          <a:xfrm>
            <a:off x="-26988" y="4829175"/>
            <a:ext cx="1566863" cy="400050"/>
            <a:chOff x="189137" y="4509120"/>
            <a:chExt cx="1566119" cy="4001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323661" y="4709175"/>
              <a:ext cx="43159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395" name="Rectangle 10"/>
            <p:cNvSpPr>
              <a:spLocks noChangeArrowheads="1"/>
            </p:cNvSpPr>
            <p:nvPr/>
          </p:nvSpPr>
          <p:spPr bwMode="auto">
            <a:xfrm>
              <a:off x="189137" y="4509120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不太同意</a:t>
              </a:r>
              <a:endParaRPr kumimoji="0" lang="zh-TW" altLang="en-US" sz="2000">
                <a:ea typeface="微軟正黑體" pitchFamily="34" charset="-120"/>
              </a:endParaRPr>
            </a:p>
          </p:txBody>
        </p:sp>
      </p:grpSp>
      <p:grpSp>
        <p:nvGrpSpPr>
          <p:cNvPr id="101381" name="Group 19"/>
          <p:cNvGrpSpPr>
            <a:grpSpLocks/>
          </p:cNvGrpSpPr>
          <p:nvPr/>
        </p:nvGrpSpPr>
        <p:grpSpPr bwMode="auto">
          <a:xfrm>
            <a:off x="0" y="5927725"/>
            <a:ext cx="1576388" cy="400050"/>
            <a:chOff x="179512" y="5559623"/>
            <a:chExt cx="1575744" cy="40011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323632" y="5759678"/>
              <a:ext cx="43162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393" name="Rectangle 11"/>
            <p:cNvSpPr>
              <a:spLocks noChangeArrowheads="1"/>
            </p:cNvSpPr>
            <p:nvPr/>
          </p:nvSpPr>
          <p:spPr bwMode="auto">
            <a:xfrm>
              <a:off x="179512" y="5559623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毫</a:t>
              </a:r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不同意</a:t>
              </a:r>
              <a:endParaRPr kumimoji="0" lang="zh-TW" altLang="en-US" sz="2000">
                <a:ea typeface="微軟正黑體" pitchFamily="34" charset="-120"/>
              </a:endParaRPr>
            </a:p>
          </p:txBody>
        </p:sp>
      </p:grpSp>
      <p:grpSp>
        <p:nvGrpSpPr>
          <p:cNvPr id="101382" name="Group 16"/>
          <p:cNvGrpSpPr>
            <a:grpSpLocks/>
          </p:cNvGrpSpPr>
          <p:nvPr/>
        </p:nvGrpSpPr>
        <p:grpSpPr bwMode="auto">
          <a:xfrm>
            <a:off x="15875" y="2701925"/>
            <a:ext cx="1531938" cy="400050"/>
            <a:chOff x="223838" y="2702358"/>
            <a:chExt cx="1531418" cy="4001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323603" y="2924641"/>
              <a:ext cx="43165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391" name="Rectangle 12"/>
            <p:cNvSpPr>
              <a:spLocks noChangeArrowheads="1"/>
            </p:cNvSpPr>
            <p:nvPr/>
          </p:nvSpPr>
          <p:spPr bwMode="auto">
            <a:xfrm>
              <a:off x="223838" y="2702358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極</a:t>
              </a:r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之</a:t>
              </a:r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同意</a:t>
              </a:r>
              <a:endParaRPr kumimoji="0" lang="zh-TW" altLang="en-US" sz="2000">
                <a:ea typeface="微軟正黑體" pitchFamily="34" charset="-120"/>
              </a:endParaRPr>
            </a:p>
          </p:txBody>
        </p:sp>
      </p:grpSp>
      <p:grpSp>
        <p:nvGrpSpPr>
          <p:cNvPr id="101383" name="Group 17"/>
          <p:cNvGrpSpPr>
            <a:grpSpLocks/>
          </p:cNvGrpSpPr>
          <p:nvPr/>
        </p:nvGrpSpPr>
        <p:grpSpPr bwMode="auto">
          <a:xfrm>
            <a:off x="-22225" y="3789363"/>
            <a:ext cx="1552575" cy="400050"/>
            <a:chOff x="201444" y="3429000"/>
            <a:chExt cx="1553812" cy="40011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323112" y="3629055"/>
              <a:ext cx="43214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389" name="Rectangle 13"/>
            <p:cNvSpPr>
              <a:spLocks noChangeArrowheads="1"/>
            </p:cNvSpPr>
            <p:nvPr/>
          </p:nvSpPr>
          <p:spPr bwMode="auto">
            <a:xfrm>
              <a:off x="201444" y="3429000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  <a:sym typeface="Wingdings" pitchFamily="2" charset="2"/>
                </a:rPr>
                <a:t>相</a:t>
              </a:r>
              <a:r>
                <a:rPr kumimoji="0" lang="zh-TW" altLang="en-US" sz="2000" b="1">
                  <a:latin typeface="華康楷書體W5(P)"/>
                  <a:ea typeface="華康楷書體W5(P)"/>
                  <a:cs typeface="華康楷書體W5(P)"/>
                </a:rPr>
                <a:t>當同意</a:t>
              </a:r>
              <a:endParaRPr kumimoji="0" lang="zh-TW" altLang="en-US" sz="2000">
                <a:ea typeface="微軟正黑體" pitchFamily="34" charset="-12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250825" y="4508500"/>
            <a:ext cx="83534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372225" y="2708275"/>
            <a:ext cx="2627313" cy="3241675"/>
            <a:chOff x="6372200" y="2708920"/>
            <a:chExt cx="2627783" cy="3240360"/>
          </a:xfrm>
        </p:grpSpPr>
        <p:sp>
          <p:nvSpPr>
            <p:cNvPr id="24" name="Oval 23"/>
            <p:cNvSpPr/>
            <p:nvPr/>
          </p:nvSpPr>
          <p:spPr>
            <a:xfrm>
              <a:off x="6372200" y="4725815"/>
              <a:ext cx="1224182" cy="1223465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01387" name="TextBox 24"/>
            <p:cNvSpPr txBox="1">
              <a:spLocks noChangeArrowheads="1"/>
            </p:cNvSpPr>
            <p:nvPr/>
          </p:nvSpPr>
          <p:spPr bwMode="auto">
            <a:xfrm>
              <a:off x="6372200" y="2708920"/>
              <a:ext cx="2627783" cy="156966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Times New Roman" pitchFamily="18" charset="0"/>
                </a:rPr>
                <a:t>本校學生比全港學生顯著少負面情感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7E9BAE-F1A2-4361-8F7B-2DE3D93CDB9D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107950" y="115888"/>
            <a:ext cx="90360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/>
            <a:r>
              <a:rPr kumimoji="0" lang="zh-TW" altLang="en-US" sz="30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個別題目棒形圖</a:t>
            </a:r>
            <a:r>
              <a:rPr kumimoji="0" lang="en-US" altLang="zh-TW" sz="30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000" b="1">
                <a:latin typeface="華康楷書體W5(P)"/>
                <a:ea typeface="華康楷書體W5(P)"/>
                <a:cs typeface="Times New Roman" pitchFamily="18" charset="0"/>
              </a:rPr>
              <a:t>原始分數</a:t>
            </a:r>
            <a:r>
              <a:rPr kumimoji="0" lang="en-US" altLang="zh-TW" sz="30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000" b="1">
                <a:latin typeface="華康楷書體W5(P)"/>
                <a:ea typeface="華康楷書體W5(P)"/>
                <a:cs typeface="Times New Roman" pitchFamily="18" charset="0"/>
              </a:rPr>
              <a:t>香港常模</a:t>
            </a:r>
            <a:r>
              <a:rPr kumimoji="0" lang="en-US" altLang="zh-TW" sz="3000" b="1">
                <a:latin typeface="華康楷書體W5(P)"/>
                <a:ea typeface="華康楷書體W5(P)"/>
                <a:cs typeface="Times New Roman" pitchFamily="18" charset="0"/>
              </a:rPr>
              <a:t>—</a:t>
            </a:r>
            <a:r>
              <a:rPr kumimoji="0" lang="zh-TW" altLang="en-US" sz="3000" b="1">
                <a:latin typeface="華康楷書體W5(P)"/>
                <a:ea typeface="華康楷書體W5(P)"/>
                <a:cs typeface="Times New Roman" pitchFamily="18" charset="0"/>
              </a:rPr>
              <a:t>全體報告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749300"/>
            <a:ext cx="6591300" cy="28956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950" y="3716338"/>
          <a:ext cx="8928100" cy="3017837"/>
        </p:xfrm>
        <a:graphic>
          <a:graphicData uri="http://schemas.openxmlformats.org/drawingml/2006/table">
            <a:tbl>
              <a:tblPr/>
              <a:tblGrid>
                <a:gridCol w="2232248"/>
                <a:gridCol w="864096"/>
                <a:gridCol w="792088"/>
                <a:gridCol w="792088"/>
                <a:gridCol w="792088"/>
                <a:gridCol w="807954"/>
                <a:gridCol w="605355"/>
                <a:gridCol w="649662"/>
                <a:gridCol w="673333"/>
                <a:gridCol w="720078"/>
              </a:tblGrid>
              <a:tr h="375865">
                <a:tc>
                  <a:txBody>
                    <a:bodyPr/>
                    <a:lstStyle/>
                    <a:p>
                      <a:pPr algn="l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華康楷書體W5(P)" pitchFamily="66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1" i="0" u="none" strike="noStrike">
                        <a:solidFill>
                          <a:srgbClr val="000000"/>
                        </a:solidFill>
                        <a:latin typeface="+mn-lt"/>
                        <a:ea typeface="華康楷書體W5(P)" pitchFamily="66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毫不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同意 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kern="1200" dirty="0" smtClean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不太同意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kern="1200" dirty="0" smtClean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相當同意 </a:t>
                      </a:r>
                      <a:r>
                        <a:rPr lang="en-US" altLang="zh-TW" sz="1400" b="1" i="0" u="none" strike="noStrike" kern="1200" dirty="0" smtClean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kern="1200" dirty="0" smtClean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極之同意 </a:t>
                      </a:r>
                      <a:r>
                        <a:rPr lang="en-US" altLang="zh-TW" sz="1400" b="1" i="0" u="none" strike="noStrike" kern="1200" dirty="0" smtClean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i="0" u="none" strike="noStrike" kern="1200" dirty="0" smtClean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平均數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i="0" u="none" strike="noStrike" kern="1200" dirty="0" smtClean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標準差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i="0" u="none" strike="noStrike" kern="1200" dirty="0" smtClean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+mn-cs"/>
                        </a:rPr>
                        <a:t>回應人數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Effect Size / 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latin typeface="細明體"/>
                        </a:rPr>
                        <a:t>效應值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758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Q.21. 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我在學校感到煩躁。 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/ 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I feel restless at school.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Q.21(HK)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49.09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31.80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11.88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7.23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1.77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0.92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78458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758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Q.21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53.29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37.54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9.17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1.56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0.66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578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Small / 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758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Q.22. 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我在學校感到無助。 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/ 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I feel helpless at school.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Q.22(HK)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華康楷書體W5(P)" pitchFamily="66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58.44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28.29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7.89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5.37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1.60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0.85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78571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758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Q.22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64.20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29.43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6.37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1.42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0.61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581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Small / 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758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Q.23. </a:t>
                      </a:r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我在學校感到受威脅。 </a:t>
                      </a:r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/ </a:t>
                      </a: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I feel threatened at school.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Q.23(HK)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華康楷書體W5(P)" pitchFamily="66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63.83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23.75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6.97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5.44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1.54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0.85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78308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758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Q.23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69.14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23.62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7.24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1.38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0.62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580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Negligible / 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華康楷書體W5(P)" pitchFamily="66" charset="-120"/>
                        </a:rPr>
                        <a:t>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051050" y="549275"/>
            <a:ext cx="1441450" cy="122396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/>
          </a:p>
        </p:txBody>
      </p:sp>
      <p:sp>
        <p:nvSpPr>
          <p:cNvPr id="103426" name="Slide Number Placeholder 1"/>
          <p:cNvSpPr>
            <a:spLocks noGrp="1"/>
          </p:cNvSpPr>
          <p:nvPr>
            <p:ph type="sldNum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2EC338-ACCD-4082-8A18-E231678A2706}" type="slidenum">
              <a:rPr lang="en-GB" altLang="zh-TW">
                <a:ea typeface="新細明體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GB" altLang="zh-TW">
              <a:ea typeface="新細明體" charset="-120"/>
            </a:endParaRPr>
          </a:p>
        </p:txBody>
      </p:sp>
      <p:sp>
        <p:nvSpPr>
          <p:cNvPr id="103427" name="Content Placeholder 3"/>
          <p:cNvSpPr>
            <a:spLocks noGrp="1"/>
          </p:cNvSpPr>
          <p:nvPr>
            <p:ph sz="quarter" idx="13"/>
          </p:nvPr>
        </p:nvSpPr>
        <p:spPr>
          <a:xfrm>
            <a:off x="323850" y="2205038"/>
            <a:ext cx="8640763" cy="3446462"/>
          </a:xfrm>
        </p:spPr>
        <p:txBody>
          <a:bodyPr/>
          <a:lstStyle/>
          <a:p>
            <a:pPr marL="742950" indent="-742950">
              <a:buSzPct val="70000"/>
              <a:buFont typeface="Wingdings" pitchFamily="2" charset="2"/>
              <a:buChar char="l"/>
            </a:pPr>
            <a:r>
              <a:rPr lang="zh-TW" altLang="en-US" sz="4400" b="1" smtClean="0">
                <a:latin typeface="華康楷書體W5(P)"/>
                <a:ea typeface="華康楷書體W5(P)"/>
                <a:cs typeface="華康楷書體W5(P)"/>
              </a:rPr>
              <a:t>個別班級的數據</a:t>
            </a:r>
            <a:r>
              <a:rPr lang="en-US" altLang="zh-TW" sz="4400" b="1" smtClean="0">
                <a:latin typeface="華康楷書體W5(P)"/>
                <a:ea typeface="華康楷書體W5(P)"/>
                <a:cs typeface="華康楷書體W5(P)"/>
              </a:rPr>
              <a:t>…</a:t>
            </a:r>
          </a:p>
          <a:p>
            <a:pPr marL="742950" indent="-742950">
              <a:buSzPct val="70000"/>
              <a:buFont typeface="Wingdings" pitchFamily="2" charset="2"/>
              <a:buChar char="l"/>
            </a:pPr>
            <a:r>
              <a:rPr lang="zh-TW" altLang="en-US" sz="4400" b="1" smtClean="0">
                <a:latin typeface="華康楷書體W5(P)"/>
                <a:ea typeface="華康楷書體W5(P)"/>
                <a:cs typeface="華康楷書體W5(P)"/>
              </a:rPr>
              <a:t>老師日常對學生的觀察、交流</a:t>
            </a:r>
            <a:endParaRPr lang="en-US" altLang="zh-TW" sz="4400" b="1" smtClean="0">
              <a:latin typeface="華康楷書體W5(P)"/>
              <a:ea typeface="華康楷書體W5(P)"/>
              <a:cs typeface="華康楷書體W5(P)"/>
            </a:endParaRPr>
          </a:p>
          <a:p>
            <a:pPr marL="742950" indent="-742950">
              <a:buSzPct val="70000"/>
              <a:buFont typeface="Wingdings" pitchFamily="2" charset="2"/>
              <a:buChar char="l"/>
            </a:pPr>
            <a:r>
              <a:rPr lang="zh-TW" altLang="en-US" sz="4400" b="1" smtClean="0">
                <a:latin typeface="華康楷書體W5(P)"/>
                <a:ea typeface="華康楷書體W5(P)"/>
                <a:cs typeface="華康楷書體W5(P)"/>
              </a:rPr>
              <a:t>老師對學生的認識</a:t>
            </a:r>
            <a:endParaRPr lang="en-US" altLang="zh-TW" sz="4400" b="1" smtClean="0">
              <a:latin typeface="華康楷書體W5(P)"/>
              <a:ea typeface="華康楷書體W5(P)"/>
              <a:cs typeface="華康楷書體W5(P)"/>
            </a:endParaRPr>
          </a:p>
          <a:p>
            <a:pPr marL="742950" indent="-742950">
              <a:buSzPct val="70000"/>
              <a:buFont typeface="Wingdings" pitchFamily="2" charset="2"/>
              <a:buChar char="l"/>
            </a:pPr>
            <a:r>
              <a:rPr lang="zh-TW" altLang="en-US" sz="4400" b="1" smtClean="0">
                <a:latin typeface="華康楷書體W5(P)"/>
                <a:ea typeface="華康楷書體W5(P)"/>
                <a:cs typeface="華康楷書體W5(P)"/>
              </a:rPr>
              <a:t>老師的專業知識和判斷</a:t>
            </a:r>
          </a:p>
        </p:txBody>
      </p:sp>
      <p:sp>
        <p:nvSpPr>
          <p:cNvPr id="103428" name="TextBox 2"/>
          <p:cNvSpPr txBox="1">
            <a:spLocks noChangeArrowheads="1"/>
          </p:cNvSpPr>
          <p:nvPr/>
        </p:nvSpPr>
        <p:spPr bwMode="auto">
          <a:xfrm>
            <a:off x="2339975" y="692150"/>
            <a:ext cx="749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400" b="1">
                <a:solidFill>
                  <a:schemeClr val="tx2"/>
                </a:solidFill>
                <a:latin typeface="華康楷書體W5(P)"/>
                <a:ea typeface="華康楷書體W5(P)"/>
                <a:cs typeface="華康楷書體W5(P)"/>
              </a:rPr>
              <a:t>加</a:t>
            </a:r>
            <a:endParaRPr kumimoji="0" lang="en-GB" sz="4400" b="1">
              <a:solidFill>
                <a:schemeClr val="tx2"/>
              </a:solidFill>
              <a:latin typeface="華康楷書體W5(P)"/>
              <a:ea typeface="華康楷書體W5(P)"/>
              <a:cs typeface="華康楷書體W5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6D4A9F-4D72-4552-A027-72B95C832769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107950" y="-26988"/>
            <a:ext cx="88566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marL="514350" indent="-514350">
              <a:lnSpc>
                <a:spcPct val="140000"/>
              </a:lnSpc>
              <a:buClr>
                <a:srgbClr val="0000FF"/>
              </a:buClr>
              <a:buSzPct val="100000"/>
            </a:pP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B. 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前測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/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後測設計：中期計劃的成效</a:t>
            </a:r>
            <a:endParaRPr kumimoji="0" lang="en-US" altLang="zh-TW" sz="44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95288" y="1468438"/>
            <a:ext cx="7416800" cy="2411412"/>
            <a:chOff x="395536" y="1467941"/>
            <a:chExt cx="7416824" cy="2412271"/>
          </a:xfrm>
        </p:grpSpPr>
        <p:grpSp>
          <p:nvGrpSpPr>
            <p:cNvPr id="104458" name="Group 15"/>
            <p:cNvGrpSpPr>
              <a:grpSpLocks/>
            </p:cNvGrpSpPr>
            <p:nvPr/>
          </p:nvGrpSpPr>
          <p:grpSpPr bwMode="auto">
            <a:xfrm>
              <a:off x="755576" y="2920790"/>
              <a:ext cx="7056784" cy="959422"/>
              <a:chOff x="755576" y="2920790"/>
              <a:chExt cx="7056784" cy="959422"/>
            </a:xfrm>
          </p:grpSpPr>
          <p:sp>
            <p:nvSpPr>
              <p:cNvPr id="104460" name="Rectangle 4"/>
              <p:cNvSpPr>
                <a:spLocks noChangeArrowheads="1"/>
              </p:cNvSpPr>
              <p:nvPr/>
            </p:nvSpPr>
            <p:spPr bwMode="auto">
              <a:xfrm>
                <a:off x="755576" y="3356992"/>
                <a:ext cx="90281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zh-TW" altLang="en-US" sz="2800" b="1">
                    <a:latin typeface="華康楷書體W5(P)"/>
                    <a:ea typeface="華康楷書體W5(P)"/>
                    <a:cs typeface="Times New Roman" pitchFamily="18" charset="0"/>
                  </a:rPr>
                  <a:t>前測</a:t>
                </a:r>
                <a:endParaRPr kumimoji="0" lang="zh-TW" altLang="en-US" sz="2800">
                  <a:ea typeface="微軟正黑體" pitchFamily="34" charset="-120"/>
                  <a:cs typeface="Times New Roman" pitchFamily="18" charset="0"/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900362" y="3284688"/>
                <a:ext cx="6911998" cy="0"/>
              </a:xfrm>
              <a:prstGeom prst="straightConnector1">
                <a:avLst/>
              </a:prstGeom>
              <a:ln w="38100">
                <a:solidFill>
                  <a:srgbClr val="CC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116263" y="2921020"/>
                <a:ext cx="0" cy="360492"/>
              </a:xfrm>
              <a:prstGeom prst="line">
                <a:avLst/>
              </a:prstGeom>
              <a:ln w="28575">
                <a:solidFill>
                  <a:srgbClr val="CC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459" name="TextBox 9"/>
            <p:cNvSpPr txBox="1">
              <a:spLocks noChangeArrowheads="1"/>
            </p:cNvSpPr>
            <p:nvPr/>
          </p:nvSpPr>
          <p:spPr bwMode="auto">
            <a:xfrm>
              <a:off x="395536" y="1467941"/>
              <a:ext cx="1368152" cy="1384995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2800" b="1">
                  <a:latin typeface="華康楷書體W5(P)"/>
                  <a:ea typeface="華康楷書體W5(P)"/>
                  <a:cs typeface="Times New Roman" pitchFamily="18" charset="0"/>
                </a:rPr>
                <a:t>學生的自我形象較低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188" y="3987800"/>
            <a:ext cx="7345362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自我形象低對學生的影響：</a:t>
            </a:r>
            <a:endParaRPr kumimoji="0" lang="en-US" altLang="zh-TW" sz="28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"/>
              <a:defRPr/>
            </a:pPr>
            <a:r>
              <a:rPr kumimoji="0" lang="zh-TW" altLang="en-US" sz="28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較易被欺凌或欺凌別人</a:t>
            </a:r>
            <a:endParaRPr kumimoji="0" lang="en-US" altLang="zh-TW" sz="28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"/>
              <a:defRPr/>
            </a:pPr>
            <a:r>
              <a:rPr kumimoji="0" lang="zh-TW" altLang="en-US" sz="28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自我形象低和行為問題有相關性</a:t>
            </a:r>
            <a:endParaRPr kumimoji="0" lang="en-US" altLang="zh-TW" sz="28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"/>
              <a:defRPr/>
            </a:pPr>
            <a:r>
              <a:rPr kumimoji="0" lang="zh-TW" altLang="en-US" sz="28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遇到學業上的挫折時，較少堅持</a:t>
            </a:r>
            <a:endParaRPr kumimoji="0" lang="en-US" altLang="zh-TW" sz="28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"/>
              <a:defRPr/>
            </a:pPr>
            <a:r>
              <a:rPr kumimoji="0" lang="zh-TW" altLang="en-US" sz="28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容易產生挫敗感，影響情緒</a:t>
            </a:r>
            <a:endParaRPr kumimoji="0" lang="en-US" altLang="zh-TW" sz="28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"/>
              <a:defRPr/>
            </a:pPr>
            <a:r>
              <a:rPr kumimoji="0" lang="zh-TW" altLang="en-US" sz="28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成績較低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5150" y="981075"/>
            <a:ext cx="3457575" cy="2246313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干預：實驗甲、乙組</a:t>
            </a:r>
            <a:endParaRPr kumimoji="0" lang="en-US" altLang="zh-TW" sz="28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"/>
              <a:defRPr/>
            </a:pPr>
            <a:r>
              <a:rPr kumimoji="0" lang="zh-TW" altLang="en-US" sz="28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認識自己</a:t>
            </a:r>
            <a:endParaRPr kumimoji="0" lang="en-US" altLang="zh-TW" sz="28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"/>
              <a:defRPr/>
            </a:pPr>
            <a:r>
              <a:rPr kumimoji="0" lang="zh-TW" altLang="en-US" sz="28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正確歸因</a:t>
            </a:r>
            <a:endParaRPr kumimoji="0" lang="en-US" altLang="zh-TW" sz="28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"/>
              <a:defRPr/>
            </a:pPr>
            <a:r>
              <a:rPr kumimoji="0" lang="zh-TW" altLang="en-US" sz="28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對症下藥</a:t>
            </a:r>
            <a:endParaRPr kumimoji="0" lang="en-US" altLang="zh-TW" sz="28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"/>
              <a:defRPr/>
            </a:pPr>
            <a:r>
              <a:rPr kumimoji="0" lang="zh-TW" altLang="en-US" sz="28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成功經驗</a:t>
            </a:r>
            <a:endParaRPr kumimoji="0" lang="en-US" altLang="zh-TW" sz="28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364163" y="1125538"/>
            <a:ext cx="3671887" cy="2759075"/>
            <a:chOff x="5364088" y="1124744"/>
            <a:chExt cx="3672408" cy="2759622"/>
          </a:xfrm>
        </p:grpSpPr>
        <p:sp>
          <p:nvSpPr>
            <p:cNvPr id="104455" name="Rectangle 12"/>
            <p:cNvSpPr>
              <a:spLocks noChangeArrowheads="1"/>
            </p:cNvSpPr>
            <p:nvPr/>
          </p:nvSpPr>
          <p:spPr bwMode="auto">
            <a:xfrm>
              <a:off x="6693525" y="3361146"/>
              <a:ext cx="9028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800" b="1">
                  <a:latin typeface="華康楷書體W5(P)"/>
                  <a:ea typeface="華康楷書體W5(P)"/>
                  <a:cs typeface="Times New Roman" pitchFamily="18" charset="0"/>
                </a:rPr>
                <a:t>後測</a:t>
              </a:r>
              <a:endParaRPr kumimoji="0" lang="zh-TW" altLang="en-US" sz="2800">
                <a:ea typeface="微軟正黑體" pitchFamily="34" charset="-120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7053428" y="2925326"/>
              <a:ext cx="0" cy="35884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457" name="TextBox 14"/>
            <p:cNvSpPr txBox="1">
              <a:spLocks noChangeArrowheads="1"/>
            </p:cNvSpPr>
            <p:nvPr/>
          </p:nvSpPr>
          <p:spPr bwMode="auto">
            <a:xfrm>
              <a:off x="5364088" y="1124744"/>
              <a:ext cx="3672408" cy="181588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pPr marL="358775" indent="-358775">
                <a:buFont typeface="Arial" charset="0"/>
                <a:buAutoNum type="arabicPeriod"/>
              </a:pPr>
              <a:r>
                <a:rPr kumimoji="0" lang="zh-TW" altLang="en-US" sz="2800" b="1">
                  <a:latin typeface="華康楷書體W5(P)"/>
                  <a:ea typeface="華康楷書體W5(P)"/>
                  <a:cs typeface="Times New Roman" pitchFamily="18" charset="0"/>
                </a:rPr>
                <a:t>實驗甲、乙組的自我形象有沒有差 異？</a:t>
              </a:r>
              <a:endParaRPr kumimoji="0" lang="en-US" altLang="zh-TW" sz="2800" b="1">
                <a:latin typeface="華康楷書體W5(P)"/>
                <a:ea typeface="華康楷書體W5(P)"/>
                <a:cs typeface="Times New Roman" pitchFamily="18" charset="0"/>
              </a:endParaRPr>
            </a:p>
            <a:p>
              <a:pPr marL="358775" indent="-358775">
                <a:buFont typeface="Arial" charset="0"/>
                <a:buAutoNum type="arabicPeriod"/>
              </a:pPr>
              <a:r>
                <a:rPr kumimoji="0" lang="zh-TW" altLang="en-US" sz="2800" b="1">
                  <a:latin typeface="華康楷書體W5(P)"/>
                  <a:ea typeface="華康楷書體W5(P)"/>
                  <a:cs typeface="Times New Roman" pitchFamily="18" charset="0"/>
                </a:rPr>
                <a:t>每組從對測到後測有沒有改變？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67A4C5-5C39-47D7-A61C-33F92B68593D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05474" name="TextBox 2"/>
          <p:cNvSpPr txBox="1">
            <a:spLocks noChangeArrowheads="1"/>
          </p:cNvSpPr>
          <p:nvPr/>
        </p:nvSpPr>
        <p:spPr bwMode="auto">
          <a:xfrm>
            <a:off x="2079625" y="2636838"/>
            <a:ext cx="3455988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indent="-539750">
              <a:lnSpc>
                <a:spcPct val="150000"/>
              </a:lnSpc>
              <a:buClr>
                <a:srgbClr val="0000FF"/>
              </a:buClr>
              <a:buSzPct val="70000"/>
              <a:buFont typeface="Wingdings" pitchFamily="2" charset="2"/>
              <a:buChar char="l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正宗法</a:t>
            </a:r>
            <a:endParaRPr kumimoji="0" lang="en-US" altLang="zh-TW" sz="4400" b="1">
              <a:latin typeface="華康楷書體W5(P)"/>
              <a:ea typeface="華康楷書體W5(P)"/>
              <a:cs typeface="Times New Roman" pitchFamily="18" charset="0"/>
            </a:endParaRPr>
          </a:p>
          <a:p>
            <a:pPr marL="539750" indent="-539750">
              <a:lnSpc>
                <a:spcPct val="150000"/>
              </a:lnSpc>
              <a:buClr>
                <a:srgbClr val="0000FF"/>
              </a:buClr>
              <a:buSzPct val="70000"/>
              <a:buFont typeface="Wingdings" pitchFamily="2" charset="2"/>
              <a:buChar char="l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超快法</a:t>
            </a:r>
            <a:endParaRPr kumimoji="0" lang="en-US" altLang="zh-TW" sz="4400" b="1">
              <a:latin typeface="華康楷書體W5(P)"/>
              <a:ea typeface="華康楷書體W5(P)"/>
              <a:cs typeface="Times New Roman" pitchFamily="18" charset="0"/>
            </a:endParaRPr>
          </a:p>
          <a:p>
            <a:pPr marL="539750" indent="-539750">
              <a:lnSpc>
                <a:spcPct val="150000"/>
              </a:lnSpc>
              <a:buClr>
                <a:srgbClr val="0000FF"/>
              </a:buClr>
              <a:buSzPct val="70000"/>
              <a:buFont typeface="Wingdings" pitchFamily="2" charset="2"/>
              <a:buChar char="l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快速法</a:t>
            </a:r>
            <a:endParaRPr kumimoji="0" lang="en-GB" altLang="en-US" sz="44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15900" y="1341438"/>
            <a:ext cx="882015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marL="514350" indent="-514350">
              <a:lnSpc>
                <a:spcPct val="140000"/>
              </a:lnSpc>
              <a:buClr>
                <a:srgbClr val="0000FF"/>
              </a:buClr>
              <a:buSzPct val="100000"/>
            </a:pPr>
            <a:r>
              <a:rPr kumimoji="0" lang="zh-TW" altLang="en-US" sz="4800" b="1">
                <a:latin typeface="華康楷書體W5(P)"/>
                <a:ea typeface="華康楷書體W5(P)"/>
                <a:cs typeface="Times New Roman" pitchFamily="18" charset="0"/>
              </a:rPr>
              <a:t>中期計劃（前測</a:t>
            </a:r>
            <a:r>
              <a:rPr kumimoji="0" lang="en-US" altLang="zh-TW" sz="4800" b="1">
                <a:latin typeface="華康楷書體W5(P)"/>
                <a:ea typeface="華康楷書體W5(P)"/>
                <a:cs typeface="Times New Roman" pitchFamily="18" charset="0"/>
              </a:rPr>
              <a:t>/</a:t>
            </a:r>
            <a:r>
              <a:rPr kumimoji="0" lang="zh-TW" altLang="en-US" sz="4800" b="1">
                <a:latin typeface="華康楷書體W5(P)"/>
                <a:ea typeface="華康楷書體W5(P)"/>
                <a:cs typeface="Times New Roman" pitchFamily="18" charset="0"/>
              </a:rPr>
              <a:t>後測）的成效</a:t>
            </a:r>
            <a:endParaRPr kumimoji="0" lang="en-US" altLang="zh-TW" sz="48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F7B123-CAA0-44AE-97D3-A32A864B8B72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215900" y="876300"/>
            <a:ext cx="88201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marL="514350" indent="-514350">
              <a:lnSpc>
                <a:spcPct val="140000"/>
              </a:lnSpc>
              <a:buClr>
                <a:srgbClr val="0000FF"/>
              </a:buClr>
              <a:buSzPct val="100000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中期計劃（前測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/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後測）的成效</a:t>
            </a:r>
            <a:endParaRPr kumimoji="0" lang="en-US" altLang="zh-TW" sz="44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  <p:sp>
        <p:nvSpPr>
          <p:cNvPr id="106499" name="Rectangle 1"/>
          <p:cNvSpPr>
            <a:spLocks noChangeArrowheads="1"/>
          </p:cNvSpPr>
          <p:nvPr/>
        </p:nvSpPr>
        <p:spPr bwMode="auto">
          <a:xfrm>
            <a:off x="323850" y="2862263"/>
            <a:ext cx="8640763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/>
            <a:r>
              <a:rPr lang="en-US" altLang="zh-TW" sz="2800">
                <a:cs typeface="Times New Roman" pitchFamily="18" charset="0"/>
              </a:rPr>
              <a:t>Wang, W.-C., &amp; Wu, C.-I. (2004). Gain Score in Item Response Theory as an Effect Size Measure. </a:t>
            </a:r>
            <a:r>
              <a:rPr lang="en-US" altLang="zh-TW" sz="2800" i="1">
                <a:cs typeface="Times New Roman" pitchFamily="18" charset="0"/>
              </a:rPr>
              <a:t>Educational and Psychological Measurement, 64</a:t>
            </a:r>
            <a:r>
              <a:rPr lang="en-US" altLang="zh-TW" sz="2800">
                <a:cs typeface="Times New Roman" pitchFamily="18" charset="0"/>
              </a:rPr>
              <a:t>(5), 758-780.</a:t>
            </a:r>
            <a:endParaRPr lang="en-US" altLang="zh-TW" sz="2800"/>
          </a:p>
          <a:p>
            <a:pPr marL="533400" indent="-533400">
              <a:spcBef>
                <a:spcPts val="1800"/>
              </a:spcBef>
            </a:pPr>
            <a:r>
              <a:rPr lang="en-US" altLang="zh-TW" sz="2800">
                <a:cs typeface="Times New Roman" pitchFamily="18" charset="0"/>
              </a:rPr>
              <a:t>Wolfe, E.W., &amp; Chiu, C. W. T. (1999). Measuring pretest-posttest change with a Rasch rating scale model. </a:t>
            </a:r>
            <a:r>
              <a:rPr lang="en-US" altLang="zh-TW" sz="2800" i="1">
                <a:cs typeface="Times New Roman" pitchFamily="18" charset="0"/>
              </a:rPr>
              <a:t>Journal of Applied Measurement, 3</a:t>
            </a:r>
            <a:r>
              <a:rPr lang="en-US" altLang="zh-TW" sz="2800">
                <a:cs typeface="Times New Roman" pitchFamily="18" charset="0"/>
              </a:rPr>
              <a:t>(2), 134-161.</a:t>
            </a:r>
          </a:p>
        </p:txBody>
      </p:sp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292100" y="2060575"/>
            <a:ext cx="3878263" cy="646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8775" indent="-358775">
              <a:buClr>
                <a:srgbClr val="0000FF"/>
              </a:buClr>
              <a:buSzPct val="70000"/>
            </a:pPr>
            <a:r>
              <a:rPr kumimoji="0" lang="zh-TW" altLang="en-US" sz="3600" b="1">
                <a:latin typeface="華康楷書體W5(P)"/>
                <a:ea typeface="華康楷書體W5(P)"/>
                <a:cs typeface="Times New Roman" pitchFamily="18" charset="0"/>
              </a:rPr>
              <a:t>正宗法參考資料：</a:t>
            </a:r>
            <a:endParaRPr kumimoji="0" lang="en-US" altLang="zh-TW" sz="36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36A3C6-B153-49DB-AFB5-9FC34C6B3C40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038225" y="1268413"/>
            <a:ext cx="6310313" cy="7699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SzPct val="70000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超快法  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(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有誤差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, 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見頁 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68)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50825" y="222250"/>
            <a:ext cx="8821738" cy="8302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marL="514350" indent="-514350">
              <a:buClr>
                <a:srgbClr val="0000FF"/>
              </a:buClr>
              <a:buSzPct val="100000"/>
            </a:pPr>
            <a:r>
              <a:rPr kumimoji="0" lang="zh-TW" altLang="en-US" sz="4800" b="1">
                <a:latin typeface="華康楷書體W5(P)"/>
                <a:ea typeface="華康楷書體W5(P)"/>
                <a:cs typeface="Times New Roman" pitchFamily="18" charset="0"/>
              </a:rPr>
              <a:t>中期計劃（前測</a:t>
            </a:r>
            <a:r>
              <a:rPr kumimoji="0" lang="en-US" altLang="zh-TW" sz="4800" b="1">
                <a:latin typeface="華康楷書體W5(P)"/>
                <a:ea typeface="華康楷書體W5(P)"/>
                <a:cs typeface="Times New Roman" pitchFamily="18" charset="0"/>
              </a:rPr>
              <a:t>/</a:t>
            </a:r>
            <a:r>
              <a:rPr kumimoji="0" lang="zh-TW" altLang="en-US" sz="4800" b="1">
                <a:latin typeface="華康楷書體W5(P)"/>
                <a:ea typeface="華康楷書體W5(P)"/>
                <a:cs typeface="Times New Roman" pitchFamily="18" charset="0"/>
              </a:rPr>
              <a:t>後測）的成效</a:t>
            </a:r>
            <a:endParaRPr kumimoji="0" lang="en-US" altLang="zh-TW" sz="48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2276475"/>
            <a:ext cx="8640763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marL="539750" indent="-539750">
              <a:spcAft>
                <a:spcPts val="1800"/>
              </a:spcAft>
              <a:buClr>
                <a:srgbClr val="0000FF"/>
              </a:buClr>
              <a:buFont typeface="Arial" charset="0"/>
              <a:buAutoNum type="arabicPeriod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運用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Ministeps 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分別算出每組於前測和後測的羅氏分數 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(</a:t>
            </a:r>
            <a:r>
              <a:rPr kumimoji="0" lang="zh-TW" altLang="en-US" sz="44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共做</a:t>
            </a:r>
            <a:r>
              <a:rPr kumimoji="0" lang="en-US" altLang="zh-TW" sz="44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4</a:t>
            </a:r>
            <a:r>
              <a:rPr kumimoji="0" lang="zh-TW" altLang="en-US" sz="44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次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)</a:t>
            </a:r>
          </a:p>
          <a:p>
            <a:pPr marL="539750" indent="-539750">
              <a:spcAft>
                <a:spcPts val="1800"/>
              </a:spcAft>
              <a:buClr>
                <a:srgbClr val="0000FF"/>
              </a:buClr>
              <a:buFont typeface="Arial" charset="0"/>
              <a:buAutoNum type="arabicPeriod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每組和常模對照</a:t>
            </a:r>
            <a:endParaRPr kumimoji="0" lang="en-US" altLang="zh-TW" sz="4400" b="1">
              <a:latin typeface="華康楷書體W5(P)"/>
              <a:ea typeface="華康楷書體W5(P)"/>
              <a:cs typeface="Times New Roman" pitchFamily="18" charset="0"/>
            </a:endParaRPr>
          </a:p>
          <a:p>
            <a:pPr marL="539750" indent="-539750">
              <a:spcAft>
                <a:spcPts val="1800"/>
              </a:spcAft>
              <a:buClr>
                <a:srgbClr val="0000FF"/>
              </a:buClr>
              <a:buFont typeface="Arial" charset="0"/>
              <a:buAutoNum type="arabicPeriod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改變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(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增長或退步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) = 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後測 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- 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前測</a:t>
            </a:r>
            <a:endParaRPr kumimoji="0" lang="en-US" altLang="zh-TW" sz="4400" b="1">
              <a:latin typeface="華康楷書體W5(P)"/>
              <a:ea typeface="華康楷書體W5(P)"/>
              <a:cs typeface="Times New Roman" pitchFamily="18" charset="0"/>
            </a:endParaRPr>
          </a:p>
          <a:p>
            <a:pPr marL="539750" indent="-539750">
              <a:spcAft>
                <a:spcPts val="1800"/>
              </a:spcAft>
              <a:buClr>
                <a:srgbClr val="0000FF"/>
              </a:buClr>
              <a:buFont typeface="Arial" charset="0"/>
              <a:buAutoNum type="arabicPeriod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對照兩組的改變</a:t>
            </a:r>
            <a:endParaRPr kumimoji="0" lang="en-GB" sz="44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E238C2-D967-4582-8DB0-DCC92A31793B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88950" y="3276600"/>
            <a:ext cx="4679950" cy="2960688"/>
            <a:chOff x="539552" y="1620089"/>
            <a:chExt cx="4680520" cy="2961039"/>
          </a:xfrm>
        </p:grpSpPr>
        <p:grpSp>
          <p:nvGrpSpPr>
            <p:cNvPr id="108606" name="Group 12"/>
            <p:cNvGrpSpPr>
              <a:grpSpLocks/>
            </p:cNvGrpSpPr>
            <p:nvPr/>
          </p:nvGrpSpPr>
          <p:grpSpPr bwMode="auto">
            <a:xfrm>
              <a:off x="539552" y="2420888"/>
              <a:ext cx="4680520" cy="2160240"/>
              <a:chOff x="611560" y="1844824"/>
              <a:chExt cx="4680520" cy="216024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764225" y="1844220"/>
                <a:ext cx="3527855" cy="1071690"/>
              </a:xfrm>
              <a:prstGeom prst="rect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764225" y="2907971"/>
                <a:ext cx="3527855" cy="1089154"/>
              </a:xfrm>
              <a:prstGeom prst="rect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11560" y="1844220"/>
                <a:ext cx="1152665" cy="1071690"/>
              </a:xfrm>
              <a:prstGeom prst="rect">
                <a:avLst/>
              </a:prstGeom>
              <a:solidFill>
                <a:srgbClr val="3B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1560" y="2915910"/>
                <a:ext cx="1152665" cy="1089154"/>
              </a:xfrm>
              <a:prstGeom prst="rect">
                <a:avLst/>
              </a:prstGeom>
              <a:solidFill>
                <a:srgbClr val="FF53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08619" name="TextBox 9"/>
              <p:cNvSpPr txBox="1">
                <a:spLocks noChangeArrowheads="1"/>
              </p:cNvSpPr>
              <p:nvPr/>
            </p:nvSpPr>
            <p:spPr bwMode="auto">
              <a:xfrm>
                <a:off x="611560" y="1859340"/>
                <a:ext cx="1152000" cy="10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rIns="36000">
                <a:spAutoFit/>
              </a:bodyPr>
              <a:lstStyle/>
              <a:p>
                <a:pPr algn="ctr"/>
                <a:r>
                  <a:rPr kumimoji="0" lang="en-US" altLang="zh-TW" sz="3200">
                    <a:latin typeface="華康楷書體W5(P)"/>
                    <a:ea typeface="華康楷書體W5(P)"/>
                    <a:cs typeface="華康楷書體W5(P)"/>
                  </a:rPr>
                  <a:t>A</a:t>
                </a:r>
                <a:r>
                  <a:rPr kumimoji="0" lang="zh-TW" altLang="en-US" sz="3200">
                    <a:latin typeface="華康楷書體W5(P)"/>
                    <a:ea typeface="華康楷書體W5(P)"/>
                    <a:cs typeface="華康楷書體W5(P)"/>
                  </a:rPr>
                  <a:t>組</a:t>
                </a:r>
                <a:r>
                  <a:rPr kumimoji="0" lang="en-US" altLang="zh-TW" sz="3200">
                    <a:latin typeface="華康楷書體W5(P)"/>
                    <a:ea typeface="華康楷書體W5(P)"/>
                    <a:cs typeface="華康楷書體W5(P)"/>
                  </a:rPr>
                  <a:t>(37</a:t>
                </a:r>
                <a:r>
                  <a:rPr kumimoji="0" lang="zh-TW" altLang="en-US" sz="3200">
                    <a:latin typeface="華康楷書體W5(P)"/>
                    <a:ea typeface="華康楷書體W5(P)"/>
                    <a:cs typeface="華康楷書體W5(P)"/>
                  </a:rPr>
                  <a:t>人</a:t>
                </a:r>
                <a:r>
                  <a:rPr kumimoji="0" lang="en-US" altLang="zh-TW" sz="3200">
                    <a:latin typeface="華康楷書體W5(P)"/>
                    <a:ea typeface="華康楷書體W5(P)"/>
                    <a:cs typeface="華康楷書體W5(P)"/>
                  </a:rPr>
                  <a:t>)</a:t>
                </a:r>
                <a:endParaRPr kumimoji="0" lang="zh-TW" altLang="en-US" sz="3200">
                  <a:latin typeface="華康楷書體W5(P)"/>
                  <a:ea typeface="華康楷書體W5(P)"/>
                  <a:cs typeface="華康楷書體W5(P)"/>
                </a:endParaRPr>
              </a:p>
            </p:txBody>
          </p:sp>
          <p:sp>
            <p:nvSpPr>
              <p:cNvPr id="108620" name="TextBox 11"/>
              <p:cNvSpPr txBox="1">
                <a:spLocks noChangeArrowheads="1"/>
              </p:cNvSpPr>
              <p:nvPr/>
            </p:nvSpPr>
            <p:spPr bwMode="auto">
              <a:xfrm>
                <a:off x="611560" y="2844225"/>
                <a:ext cx="1152000" cy="10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rIns="36000">
                <a:spAutoFit/>
              </a:bodyPr>
              <a:lstStyle/>
              <a:p>
                <a:pPr algn="ctr"/>
                <a:r>
                  <a:rPr kumimoji="0" lang="en-US" altLang="zh-TW" sz="3200">
                    <a:latin typeface="華康楷書體W5(P)"/>
                    <a:ea typeface="華康楷書體W5(P)"/>
                    <a:cs typeface="華康楷書體W5(P)"/>
                  </a:rPr>
                  <a:t>B</a:t>
                </a:r>
                <a:r>
                  <a:rPr kumimoji="0" lang="zh-TW" altLang="en-US" sz="3200">
                    <a:latin typeface="華康楷書體W5(P)"/>
                    <a:ea typeface="華康楷書體W5(P)"/>
                    <a:cs typeface="華康楷書體W5(P)"/>
                  </a:rPr>
                  <a:t>組</a:t>
                </a:r>
                <a:r>
                  <a:rPr kumimoji="0" lang="en-US" altLang="zh-TW" sz="3200">
                    <a:latin typeface="華康楷書體W5(P)"/>
                    <a:ea typeface="華康楷書體W5(P)"/>
                    <a:cs typeface="華康楷書體W5(P)"/>
                  </a:rPr>
                  <a:t>(35</a:t>
                </a:r>
                <a:r>
                  <a:rPr kumimoji="0" lang="zh-TW" altLang="en-US" sz="3200">
                    <a:latin typeface="華康楷書體W5(P)"/>
                    <a:ea typeface="華康楷書體W5(P)"/>
                    <a:cs typeface="華康楷書體W5(P)"/>
                  </a:rPr>
                  <a:t>人</a:t>
                </a:r>
                <a:r>
                  <a:rPr kumimoji="0" lang="en-US" altLang="zh-TW" sz="3200">
                    <a:latin typeface="華康楷書體W5(P)"/>
                    <a:ea typeface="華康楷書體W5(P)"/>
                    <a:cs typeface="華康楷書體W5(P)"/>
                  </a:rPr>
                  <a:t>)</a:t>
                </a:r>
                <a:endParaRPr kumimoji="0" lang="zh-TW" altLang="en-US" sz="3200">
                  <a:latin typeface="華康楷書體W5(P)"/>
                  <a:ea typeface="華康楷書體W5(P)"/>
                  <a:cs typeface="華康楷書體W5(P)"/>
                </a:endParaRPr>
              </a:p>
            </p:txBody>
          </p:sp>
        </p:grpSp>
        <p:sp>
          <p:nvSpPr>
            <p:cNvPr id="108607" name="Rectangle 13"/>
            <p:cNvSpPr>
              <a:spLocks noChangeArrowheads="1"/>
            </p:cNvSpPr>
            <p:nvPr/>
          </p:nvSpPr>
          <p:spPr bwMode="auto">
            <a:xfrm>
              <a:off x="2627784" y="1620089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Times New Roman" pitchFamily="18" charset="0"/>
                </a:rPr>
                <a:t>前測</a:t>
              </a:r>
              <a:endParaRPr kumimoji="0" lang="zh-TW" altLang="en-US" sz="3200">
                <a:ea typeface="微軟正黑體" pitchFamily="34" charset="-120"/>
                <a:cs typeface="Times New Roman" pitchFamily="18" charset="0"/>
              </a:endParaRPr>
            </a:p>
          </p:txBody>
        </p:sp>
        <p:grpSp>
          <p:nvGrpSpPr>
            <p:cNvPr id="108608" name="Group 26"/>
            <p:cNvGrpSpPr>
              <a:grpSpLocks/>
            </p:cNvGrpSpPr>
            <p:nvPr/>
          </p:nvGrpSpPr>
          <p:grpSpPr bwMode="auto">
            <a:xfrm>
              <a:off x="1835696" y="2112678"/>
              <a:ext cx="3168352" cy="369332"/>
              <a:chOff x="1835696" y="2112678"/>
              <a:chExt cx="3168352" cy="369332"/>
            </a:xfrm>
          </p:grpSpPr>
          <p:sp>
            <p:nvSpPr>
              <p:cNvPr id="108609" name="TextBox 16"/>
              <p:cNvSpPr txBox="1">
                <a:spLocks noChangeArrowheads="1"/>
              </p:cNvSpPr>
              <p:nvPr/>
            </p:nvSpPr>
            <p:spPr bwMode="auto">
              <a:xfrm>
                <a:off x="1835696" y="2112678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Q1</a:t>
                </a:r>
                <a:endParaRPr kumimoji="0" lang="en-GB" altLang="zh-TW" b="1"/>
              </a:p>
            </p:txBody>
          </p:sp>
          <p:sp>
            <p:nvSpPr>
              <p:cNvPr id="108610" name="TextBox 17"/>
              <p:cNvSpPr txBox="1">
                <a:spLocks noChangeArrowheads="1"/>
              </p:cNvSpPr>
              <p:nvPr/>
            </p:nvSpPr>
            <p:spPr bwMode="auto">
              <a:xfrm>
                <a:off x="2339752" y="2112678"/>
                <a:ext cx="5760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Q2</a:t>
                </a:r>
                <a:endParaRPr kumimoji="0" lang="en-GB" altLang="zh-TW" b="1"/>
              </a:p>
            </p:txBody>
          </p:sp>
          <p:sp>
            <p:nvSpPr>
              <p:cNvPr id="108611" name="TextBox 18"/>
              <p:cNvSpPr txBox="1">
                <a:spLocks noChangeArrowheads="1"/>
              </p:cNvSpPr>
              <p:nvPr/>
            </p:nvSpPr>
            <p:spPr bwMode="auto">
              <a:xfrm>
                <a:off x="2915816" y="2112678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Q3</a:t>
                </a:r>
                <a:endParaRPr kumimoji="0" lang="en-GB" altLang="zh-TW" b="1"/>
              </a:p>
            </p:txBody>
          </p:sp>
          <p:sp>
            <p:nvSpPr>
              <p:cNvPr id="108612" name="TextBox 19"/>
              <p:cNvSpPr txBox="1">
                <a:spLocks noChangeArrowheads="1"/>
              </p:cNvSpPr>
              <p:nvPr/>
            </p:nvSpPr>
            <p:spPr bwMode="auto">
              <a:xfrm>
                <a:off x="3419872" y="2112678"/>
                <a:ext cx="56735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Q4</a:t>
                </a:r>
                <a:endParaRPr kumimoji="0" lang="en-GB" altLang="zh-TW" b="1"/>
              </a:p>
            </p:txBody>
          </p:sp>
          <p:sp>
            <p:nvSpPr>
              <p:cNvPr id="108613" name="TextBox 20"/>
              <p:cNvSpPr txBox="1">
                <a:spLocks noChangeArrowheads="1"/>
              </p:cNvSpPr>
              <p:nvPr/>
            </p:nvSpPr>
            <p:spPr bwMode="auto">
              <a:xfrm>
                <a:off x="3995936" y="2112678"/>
                <a:ext cx="4931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Q5</a:t>
                </a:r>
                <a:endParaRPr kumimoji="0" lang="en-GB" altLang="zh-TW" b="1"/>
              </a:p>
            </p:txBody>
          </p:sp>
          <p:sp>
            <p:nvSpPr>
              <p:cNvPr id="108614" name="TextBox 21"/>
              <p:cNvSpPr txBox="1">
                <a:spLocks noChangeArrowheads="1"/>
              </p:cNvSpPr>
              <p:nvPr/>
            </p:nvSpPr>
            <p:spPr bwMode="auto">
              <a:xfrm>
                <a:off x="4499992" y="2112678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Q6</a:t>
                </a:r>
                <a:endParaRPr kumimoji="0" lang="en-GB" altLang="zh-TW" b="1"/>
              </a:p>
            </p:txBody>
          </p:sp>
        </p:grp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168900" y="3276600"/>
            <a:ext cx="3529013" cy="2949575"/>
            <a:chOff x="5220072" y="1620089"/>
            <a:chExt cx="3528392" cy="2950153"/>
          </a:xfrm>
        </p:grpSpPr>
        <p:sp>
          <p:nvSpPr>
            <p:cNvPr id="5" name="Rectangle 4"/>
            <p:cNvSpPr/>
            <p:nvPr/>
          </p:nvSpPr>
          <p:spPr>
            <a:xfrm>
              <a:off x="5220072" y="2420346"/>
              <a:ext cx="3528392" cy="1071773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20072" y="3481004"/>
              <a:ext cx="3528392" cy="1089238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08598" name="Rectangle 14"/>
            <p:cNvSpPr>
              <a:spLocks noChangeArrowheads="1"/>
            </p:cNvSpPr>
            <p:nvPr/>
          </p:nvSpPr>
          <p:spPr bwMode="auto">
            <a:xfrm>
              <a:off x="6372200" y="1620089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Times New Roman" pitchFamily="18" charset="0"/>
                </a:rPr>
                <a:t>後測</a:t>
              </a:r>
              <a:endParaRPr kumimoji="0" lang="zh-TW" altLang="en-US" sz="3200">
                <a:ea typeface="微軟正黑體" pitchFamily="34" charset="-120"/>
                <a:cs typeface="Times New Roman" pitchFamily="18" charset="0"/>
              </a:endParaRPr>
            </a:p>
          </p:txBody>
        </p:sp>
        <p:grpSp>
          <p:nvGrpSpPr>
            <p:cNvPr id="108599" name="Group 27"/>
            <p:cNvGrpSpPr>
              <a:grpSpLocks/>
            </p:cNvGrpSpPr>
            <p:nvPr/>
          </p:nvGrpSpPr>
          <p:grpSpPr bwMode="auto">
            <a:xfrm>
              <a:off x="5436096" y="2123564"/>
              <a:ext cx="3168352" cy="369332"/>
              <a:chOff x="1835696" y="2123564"/>
              <a:chExt cx="3168352" cy="369332"/>
            </a:xfrm>
          </p:grpSpPr>
          <p:sp>
            <p:nvSpPr>
              <p:cNvPr id="108600" name="TextBox 28"/>
              <p:cNvSpPr txBox="1">
                <a:spLocks noChangeArrowheads="1"/>
              </p:cNvSpPr>
              <p:nvPr/>
            </p:nvSpPr>
            <p:spPr bwMode="auto">
              <a:xfrm>
                <a:off x="1835696" y="2123564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R1</a:t>
                </a:r>
                <a:endParaRPr kumimoji="0" lang="en-GB" altLang="zh-TW" b="1"/>
              </a:p>
            </p:txBody>
          </p:sp>
          <p:sp>
            <p:nvSpPr>
              <p:cNvPr id="108601" name="TextBox 29"/>
              <p:cNvSpPr txBox="1">
                <a:spLocks noChangeArrowheads="1"/>
              </p:cNvSpPr>
              <p:nvPr/>
            </p:nvSpPr>
            <p:spPr bwMode="auto">
              <a:xfrm>
                <a:off x="2339752" y="2123564"/>
                <a:ext cx="5760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R2</a:t>
                </a:r>
                <a:endParaRPr kumimoji="0" lang="en-GB" altLang="zh-TW" b="1"/>
              </a:p>
            </p:txBody>
          </p:sp>
          <p:sp>
            <p:nvSpPr>
              <p:cNvPr id="108602" name="TextBox 30"/>
              <p:cNvSpPr txBox="1">
                <a:spLocks noChangeArrowheads="1"/>
              </p:cNvSpPr>
              <p:nvPr/>
            </p:nvSpPr>
            <p:spPr bwMode="auto">
              <a:xfrm>
                <a:off x="2915816" y="2123564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R3</a:t>
                </a:r>
                <a:endParaRPr kumimoji="0" lang="en-GB" altLang="zh-TW" b="1"/>
              </a:p>
            </p:txBody>
          </p:sp>
          <p:sp>
            <p:nvSpPr>
              <p:cNvPr id="108603" name="TextBox 31"/>
              <p:cNvSpPr txBox="1">
                <a:spLocks noChangeArrowheads="1"/>
              </p:cNvSpPr>
              <p:nvPr/>
            </p:nvSpPr>
            <p:spPr bwMode="auto">
              <a:xfrm>
                <a:off x="3419872" y="2123564"/>
                <a:ext cx="56735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R4</a:t>
                </a:r>
                <a:endParaRPr kumimoji="0" lang="en-GB" altLang="zh-TW" b="1"/>
              </a:p>
            </p:txBody>
          </p:sp>
          <p:sp>
            <p:nvSpPr>
              <p:cNvPr id="108604" name="TextBox 32"/>
              <p:cNvSpPr txBox="1">
                <a:spLocks noChangeArrowheads="1"/>
              </p:cNvSpPr>
              <p:nvPr/>
            </p:nvSpPr>
            <p:spPr bwMode="auto">
              <a:xfrm>
                <a:off x="3995936" y="2123564"/>
                <a:ext cx="4931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R5</a:t>
                </a:r>
                <a:endParaRPr kumimoji="0" lang="en-GB" altLang="zh-TW" b="1"/>
              </a:p>
            </p:txBody>
          </p:sp>
          <p:sp>
            <p:nvSpPr>
              <p:cNvPr id="108605" name="TextBox 33"/>
              <p:cNvSpPr txBox="1">
                <a:spLocks noChangeArrowheads="1"/>
              </p:cNvSpPr>
              <p:nvPr/>
            </p:nvSpPr>
            <p:spPr bwMode="auto">
              <a:xfrm>
                <a:off x="4499992" y="2123564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R6</a:t>
                </a:r>
                <a:endParaRPr kumimoji="0" lang="en-GB" altLang="zh-TW" b="1"/>
              </a:p>
            </p:txBody>
          </p:sp>
        </p:grpSp>
      </p:grp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258888" y="188913"/>
          <a:ext cx="6137275" cy="2881312"/>
        </p:xfrm>
        <a:graphic>
          <a:graphicData uri="http://schemas.openxmlformats.org/drawingml/2006/table">
            <a:tbl>
              <a:tblPr/>
              <a:tblGrid>
                <a:gridCol w="1023937"/>
                <a:gridCol w="3998913"/>
                <a:gridCol w="111442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楷書體W5(P)"/>
                          <a:ea typeface="華康楷書體W5(P)"/>
                          <a:cs typeface="Times New Roman" pitchFamily="18" charset="0"/>
                        </a:rPr>
                        <a:t>前測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題項：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自我概念（朋輩關係）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楷書體W5(P)"/>
                        <a:ea typeface="華康楷書體W5(P)"/>
                        <a:cs typeface="華康楷書體W5(P)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後測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Q1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我容易和別人相處。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R1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Q2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別人容易喜歡我。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R2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Q3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別人都希望跟我做朋友。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R3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Q4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我有很多朋友。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R4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Q5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我在同輩中受歡迎。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R5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Q6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大多數人都喜歡我。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R6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865438" y="4138613"/>
            <a:ext cx="914400" cy="2017712"/>
            <a:chOff x="2865016" y="3930881"/>
            <a:chExt cx="914896" cy="2018399"/>
          </a:xfrm>
        </p:grpSpPr>
        <p:grpSp>
          <p:nvGrpSpPr>
            <p:cNvPr id="108590" name="Group 23"/>
            <p:cNvGrpSpPr>
              <a:grpSpLocks/>
            </p:cNvGrpSpPr>
            <p:nvPr/>
          </p:nvGrpSpPr>
          <p:grpSpPr bwMode="auto">
            <a:xfrm>
              <a:off x="2865016" y="3930881"/>
              <a:ext cx="900000" cy="900000"/>
              <a:chOff x="7326803" y="908720"/>
              <a:chExt cx="900000" cy="9000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326803" y="908720"/>
                <a:ext cx="900600" cy="900418"/>
              </a:xfrm>
              <a:prstGeom prst="ellipse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  <p:sp>
            <p:nvSpPr>
              <p:cNvPr id="108595" name="TextBox 10"/>
              <p:cNvSpPr txBox="1">
                <a:spLocks noChangeArrowheads="1"/>
              </p:cNvSpPr>
              <p:nvPr/>
            </p:nvSpPr>
            <p:spPr bwMode="auto">
              <a:xfrm>
                <a:off x="7418117" y="1004777"/>
                <a:ext cx="717371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sz="4000"/>
                  <a:t>1</a:t>
                </a:r>
                <a:endParaRPr kumimoji="0" lang="en-GB" altLang="zh-TW" sz="4000"/>
              </a:p>
            </p:txBody>
          </p:sp>
        </p:grpSp>
        <p:grpSp>
          <p:nvGrpSpPr>
            <p:cNvPr id="108591" name="Group 42"/>
            <p:cNvGrpSpPr>
              <a:grpSpLocks/>
            </p:cNvGrpSpPr>
            <p:nvPr/>
          </p:nvGrpSpPr>
          <p:grpSpPr bwMode="auto">
            <a:xfrm>
              <a:off x="2879912" y="5049280"/>
              <a:ext cx="900000" cy="900000"/>
              <a:chOff x="7326803" y="908720"/>
              <a:chExt cx="900000" cy="9000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7326202" y="908302"/>
                <a:ext cx="900601" cy="900418"/>
              </a:xfrm>
              <a:prstGeom prst="ellipse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  <p:sp>
            <p:nvSpPr>
              <p:cNvPr id="108593" name="TextBox 45"/>
              <p:cNvSpPr txBox="1">
                <a:spLocks noChangeArrowheads="1"/>
              </p:cNvSpPr>
              <p:nvPr/>
            </p:nvSpPr>
            <p:spPr bwMode="auto">
              <a:xfrm>
                <a:off x="7418117" y="1004777"/>
                <a:ext cx="717371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sz="4000"/>
                  <a:t>2</a:t>
                </a:r>
                <a:endParaRPr kumimoji="0" lang="en-GB" altLang="zh-TW" sz="4000"/>
              </a:p>
            </p:txBody>
          </p:sp>
        </p:grp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588125" y="4140200"/>
            <a:ext cx="914400" cy="2019300"/>
            <a:chOff x="6588224" y="3933056"/>
            <a:chExt cx="914896" cy="2018399"/>
          </a:xfrm>
        </p:grpSpPr>
        <p:grpSp>
          <p:nvGrpSpPr>
            <p:cNvPr id="108584" name="Group 47"/>
            <p:cNvGrpSpPr>
              <a:grpSpLocks/>
            </p:cNvGrpSpPr>
            <p:nvPr/>
          </p:nvGrpSpPr>
          <p:grpSpPr bwMode="auto">
            <a:xfrm>
              <a:off x="6588224" y="3933056"/>
              <a:ext cx="900000" cy="900000"/>
              <a:chOff x="7326803" y="908720"/>
              <a:chExt cx="900000" cy="9000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7326803" y="908720"/>
                <a:ext cx="900601" cy="899711"/>
              </a:xfrm>
              <a:prstGeom prst="ellipse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  <p:sp>
            <p:nvSpPr>
              <p:cNvPr id="108589" name="TextBox 50"/>
              <p:cNvSpPr txBox="1">
                <a:spLocks noChangeArrowheads="1"/>
              </p:cNvSpPr>
              <p:nvPr/>
            </p:nvSpPr>
            <p:spPr bwMode="auto">
              <a:xfrm>
                <a:off x="7418117" y="1004777"/>
                <a:ext cx="717371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sz="4000"/>
                  <a:t>3</a:t>
                </a:r>
                <a:endParaRPr kumimoji="0" lang="en-GB" altLang="zh-TW" sz="4000"/>
              </a:p>
            </p:txBody>
          </p:sp>
        </p:grpSp>
        <p:grpSp>
          <p:nvGrpSpPr>
            <p:cNvPr id="108585" name="Group 51"/>
            <p:cNvGrpSpPr>
              <a:grpSpLocks/>
            </p:cNvGrpSpPr>
            <p:nvPr/>
          </p:nvGrpSpPr>
          <p:grpSpPr bwMode="auto">
            <a:xfrm>
              <a:off x="6603120" y="5051455"/>
              <a:ext cx="900000" cy="900000"/>
              <a:chOff x="7326803" y="908720"/>
              <a:chExt cx="900000" cy="9000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7326203" y="909010"/>
                <a:ext cx="900600" cy="899710"/>
              </a:xfrm>
              <a:prstGeom prst="ellipse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  <p:sp>
            <p:nvSpPr>
              <p:cNvPr id="108587" name="TextBox 53"/>
              <p:cNvSpPr txBox="1">
                <a:spLocks noChangeArrowheads="1"/>
              </p:cNvSpPr>
              <p:nvPr/>
            </p:nvSpPr>
            <p:spPr bwMode="auto">
              <a:xfrm>
                <a:off x="7418117" y="1004777"/>
                <a:ext cx="717371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sz="4000"/>
                  <a:t>4</a:t>
                </a:r>
                <a:endParaRPr kumimoji="0" lang="en-GB" altLang="zh-TW" sz="40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B060DD-954C-47D0-96EF-01C6C5BAEFBC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038225" y="1268413"/>
            <a:ext cx="7840663" cy="7699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SzPct val="70000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超快法 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: </a:t>
            </a:r>
            <a:r>
              <a:rPr kumimoji="0" lang="zh-TW" altLang="en-US" sz="4400" b="1">
                <a:solidFill>
                  <a:srgbClr val="FF0000"/>
                </a:solidFill>
                <a:latin typeface="華康楷書體W5(P)"/>
                <a:ea typeface="華康楷書體W5(P)"/>
                <a:cs typeface="Times New Roman" pitchFamily="18" charset="0"/>
              </a:rPr>
              <a:t>有誤差 </a:t>
            </a:r>
            <a:r>
              <a:rPr kumimoji="0" lang="en-US" altLang="zh-TW" sz="4400" b="1">
                <a:solidFill>
                  <a:srgbClr val="FF0000"/>
                </a:solidFill>
                <a:latin typeface="華康楷書體W5(P)"/>
                <a:ea typeface="華康楷書體W5(P)"/>
                <a:cs typeface="Times New Roman" pitchFamily="18" charset="0"/>
              </a:rPr>
              <a:t>: </a:t>
            </a:r>
            <a:r>
              <a:rPr kumimoji="0" lang="zh-TW" altLang="en-US" sz="4400" b="1">
                <a:solidFill>
                  <a:srgbClr val="FF0000"/>
                </a:solidFill>
                <a:latin typeface="華康楷書體W5(P)"/>
                <a:ea typeface="華康楷書體W5(P)"/>
                <a:cs typeface="Times New Roman" pitchFamily="18" charset="0"/>
              </a:rPr>
              <a:t>零位標準不一</a:t>
            </a:r>
            <a:endParaRPr kumimoji="0" lang="en-US" altLang="zh-TW" sz="4400" b="1">
              <a:solidFill>
                <a:srgbClr val="FF0000"/>
              </a:solidFill>
              <a:latin typeface="華康楷書體W5(P)"/>
              <a:ea typeface="華康楷書體W5(P)"/>
              <a:cs typeface="Times New Roman" pitchFamily="18" charset="0"/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50825" y="222250"/>
            <a:ext cx="8821738" cy="8302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marL="514350" indent="-514350">
              <a:buClr>
                <a:srgbClr val="0000FF"/>
              </a:buClr>
              <a:buSzPct val="100000"/>
            </a:pPr>
            <a:r>
              <a:rPr kumimoji="0" lang="zh-TW" altLang="en-US" sz="4800" b="1">
                <a:latin typeface="華康楷書體W5(P)"/>
                <a:ea typeface="華康楷書體W5(P)"/>
                <a:cs typeface="Times New Roman" pitchFamily="18" charset="0"/>
              </a:rPr>
              <a:t>中期計劃（前測</a:t>
            </a:r>
            <a:r>
              <a:rPr kumimoji="0" lang="en-US" altLang="zh-TW" sz="4800" b="1">
                <a:latin typeface="華康楷書體W5(P)"/>
                <a:ea typeface="華康楷書體W5(P)"/>
                <a:cs typeface="Times New Roman" pitchFamily="18" charset="0"/>
              </a:rPr>
              <a:t>/</a:t>
            </a:r>
            <a:r>
              <a:rPr kumimoji="0" lang="zh-TW" altLang="en-US" sz="4800" b="1">
                <a:latin typeface="華康楷書體W5(P)"/>
                <a:ea typeface="華康楷書體W5(P)"/>
                <a:cs typeface="Times New Roman" pitchFamily="18" charset="0"/>
              </a:rPr>
              <a:t>後測）的成效</a:t>
            </a:r>
            <a:endParaRPr kumimoji="0" lang="en-US" altLang="zh-TW" sz="48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2276475"/>
            <a:ext cx="8640763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marL="539750" indent="-539750">
              <a:spcAft>
                <a:spcPts val="1800"/>
              </a:spcAft>
              <a:buClr>
                <a:srgbClr val="0000FF"/>
              </a:buClr>
              <a:buFont typeface="Arial" charset="0"/>
              <a:buAutoNum type="arabicPeriod"/>
            </a:pPr>
            <a:r>
              <a:rPr kumimoji="0" lang="zh-TW" altLang="en-US" sz="4400" b="1">
                <a:solidFill>
                  <a:srgbClr val="FF0000"/>
                </a:solidFill>
                <a:latin typeface="華康楷書體W5(P)"/>
                <a:ea typeface="華康楷書體W5(P)"/>
                <a:cs typeface="Times New Roman" pitchFamily="18" charset="0"/>
              </a:rPr>
              <a:t>運用</a:t>
            </a:r>
            <a:r>
              <a:rPr kumimoji="0" lang="en-US" altLang="zh-TW" sz="4400" b="1">
                <a:solidFill>
                  <a:srgbClr val="FF0000"/>
                </a:solidFill>
                <a:latin typeface="華康楷書體W5(P)"/>
                <a:ea typeface="華康楷書體W5(P)"/>
                <a:cs typeface="Times New Roman" pitchFamily="18" charset="0"/>
              </a:rPr>
              <a:t>Ministeps </a:t>
            </a:r>
            <a:r>
              <a:rPr kumimoji="0" lang="zh-TW" altLang="en-US" sz="4400" b="1">
                <a:solidFill>
                  <a:srgbClr val="FF0000"/>
                </a:solidFill>
                <a:latin typeface="華康楷書體W5(P)"/>
                <a:ea typeface="華康楷書體W5(P)"/>
                <a:cs typeface="Times New Roman" pitchFamily="18" charset="0"/>
              </a:rPr>
              <a:t>分別算出每組於前測和後測的羅氏分數 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(</a:t>
            </a:r>
            <a:r>
              <a:rPr kumimoji="0" lang="zh-TW" altLang="en-US" sz="44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共做</a:t>
            </a:r>
            <a:r>
              <a:rPr kumimoji="0" lang="en-US" altLang="zh-TW" sz="44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4</a:t>
            </a:r>
            <a:r>
              <a:rPr kumimoji="0" lang="zh-TW" altLang="en-US" sz="44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次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)</a:t>
            </a:r>
          </a:p>
          <a:p>
            <a:pPr marL="539750" indent="-539750">
              <a:spcAft>
                <a:spcPts val="1800"/>
              </a:spcAft>
              <a:buClr>
                <a:srgbClr val="0000FF"/>
              </a:buClr>
              <a:buFont typeface="Arial" charset="0"/>
              <a:buAutoNum type="arabicPeriod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每組和常模對照</a:t>
            </a:r>
            <a:endParaRPr kumimoji="0" lang="en-US" altLang="zh-TW" sz="4400" b="1">
              <a:latin typeface="華康楷書體W5(P)"/>
              <a:ea typeface="華康楷書體W5(P)"/>
              <a:cs typeface="Times New Roman" pitchFamily="18" charset="0"/>
            </a:endParaRPr>
          </a:p>
          <a:p>
            <a:pPr marL="539750" indent="-539750">
              <a:spcAft>
                <a:spcPts val="1800"/>
              </a:spcAft>
              <a:buClr>
                <a:srgbClr val="0000FF"/>
              </a:buClr>
              <a:buFont typeface="Arial" charset="0"/>
              <a:buAutoNum type="arabicPeriod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改變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(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增長或退步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) = 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後測 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- 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前測</a:t>
            </a:r>
            <a:endParaRPr kumimoji="0" lang="en-US" altLang="zh-TW" sz="4400" b="1">
              <a:latin typeface="華康楷書體W5(P)"/>
              <a:ea typeface="華康楷書體W5(P)"/>
              <a:cs typeface="Times New Roman" pitchFamily="18" charset="0"/>
            </a:endParaRPr>
          </a:p>
          <a:p>
            <a:pPr marL="539750" indent="-539750">
              <a:spcAft>
                <a:spcPts val="1800"/>
              </a:spcAft>
              <a:buClr>
                <a:srgbClr val="0000FF"/>
              </a:buClr>
              <a:buFont typeface="Arial" charset="0"/>
              <a:buAutoNum type="arabicPeriod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對照兩組的改變</a:t>
            </a:r>
            <a:endParaRPr kumimoji="0" lang="en-GB" sz="44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35150" y="1557338"/>
            <a:ext cx="4968875" cy="50403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>
            <a:off x="1835944" y="1556544"/>
            <a:ext cx="4968875" cy="5040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41F48-CC7D-49E1-87B6-837FFB6CA99F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10594" name="TextBox 2"/>
          <p:cNvSpPr txBox="1">
            <a:spLocks noChangeArrowheads="1"/>
          </p:cNvSpPr>
          <p:nvPr/>
        </p:nvSpPr>
        <p:spPr bwMode="auto">
          <a:xfrm>
            <a:off x="539750" y="908050"/>
            <a:ext cx="2030413" cy="83185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8775" indent="-358775">
              <a:buClr>
                <a:srgbClr val="0000FF"/>
              </a:buClr>
              <a:buSzPct val="70000"/>
            </a:pPr>
            <a:r>
              <a:rPr kumimoji="0" lang="zh-TW" altLang="en-US" sz="4800" b="1">
                <a:latin typeface="華康楷書體W5(P)"/>
                <a:ea typeface="華康楷書體W5(P)"/>
                <a:cs typeface="Times New Roman" pitchFamily="18" charset="0"/>
              </a:rPr>
              <a:t>快速法</a:t>
            </a:r>
            <a:endParaRPr kumimoji="0" lang="en-GB" altLang="en-US" sz="48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88" y="1700213"/>
            <a:ext cx="8640762" cy="5018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33400" indent="-533400" fontAlgn="auto"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Pct val="100000"/>
              <a:buFont typeface="+mj-lt"/>
              <a:buAutoNum type="arabicPeriod"/>
              <a:defRPr/>
            </a:pP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檢視題項是否保持原先的難度</a:t>
            </a:r>
            <a:endParaRPr kumimoji="0" lang="en-US" altLang="zh-TW" sz="40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533400" indent="-533400" fontAlgn="auto"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Pct val="100000"/>
              <a:buFont typeface="+mj-lt"/>
              <a:buAutoNum type="arabicPeriod"/>
              <a:defRPr/>
            </a:pP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把數據用</a:t>
            </a:r>
            <a:r>
              <a:rPr kumimoji="0" lang="zh-TW" altLang="en-US" sz="4000" b="1" dirty="0">
                <a:solidFill>
                  <a:srgbClr val="0000FF"/>
                </a:solidFill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上下排序法</a:t>
            </a: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排列</a:t>
            </a:r>
            <a:r>
              <a:rPr kumimoji="0" lang="en-US" altLang="zh-TW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, </a:t>
            </a: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然後運</a:t>
            </a: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用</a:t>
            </a: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羅氏模</a:t>
            </a: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型</a:t>
            </a:r>
            <a:r>
              <a:rPr kumimoji="0" lang="en-US" altLang="zh-TW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, </a:t>
            </a: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算</a:t>
            </a: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出每組於前測和後測的羅氏分數</a:t>
            </a:r>
            <a:endParaRPr kumimoji="0" lang="en-US" altLang="zh-TW" sz="40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539750" indent="-539750" fontAlgn="auto"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每組和常模對照</a:t>
            </a:r>
            <a:endParaRPr kumimoji="0" lang="en-US" altLang="zh-TW" sz="40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539750" indent="-539750" fontAlgn="auto"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改變</a:t>
            </a:r>
            <a:r>
              <a:rPr kumimoji="0" lang="en-US" altLang="zh-TW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增長或退步</a:t>
            </a:r>
            <a:r>
              <a:rPr kumimoji="0" lang="en-US" altLang="zh-TW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) = </a:t>
            </a: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後測 </a:t>
            </a:r>
            <a:r>
              <a:rPr kumimoji="0" lang="en-US" altLang="zh-TW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- </a:t>
            </a: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前測</a:t>
            </a:r>
            <a:endParaRPr kumimoji="0" lang="en-US" altLang="zh-TW" sz="40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  <a:p>
            <a:pPr marL="539750" indent="-539750" fontAlgn="auto"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對照兩組的改</a:t>
            </a:r>
            <a:r>
              <a:rPr kumimoji="0" lang="zh-TW" altLang="en-US" sz="4000" b="1" dirty="0">
                <a:latin typeface="華康楷書體W5(P)" pitchFamily="66" charset="-120"/>
                <a:ea typeface="華康楷書體W5(P)" pitchFamily="66" charset="-120"/>
                <a:cs typeface="Times New Roman" pitchFamily="18" charset="0"/>
              </a:rPr>
              <a:t>變</a:t>
            </a:r>
            <a:endParaRPr kumimoji="0" lang="en-GB" altLang="en-US" sz="4000" b="1" dirty="0">
              <a:latin typeface="華康楷書體W5(P)" pitchFamily="66" charset="-120"/>
              <a:ea typeface="華康楷書體W5(P)" pitchFamily="66" charset="-120"/>
              <a:cs typeface="Times New Roman" pitchFamily="18" charset="0"/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79388" y="44450"/>
            <a:ext cx="8820150" cy="8318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marL="514350" indent="-514350">
              <a:buClr>
                <a:srgbClr val="0000FF"/>
              </a:buClr>
              <a:buSzPct val="100000"/>
            </a:pPr>
            <a:r>
              <a:rPr kumimoji="0" lang="zh-TW" altLang="en-US" sz="4800" b="1">
                <a:latin typeface="華康楷書體W5(P)"/>
                <a:ea typeface="華康楷書體W5(P)"/>
                <a:cs typeface="Times New Roman" pitchFamily="18" charset="0"/>
              </a:rPr>
              <a:t>中期計劃（前測</a:t>
            </a:r>
            <a:r>
              <a:rPr kumimoji="0" lang="en-US" altLang="zh-TW" sz="4800" b="1">
                <a:latin typeface="華康楷書體W5(P)"/>
                <a:ea typeface="華康楷書體W5(P)"/>
                <a:cs typeface="Times New Roman" pitchFamily="18" charset="0"/>
              </a:rPr>
              <a:t>/</a:t>
            </a:r>
            <a:r>
              <a:rPr kumimoji="0" lang="zh-TW" altLang="en-US" sz="4800" b="1">
                <a:latin typeface="華康楷書體W5(P)"/>
                <a:ea typeface="華康楷書體W5(P)"/>
                <a:cs typeface="Times New Roman" pitchFamily="18" charset="0"/>
              </a:rPr>
              <a:t>後測）的成效</a:t>
            </a:r>
            <a:endParaRPr kumimoji="0" lang="en-US" altLang="zh-TW" sz="48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101E32-6A83-4195-804C-5BDB2BEBCDB0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374" name="Slide Number Placeholder 5"/>
          <p:cNvSpPr txBox="1">
            <a:spLocks/>
          </p:cNvSpPr>
          <p:nvPr/>
        </p:nvSpPr>
        <p:spPr bwMode="auto">
          <a:xfrm>
            <a:off x="8305800" y="632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A04D0B1-936E-4477-B96A-B8945DF5120E}" type="slidenum">
              <a:rPr kumimoji="0" lang="en-US" altLang="zh-TW" sz="1600" b="1">
                <a:ea typeface="微軟正黑體" pitchFamily="34" charset="-120"/>
                <a:cs typeface="Arial" charset="0"/>
              </a:rPr>
              <a:pPr algn="r"/>
              <a:t>7</a:t>
            </a:fld>
            <a:endParaRPr kumimoji="0" lang="en-US" altLang="zh-TW" sz="1600" b="1">
              <a:ea typeface="微軟正黑體" pitchFamily="34" charset="-120"/>
              <a:cs typeface="Arial" charset="0"/>
            </a:endParaRPr>
          </a:p>
        </p:txBody>
      </p:sp>
      <p:sp>
        <p:nvSpPr>
          <p:cNvPr id="1375" name="Rectangle 2"/>
          <p:cNvSpPr txBox="1">
            <a:spLocks noChangeArrowheads="1"/>
          </p:cNvSpPr>
          <p:nvPr/>
        </p:nvSpPr>
        <p:spPr bwMode="auto">
          <a:xfrm>
            <a:off x="179388" y="188913"/>
            <a:ext cx="87137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algn="ctr"/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對羅氏模型曾作出重要貢獻的人物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0" y="1333500"/>
            <a:ext cx="2292350" cy="2249488"/>
            <a:chOff x="0" y="630"/>
            <a:chExt cx="1444" cy="1417"/>
          </a:xfrm>
        </p:grpSpPr>
        <p:pic>
          <p:nvPicPr>
            <p:cNvPr id="139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" y="630"/>
              <a:ext cx="790" cy="11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0" y="1816"/>
              <a:ext cx="144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Benjamin D. Wright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3429000" y="4064000"/>
            <a:ext cx="2081213" cy="2590800"/>
            <a:chOff x="2193" y="2560"/>
            <a:chExt cx="1311" cy="1632"/>
          </a:xfrm>
        </p:grpSpPr>
        <p:pic>
          <p:nvPicPr>
            <p:cNvPr id="1396" name="Picture 30" descr="Applying the Rasch Model: Fundamental Measurement in the Human Science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88" y="2592"/>
              <a:ext cx="81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7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48" y="2560"/>
              <a:ext cx="559" cy="8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98" name="Rectangle 9"/>
            <p:cNvSpPr>
              <a:spLocks noChangeArrowheads="1"/>
            </p:cNvSpPr>
            <p:nvPr/>
          </p:nvSpPr>
          <p:spPr bwMode="auto">
            <a:xfrm>
              <a:off x="2193" y="3436"/>
              <a:ext cx="1167" cy="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b="1">
                  <a:solidFill>
                    <a:srgbClr val="FF0000"/>
                  </a:solidFill>
                  <a:ea typeface="微軟正黑體" pitchFamily="34" charset="-120"/>
                </a:rPr>
                <a:t>Trevor G. Bond</a:t>
              </a:r>
            </a:p>
            <a:p>
              <a:endParaRPr kumimoji="0" lang="en-US" altLang="zh-TW" b="1">
                <a:solidFill>
                  <a:srgbClr val="FF0000"/>
                </a:solidFill>
                <a:ea typeface="微軟正黑體" pitchFamily="34" charset="-120"/>
              </a:endParaRPr>
            </a:p>
            <a:p>
              <a:endParaRPr kumimoji="0" lang="en-US" altLang="zh-TW" b="1">
                <a:solidFill>
                  <a:srgbClr val="FF0000"/>
                </a:solidFill>
                <a:ea typeface="微軟正黑體" pitchFamily="34" charset="-120"/>
              </a:endParaRPr>
            </a:p>
            <a:p>
              <a:r>
                <a:rPr kumimoji="0" lang="en-US" altLang="zh-TW" b="1">
                  <a:solidFill>
                    <a:srgbClr val="FF0000"/>
                  </a:solidFill>
                  <a:ea typeface="微軟正黑體" pitchFamily="34" charset="-120"/>
                </a:rPr>
                <a:t>PROMS</a:t>
              </a: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576763" y="1339850"/>
            <a:ext cx="2574925" cy="2284413"/>
            <a:chOff x="2883" y="634"/>
            <a:chExt cx="1622" cy="1439"/>
          </a:xfrm>
        </p:grpSpPr>
        <p:pic>
          <p:nvPicPr>
            <p:cNvPr id="1393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37" y="634"/>
              <a:ext cx="850" cy="10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883" y="1669"/>
              <a:ext cx="1622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b="1">
                  <a:solidFill>
                    <a:srgbClr val="99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John Mike Linacre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b="1">
                  <a:solidFill>
                    <a:srgbClr val="99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WINSTEPS, FACETS</a:t>
              </a:r>
              <a:endParaRPr kumimoji="0" lang="en-US" altLang="zh-TW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endParaRPr>
            </a:p>
          </p:txBody>
        </p:sp>
        <p:pic>
          <p:nvPicPr>
            <p:cNvPr id="1395" name="Picture 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83" y="771"/>
              <a:ext cx="658" cy="6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2349500" y="1338263"/>
            <a:ext cx="2346325" cy="2284412"/>
            <a:chOff x="2169" y="1360"/>
            <a:chExt cx="1477" cy="1439"/>
          </a:xfrm>
        </p:grpSpPr>
        <p:pic>
          <p:nvPicPr>
            <p:cNvPr id="1391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15" y="1360"/>
              <a:ext cx="823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92" name="Text Box 16"/>
            <p:cNvSpPr txBox="1">
              <a:spLocks noChangeArrowheads="1"/>
            </p:cNvSpPr>
            <p:nvPr/>
          </p:nvSpPr>
          <p:spPr bwMode="auto">
            <a:xfrm>
              <a:off x="2169" y="2511"/>
              <a:ext cx="147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b="1">
                  <a:solidFill>
                    <a:schemeClr val="tx2"/>
                  </a:solidFill>
                  <a:ea typeface="微軟正黑體" pitchFamily="34" charset="-120"/>
                </a:rPr>
                <a:t>George Rasch</a:t>
              </a:r>
            </a:p>
          </p:txBody>
        </p: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0" y="4094163"/>
            <a:ext cx="1908175" cy="2805112"/>
            <a:chOff x="116" y="2496"/>
            <a:chExt cx="1424" cy="1996"/>
          </a:xfrm>
        </p:grpSpPr>
        <p:pic>
          <p:nvPicPr>
            <p:cNvPr id="1389" name="Picture 1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1" y="2496"/>
              <a:ext cx="716" cy="9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16" y="3441"/>
              <a:ext cx="1424" cy="10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David </a:t>
              </a:r>
              <a:r>
                <a:rPr kumimoji="0" lang="en-US" altLang="zh-TW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Andrich</a:t>
              </a:r>
              <a:endParaRPr kumimoji="0" lang="en-US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RUMM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HK Public Exams</a:t>
              </a:r>
              <a:endParaRPr kumimoji="0" lang="en-US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endParaRPr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5313363" y="4068763"/>
            <a:ext cx="1722437" cy="2520950"/>
            <a:chOff x="4527" y="2459"/>
            <a:chExt cx="1228" cy="1764"/>
          </a:xfrm>
        </p:grpSpPr>
        <p:pic>
          <p:nvPicPr>
            <p:cNvPr id="1387" name="Picture 2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74" y="2459"/>
              <a:ext cx="666" cy="9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527" y="3383"/>
              <a:ext cx="1228" cy="8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Geoff Masters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QUEST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PISA</a:t>
              </a:r>
              <a:endParaRPr kumimoji="0" lang="en-US" altLang="zh-TW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endParaRPr>
            </a:p>
          </p:txBody>
        </p:sp>
      </p:grp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1616075" y="4081463"/>
            <a:ext cx="1878013" cy="1716087"/>
            <a:chOff x="1014" y="2383"/>
            <a:chExt cx="1182" cy="1081"/>
          </a:xfrm>
        </p:grpSpPr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1014" y="3233"/>
              <a:ext cx="118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Mark H. Stone</a:t>
              </a: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1228" y="2383"/>
              <a:ext cx="698" cy="866"/>
            </a:xfrm>
            <a:prstGeom prst="rect">
              <a:avLst/>
            </a:prstGeom>
            <a:solidFill>
              <a:srgbClr val="FF66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rPr>
                <a:t>Best Test Design</a:t>
              </a:r>
            </a:p>
          </p:txBody>
        </p:sp>
      </p:grp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6997700" y="1360488"/>
            <a:ext cx="2038350" cy="4443412"/>
            <a:chOff x="4496" y="642"/>
            <a:chExt cx="1264" cy="2777"/>
          </a:xfrm>
        </p:grpSpPr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4496" y="2914"/>
              <a:ext cx="1264" cy="5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Richard M Smith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Journal of Applied Measurement</a:t>
              </a:r>
              <a:endParaRPr kumimoji="0" lang="en-US" altLang="zh-TW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endParaRPr>
            </a:p>
          </p:txBody>
        </p:sp>
        <p:graphicFrame>
          <p:nvGraphicFramePr>
            <p:cNvPr id="1372" name="Object 348"/>
            <p:cNvGraphicFramePr>
              <a:graphicFrameLocks noChangeAspect="1"/>
            </p:cNvGraphicFramePr>
            <p:nvPr/>
          </p:nvGraphicFramePr>
          <p:xfrm>
            <a:off x="4557" y="642"/>
            <a:ext cx="1203" cy="2174"/>
          </p:xfrm>
          <a:graphic>
            <a:graphicData uri="http://schemas.openxmlformats.org/presentationml/2006/ole">
              <p:oleObj spid="_x0000_s1372" name="Bitmap Image" r:id="rId12" imgW="4447619" imgH="8040222" progId="PBrush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B712D8-122B-4397-BD0B-D3EC34465F48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11618" name="TextBox 2"/>
          <p:cNvSpPr txBox="1">
            <a:spLocks noChangeArrowheads="1"/>
          </p:cNvSpPr>
          <p:nvPr/>
        </p:nvSpPr>
        <p:spPr bwMode="auto">
          <a:xfrm>
            <a:off x="611188" y="115888"/>
            <a:ext cx="67008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>
              <a:spcBef>
                <a:spcPts val="2400"/>
              </a:spcBef>
              <a:buClr>
                <a:srgbClr val="0000FF"/>
              </a:buClr>
              <a:buSzPct val="100000"/>
            </a:pPr>
            <a:r>
              <a:rPr kumimoji="0" lang="en-US" altLang="zh-TW" sz="3600" b="1">
                <a:latin typeface="華康楷書體W5(P)"/>
                <a:ea typeface="華康楷書體W5(P)"/>
                <a:cs typeface="Times New Roman" pitchFamily="18" charset="0"/>
              </a:rPr>
              <a:t>1. </a:t>
            </a:r>
            <a:r>
              <a:rPr kumimoji="0" lang="zh-TW" altLang="en-US" sz="3600" b="1">
                <a:latin typeface="華康楷書體W5(P)"/>
                <a:ea typeface="華康楷書體W5(P)"/>
                <a:cs typeface="Times New Roman" pitchFamily="18" charset="0"/>
              </a:rPr>
              <a:t>檢視題項是否保持原先的難度</a:t>
            </a:r>
            <a:endParaRPr kumimoji="0" lang="en-US" altLang="zh-TW" sz="36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  <p:grpSp>
        <p:nvGrpSpPr>
          <p:cNvPr id="111619" name="Group 35"/>
          <p:cNvGrpSpPr>
            <a:grpSpLocks/>
          </p:cNvGrpSpPr>
          <p:nvPr/>
        </p:nvGrpSpPr>
        <p:grpSpPr bwMode="auto">
          <a:xfrm>
            <a:off x="488950" y="3687763"/>
            <a:ext cx="4679950" cy="2960687"/>
            <a:chOff x="539552" y="1620089"/>
            <a:chExt cx="4680520" cy="2961039"/>
          </a:xfrm>
        </p:grpSpPr>
        <p:grpSp>
          <p:nvGrpSpPr>
            <p:cNvPr id="111671" name="Group 12"/>
            <p:cNvGrpSpPr>
              <a:grpSpLocks/>
            </p:cNvGrpSpPr>
            <p:nvPr/>
          </p:nvGrpSpPr>
          <p:grpSpPr bwMode="auto">
            <a:xfrm>
              <a:off x="539552" y="2420888"/>
              <a:ext cx="4680520" cy="2160240"/>
              <a:chOff x="611560" y="1844824"/>
              <a:chExt cx="4680520" cy="216024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764225" y="1844220"/>
                <a:ext cx="3527855" cy="1071689"/>
              </a:xfrm>
              <a:prstGeom prst="rect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764225" y="2907971"/>
                <a:ext cx="3527855" cy="1089155"/>
              </a:xfrm>
              <a:prstGeom prst="rect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11560" y="1844220"/>
                <a:ext cx="1152665" cy="1071689"/>
              </a:xfrm>
              <a:prstGeom prst="rect">
                <a:avLst/>
              </a:prstGeom>
              <a:solidFill>
                <a:srgbClr val="3B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1560" y="2915909"/>
                <a:ext cx="1152665" cy="1089155"/>
              </a:xfrm>
              <a:prstGeom prst="rect">
                <a:avLst/>
              </a:prstGeom>
              <a:solidFill>
                <a:srgbClr val="FF53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11684" name="TextBox 9"/>
              <p:cNvSpPr txBox="1">
                <a:spLocks noChangeArrowheads="1"/>
              </p:cNvSpPr>
              <p:nvPr/>
            </p:nvSpPr>
            <p:spPr bwMode="auto">
              <a:xfrm>
                <a:off x="611560" y="1859340"/>
                <a:ext cx="1152000" cy="10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rIns="36000">
                <a:spAutoFit/>
              </a:bodyPr>
              <a:lstStyle/>
              <a:p>
                <a:pPr algn="ctr"/>
                <a:r>
                  <a:rPr kumimoji="0" lang="en-US" altLang="zh-TW" sz="3200">
                    <a:latin typeface="華康楷書體W5(P)"/>
                    <a:ea typeface="華康楷書體W5(P)"/>
                    <a:cs typeface="華康楷書體W5(P)"/>
                  </a:rPr>
                  <a:t>A</a:t>
                </a:r>
                <a:r>
                  <a:rPr kumimoji="0" lang="zh-TW" altLang="en-US" sz="3200">
                    <a:latin typeface="華康楷書體W5(P)"/>
                    <a:ea typeface="華康楷書體W5(P)"/>
                    <a:cs typeface="華康楷書體W5(P)"/>
                  </a:rPr>
                  <a:t>組</a:t>
                </a:r>
                <a:r>
                  <a:rPr kumimoji="0" lang="en-US" altLang="zh-TW" sz="3200">
                    <a:latin typeface="華康楷書體W5(P)"/>
                    <a:ea typeface="華康楷書體W5(P)"/>
                    <a:cs typeface="華康楷書體W5(P)"/>
                  </a:rPr>
                  <a:t>(37</a:t>
                </a:r>
                <a:r>
                  <a:rPr kumimoji="0" lang="zh-TW" altLang="en-US" sz="3200">
                    <a:latin typeface="華康楷書體W5(P)"/>
                    <a:ea typeface="華康楷書體W5(P)"/>
                    <a:cs typeface="華康楷書體W5(P)"/>
                  </a:rPr>
                  <a:t>人</a:t>
                </a:r>
                <a:r>
                  <a:rPr kumimoji="0" lang="en-US" altLang="zh-TW" sz="3200">
                    <a:latin typeface="華康楷書體W5(P)"/>
                    <a:ea typeface="華康楷書體W5(P)"/>
                    <a:cs typeface="華康楷書體W5(P)"/>
                  </a:rPr>
                  <a:t>)</a:t>
                </a:r>
                <a:endParaRPr kumimoji="0" lang="zh-TW" altLang="en-US" sz="3200">
                  <a:latin typeface="華康楷書體W5(P)"/>
                  <a:ea typeface="華康楷書體W5(P)"/>
                  <a:cs typeface="華康楷書體W5(P)"/>
                </a:endParaRPr>
              </a:p>
            </p:txBody>
          </p:sp>
          <p:sp>
            <p:nvSpPr>
              <p:cNvPr id="111685" name="TextBox 11"/>
              <p:cNvSpPr txBox="1">
                <a:spLocks noChangeArrowheads="1"/>
              </p:cNvSpPr>
              <p:nvPr/>
            </p:nvSpPr>
            <p:spPr bwMode="auto">
              <a:xfrm>
                <a:off x="611560" y="2844225"/>
                <a:ext cx="1152000" cy="10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rIns="36000">
                <a:spAutoFit/>
              </a:bodyPr>
              <a:lstStyle/>
              <a:p>
                <a:pPr algn="ctr"/>
                <a:r>
                  <a:rPr kumimoji="0" lang="en-US" altLang="zh-TW" sz="3200">
                    <a:latin typeface="華康楷書體W5(P)"/>
                    <a:ea typeface="華康楷書體W5(P)"/>
                    <a:cs typeface="華康楷書體W5(P)"/>
                  </a:rPr>
                  <a:t>B</a:t>
                </a:r>
                <a:r>
                  <a:rPr kumimoji="0" lang="zh-TW" altLang="en-US" sz="3200">
                    <a:latin typeface="華康楷書體W5(P)"/>
                    <a:ea typeface="華康楷書體W5(P)"/>
                    <a:cs typeface="華康楷書體W5(P)"/>
                  </a:rPr>
                  <a:t>組</a:t>
                </a:r>
                <a:r>
                  <a:rPr kumimoji="0" lang="en-US" altLang="zh-TW" sz="3200">
                    <a:latin typeface="華康楷書體W5(P)"/>
                    <a:ea typeface="華康楷書體W5(P)"/>
                    <a:cs typeface="華康楷書體W5(P)"/>
                  </a:rPr>
                  <a:t>(35</a:t>
                </a:r>
                <a:r>
                  <a:rPr kumimoji="0" lang="zh-TW" altLang="en-US" sz="3200">
                    <a:latin typeface="華康楷書體W5(P)"/>
                    <a:ea typeface="華康楷書體W5(P)"/>
                    <a:cs typeface="華康楷書體W5(P)"/>
                  </a:rPr>
                  <a:t>人</a:t>
                </a:r>
                <a:r>
                  <a:rPr kumimoji="0" lang="en-US" altLang="zh-TW" sz="3200">
                    <a:latin typeface="華康楷書體W5(P)"/>
                    <a:ea typeface="華康楷書體W5(P)"/>
                    <a:cs typeface="華康楷書體W5(P)"/>
                  </a:rPr>
                  <a:t>)</a:t>
                </a:r>
                <a:endParaRPr kumimoji="0" lang="zh-TW" altLang="en-US" sz="3200">
                  <a:latin typeface="華康楷書體W5(P)"/>
                  <a:ea typeface="華康楷書體W5(P)"/>
                  <a:cs typeface="華康楷書體W5(P)"/>
                </a:endParaRPr>
              </a:p>
            </p:txBody>
          </p:sp>
        </p:grpSp>
        <p:sp>
          <p:nvSpPr>
            <p:cNvPr id="111672" name="Rectangle 13"/>
            <p:cNvSpPr>
              <a:spLocks noChangeArrowheads="1"/>
            </p:cNvSpPr>
            <p:nvPr/>
          </p:nvSpPr>
          <p:spPr bwMode="auto">
            <a:xfrm>
              <a:off x="2627784" y="1620089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Times New Roman" pitchFamily="18" charset="0"/>
                </a:rPr>
                <a:t>前測</a:t>
              </a:r>
              <a:endParaRPr kumimoji="0" lang="zh-TW" altLang="en-US" sz="3200">
                <a:ea typeface="微軟正黑體" pitchFamily="34" charset="-120"/>
                <a:cs typeface="Times New Roman" pitchFamily="18" charset="0"/>
              </a:endParaRPr>
            </a:p>
          </p:txBody>
        </p:sp>
        <p:grpSp>
          <p:nvGrpSpPr>
            <p:cNvPr id="111673" name="Group 26"/>
            <p:cNvGrpSpPr>
              <a:grpSpLocks/>
            </p:cNvGrpSpPr>
            <p:nvPr/>
          </p:nvGrpSpPr>
          <p:grpSpPr bwMode="auto">
            <a:xfrm>
              <a:off x="1835696" y="2112678"/>
              <a:ext cx="3168352" cy="369332"/>
              <a:chOff x="1835696" y="2112678"/>
              <a:chExt cx="3168352" cy="369332"/>
            </a:xfrm>
          </p:grpSpPr>
          <p:sp>
            <p:nvSpPr>
              <p:cNvPr id="111674" name="TextBox 16"/>
              <p:cNvSpPr txBox="1">
                <a:spLocks noChangeArrowheads="1"/>
              </p:cNvSpPr>
              <p:nvPr/>
            </p:nvSpPr>
            <p:spPr bwMode="auto">
              <a:xfrm>
                <a:off x="1835696" y="2112678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Q1</a:t>
                </a:r>
                <a:endParaRPr kumimoji="0" lang="en-GB" altLang="zh-TW" b="1"/>
              </a:p>
            </p:txBody>
          </p:sp>
          <p:sp>
            <p:nvSpPr>
              <p:cNvPr id="111675" name="TextBox 17"/>
              <p:cNvSpPr txBox="1">
                <a:spLocks noChangeArrowheads="1"/>
              </p:cNvSpPr>
              <p:nvPr/>
            </p:nvSpPr>
            <p:spPr bwMode="auto">
              <a:xfrm>
                <a:off x="2339752" y="2112678"/>
                <a:ext cx="5760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Q2</a:t>
                </a:r>
                <a:endParaRPr kumimoji="0" lang="en-GB" altLang="zh-TW" b="1"/>
              </a:p>
            </p:txBody>
          </p:sp>
          <p:sp>
            <p:nvSpPr>
              <p:cNvPr id="111676" name="TextBox 18"/>
              <p:cNvSpPr txBox="1">
                <a:spLocks noChangeArrowheads="1"/>
              </p:cNvSpPr>
              <p:nvPr/>
            </p:nvSpPr>
            <p:spPr bwMode="auto">
              <a:xfrm>
                <a:off x="2915816" y="2112678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Q3</a:t>
                </a:r>
                <a:endParaRPr kumimoji="0" lang="en-GB" altLang="zh-TW" b="1"/>
              </a:p>
            </p:txBody>
          </p:sp>
          <p:sp>
            <p:nvSpPr>
              <p:cNvPr id="111677" name="TextBox 19"/>
              <p:cNvSpPr txBox="1">
                <a:spLocks noChangeArrowheads="1"/>
              </p:cNvSpPr>
              <p:nvPr/>
            </p:nvSpPr>
            <p:spPr bwMode="auto">
              <a:xfrm>
                <a:off x="3419872" y="2112678"/>
                <a:ext cx="56735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Q4</a:t>
                </a:r>
                <a:endParaRPr kumimoji="0" lang="en-GB" altLang="zh-TW" b="1"/>
              </a:p>
            </p:txBody>
          </p:sp>
          <p:sp>
            <p:nvSpPr>
              <p:cNvPr id="111678" name="TextBox 20"/>
              <p:cNvSpPr txBox="1">
                <a:spLocks noChangeArrowheads="1"/>
              </p:cNvSpPr>
              <p:nvPr/>
            </p:nvSpPr>
            <p:spPr bwMode="auto">
              <a:xfrm>
                <a:off x="3995936" y="2112678"/>
                <a:ext cx="4931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Q5</a:t>
                </a:r>
                <a:endParaRPr kumimoji="0" lang="en-GB" altLang="zh-TW" b="1"/>
              </a:p>
            </p:txBody>
          </p:sp>
          <p:sp>
            <p:nvSpPr>
              <p:cNvPr id="111679" name="TextBox 21"/>
              <p:cNvSpPr txBox="1">
                <a:spLocks noChangeArrowheads="1"/>
              </p:cNvSpPr>
              <p:nvPr/>
            </p:nvSpPr>
            <p:spPr bwMode="auto">
              <a:xfrm>
                <a:off x="4499992" y="2112678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Q6</a:t>
                </a:r>
                <a:endParaRPr kumimoji="0" lang="en-GB" altLang="zh-TW" b="1"/>
              </a:p>
            </p:txBody>
          </p:sp>
        </p:grp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168900" y="3687763"/>
            <a:ext cx="3529013" cy="2949575"/>
            <a:chOff x="5220072" y="1620089"/>
            <a:chExt cx="3528392" cy="2950153"/>
          </a:xfrm>
        </p:grpSpPr>
        <p:sp>
          <p:nvSpPr>
            <p:cNvPr id="5" name="Rectangle 4"/>
            <p:cNvSpPr/>
            <p:nvPr/>
          </p:nvSpPr>
          <p:spPr>
            <a:xfrm>
              <a:off x="5220072" y="2420346"/>
              <a:ext cx="3528392" cy="107177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20072" y="3481004"/>
              <a:ext cx="3528392" cy="1089238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11663" name="Rectangle 14"/>
            <p:cNvSpPr>
              <a:spLocks noChangeArrowheads="1"/>
            </p:cNvSpPr>
            <p:nvPr/>
          </p:nvSpPr>
          <p:spPr bwMode="auto">
            <a:xfrm>
              <a:off x="6372200" y="1620089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Times New Roman" pitchFamily="18" charset="0"/>
                </a:rPr>
                <a:t>後測</a:t>
              </a:r>
              <a:endParaRPr kumimoji="0" lang="zh-TW" altLang="en-US" sz="3200">
                <a:ea typeface="微軟正黑體" pitchFamily="34" charset="-120"/>
                <a:cs typeface="Times New Roman" pitchFamily="18" charset="0"/>
              </a:endParaRPr>
            </a:p>
          </p:txBody>
        </p:sp>
        <p:grpSp>
          <p:nvGrpSpPr>
            <p:cNvPr id="111664" name="Group 27"/>
            <p:cNvGrpSpPr>
              <a:grpSpLocks/>
            </p:cNvGrpSpPr>
            <p:nvPr/>
          </p:nvGrpSpPr>
          <p:grpSpPr bwMode="auto">
            <a:xfrm>
              <a:off x="5436096" y="2123564"/>
              <a:ext cx="3168352" cy="369332"/>
              <a:chOff x="1835696" y="2123564"/>
              <a:chExt cx="3168352" cy="369332"/>
            </a:xfrm>
          </p:grpSpPr>
          <p:sp>
            <p:nvSpPr>
              <p:cNvPr id="111665" name="TextBox 28"/>
              <p:cNvSpPr txBox="1">
                <a:spLocks noChangeArrowheads="1"/>
              </p:cNvSpPr>
              <p:nvPr/>
            </p:nvSpPr>
            <p:spPr bwMode="auto">
              <a:xfrm>
                <a:off x="1835696" y="2123564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R1</a:t>
                </a:r>
                <a:endParaRPr kumimoji="0" lang="en-GB" altLang="zh-TW" b="1"/>
              </a:p>
            </p:txBody>
          </p:sp>
          <p:sp>
            <p:nvSpPr>
              <p:cNvPr id="111666" name="TextBox 29"/>
              <p:cNvSpPr txBox="1">
                <a:spLocks noChangeArrowheads="1"/>
              </p:cNvSpPr>
              <p:nvPr/>
            </p:nvSpPr>
            <p:spPr bwMode="auto">
              <a:xfrm>
                <a:off x="2339752" y="2123564"/>
                <a:ext cx="5760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R2</a:t>
                </a:r>
                <a:endParaRPr kumimoji="0" lang="en-GB" altLang="zh-TW" b="1"/>
              </a:p>
            </p:txBody>
          </p:sp>
          <p:sp>
            <p:nvSpPr>
              <p:cNvPr id="111667" name="TextBox 30"/>
              <p:cNvSpPr txBox="1">
                <a:spLocks noChangeArrowheads="1"/>
              </p:cNvSpPr>
              <p:nvPr/>
            </p:nvSpPr>
            <p:spPr bwMode="auto">
              <a:xfrm>
                <a:off x="2915816" y="2123564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R3</a:t>
                </a:r>
                <a:endParaRPr kumimoji="0" lang="en-GB" altLang="zh-TW" b="1"/>
              </a:p>
            </p:txBody>
          </p:sp>
          <p:sp>
            <p:nvSpPr>
              <p:cNvPr id="111668" name="TextBox 31"/>
              <p:cNvSpPr txBox="1">
                <a:spLocks noChangeArrowheads="1"/>
              </p:cNvSpPr>
              <p:nvPr/>
            </p:nvSpPr>
            <p:spPr bwMode="auto">
              <a:xfrm>
                <a:off x="3419872" y="2123564"/>
                <a:ext cx="56735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R4</a:t>
                </a:r>
                <a:endParaRPr kumimoji="0" lang="en-GB" altLang="zh-TW" b="1"/>
              </a:p>
            </p:txBody>
          </p:sp>
          <p:sp>
            <p:nvSpPr>
              <p:cNvPr id="111669" name="TextBox 32"/>
              <p:cNvSpPr txBox="1">
                <a:spLocks noChangeArrowheads="1"/>
              </p:cNvSpPr>
              <p:nvPr/>
            </p:nvSpPr>
            <p:spPr bwMode="auto">
              <a:xfrm>
                <a:off x="3995936" y="2123564"/>
                <a:ext cx="4931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R5</a:t>
                </a:r>
                <a:endParaRPr kumimoji="0" lang="en-GB" altLang="zh-TW" b="1"/>
              </a:p>
            </p:txBody>
          </p:sp>
          <p:sp>
            <p:nvSpPr>
              <p:cNvPr id="111670" name="TextBox 33"/>
              <p:cNvSpPr txBox="1">
                <a:spLocks noChangeArrowheads="1"/>
              </p:cNvSpPr>
              <p:nvPr/>
            </p:nvSpPr>
            <p:spPr bwMode="auto">
              <a:xfrm>
                <a:off x="4499992" y="2123564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R6</a:t>
                </a:r>
                <a:endParaRPr kumimoji="0" lang="en-GB" altLang="zh-TW" b="1"/>
              </a:p>
            </p:txBody>
          </p:sp>
        </p:grpSp>
      </p:grp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258888" y="977900"/>
          <a:ext cx="4752975" cy="2863850"/>
        </p:xfrm>
        <a:graphic>
          <a:graphicData uri="http://schemas.openxmlformats.org/drawingml/2006/table">
            <a:tbl>
              <a:tblPr/>
              <a:tblGrid>
                <a:gridCol w="792162"/>
                <a:gridCol w="3097213"/>
                <a:gridCol w="863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楷書體W5(P)"/>
                          <a:ea typeface="華康楷書體W5(P)"/>
                          <a:cs typeface="Times New Roman" pitchFamily="18" charset="0"/>
                        </a:rPr>
                        <a:t>前測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題項：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自我概念（朋輩關係）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楷書體W5(P)"/>
                        <a:ea typeface="華康楷書體W5(P)"/>
                        <a:cs typeface="華康楷書體W5(P)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後測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Q1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我容易和別人相處。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R1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Q2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別人容易喜歡我。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R2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Q3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別人都希望跟我做朋友。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R3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Q4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我有很多朋友。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R4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Q5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我在同輩中受歡迎。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R5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Q6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華康楷書體W5(P)"/>
                          <a:ea typeface="華康楷書體W5(P)"/>
                          <a:cs typeface="華康楷書體W5(P)"/>
                        </a:rPr>
                        <a:t>大多數人都喜歡我。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R6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3708400" y="1341438"/>
            <a:ext cx="4895850" cy="2663825"/>
            <a:chOff x="3707904" y="1340768"/>
            <a:chExt cx="4896544" cy="2664296"/>
          </a:xfrm>
        </p:grpSpPr>
        <p:grpSp>
          <p:nvGrpSpPr>
            <p:cNvPr id="111656" name="Group 41"/>
            <p:cNvGrpSpPr>
              <a:grpSpLocks/>
            </p:cNvGrpSpPr>
            <p:nvPr/>
          </p:nvGrpSpPr>
          <p:grpSpPr bwMode="auto">
            <a:xfrm>
              <a:off x="6444208" y="1340768"/>
              <a:ext cx="2160240" cy="1800200"/>
              <a:chOff x="6660232" y="4077072"/>
              <a:chExt cx="2160240" cy="1800200"/>
            </a:xfrm>
          </p:grpSpPr>
          <p:sp>
            <p:nvSpPr>
              <p:cNvPr id="41" name="Cloud 40"/>
              <p:cNvSpPr/>
              <p:nvPr/>
            </p:nvSpPr>
            <p:spPr>
              <a:xfrm>
                <a:off x="6659579" y="4077072"/>
                <a:ext cx="2160893" cy="1800543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11660" name="TextBox 39"/>
              <p:cNvSpPr txBox="1">
                <a:spLocks noChangeArrowheads="1"/>
              </p:cNvSpPr>
              <p:nvPr/>
            </p:nvSpPr>
            <p:spPr bwMode="auto">
              <a:xfrm>
                <a:off x="6948264" y="4221088"/>
                <a:ext cx="1512168" cy="144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zh-TW" altLang="en-US" sz="4400" b="1">
                    <a:latin typeface="華康楷書體W5(P)"/>
                    <a:ea typeface="華康楷書體W5(P)"/>
                    <a:cs typeface="華康楷書體W5(P)"/>
                  </a:rPr>
                  <a:t>左右排法</a:t>
                </a: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flipH="1">
              <a:off x="3707904" y="2852335"/>
              <a:ext cx="3096064" cy="115272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6732521" y="2852335"/>
              <a:ext cx="71447" cy="93679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642FF0-B514-4B94-A65F-F9AF08D06E52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084888" y="1916113"/>
            <a:ext cx="2808287" cy="4473575"/>
            <a:chOff x="6084168" y="1916832"/>
            <a:chExt cx="2808312" cy="4473207"/>
          </a:xfrm>
        </p:grpSpPr>
        <p:sp>
          <p:nvSpPr>
            <p:cNvPr id="4" name="Oval 3"/>
            <p:cNvSpPr/>
            <p:nvPr/>
          </p:nvSpPr>
          <p:spPr>
            <a:xfrm>
              <a:off x="6804899" y="1916832"/>
              <a:ext cx="431804" cy="287313"/>
            </a:xfrm>
            <a:prstGeom prst="ellipse">
              <a:avLst/>
            </a:prstGeom>
            <a:noFill/>
            <a:ln w="571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9" name="Straight Arrow Connector 8"/>
            <p:cNvCxnSpPr>
              <a:endCxn id="4" idx="4"/>
            </p:cNvCxnSpPr>
            <p:nvPr/>
          </p:nvCxnSpPr>
          <p:spPr>
            <a:xfrm flipH="1" flipV="1">
              <a:off x="7020801" y="2204145"/>
              <a:ext cx="792169" cy="3601742"/>
            </a:xfrm>
            <a:prstGeom prst="straightConnector1">
              <a:avLst/>
            </a:prstGeom>
            <a:ln w="38100">
              <a:solidFill>
                <a:srgbClr val="CC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654" name="TextBox 12"/>
            <p:cNvSpPr txBox="1">
              <a:spLocks noChangeArrowheads="1"/>
            </p:cNvSpPr>
            <p:nvPr/>
          </p:nvSpPr>
          <p:spPr bwMode="auto">
            <a:xfrm>
              <a:off x="6084168" y="5805264"/>
              <a:ext cx="2808312" cy="58477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6+6 = 12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題項</a:t>
              </a:r>
              <a:endParaRPr kumimoji="0" lang="zh-TW" altLang="en-US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9388" y="1844675"/>
            <a:ext cx="3097212" cy="4587875"/>
            <a:chOff x="179512" y="1844824"/>
            <a:chExt cx="3096344" cy="4587396"/>
          </a:xfrm>
        </p:grpSpPr>
        <p:sp>
          <p:nvSpPr>
            <p:cNvPr id="7" name="Oval 6"/>
            <p:cNvSpPr/>
            <p:nvPr/>
          </p:nvSpPr>
          <p:spPr>
            <a:xfrm>
              <a:off x="2771172" y="1844824"/>
              <a:ext cx="433267" cy="287308"/>
            </a:xfrm>
            <a:prstGeom prst="ellipse">
              <a:avLst/>
            </a:prstGeom>
            <a:noFill/>
            <a:ln w="571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836398" y="2060701"/>
              <a:ext cx="998257" cy="3858810"/>
            </a:xfrm>
            <a:prstGeom prst="straightConnector1">
              <a:avLst/>
            </a:prstGeom>
            <a:ln w="38100">
              <a:solidFill>
                <a:srgbClr val="CC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651" name="TextBox 15"/>
            <p:cNvSpPr txBox="1">
              <a:spLocks noChangeArrowheads="1"/>
            </p:cNvSpPr>
            <p:nvPr/>
          </p:nvSpPr>
          <p:spPr bwMode="auto">
            <a:xfrm>
              <a:off x="179512" y="5847445"/>
              <a:ext cx="3096344" cy="58477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預留一直行備用</a:t>
              </a:r>
              <a:endParaRPr kumimoji="0" lang="zh-TW" altLang="en-US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843213" y="2492375"/>
            <a:ext cx="2952750" cy="4173538"/>
            <a:chOff x="2843808" y="2492896"/>
            <a:chExt cx="2952328" cy="4173562"/>
          </a:xfrm>
        </p:grpSpPr>
        <p:sp>
          <p:nvSpPr>
            <p:cNvPr id="5" name="Oval 4"/>
            <p:cNvSpPr/>
            <p:nvPr/>
          </p:nvSpPr>
          <p:spPr>
            <a:xfrm>
              <a:off x="2843808" y="2492896"/>
              <a:ext cx="431738" cy="287340"/>
            </a:xfrm>
            <a:prstGeom prst="ellipse">
              <a:avLst/>
            </a:prstGeom>
            <a:noFill/>
            <a:ln w="571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3204118" y="2731022"/>
              <a:ext cx="926968" cy="3065481"/>
            </a:xfrm>
            <a:prstGeom prst="straightConnector1">
              <a:avLst/>
            </a:prstGeom>
            <a:ln w="38100">
              <a:solidFill>
                <a:srgbClr val="CC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648" name="TextBox 19"/>
            <p:cNvSpPr txBox="1">
              <a:spLocks noChangeArrowheads="1"/>
            </p:cNvSpPr>
            <p:nvPr/>
          </p:nvSpPr>
          <p:spPr bwMode="auto">
            <a:xfrm>
              <a:off x="3491880" y="5589240"/>
              <a:ext cx="2304256" cy="107721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總行數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 = 5+12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 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= 17</a:t>
              </a:r>
              <a:endParaRPr kumimoji="0" lang="zh-TW" altLang="en-US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DBEFDD-2628-4C74-AAAE-473FCAF1434F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grpSp>
        <p:nvGrpSpPr>
          <p:cNvPr id="113666" name="Group 4"/>
          <p:cNvGrpSpPr>
            <a:grpSpLocks/>
          </p:cNvGrpSpPr>
          <p:nvPr/>
        </p:nvGrpSpPr>
        <p:grpSpPr bwMode="auto">
          <a:xfrm>
            <a:off x="1116013" y="981075"/>
            <a:ext cx="7416800" cy="5688013"/>
            <a:chOff x="755576" y="980728"/>
            <a:chExt cx="8724301" cy="7201052"/>
          </a:xfrm>
        </p:grpSpPr>
        <p:pic>
          <p:nvPicPr>
            <p:cNvPr id="11367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576" y="980728"/>
              <a:ext cx="538162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67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6902" y="1761930"/>
              <a:ext cx="4752975" cy="641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3667" name="TextBox 5"/>
          <p:cNvSpPr txBox="1">
            <a:spLocks noChangeArrowheads="1"/>
          </p:cNvSpPr>
          <p:nvPr/>
        </p:nvSpPr>
        <p:spPr bwMode="auto">
          <a:xfrm>
            <a:off x="179388" y="107950"/>
            <a:ext cx="8785225" cy="646113"/>
          </a:xfrm>
          <a:prstGeom prst="rect">
            <a:avLst/>
          </a:prstGeom>
          <a:solidFill>
            <a:srgbClr val="CCFF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把題項的羅氏分數存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Excel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檔</a:t>
            </a:r>
            <a:endParaRPr kumimoji="0" lang="en-GB" sz="3600" b="1">
              <a:latin typeface="華康楷書體W5(P)"/>
              <a:ea typeface="華康楷書體W5(P)"/>
              <a:cs typeface="華康楷書體W5(P)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23850" y="1125538"/>
            <a:ext cx="5688013" cy="1447800"/>
            <a:chOff x="611560" y="44624"/>
            <a:chExt cx="5688632" cy="144887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139369" y="405253"/>
              <a:ext cx="576326" cy="5036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644249" y="44624"/>
              <a:ext cx="1655943" cy="5036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113675" name="TextBox 9"/>
            <p:cNvSpPr txBox="1">
              <a:spLocks noChangeArrowheads="1"/>
            </p:cNvSpPr>
            <p:nvPr/>
          </p:nvSpPr>
          <p:spPr bwMode="auto">
            <a:xfrm>
              <a:off x="611560" y="908720"/>
              <a:ext cx="3799438" cy="5847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1. 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點選 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Output Files</a:t>
              </a:r>
              <a:endParaRPr kumimoji="0" lang="en-GB" altLang="zh-TW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95288" y="1773238"/>
            <a:ext cx="7489825" cy="2908300"/>
            <a:chOff x="611561" y="-418065"/>
            <a:chExt cx="7488831" cy="2908059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3708362" y="-130752"/>
              <a:ext cx="934914" cy="15841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500420" y="-418065"/>
              <a:ext cx="3599972" cy="43176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113672" name="TextBox 13"/>
            <p:cNvSpPr txBox="1">
              <a:spLocks noChangeArrowheads="1"/>
            </p:cNvSpPr>
            <p:nvPr/>
          </p:nvSpPr>
          <p:spPr bwMode="auto">
            <a:xfrm>
              <a:off x="611561" y="1412776"/>
              <a:ext cx="3960440" cy="107721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2. 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點選 </a:t>
              </a:r>
              <a:endParaRPr kumimoji="0" lang="en-US" altLang="zh-TW" sz="3200" b="1">
                <a:latin typeface="華康楷書體W5(P)"/>
                <a:ea typeface="華康楷書體W5(P)"/>
                <a:cs typeface="華康楷書體W5(P)"/>
              </a:endParaRPr>
            </a:p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Item File IFILE=</a:t>
              </a:r>
              <a:endParaRPr kumimoji="0" lang="en-GB" altLang="zh-TW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CE282A-4356-487C-8DF0-8F53036DFBA8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60350"/>
            <a:ext cx="49149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5288" y="2205038"/>
            <a:ext cx="7056437" cy="3455987"/>
            <a:chOff x="395536" y="2204864"/>
            <a:chExt cx="7056783" cy="3456384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411760" y="4653070"/>
              <a:ext cx="1655843" cy="10081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693" name="Group 10"/>
            <p:cNvGrpSpPr>
              <a:grpSpLocks/>
            </p:cNvGrpSpPr>
            <p:nvPr/>
          </p:nvGrpSpPr>
          <p:grpSpPr bwMode="auto">
            <a:xfrm>
              <a:off x="395536" y="2204864"/>
              <a:ext cx="7056783" cy="2710175"/>
              <a:chOff x="683569" y="734063"/>
              <a:chExt cx="7056783" cy="2710175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2196530" y="949988"/>
                <a:ext cx="1655844" cy="43185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/>
              <p:cNvSpPr/>
              <p:nvPr/>
            </p:nvSpPr>
            <p:spPr>
              <a:xfrm>
                <a:off x="3852374" y="734063"/>
                <a:ext cx="3887978" cy="360403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  <p:sp>
            <p:nvSpPr>
              <p:cNvPr id="114696" name="TextBox 6"/>
              <p:cNvSpPr txBox="1">
                <a:spLocks noChangeArrowheads="1"/>
              </p:cNvSpPr>
              <p:nvPr/>
            </p:nvSpPr>
            <p:spPr bwMode="auto">
              <a:xfrm>
                <a:off x="683569" y="1382135"/>
                <a:ext cx="2376264" cy="206210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zh-TW" sz="3200" b="1">
                    <a:latin typeface="華康楷書體W5(P)"/>
                    <a:ea typeface="華康楷書體W5(P)"/>
                    <a:cs typeface="華康楷書體W5(P)"/>
                  </a:rPr>
                  <a:t>3. </a:t>
                </a:r>
                <a:r>
                  <a:rPr kumimoji="0" lang="zh-TW" altLang="en-US" sz="3200" b="1">
                    <a:latin typeface="華康楷書體W5(P)"/>
                    <a:ea typeface="華康楷書體W5(P)"/>
                    <a:cs typeface="華康楷書體W5(P)"/>
                  </a:rPr>
                  <a:t>點選 </a:t>
                </a:r>
                <a:endParaRPr kumimoji="0" lang="en-US" altLang="zh-TW" sz="3200" b="1">
                  <a:latin typeface="華康楷書體W5(P)"/>
                  <a:ea typeface="華康楷書體W5(P)"/>
                  <a:cs typeface="華康楷書體W5(P)"/>
                </a:endParaRPr>
              </a:p>
              <a:p>
                <a:r>
                  <a:rPr kumimoji="0" lang="en-GB" altLang="zh-TW" sz="3200" b="1">
                    <a:latin typeface="華康楷書體W5(P)"/>
                    <a:ea typeface="華康楷書體W5(P)"/>
                    <a:cs typeface="華康楷書體W5(P)"/>
                  </a:rPr>
                  <a:t>Excel</a:t>
                </a:r>
                <a:r>
                  <a:rPr kumimoji="0" lang="zh-TW" altLang="en-US" sz="3200" b="1">
                    <a:latin typeface="華康楷書體W5(P)"/>
                    <a:ea typeface="華康楷書體W5(P)"/>
                    <a:cs typeface="華康楷書體W5(P)"/>
                  </a:rPr>
                  <a:t>格式</a:t>
                </a:r>
                <a:endParaRPr kumimoji="0" lang="en-US" altLang="zh-TW" sz="3200" b="1">
                  <a:latin typeface="華康楷書體W5(P)"/>
                  <a:ea typeface="華康楷書體W5(P)"/>
                  <a:cs typeface="華康楷書體W5(P)"/>
                </a:endParaRPr>
              </a:p>
              <a:p>
                <a:endParaRPr kumimoji="0" lang="zh-TW" altLang="en-US" sz="3200" b="1">
                  <a:latin typeface="華康楷書體W5(P)"/>
                  <a:ea typeface="華康楷書體W5(P)"/>
                  <a:cs typeface="華康楷書體W5(P)"/>
                </a:endParaRPr>
              </a:p>
              <a:p>
                <a:r>
                  <a:rPr kumimoji="0" lang="en-US" altLang="zh-TW" sz="3200" b="1">
                    <a:latin typeface="華康楷書體W5(P)"/>
                    <a:ea typeface="華康楷書體W5(P)"/>
                    <a:cs typeface="華康楷書體W5(P)"/>
                  </a:rPr>
                  <a:t>4. </a:t>
                </a:r>
                <a:r>
                  <a:rPr kumimoji="0" lang="zh-TW" altLang="en-US" sz="3200" b="1">
                    <a:latin typeface="華康楷書體W5(P)"/>
                    <a:ea typeface="華康楷書體W5(P)"/>
                    <a:cs typeface="華康楷書體W5(P)"/>
                  </a:rPr>
                  <a:t>點選 </a:t>
                </a:r>
                <a:r>
                  <a:rPr kumimoji="0" lang="en-US" altLang="zh-TW" sz="3200" b="1">
                    <a:latin typeface="華康楷書體W5(P)"/>
                    <a:ea typeface="華康楷書體W5(P)"/>
                    <a:cs typeface="華康楷書體W5(P)"/>
                  </a:rPr>
                  <a:t>OK</a:t>
                </a:r>
                <a:endParaRPr kumimoji="0" lang="en-GB" altLang="zh-TW" sz="3200" b="1">
                  <a:latin typeface="華康楷書體W5(P)"/>
                  <a:ea typeface="華康楷書體W5(P)"/>
                  <a:cs typeface="華康楷書體W5(P)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3" name="Group 18"/>
          <p:cNvGrpSpPr>
            <a:grpSpLocks/>
          </p:cNvGrpSpPr>
          <p:nvPr/>
        </p:nvGrpSpPr>
        <p:grpSpPr bwMode="auto">
          <a:xfrm>
            <a:off x="179388" y="765175"/>
            <a:ext cx="6840537" cy="3168650"/>
            <a:chOff x="179512" y="764704"/>
            <a:chExt cx="6840000" cy="3168352"/>
          </a:xfrm>
        </p:grpSpPr>
        <p:pic>
          <p:nvPicPr>
            <p:cNvPr id="11575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513" y="764704"/>
              <a:ext cx="5615116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76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83086" y="825826"/>
              <a:ext cx="583794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761" name="TextBox 8"/>
            <p:cNvSpPr txBox="1">
              <a:spLocks noChangeArrowheads="1"/>
            </p:cNvSpPr>
            <p:nvPr/>
          </p:nvSpPr>
          <p:spPr bwMode="auto">
            <a:xfrm>
              <a:off x="5796136" y="836712"/>
              <a:ext cx="7920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2400" b="1">
                  <a:ea typeface="微軟正黑體" pitchFamily="34" charset="-120"/>
                </a:rPr>
                <a:t>…</a:t>
              </a:r>
              <a:endParaRPr kumimoji="0" lang="zh-TW" altLang="en-US" sz="2400" b="1">
                <a:ea typeface="微軟正黑體" pitchFamily="34" charset="-12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79512" y="1052015"/>
              <a:ext cx="6840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9512" y="836135"/>
              <a:ext cx="6840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9512" y="786927"/>
              <a:ext cx="6840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7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727EDC-459F-496E-82F6-9BDD9D73306A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15715" name="TextBox 3"/>
          <p:cNvSpPr txBox="1">
            <a:spLocks noChangeArrowheads="1"/>
          </p:cNvSpPr>
          <p:nvPr/>
        </p:nvSpPr>
        <p:spPr bwMode="auto">
          <a:xfrm>
            <a:off x="179388" y="107950"/>
            <a:ext cx="8785225" cy="646113"/>
          </a:xfrm>
          <a:prstGeom prst="rect">
            <a:avLst/>
          </a:prstGeom>
          <a:solidFill>
            <a:srgbClr val="CCFF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把題項的羅氏分數存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Excel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檔</a:t>
            </a:r>
            <a:endParaRPr kumimoji="0" lang="en-GB" sz="3600" b="1">
              <a:latin typeface="華康楷書體W5(P)"/>
              <a:ea typeface="華康楷書體W5(P)"/>
              <a:cs typeface="華康楷書體W5(P)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503488"/>
            <a:ext cx="73088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79388" y="981075"/>
            <a:ext cx="2698750" cy="3763963"/>
            <a:chOff x="179512" y="980728"/>
            <a:chExt cx="2698175" cy="3763580"/>
          </a:xfrm>
        </p:grpSpPr>
        <p:sp>
          <p:nvSpPr>
            <p:cNvPr id="115756" name="Rectangle 4"/>
            <p:cNvSpPr>
              <a:spLocks noChangeArrowheads="1"/>
            </p:cNvSpPr>
            <p:nvPr/>
          </p:nvSpPr>
          <p:spPr bwMode="auto">
            <a:xfrm>
              <a:off x="179512" y="4221088"/>
              <a:ext cx="2698175" cy="5232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800" b="1">
                  <a:latin typeface="華康楷書體W5(P)"/>
                  <a:ea typeface="華康楷書體W5(P)"/>
                  <a:cs typeface="華康楷書體W5(P)"/>
                </a:rPr>
                <a:t>題項的羅氏分數</a:t>
              </a:r>
              <a:endParaRPr kumimoji="0" lang="zh-TW" altLang="en-US" sz="2800">
                <a:ea typeface="微軟正黑體" pitchFamily="34" charset="-12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31791" y="980728"/>
              <a:ext cx="936425" cy="2881020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331791" y="3861748"/>
              <a:ext cx="215854" cy="358738"/>
            </a:xfrm>
            <a:prstGeom prst="straightConnector1">
              <a:avLst/>
            </a:prstGeom>
            <a:ln w="31750">
              <a:solidFill>
                <a:srgbClr val="CC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059113" y="4292600"/>
          <a:ext cx="4249737" cy="2347913"/>
        </p:xfrm>
        <a:graphic>
          <a:graphicData uri="http://schemas.openxmlformats.org/drawingml/2006/table">
            <a:tbl>
              <a:tblPr/>
              <a:tblGrid>
                <a:gridCol w="1416157"/>
                <a:gridCol w="1416157"/>
                <a:gridCol w="1416157"/>
              </a:tblGrid>
              <a:tr h="318893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b="1" i="0" u="none" strike="noStrike" dirty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　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smtClean="0">
                          <a:latin typeface="華康楷書體W5(P)" pitchFamily="66" charset="-120"/>
                          <a:ea typeface="華康楷書體W5(P)" pitchFamily="66" charset="-120"/>
                          <a:cs typeface="Times New Roman" pitchFamily="18" charset="0"/>
                        </a:rPr>
                        <a:t>前測</a:t>
                      </a:r>
                      <a:endParaRPr lang="zh-TW" altLang="en-US" sz="2800" b="1" dirty="0"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chemeClr val="tx1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 pitchFamily="18" charset="0"/>
                        </a:rPr>
                        <a:t>後測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-0.56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-0.42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-0.42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-0.04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-0.49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-0.46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0.79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0.76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1" name="Right Brace 20"/>
          <p:cNvSpPr/>
          <p:nvPr/>
        </p:nvSpPr>
        <p:spPr>
          <a:xfrm>
            <a:off x="6948488" y="1268413"/>
            <a:ext cx="431800" cy="1152525"/>
          </a:xfrm>
          <a:prstGeom prst="rightBrace">
            <a:avLst>
              <a:gd name="adj1" fmla="val 5368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" name="Right Brace 21"/>
          <p:cNvSpPr/>
          <p:nvPr/>
        </p:nvSpPr>
        <p:spPr>
          <a:xfrm>
            <a:off x="6948488" y="2565400"/>
            <a:ext cx="431800" cy="1150938"/>
          </a:xfrm>
          <a:prstGeom prst="rightBrace">
            <a:avLst>
              <a:gd name="adj1" fmla="val 53685"/>
              <a:gd name="adj2" fmla="val 50000"/>
            </a:avLst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5754" name="Rectangle 22"/>
          <p:cNvSpPr>
            <a:spLocks noChangeArrowheads="1"/>
          </p:cNvSpPr>
          <p:nvPr/>
        </p:nvSpPr>
        <p:spPr bwMode="auto">
          <a:xfrm>
            <a:off x="7354888" y="1484313"/>
            <a:ext cx="110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600" b="1">
                <a:latin typeface="華康楷書體W5(P)"/>
                <a:ea typeface="華康楷書體W5(P)"/>
                <a:cs typeface="Times New Roman" pitchFamily="18" charset="0"/>
              </a:rPr>
              <a:t>前測</a:t>
            </a:r>
            <a:endParaRPr kumimoji="0" lang="zh-TW" altLang="en-US" sz="3600"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15755" name="Rectangle 23"/>
          <p:cNvSpPr>
            <a:spLocks noChangeArrowheads="1"/>
          </p:cNvSpPr>
          <p:nvPr/>
        </p:nvSpPr>
        <p:spPr bwMode="auto">
          <a:xfrm>
            <a:off x="7380288" y="2708275"/>
            <a:ext cx="1108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600" b="1">
                <a:latin typeface="華康楷書體W5(P)"/>
                <a:ea typeface="華康楷書體W5(P)"/>
                <a:cs typeface="Times New Roman" pitchFamily="18" charset="0"/>
              </a:rPr>
              <a:t>後測</a:t>
            </a:r>
            <a:endParaRPr kumimoji="0" lang="zh-TW" altLang="en-US" sz="3600"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4EEE8C-B36B-48B2-91E2-8E52C33319C1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2339752" y="2924944"/>
          <a:ext cx="5832648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8175" y="838200"/>
          <a:ext cx="6048375" cy="2085975"/>
        </p:xfrm>
        <a:graphic>
          <a:graphicData uri="http://schemas.openxmlformats.org/drawingml/2006/table">
            <a:tbl>
              <a:tblPr/>
              <a:tblGrid>
                <a:gridCol w="2609231"/>
                <a:gridCol w="1146480"/>
                <a:gridCol w="1146480"/>
                <a:gridCol w="114648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自我概念（朋輩關係）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華康楷書體W5(P)" pitchFamily="66" charset="-120"/>
                          <a:ea typeface="華康楷書體W5(P)" pitchFamily="66" charset="-120"/>
                          <a:cs typeface="Times New Roman" pitchFamily="18" charset="0"/>
                        </a:rPr>
                        <a:t>前測</a:t>
                      </a:r>
                      <a:endParaRPr lang="zh-TW" altLang="en-US" sz="2800" b="1" dirty="0"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 marL="7620" marR="7620" marT="762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chemeClr val="tx1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 pitchFamily="18" charset="0"/>
                        </a:rPr>
                        <a:t>後測</a:t>
                      </a:r>
                    </a:p>
                  </a:txBody>
                  <a:tcPr marL="7620" marR="7620" marT="762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我有很多朋友。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Q4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-0.49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-0.46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別人容易喜歡我。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Q2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-0.42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-0.42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我容易和別人相處。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Q1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-0.18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-0.56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別人都希望跟我做朋友。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Q3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-0.04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-0.15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我在同輩中受歡迎。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Q5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0.79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0.14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大多數人都喜歡我。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Q6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1.04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華康楷書體W5(P)" pitchFamily="66" charset="-120"/>
                          <a:ea typeface="華康楷書體W5(P)" pitchFamily="66" charset="-120"/>
                        </a:rPr>
                        <a:t>0.76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16781" name="TextBox 4"/>
          <p:cNvSpPr txBox="1">
            <a:spLocks noChangeArrowheads="1"/>
          </p:cNvSpPr>
          <p:nvPr/>
        </p:nvSpPr>
        <p:spPr bwMode="auto">
          <a:xfrm>
            <a:off x="179388" y="107950"/>
            <a:ext cx="8785225" cy="646113"/>
          </a:xfrm>
          <a:prstGeom prst="rect">
            <a:avLst/>
          </a:prstGeom>
          <a:solidFill>
            <a:srgbClr val="CCFF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對照題項在前測和後測的</a:t>
            </a:r>
            <a:r>
              <a:rPr kumimoji="0" lang="zh-TW" altLang="en-US" sz="3600" b="1">
                <a:latin typeface="華康楷書體W5(P)"/>
                <a:ea typeface="華康楷書體W5(P)"/>
                <a:cs typeface="Times New Roman" pitchFamily="18" charset="0"/>
              </a:rPr>
              <a:t>難度是否相同</a:t>
            </a:r>
            <a:endParaRPr kumimoji="0" lang="en-GB" sz="3600" b="1">
              <a:latin typeface="華康楷書體W5(P)"/>
              <a:ea typeface="華康楷書體W5(P)"/>
              <a:cs typeface="華康楷書體W5(P)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00113" y="4365625"/>
            <a:ext cx="1008062" cy="1008063"/>
            <a:chOff x="899592" y="4365104"/>
            <a:chExt cx="1008112" cy="1008112"/>
          </a:xfrm>
        </p:grpSpPr>
        <p:sp>
          <p:nvSpPr>
            <p:cNvPr id="7" name="Cloud 6"/>
            <p:cNvSpPr/>
            <p:nvPr/>
          </p:nvSpPr>
          <p:spPr>
            <a:xfrm>
              <a:off x="899592" y="4365104"/>
              <a:ext cx="1008112" cy="1008112"/>
            </a:xfrm>
            <a:prstGeom prst="cloud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116784" name="Rectangle 5"/>
            <p:cNvSpPr>
              <a:spLocks noChangeArrowheads="1"/>
            </p:cNvSpPr>
            <p:nvPr/>
          </p:nvSpPr>
          <p:spPr bwMode="auto">
            <a:xfrm>
              <a:off x="1115616" y="4581128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Times New Roman" pitchFamily="18" charset="0"/>
                </a:rPr>
                <a:t>是</a:t>
              </a:r>
              <a:endParaRPr kumimoji="0" lang="en-GB" sz="3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B08D1C-942B-4948-9376-A2D9721E8138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179388" y="188913"/>
            <a:ext cx="89646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ts val="2400"/>
              </a:spcBef>
              <a:buClr>
                <a:srgbClr val="0000FF"/>
              </a:buClr>
              <a:buSzPct val="100000"/>
            </a:pP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2.	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把數據用</a:t>
            </a:r>
            <a:r>
              <a:rPr kumimoji="0" lang="zh-TW" altLang="en-US" sz="32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上下排序法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排列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, 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然後運用羅氏模型</a:t>
            </a:r>
            <a:r>
              <a:rPr kumimoji="0" lang="en-US" altLang="zh-TW" sz="3200" b="1">
                <a:latin typeface="華康楷書體W5(P)"/>
                <a:ea typeface="華康楷書體W5(P)"/>
                <a:cs typeface="Times New Roman" pitchFamily="18" charset="0"/>
              </a:rPr>
              <a:t>, </a:t>
            </a:r>
            <a:r>
              <a:rPr kumimoji="0" lang="zh-TW" altLang="en-US" sz="3200" b="1">
                <a:latin typeface="華康楷書體W5(P)"/>
                <a:ea typeface="華康楷書體W5(P)"/>
                <a:cs typeface="Times New Roman" pitchFamily="18" charset="0"/>
              </a:rPr>
              <a:t>算出每組在前測和後測的羅氏分數</a:t>
            </a:r>
            <a:endParaRPr kumimoji="0" lang="en-GB" altLang="en-US" sz="32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  <p:grpSp>
        <p:nvGrpSpPr>
          <p:cNvPr id="117763" name="Group 4"/>
          <p:cNvGrpSpPr>
            <a:grpSpLocks/>
          </p:cNvGrpSpPr>
          <p:nvPr/>
        </p:nvGrpSpPr>
        <p:grpSpPr bwMode="auto">
          <a:xfrm>
            <a:off x="179388" y="1898650"/>
            <a:ext cx="4679950" cy="2189163"/>
            <a:chOff x="539552" y="2391418"/>
            <a:chExt cx="4680520" cy="2189710"/>
          </a:xfrm>
        </p:grpSpPr>
        <p:grpSp>
          <p:nvGrpSpPr>
            <p:cNvPr id="117789" name="Group 12"/>
            <p:cNvGrpSpPr>
              <a:grpSpLocks/>
            </p:cNvGrpSpPr>
            <p:nvPr/>
          </p:nvGrpSpPr>
          <p:grpSpPr bwMode="auto">
            <a:xfrm>
              <a:off x="539552" y="2420888"/>
              <a:ext cx="4680520" cy="2160240"/>
              <a:chOff x="611560" y="1844824"/>
              <a:chExt cx="4680520" cy="21602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764225" y="1845524"/>
                <a:ext cx="3527855" cy="1071830"/>
              </a:xfrm>
              <a:prstGeom prst="rect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764225" y="2907827"/>
                <a:ext cx="3527855" cy="1089297"/>
              </a:xfrm>
              <a:prstGeom prst="rect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11560" y="1845524"/>
                <a:ext cx="1152665" cy="1071830"/>
              </a:xfrm>
              <a:prstGeom prst="rect">
                <a:avLst/>
              </a:prstGeom>
              <a:solidFill>
                <a:srgbClr val="3B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1560" y="2917354"/>
                <a:ext cx="1152665" cy="1087710"/>
              </a:xfrm>
              <a:prstGeom prst="rect">
                <a:avLst/>
              </a:prstGeom>
              <a:solidFill>
                <a:srgbClr val="FF53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17801" name="TextBox 18"/>
              <p:cNvSpPr txBox="1">
                <a:spLocks noChangeArrowheads="1"/>
              </p:cNvSpPr>
              <p:nvPr/>
            </p:nvSpPr>
            <p:spPr bwMode="auto">
              <a:xfrm>
                <a:off x="611560" y="1859340"/>
                <a:ext cx="11520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rIns="36000">
                <a:spAutoFit/>
              </a:bodyPr>
              <a:lstStyle/>
              <a:p>
                <a:pPr algn="ctr"/>
                <a:r>
                  <a:rPr kumimoji="0" lang="en-US" altLang="zh-TW" sz="2800" b="1">
                    <a:latin typeface="華康楷書體W5(P)"/>
                    <a:ea typeface="華康楷書體W5(P)"/>
                    <a:cs typeface="華康楷書體W5(P)"/>
                  </a:rPr>
                  <a:t>A</a:t>
                </a:r>
                <a:r>
                  <a:rPr kumimoji="0" lang="zh-TW" altLang="en-US" sz="2800" b="1">
                    <a:latin typeface="華康楷書體W5(P)"/>
                    <a:ea typeface="華康楷書體W5(P)"/>
                    <a:cs typeface="華康楷書體W5(P)"/>
                  </a:rPr>
                  <a:t>組</a:t>
                </a:r>
                <a:r>
                  <a:rPr kumimoji="0" lang="en-US" altLang="zh-TW" sz="2800" b="1">
                    <a:latin typeface="華康楷書體W5(P)"/>
                    <a:ea typeface="華康楷書體W5(P)"/>
                    <a:cs typeface="華康楷書體W5(P)"/>
                  </a:rPr>
                  <a:t>(37</a:t>
                </a:r>
                <a:r>
                  <a:rPr kumimoji="0" lang="zh-TW" altLang="en-US" sz="2800" b="1">
                    <a:latin typeface="華康楷書體W5(P)"/>
                    <a:ea typeface="華康楷書體W5(P)"/>
                    <a:cs typeface="華康楷書體W5(P)"/>
                  </a:rPr>
                  <a:t>人</a:t>
                </a:r>
                <a:r>
                  <a:rPr kumimoji="0" lang="en-US" altLang="zh-TW" sz="2800" b="1">
                    <a:latin typeface="華康楷書體W5(P)"/>
                    <a:ea typeface="華康楷書體W5(P)"/>
                    <a:cs typeface="華康楷書體W5(P)"/>
                  </a:rPr>
                  <a:t>)</a:t>
                </a:r>
                <a:endParaRPr kumimoji="0" lang="zh-TW" altLang="en-US" sz="2800" b="1">
                  <a:latin typeface="華康楷書體W5(P)"/>
                  <a:ea typeface="華康楷書體W5(P)"/>
                  <a:cs typeface="華康楷書體W5(P)"/>
                </a:endParaRPr>
              </a:p>
            </p:txBody>
          </p:sp>
          <p:sp>
            <p:nvSpPr>
              <p:cNvPr id="117802" name="TextBox 19"/>
              <p:cNvSpPr txBox="1">
                <a:spLocks noChangeArrowheads="1"/>
              </p:cNvSpPr>
              <p:nvPr/>
            </p:nvSpPr>
            <p:spPr bwMode="auto">
              <a:xfrm>
                <a:off x="611560" y="2958771"/>
                <a:ext cx="11520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rIns="36000">
                <a:spAutoFit/>
              </a:bodyPr>
              <a:lstStyle/>
              <a:p>
                <a:pPr algn="ctr"/>
                <a:r>
                  <a:rPr kumimoji="0" lang="en-US" altLang="zh-TW" sz="2800" b="1">
                    <a:latin typeface="華康楷書體W5(P)"/>
                    <a:ea typeface="華康楷書體W5(P)"/>
                    <a:cs typeface="華康楷書體W5(P)"/>
                  </a:rPr>
                  <a:t>B</a:t>
                </a:r>
                <a:r>
                  <a:rPr kumimoji="0" lang="zh-TW" altLang="en-US" sz="2800" b="1">
                    <a:latin typeface="華康楷書體W5(P)"/>
                    <a:ea typeface="華康楷書體W5(P)"/>
                    <a:cs typeface="華康楷書體W5(P)"/>
                  </a:rPr>
                  <a:t>組</a:t>
                </a:r>
                <a:r>
                  <a:rPr kumimoji="0" lang="en-US" altLang="zh-TW" sz="2800" b="1">
                    <a:latin typeface="華康楷書體W5(P)"/>
                    <a:ea typeface="華康楷書體W5(P)"/>
                    <a:cs typeface="華康楷書體W5(P)"/>
                  </a:rPr>
                  <a:t>(35</a:t>
                </a:r>
                <a:r>
                  <a:rPr kumimoji="0" lang="zh-TW" altLang="en-US" sz="2800" b="1">
                    <a:latin typeface="華康楷書體W5(P)"/>
                    <a:ea typeface="華康楷書體W5(P)"/>
                    <a:cs typeface="華康楷書體W5(P)"/>
                  </a:rPr>
                  <a:t>人</a:t>
                </a:r>
                <a:r>
                  <a:rPr kumimoji="0" lang="en-US" altLang="zh-TW" sz="2800" b="1">
                    <a:latin typeface="華康楷書體W5(P)"/>
                    <a:ea typeface="華康楷書體W5(P)"/>
                    <a:cs typeface="華康楷書體W5(P)"/>
                  </a:rPr>
                  <a:t>)</a:t>
                </a:r>
                <a:endParaRPr kumimoji="0" lang="zh-TW" altLang="en-US" sz="2800" b="1">
                  <a:latin typeface="華康楷書體W5(P)"/>
                  <a:ea typeface="華康楷書體W5(P)"/>
                  <a:cs typeface="華康楷書體W5(P)"/>
                </a:endParaRPr>
              </a:p>
            </p:txBody>
          </p:sp>
        </p:grpSp>
        <p:grpSp>
          <p:nvGrpSpPr>
            <p:cNvPr id="117790" name="Group 26"/>
            <p:cNvGrpSpPr>
              <a:grpSpLocks/>
            </p:cNvGrpSpPr>
            <p:nvPr/>
          </p:nvGrpSpPr>
          <p:grpSpPr bwMode="auto">
            <a:xfrm>
              <a:off x="1835696" y="2391418"/>
              <a:ext cx="3168352" cy="369332"/>
              <a:chOff x="1835696" y="2391418"/>
              <a:chExt cx="3168352" cy="369332"/>
            </a:xfrm>
          </p:grpSpPr>
          <p:sp>
            <p:nvSpPr>
              <p:cNvPr id="117791" name="TextBox 8"/>
              <p:cNvSpPr txBox="1">
                <a:spLocks noChangeArrowheads="1"/>
              </p:cNvSpPr>
              <p:nvPr/>
            </p:nvSpPr>
            <p:spPr bwMode="auto">
              <a:xfrm>
                <a:off x="1835696" y="2391418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Q1</a:t>
                </a:r>
                <a:endParaRPr kumimoji="0" lang="en-GB" altLang="zh-TW" b="1"/>
              </a:p>
            </p:txBody>
          </p:sp>
          <p:sp>
            <p:nvSpPr>
              <p:cNvPr id="117792" name="TextBox 9"/>
              <p:cNvSpPr txBox="1">
                <a:spLocks noChangeArrowheads="1"/>
              </p:cNvSpPr>
              <p:nvPr/>
            </p:nvSpPr>
            <p:spPr bwMode="auto">
              <a:xfrm>
                <a:off x="2339752" y="2391418"/>
                <a:ext cx="5760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Q2</a:t>
                </a:r>
                <a:endParaRPr kumimoji="0" lang="en-GB" altLang="zh-TW" b="1"/>
              </a:p>
            </p:txBody>
          </p:sp>
          <p:sp>
            <p:nvSpPr>
              <p:cNvPr id="117793" name="TextBox 10"/>
              <p:cNvSpPr txBox="1">
                <a:spLocks noChangeArrowheads="1"/>
              </p:cNvSpPr>
              <p:nvPr/>
            </p:nvSpPr>
            <p:spPr bwMode="auto">
              <a:xfrm>
                <a:off x="2915816" y="2391418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Q3</a:t>
                </a:r>
                <a:endParaRPr kumimoji="0" lang="en-GB" altLang="zh-TW" b="1"/>
              </a:p>
            </p:txBody>
          </p:sp>
          <p:sp>
            <p:nvSpPr>
              <p:cNvPr id="117794" name="TextBox 11"/>
              <p:cNvSpPr txBox="1">
                <a:spLocks noChangeArrowheads="1"/>
              </p:cNvSpPr>
              <p:nvPr/>
            </p:nvSpPr>
            <p:spPr bwMode="auto">
              <a:xfrm>
                <a:off x="3419872" y="2391418"/>
                <a:ext cx="56735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Q4</a:t>
                </a:r>
                <a:endParaRPr kumimoji="0" lang="en-GB" altLang="zh-TW" b="1"/>
              </a:p>
            </p:txBody>
          </p:sp>
          <p:sp>
            <p:nvSpPr>
              <p:cNvPr id="117795" name="TextBox 12"/>
              <p:cNvSpPr txBox="1">
                <a:spLocks noChangeArrowheads="1"/>
              </p:cNvSpPr>
              <p:nvPr/>
            </p:nvSpPr>
            <p:spPr bwMode="auto">
              <a:xfrm>
                <a:off x="3995936" y="2391418"/>
                <a:ext cx="4931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Q5</a:t>
                </a:r>
                <a:endParaRPr kumimoji="0" lang="en-GB" altLang="zh-TW" b="1"/>
              </a:p>
            </p:txBody>
          </p:sp>
          <p:sp>
            <p:nvSpPr>
              <p:cNvPr id="117796" name="TextBox 13"/>
              <p:cNvSpPr txBox="1">
                <a:spLocks noChangeArrowheads="1"/>
              </p:cNvSpPr>
              <p:nvPr/>
            </p:nvSpPr>
            <p:spPr bwMode="auto">
              <a:xfrm>
                <a:off x="4499992" y="2391418"/>
                <a:ext cx="504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zh-TW" b="1">
                    <a:ea typeface="微軟正黑體" pitchFamily="34" charset="-120"/>
                  </a:rPr>
                  <a:t>Q6</a:t>
                </a:r>
                <a:endParaRPr kumimoji="0" lang="en-GB" altLang="zh-TW" b="1"/>
              </a:p>
            </p:txBody>
          </p: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227763" y="2916238"/>
            <a:ext cx="2736850" cy="2266950"/>
            <a:chOff x="5868144" y="1556792"/>
            <a:chExt cx="2736304" cy="2267382"/>
          </a:xfrm>
        </p:grpSpPr>
        <p:grpSp>
          <p:nvGrpSpPr>
            <p:cNvPr id="117784" name="Group 41"/>
            <p:cNvGrpSpPr>
              <a:grpSpLocks/>
            </p:cNvGrpSpPr>
            <p:nvPr/>
          </p:nvGrpSpPr>
          <p:grpSpPr bwMode="auto">
            <a:xfrm>
              <a:off x="6444208" y="1556792"/>
              <a:ext cx="2160240" cy="1800200"/>
              <a:chOff x="6660232" y="4293096"/>
              <a:chExt cx="2160240" cy="1800200"/>
            </a:xfrm>
          </p:grpSpPr>
          <p:sp>
            <p:nvSpPr>
              <p:cNvPr id="36" name="Cloud 35"/>
              <p:cNvSpPr/>
              <p:nvPr/>
            </p:nvSpPr>
            <p:spPr>
              <a:xfrm>
                <a:off x="6660315" y="4293096"/>
                <a:ext cx="2160157" cy="1800568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17788" name="TextBox 36"/>
              <p:cNvSpPr txBox="1">
                <a:spLocks noChangeArrowheads="1"/>
              </p:cNvSpPr>
              <p:nvPr/>
            </p:nvSpPr>
            <p:spPr bwMode="auto">
              <a:xfrm>
                <a:off x="6948264" y="4439433"/>
                <a:ext cx="1512168" cy="144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zh-TW" altLang="en-US" sz="4400" b="1">
                    <a:latin typeface="華康楷書體W5(P)"/>
                    <a:ea typeface="華康楷書體W5(P)"/>
                    <a:cs typeface="華康楷書體W5(P)"/>
                  </a:rPr>
                  <a:t>上下排法</a:t>
                </a: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H="1" flipV="1">
              <a:off x="5868144" y="1772733"/>
              <a:ext cx="792004" cy="36043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117769" idx="3"/>
            </p:cNvCxnSpPr>
            <p:nvPr/>
          </p:nvCxnSpPr>
          <p:spPr>
            <a:xfrm flipH="1">
              <a:off x="5968136" y="3149357"/>
              <a:ext cx="980879" cy="67481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765" name="Group 45"/>
          <p:cNvGrpSpPr>
            <a:grpSpLocks/>
          </p:cNvGrpSpPr>
          <p:nvPr/>
        </p:nvGrpSpPr>
        <p:grpSpPr bwMode="auto">
          <a:xfrm>
            <a:off x="179388" y="4140200"/>
            <a:ext cx="4679950" cy="2168525"/>
            <a:chOff x="1259632" y="3573016"/>
            <a:chExt cx="4680520" cy="2168951"/>
          </a:xfrm>
        </p:grpSpPr>
        <p:grpSp>
          <p:nvGrpSpPr>
            <p:cNvPr id="117770" name="Group 20"/>
            <p:cNvGrpSpPr>
              <a:grpSpLocks/>
            </p:cNvGrpSpPr>
            <p:nvPr/>
          </p:nvGrpSpPr>
          <p:grpSpPr bwMode="auto">
            <a:xfrm>
              <a:off x="2411760" y="3573016"/>
              <a:ext cx="3528392" cy="2168951"/>
              <a:chOff x="2894608" y="1506116"/>
              <a:chExt cx="3528392" cy="2168951"/>
            </a:xfrm>
          </p:grpSpPr>
          <p:sp>
            <p:nvSpPr>
              <p:cNvPr id="22" name="Rectangle 4"/>
              <p:cNvSpPr/>
              <p:nvPr/>
            </p:nvSpPr>
            <p:spPr>
              <a:xfrm>
                <a:off x="2895145" y="1506116"/>
                <a:ext cx="3527855" cy="1071774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895145" y="2585828"/>
                <a:ext cx="3527855" cy="1089239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grpSp>
            <p:nvGrpSpPr>
              <p:cNvPr id="117777" name="Group 27"/>
              <p:cNvGrpSpPr>
                <a:grpSpLocks/>
              </p:cNvGrpSpPr>
              <p:nvPr/>
            </p:nvGrpSpPr>
            <p:grpSpPr bwMode="auto">
              <a:xfrm>
                <a:off x="3059832" y="1578124"/>
                <a:ext cx="3168352" cy="369332"/>
                <a:chOff x="-540568" y="1578124"/>
                <a:chExt cx="3168352" cy="369332"/>
              </a:xfrm>
            </p:grpSpPr>
            <p:sp>
              <p:nvSpPr>
                <p:cNvPr id="117778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-540568" y="1578124"/>
                  <a:ext cx="50405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kumimoji="0" lang="en-US" altLang="zh-TW" b="1">
                      <a:ea typeface="微軟正黑體" pitchFamily="34" charset="-120"/>
                    </a:rPr>
                    <a:t>R1</a:t>
                  </a:r>
                  <a:endParaRPr kumimoji="0" lang="en-GB" altLang="zh-TW" b="1"/>
                </a:p>
              </p:txBody>
            </p:sp>
            <p:sp>
              <p:nvSpPr>
                <p:cNvPr id="117779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-36512" y="1578124"/>
                  <a:ext cx="57606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kumimoji="0" lang="en-US" altLang="zh-TW" b="1">
                      <a:ea typeface="微軟正黑體" pitchFamily="34" charset="-120"/>
                    </a:rPr>
                    <a:t>R2</a:t>
                  </a:r>
                  <a:endParaRPr kumimoji="0" lang="en-GB" altLang="zh-TW" b="1"/>
                </a:p>
              </p:txBody>
            </p:sp>
            <p:sp>
              <p:nvSpPr>
                <p:cNvPr id="117780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539552" y="1578124"/>
                  <a:ext cx="50405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kumimoji="0" lang="en-US" altLang="zh-TW" b="1">
                      <a:ea typeface="微軟正黑體" pitchFamily="34" charset="-120"/>
                    </a:rPr>
                    <a:t>R3</a:t>
                  </a:r>
                  <a:endParaRPr kumimoji="0" lang="en-GB" altLang="zh-TW" b="1"/>
                </a:p>
              </p:txBody>
            </p:sp>
            <p:sp>
              <p:nvSpPr>
                <p:cNvPr id="117781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1043608" y="1578124"/>
                  <a:ext cx="56735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kumimoji="0" lang="en-US" altLang="zh-TW" b="1">
                      <a:ea typeface="微軟正黑體" pitchFamily="34" charset="-120"/>
                    </a:rPr>
                    <a:t>R4</a:t>
                  </a:r>
                  <a:endParaRPr kumimoji="0" lang="en-GB" altLang="zh-TW" b="1"/>
                </a:p>
              </p:txBody>
            </p:sp>
            <p:sp>
              <p:nvSpPr>
                <p:cNvPr id="117782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1619672" y="1578124"/>
                  <a:ext cx="49312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kumimoji="0" lang="en-US" altLang="zh-TW" b="1">
                      <a:ea typeface="微軟正黑體" pitchFamily="34" charset="-120"/>
                    </a:rPr>
                    <a:t>R5</a:t>
                  </a:r>
                  <a:endParaRPr kumimoji="0" lang="en-GB" altLang="zh-TW" b="1"/>
                </a:p>
              </p:txBody>
            </p:sp>
            <p:sp>
              <p:nvSpPr>
                <p:cNvPr id="117783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2123728" y="1578124"/>
                  <a:ext cx="50405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kumimoji="0" lang="en-US" altLang="zh-TW" b="1">
                      <a:ea typeface="微軟正黑體" pitchFamily="34" charset="-120"/>
                    </a:rPr>
                    <a:t>R6</a:t>
                  </a:r>
                  <a:endParaRPr kumimoji="0" lang="en-GB" altLang="zh-TW" b="1"/>
                </a:p>
              </p:txBody>
            </p:sp>
          </p:grpSp>
        </p:grpSp>
        <p:sp>
          <p:nvSpPr>
            <p:cNvPr id="38" name="Rectangle 37"/>
            <p:cNvSpPr/>
            <p:nvPr/>
          </p:nvSpPr>
          <p:spPr>
            <a:xfrm>
              <a:off x="1259632" y="3573016"/>
              <a:ext cx="1152665" cy="1071774"/>
            </a:xfrm>
            <a:prstGeom prst="rect">
              <a:avLst/>
            </a:prstGeom>
            <a:solidFill>
              <a:srgbClr val="3B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59632" y="4644790"/>
              <a:ext cx="1152665" cy="1089239"/>
            </a:xfrm>
            <a:prstGeom prst="rect">
              <a:avLst/>
            </a:prstGeom>
            <a:solidFill>
              <a:srgbClr val="FF5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17773" name="TextBox 39"/>
            <p:cNvSpPr txBox="1">
              <a:spLocks noChangeArrowheads="1"/>
            </p:cNvSpPr>
            <p:nvPr/>
          </p:nvSpPr>
          <p:spPr bwMode="auto">
            <a:xfrm>
              <a:off x="1259632" y="3587532"/>
              <a:ext cx="1152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pPr algn="ctr"/>
              <a:r>
                <a:rPr kumimoji="0" lang="en-US" altLang="zh-TW" sz="2800" b="1">
                  <a:latin typeface="華康楷書體W5(P)"/>
                  <a:ea typeface="華康楷書體W5(P)"/>
                  <a:cs typeface="華康楷書體W5(P)"/>
                </a:rPr>
                <a:t>A</a:t>
              </a:r>
              <a:r>
                <a:rPr kumimoji="0" lang="zh-TW" altLang="en-US" sz="2800" b="1">
                  <a:latin typeface="華康楷書體W5(P)"/>
                  <a:ea typeface="華康楷書體W5(P)"/>
                  <a:cs typeface="華康楷書體W5(P)"/>
                </a:rPr>
                <a:t>組</a:t>
              </a:r>
              <a:r>
                <a:rPr kumimoji="0" lang="en-US" altLang="zh-TW" sz="2800" b="1">
                  <a:latin typeface="華康楷書體W5(P)"/>
                  <a:ea typeface="華康楷書體W5(P)"/>
                  <a:cs typeface="華康楷書體W5(P)"/>
                </a:rPr>
                <a:t>(37</a:t>
              </a:r>
              <a:r>
                <a:rPr kumimoji="0" lang="zh-TW" altLang="en-US" sz="2800" b="1">
                  <a:latin typeface="華康楷書體W5(P)"/>
                  <a:ea typeface="華康楷書體W5(P)"/>
                  <a:cs typeface="華康楷書體W5(P)"/>
                </a:rPr>
                <a:t>人</a:t>
              </a:r>
              <a:r>
                <a:rPr kumimoji="0" lang="en-US" altLang="zh-TW" sz="2800" b="1">
                  <a:latin typeface="華康楷書體W5(P)"/>
                  <a:ea typeface="華康楷書體W5(P)"/>
                  <a:cs typeface="華康楷書體W5(P)"/>
                </a:rPr>
                <a:t>)</a:t>
              </a:r>
              <a:endParaRPr kumimoji="0" lang="zh-TW" altLang="en-US" sz="2800" b="1">
                <a:latin typeface="華康楷書體W5(P)"/>
                <a:ea typeface="華康楷書體W5(P)"/>
                <a:cs typeface="華康楷書體W5(P)"/>
              </a:endParaRPr>
            </a:p>
          </p:txBody>
        </p:sp>
        <p:sp>
          <p:nvSpPr>
            <p:cNvPr id="117774" name="TextBox 40"/>
            <p:cNvSpPr txBox="1">
              <a:spLocks noChangeArrowheads="1"/>
            </p:cNvSpPr>
            <p:nvPr/>
          </p:nvSpPr>
          <p:spPr bwMode="auto">
            <a:xfrm>
              <a:off x="1259632" y="4686963"/>
              <a:ext cx="1152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pPr algn="ctr"/>
              <a:r>
                <a:rPr kumimoji="0" lang="en-US" altLang="zh-TW" sz="2800" b="1">
                  <a:latin typeface="華康楷書體W5(P)"/>
                  <a:ea typeface="華康楷書體W5(P)"/>
                  <a:cs typeface="華康楷書體W5(P)"/>
                </a:rPr>
                <a:t>B</a:t>
              </a:r>
              <a:r>
                <a:rPr kumimoji="0" lang="zh-TW" altLang="en-US" sz="2800" b="1">
                  <a:latin typeface="華康楷書體W5(P)"/>
                  <a:ea typeface="華康楷書體W5(P)"/>
                  <a:cs typeface="華康楷書體W5(P)"/>
                </a:rPr>
                <a:t>組</a:t>
              </a:r>
              <a:r>
                <a:rPr kumimoji="0" lang="en-US" altLang="zh-TW" sz="2800" b="1">
                  <a:latin typeface="華康楷書體W5(P)"/>
                  <a:ea typeface="華康楷書體W5(P)"/>
                  <a:cs typeface="華康楷書體W5(P)"/>
                </a:rPr>
                <a:t>(35</a:t>
              </a:r>
              <a:r>
                <a:rPr kumimoji="0" lang="zh-TW" altLang="en-US" sz="2800" b="1">
                  <a:latin typeface="華康楷書體W5(P)"/>
                  <a:ea typeface="華康楷書體W5(P)"/>
                  <a:cs typeface="華康楷書體W5(P)"/>
                </a:rPr>
                <a:t>人</a:t>
              </a:r>
              <a:r>
                <a:rPr kumimoji="0" lang="en-US" altLang="zh-TW" sz="2800" b="1">
                  <a:latin typeface="華康楷書體W5(P)"/>
                  <a:ea typeface="華康楷書體W5(P)"/>
                  <a:cs typeface="華康楷書體W5(P)"/>
                </a:rPr>
                <a:t>)</a:t>
              </a:r>
              <a:endParaRPr kumimoji="0" lang="zh-TW" altLang="en-US" sz="2800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  <p:sp>
        <p:nvSpPr>
          <p:cNvPr id="48" name="Right Brace 47"/>
          <p:cNvSpPr/>
          <p:nvPr/>
        </p:nvSpPr>
        <p:spPr>
          <a:xfrm>
            <a:off x="4859338" y="1979613"/>
            <a:ext cx="433387" cy="2089150"/>
          </a:xfrm>
          <a:prstGeom prst="rightBrace">
            <a:avLst>
              <a:gd name="adj1" fmla="val 5368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9" name="Right Brace 48"/>
          <p:cNvSpPr/>
          <p:nvPr/>
        </p:nvSpPr>
        <p:spPr>
          <a:xfrm>
            <a:off x="4859338" y="4211638"/>
            <a:ext cx="433387" cy="2017712"/>
          </a:xfrm>
          <a:prstGeom prst="rightBrace">
            <a:avLst>
              <a:gd name="adj1" fmla="val 53685"/>
              <a:gd name="adj2" fmla="val 50000"/>
            </a:avLst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7768" name="Rectangle 49"/>
          <p:cNvSpPr>
            <a:spLocks noChangeArrowheads="1"/>
          </p:cNvSpPr>
          <p:nvPr/>
        </p:nvSpPr>
        <p:spPr bwMode="auto">
          <a:xfrm>
            <a:off x="5219700" y="2700338"/>
            <a:ext cx="110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600" b="1">
                <a:latin typeface="華康楷書體W5(P)"/>
                <a:ea typeface="華康楷書體W5(P)"/>
                <a:cs typeface="Times New Roman" pitchFamily="18" charset="0"/>
              </a:rPr>
              <a:t>前測</a:t>
            </a:r>
            <a:endParaRPr kumimoji="0" lang="zh-TW" altLang="en-US" sz="3600"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17769" name="Rectangle 50"/>
          <p:cNvSpPr>
            <a:spLocks noChangeArrowheads="1"/>
          </p:cNvSpPr>
          <p:nvPr/>
        </p:nvSpPr>
        <p:spPr bwMode="auto">
          <a:xfrm>
            <a:off x="5219700" y="4860925"/>
            <a:ext cx="1108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600" b="1">
                <a:latin typeface="華康楷書體W5(P)"/>
                <a:ea typeface="華康楷書體W5(P)"/>
                <a:cs typeface="Times New Roman" pitchFamily="18" charset="0"/>
              </a:rPr>
              <a:t>後測</a:t>
            </a:r>
            <a:endParaRPr kumimoji="0" lang="zh-TW" altLang="en-US" sz="3600"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FD20AD-F347-424F-99E4-1648EB5849A4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77914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08763" y="2349500"/>
            <a:ext cx="2284412" cy="4040188"/>
            <a:chOff x="6609432" y="2348880"/>
            <a:chExt cx="2283048" cy="4041159"/>
          </a:xfrm>
        </p:grpSpPr>
        <p:sp>
          <p:nvSpPr>
            <p:cNvPr id="5" name="Oval 4"/>
            <p:cNvSpPr/>
            <p:nvPr/>
          </p:nvSpPr>
          <p:spPr>
            <a:xfrm>
              <a:off x="6609432" y="2348880"/>
              <a:ext cx="431542" cy="287407"/>
            </a:xfrm>
            <a:prstGeom prst="ellipse">
              <a:avLst/>
            </a:prstGeom>
            <a:noFill/>
            <a:ln w="571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6" name="Straight Arrow Connector 5"/>
            <p:cNvCxnSpPr>
              <a:endCxn id="5" idx="4"/>
            </p:cNvCxnSpPr>
            <p:nvPr/>
          </p:nvCxnSpPr>
          <p:spPr>
            <a:xfrm flipH="1" flipV="1">
              <a:off x="6825203" y="2636287"/>
              <a:ext cx="1224818" cy="3169412"/>
            </a:xfrm>
            <a:prstGeom prst="straightConnector1">
              <a:avLst/>
            </a:prstGeom>
            <a:ln w="38100">
              <a:solidFill>
                <a:srgbClr val="CC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798" name="TextBox 6"/>
            <p:cNvSpPr txBox="1">
              <a:spLocks noChangeArrowheads="1"/>
            </p:cNvSpPr>
            <p:nvPr/>
          </p:nvSpPr>
          <p:spPr bwMode="auto">
            <a:xfrm>
              <a:off x="7812360" y="5805264"/>
              <a:ext cx="1080120" cy="58477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6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題</a:t>
              </a:r>
              <a:endParaRPr kumimoji="0" lang="zh-TW" altLang="en-US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79388" y="2276475"/>
            <a:ext cx="3455987" cy="4462463"/>
            <a:chOff x="179512" y="2276872"/>
            <a:chExt cx="3456384" cy="4461594"/>
          </a:xfrm>
        </p:grpSpPr>
        <p:sp>
          <p:nvSpPr>
            <p:cNvPr id="9" name="Oval 8"/>
            <p:cNvSpPr/>
            <p:nvPr/>
          </p:nvSpPr>
          <p:spPr>
            <a:xfrm>
              <a:off x="3204046" y="2276872"/>
              <a:ext cx="431850" cy="287282"/>
            </a:xfrm>
            <a:prstGeom prst="ellipse">
              <a:avLst/>
            </a:prstGeom>
            <a:noFill/>
            <a:ln w="571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0" name="Straight Arrow Connector 9"/>
            <p:cNvCxnSpPr>
              <a:endCxn id="9" idx="3"/>
            </p:cNvCxnSpPr>
            <p:nvPr/>
          </p:nvCxnSpPr>
          <p:spPr>
            <a:xfrm flipV="1">
              <a:off x="1835464" y="2522887"/>
              <a:ext cx="1432089" cy="3396588"/>
            </a:xfrm>
            <a:prstGeom prst="straightConnector1">
              <a:avLst/>
            </a:prstGeom>
            <a:ln w="38100">
              <a:solidFill>
                <a:srgbClr val="CC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795" name="TextBox 10"/>
            <p:cNvSpPr txBox="1">
              <a:spLocks noChangeArrowheads="1"/>
            </p:cNvSpPr>
            <p:nvPr/>
          </p:nvSpPr>
          <p:spPr bwMode="auto">
            <a:xfrm>
              <a:off x="179512" y="5661248"/>
              <a:ext cx="2592288" cy="107721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第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5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行顯示前或後測</a:t>
              </a:r>
              <a:endParaRPr kumimoji="0" lang="zh-TW" altLang="en-US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276600" y="2565400"/>
            <a:ext cx="4032250" cy="4100513"/>
            <a:chOff x="3275856" y="2564904"/>
            <a:chExt cx="4032448" cy="4101554"/>
          </a:xfrm>
        </p:grpSpPr>
        <p:sp>
          <p:nvSpPr>
            <p:cNvPr id="13" name="Oval 12"/>
            <p:cNvSpPr/>
            <p:nvPr/>
          </p:nvSpPr>
          <p:spPr>
            <a:xfrm>
              <a:off x="3275856" y="2564904"/>
              <a:ext cx="431821" cy="287411"/>
            </a:xfrm>
            <a:prstGeom prst="ellipse">
              <a:avLst/>
            </a:prstGeom>
            <a:noFill/>
            <a:ln w="571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4" name="Straight Arrow Connector 13"/>
            <p:cNvCxnSpPr>
              <a:endCxn id="13" idx="4"/>
            </p:cNvCxnSpPr>
            <p:nvPr/>
          </p:nvCxnSpPr>
          <p:spPr>
            <a:xfrm flipH="1" flipV="1">
              <a:off x="3491767" y="2852315"/>
              <a:ext cx="1439934" cy="2809000"/>
            </a:xfrm>
            <a:prstGeom prst="straightConnector1">
              <a:avLst/>
            </a:prstGeom>
            <a:ln w="38100">
              <a:solidFill>
                <a:srgbClr val="CC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792" name="TextBox 14"/>
            <p:cNvSpPr txBox="1">
              <a:spLocks noChangeArrowheads="1"/>
            </p:cNvSpPr>
            <p:nvPr/>
          </p:nvSpPr>
          <p:spPr bwMode="auto">
            <a:xfrm>
              <a:off x="4788024" y="5589240"/>
              <a:ext cx="2520280" cy="107721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總人數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 = 72*2 = 144</a:t>
              </a:r>
              <a:endParaRPr kumimoji="0" lang="zh-TW" altLang="en-US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4A9255-3FD1-4640-86AB-1A32BBA2E535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grpSp>
        <p:nvGrpSpPr>
          <p:cNvPr id="119810" name="Group 4"/>
          <p:cNvGrpSpPr>
            <a:grpSpLocks/>
          </p:cNvGrpSpPr>
          <p:nvPr/>
        </p:nvGrpSpPr>
        <p:grpSpPr bwMode="auto">
          <a:xfrm>
            <a:off x="1116013" y="981075"/>
            <a:ext cx="7416800" cy="5688013"/>
            <a:chOff x="755576" y="980728"/>
            <a:chExt cx="8724301" cy="7201052"/>
          </a:xfrm>
        </p:grpSpPr>
        <p:pic>
          <p:nvPicPr>
            <p:cNvPr id="11982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576" y="980728"/>
              <a:ext cx="538162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82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6902" y="1761930"/>
              <a:ext cx="4752975" cy="641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9811" name="TextBox 5"/>
          <p:cNvSpPr txBox="1">
            <a:spLocks noChangeArrowheads="1"/>
          </p:cNvSpPr>
          <p:nvPr/>
        </p:nvSpPr>
        <p:spPr bwMode="auto">
          <a:xfrm>
            <a:off x="179388" y="107950"/>
            <a:ext cx="8785225" cy="646113"/>
          </a:xfrm>
          <a:prstGeom prst="rect">
            <a:avLst/>
          </a:prstGeom>
          <a:solidFill>
            <a:srgbClr val="CCFF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把</a:t>
            </a:r>
            <a:r>
              <a:rPr kumimoji="0" lang="zh-TW" altLang="en-US" sz="3600" b="1">
                <a:latin typeface="華康楷書體W5(P)"/>
                <a:ea typeface="華康楷書體W5(P)"/>
                <a:cs typeface="Times New Roman" pitchFamily="18" charset="0"/>
              </a:rPr>
              <a:t>學生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的羅氏分數存</a:t>
            </a:r>
            <a:r>
              <a:rPr kumimoji="0" lang="en-US" altLang="zh-TW" sz="3600" b="1">
                <a:latin typeface="華康楷書體W5(P)"/>
                <a:ea typeface="華康楷書體W5(P)"/>
                <a:cs typeface="華康楷書體W5(P)"/>
              </a:rPr>
              <a:t>Excel</a:t>
            </a:r>
            <a:r>
              <a:rPr kumimoji="0" lang="zh-TW" altLang="en-US" sz="3600" b="1">
                <a:latin typeface="華康楷書體W5(P)"/>
                <a:ea typeface="華康楷書體W5(P)"/>
                <a:cs typeface="華康楷書體W5(P)"/>
              </a:rPr>
              <a:t>檔</a:t>
            </a:r>
            <a:endParaRPr kumimoji="0" lang="en-GB" sz="3600" b="1">
              <a:latin typeface="華康楷書體W5(P)"/>
              <a:ea typeface="華康楷書體W5(P)"/>
              <a:cs typeface="華康楷書體W5(P)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23850" y="1125538"/>
            <a:ext cx="5688013" cy="1447800"/>
            <a:chOff x="611560" y="44624"/>
            <a:chExt cx="5688632" cy="144887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139369" y="405253"/>
              <a:ext cx="576326" cy="5036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644249" y="44624"/>
              <a:ext cx="1655943" cy="5036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119819" name="TextBox 9"/>
            <p:cNvSpPr txBox="1">
              <a:spLocks noChangeArrowheads="1"/>
            </p:cNvSpPr>
            <p:nvPr/>
          </p:nvSpPr>
          <p:spPr bwMode="auto">
            <a:xfrm>
              <a:off x="611560" y="908720"/>
              <a:ext cx="3799438" cy="5847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1. 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點選 </a:t>
              </a:r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Output Files</a:t>
              </a:r>
              <a:endParaRPr kumimoji="0" lang="en-GB" altLang="zh-TW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95288" y="2095500"/>
            <a:ext cx="7451725" cy="2586038"/>
            <a:chOff x="611561" y="-96125"/>
            <a:chExt cx="7450731" cy="2586119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3708360" y="86444"/>
              <a:ext cx="1007929" cy="13684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462322" y="-96125"/>
              <a:ext cx="3599970" cy="28734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GB"/>
            </a:p>
          </p:txBody>
        </p:sp>
        <p:sp>
          <p:nvSpPr>
            <p:cNvPr id="119816" name="TextBox 13"/>
            <p:cNvSpPr txBox="1">
              <a:spLocks noChangeArrowheads="1"/>
            </p:cNvSpPr>
            <p:nvPr/>
          </p:nvSpPr>
          <p:spPr bwMode="auto">
            <a:xfrm>
              <a:off x="611561" y="1412776"/>
              <a:ext cx="3960440" cy="107721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2. </a:t>
              </a:r>
              <a:r>
                <a:rPr kumimoji="0" lang="zh-TW" altLang="en-US" sz="3200" b="1">
                  <a:latin typeface="華康楷書體W5(P)"/>
                  <a:ea typeface="華康楷書體W5(P)"/>
                  <a:cs typeface="華康楷書體W5(P)"/>
                </a:rPr>
                <a:t>點選 </a:t>
              </a:r>
              <a:endParaRPr kumimoji="0" lang="en-US" altLang="zh-TW" sz="3200" b="1">
                <a:latin typeface="華康楷書體W5(P)"/>
                <a:ea typeface="華康楷書體W5(P)"/>
                <a:cs typeface="華康楷書體W5(P)"/>
              </a:endParaRPr>
            </a:p>
            <a:p>
              <a:r>
                <a:rPr kumimoji="0" lang="en-US" altLang="zh-TW" sz="3200" b="1">
                  <a:latin typeface="華康楷書體W5(P)"/>
                  <a:ea typeface="華康楷書體W5(P)"/>
                  <a:cs typeface="華康楷書體W5(P)"/>
                </a:rPr>
                <a:t>Person File PFILE=</a:t>
              </a:r>
              <a:endParaRPr kumimoji="0" lang="en-GB" altLang="zh-TW" sz="3200" b="1"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3450" y="306388"/>
            <a:ext cx="4914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9416FC-4E5C-4FED-B5F7-AD73E9F7A69A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5288" y="2205038"/>
            <a:ext cx="7056437" cy="3455987"/>
            <a:chOff x="395536" y="2204864"/>
            <a:chExt cx="7056783" cy="3456384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411760" y="4653070"/>
              <a:ext cx="1655843" cy="10081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837" name="Group 10"/>
            <p:cNvGrpSpPr>
              <a:grpSpLocks/>
            </p:cNvGrpSpPr>
            <p:nvPr/>
          </p:nvGrpSpPr>
          <p:grpSpPr bwMode="auto">
            <a:xfrm>
              <a:off x="395536" y="2204864"/>
              <a:ext cx="7056783" cy="2710175"/>
              <a:chOff x="683569" y="734063"/>
              <a:chExt cx="7056783" cy="2710175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2196530" y="949988"/>
                <a:ext cx="1655844" cy="43185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/>
              <p:cNvSpPr/>
              <p:nvPr/>
            </p:nvSpPr>
            <p:spPr>
              <a:xfrm>
                <a:off x="3852374" y="734063"/>
                <a:ext cx="3887978" cy="360403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GB"/>
              </a:p>
            </p:txBody>
          </p:sp>
          <p:sp>
            <p:nvSpPr>
              <p:cNvPr id="120840" name="TextBox 6"/>
              <p:cNvSpPr txBox="1">
                <a:spLocks noChangeArrowheads="1"/>
              </p:cNvSpPr>
              <p:nvPr/>
            </p:nvSpPr>
            <p:spPr bwMode="auto">
              <a:xfrm>
                <a:off x="683569" y="1382135"/>
                <a:ext cx="2376264" cy="206210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zh-TW" sz="3200" b="1">
                    <a:latin typeface="華康楷書體W5(P)"/>
                    <a:ea typeface="華康楷書體W5(P)"/>
                    <a:cs typeface="華康楷書體W5(P)"/>
                  </a:rPr>
                  <a:t>3. </a:t>
                </a:r>
                <a:r>
                  <a:rPr kumimoji="0" lang="zh-TW" altLang="en-US" sz="3200" b="1">
                    <a:latin typeface="華康楷書體W5(P)"/>
                    <a:ea typeface="華康楷書體W5(P)"/>
                    <a:cs typeface="華康楷書體W5(P)"/>
                  </a:rPr>
                  <a:t>點選 </a:t>
                </a:r>
                <a:endParaRPr kumimoji="0" lang="en-US" altLang="zh-TW" sz="3200" b="1">
                  <a:latin typeface="華康楷書體W5(P)"/>
                  <a:ea typeface="華康楷書體W5(P)"/>
                  <a:cs typeface="華康楷書體W5(P)"/>
                </a:endParaRPr>
              </a:p>
              <a:p>
                <a:r>
                  <a:rPr kumimoji="0" lang="en-GB" altLang="zh-TW" sz="3200" b="1">
                    <a:latin typeface="華康楷書體W5(P)"/>
                    <a:ea typeface="華康楷書體W5(P)"/>
                    <a:cs typeface="華康楷書體W5(P)"/>
                  </a:rPr>
                  <a:t>Excel</a:t>
                </a:r>
                <a:r>
                  <a:rPr kumimoji="0" lang="zh-TW" altLang="en-US" sz="3200" b="1">
                    <a:latin typeface="華康楷書體W5(P)"/>
                    <a:ea typeface="華康楷書體W5(P)"/>
                    <a:cs typeface="華康楷書體W5(P)"/>
                  </a:rPr>
                  <a:t>格式</a:t>
                </a:r>
                <a:endParaRPr kumimoji="0" lang="en-US" altLang="zh-TW" sz="3200" b="1">
                  <a:latin typeface="華康楷書體W5(P)"/>
                  <a:ea typeface="華康楷書體W5(P)"/>
                  <a:cs typeface="華康楷書體W5(P)"/>
                </a:endParaRPr>
              </a:p>
              <a:p>
                <a:endParaRPr kumimoji="0" lang="zh-TW" altLang="en-US" sz="3200" b="1">
                  <a:latin typeface="華康楷書體W5(P)"/>
                  <a:ea typeface="華康楷書體W5(P)"/>
                  <a:cs typeface="華康楷書體W5(P)"/>
                </a:endParaRPr>
              </a:p>
              <a:p>
                <a:r>
                  <a:rPr kumimoji="0" lang="en-US" altLang="zh-TW" sz="3200" b="1">
                    <a:latin typeface="華康楷書體W5(P)"/>
                    <a:ea typeface="華康楷書體W5(P)"/>
                    <a:cs typeface="華康楷書體W5(P)"/>
                  </a:rPr>
                  <a:t>4. </a:t>
                </a:r>
                <a:r>
                  <a:rPr kumimoji="0" lang="zh-TW" altLang="en-US" sz="3200" b="1">
                    <a:latin typeface="華康楷書體W5(P)"/>
                    <a:ea typeface="華康楷書體W5(P)"/>
                    <a:cs typeface="華康楷書體W5(P)"/>
                  </a:rPr>
                  <a:t>點選 </a:t>
                </a:r>
                <a:r>
                  <a:rPr kumimoji="0" lang="en-US" altLang="zh-TW" sz="3200" b="1">
                    <a:latin typeface="華康楷書體W5(P)"/>
                    <a:ea typeface="華康楷書體W5(P)"/>
                    <a:cs typeface="華康楷書體W5(P)"/>
                  </a:rPr>
                  <a:t>OK</a:t>
                </a:r>
                <a:endParaRPr kumimoji="0" lang="en-GB" altLang="zh-TW" sz="3200" b="1">
                  <a:latin typeface="華康楷書體W5(P)"/>
                  <a:ea typeface="華康楷書體W5(P)"/>
                  <a:cs typeface="華康楷書體W5(P)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3F2D7CB-EA7D-47EF-8AF9-D38F474BB9B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2530" name="Picture 6" descr="C:\Documents and Settings\dell user\Local Settings\Temporary Internet Files\Content.IE5\BZ9J71OS\MPj0423038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038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1187450" y="620713"/>
            <a:ext cx="7129463" cy="3168650"/>
          </a:xfrm>
          <a:prstGeom prst="cloudCallout">
            <a:avLst>
              <a:gd name="adj1" fmla="val -34122"/>
              <a:gd name="adj2" fmla="val 73965"/>
            </a:avLst>
          </a:prstGeom>
          <a:gradFill>
            <a:gsLst>
              <a:gs pos="0">
                <a:srgbClr val="FFFF99"/>
              </a:gs>
              <a:gs pos="64999">
                <a:srgbClr val="FFFFCC"/>
              </a:gs>
              <a:gs pos="100000">
                <a:schemeClr val="bg1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ea typeface="PMingLiU" pitchFamily="18" charset="-12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4000" b="1">
                <a:solidFill>
                  <a:schemeClr val="tx1"/>
                </a:solidFill>
                <a:latin typeface="華康楷書體W5(P)" pitchFamily="66" charset="-120"/>
                <a:ea typeface="華康楷書體W5(P)" pitchFamily="66" charset="-120"/>
              </a:rPr>
              <a:t>唏！你去年</a:t>
            </a:r>
            <a:r>
              <a:rPr kumimoji="0" lang="en-US" altLang="ja-JP" sz="4000" b="1" dirty="0">
                <a:solidFill>
                  <a:schemeClr val="tx1"/>
                </a:solidFill>
                <a:latin typeface="華康楷書體W5(P)" pitchFamily="66" charset="-120"/>
                <a:ea typeface="華康楷書體W5(P)" pitchFamily="66" charset="-120"/>
              </a:rPr>
              <a:t>80</a:t>
            </a:r>
            <a:r>
              <a:rPr kumimoji="0" lang="ja-JP" altLang="en-US" sz="4000" b="1">
                <a:solidFill>
                  <a:schemeClr val="tx1"/>
                </a:solidFill>
                <a:latin typeface="華康楷書體W5(P)" pitchFamily="66" charset="-120"/>
                <a:ea typeface="華康楷書體W5(P)" pitchFamily="66" charset="-120"/>
              </a:rPr>
              <a:t> 分， 今年</a:t>
            </a:r>
            <a:r>
              <a:rPr kumimoji="0" lang="en-US" altLang="ja-JP" sz="4000" b="1" dirty="0">
                <a:solidFill>
                  <a:schemeClr val="tx1"/>
                </a:solidFill>
                <a:latin typeface="華康楷書體W5(P)" pitchFamily="66" charset="-120"/>
                <a:ea typeface="華康楷書體W5(P)" pitchFamily="66" charset="-120"/>
              </a:rPr>
              <a:t>70</a:t>
            </a:r>
            <a:r>
              <a:rPr kumimoji="0" lang="ja-JP" altLang="en-US" sz="4000" b="1">
                <a:solidFill>
                  <a:schemeClr val="tx1"/>
                </a:solidFill>
                <a:latin typeface="華康楷書體W5(P)" pitchFamily="66" charset="-120"/>
                <a:ea typeface="華康楷書體W5(P)" pitchFamily="66" charset="-120"/>
              </a:rPr>
              <a:t>分， 怎麼越讀越倒退啊 ？</a:t>
            </a:r>
            <a:endParaRPr kumimoji="0" lang="en-US" altLang="ja-JP" sz="4000" b="1" dirty="0">
              <a:solidFill>
                <a:schemeClr val="tx1"/>
              </a:solidFill>
              <a:latin typeface="華康楷書體W5(P)" pitchFamily="66" charset="-120"/>
              <a:ea typeface="華康楷書體W5(P)" pitchFamily="66" charset="-12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91088" y="4603750"/>
            <a:ext cx="2057400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400">
                <a:ea typeface="微軟正黑體" pitchFamily="34" charset="-120"/>
                <a:cs typeface="Arial" charset="0"/>
              </a:rPr>
              <a:t>80</a:t>
            </a:r>
            <a:r>
              <a:rPr kumimoji="0" lang="ja-JP" altLang="en-US" sz="4400" b="1">
                <a:latin typeface="華康楷書體W5(P)"/>
                <a:ea typeface="微軟正黑體" pitchFamily="34" charset="-120"/>
                <a:cs typeface="Arial" charset="0"/>
              </a:rPr>
              <a:t>分</a:t>
            </a:r>
            <a:endParaRPr kumimoji="0" lang="en-US" altLang="zh-TW" sz="4400">
              <a:ea typeface="微軟正黑體" pitchFamily="34" charset="-120"/>
              <a:cs typeface="Arial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4800600" y="3886200"/>
            <a:ext cx="2133600" cy="2286000"/>
          </a:xfrm>
          <a:prstGeom prst="mathMultiply">
            <a:avLst>
              <a:gd name="adj1" fmla="val 1539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404813"/>
            <a:ext cx="77676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33EDBC-8577-41FF-B11B-DD3F4FBDEE89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5829300" y="333375"/>
            <a:ext cx="1152525" cy="4824413"/>
          </a:xfrm>
          <a:prstGeom prst="parallelogram">
            <a:avLst>
              <a:gd name="adj" fmla="val 349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1860" name="TextBox 7"/>
          <p:cNvSpPr txBox="1">
            <a:spLocks noChangeArrowheads="1"/>
          </p:cNvSpPr>
          <p:nvPr/>
        </p:nvSpPr>
        <p:spPr bwMode="auto">
          <a:xfrm>
            <a:off x="6262688" y="1484313"/>
            <a:ext cx="503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ea typeface="微軟正黑體" pitchFamily="34" charset="-120"/>
              </a:rPr>
              <a:t>…</a:t>
            </a:r>
            <a:endParaRPr kumimoji="0" lang="zh-TW" altLang="en-US" sz="2400" b="1">
              <a:ea typeface="微軟正黑體" pitchFamily="34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725" y="2420938"/>
            <a:ext cx="7777163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1862" name="TextBox 15"/>
          <p:cNvSpPr txBox="1">
            <a:spLocks noChangeArrowheads="1"/>
          </p:cNvSpPr>
          <p:nvPr/>
        </p:nvSpPr>
        <p:spPr bwMode="auto">
          <a:xfrm>
            <a:off x="501650" y="2463800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ea typeface="微軟正黑體" pitchFamily="34" charset="-120"/>
              </a:rPr>
              <a:t>…</a:t>
            </a:r>
            <a:endParaRPr kumimoji="0" lang="zh-TW" altLang="en-US" sz="2400" b="1">
              <a:ea typeface="微軟正黑體" pitchFamily="34" charset="-12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4925" y="620713"/>
            <a:ext cx="2698750" cy="5348287"/>
            <a:chOff x="217641" y="980728"/>
            <a:chExt cx="2698175" cy="5347756"/>
          </a:xfrm>
        </p:grpSpPr>
        <p:sp>
          <p:nvSpPr>
            <p:cNvPr id="121869" name="Rectangle 9"/>
            <p:cNvSpPr>
              <a:spLocks noChangeArrowheads="1"/>
            </p:cNvSpPr>
            <p:nvPr/>
          </p:nvSpPr>
          <p:spPr bwMode="auto">
            <a:xfrm>
              <a:off x="217641" y="5805264"/>
              <a:ext cx="2698175" cy="5232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800" b="1">
                  <a:latin typeface="華康楷書體W5(P)"/>
                  <a:ea typeface="華康楷書體W5(P)"/>
                  <a:cs typeface="Times New Roman" pitchFamily="18" charset="0"/>
                </a:rPr>
                <a:t>學生的羅氏分數</a:t>
              </a:r>
              <a:endParaRPr kumimoji="0" lang="zh-TW" altLang="en-US" sz="2800">
                <a:ea typeface="微軟正黑體" pitchFamily="34" charset="-12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042965" y="5517353"/>
              <a:ext cx="288863" cy="360326"/>
            </a:xfrm>
            <a:prstGeom prst="straightConnector1">
              <a:avLst/>
            </a:prstGeom>
            <a:ln w="31750">
              <a:solidFill>
                <a:srgbClr val="CC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331829" y="980728"/>
              <a:ext cx="1152279" cy="4608054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17" name="Right Brace 16"/>
          <p:cNvSpPr/>
          <p:nvPr/>
        </p:nvSpPr>
        <p:spPr>
          <a:xfrm>
            <a:off x="7785100" y="620713"/>
            <a:ext cx="431800" cy="2952750"/>
          </a:xfrm>
          <a:prstGeom prst="rightBrace">
            <a:avLst>
              <a:gd name="adj1" fmla="val 5368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/>
          </a:p>
        </p:txBody>
      </p:sp>
      <p:sp>
        <p:nvSpPr>
          <p:cNvPr id="18" name="Right Brace 17"/>
          <p:cNvSpPr/>
          <p:nvPr/>
        </p:nvSpPr>
        <p:spPr>
          <a:xfrm>
            <a:off x="7885113" y="3683000"/>
            <a:ext cx="431800" cy="2016125"/>
          </a:xfrm>
          <a:prstGeom prst="rightBrace">
            <a:avLst>
              <a:gd name="adj1" fmla="val 53685"/>
              <a:gd name="adj2" fmla="val 50000"/>
            </a:avLst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/>
          </a:p>
        </p:txBody>
      </p:sp>
      <p:sp>
        <p:nvSpPr>
          <p:cNvPr id="121866" name="Rectangle 18"/>
          <p:cNvSpPr>
            <a:spLocks noChangeArrowheads="1"/>
          </p:cNvSpPr>
          <p:nvPr/>
        </p:nvSpPr>
        <p:spPr bwMode="auto">
          <a:xfrm>
            <a:off x="8143875" y="1825625"/>
            <a:ext cx="903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b="1">
                <a:latin typeface="華康楷書體W5(P)"/>
                <a:ea typeface="華康楷書體W5(P)"/>
                <a:cs typeface="Times New Roman" pitchFamily="18" charset="0"/>
              </a:rPr>
              <a:t>前測</a:t>
            </a:r>
            <a:endParaRPr kumimoji="0" lang="zh-TW" altLang="en-US" sz="2800"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21867" name="Rectangle 19"/>
          <p:cNvSpPr>
            <a:spLocks noChangeArrowheads="1"/>
          </p:cNvSpPr>
          <p:nvPr/>
        </p:nvSpPr>
        <p:spPr bwMode="auto">
          <a:xfrm>
            <a:off x="8205788" y="4346575"/>
            <a:ext cx="9032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b="1">
                <a:latin typeface="華康楷書體W5(P)"/>
                <a:ea typeface="華康楷書體W5(P)"/>
                <a:cs typeface="Times New Roman" pitchFamily="18" charset="0"/>
              </a:rPr>
              <a:t>後測</a:t>
            </a:r>
            <a:endParaRPr kumimoji="0" lang="zh-TW" altLang="en-US" sz="2800"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925" y="3644900"/>
            <a:ext cx="86217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CC7BDE-179B-4B47-A398-D9BB080BCE66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84438" y="115888"/>
          <a:ext cx="4319587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</a:tblGrid>
              <a:tr h="384043"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chemeClr val="tx1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 pitchFamily="18" charset="0"/>
                        </a:rPr>
                        <a:t>前測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華康楷書體W5(P)" pitchFamily="66" charset="-120"/>
                          <a:ea typeface="華康楷書體W5(P)" pitchFamily="66" charset="-120"/>
                          <a:cs typeface="Times New Roman" pitchFamily="18" charset="0"/>
                        </a:rPr>
                        <a:t>後測</a:t>
                      </a:r>
                      <a:endParaRPr lang="zh-TW" altLang="en-US" sz="2000" b="1" dirty="0" smtClean="0">
                        <a:solidFill>
                          <a:schemeClr val="tx1"/>
                        </a:solidFill>
                        <a:latin typeface="華康楷書體W5(P)" pitchFamily="66" charset="-120"/>
                        <a:ea typeface="華康楷書體W5(P)" pitchFamily="66" charset="-12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3A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1.65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2.10 </a:t>
                      </a:r>
                    </a:p>
                  </a:txBody>
                  <a:tcPr marL="0" marR="0" marT="0" marB="0"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3B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0.71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0.67 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2900" name="Rectangle 5"/>
          <p:cNvSpPr>
            <a:spLocks noChangeArrowheads="1"/>
          </p:cNvSpPr>
          <p:nvPr/>
        </p:nvSpPr>
        <p:spPr bwMode="auto">
          <a:xfrm>
            <a:off x="179388" y="260350"/>
            <a:ext cx="2098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2400" b="1">
                <a:latin typeface="華康楷書體W5(P)"/>
                <a:ea typeface="華康楷書體W5(P)"/>
                <a:cs typeface="華康楷書體W5(P)"/>
              </a:rPr>
              <a:t>平均值 </a:t>
            </a:r>
            <a:r>
              <a:rPr kumimoji="0" lang="en-US" altLang="zh-TW" sz="2400" b="1">
                <a:latin typeface="華康楷書體W5(P)"/>
                <a:ea typeface="華康楷書體W5(P)"/>
                <a:cs typeface="華康楷書體W5(P)"/>
              </a:rPr>
              <a:t>(Logit)</a:t>
            </a:r>
            <a:endParaRPr kumimoji="0" lang="zh-TW" altLang="en-US" sz="2400" b="1">
              <a:latin typeface="華康楷書體W5(P)"/>
              <a:ea typeface="華康楷書體W5(P)"/>
              <a:cs typeface="華康楷書體W5(P)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79512" y="1340768"/>
          <a:ext cx="8770620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79512" y="4114800"/>
          <a:ext cx="87858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03" name="TextBox 9"/>
          <p:cNvSpPr txBox="1">
            <a:spLocks noChangeArrowheads="1"/>
          </p:cNvSpPr>
          <p:nvPr/>
        </p:nvSpPr>
        <p:spPr bwMode="auto">
          <a:xfrm>
            <a:off x="755650" y="1557338"/>
            <a:ext cx="503238" cy="3683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b="1">
                <a:ea typeface="微軟正黑體" pitchFamily="34" charset="-120"/>
              </a:rPr>
              <a:t>3A</a:t>
            </a:r>
            <a:endParaRPr kumimoji="0" lang="zh-TW" altLang="en-US" b="1">
              <a:ea typeface="微軟正黑體" pitchFamily="34" charset="-120"/>
            </a:endParaRPr>
          </a:p>
        </p:txBody>
      </p:sp>
      <p:sp>
        <p:nvSpPr>
          <p:cNvPr id="122904" name="TextBox 10"/>
          <p:cNvSpPr txBox="1">
            <a:spLocks noChangeArrowheads="1"/>
          </p:cNvSpPr>
          <p:nvPr/>
        </p:nvSpPr>
        <p:spPr bwMode="auto">
          <a:xfrm>
            <a:off x="755650" y="4365625"/>
            <a:ext cx="503238" cy="3683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b="1">
                <a:ea typeface="微軟正黑體" pitchFamily="34" charset="-120"/>
              </a:rPr>
              <a:t>3B</a:t>
            </a:r>
            <a:endParaRPr kumimoji="0" lang="zh-TW" altLang="en-US" b="1"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072400-9429-4E75-9CDA-A420083817A4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339752" y="65112"/>
          <a:ext cx="540060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339752" y="3494112"/>
          <a:ext cx="5400600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0C66A4-D85F-446F-B09E-94C2FCB2A50F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24930" name="TextBox 2"/>
          <p:cNvSpPr txBox="1">
            <a:spLocks noChangeArrowheads="1"/>
          </p:cNvSpPr>
          <p:nvPr/>
        </p:nvSpPr>
        <p:spPr bwMode="auto">
          <a:xfrm>
            <a:off x="539750" y="1052513"/>
            <a:ext cx="2030413" cy="8318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8775" indent="-358775">
              <a:buClr>
                <a:srgbClr val="0000FF"/>
              </a:buClr>
              <a:buSzPct val="70000"/>
            </a:pPr>
            <a:r>
              <a:rPr kumimoji="0" lang="zh-TW" altLang="en-US" sz="4800" b="1">
                <a:latin typeface="華康楷書體W5(P)"/>
                <a:ea typeface="華康楷書體W5(P)"/>
                <a:cs typeface="Times New Roman" pitchFamily="18" charset="0"/>
              </a:rPr>
              <a:t>快速法</a:t>
            </a:r>
            <a:endParaRPr kumimoji="0" lang="en-GB" altLang="en-US" sz="48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916113"/>
            <a:ext cx="8135938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ts val="2400"/>
              </a:spcBef>
              <a:buClr>
                <a:srgbClr val="0000FF"/>
              </a:buClr>
              <a:buSzPct val="100000"/>
              <a:buFont typeface="Arial" charset="0"/>
              <a:buAutoNum type="arabicPeriod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檢視題項是否保持原先的難度 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(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從左至右排序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: Parallel)</a:t>
            </a:r>
          </a:p>
          <a:p>
            <a:pPr marL="533400" indent="-533400">
              <a:spcBef>
                <a:spcPts val="2400"/>
              </a:spcBef>
              <a:buClr>
                <a:srgbClr val="0000FF"/>
              </a:buClr>
              <a:buSzPct val="100000"/>
              <a:buFont typeface="Arial" charset="0"/>
              <a:buAutoNum type="arabicPeriod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把數據用</a:t>
            </a:r>
            <a:r>
              <a:rPr kumimoji="0" lang="zh-TW" altLang="en-US" sz="44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上下排序法 </a:t>
            </a:r>
            <a:r>
              <a:rPr kumimoji="0" lang="en-US" altLang="zh-TW" sz="4400" b="1">
                <a:solidFill>
                  <a:srgbClr val="0000FF"/>
                </a:solidFill>
                <a:latin typeface="華康楷書體W5(P)"/>
                <a:ea typeface="華康楷書體W5(P)"/>
                <a:cs typeface="Times New Roman" pitchFamily="18" charset="0"/>
              </a:rPr>
              <a:t>(Stack) 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排列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, 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然後運用羅氏模型</a:t>
            </a: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, 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算出每組在前測和後測的羅氏分數</a:t>
            </a:r>
            <a:endParaRPr kumimoji="0" lang="en-US" altLang="zh-TW" sz="4400" b="1">
              <a:latin typeface="華康楷書體W5(P)"/>
              <a:ea typeface="華康楷書體W5(P)"/>
              <a:cs typeface="Times New Roman" pitchFamily="18" charset="0"/>
            </a:endParaRPr>
          </a:p>
          <a:p>
            <a:pPr marL="533400" indent="-533400">
              <a:spcBef>
                <a:spcPts val="2400"/>
              </a:spcBef>
              <a:buClr>
                <a:srgbClr val="0000FF"/>
              </a:buClr>
              <a:buSzPct val="100000"/>
              <a:buFont typeface="Arial" charset="0"/>
              <a:buAutoNum type="arabicPeriod"/>
            </a:pP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列出跨學年的改變</a:t>
            </a:r>
            <a:endParaRPr kumimoji="0" lang="en-GB" altLang="en-US" sz="44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  <p:sp>
        <p:nvSpPr>
          <p:cNvPr id="124932" name="TextBox 4"/>
          <p:cNvSpPr txBox="1">
            <a:spLocks noChangeArrowheads="1"/>
          </p:cNvSpPr>
          <p:nvPr/>
        </p:nvSpPr>
        <p:spPr bwMode="auto">
          <a:xfrm>
            <a:off x="250825" y="44450"/>
            <a:ext cx="872013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lnSpc>
                <a:spcPct val="140000"/>
              </a:lnSpc>
              <a:buClr>
                <a:srgbClr val="0000FF"/>
              </a:buClr>
              <a:buSzPct val="100000"/>
            </a:pPr>
            <a:r>
              <a:rPr kumimoji="0" lang="en-US" altLang="zh-TW" sz="4400" b="1">
                <a:latin typeface="華康楷書體W5(P)"/>
                <a:ea typeface="華康楷書體W5(P)"/>
                <a:cs typeface="Times New Roman" pitchFamily="18" charset="0"/>
              </a:rPr>
              <a:t>C. </a:t>
            </a:r>
            <a:r>
              <a:rPr kumimoji="0" lang="zh-TW" altLang="en-US" sz="4400" b="1">
                <a:latin typeface="華康楷書體W5(P)"/>
                <a:ea typeface="華康楷書體W5(P)"/>
                <a:cs typeface="Times New Roman" pitchFamily="18" charset="0"/>
              </a:rPr>
              <a:t>縱向設計：追踪學生跨學年發展</a:t>
            </a:r>
            <a:endParaRPr kumimoji="0" lang="en-US" altLang="zh-TW" sz="4400" b="1">
              <a:latin typeface="華康楷書體W5(P)"/>
              <a:ea typeface="華康楷書體W5(P)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5358D9-3C71-452E-B593-0F41C2EC8668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79388" y="3068638"/>
            <a:ext cx="87852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 b="1">
                <a:ea typeface="微軟正黑體" pitchFamily="34" charset="-120"/>
              </a:rPr>
              <a:t>Which license do I need?</a:t>
            </a:r>
            <a:r>
              <a:rPr kumimoji="0" lang="en-US" altLang="zh-TW" sz="2000">
                <a:ea typeface="微軟正黑體" pitchFamily="34" charset="-120"/>
              </a:rPr>
              <a:t/>
            </a:r>
            <a:br>
              <a:rPr kumimoji="0" lang="en-US" altLang="zh-TW" sz="2000">
                <a:ea typeface="微軟正黑體" pitchFamily="34" charset="-120"/>
              </a:rPr>
            </a:br>
            <a:r>
              <a:rPr kumimoji="0" lang="en-US" altLang="zh-TW" sz="2000" b="1" i="1">
                <a:ea typeface="微軟正黑體" pitchFamily="34" charset="-120"/>
              </a:rPr>
              <a:t>Individual-user license $US 199.00:</a:t>
            </a:r>
            <a:r>
              <a:rPr kumimoji="0" lang="en-US" altLang="zh-TW" sz="2000">
                <a:ea typeface="微軟正黑體" pitchFamily="34" charset="-120"/>
              </a:rPr>
              <a:t> </a:t>
            </a:r>
            <a:r>
              <a:rPr kumimoji="0" lang="en-US" altLang="zh-TW" sz="2000">
                <a:ea typeface="微軟正黑體" pitchFamily="34" charset="-120"/>
                <a:hlinkClick r:id="rId2" action="ppaction://hlinkfile"/>
              </a:rPr>
              <a:t>Single-user license agreement</a:t>
            </a:r>
            <a:r>
              <a:rPr kumimoji="0" lang="en-US" altLang="zh-TW" sz="2000">
                <a:ea typeface="微軟正黑體" pitchFamily="34" charset="-120"/>
              </a:rPr>
              <a:t/>
            </a:r>
            <a:br>
              <a:rPr kumimoji="0" lang="en-US" altLang="zh-TW" sz="2000">
                <a:ea typeface="微軟正黑體" pitchFamily="34" charset="-120"/>
              </a:rPr>
            </a:br>
            <a:r>
              <a:rPr kumimoji="0" lang="en-US" altLang="zh-TW" sz="2000" b="1" i="1">
                <a:ea typeface="微軟正黑體" pitchFamily="34" charset="-120"/>
              </a:rPr>
              <a:t>Personal Circle site license $US 499.00:</a:t>
            </a:r>
            <a:r>
              <a:rPr kumimoji="0" lang="en-US" altLang="zh-TW" sz="2000">
                <a:ea typeface="微軟正黑體" pitchFamily="34" charset="-120"/>
              </a:rPr>
              <a:t> There is no absolute number of users for a "personal circle" site license. The essential idea is that the users are all known personally by the site license administrator. For instance, the students in a class or the researchers in a Research Department.</a:t>
            </a:r>
            <a:br>
              <a:rPr kumimoji="0" lang="en-US" altLang="zh-TW" sz="2000">
                <a:ea typeface="微軟正黑體" pitchFamily="34" charset="-120"/>
              </a:rPr>
            </a:br>
            <a:r>
              <a:rPr kumimoji="0" lang="en-US" altLang="zh-TW" sz="2000" b="1" i="1">
                <a:ea typeface="微軟正黑體" pitchFamily="34" charset="-120"/>
              </a:rPr>
              <a:t>Institutional site license $US 2,250.00:</a:t>
            </a:r>
            <a:r>
              <a:rPr kumimoji="0" lang="en-US" altLang="zh-TW" sz="2000">
                <a:ea typeface="微軟正黑體" pitchFamily="34" charset="-120"/>
              </a:rPr>
              <a:t> Wider dissemination of the software with no personal connection among the users. For instance, the software is made available to all the students at a University or all the employees of a large corporation. There is no limit to the number of copies allowed.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900113" y="2349500"/>
            <a:ext cx="6985000" cy="460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ea typeface="微軟正黑體" pitchFamily="34" charset="-120"/>
              </a:rPr>
              <a:t>Winsteps Multi-User Site License Agreements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250825" y="908050"/>
            <a:ext cx="8883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GB" altLang="zh-TW" sz="4000" b="1">
                <a:ea typeface="微軟正黑體" pitchFamily="34" charset="-120"/>
              </a:rPr>
              <a:t>Source: Retrieved 13 Jan 2012 from</a:t>
            </a:r>
          </a:p>
          <a:p>
            <a:r>
              <a:rPr kumimoji="0" lang="en-GB" altLang="zh-TW" sz="4000" b="1">
                <a:ea typeface="微軟正黑體" pitchFamily="34" charset="-120"/>
              </a:rPr>
              <a:t>http://www.winsteps.com/multi.htm</a:t>
            </a:r>
            <a:endParaRPr kumimoji="0" lang="zh-TW" altLang="en-US" sz="4000" b="1"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187C40-CF25-4B69-9DE5-BB50FFF5622F}" type="slidenum">
              <a:rPr lang="en-GB" altLang="zh-TW">
                <a:latin typeface="Arial" charset="0"/>
                <a:ea typeface="新細明體" charset="-1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GB" altLang="zh-TW"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126978" name="TextBox 2"/>
          <p:cNvSpPr txBox="1">
            <a:spLocks noChangeArrowheads="1"/>
          </p:cNvSpPr>
          <p:nvPr/>
        </p:nvSpPr>
        <p:spPr bwMode="auto">
          <a:xfrm>
            <a:off x="179388" y="333375"/>
            <a:ext cx="6018212" cy="460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>
                <a:ea typeface="微軟正黑體" pitchFamily="34" charset="-120"/>
              </a:rPr>
              <a:t>Selected References on Rasch Methods</a:t>
            </a:r>
            <a:endParaRPr kumimoji="0" lang="zh-TW" altLang="en-US" sz="2400" b="1">
              <a:ea typeface="微軟正黑體" pitchFamily="34" charset="-120"/>
            </a:endParaRPr>
          </a:p>
        </p:txBody>
      </p:sp>
      <p:sp>
        <p:nvSpPr>
          <p:cNvPr id="126979" name="Rectangle 1"/>
          <p:cNvSpPr>
            <a:spLocks noChangeArrowheads="1"/>
          </p:cNvSpPr>
          <p:nvPr/>
        </p:nvSpPr>
        <p:spPr bwMode="auto">
          <a:xfrm>
            <a:off x="179388" y="765175"/>
            <a:ext cx="8856662" cy="5688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71463" indent="-271463"/>
            <a:r>
              <a:rPr lang="en-US" altLang="zh-TW" sz="2000" b="1">
                <a:ea typeface="微軟正黑體" pitchFamily="34" charset="-120"/>
                <a:cs typeface="Times New Roman" pitchFamily="18" charset="0"/>
              </a:rPr>
              <a:t>Andrich, D. (1988). </a:t>
            </a:r>
            <a:r>
              <a:rPr lang="en-US" altLang="zh-TW" sz="2000" b="1" i="1">
                <a:ea typeface="微軟正黑體" pitchFamily="34" charset="-120"/>
                <a:cs typeface="Times New Roman" pitchFamily="18" charset="0"/>
              </a:rPr>
              <a:t>Rasch models for measurement</a:t>
            </a:r>
            <a:r>
              <a:rPr lang="en-US" altLang="zh-TW" sz="2000" b="1">
                <a:ea typeface="微軟正黑體" pitchFamily="34" charset="-120"/>
                <a:cs typeface="Times New Roman" pitchFamily="18" charset="0"/>
              </a:rPr>
              <a:t>. Newbury Park, CA: Sage.</a:t>
            </a:r>
          </a:p>
          <a:p>
            <a:pPr marL="271463" indent="-271463" eaLnBrk="0" hangingPunct="0"/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  <a:cs typeface="Times New Roman" pitchFamily="18" charset="0"/>
              </a:rPr>
              <a:t>Bond, T. G., &amp; Fox, C. M. (2007). </a:t>
            </a:r>
            <a:r>
              <a:rPr lang="en-US" altLang="zh-TW" sz="2000" b="1" i="1">
                <a:ea typeface="微軟正黑體" pitchFamily="34" charset="-120"/>
                <a:cs typeface="Times New Roman" pitchFamily="18" charset="0"/>
              </a:rPr>
              <a:t>Applying the Rasch model : fundamental measurement in the human sciences</a:t>
            </a:r>
            <a:r>
              <a:rPr lang="en-US" altLang="zh-TW" sz="2000" b="1">
                <a:ea typeface="微軟正黑體" pitchFamily="34" charset="-120"/>
                <a:cs typeface="Times New Roman" pitchFamily="18" charset="0"/>
              </a:rPr>
              <a:t>. Mahwah, N.J.: Lawrence Erlbaum </a:t>
            </a:r>
            <a:endParaRPr lang="en-US" altLang="zh-TW" sz="2000" b="1">
              <a:ea typeface="微軟正黑體" pitchFamily="34" charset="-120"/>
            </a:endParaRPr>
          </a:p>
          <a:p>
            <a:pPr marL="271463" indent="-271463" eaLnBrk="0" hangingPunct="0"/>
            <a:r>
              <a:rPr lang="en-US" altLang="zh-TW" sz="2000" b="1">
                <a:ea typeface="微軟正黑體" pitchFamily="34" charset="-120"/>
              </a:rPr>
              <a:t>Embretson, S. E., &amp; Reise, S. P. (2000). </a:t>
            </a:r>
            <a:r>
              <a:rPr lang="en-US" altLang="zh-TW" sz="2000" b="1" i="1">
                <a:ea typeface="微軟正黑體" pitchFamily="34" charset="-120"/>
              </a:rPr>
              <a:t>Item response theory for psychologists</a:t>
            </a:r>
            <a:r>
              <a:rPr lang="en-US" altLang="zh-TW" sz="2000" b="1">
                <a:ea typeface="微軟正黑體" pitchFamily="34" charset="-120"/>
              </a:rPr>
              <a:t>. Mahwah, NJ: Lawrence Erlbaum.</a:t>
            </a:r>
          </a:p>
          <a:p>
            <a:pPr marL="271463" indent="-271463" eaLnBrk="0" hangingPunct="0"/>
            <a:r>
              <a:rPr lang="en-US" altLang="zh-TW" sz="2000" b="1">
                <a:ea typeface="微軟正黑體" pitchFamily="34" charset="-120"/>
              </a:rPr>
              <a:t>Fischer, G. H. (1995). Derivation of the Rasch model. In G. H. Fischer &amp; I.W. Molenaar (Eds.), </a:t>
            </a:r>
            <a:r>
              <a:rPr lang="en-US" altLang="zh-TW" sz="2000" b="1" i="1">
                <a:ea typeface="微軟正黑體" pitchFamily="34" charset="-120"/>
              </a:rPr>
              <a:t>Rasch models: Foundations, recent developments, and applications </a:t>
            </a:r>
            <a:r>
              <a:rPr lang="en-US" altLang="zh-TW" sz="2000" b="1">
                <a:ea typeface="微軟正黑體" pitchFamily="34" charset="-120"/>
              </a:rPr>
              <a:t>(pp. 15-38). New York: Springer-Verlag.</a:t>
            </a:r>
          </a:p>
          <a:p>
            <a:pPr marL="271463" indent="-271463"/>
            <a:r>
              <a:rPr kumimoji="0" lang="en-US" altLang="zh-TW" sz="2000" b="1">
                <a:ea typeface="微軟正黑體" pitchFamily="34" charset="-120"/>
              </a:rPr>
              <a:t>Perline, R., Wright, B. D.,&amp;Wainer, H. (1977). The Rasch model as additive conjoint measurement. </a:t>
            </a:r>
            <a:r>
              <a:rPr kumimoji="0" lang="en-US" altLang="zh-TW" sz="2000" b="1" i="1">
                <a:ea typeface="微軟正黑體" pitchFamily="34" charset="-120"/>
              </a:rPr>
              <a:t>Applied Psychological Measurement</a:t>
            </a:r>
            <a:r>
              <a:rPr kumimoji="0" lang="en-US" altLang="zh-TW" sz="2000" b="1">
                <a:ea typeface="微軟正黑體" pitchFamily="34" charset="-120"/>
              </a:rPr>
              <a:t>, </a:t>
            </a:r>
            <a:r>
              <a:rPr kumimoji="0" lang="en-US" altLang="zh-TW" sz="2000" b="1" i="1">
                <a:ea typeface="微軟正黑體" pitchFamily="34" charset="-120"/>
              </a:rPr>
              <a:t>3</a:t>
            </a:r>
            <a:r>
              <a:rPr kumimoji="0" lang="en-US" altLang="zh-TW" sz="2000" b="1">
                <a:ea typeface="微軟正黑體" pitchFamily="34" charset="-120"/>
              </a:rPr>
              <a:t>, 237-255.</a:t>
            </a:r>
            <a:endParaRPr kumimoji="0" lang="zh-TW" altLang="zh-TW" sz="2000" b="1">
              <a:ea typeface="微軟正黑體" pitchFamily="34" charset="-120"/>
            </a:endParaRPr>
          </a:p>
          <a:p>
            <a:pPr marL="271463" indent="-271463"/>
            <a:r>
              <a:rPr kumimoji="0" lang="en-US" altLang="zh-TW" sz="2000" b="1">
                <a:ea typeface="微軟正黑體" pitchFamily="34" charset="-120"/>
              </a:rPr>
              <a:t>Scheiblechner, H. (1999). Additive conjoint isotonic probabilistic models. </a:t>
            </a:r>
            <a:r>
              <a:rPr kumimoji="0" lang="en-US" altLang="zh-TW" sz="2000" b="1" i="1">
                <a:ea typeface="微軟正黑體" pitchFamily="34" charset="-120"/>
              </a:rPr>
              <a:t>Psychometrika</a:t>
            </a:r>
            <a:r>
              <a:rPr kumimoji="0" lang="en-US" altLang="zh-TW" sz="2000" b="1">
                <a:ea typeface="微軟正黑體" pitchFamily="34" charset="-120"/>
              </a:rPr>
              <a:t>, </a:t>
            </a:r>
            <a:r>
              <a:rPr kumimoji="0" lang="en-US" altLang="zh-TW" sz="2000" b="1" i="1">
                <a:ea typeface="微軟正黑體" pitchFamily="34" charset="-120"/>
              </a:rPr>
              <a:t>64</a:t>
            </a:r>
            <a:r>
              <a:rPr kumimoji="0" lang="en-US" altLang="zh-TW" sz="2000" b="1">
                <a:ea typeface="微軟正黑體" pitchFamily="34" charset="-120"/>
              </a:rPr>
              <a:t>, 295-316.</a:t>
            </a:r>
            <a:endParaRPr kumimoji="0" lang="zh-TW" altLang="zh-TW" sz="2000" b="1">
              <a:ea typeface="微軟正黑體" pitchFamily="34" charset="-120"/>
            </a:endParaRPr>
          </a:p>
          <a:p>
            <a:pPr marL="271463" indent="-271463"/>
            <a:r>
              <a:rPr kumimoji="0" lang="en-US" altLang="zh-TW" sz="2000" b="1">
                <a:ea typeface="微軟正黑體" pitchFamily="34" charset="-120"/>
              </a:rPr>
              <a:t>Wright, B. D., &amp; Stone, M. H. (1979). </a:t>
            </a:r>
            <a:r>
              <a:rPr kumimoji="0" lang="en-US" altLang="zh-TW" sz="2000" b="1" i="1">
                <a:ea typeface="微軟正黑體" pitchFamily="34" charset="-120"/>
              </a:rPr>
              <a:t>Best test design</a:t>
            </a:r>
            <a:r>
              <a:rPr kumimoji="0" lang="en-US" altLang="zh-TW" sz="2000" b="1">
                <a:ea typeface="微軟正黑體" pitchFamily="34" charset="-120"/>
              </a:rPr>
              <a:t>. Chicago: MESA Press.</a:t>
            </a:r>
            <a:endParaRPr lang="en-US" altLang="zh-TW" sz="2000" b="1"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50" y="692150"/>
            <a:ext cx="7772400" cy="1524000"/>
          </a:xfrm>
          <a:effectLst>
            <a:outerShdw blurRad="50800" dist="63500" dir="7800000" algn="ctr" rotWithShape="0">
              <a:srgbClr val="000000">
                <a:alpha val="43137"/>
              </a:srgbClr>
            </a:outerShd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楷書體W5(P)" pitchFamily="66" charset="-120"/>
                <a:ea typeface="華康楷書體W5(P)" pitchFamily="66" charset="-120"/>
                <a:cs typeface="Arial" pitchFamily="34" charset="0"/>
              </a:rPr>
              <a:t>謝謝聆聽！</a:t>
            </a:r>
            <a:r>
              <a:rPr lang="en-US" altLang="zh-TW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楷書體W5(P)" pitchFamily="66" charset="-120"/>
                <a:ea typeface="華康楷書體W5(P)" pitchFamily="66" charset="-120"/>
              </a:rPr>
              <a:t/>
            </a:r>
            <a:br>
              <a:rPr lang="en-US" altLang="zh-TW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楷書體W5(P)" pitchFamily="66" charset="-120"/>
                <a:ea typeface="華康楷書體W5(P)" pitchFamily="66" charset="-120"/>
              </a:rPr>
            </a:br>
            <a:r>
              <a:rPr lang="en-US" altLang="zh-TW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you!</a:t>
            </a:r>
            <a:r>
              <a:rPr lang="en-GB" altLang="zh-TW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zh-TW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zh-TW" altLang="en-US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0872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92B890-2F79-48E8-893B-49DD48AF6523}" type="slidenum">
              <a:rPr lang="en-GB" altLang="zh-TW" sz="1400" b="1">
                <a:solidFill>
                  <a:schemeClr val="tx1"/>
                </a:solidFill>
                <a:ea typeface="新細明體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GB" altLang="zh-TW" sz="1400" b="1">
              <a:solidFill>
                <a:schemeClr val="tx1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mtClean="0"/>
              <a:t>© Copyright Centre for Assessment Research and Development</a:t>
            </a:r>
          </a:p>
        </p:txBody>
      </p:sp>
      <p:sp>
        <p:nvSpPr>
          <p:cNvPr id="23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A36F15-0AFD-4037-AA9E-1ECB8785F637}" type="slidenum">
              <a:rPr lang="en-US" altLang="zh-TW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>
              <a:latin typeface="Arial" charset="0"/>
              <a:cs typeface="Arial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76200"/>
            <a:ext cx="7772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b="1" dirty="0" err="1" smtClean="0">
                <a:solidFill>
                  <a:schemeClr val="tx1"/>
                </a:solidFill>
                <a:latin typeface="華康楷書體W5(P)" pitchFamily="66" charset="-120"/>
                <a:ea typeface="華康楷書體W5(P)" pitchFamily="66" charset="-120"/>
                <a:cs typeface="+mn-cs"/>
              </a:rPr>
              <a:t>Rasch</a:t>
            </a:r>
            <a:r>
              <a:rPr lang="zh-TW" altLang="en-US" b="1" dirty="0" smtClean="0">
                <a:solidFill>
                  <a:schemeClr val="tx1"/>
                </a:solidFill>
                <a:latin typeface="華康楷書體W5(P)" pitchFamily="66" charset="-120"/>
                <a:ea typeface="華康楷書體W5(P)" pitchFamily="66" charset="-120"/>
                <a:cs typeface="+mn-cs"/>
              </a:rPr>
              <a:t>模型：科學的量度</a:t>
            </a:r>
            <a:endParaRPr lang="zh-TW" altLang="zh-TW" b="1" dirty="0" smtClean="0">
              <a:solidFill>
                <a:schemeClr val="tx1"/>
              </a:solidFill>
              <a:latin typeface="華康楷書體W5(P)" pitchFamily="66" charset="-120"/>
              <a:ea typeface="華康楷書體W5(P)" pitchFamily="66" charset="-120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54113" y="2816225"/>
            <a:ext cx="7435850" cy="3432175"/>
            <a:chOff x="727" y="1774"/>
            <a:chExt cx="4684" cy="2162"/>
          </a:xfrm>
        </p:grpSpPr>
        <p:sp>
          <p:nvSpPr>
            <p:cNvPr id="2406" name="Line 4"/>
            <p:cNvSpPr>
              <a:spLocks noChangeShapeType="1"/>
            </p:cNvSpPr>
            <p:nvPr/>
          </p:nvSpPr>
          <p:spPr bwMode="auto">
            <a:xfrm flipV="1">
              <a:off x="727" y="3879"/>
              <a:ext cx="4684" cy="1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2407" name="Picture 5" descr="BSNSS05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3" y="1774"/>
              <a:ext cx="668" cy="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2" name="Object 348"/>
          <p:cNvGraphicFramePr>
            <a:graphicFrameLocks noChangeAspect="1"/>
          </p:cNvGraphicFramePr>
          <p:nvPr/>
        </p:nvGraphicFramePr>
        <p:xfrm>
          <a:off x="5010150" y="1138238"/>
          <a:ext cx="247650" cy="5002212"/>
        </p:xfrm>
        <a:graphic>
          <a:graphicData uri="http://schemas.openxmlformats.org/presentationml/2006/ole">
            <p:oleObj spid="_x0000_s2396" name="Bitmap Image" r:id="rId4" imgW="247685" imgH="5001323" progId="PBrush">
              <p:embed/>
            </p:oleObj>
          </a:graphicData>
        </a:graphic>
      </p:graphicFrame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249863" y="2819400"/>
            <a:ext cx="1720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93700" y="2736850"/>
            <a:ext cx="4178300" cy="2530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8788" indent="-458788">
              <a:spcBef>
                <a:spcPct val="3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</a:pPr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單元的概念</a:t>
            </a:r>
            <a:endParaRPr kumimoji="0" lang="zh-TW" altLang="zh-TW" sz="4400" b="1">
              <a:latin typeface="華康楷書體W5(P)"/>
              <a:ea typeface="華康楷書體W5(P)"/>
              <a:cs typeface="華康楷書體W5(P)"/>
            </a:endParaRPr>
          </a:p>
          <a:p>
            <a:pPr marL="458788" indent="-458788">
              <a:spcBef>
                <a:spcPct val="3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</a:pPr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單元的恆常性</a:t>
            </a:r>
            <a:endParaRPr kumimoji="0" lang="zh-TW" altLang="zh-TW" sz="4400" b="1">
              <a:latin typeface="華康楷書體W5(P)"/>
              <a:ea typeface="華康楷書體W5(P)"/>
              <a:cs typeface="華康楷書體W5(P)"/>
            </a:endParaRPr>
          </a:p>
          <a:p>
            <a:pPr marL="458788" indent="-458788">
              <a:spcBef>
                <a:spcPct val="3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</a:pPr>
            <a:r>
              <a:rPr kumimoji="0" lang="zh-TW" altLang="en-US" sz="4400" b="1">
                <a:latin typeface="華康楷書體W5(P)"/>
                <a:ea typeface="華康楷書體W5(P)"/>
                <a:cs typeface="華康楷書體W5(P)"/>
              </a:rPr>
              <a:t>一把直的尺</a:t>
            </a:r>
            <a:endParaRPr kumimoji="0" lang="zh-TW" altLang="zh-TW" sz="4400" b="1">
              <a:latin typeface="華康楷書體W5(P)"/>
              <a:ea typeface="華康楷書體W5(P)"/>
              <a:cs typeface="華康楷書體W5(P)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35300" y="1676400"/>
            <a:ext cx="1846263" cy="519113"/>
            <a:chOff x="908" y="2433"/>
            <a:chExt cx="1162" cy="327"/>
          </a:xfrm>
        </p:grpSpPr>
        <p:sp>
          <p:nvSpPr>
            <p:cNvPr id="2404" name="Rectangle 10"/>
            <p:cNvSpPr>
              <a:spLocks noChangeArrowheads="1"/>
            </p:cNvSpPr>
            <p:nvPr/>
          </p:nvSpPr>
          <p:spPr bwMode="auto">
            <a:xfrm>
              <a:off x="2009" y="2482"/>
              <a:ext cx="61" cy="21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ea typeface="微軟正黑體" pitchFamily="34" charset="-120"/>
              </a:endParaRPr>
            </a:p>
          </p:txBody>
        </p:sp>
        <p:sp>
          <p:nvSpPr>
            <p:cNvPr id="2405" name="Text Box 11"/>
            <p:cNvSpPr txBox="1">
              <a:spLocks noChangeArrowheads="1"/>
            </p:cNvSpPr>
            <p:nvPr/>
          </p:nvSpPr>
          <p:spPr bwMode="auto">
            <a:xfrm>
              <a:off x="908" y="2433"/>
              <a:ext cx="1029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zh-TW" altLang="en-US" sz="2800" b="1">
                  <a:solidFill>
                    <a:srgbClr val="FF0000"/>
                  </a:solidFill>
                  <a:latin typeface="華康楷書體W5(P)"/>
                  <a:ea typeface="華康楷書體W5(P)"/>
                  <a:cs typeface="華康楷書體W5(P)"/>
                </a:rPr>
                <a:t>一個單元</a:t>
              </a:r>
              <a:endParaRPr kumimoji="0" lang="zh-TW" altLang="zh-TW" b="1">
                <a:solidFill>
                  <a:srgbClr val="FF0000"/>
                </a:solidFill>
                <a:latin typeface="華康楷書體W5(P)"/>
                <a:ea typeface="華康楷書體W5(P)"/>
                <a:cs typeface="華康楷書體W5(P)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</TotalTime>
  <Words>4046</Words>
  <Application>Microsoft Office PowerPoint</Application>
  <PresentationFormat>On-screen Show (4:3)</PresentationFormat>
  <Paragraphs>774</Paragraphs>
  <Slides>86</Slides>
  <Notes>3</Notes>
  <HiddenSlides>1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簡報設計範本</vt:lpstr>
      </vt:variant>
      <vt:variant>
        <vt:i4>8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86</vt:i4>
      </vt:variant>
    </vt:vector>
  </HeadingPairs>
  <TitlesOfParts>
    <vt:vector size="107" baseType="lpstr">
      <vt:lpstr>Arial</vt:lpstr>
      <vt:lpstr>新細明體</vt:lpstr>
      <vt:lpstr>Symbol</vt:lpstr>
      <vt:lpstr>Calibri</vt:lpstr>
      <vt:lpstr>華康楷書體W5(P)</vt:lpstr>
      <vt:lpstr>Times New Roman</vt:lpstr>
      <vt:lpstr>微軟正黑體</vt:lpstr>
      <vt:lpstr>Wingdings</vt:lpstr>
      <vt:lpstr>Gill Sans MT</vt:lpstr>
      <vt:lpstr>細明體</vt:lpstr>
      <vt:lpstr>Waveform</vt:lpstr>
      <vt:lpstr>Waveform</vt:lpstr>
      <vt:lpstr>Waveform</vt:lpstr>
      <vt:lpstr>Waveform</vt:lpstr>
      <vt:lpstr>Waveform</vt:lpstr>
      <vt:lpstr>Waveform</vt:lpstr>
      <vt:lpstr>Waveform</vt:lpstr>
      <vt:lpstr>Waveform</vt:lpstr>
      <vt:lpstr>Bitmap Image</vt:lpstr>
      <vt:lpstr>Equation</vt:lpstr>
      <vt:lpstr>方程式</vt:lpstr>
      <vt:lpstr>「應用情意及社交表現評估套件於學校自評」研討會</vt:lpstr>
      <vt:lpstr>投影片 2</vt:lpstr>
      <vt:lpstr>《情意及社交表現評估套件》 APASO-II (小學例子)</vt:lpstr>
      <vt:lpstr>《情意及社交表現評估套件》 APASO-II (中學例子)</vt:lpstr>
      <vt:lpstr>投影片 5</vt:lpstr>
      <vt:lpstr>投影片 6</vt:lpstr>
      <vt:lpstr>投影片 7</vt:lpstr>
      <vt:lpstr>投影片 8</vt:lpstr>
      <vt:lpstr>Rasch模型：科學的量度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  <vt:lpstr>投影片 65</vt:lpstr>
      <vt:lpstr>投影片 66</vt:lpstr>
      <vt:lpstr>投影片 67</vt:lpstr>
      <vt:lpstr>投影片 68</vt:lpstr>
      <vt:lpstr>投影片 69</vt:lpstr>
      <vt:lpstr>投影片 70</vt:lpstr>
      <vt:lpstr>投影片 71</vt:lpstr>
      <vt:lpstr>投影片 72</vt:lpstr>
      <vt:lpstr>投影片 73</vt:lpstr>
      <vt:lpstr>投影片 74</vt:lpstr>
      <vt:lpstr>投影片 75</vt:lpstr>
      <vt:lpstr>投影片 76</vt:lpstr>
      <vt:lpstr>投影片 77</vt:lpstr>
      <vt:lpstr>投影片 78</vt:lpstr>
      <vt:lpstr>投影片 79</vt:lpstr>
      <vt:lpstr>投影片 80</vt:lpstr>
      <vt:lpstr>投影片 81</vt:lpstr>
      <vt:lpstr>投影片 82</vt:lpstr>
      <vt:lpstr>投影片 83</vt:lpstr>
      <vt:lpstr>投影片 84</vt:lpstr>
      <vt:lpstr>投影片 85</vt:lpstr>
      <vt:lpstr>謝謝聆聽！ Thank you!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</dc:creator>
  <cp:lastModifiedBy>lawkw</cp:lastModifiedBy>
  <cp:revision>1181</cp:revision>
  <dcterms:created xsi:type="dcterms:W3CDTF">2011-12-11T04:29:45Z</dcterms:created>
  <dcterms:modified xsi:type="dcterms:W3CDTF">2012-01-17T06:12:29Z</dcterms:modified>
</cp:coreProperties>
</file>