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0"/>
  </p:notesMasterIdLst>
  <p:sldIdLst>
    <p:sldId id="256" r:id="rId2"/>
    <p:sldId id="303" r:id="rId3"/>
    <p:sldId id="325" r:id="rId4"/>
    <p:sldId id="318" r:id="rId5"/>
    <p:sldId id="323" r:id="rId6"/>
    <p:sldId id="322" r:id="rId7"/>
    <p:sldId id="324" r:id="rId8"/>
    <p:sldId id="326" r:id="rId9"/>
    <p:sldId id="257" r:id="rId10"/>
    <p:sldId id="269" r:id="rId11"/>
    <p:sldId id="327" r:id="rId12"/>
    <p:sldId id="290" r:id="rId13"/>
    <p:sldId id="271" r:id="rId14"/>
    <p:sldId id="328" r:id="rId15"/>
    <p:sldId id="291" r:id="rId16"/>
    <p:sldId id="329" r:id="rId17"/>
    <p:sldId id="286" r:id="rId18"/>
    <p:sldId id="31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G TANG, Yuet-ho Maysie" initials="KTYhM" lastIdx="6" clrIdx="0">
    <p:extLst>
      <p:ext uri="{19B8F6BF-5375-455C-9EA6-DF929625EA0E}">
        <p15:presenceInfo xmlns:p15="http://schemas.microsoft.com/office/powerpoint/2012/main" userId="S::yuethotang@edb.gov.hk::26a5fc46-52a2-465c-b2be-856c0543c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2CE"/>
    <a:srgbClr val="AEBFD2"/>
    <a:srgbClr val="C38BA3"/>
    <a:srgbClr val="73B8BF"/>
    <a:srgbClr val="B0AB82"/>
    <a:srgbClr val="CFCEE9"/>
    <a:srgbClr val="CECBB2"/>
    <a:srgbClr val="D4ACBD"/>
    <a:srgbClr val="A0CFD4"/>
    <a:srgbClr val="E5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3481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4E5DD-889F-4C1D-BC16-C9F87CC3A059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E8E31-D64E-4567-9A23-DD8F22474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E8E31-D64E-4567-9A23-DD8F224745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E8E31-D64E-4567-9A23-DD8F224745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E8E31-D64E-4567-9A23-DD8F224745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E8E31-D64E-4567-9A23-DD8F224745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9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9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0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3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6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0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4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4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1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特別班主任課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8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危機事件可能引致的反應</a:t>
            </a:r>
            <a:br>
              <a:rPr lang="en-US" altLang="zh-TW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459" y="823842"/>
            <a:ext cx="7849186" cy="2816911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zh-TW" altLang="en-US" sz="2800" dirty="0"/>
              <a:t>不同人可能對事件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有不同的反應</a:t>
            </a:r>
            <a:r>
              <a:rPr lang="zh-TW" altLang="en-US" sz="2800" dirty="0"/>
              <a:t>，同學們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應尊重彼此的反應不同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sz="2800" dirty="0"/>
              <a:t>這些常見的反應</a:t>
            </a:r>
            <a:r>
              <a:rPr lang="zh-TW" altLang="en-US" sz="2800" dirty="0">
                <a:solidFill>
                  <a:schemeClr val="tx1"/>
                </a:solidFill>
              </a:rPr>
              <a:t>一般大</a:t>
            </a:r>
            <a:r>
              <a:rPr lang="zh-TW" altLang="en-US" sz="2800" dirty="0"/>
              <a:t>約在數天至數星期內減退</a:t>
            </a:r>
            <a:endParaRPr lang="en-US" altLang="zh-TW" sz="2800" dirty="0"/>
          </a:p>
          <a:p>
            <a:r>
              <a:rPr lang="zh-TW" altLang="en-US" sz="2800" dirty="0"/>
              <a:t>同學如果有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持續或加劇反應，必須尋求協助</a:t>
            </a:r>
            <a:r>
              <a:rPr lang="zh-TW" altLang="en-US" sz="2800" dirty="0"/>
              <a:t>，例如聯絡學校的老師或社工</a:t>
            </a:r>
          </a:p>
          <a:p>
            <a:endParaRPr lang="zh-TW" altLang="en-US" sz="2800" dirty="0"/>
          </a:p>
          <a:p>
            <a:pPr marL="0" indent="0">
              <a:buNone/>
            </a:pPr>
            <a:endParaRPr lang="zh-TW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57" y="3407593"/>
            <a:ext cx="2494643" cy="29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9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AC3D6BF1-D0BD-4785-B2B5-BCC7E11BD7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注意</a:t>
            </a:r>
            <a:endParaRPr lang="en-US" altLang="zh-TW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5CEE99FE-174E-457C-BBE6-C9E168C1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907" y="864108"/>
            <a:ext cx="9375174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下一張投影片適用於向學生解釋應對策略 及 求助資源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highlight>
                  <a:srgbClr val="00FFFF"/>
                </a:highlight>
                <a:latin typeface="+mn-ea"/>
              </a:rPr>
              <a:t>老師可告訴學生消防人員、醫護人員及社區的不同支援機構均會盡力協助受影響的人士，請同學放心</a:t>
            </a:r>
            <a:endParaRPr lang="zh-TW" altLang="en-US" sz="2800" dirty="0">
              <a:solidFill>
                <a:schemeClr val="tx1"/>
              </a:solidFill>
              <a:highlight>
                <a:srgbClr val="00FFFF"/>
              </a:highlight>
              <a:latin typeface="+mn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C6102D-63C5-4E50-81F0-5406EC7DF0CA}"/>
              </a:ext>
            </a:extLst>
          </p:cNvPr>
          <p:cNvSpPr txBox="1"/>
          <p:nvPr/>
        </p:nvSpPr>
        <p:spPr>
          <a:xfrm>
            <a:off x="4925961" y="863600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此為隱藏投影片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】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5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應對策略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581" y="482140"/>
            <a:ext cx="8048861" cy="4024326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zh-TW" altLang="en-US" sz="2800" dirty="0"/>
              <a:t>照顧自己的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身心需要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sz="2800" dirty="0"/>
              <a:t>遇到情緒困擾或難題時，</a:t>
            </a:r>
            <a:r>
              <a:rPr lang="zh-TW" altLang="en-US" sz="2800" b="1" dirty="0">
                <a:solidFill>
                  <a:srgbClr val="7030A0"/>
                </a:solidFill>
              </a:rPr>
              <a:t>尋求信任的人</a:t>
            </a:r>
            <a:r>
              <a:rPr lang="en-US" altLang="zh-TW" sz="2800" dirty="0"/>
              <a:t>(</a:t>
            </a:r>
            <a:r>
              <a:rPr lang="zh-TW" altLang="en-US" sz="2800" dirty="0"/>
              <a:t>如朋友、老師、社工、家人等</a:t>
            </a:r>
            <a:r>
              <a:rPr lang="en-US" altLang="zh-TW" sz="2800" dirty="0"/>
              <a:t>) </a:t>
            </a:r>
            <a:r>
              <a:rPr lang="zh-TW" altLang="en-US" sz="2800" b="1" dirty="0">
                <a:solidFill>
                  <a:srgbClr val="7030A0"/>
                </a:solidFill>
              </a:rPr>
              <a:t>幫忙</a:t>
            </a:r>
            <a:endParaRPr lang="en-US" altLang="zh-TW" sz="2800" b="1" dirty="0">
              <a:solidFill>
                <a:srgbClr val="7030A0"/>
              </a:solidFill>
            </a:endParaRPr>
          </a:p>
          <a:p>
            <a:r>
              <a:rPr lang="zh-TW" altLang="en-US" sz="2800" dirty="0"/>
              <a:t>避免散播謠言</a:t>
            </a:r>
            <a:endParaRPr lang="en-US" altLang="zh-TW" sz="2800" dirty="0"/>
          </a:p>
          <a:p>
            <a:r>
              <a:rPr lang="zh-TW" altLang="en-US" sz="2800" dirty="0"/>
              <a:t>如有疑問，可以向老師提問</a:t>
            </a:r>
            <a:endParaRPr lang="en-US" sz="2800" dirty="0"/>
          </a:p>
          <a:p>
            <a:endParaRPr lang="zh-TW" altLang="en-US" sz="2800" dirty="0"/>
          </a:p>
          <a:p>
            <a:endParaRPr lang="zh-TW" altLang="en-US" sz="2800" dirty="0"/>
          </a:p>
          <a:p>
            <a:pPr marL="0" indent="0">
              <a:buNone/>
            </a:pPr>
            <a:endParaRPr lang="zh-TW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275" y="3690434"/>
            <a:ext cx="3309539" cy="23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9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925590" y="3603816"/>
            <a:ext cx="7961958" cy="1348230"/>
          </a:xfrm>
          <a:prstGeom prst="roundRect">
            <a:avLst/>
          </a:prstGeom>
          <a:solidFill>
            <a:srgbClr val="DEC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81851" y="3644582"/>
            <a:ext cx="8103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5625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掌握事件的基本資訊有助減少疑惑，但避免不斷重複討論或瀏覽相關的新聞或網頁資訊，以免影響情緒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3925592" y="940663"/>
            <a:ext cx="7977616" cy="2139861"/>
          </a:xfrm>
          <a:prstGeom prst="roundRect">
            <a:avLst/>
          </a:prstGeom>
          <a:solidFill>
            <a:srgbClr val="DEC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16626" y="1121478"/>
            <a:ext cx="775163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55625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保持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充足的睡眠</a:t>
            </a:r>
            <a:r>
              <a:rPr lang="zh-TW" altLang="en-US" sz="2800" dirty="0"/>
              <a:t>，維持有規律的作息</a:t>
            </a:r>
            <a:endParaRPr lang="en-US" altLang="zh-TW" sz="2800" dirty="0"/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保持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均衡的飲食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進行適量</a:t>
            </a: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運動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55625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參與有益身心的活動</a:t>
            </a:r>
            <a:r>
              <a:rPr lang="en-US" altLang="zh-TW" sz="2800" dirty="0"/>
              <a:t> (</a:t>
            </a:r>
            <a:r>
              <a:rPr lang="zh-TW" altLang="en-US" sz="2800" dirty="0"/>
              <a:t>如畫畫、聽音樂、閱讀</a:t>
            </a:r>
            <a:r>
              <a:rPr lang="en-US" altLang="zh-TW" sz="2800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48551"/>
            <a:ext cx="2073676" cy="4601183"/>
          </a:xfrm>
        </p:spPr>
        <p:txBody>
          <a:bodyPr>
            <a:normAutofit/>
          </a:bodyPr>
          <a:lstStyle/>
          <a:p>
            <a:r>
              <a:rPr lang="zh-TW" altLang="en-US" dirty="0"/>
              <a:t>應對策略</a:t>
            </a:r>
            <a:br>
              <a:rPr lang="en-US" altLang="zh-TW" sz="3200" dirty="0"/>
            </a:b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098585" y="584492"/>
            <a:ext cx="189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</a:rPr>
              <a:t>健康的生活習慣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4631" y="3245114"/>
            <a:ext cx="124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zh-TW" altLang="en-US" dirty="0"/>
              <a:t>掌握資訊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916626" y="5421061"/>
            <a:ext cx="7961958" cy="708516"/>
          </a:xfrm>
          <a:prstGeom prst="roundRect">
            <a:avLst/>
          </a:prstGeom>
          <a:solidFill>
            <a:srgbClr val="DEC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09932" y="5556957"/>
            <a:ext cx="666211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55625" indent="-285750">
              <a:buFont typeface="Arial" panose="020B0604020202020204" pitchFamily="34" charset="0"/>
              <a:buChar char="•"/>
            </a:pPr>
            <a:r>
              <a:rPr lang="zh-TW" altLang="en-US" sz="2800" dirty="0"/>
              <a:t>容許自己有一段時間感到困擾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2995598" y="1085257"/>
            <a:ext cx="1174603" cy="11543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30" y="1003224"/>
            <a:ext cx="1194990" cy="119499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2965192" y="3445556"/>
            <a:ext cx="1174603" cy="11543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29" y="3355344"/>
            <a:ext cx="1203472" cy="119978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923982" y="5158976"/>
            <a:ext cx="1174603" cy="11543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95598" y="5114147"/>
            <a:ext cx="1209267" cy="1150251"/>
          </a:xfrm>
          <a:prstGeom prst="ellipse">
            <a:avLst/>
          </a:prstGeom>
          <a:solidFill>
            <a:srgbClr val="A78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55057" y="5466229"/>
            <a:ext cx="124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</a:rPr>
              <a:t>其他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5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925592" y="940663"/>
            <a:ext cx="7879248" cy="4529807"/>
          </a:xfrm>
          <a:prstGeom prst="roundRect">
            <a:avLst/>
          </a:prstGeom>
          <a:solidFill>
            <a:srgbClr val="DEC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48551"/>
            <a:ext cx="2073676" cy="4601183"/>
          </a:xfrm>
        </p:spPr>
        <p:txBody>
          <a:bodyPr>
            <a:normAutofit/>
          </a:bodyPr>
          <a:lstStyle/>
          <a:p>
            <a:r>
              <a:rPr lang="zh-TW" altLang="en-US" dirty="0"/>
              <a:t>應對策略</a:t>
            </a:r>
            <a:br>
              <a:rPr lang="en-US" altLang="zh-TW" sz="3200" dirty="0"/>
            </a:b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098585" y="584492"/>
            <a:ext cx="189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</a:rPr>
              <a:t>尋求社交支援</a:t>
            </a:r>
            <a:endParaRPr lang="en-US" altLang="zh-TW" b="1" dirty="0">
              <a:solidFill>
                <a:schemeClr val="accent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95598" y="1085257"/>
            <a:ext cx="1174603" cy="11543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0BE70F5-94E4-4B20-A59A-43719596A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32" b="62113" l="64203" r="77808">
                        <a14:backgroundMark x1="75365" y1="42778" x2="75573" y2="42778"/>
                        <a14:backgroundMark x1="75938" y1="58796" x2="75938" y2="58796"/>
                      </a14:backgroundRemoval>
                    </a14:imgEffect>
                  </a14:imgLayer>
                </a14:imgProps>
              </a:ext>
            </a:extLst>
          </a:blip>
          <a:srcRect l="62502" t="37947" r="20491" b="35202"/>
          <a:stretch/>
        </p:blipFill>
        <p:spPr>
          <a:xfrm>
            <a:off x="2604467" y="909444"/>
            <a:ext cx="1894786" cy="1682538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9A034EA7-A03B-434C-AE55-3F4BE222E9A9}"/>
              </a:ext>
            </a:extLst>
          </p:cNvPr>
          <p:cNvSpPr txBox="1"/>
          <p:nvPr/>
        </p:nvSpPr>
        <p:spPr>
          <a:xfrm>
            <a:off x="4499253" y="1172738"/>
            <a:ext cx="6098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/>
              <a:t>學校</a:t>
            </a:r>
            <a:r>
              <a:rPr lang="en-US" altLang="zh-TW" sz="1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/>
              <a:t>我信任的老師</a:t>
            </a:r>
            <a:r>
              <a:rPr lang="en-US" altLang="zh-TW" sz="1800" dirty="0"/>
              <a:t>: 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/>
              <a:t>社工</a:t>
            </a:r>
            <a:r>
              <a:rPr lang="en-US" altLang="zh-TW" sz="1800" dirty="0"/>
              <a:t>:   </a:t>
            </a:r>
            <a:r>
              <a:rPr lang="en-US" altLang="zh-TW" sz="1800" u="sng" dirty="0">
                <a:solidFill>
                  <a:srgbClr val="00B050"/>
                </a:solidFill>
              </a:rPr>
              <a:t>(</a:t>
            </a:r>
            <a:r>
              <a:rPr lang="zh-TW" altLang="en-US" sz="1800" u="sng" dirty="0">
                <a:solidFill>
                  <a:srgbClr val="00B050"/>
                </a:solidFill>
              </a:rPr>
              <a:t>請附上學校社工姓名及社工室位置</a:t>
            </a:r>
            <a:r>
              <a:rPr lang="en-US" altLang="zh-TW" sz="1800" u="sng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800" dirty="0"/>
              <a:t>朋友</a:t>
            </a:r>
            <a:r>
              <a:rPr lang="en-US" altLang="zh-TW" sz="1800" dirty="0"/>
              <a:t>: ______________</a:t>
            </a:r>
            <a:endParaRPr lang="zh-TW" altLang="en-US" sz="18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AD4E677-2CB3-409E-8632-94DBA3C2CB21}"/>
              </a:ext>
            </a:extLst>
          </p:cNvPr>
          <p:cNvSpPr txBox="1"/>
          <p:nvPr/>
        </p:nvSpPr>
        <p:spPr>
          <a:xfrm>
            <a:off x="4510836" y="2644170"/>
            <a:ext cx="608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家中</a:t>
            </a:r>
            <a:r>
              <a:rPr lang="en-US" altLang="zh-TW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家人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親戚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其他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______________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4E6F0ED-751B-496C-9528-22A3F83B4235}"/>
              </a:ext>
            </a:extLst>
          </p:cNvPr>
          <p:cNvSpPr txBox="1"/>
          <p:nvPr/>
        </p:nvSpPr>
        <p:spPr>
          <a:xfrm>
            <a:off x="4510836" y="4139688"/>
            <a:ext cx="7811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社區</a:t>
            </a:r>
            <a:r>
              <a:rPr lang="en-US" altLang="zh-TW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活動導師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其他</a:t>
            </a:r>
            <a:r>
              <a:rPr lang="en-US" altLang="zh-TW" dirty="0"/>
              <a:t>:</a:t>
            </a:r>
            <a:r>
              <a:rPr lang="zh-TW" altLang="en-US" dirty="0"/>
              <a:t>　教友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社區資源及求助熱線</a:t>
            </a:r>
            <a:br>
              <a:rPr lang="zh-TW" altLang="en-US" dirty="0"/>
            </a:b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6931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求助短句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832" y="865958"/>
            <a:ext cx="8048861" cy="4024326"/>
          </a:xfrm>
        </p:spPr>
        <p:txBody>
          <a:bodyPr>
            <a:noAutofit/>
          </a:bodyPr>
          <a:lstStyle/>
          <a:p>
            <a:endParaRPr lang="en-US" sz="2800" dirty="0"/>
          </a:p>
          <a:p>
            <a:endParaRPr lang="en-US" sz="28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可能有時我們不知道如何表達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…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「我最近經歷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____________ 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事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，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我覺得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_________ (</a:t>
            </a:r>
            <a:r>
              <a:rPr lang="zh-TW" altLang="en-US" sz="2800" b="1" dirty="0">
                <a:solidFill>
                  <a:srgbClr val="00B0F0"/>
                </a:solidFill>
                <a:latin typeface="微軟正黑體" panose="020B0604030504040204" pitchFamily="34" charset="-120"/>
              </a:rPr>
              <a:t>情緒／徵狀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，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</a:rPr>
              <a:t>我可唔可以同你傾下？」</a:t>
            </a:r>
          </a:p>
          <a:p>
            <a:endParaRPr lang="zh-TW" altLang="en-US" sz="2800" dirty="0"/>
          </a:p>
          <a:p>
            <a:endParaRPr lang="zh-TW" altLang="en-US" sz="2800" dirty="0"/>
          </a:p>
          <a:p>
            <a:pPr marL="0" indent="0">
              <a:buNone/>
            </a:pPr>
            <a:endParaRPr lang="zh-TW" alt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655" y="4222448"/>
            <a:ext cx="3309539" cy="23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AC3D6BF1-D0BD-4785-B2B5-BCC7E11BD7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注意</a:t>
            </a:r>
            <a:endParaRPr lang="en-US" altLang="zh-TW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5CEE99FE-174E-457C-BBE6-C9E168C1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907" y="864108"/>
            <a:ext cx="9375174" cy="512064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下一張投影片是協助學生表達感受的工具例子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另設</a:t>
            </a:r>
            <a:r>
              <a:rPr lang="en-US" altLang="zh-TW" sz="2800" dirty="0">
                <a:solidFill>
                  <a:schemeClr val="tx1"/>
                </a:solidFill>
                <a:latin typeface="+mn-ea"/>
              </a:rPr>
              <a:t>Word</a:t>
            </a: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文件檔方便編輯內容及列印</a:t>
            </a:r>
            <a:endParaRPr lang="en-US" altLang="zh-TW" sz="2800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請老師提醒學生填寫姓名班別，以識別有需要支援的學生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C6102D-63C5-4E50-81F0-5406EC7DF0CA}"/>
              </a:ext>
            </a:extLst>
          </p:cNvPr>
          <p:cNvSpPr txBox="1"/>
          <p:nvPr/>
        </p:nvSpPr>
        <p:spPr>
          <a:xfrm>
            <a:off x="4925961" y="863600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此為隱藏投影片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】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9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08331" y="1745672"/>
            <a:ext cx="5207065" cy="44600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心意卡</a:t>
            </a:r>
            <a:br>
              <a:rPr lang="en-US" altLang="zh-TW" dirty="0"/>
            </a:b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348" y="266007"/>
            <a:ext cx="7483087" cy="2959331"/>
          </a:xfrm>
        </p:spPr>
        <p:txBody>
          <a:bodyPr>
            <a:normAutofit/>
          </a:bodyPr>
          <a:lstStyle/>
          <a:p>
            <a:r>
              <a:rPr lang="zh-TW" altLang="en-US" dirty="0"/>
              <a:t>你有什麼說話想與同學或其家人分享？</a:t>
            </a:r>
            <a:r>
              <a:rPr lang="zh-HK" altLang="en-US" dirty="0"/>
              <a:t>你</a:t>
            </a:r>
            <a:r>
              <a:rPr lang="zh-TW" altLang="en-US" dirty="0"/>
              <a:t>可以用文字或圖畫表達。</a:t>
            </a:r>
            <a:r>
              <a:rPr lang="zh-HK" altLang="en-US" dirty="0"/>
              <a:t>如有</a:t>
            </a:r>
            <a:r>
              <a:rPr lang="zh-TW" altLang="en-US" dirty="0"/>
              <a:t>機</a:t>
            </a:r>
            <a:r>
              <a:rPr lang="zh-HK" altLang="en-US" dirty="0"/>
              <a:t>會</a:t>
            </a:r>
            <a:r>
              <a:rPr lang="zh-TW" altLang="en-US" dirty="0"/>
              <a:t>，</a:t>
            </a:r>
            <a:r>
              <a:rPr lang="zh-HK" altLang="en-US" dirty="0"/>
              <a:t>學校會將你的心意轉交給同學的</a:t>
            </a:r>
            <a:r>
              <a:rPr lang="zh-TW" altLang="en-US" dirty="0"/>
              <a:t>家人。</a:t>
            </a:r>
            <a:endParaRPr lang="en-US" dirty="0"/>
          </a:p>
          <a:p>
            <a:endParaRPr lang="zh-TW" altLang="en-US" sz="2400" dirty="0"/>
          </a:p>
          <a:p>
            <a:pPr marL="0" indent="0">
              <a:buNone/>
            </a:pPr>
            <a:endParaRPr lang="zh-TW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348" y="3349574"/>
            <a:ext cx="3036045" cy="28561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4FF3301-7979-4DC8-8372-B45D437C1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5" t="79889" r="23984" b="14709"/>
          <a:stretch/>
        </p:blipFill>
        <p:spPr>
          <a:xfrm>
            <a:off x="4362450" y="6405682"/>
            <a:ext cx="6638925" cy="3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8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我手抒我心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D71D3D-D3FE-4BA3-982F-FA639FC1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7E2B64-5F07-4372-959E-9A2D08204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93" y="0"/>
            <a:ext cx="524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0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123950"/>
            <a:ext cx="2947988" cy="4600575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注意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651819" y="863600"/>
            <a:ext cx="10540181" cy="512127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</a:rPr>
              <a:t>此簡報旨在提供材料予教育心理學家</a:t>
            </a:r>
            <a:r>
              <a:rPr lang="en-US" altLang="zh-TW" sz="2800" dirty="0">
                <a:latin typeface="+mn-ea"/>
              </a:rPr>
              <a:t>/</a:t>
            </a:r>
            <a:r>
              <a:rPr lang="zh-TW" altLang="en-US" sz="2800" dirty="0">
                <a:latin typeface="+mn-ea"/>
              </a:rPr>
              <a:t>社工</a:t>
            </a:r>
            <a:r>
              <a:rPr lang="en-US" altLang="zh-TW" sz="2800" dirty="0">
                <a:latin typeface="+mn-ea"/>
              </a:rPr>
              <a:t>/</a:t>
            </a:r>
            <a:r>
              <a:rPr lang="zh-TW" altLang="en-US" sz="2800" dirty="0">
                <a:latin typeface="+mn-ea"/>
              </a:rPr>
              <a:t>輔導人員</a:t>
            </a:r>
            <a:br>
              <a:rPr lang="en-US" altLang="zh-TW" sz="2800" dirty="0">
                <a:latin typeface="+mn-ea"/>
              </a:rPr>
            </a:br>
            <a:r>
              <a:rPr lang="zh-TW" altLang="en-US" sz="2800" dirty="0">
                <a:latin typeface="+mn-ea"/>
              </a:rPr>
              <a:t>作準備特別班主任課之用</a:t>
            </a:r>
          </a:p>
          <a:p>
            <a:r>
              <a:rPr lang="zh-TW" altLang="en-US" sz="2800" dirty="0">
                <a:latin typeface="+mn-ea"/>
              </a:rPr>
              <a:t>請自行裁剪內容以符合學生當前需要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EACC746-ACF3-4F78-8EB8-46D0E4265EFA}"/>
              </a:ext>
            </a:extLst>
          </p:cNvPr>
          <p:cNvSpPr txBox="1"/>
          <p:nvPr/>
        </p:nvSpPr>
        <p:spPr>
          <a:xfrm>
            <a:off x="4925961" y="863600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【</a:t>
            </a:r>
            <a:r>
              <a:rPr lang="zh-TW" altLang="en-US" dirty="0"/>
              <a:t>此為隱藏投影片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987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AC3D6BF1-D0BD-4785-B2B5-BCC7E11BD7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下一張投影片適用於簡單交代事件</a:t>
            </a:r>
            <a:endParaRPr lang="en-US" altLang="zh-TW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5CEE99FE-174E-457C-BBE6-C9E168C1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8069813" cy="5120640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由班主任在班房內按已準備的講稿向學生宣布消息</a:t>
            </a:r>
            <a:endParaRPr lang="en-US" altLang="zh-TW" sz="2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C6102D-63C5-4E50-81F0-5406EC7DF0CA}"/>
              </a:ext>
            </a:extLst>
          </p:cNvPr>
          <p:cNvSpPr txBox="1"/>
          <p:nvPr/>
        </p:nvSpPr>
        <p:spPr>
          <a:xfrm>
            <a:off x="4925961" y="863600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【</a:t>
            </a:r>
            <a:r>
              <a:rPr lang="zh-TW" altLang="en-US" dirty="0"/>
              <a:t>此為隱藏投影片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642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向學生宣布消息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bg1"/>
                </a:solidFill>
              </a:rPr>
              <a:t>學校已掌握以下宣讀的資料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7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60F0D96-15EE-4275-9144-481A3D35D88B}"/>
              </a:ext>
            </a:extLst>
          </p:cNvPr>
          <p:cNvSpPr txBox="1"/>
          <p:nvPr/>
        </p:nvSpPr>
        <p:spPr>
          <a:xfrm>
            <a:off x="3060440" y="2556307"/>
            <a:ext cx="8957388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+mn-ea"/>
              </a:rPr>
              <a:t>就事件起因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+mn-ea"/>
              </a:rPr>
              <a:t>，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+mn-ea"/>
              </a:rPr>
              <a:t>如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FF"/>
                </a:highlight>
                <a:latin typeface="+mn-ea"/>
              </a:rPr>
              <a:t>有學生提出關注，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老師應向學生解釋事件已交由警方調查，不適宜作出任何揣測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C08E778D-2ACD-402A-A1E0-E494826CDC4E}"/>
              </a:ext>
            </a:extLst>
          </p:cNvPr>
          <p:cNvSpPr txBox="1">
            <a:spLocks/>
          </p:cNvSpPr>
          <p:nvPr/>
        </p:nvSpPr>
        <p:spPr>
          <a:xfrm>
            <a:off x="0" y="1123950"/>
            <a:ext cx="2947988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/>
                </a:solidFill>
              </a:rPr>
              <a:t>向學生宣布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消息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注意事項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64387F6-1375-419D-BA66-530306F53C85}"/>
              </a:ext>
            </a:extLst>
          </p:cNvPr>
          <p:cNvSpPr txBox="1"/>
          <p:nvPr/>
        </p:nvSpPr>
        <p:spPr>
          <a:xfrm>
            <a:off x="4925961" y="863600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【</a:t>
            </a:r>
            <a:r>
              <a:rPr lang="zh-TW" altLang="en-US" dirty="0"/>
              <a:t>此為隱藏投影片</a:t>
            </a:r>
            <a:r>
              <a:rPr lang="en-US" altLang="zh-TW" dirty="0"/>
              <a:t>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10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37A966-25D7-449E-BFF3-A3AA6F44AF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學生提問時間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6138E4-9D79-4954-A875-43043EAF0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r>
              <a:rPr lang="zh-TW" altLang="en-US" sz="2800" dirty="0"/>
              <a:t>就着今次事件，如同學有疑問，現在可以提出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741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AC3D6BF1-D0BD-4785-B2B5-BCC7E11BD7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學生提問時間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注意事項</a:t>
            </a:r>
            <a:br>
              <a:rPr lang="en-US" altLang="zh-TW" dirty="0">
                <a:solidFill>
                  <a:schemeClr val="tx1"/>
                </a:solidFill>
              </a:rPr>
            </a:br>
            <a:br>
              <a:rPr lang="zh-TW" altLang="en-US" dirty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5CEE99FE-174E-457C-BBE6-C9E168C1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8069813" cy="5120640"/>
          </a:xfrm>
        </p:spPr>
        <p:txBody>
          <a:bodyPr/>
          <a:lstStyle/>
          <a:p>
            <a:r>
              <a:rPr lang="zh-TW" altLang="en-US" sz="3200" dirty="0"/>
              <a:t>讓學生發問，回答問題時應避免描述不必要或令人不安的細節 </a:t>
            </a:r>
            <a:endParaRPr lang="en-US" altLang="zh-TW" sz="3200" dirty="0"/>
          </a:p>
          <a:p>
            <a:r>
              <a:rPr lang="zh-TW" altLang="en-US" sz="3200" dirty="0"/>
              <a:t>只給予已核實的基本資料及事實</a:t>
            </a:r>
            <a:endParaRPr lang="en-US" altLang="zh-TW" sz="3200" dirty="0"/>
          </a:p>
          <a:p>
            <a:r>
              <a:rPr lang="zh-TW" altLang="en-US" sz="3200" dirty="0"/>
              <a:t>盡量回答學生的問題。倘若不知道或不確定答案，可待肯定答案後，才告知他 們</a:t>
            </a:r>
            <a:endParaRPr lang="en-US" altLang="zh-TW" sz="3200" dirty="0"/>
          </a:p>
          <a:p>
            <a:r>
              <a:rPr lang="zh-TW" altLang="en-US" sz="3200" dirty="0"/>
              <a:t>不要要求學生講述其親歷事件的經過</a:t>
            </a:r>
          </a:p>
          <a:p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9EE1D23-C6CE-4098-8D0E-06AFCB85B993}"/>
              </a:ext>
            </a:extLst>
          </p:cNvPr>
          <p:cNvSpPr txBox="1"/>
          <p:nvPr/>
        </p:nvSpPr>
        <p:spPr>
          <a:xfrm>
            <a:off x="4925961" y="863600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此為隱藏投影片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】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43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AC3D6BF1-D0BD-4785-B2B5-BCC7E11BD7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注意</a:t>
            </a:r>
            <a:endParaRPr lang="en-US" altLang="zh-TW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5CEE99FE-174E-457C-BBE6-C9E168C1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907" y="864108"/>
            <a:ext cx="9375174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+mn-ea"/>
              </a:rPr>
              <a:t>下一張投影片適用</a:t>
            </a:r>
            <a:r>
              <a:rPr lang="zh-TW" altLang="en-US" sz="2800" dirty="0">
                <a:latin typeface="+mn-ea"/>
              </a:rPr>
              <a:t>於解釋危機發生後常見的初期反應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C6102D-63C5-4E50-81F0-5406EC7DF0CA}"/>
              </a:ext>
            </a:extLst>
          </p:cNvPr>
          <p:cNvSpPr txBox="1"/>
          <p:nvPr/>
        </p:nvSpPr>
        <p:spPr>
          <a:xfrm>
            <a:off x="4925961" y="863600"/>
            <a:ext cx="359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【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此為隱藏投影片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微軟正黑體" panose="020B0604030504040204" pitchFamily="34" charset="-120"/>
                <a:cs typeface="+mn-cs"/>
              </a:rPr>
              <a:t>】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7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危機事件可能引致的反應</a:t>
            </a:r>
            <a:br>
              <a:rPr lang="en-US" altLang="zh-TW" sz="3200" dirty="0"/>
            </a:b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39854" y="797414"/>
            <a:ext cx="8094914" cy="235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400" dirty="0"/>
              <a:t>當知道這個突如其來的消息，同學可能會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出現不同反應或想法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又有些同學可能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沒有特別</a:t>
            </a:r>
            <a:r>
              <a:rPr lang="zh-TW" altLang="en-US" sz="2400" dirty="0"/>
              <a:t>的感覺。</a:t>
            </a:r>
            <a:endParaRPr lang="en-US" altLang="zh-TW" sz="2400" dirty="0"/>
          </a:p>
          <a:p>
            <a:r>
              <a:rPr lang="zh-TW" altLang="en-US" sz="2400" dirty="0"/>
              <a:t>以上種種都是很</a:t>
            </a: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自然和正常</a:t>
            </a:r>
            <a:r>
              <a:rPr lang="zh-TW" altLang="en-US" sz="2400" dirty="0"/>
              <a:t>的。</a:t>
            </a:r>
            <a:endParaRPr lang="en-US" altLang="zh-TW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1E392DA-465C-4BD0-AD20-D653C3830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653" y="2734667"/>
            <a:ext cx="1968803" cy="200066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BC163E6-D277-444F-B97D-C00D45B2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850" y="2734667"/>
            <a:ext cx="1954893" cy="20006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36AD5D4-33AB-4885-9B3C-B5BA87AA0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147" y="2734667"/>
            <a:ext cx="2082597" cy="200065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F505FBB-BBC4-43C7-89BB-DF3A9C3AC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121" y="4703854"/>
            <a:ext cx="2082597" cy="213055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26968DE-453A-4828-91DB-97B7F830F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457" y="4735326"/>
            <a:ext cx="2082597" cy="21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8281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670</Words>
  <Application>Microsoft Office PowerPoint</Application>
  <PresentationFormat>寬螢幕</PresentationFormat>
  <Paragraphs>94</Paragraphs>
  <Slides>18</Slides>
  <Notes>4</Notes>
  <HiddenSlides>7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幼圆</vt:lpstr>
      <vt:lpstr>微軟正黑體</vt:lpstr>
      <vt:lpstr>Arial</vt:lpstr>
      <vt:lpstr>Calibri</vt:lpstr>
      <vt:lpstr>Corbel</vt:lpstr>
      <vt:lpstr>Wingdings 2</vt:lpstr>
      <vt:lpstr>Frame</vt:lpstr>
      <vt:lpstr>特別班主任課</vt:lpstr>
      <vt:lpstr>注意</vt:lpstr>
      <vt:lpstr>下一張投影片適用於簡單交代事件</vt:lpstr>
      <vt:lpstr>向學生宣布消息</vt:lpstr>
      <vt:lpstr>PowerPoint 簡報</vt:lpstr>
      <vt:lpstr>學生提問時間</vt:lpstr>
      <vt:lpstr>學生提問時間 注意事項  </vt:lpstr>
      <vt:lpstr>注意</vt:lpstr>
      <vt:lpstr>危機事件可能引致的反應 </vt:lpstr>
      <vt:lpstr>危機事件可能引致的反應 </vt:lpstr>
      <vt:lpstr>注意</vt:lpstr>
      <vt:lpstr>應對策略</vt:lpstr>
      <vt:lpstr>應對策略 </vt:lpstr>
      <vt:lpstr>應對策略 </vt:lpstr>
      <vt:lpstr>求助短句</vt:lpstr>
      <vt:lpstr>注意</vt:lpstr>
      <vt:lpstr>心意卡  </vt:lpstr>
      <vt:lpstr>我手抒我心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特別班主任課</dc:title>
  <dc:creator>CHAN, Hiu-chung Amy</dc:creator>
  <cp:lastModifiedBy>PEO(SE)2</cp:lastModifiedBy>
  <cp:revision>191</cp:revision>
  <dcterms:created xsi:type="dcterms:W3CDTF">2023-06-01T08:42:30Z</dcterms:created>
  <dcterms:modified xsi:type="dcterms:W3CDTF">2025-11-27T05:26:24Z</dcterms:modified>
</cp:coreProperties>
</file>