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9" r:id="rId7"/>
    <p:sldId id="258" r:id="rId8"/>
    <p:sldId id="270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8" r:id="rId18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17804C-B7FB-E939-731E-C8598C2183BB}" v="52" dt="2020-03-02T01:59:45.9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BC24-A6EA-41D6-BBCA-5E0040F45B5F}" type="datetimeFigureOut">
              <a:rPr lang="zh-HK" altLang="en-US" smtClean="0"/>
              <a:t>27/11/2025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C8D14-4B7D-41BC-8CFA-BF9F24678EF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1336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BC24-A6EA-41D6-BBCA-5E0040F45B5F}" type="datetimeFigureOut">
              <a:rPr lang="zh-HK" altLang="en-US" smtClean="0"/>
              <a:t>27/11/2025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C8D14-4B7D-41BC-8CFA-BF9F24678EF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4633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BC24-A6EA-41D6-BBCA-5E0040F45B5F}" type="datetimeFigureOut">
              <a:rPr lang="zh-HK" altLang="en-US" smtClean="0"/>
              <a:t>27/11/2025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C8D14-4B7D-41BC-8CFA-BF9F24678EF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34625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BC24-A6EA-41D6-BBCA-5E0040F45B5F}" type="datetimeFigureOut">
              <a:rPr lang="zh-HK" altLang="en-US" smtClean="0"/>
              <a:t>27/11/2025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C8D14-4B7D-41BC-8CFA-BF9F24678EF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23939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BC24-A6EA-41D6-BBCA-5E0040F45B5F}" type="datetimeFigureOut">
              <a:rPr lang="zh-HK" altLang="en-US" smtClean="0"/>
              <a:t>27/11/2025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C8D14-4B7D-41BC-8CFA-BF9F24678EF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4419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BC24-A6EA-41D6-BBCA-5E0040F45B5F}" type="datetimeFigureOut">
              <a:rPr lang="zh-HK" altLang="en-US" smtClean="0"/>
              <a:t>27/11/2025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C8D14-4B7D-41BC-8CFA-BF9F24678EF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988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BC24-A6EA-41D6-BBCA-5E0040F45B5F}" type="datetimeFigureOut">
              <a:rPr lang="zh-HK" altLang="en-US" smtClean="0"/>
              <a:t>27/11/2025</a:t>
            </a:fld>
            <a:endParaRPr lang="zh-HK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C8D14-4B7D-41BC-8CFA-BF9F24678EF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68582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BC24-A6EA-41D6-BBCA-5E0040F45B5F}" type="datetimeFigureOut">
              <a:rPr lang="zh-HK" altLang="en-US" smtClean="0"/>
              <a:t>27/11/2025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C8D14-4B7D-41BC-8CFA-BF9F24678EF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88825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BC24-A6EA-41D6-BBCA-5E0040F45B5F}" type="datetimeFigureOut">
              <a:rPr lang="zh-HK" altLang="en-US" smtClean="0"/>
              <a:t>27/11/2025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C8D14-4B7D-41BC-8CFA-BF9F24678EF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41843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BC24-A6EA-41D6-BBCA-5E0040F45B5F}" type="datetimeFigureOut">
              <a:rPr lang="zh-HK" altLang="en-US" smtClean="0"/>
              <a:t>27/11/2025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C8D14-4B7D-41BC-8CFA-BF9F24678EF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84613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BC24-A6EA-41D6-BBCA-5E0040F45B5F}" type="datetimeFigureOut">
              <a:rPr lang="zh-HK" altLang="en-US" smtClean="0"/>
              <a:t>27/11/2025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C8D14-4B7D-41BC-8CFA-BF9F24678EF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17177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CBC24-A6EA-41D6-BBCA-5E0040F45B5F}" type="datetimeFigureOut">
              <a:rPr lang="zh-HK" altLang="en-US" smtClean="0"/>
              <a:t>27/11/2025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C8D14-4B7D-41BC-8CFA-BF9F24678EF7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31986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03539" y="719075"/>
            <a:ext cx="10184921" cy="1914135"/>
          </a:xfrm>
        </p:spPr>
        <p:txBody>
          <a:bodyPr/>
          <a:lstStyle/>
          <a:p>
            <a:pPr algn="l"/>
            <a:r>
              <a:rPr lang="zh-TW" altLang="en-US" b="1" dirty="0">
                <a:latin typeface="Microsoft JhengHei"/>
                <a:ea typeface="Microsoft JhengHei"/>
                <a:cs typeface="Calibri Light"/>
              </a:rPr>
              <a:t>當我聽到火災的消息，我可以怎樣做？</a:t>
            </a:r>
            <a:endParaRPr lang="zh-HK" altLang="en-US" b="1" dirty="0">
              <a:latin typeface="Microsoft JhengHei"/>
              <a:ea typeface="Microsoft JhengHei"/>
              <a:cs typeface="Calibri Light"/>
            </a:endParaRPr>
          </a:p>
        </p:txBody>
      </p:sp>
      <p:pic>
        <p:nvPicPr>
          <p:cNvPr id="6" name="Picture 2" descr="ニュースサイトのイラスト | かわいいフリー素材集 いらすとや">
            <a:extLst>
              <a:ext uri="{FF2B5EF4-FFF2-40B4-BE49-F238E27FC236}">
                <a16:creationId xmlns:a16="http://schemas.microsoft.com/office/drawing/2014/main" id="{CC5328E6-5862-47B6-95AE-422D5A6D8C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0526" y="3429000"/>
            <a:ext cx="2387308" cy="2420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消防署のイラスト | かわいいフリー素材集 いらすとや">
            <a:extLst>
              <a:ext uri="{FF2B5EF4-FFF2-40B4-BE49-F238E27FC236}">
                <a16:creationId xmlns:a16="http://schemas.microsoft.com/office/drawing/2014/main" id="{B409356C-F717-4C00-B85F-16623494D4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3047" y="2884766"/>
            <a:ext cx="4463074" cy="3159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497AE76E-7BAA-455F-8AFD-AC3D34270D94}"/>
              </a:ext>
            </a:extLst>
          </p:cNvPr>
          <p:cNvSpPr txBox="1"/>
          <p:nvPr/>
        </p:nvSpPr>
        <p:spPr>
          <a:xfrm>
            <a:off x="9059736" y="6421259"/>
            <a:ext cx="30476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b="1" dirty="0">
                <a:latin typeface="Arial" panose="020B0604020202020204" pitchFamily="34" charset="0"/>
              </a:rPr>
              <a:t>教育局 </a:t>
            </a:r>
            <a:r>
              <a:rPr lang="zh-TW" altLang="en-US" sz="1600" b="1" i="0" dirty="0">
                <a:effectLst/>
                <a:latin typeface="Arial" panose="020B0604020202020204" pitchFamily="34" charset="0"/>
              </a:rPr>
              <a:t>教育心理服務</a:t>
            </a:r>
            <a:r>
              <a:rPr lang="en-US" altLang="zh-TW" sz="1600" b="1" i="0" dirty="0">
                <a:effectLst/>
                <a:latin typeface="Arial" panose="020B0604020202020204" pitchFamily="34" charset="0"/>
              </a:rPr>
              <a:t>(</a:t>
            </a:r>
            <a:r>
              <a:rPr lang="zh-TW" altLang="en-US" sz="1600" b="1" i="0" dirty="0">
                <a:effectLst/>
                <a:latin typeface="Arial" panose="020B0604020202020204" pitchFamily="34" charset="0"/>
              </a:rPr>
              <a:t>新界西</a:t>
            </a:r>
            <a:r>
              <a:rPr lang="en-US" altLang="zh-TW" sz="1600" b="1" i="0" dirty="0">
                <a:effectLst/>
                <a:latin typeface="Arial" panose="020B0604020202020204" pitchFamily="34" charset="0"/>
              </a:rPr>
              <a:t>)</a:t>
            </a:r>
            <a:r>
              <a:rPr lang="zh-TW" altLang="en-US" sz="1600" b="1" i="0" dirty="0">
                <a:effectLst/>
                <a:latin typeface="Arial" panose="020B0604020202020204" pitchFamily="34" charset="0"/>
              </a:rPr>
              <a:t>組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311A1BCF-CD5F-4A6B-8FE9-588FBA64D187}"/>
              </a:ext>
            </a:extLst>
          </p:cNvPr>
          <p:cNvSpPr txBox="1"/>
          <p:nvPr/>
        </p:nvSpPr>
        <p:spPr>
          <a:xfrm>
            <a:off x="8482149" y="109288"/>
            <a:ext cx="362521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b="1" dirty="0">
                <a:latin typeface="Arial" panose="020B0604020202020204" pitchFamily="34" charset="0"/>
              </a:rPr>
              <a:t>對象：並非直接受火災影響的學童</a:t>
            </a:r>
            <a:endParaRPr lang="zh-TW" altLang="en-US" b="1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804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233678" y="921603"/>
            <a:ext cx="572464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到安靜的地方坐一坐</a:t>
            </a:r>
            <a:endParaRPr kumimoji="0" lang="zh-TW" altLang="zh-HK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426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HK" altLang="en-US"/>
          </a:p>
        </p:txBody>
      </p:sp>
      <p:pic>
        <p:nvPicPr>
          <p:cNvPr id="5" name="Picture 6" descr="行儀よく椅子に座る子供のイラスト（男の子） | かわいいフリー素材集 ...">
            <a:extLst>
              <a:ext uri="{FF2B5EF4-FFF2-40B4-BE49-F238E27FC236}">
                <a16:creationId xmlns:a16="http://schemas.microsoft.com/office/drawing/2014/main" id="{8C538D83-2143-47AC-9EB2-D9A2C63E89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5949" y="2406243"/>
            <a:ext cx="2508453" cy="3217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4182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722193" y="931709"/>
            <a:ext cx="114698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當我這樣做，我可能會覺得舒服一點，安心一點。</a:t>
            </a:r>
            <a:endParaRPr lang="zh-HK" altLang="en-US" sz="4000" dirty="0"/>
          </a:p>
        </p:txBody>
      </p:sp>
      <p:pic>
        <p:nvPicPr>
          <p:cNvPr id="2050" name="Picture 2" descr="表情 | かわいいフリー素材集 いらすとや">
            <a:extLst>
              <a:ext uri="{FF2B5EF4-FFF2-40B4-BE49-F238E27FC236}">
                <a16:creationId xmlns:a16="http://schemas.microsoft.com/office/drawing/2014/main" id="{63270121-E7D7-4A66-9C81-008E1F46CF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3799" y="2306267"/>
            <a:ext cx="3020742" cy="3020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1726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387018" y="903624"/>
            <a:ext cx="94179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zh-TW" altLang="en-US" sz="4800" kern="100" dirty="0">
                <a:latin typeface="Calibri" panose="020F0502020204030204" pitchFamily="34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我可以記住：我現在在安全的地方</a:t>
            </a:r>
            <a:endParaRPr lang="zh-TW" altLang="zh-HK" sz="48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寝ている男の子のイラスト | かわいいフリー素材集 いらすとや">
            <a:extLst>
              <a:ext uri="{FF2B5EF4-FFF2-40B4-BE49-F238E27FC236}">
                <a16:creationId xmlns:a16="http://schemas.microsoft.com/office/drawing/2014/main" id="{1E794D18-6868-43FE-8CDC-753C2C3DF4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4815" y="2724149"/>
            <a:ext cx="2919504" cy="2958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リラックスの検索結果 | かわいいフリー素材集 いらすとや">
            <a:extLst>
              <a:ext uri="{FF2B5EF4-FFF2-40B4-BE49-F238E27FC236}">
                <a16:creationId xmlns:a16="http://schemas.microsoft.com/office/drawing/2014/main" id="{29744273-A0FE-491C-B344-DD21D23CC8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24" y="2562224"/>
            <a:ext cx="2919503" cy="2919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4746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36562" y="391340"/>
            <a:ext cx="1034129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zh-TW" altLang="en-US" sz="4400" kern="100" dirty="0">
                <a:latin typeface="Calibri" panose="020F0502020204030204" pitchFamily="34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如果我感到不舒服，父母和老師會支持我</a:t>
            </a:r>
            <a:endParaRPr lang="en-US" altLang="zh-TW" sz="4400" kern="100" dirty="0">
              <a:latin typeface="Calibri" panose="020F0502020204030204" pitchFamily="34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altLang="zh-TW" sz="4400" kern="100" dirty="0">
              <a:latin typeface="Calibri" panose="020F0502020204030204" pitchFamily="34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zh-TW" altLang="en-US" sz="4400" kern="100" dirty="0">
                <a:latin typeface="Calibri" panose="020F0502020204030204" pitchFamily="34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我可以選擇不看讓我害怕的新聞</a:t>
            </a:r>
            <a:endParaRPr lang="zh-TW" altLang="zh-HK" sz="44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zh-TW" altLang="zh-HK" sz="44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0" descr="室内でリラックスする人のイラスト（家族） | かわいいフリー素材集 ...">
            <a:extLst>
              <a:ext uri="{FF2B5EF4-FFF2-40B4-BE49-F238E27FC236}">
                <a16:creationId xmlns:a16="http://schemas.microsoft.com/office/drawing/2014/main" id="{83CBF107-A736-409E-A0B9-0F84723640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3934" y="2725993"/>
            <a:ext cx="3387770" cy="3003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2098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73479" y="773850"/>
            <a:ext cx="1034129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zh-TW" altLang="en-US" sz="4400" kern="100" dirty="0">
                <a:latin typeface="Calibri" panose="020F0502020204030204" pitchFamily="34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我是安全的，也有人在照顧我、保護我。</a:t>
            </a:r>
            <a:endParaRPr lang="zh-TW" altLang="zh-HK" sz="44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6" descr="風船を持つ子供と両親のイラスト（男の子） | かわいいフリー素材集 ...">
            <a:extLst>
              <a:ext uri="{FF2B5EF4-FFF2-40B4-BE49-F238E27FC236}">
                <a16:creationId xmlns:a16="http://schemas.microsoft.com/office/drawing/2014/main" id="{8ABC5EAB-C175-4F53-9B60-515E06E47A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954" y="2220852"/>
            <a:ext cx="3276092" cy="36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1331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HK" alt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354716" y="963273"/>
            <a:ext cx="9787368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這幾天，我可能會聽到很多火災的消息，或看到火災的新聞。</a:t>
            </a:r>
            <a:endParaRPr kumimoji="0" lang="en-US" altLang="zh-TW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zh-TW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endParaRPr kumimoji="0" lang="en-US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14" descr="泣きながらテレビを見る人のイラスト（男性） | かわいいフリー素材集 ...">
            <a:extLst>
              <a:ext uri="{FF2B5EF4-FFF2-40B4-BE49-F238E27FC236}">
                <a16:creationId xmlns:a16="http://schemas.microsoft.com/office/drawing/2014/main" id="{672DF610-C25D-4E9E-ADF9-0E478A45EE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3720" y="2767298"/>
            <a:ext cx="4260852" cy="3338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7421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HK" alt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02315" y="574991"/>
            <a:ext cx="10332459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畫面裡可能有火光、救護車和消防員。 </a:t>
            </a:r>
            <a:endParaRPr kumimoji="0" lang="en-US" altLang="zh-TW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這些畫面可能讓我感到害怕、緊張或擔心。  </a:t>
            </a:r>
            <a:endParaRPr kumimoji="0" lang="en-US" altLang="zh-TW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這些感覺都是正常的。</a:t>
            </a:r>
            <a:endParaRPr kumimoji="0" lang="zh-TW" altLang="zh-HK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zh-TW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endParaRPr kumimoji="0" lang="en-US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12" descr="心配の検索結果 | かわいいフリー素材集 いらすとや">
            <a:extLst>
              <a:ext uri="{FF2B5EF4-FFF2-40B4-BE49-F238E27FC236}">
                <a16:creationId xmlns:a16="http://schemas.microsoft.com/office/drawing/2014/main" id="{E2426FB2-BE7B-428A-B9AC-26FFBA9C0F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9664" y="2875188"/>
            <a:ext cx="2810313" cy="2810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悩むの検索結果 | かわいいフリー素材集 いらすとや">
            <a:extLst>
              <a:ext uri="{FF2B5EF4-FFF2-40B4-BE49-F238E27FC236}">
                <a16:creationId xmlns:a16="http://schemas.microsoft.com/office/drawing/2014/main" id="{52A27369-19C9-46F2-81F3-E14525E9D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677280"/>
            <a:ext cx="3357390" cy="3357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0068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439333" y="69691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HK" altLang="en-US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1572683" y="679448"/>
            <a:ext cx="9631112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這些新聞畫面是大人拍下的影像，</a:t>
            </a:r>
            <a:endParaRPr kumimoji="0" lang="en-US" altLang="zh-TW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讓大家知道發生了有什麼事情。</a:t>
            </a:r>
            <a:endParaRPr kumimoji="0" lang="en-US" altLang="zh-TW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439333" y="115411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zh-TW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endParaRPr kumimoji="0" lang="en-US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2" descr="テレビの中継のイラスト | かわいいフリー素材集 いらすとや">
            <a:extLst>
              <a:ext uri="{FF2B5EF4-FFF2-40B4-BE49-F238E27FC236}">
                <a16:creationId xmlns:a16="http://schemas.microsoft.com/office/drawing/2014/main" id="{B2F61CF0-E1DD-49E9-B0B9-39BEBF384A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2033" y="2600661"/>
            <a:ext cx="3400497" cy="376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425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439333" y="69691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HK" altLang="en-US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31069" y="925512"/>
            <a:ext cx="11585074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有很多消防員和警察正在努力工作。他們在救還在大樓內的人，同時會盡快令火熄滅。</a:t>
            </a:r>
            <a:endParaRPr kumimoji="0" lang="zh-TW" altLang="zh-HK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439333" y="115411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zh-TW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endParaRPr kumimoji="0" lang="en-US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 descr="消防の検索結果 | かわいいフリー素材集 いらすとや">
            <a:extLst>
              <a:ext uri="{FF2B5EF4-FFF2-40B4-BE49-F238E27FC236}">
                <a16:creationId xmlns:a16="http://schemas.microsoft.com/office/drawing/2014/main" id="{10945733-D392-4BE3-9C41-90D04398E8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1070" y="2662629"/>
            <a:ext cx="3269859" cy="3269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6742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106906" y="671404"/>
            <a:ext cx="9212778" cy="1723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如果我覺得害怕，我可以：</a:t>
            </a:r>
            <a:endParaRPr kumimoji="0" lang="en-US" altLang="zh-TW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告訴大人：「我不想看這些新聞。」</a:t>
            </a:r>
            <a:endParaRPr kumimoji="0" lang="en-US" altLang="zh-TW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zh-HK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588169" y="218974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zh-TW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endParaRPr kumimoji="0" lang="en-US" altLang="zh-TW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22" name="Picture 2" descr="断っている男性のイラスト | かわいいフリー素材集 いらすとや">
            <a:extLst>
              <a:ext uri="{FF2B5EF4-FFF2-40B4-BE49-F238E27FC236}">
                <a16:creationId xmlns:a16="http://schemas.microsoft.com/office/drawing/2014/main" id="{8398979B-C0C8-4FD8-B1FF-9297C07A0D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943" y="2519286"/>
            <a:ext cx="3154113" cy="3887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A097A266-0006-426F-B854-2865AEF70C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9019" y="4657879"/>
            <a:ext cx="285750" cy="276225"/>
          </a:xfrm>
          <a:prstGeom prst="rect">
            <a:avLst/>
          </a:prstGeom>
        </p:spPr>
      </p:pic>
      <p:pic>
        <p:nvPicPr>
          <p:cNvPr id="13" name="圖片 12">
            <a:extLst>
              <a:ext uri="{FF2B5EF4-FFF2-40B4-BE49-F238E27FC236}">
                <a16:creationId xmlns:a16="http://schemas.microsoft.com/office/drawing/2014/main" id="{ACF84C4A-51D9-4928-8E97-2D5BDBA4C5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5111" y="4007456"/>
            <a:ext cx="673566" cy="911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490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984315" y="816734"/>
            <a:ext cx="880241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請大人關掉電視或換到別的節目</a:t>
            </a:r>
            <a:endParaRPr kumimoji="0" lang="zh-TW" altLang="zh-HK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481263" y="149191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HK" altLang="en-US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81263" y="562576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endParaRPr kumimoji="0" lang="en-US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16" descr="テレビの電源を切っている人のイラスト（節電） | かわいいフリー素材 ...">
            <a:extLst>
              <a:ext uri="{FF2B5EF4-FFF2-40B4-BE49-F238E27FC236}">
                <a16:creationId xmlns:a16="http://schemas.microsoft.com/office/drawing/2014/main" id="{4A96F9E4-3F53-4CF7-B111-A2086D830C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081" y="2199802"/>
            <a:ext cx="4329835" cy="3436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9619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4886103" y="790735"/>
            <a:ext cx="226215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5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深呼吸</a:t>
            </a:r>
            <a:endParaRPr kumimoji="0" lang="zh-TW" altLang="zh-HK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828800" y="18207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zh-TW" sz="2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endParaRPr kumimoji="0" lang="en-US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32" descr="リラックスの検索結果 | かわいいフリー素材集 いらすとや">
            <a:extLst>
              <a:ext uri="{FF2B5EF4-FFF2-40B4-BE49-F238E27FC236}">
                <a16:creationId xmlns:a16="http://schemas.microsoft.com/office/drawing/2014/main" id="{4C7BD25D-2916-47B2-9F0E-7786E31419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7039" y="2576837"/>
            <a:ext cx="3233598" cy="3233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リラックスの検索結果 | かわいいフリー素材集 いらすとや">
            <a:extLst>
              <a:ext uri="{FF2B5EF4-FFF2-40B4-BE49-F238E27FC236}">
                <a16:creationId xmlns:a16="http://schemas.microsoft.com/office/drawing/2014/main" id="{7908249D-5DDD-4471-8A88-9E81E6C2C9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1364" y="2600324"/>
            <a:ext cx="3002686" cy="3002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9837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圖片 19" descr="温かいシャワーを浴びる人のイラスト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0686" y="2250908"/>
            <a:ext cx="2121490" cy="1984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603733" y="510116"/>
            <a:ext cx="10341293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做一些讓我平靜的事情，</a:t>
            </a:r>
            <a:endParaRPr kumimoji="0" lang="en-US" altLang="zh-TW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例如聽音樂、玩玩具或抱著我喜歡的物品</a:t>
            </a:r>
            <a:endParaRPr kumimoji="0" lang="zh-TW" altLang="zh-HK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1347537" y="175661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zh-TW" sz="3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endParaRPr kumimoji="0" lang="en-US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24" descr="ぬいぐるみを抱く男の子のイラスト | かわいいフリー素材集 いらすとや">
            <a:extLst>
              <a:ext uri="{FF2B5EF4-FFF2-40B4-BE49-F238E27FC236}">
                <a16:creationId xmlns:a16="http://schemas.microsoft.com/office/drawing/2014/main" id="{524C1D85-75AD-4577-9D50-3AF384FBB0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9891" y="4038159"/>
            <a:ext cx="1982171" cy="2166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2" descr="電車のおもちゃで遊ぶ子供のイラスト | かわいいフリー素材集 いらすとや">
            <a:extLst>
              <a:ext uri="{FF2B5EF4-FFF2-40B4-BE49-F238E27FC236}">
                <a16:creationId xmlns:a16="http://schemas.microsoft.com/office/drawing/2014/main" id="{2BCA0FA3-1D60-44DA-A382-FD49CD5262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593" y="4104344"/>
            <a:ext cx="1982171" cy="2100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8" descr="リラックスの検索結果 | かわいいフリー素材集 いらすとや">
            <a:extLst>
              <a:ext uri="{FF2B5EF4-FFF2-40B4-BE49-F238E27FC236}">
                <a16:creationId xmlns:a16="http://schemas.microsoft.com/office/drawing/2014/main" id="{90D41BBD-9695-4C67-B1F6-E6E62F6384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615" y="2250908"/>
            <a:ext cx="2055508" cy="2055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613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9EFA1202011D42ADB6C41477546D1F" ma:contentTypeVersion="5" ma:contentTypeDescription="Create a new document." ma:contentTypeScope="" ma:versionID="957ad4c1e96e79513244fa482273922d">
  <xsd:schema xmlns:xsd="http://www.w3.org/2001/XMLSchema" xmlns:xs="http://www.w3.org/2001/XMLSchema" xmlns:p="http://schemas.microsoft.com/office/2006/metadata/properties" xmlns:ns3="d5c94fca-db79-4c88-a3f1-d2aa58ca5f92" xmlns:ns4="d9fd81bd-4efd-4324-b2cd-5121e23cdf48" targetNamespace="http://schemas.microsoft.com/office/2006/metadata/properties" ma:root="true" ma:fieldsID="dde0bc96671edb6cdefea7f6c2b7626a" ns3:_="" ns4:_="">
    <xsd:import namespace="d5c94fca-db79-4c88-a3f1-d2aa58ca5f92"/>
    <xsd:import namespace="d9fd81bd-4efd-4324-b2cd-5121e23cdf4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c94fca-db79-4c88-a3f1-d2aa58ca5f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fd81bd-4efd-4324-b2cd-5121e23cdf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319116-B620-4F00-BE54-934895E15C3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2DAAB88-890A-407B-9A95-E3CA0156F1D9}">
  <ds:schemaRefs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d9fd81bd-4efd-4324-b2cd-5121e23cdf48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d5c94fca-db79-4c88-a3f1-d2aa58ca5f92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F1C872A5-0E1A-47EE-B72D-69C64C51D4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c94fca-db79-4c88-a3f1-d2aa58ca5f92"/>
    <ds:schemaRef ds:uri="d9fd81bd-4efd-4324-b2cd-5121e23cdf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366</Words>
  <Application>Microsoft Office PowerPoint</Application>
  <PresentationFormat>Widescreen</PresentationFormat>
  <Paragraphs>32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Microsoft JhengHei</vt:lpstr>
      <vt:lpstr>Microsoft JhengHei</vt:lpstr>
      <vt:lpstr>Arial</vt:lpstr>
      <vt:lpstr>Calibri</vt:lpstr>
      <vt:lpstr>Calibri Light</vt:lpstr>
      <vt:lpstr>Office 佈景主題</vt:lpstr>
      <vt:lpstr>當我聽到火災的消息，我可以怎樣做？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CHOW, Cheuk-him</dc:creator>
  <cp:lastModifiedBy>EPS/K1</cp:lastModifiedBy>
  <cp:revision>30</cp:revision>
  <dcterms:created xsi:type="dcterms:W3CDTF">2020-03-02T00:57:03Z</dcterms:created>
  <dcterms:modified xsi:type="dcterms:W3CDTF">2025-11-27T09:26:06Z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0x010100B09EFA1202011D42ADB6C41477546D1F</vt:lpwstr>
  </property>
</Properties>
</file>