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DA965D-F4EB-40EE-8D1F-A4F10C426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7C2BE4-331A-4AA2-963D-2774F0FAE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611DC7-9D4D-4BDB-8A4F-C24ABAB8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48C019-5780-437B-9129-F22BA8F3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FFADE0-DF49-4261-A5A8-B96C287A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585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9BB0DF-BE41-414D-A1A2-5086E304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0FC49D-EBBC-476E-A334-8B862993C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07F069-2FF8-498B-AF70-B4883B80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0BCFC8-C7FA-40F1-8FF5-0837438B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F14D23-8AF1-4E21-828A-AAD8D11B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873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C281774-0648-47CE-8539-E694A86F9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A71C21-F6DB-431D-AC2D-20217BA00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F0858-C977-4C58-88C7-E9C63CA6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7F529A-452F-45AE-96DE-59B39C2D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29D3C8-468D-415E-8B86-980AECFE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38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91436-30BD-46DC-8837-4C0330E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BF2533-405D-48CA-A6C0-15463DB5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26F8E5-B6F6-46E9-A0C5-D9529683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B0A9BD-0B48-4C5C-BA04-D848352A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84896E-A02A-4612-AE1C-D0342477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9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02A9F-24E6-47A5-9264-A6984735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366633-00EA-4C58-BF29-86627027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2A6C4F-00E6-4019-89CD-ACB9EDA4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80665F-0B8E-40ED-B836-7AB022B8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A252C6-AC90-47C4-9523-62343894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54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66CF3C-A5CE-4D07-B837-353D040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E74FC3-6647-477B-A110-174E3DA1A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D775FF-D642-48E9-A83C-32887FC21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76A12A-A575-4394-AB2D-6CBA5ECF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AE471E-CEA9-445F-B1F2-4D08D69D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97F13E-DD91-41AA-8A69-860A9450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1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1B06C2-01A0-4B67-8A68-F7A09053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45617C-57D3-46BE-A37A-5AF86A5D5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A36402-9E06-4470-88FF-01D1AFA6B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4B20F1-41AB-4461-855C-37D319677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AAE4DD-31E3-49F3-A317-8D2F59A3F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73C97A-B71C-4C20-907F-7E4D80A8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10756E-161F-487F-A488-6A808DA9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23357C-67AB-4052-9A8E-B04BCDE6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60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995053-3447-4FAD-93C8-6887A96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421DF82-8075-461B-B16D-5084B6EC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B8E185-5D1C-4AC8-9574-36A2EDA0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46940F-BA31-4E53-A5FE-82B22D27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130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969717-790B-48BD-9851-4243FD85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3232A2-445F-401A-B817-838157E4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3C6779-94F0-4DD5-95CC-C4FB2082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146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BA2BD-D162-42F3-8E6E-C79C2CA7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AC4CB4-54C8-4335-957C-BCF135C5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84D00E-B127-407B-B55D-8F464BCA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4F68F9-D1C4-4450-B4F4-8591DEB8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AE00BFC-D273-4B3A-B4E8-D3E61F85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6B1507-341E-4D49-8899-E01211AE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435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A4C3A5-0A3E-418A-8E88-E5ACE19A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4FE5BDD-3DDD-46C6-A9C9-6B28F71A5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878949-D577-4E0F-96F1-7CBB8DB2E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9DAC7E-1250-4D86-8884-103641E7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4144BAD-DBE7-4842-BC3E-F8CD27F5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79FFD7-A7D0-418B-A35E-A7725332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63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34DD882-5766-4082-A879-087FC41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5EB920-C2EF-4F01-A660-506F8D1C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FDBC99-4346-482A-B05D-4BD244D18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903A-5613-432A-B6EC-3BF9488AA6CB}" type="datetimeFigureOut">
              <a:rPr lang="zh-HK" altLang="en-US" smtClean="0"/>
              <a:t>27/11/2025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B4E861-7CE9-4CEA-8A2F-D29268D05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367650-4244-4608-83A3-C8B05FE35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D9D6-EB12-4171-87DF-95C9C1D732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99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id="{27E43254-44FC-42C4-80DF-1C89A0FDA549}"/>
              </a:ext>
            </a:extLst>
          </p:cNvPr>
          <p:cNvSpPr/>
          <p:nvPr/>
        </p:nvSpPr>
        <p:spPr>
          <a:xfrm>
            <a:off x="0" y="1"/>
            <a:ext cx="13045440" cy="6858000"/>
          </a:xfrm>
          <a:custGeom>
            <a:avLst/>
            <a:gdLst/>
            <a:ahLst/>
            <a:cxnLst/>
            <a:rect l="l" t="t" r="r" b="b"/>
            <a:pathLst>
              <a:path w="4054809" h="2071332">
                <a:moveTo>
                  <a:pt x="0" y="0"/>
                </a:moveTo>
                <a:lnTo>
                  <a:pt x="4054809" y="0"/>
                </a:lnTo>
                <a:lnTo>
                  <a:pt x="4054809" y="2071332"/>
                </a:lnTo>
                <a:lnTo>
                  <a:pt x="0" y="2071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t="1" b="-31799"/>
            </a:stretch>
          </a:blipFill>
        </p:spPr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66F3BA3-96DE-40F6-AE53-02215D114508}"/>
              </a:ext>
            </a:extLst>
          </p:cNvPr>
          <p:cNvSpPr/>
          <p:nvPr/>
        </p:nvSpPr>
        <p:spPr>
          <a:xfrm rot="261432">
            <a:off x="7904379" y="3000194"/>
            <a:ext cx="2884125" cy="4273500"/>
          </a:xfrm>
          <a:custGeom>
            <a:avLst/>
            <a:gdLst/>
            <a:ahLst/>
            <a:cxnLst/>
            <a:rect l="l" t="t" r="r" b="b"/>
            <a:pathLst>
              <a:path w="2456498" h="3883791">
                <a:moveTo>
                  <a:pt x="0" y="0"/>
                </a:moveTo>
                <a:lnTo>
                  <a:pt x="2456498" y="0"/>
                </a:lnTo>
                <a:lnTo>
                  <a:pt x="2456498" y="3883791"/>
                </a:lnTo>
                <a:lnTo>
                  <a:pt x="0" y="388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85654AE-6779-4F0C-9A18-E95D04A8B8F8}"/>
              </a:ext>
            </a:extLst>
          </p:cNvPr>
          <p:cNvSpPr/>
          <p:nvPr/>
        </p:nvSpPr>
        <p:spPr>
          <a:xfrm>
            <a:off x="456046" y="758326"/>
            <a:ext cx="6819900" cy="2464798"/>
          </a:xfrm>
          <a:prstGeom prst="roundRect">
            <a:avLst>
              <a:gd name="adj" fmla="val 1396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480907D-1A87-4B3C-9A22-EE0948DB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5" y="1906937"/>
            <a:ext cx="9701349" cy="1104173"/>
          </a:xfrm>
        </p:spPr>
        <p:txBody>
          <a:bodyPr>
            <a:noAutofit/>
          </a:bodyPr>
          <a:lstStyle/>
          <a:p>
            <a:pPr algn="l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發生火災後，</a:t>
            </a:r>
            <a:b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我可以怎樣做？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C99F6C-E197-4A90-911E-66F90DF8ABC3}"/>
              </a:ext>
            </a:extLst>
          </p:cNvPr>
          <p:cNvSpPr txBox="1"/>
          <p:nvPr/>
        </p:nvSpPr>
        <p:spPr>
          <a:xfrm>
            <a:off x="8377647" y="142514"/>
            <a:ext cx="359663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對象：給直接受火災影響的學童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0A497B8-32DB-4DBE-BE0E-43507E59B2F1}"/>
              </a:ext>
            </a:extLst>
          </p:cNvPr>
          <p:cNvSpPr txBox="1"/>
          <p:nvPr/>
        </p:nvSpPr>
        <p:spPr>
          <a:xfrm>
            <a:off x="9358798" y="6407709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sz="1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教育心理服務</a:t>
            </a:r>
            <a:r>
              <a:rPr lang="en-US" altLang="zh-TW" sz="1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新界西</a:t>
            </a:r>
            <a:r>
              <a:rPr lang="en-US" altLang="zh-TW" sz="1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15563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3">
            <a:extLst>
              <a:ext uri="{FF2B5EF4-FFF2-40B4-BE49-F238E27FC236}">
                <a16:creationId xmlns:a16="http://schemas.microsoft.com/office/drawing/2014/main" id="{CF3B65CF-31C5-43A4-951C-F980C15AF2A6}"/>
              </a:ext>
            </a:extLst>
          </p:cNvPr>
          <p:cNvSpPr/>
          <p:nvPr/>
        </p:nvSpPr>
        <p:spPr>
          <a:xfrm>
            <a:off x="0" y="0"/>
            <a:ext cx="13045440" cy="6858000"/>
          </a:xfrm>
          <a:custGeom>
            <a:avLst/>
            <a:gdLst/>
            <a:ahLst/>
            <a:cxnLst/>
            <a:rect l="l" t="t" r="r" b="b"/>
            <a:pathLst>
              <a:path w="4054809" h="2071332">
                <a:moveTo>
                  <a:pt x="0" y="0"/>
                </a:moveTo>
                <a:lnTo>
                  <a:pt x="4054809" y="0"/>
                </a:lnTo>
                <a:lnTo>
                  <a:pt x="4054809" y="2071332"/>
                </a:lnTo>
                <a:lnTo>
                  <a:pt x="0" y="2071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93000"/>
            </a:blip>
            <a:stretch>
              <a:fillRect t="1" b="-31799"/>
            </a:stretch>
          </a:blipFill>
        </p:spPr>
        <p:txBody>
          <a:bodyPr/>
          <a:lstStyle/>
          <a:p>
            <a:endParaRPr lang="zh-HK" alt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E4B8790-0049-4CE2-8ADF-F328F1EA186A}"/>
              </a:ext>
            </a:extLst>
          </p:cNvPr>
          <p:cNvSpPr/>
          <p:nvPr/>
        </p:nvSpPr>
        <p:spPr>
          <a:xfrm>
            <a:off x="7499557" y="3688352"/>
            <a:ext cx="2316480" cy="3331029"/>
          </a:xfrm>
          <a:custGeom>
            <a:avLst/>
            <a:gdLst/>
            <a:ahLst/>
            <a:cxnLst/>
            <a:rect l="l" t="t" r="r" b="b"/>
            <a:pathLst>
              <a:path w="3094858" h="4576500">
                <a:moveTo>
                  <a:pt x="0" y="0"/>
                </a:moveTo>
                <a:lnTo>
                  <a:pt x="3094858" y="0"/>
                </a:lnTo>
                <a:lnTo>
                  <a:pt x="3094858" y="4576500"/>
                </a:lnTo>
                <a:lnTo>
                  <a:pt x="0" y="4576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8FDD457B-D7F6-4D86-B3AB-AAB513757002}"/>
              </a:ext>
            </a:extLst>
          </p:cNvPr>
          <p:cNvSpPr/>
          <p:nvPr/>
        </p:nvSpPr>
        <p:spPr>
          <a:xfrm>
            <a:off x="523874" y="765153"/>
            <a:ext cx="11487151" cy="2464798"/>
          </a:xfrm>
          <a:prstGeom prst="roundRect">
            <a:avLst>
              <a:gd name="adj" fmla="val 1396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E88CE-073F-439E-96DF-7A0B23E2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935853"/>
            <a:ext cx="11487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我居住的地方，發生了火災。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暫時未能回家，大家都可能會感到不安和害怕。</a:t>
            </a:r>
          </a:p>
          <a:p>
            <a:endParaRPr lang="zh-HK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7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id="{C5B311EE-6C4A-4C2C-A6FA-7BA2130B5409}"/>
              </a:ext>
            </a:extLst>
          </p:cNvPr>
          <p:cNvSpPr/>
          <p:nvPr/>
        </p:nvSpPr>
        <p:spPr>
          <a:xfrm>
            <a:off x="-515628" y="-852360"/>
            <a:ext cx="12763500" cy="7738935"/>
          </a:xfrm>
          <a:custGeom>
            <a:avLst/>
            <a:gdLst/>
            <a:ahLst/>
            <a:cxnLst/>
            <a:rect l="l" t="t" r="r" b="b"/>
            <a:pathLst>
              <a:path w="4054809" h="2071332">
                <a:moveTo>
                  <a:pt x="0" y="0"/>
                </a:moveTo>
                <a:lnTo>
                  <a:pt x="4054809" y="0"/>
                </a:lnTo>
                <a:lnTo>
                  <a:pt x="4054809" y="2071332"/>
                </a:lnTo>
                <a:lnTo>
                  <a:pt x="0" y="2071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 l="225" t="-79" r="133" b="253"/>
            </a:stretch>
          </a:blipFill>
        </p:spPr>
        <p:txBody>
          <a:bodyPr/>
          <a:lstStyle/>
          <a:p>
            <a:endParaRPr lang="zh-HK" altLang="en-US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32A7402-4EBA-4DFB-968C-D9B7B6140360}"/>
              </a:ext>
            </a:extLst>
          </p:cNvPr>
          <p:cNvSpPr/>
          <p:nvPr/>
        </p:nvSpPr>
        <p:spPr>
          <a:xfrm>
            <a:off x="8525992" y="4670888"/>
            <a:ext cx="3457665" cy="1748715"/>
          </a:xfrm>
          <a:custGeom>
            <a:avLst/>
            <a:gdLst/>
            <a:ahLst/>
            <a:cxnLst/>
            <a:rect l="l" t="t" r="r" b="b"/>
            <a:pathLst>
              <a:path w="4743701" h="2233852">
                <a:moveTo>
                  <a:pt x="0" y="0"/>
                </a:moveTo>
                <a:lnTo>
                  <a:pt x="4743700" y="0"/>
                </a:lnTo>
                <a:lnTo>
                  <a:pt x="4743700" y="2233851"/>
                </a:lnTo>
                <a:lnTo>
                  <a:pt x="0" y="2233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A0C997D7-FA1E-423D-9B90-7E9A3524FFD5}"/>
              </a:ext>
            </a:extLst>
          </p:cNvPr>
          <p:cNvSpPr/>
          <p:nvPr/>
        </p:nvSpPr>
        <p:spPr>
          <a:xfrm rot="276240">
            <a:off x="3722025" y="4058905"/>
            <a:ext cx="2723105" cy="2327530"/>
          </a:xfrm>
          <a:custGeom>
            <a:avLst/>
            <a:gdLst/>
            <a:ahLst/>
            <a:cxnLst/>
            <a:rect l="l" t="t" r="r" b="b"/>
            <a:pathLst>
              <a:path w="2960417" h="2868913">
                <a:moveTo>
                  <a:pt x="0" y="0"/>
                </a:moveTo>
                <a:lnTo>
                  <a:pt x="2960417" y="0"/>
                </a:lnTo>
                <a:lnTo>
                  <a:pt x="2960417" y="2868913"/>
                </a:lnTo>
                <a:lnTo>
                  <a:pt x="0" y="286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BA2C5ED0-C91A-4F87-8238-98E1562997E7}"/>
              </a:ext>
            </a:extLst>
          </p:cNvPr>
          <p:cNvSpPr/>
          <p:nvPr/>
        </p:nvSpPr>
        <p:spPr>
          <a:xfrm>
            <a:off x="6113020" y="4088671"/>
            <a:ext cx="2412972" cy="2264674"/>
          </a:xfrm>
          <a:custGeom>
            <a:avLst/>
            <a:gdLst/>
            <a:ahLst/>
            <a:cxnLst/>
            <a:rect l="l" t="t" r="r" b="b"/>
            <a:pathLst>
              <a:path w="2740740" h="2506531">
                <a:moveTo>
                  <a:pt x="0" y="0"/>
                </a:moveTo>
                <a:lnTo>
                  <a:pt x="2740740" y="0"/>
                </a:lnTo>
                <a:lnTo>
                  <a:pt x="2740740" y="2506532"/>
                </a:lnTo>
                <a:lnTo>
                  <a:pt x="0" y="25065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32F66AA-B268-413A-88B9-84BBCA2DC1E4}"/>
              </a:ext>
            </a:extLst>
          </p:cNvPr>
          <p:cNvSpPr/>
          <p:nvPr/>
        </p:nvSpPr>
        <p:spPr>
          <a:xfrm flipH="1">
            <a:off x="-10003" y="4892894"/>
            <a:ext cx="3031239" cy="1460451"/>
          </a:xfrm>
          <a:custGeom>
            <a:avLst/>
            <a:gdLst/>
            <a:ahLst/>
            <a:cxnLst/>
            <a:rect l="l" t="t" r="r" b="b"/>
            <a:pathLst>
              <a:path w="5672521" h="2779535">
                <a:moveTo>
                  <a:pt x="0" y="0"/>
                </a:moveTo>
                <a:lnTo>
                  <a:pt x="5672521" y="0"/>
                </a:lnTo>
                <a:lnTo>
                  <a:pt x="5672521" y="2779536"/>
                </a:lnTo>
                <a:lnTo>
                  <a:pt x="0" y="27795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6097016F-4EB0-4C55-8B58-783615C34F2A}"/>
              </a:ext>
            </a:extLst>
          </p:cNvPr>
          <p:cNvSpPr/>
          <p:nvPr/>
        </p:nvSpPr>
        <p:spPr>
          <a:xfrm>
            <a:off x="1512351" y="4415937"/>
            <a:ext cx="719250" cy="2233653"/>
          </a:xfrm>
          <a:custGeom>
            <a:avLst/>
            <a:gdLst/>
            <a:ahLst/>
            <a:cxnLst/>
            <a:rect l="l" t="t" r="r" b="b"/>
            <a:pathLst>
              <a:path w="1342059" h="4688414">
                <a:moveTo>
                  <a:pt x="0" y="0"/>
                </a:moveTo>
                <a:lnTo>
                  <a:pt x="1342059" y="0"/>
                </a:lnTo>
                <a:lnTo>
                  <a:pt x="1342059" y="4688414"/>
                </a:lnTo>
                <a:lnTo>
                  <a:pt x="0" y="4688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1A528C4-1BD7-4935-9B29-AEAACEF1ECA0}"/>
              </a:ext>
            </a:extLst>
          </p:cNvPr>
          <p:cNvSpPr/>
          <p:nvPr/>
        </p:nvSpPr>
        <p:spPr>
          <a:xfrm>
            <a:off x="200024" y="394911"/>
            <a:ext cx="11563351" cy="2464798"/>
          </a:xfrm>
          <a:prstGeom prst="roundRect">
            <a:avLst>
              <a:gd name="adj" fmla="val 1396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129839-FD9B-4033-B801-CAB2C873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76" y="880516"/>
            <a:ext cx="9731492" cy="2175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在火災中，有很多消防員和警察正在努力工作。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他們在尋找還在大樓內的人，把他們救出來，同時會盡快令火熄滅。</a:t>
            </a:r>
          </a:p>
          <a:p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68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118F866A-7EB8-4269-826D-FD56981043D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4828736" h="2148788">
                <a:moveTo>
                  <a:pt x="0" y="0"/>
                </a:moveTo>
                <a:lnTo>
                  <a:pt x="4828737" y="0"/>
                </a:lnTo>
                <a:lnTo>
                  <a:pt x="4828737" y="2148788"/>
                </a:lnTo>
                <a:lnTo>
                  <a:pt x="0" y="2148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58969CD0-028F-4246-961B-E4BCFA38C134}"/>
              </a:ext>
            </a:extLst>
          </p:cNvPr>
          <p:cNvSpPr/>
          <p:nvPr/>
        </p:nvSpPr>
        <p:spPr>
          <a:xfrm>
            <a:off x="4716805" y="3430495"/>
            <a:ext cx="2632220" cy="3932273"/>
          </a:xfrm>
          <a:custGeom>
            <a:avLst/>
            <a:gdLst/>
            <a:ahLst/>
            <a:cxnLst/>
            <a:rect l="l" t="t" r="r" b="b"/>
            <a:pathLst>
              <a:path w="2860191" h="4504238">
                <a:moveTo>
                  <a:pt x="0" y="0"/>
                </a:moveTo>
                <a:lnTo>
                  <a:pt x="2860191" y="0"/>
                </a:lnTo>
                <a:lnTo>
                  <a:pt x="2860191" y="4504238"/>
                </a:lnTo>
                <a:lnTo>
                  <a:pt x="0" y="4504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雲朵形 14">
            <a:extLst>
              <a:ext uri="{FF2B5EF4-FFF2-40B4-BE49-F238E27FC236}">
                <a16:creationId xmlns:a16="http://schemas.microsoft.com/office/drawing/2014/main" id="{7F2724A8-9C6A-44C0-A3EB-472D043EED7A}"/>
              </a:ext>
            </a:extLst>
          </p:cNvPr>
          <p:cNvSpPr/>
          <p:nvPr/>
        </p:nvSpPr>
        <p:spPr>
          <a:xfrm>
            <a:off x="7624909" y="2842083"/>
            <a:ext cx="4304983" cy="367192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雲朵形 15">
            <a:extLst>
              <a:ext uri="{FF2B5EF4-FFF2-40B4-BE49-F238E27FC236}">
                <a16:creationId xmlns:a16="http://schemas.microsoft.com/office/drawing/2014/main" id="{E450F447-DE7E-400F-9350-310292281EE9}"/>
              </a:ext>
            </a:extLst>
          </p:cNvPr>
          <p:cNvSpPr/>
          <p:nvPr/>
        </p:nvSpPr>
        <p:spPr>
          <a:xfrm>
            <a:off x="201148" y="2730349"/>
            <a:ext cx="4304984" cy="384662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994CA676-1A20-4303-9020-450EEB8FBE45}"/>
              </a:ext>
            </a:extLst>
          </p:cNvPr>
          <p:cNvSpPr/>
          <p:nvPr/>
        </p:nvSpPr>
        <p:spPr>
          <a:xfrm rot="1048013">
            <a:off x="2941113" y="2839975"/>
            <a:ext cx="1166217" cy="2836470"/>
          </a:xfrm>
          <a:custGeom>
            <a:avLst/>
            <a:gdLst/>
            <a:ahLst/>
            <a:cxnLst/>
            <a:rect l="l" t="t" r="r" b="b"/>
            <a:pathLst>
              <a:path w="1909914" h="4538410">
                <a:moveTo>
                  <a:pt x="0" y="0"/>
                </a:moveTo>
                <a:lnTo>
                  <a:pt x="1909914" y="0"/>
                </a:lnTo>
                <a:lnTo>
                  <a:pt x="1909914" y="4538410"/>
                </a:lnTo>
                <a:lnTo>
                  <a:pt x="0" y="453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2B498F14-E669-4BE7-8E14-294CA2C5F067}"/>
              </a:ext>
            </a:extLst>
          </p:cNvPr>
          <p:cNvSpPr/>
          <p:nvPr/>
        </p:nvSpPr>
        <p:spPr>
          <a:xfrm rot="586946">
            <a:off x="8407183" y="3464376"/>
            <a:ext cx="2676441" cy="2634480"/>
          </a:xfrm>
          <a:custGeom>
            <a:avLst/>
            <a:gdLst/>
            <a:ahLst/>
            <a:cxnLst/>
            <a:rect l="l" t="t" r="r" b="b"/>
            <a:pathLst>
              <a:path w="2378956" h="2346246">
                <a:moveTo>
                  <a:pt x="0" y="0"/>
                </a:moveTo>
                <a:lnTo>
                  <a:pt x="2378957" y="0"/>
                </a:lnTo>
                <a:lnTo>
                  <a:pt x="2378957" y="2346245"/>
                </a:lnTo>
                <a:lnTo>
                  <a:pt x="0" y="23462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37B56A20-6A9F-41ED-BA51-9DC5057EA106}"/>
              </a:ext>
            </a:extLst>
          </p:cNvPr>
          <p:cNvSpPr/>
          <p:nvPr/>
        </p:nvSpPr>
        <p:spPr>
          <a:xfrm>
            <a:off x="433580" y="3785475"/>
            <a:ext cx="2715035" cy="2453056"/>
          </a:xfrm>
          <a:custGeom>
            <a:avLst/>
            <a:gdLst/>
            <a:ahLst/>
            <a:cxnLst/>
            <a:rect l="l" t="t" r="r" b="b"/>
            <a:pathLst>
              <a:path w="3615398" h="3294531">
                <a:moveTo>
                  <a:pt x="0" y="0"/>
                </a:moveTo>
                <a:lnTo>
                  <a:pt x="3615398" y="0"/>
                </a:lnTo>
                <a:lnTo>
                  <a:pt x="3615398" y="3294531"/>
                </a:lnTo>
                <a:lnTo>
                  <a:pt x="0" y="32945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C657012-2483-4D78-B179-4ECCA6D95BB1}"/>
              </a:ext>
            </a:extLst>
          </p:cNvPr>
          <p:cNvSpPr/>
          <p:nvPr/>
        </p:nvSpPr>
        <p:spPr>
          <a:xfrm>
            <a:off x="1504950" y="426022"/>
            <a:ext cx="8953500" cy="2072074"/>
          </a:xfrm>
          <a:prstGeom prst="roundRect">
            <a:avLst>
              <a:gd name="adj" fmla="val 13962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25222A-AEEE-4F4A-BC34-C29B3DB72A38}"/>
              </a:ext>
            </a:extLst>
          </p:cNvPr>
          <p:cNvSpPr txBox="1"/>
          <p:nvPr/>
        </p:nvSpPr>
        <p:spPr>
          <a:xfrm>
            <a:off x="2747860" y="718436"/>
            <a:ext cx="8397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現在，我已經留在一個安全的地方。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我是安全的。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我會有食物和地方休息。</a:t>
            </a:r>
          </a:p>
        </p:txBody>
      </p:sp>
    </p:spTree>
    <p:extLst>
      <p:ext uri="{BB962C8B-B14F-4D97-AF65-F5344CB8AC3E}">
        <p14:creationId xmlns:p14="http://schemas.microsoft.com/office/powerpoint/2010/main" val="246888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D4EBDBD9-D92D-4545-8778-D5C4A2E439E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4828736" h="2148788">
                <a:moveTo>
                  <a:pt x="0" y="0"/>
                </a:moveTo>
                <a:lnTo>
                  <a:pt x="4828737" y="0"/>
                </a:lnTo>
                <a:lnTo>
                  <a:pt x="4828737" y="2148788"/>
                </a:lnTo>
                <a:lnTo>
                  <a:pt x="0" y="21487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53000"/>
            </a:blip>
            <a:srcRect/>
            <a:stretch>
              <a:fillRect/>
            </a:stretch>
          </a:blipFill>
        </p:spPr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5F89D69-84CB-40C6-A926-3BDF51F63ECF}"/>
              </a:ext>
            </a:extLst>
          </p:cNvPr>
          <p:cNvSpPr/>
          <p:nvPr/>
        </p:nvSpPr>
        <p:spPr>
          <a:xfrm>
            <a:off x="314324" y="216208"/>
            <a:ext cx="11563351" cy="6413192"/>
          </a:xfrm>
          <a:prstGeom prst="roundRect">
            <a:avLst>
              <a:gd name="adj" fmla="val 1396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0AFFDD-B660-492D-876F-D6EB12A6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6011"/>
            <a:ext cx="10515600" cy="612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如果我覺得不安        ，我可以做以下事情：</a:t>
            </a:r>
            <a:endParaRPr lang="zh-TW" altLang="en-US" sz="2800" b="1" u="sng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92516CF7-240C-45CA-8C24-61DA2F95775A}"/>
              </a:ext>
            </a:extLst>
          </p:cNvPr>
          <p:cNvSpPr/>
          <p:nvPr/>
        </p:nvSpPr>
        <p:spPr>
          <a:xfrm rot="281133">
            <a:off x="5144861" y="52931"/>
            <a:ext cx="1038747" cy="1162433"/>
          </a:xfrm>
          <a:prstGeom prst="ellipse">
            <a:avLst/>
          </a:prstGeom>
          <a:blipFill>
            <a:blip r:embed="rId3"/>
            <a:stretch>
              <a:fillRect l="19958" t="34398" r="19247" b="-21194"/>
            </a:stretch>
          </a:blipFill>
        </p:spPr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3CF8394-8CA7-4CE6-896E-A5C2944C3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952">
            <a:off x="9865584" y="3516382"/>
            <a:ext cx="1465778" cy="2912569"/>
          </a:xfrm>
          <a:prstGeom prst="rect">
            <a:avLst/>
          </a:prstGeom>
        </p:spPr>
      </p:pic>
      <p:sp>
        <p:nvSpPr>
          <p:cNvPr id="17" name="Freeform 15">
            <a:extLst>
              <a:ext uri="{FF2B5EF4-FFF2-40B4-BE49-F238E27FC236}">
                <a16:creationId xmlns:a16="http://schemas.microsoft.com/office/drawing/2014/main" id="{DB7C8233-5526-40CD-95E4-7D4EEC2890E3}"/>
              </a:ext>
            </a:extLst>
          </p:cNvPr>
          <p:cNvSpPr/>
          <p:nvPr/>
        </p:nvSpPr>
        <p:spPr>
          <a:xfrm>
            <a:off x="4577723" y="3193026"/>
            <a:ext cx="2155961" cy="1941881"/>
          </a:xfrm>
          <a:custGeom>
            <a:avLst/>
            <a:gdLst/>
            <a:ahLst/>
            <a:cxnLst/>
            <a:rect l="l" t="t" r="r" b="b"/>
            <a:pathLst>
              <a:path w="3615398" h="3294531">
                <a:moveTo>
                  <a:pt x="0" y="0"/>
                </a:moveTo>
                <a:lnTo>
                  <a:pt x="3615398" y="0"/>
                </a:lnTo>
                <a:lnTo>
                  <a:pt x="3615398" y="3294531"/>
                </a:lnTo>
                <a:lnTo>
                  <a:pt x="0" y="32945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7F4725B1-F493-4EA6-AFDA-8ADEC54EBCD1}"/>
              </a:ext>
            </a:extLst>
          </p:cNvPr>
          <p:cNvSpPr/>
          <p:nvPr/>
        </p:nvSpPr>
        <p:spPr>
          <a:xfrm>
            <a:off x="756801" y="2764883"/>
            <a:ext cx="2778754" cy="2522258"/>
          </a:xfrm>
          <a:custGeom>
            <a:avLst/>
            <a:gdLst/>
            <a:ahLst/>
            <a:cxnLst/>
            <a:rect l="l" t="t" r="r" b="b"/>
            <a:pathLst>
              <a:path w="2077379" h="2035831">
                <a:moveTo>
                  <a:pt x="0" y="0"/>
                </a:moveTo>
                <a:lnTo>
                  <a:pt x="2077379" y="0"/>
                </a:lnTo>
                <a:lnTo>
                  <a:pt x="2077379" y="2035831"/>
                </a:lnTo>
                <a:lnTo>
                  <a:pt x="0" y="2035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E629CC9-FFD7-4063-8C35-6A2FAE202780}"/>
              </a:ext>
            </a:extLst>
          </p:cNvPr>
          <p:cNvSpPr txBox="1"/>
          <p:nvPr/>
        </p:nvSpPr>
        <p:spPr>
          <a:xfrm>
            <a:off x="560590" y="1564952"/>
            <a:ext cx="3454284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6700" marR="0" lvl="0" indent="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我可以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深呼吸</a:t>
            </a:r>
            <a:endParaRPr kumimoji="0" lang="en-US" altLang="zh-TW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39D42A4-C279-4C1F-AD5C-1B9128864312}"/>
              </a:ext>
            </a:extLst>
          </p:cNvPr>
          <p:cNvSpPr txBox="1"/>
          <p:nvPr/>
        </p:nvSpPr>
        <p:spPr>
          <a:xfrm>
            <a:off x="3861230" y="2063037"/>
            <a:ext cx="31293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我可以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吃零食</a:t>
            </a:r>
            <a:endParaRPr kumimoji="0" lang="en-US" altLang="zh-TW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C4077DAE-9B65-42E8-82AD-8C0DCBEB19A2}"/>
              </a:ext>
            </a:extLst>
          </p:cNvPr>
          <p:cNvSpPr txBox="1"/>
          <p:nvPr/>
        </p:nvSpPr>
        <p:spPr>
          <a:xfrm>
            <a:off x="7177679" y="1868547"/>
            <a:ext cx="6096000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我可以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和大人說話</a:t>
            </a:r>
            <a:endParaRPr kumimoji="0" lang="en-US" altLang="zh-TW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1437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做小幫手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ECBFD0FD-B779-48DA-B326-F17E2EB00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0671">
            <a:off x="7387228" y="3173485"/>
            <a:ext cx="2482554" cy="17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3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4">
            <a:extLst>
              <a:ext uri="{FF2B5EF4-FFF2-40B4-BE49-F238E27FC236}">
                <a16:creationId xmlns:a16="http://schemas.microsoft.com/office/drawing/2014/main" id="{BEF14C32-3CB8-43C1-AFC1-D37FC8A81D55}"/>
              </a:ext>
            </a:extLst>
          </p:cNvPr>
          <p:cNvSpPr/>
          <p:nvPr/>
        </p:nvSpPr>
        <p:spPr>
          <a:xfrm>
            <a:off x="8105775" y="-56951"/>
            <a:ext cx="7307471" cy="7551886"/>
          </a:xfrm>
          <a:custGeom>
            <a:avLst/>
            <a:gdLst/>
            <a:ahLst/>
            <a:cxnLst/>
            <a:rect l="l" t="t" r="r" b="b"/>
            <a:pathLst>
              <a:path w="3954851" h="4845147">
                <a:moveTo>
                  <a:pt x="0" y="0"/>
                </a:moveTo>
                <a:lnTo>
                  <a:pt x="3954851" y="0"/>
                </a:lnTo>
                <a:lnTo>
                  <a:pt x="3954851" y="4845147"/>
                </a:lnTo>
                <a:lnTo>
                  <a:pt x="0" y="48451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15000"/>
            </a:blip>
            <a:srcRect/>
            <a:stretch>
              <a:fillRect t="-40184"/>
            </a:stretch>
          </a:blipFill>
        </p:spPr>
      </p:sp>
      <p:sp>
        <p:nvSpPr>
          <p:cNvPr id="8" name="Freeform 34">
            <a:extLst>
              <a:ext uri="{FF2B5EF4-FFF2-40B4-BE49-F238E27FC236}">
                <a16:creationId xmlns:a16="http://schemas.microsoft.com/office/drawing/2014/main" id="{550FAD92-95BF-4734-90C0-B418FD08360F}"/>
              </a:ext>
            </a:extLst>
          </p:cNvPr>
          <p:cNvSpPr/>
          <p:nvPr/>
        </p:nvSpPr>
        <p:spPr>
          <a:xfrm>
            <a:off x="-5059435" y="-219074"/>
            <a:ext cx="12612759" cy="7144524"/>
          </a:xfrm>
          <a:custGeom>
            <a:avLst/>
            <a:gdLst/>
            <a:ahLst/>
            <a:cxnLst/>
            <a:rect l="l" t="t" r="r" b="b"/>
            <a:pathLst>
              <a:path w="3954851" h="4845147">
                <a:moveTo>
                  <a:pt x="0" y="0"/>
                </a:moveTo>
                <a:lnTo>
                  <a:pt x="3954851" y="0"/>
                </a:lnTo>
                <a:lnTo>
                  <a:pt x="3954851" y="4845147"/>
                </a:lnTo>
                <a:lnTo>
                  <a:pt x="0" y="48451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15000"/>
            </a:blip>
            <a:srcRect/>
            <a:stretch>
              <a:fillRect b="-131492"/>
            </a:stretch>
          </a:blipFill>
        </p:spPr>
        <p:txBody>
          <a:bodyPr/>
          <a:lstStyle/>
          <a:p>
            <a:endParaRPr lang="zh-HK" altLang="en-US" dirty="0"/>
          </a:p>
        </p:txBody>
      </p:sp>
      <p:sp>
        <p:nvSpPr>
          <p:cNvPr id="4" name="Freeform 32">
            <a:extLst>
              <a:ext uri="{FF2B5EF4-FFF2-40B4-BE49-F238E27FC236}">
                <a16:creationId xmlns:a16="http://schemas.microsoft.com/office/drawing/2014/main" id="{D24B253A-1904-4F67-A164-514BBE6C3365}"/>
              </a:ext>
            </a:extLst>
          </p:cNvPr>
          <p:cNvSpPr/>
          <p:nvPr/>
        </p:nvSpPr>
        <p:spPr>
          <a:xfrm>
            <a:off x="290510" y="3524250"/>
            <a:ext cx="5162550" cy="3333750"/>
          </a:xfrm>
          <a:custGeom>
            <a:avLst/>
            <a:gdLst/>
            <a:ahLst/>
            <a:cxnLst/>
            <a:rect l="l" t="t" r="r" b="b"/>
            <a:pathLst>
              <a:path w="2739522" h="3366540">
                <a:moveTo>
                  <a:pt x="0" y="0"/>
                </a:moveTo>
                <a:lnTo>
                  <a:pt x="2739522" y="0"/>
                </a:lnTo>
                <a:lnTo>
                  <a:pt x="2739522" y="3366540"/>
                </a:lnTo>
                <a:lnTo>
                  <a:pt x="0" y="33665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stretch>
              <a:fillRect b="-81958"/>
            </a:stretch>
          </a:blipFill>
        </p:spPr>
        <p:txBody>
          <a:bodyPr/>
          <a:lstStyle/>
          <a:p>
            <a:endParaRPr lang="zh-HK" altLang="en-US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ACC051F-2CD2-416E-A148-10BBC853EB40}"/>
              </a:ext>
            </a:extLst>
          </p:cNvPr>
          <p:cNvSpPr/>
          <p:nvPr/>
        </p:nvSpPr>
        <p:spPr>
          <a:xfrm>
            <a:off x="722416" y="765851"/>
            <a:ext cx="10574233" cy="2072074"/>
          </a:xfrm>
          <a:prstGeom prst="roundRect">
            <a:avLst>
              <a:gd name="adj" fmla="val 13962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D8EE2B-1E39-4E2E-95F5-C7C6513F4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514"/>
          <a:stretch/>
        </p:blipFill>
        <p:spPr>
          <a:xfrm>
            <a:off x="6005511" y="2203242"/>
            <a:ext cx="5162550" cy="465475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2984C8-8266-482D-9CA9-0BDCE388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999" y="1151816"/>
            <a:ext cx="8446293" cy="202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我現在身處的地方有很多未見過的陌生人，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他們都是來幫助我們的。</a:t>
            </a:r>
          </a:p>
        </p:txBody>
      </p:sp>
    </p:spTree>
    <p:extLst>
      <p:ext uri="{BB962C8B-B14F-4D97-AF65-F5344CB8AC3E}">
        <p14:creationId xmlns:p14="http://schemas.microsoft.com/office/powerpoint/2010/main" val="204140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664C1D-0FF0-4BB3-AE36-BE2EAE59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06" y="599242"/>
            <a:ext cx="10515600" cy="127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如果我聽到很多聲音或看到很多人，令我感到不舒適，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我可以告訴大人，</a:t>
            </a:r>
            <a:r>
              <a:rPr lang="zh-TW" altLang="en-US" sz="32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請大人帶我到一個比較安靜的地方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53EA29C-DCFE-4DBC-B009-C74A3C07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096000" y="1313537"/>
            <a:ext cx="12192000" cy="5877838"/>
          </a:xfrm>
          <a:prstGeom prst="rect">
            <a:avLst/>
          </a:prstGeom>
        </p:spPr>
      </p:pic>
      <p:sp>
        <p:nvSpPr>
          <p:cNvPr id="15" name="Freeform 37">
            <a:extLst>
              <a:ext uri="{FF2B5EF4-FFF2-40B4-BE49-F238E27FC236}">
                <a16:creationId xmlns:a16="http://schemas.microsoft.com/office/drawing/2014/main" id="{4CA8283A-0698-4514-B580-601DF2B949EC}"/>
              </a:ext>
            </a:extLst>
          </p:cNvPr>
          <p:cNvSpPr/>
          <p:nvPr/>
        </p:nvSpPr>
        <p:spPr>
          <a:xfrm>
            <a:off x="7483874" y="1988598"/>
            <a:ext cx="1953087" cy="4710109"/>
          </a:xfrm>
          <a:custGeom>
            <a:avLst/>
            <a:gdLst/>
            <a:ahLst/>
            <a:cxnLst/>
            <a:rect l="l" t="t" r="r" b="b"/>
            <a:pathLst>
              <a:path w="3065526" h="8229600">
                <a:moveTo>
                  <a:pt x="0" y="0"/>
                </a:moveTo>
                <a:lnTo>
                  <a:pt x="3065526" y="0"/>
                </a:lnTo>
                <a:lnTo>
                  <a:pt x="30655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36">
            <a:extLst>
              <a:ext uri="{FF2B5EF4-FFF2-40B4-BE49-F238E27FC236}">
                <a16:creationId xmlns:a16="http://schemas.microsoft.com/office/drawing/2014/main" id="{7BC274AD-6417-4B68-A8F4-225C1CAF1309}"/>
              </a:ext>
            </a:extLst>
          </p:cNvPr>
          <p:cNvSpPr/>
          <p:nvPr/>
        </p:nvSpPr>
        <p:spPr>
          <a:xfrm rot="21448600">
            <a:off x="9046342" y="3721965"/>
            <a:ext cx="2292907" cy="3041107"/>
          </a:xfrm>
          <a:custGeom>
            <a:avLst/>
            <a:gdLst/>
            <a:ahLst/>
            <a:cxnLst/>
            <a:rect l="l" t="t" r="r" b="b"/>
            <a:pathLst>
              <a:path w="2445048" h="3254640">
                <a:moveTo>
                  <a:pt x="0" y="0"/>
                </a:moveTo>
                <a:lnTo>
                  <a:pt x="2445048" y="0"/>
                </a:lnTo>
                <a:lnTo>
                  <a:pt x="2445048" y="3254640"/>
                </a:lnTo>
                <a:lnTo>
                  <a:pt x="0" y="3254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9267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BAA8F1A0-8F0A-4FEE-9C61-78F4533937EB}"/>
              </a:ext>
            </a:extLst>
          </p:cNvPr>
          <p:cNvSpPr/>
          <p:nvPr/>
        </p:nvSpPr>
        <p:spPr>
          <a:xfrm>
            <a:off x="1702317" y="3867944"/>
            <a:ext cx="3183109" cy="3135362"/>
          </a:xfrm>
          <a:custGeom>
            <a:avLst/>
            <a:gdLst/>
            <a:ahLst/>
            <a:cxnLst/>
            <a:rect l="l" t="t" r="r" b="b"/>
            <a:pathLst>
              <a:path w="3183109" h="3135362">
                <a:moveTo>
                  <a:pt x="0" y="0"/>
                </a:moveTo>
                <a:lnTo>
                  <a:pt x="3183108" y="0"/>
                </a:lnTo>
                <a:lnTo>
                  <a:pt x="3183108" y="3135362"/>
                </a:lnTo>
                <a:lnTo>
                  <a:pt x="0" y="313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606E4F81-26D5-4CBD-925F-5E1E8B924AF2}"/>
              </a:ext>
            </a:extLst>
          </p:cNvPr>
          <p:cNvSpPr/>
          <p:nvPr/>
        </p:nvSpPr>
        <p:spPr>
          <a:xfrm>
            <a:off x="4521924" y="3714205"/>
            <a:ext cx="7356567" cy="2059577"/>
          </a:xfrm>
          <a:prstGeom prst="wedgeRoundRectCallout">
            <a:avLst>
              <a:gd name="adj1" fmla="val -69600"/>
              <a:gd name="adj2" fmla="val 387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996F6E-7413-4A4C-BE3F-1ED05A23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91" y="840513"/>
            <a:ext cx="9749245" cy="176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之後，大人會告訴我生活上要有些改變，如去另一個地方、與平日會有甚麼不同。</a:t>
            </a:r>
            <a:r>
              <a:rPr lang="zh-TW" altLang="en-US" sz="40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他們會幫助我面對這些改變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4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04B21ED-91E6-4D5C-9B93-48B50D39884B}"/>
              </a:ext>
            </a:extLst>
          </p:cNvPr>
          <p:cNvSpPr txBox="1"/>
          <p:nvPr/>
        </p:nvSpPr>
        <p:spPr>
          <a:xfrm>
            <a:off x="4692892" y="3820663"/>
            <a:ext cx="701463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我可以告訴自己：</a:t>
            </a:r>
          </a:p>
          <a:p>
            <a:pPr marL="0" indent="0">
              <a:buNone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我身處的地方</a:t>
            </a:r>
            <a:r>
              <a:rPr lang="zh-TW" altLang="en-US" sz="32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十分安全</a:t>
            </a:r>
            <a:r>
              <a:rPr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，我也不孤單，</a:t>
            </a:r>
            <a:r>
              <a:rPr lang="zh-TW" altLang="en-US" sz="32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有大人在照顧我</a:t>
            </a:r>
            <a:r>
              <a:rPr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192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363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Wingdings</vt:lpstr>
      <vt:lpstr>Office 佈景主題</vt:lpstr>
      <vt:lpstr>發生火災後， 我可以怎樣做？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SIU, Shan-shan</dc:creator>
  <cp:lastModifiedBy>EPS/K1</cp:lastModifiedBy>
  <cp:revision>27</cp:revision>
  <dcterms:created xsi:type="dcterms:W3CDTF">2025-11-27T01:46:36Z</dcterms:created>
  <dcterms:modified xsi:type="dcterms:W3CDTF">2025-11-27T09:36:08Z</dcterms:modified>
</cp:coreProperties>
</file>