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BC0"/>
    <a:srgbClr val="A1834E"/>
    <a:srgbClr val="FDF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B3CDA5-55BF-48B4-A2DC-FEDA5134A2D1}"/>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599658DB-55F5-4D83-BE86-01515F7F6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41E4D1F5-4B73-4148-B3AB-39493D1B0498}"/>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5" name="頁尾版面配置區 4">
            <a:extLst>
              <a:ext uri="{FF2B5EF4-FFF2-40B4-BE49-F238E27FC236}">
                <a16:creationId xmlns:a16="http://schemas.microsoft.com/office/drawing/2014/main" id="{018BC783-82DB-4DDC-A00D-46618F1D26CF}"/>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D452F651-C4D2-45B4-A070-E50511D6D408}"/>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148990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A60161-7165-47F8-ABC5-06B605B9F09D}"/>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F5D08874-E55C-4220-BC78-0F4FC1DB71F9}"/>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D0DE0AA8-7A53-4477-A08C-38323FCE5272}"/>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5" name="頁尾版面配置區 4">
            <a:extLst>
              <a:ext uri="{FF2B5EF4-FFF2-40B4-BE49-F238E27FC236}">
                <a16:creationId xmlns:a16="http://schemas.microsoft.com/office/drawing/2014/main" id="{7A621E66-4DF7-473F-97C3-2EA4C0F8586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0DE1A698-B258-42CA-8D66-3DBBF23C0746}"/>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222126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157D1EE-8EDA-4039-937C-993E0A0021CE}"/>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99555412-E8DE-4C50-BB47-353046AC9CB9}"/>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C07F0A6F-2C48-4101-9635-7F6808EB053A}"/>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5" name="頁尾版面配置區 4">
            <a:extLst>
              <a:ext uri="{FF2B5EF4-FFF2-40B4-BE49-F238E27FC236}">
                <a16:creationId xmlns:a16="http://schemas.microsoft.com/office/drawing/2014/main" id="{1D00F0ED-6D75-484A-8AB9-F86F08A8EDB1}"/>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9B535360-76CF-41AE-9BBC-F7AC2481ADD2}"/>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253642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DE3E93-EAF6-4C33-B9E8-B7E6D0F82AE7}"/>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3676164D-E888-4485-A8A1-A94A782141D0}"/>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9664C54D-ADB3-4A52-89F4-913CE3242BC0}"/>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5" name="頁尾版面配置區 4">
            <a:extLst>
              <a:ext uri="{FF2B5EF4-FFF2-40B4-BE49-F238E27FC236}">
                <a16:creationId xmlns:a16="http://schemas.microsoft.com/office/drawing/2014/main" id="{D2BD02B5-A65F-47DE-BFC9-8B5C1E0CE1BD}"/>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23704E96-A0D6-4496-8248-AE0A829FE27B}"/>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4182625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A12CEA-9860-480D-BEF9-CF0EBFDCD24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3D68120B-D6FA-49A3-ABEE-D3D634ED1C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45349464-3577-4FAB-A4A0-F3A02D391A86}"/>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5" name="頁尾版面配置區 4">
            <a:extLst>
              <a:ext uri="{FF2B5EF4-FFF2-40B4-BE49-F238E27FC236}">
                <a16:creationId xmlns:a16="http://schemas.microsoft.com/office/drawing/2014/main" id="{C89AAC5C-F6A9-4269-85CD-9A5CD117E1A8}"/>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BF135889-CC16-4356-B88C-198BBE8466E0}"/>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238460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C65CF0-13D2-4C60-AE5D-0DCFF3621409}"/>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62279D4E-D9DA-489E-8A58-4C71E865D60D}"/>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4535C3AA-0950-4A27-9D70-BF8B7DABC0A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602F7DFA-5BEF-4CB3-B2A0-F58AE84B3A14}"/>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6" name="頁尾版面配置區 5">
            <a:extLst>
              <a:ext uri="{FF2B5EF4-FFF2-40B4-BE49-F238E27FC236}">
                <a16:creationId xmlns:a16="http://schemas.microsoft.com/office/drawing/2014/main" id="{73DDE92C-9717-4DC5-B12F-6A5C85B59EC2}"/>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10FD530E-F55A-49D5-A145-C704B9D44163}"/>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402106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73B738-2AD5-4EDD-AFD4-0BFEF82E4168}"/>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141D4D2-BBD2-4F76-AA9A-0DAAAFB6A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8052DED9-F7CB-46E3-B2F2-D00193DEF35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8B3C325E-ABD3-4208-845F-D337D19BBE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7B466730-F4B7-4226-AB59-CAA9EA0D4AD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F8797BFE-8E4D-4B5D-B924-5D209A0321B5}"/>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8" name="頁尾版面配置區 7">
            <a:extLst>
              <a:ext uri="{FF2B5EF4-FFF2-40B4-BE49-F238E27FC236}">
                <a16:creationId xmlns:a16="http://schemas.microsoft.com/office/drawing/2014/main" id="{40C28022-BF83-43E4-99F5-DA9B5C41166B}"/>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34E9A237-8080-43B3-BF4A-90F014C74EE4}"/>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177650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D0627-6941-4B9A-BCA4-C1F47BD94A66}"/>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60406E44-F435-476B-9ED9-DADF8F27952A}"/>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4" name="頁尾版面配置區 3">
            <a:extLst>
              <a:ext uri="{FF2B5EF4-FFF2-40B4-BE49-F238E27FC236}">
                <a16:creationId xmlns:a16="http://schemas.microsoft.com/office/drawing/2014/main" id="{B37A3B24-E8A7-436F-BC24-FC83EF2104CA}"/>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0CBFA580-2146-48EE-A36A-5775FFD48A3F}"/>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172424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5708CF3-B6FD-4F24-B237-523180C7F8C7}"/>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3" name="頁尾版面配置區 2">
            <a:extLst>
              <a:ext uri="{FF2B5EF4-FFF2-40B4-BE49-F238E27FC236}">
                <a16:creationId xmlns:a16="http://schemas.microsoft.com/office/drawing/2014/main" id="{FFD61A50-BF2B-421B-ABEC-C3A11EE8AEF7}"/>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FC2BE18F-B5ED-4D1F-9676-375807F5D5CC}"/>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2254469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99F346-818A-412A-816F-8A9A2F2A205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6BDA700F-3F87-43E3-B86D-E433F078F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B591622C-321E-4054-9758-210C399FB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EDF9947-ACAB-4CF1-ABD0-F116269624D8}"/>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6" name="頁尾版面配置區 5">
            <a:extLst>
              <a:ext uri="{FF2B5EF4-FFF2-40B4-BE49-F238E27FC236}">
                <a16:creationId xmlns:a16="http://schemas.microsoft.com/office/drawing/2014/main" id="{C67B4841-9ACA-4101-8CE6-065A07BA10D9}"/>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7F57F9D1-373C-4BD2-99B1-7B75C614D29F}"/>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302146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E1E4CC-7170-4606-9E6C-40699B99A4C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B2FB7EDF-6F92-4C20-9EC2-F32C9D215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CD59ACAB-BD9B-4379-9BFD-8B9B9BA499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F45E997F-2855-4FF4-A6F5-18B97C72A77A}"/>
              </a:ext>
            </a:extLst>
          </p:cNvPr>
          <p:cNvSpPr>
            <a:spLocks noGrp="1"/>
          </p:cNvSpPr>
          <p:nvPr>
            <p:ph type="dt" sz="half" idx="10"/>
          </p:nvPr>
        </p:nvSpPr>
        <p:spPr/>
        <p:txBody>
          <a:bodyPr/>
          <a:lstStyle/>
          <a:p>
            <a:fld id="{1A1E5D26-BCF1-478D-8048-EFBFF217F9C9}" type="datetimeFigureOut">
              <a:rPr lang="zh-HK" altLang="en-US" smtClean="0"/>
              <a:t>28/11/2025</a:t>
            </a:fld>
            <a:endParaRPr lang="zh-HK" altLang="en-US"/>
          </a:p>
        </p:txBody>
      </p:sp>
      <p:sp>
        <p:nvSpPr>
          <p:cNvPr id="6" name="頁尾版面配置區 5">
            <a:extLst>
              <a:ext uri="{FF2B5EF4-FFF2-40B4-BE49-F238E27FC236}">
                <a16:creationId xmlns:a16="http://schemas.microsoft.com/office/drawing/2014/main" id="{F1EA5DAC-3685-4707-8BDC-886401DC4A7D}"/>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6F704C8B-D408-483C-AD0B-98A17426488F}"/>
              </a:ext>
            </a:extLst>
          </p:cNvPr>
          <p:cNvSpPr>
            <a:spLocks noGrp="1"/>
          </p:cNvSpPr>
          <p:nvPr>
            <p:ph type="sldNum" sz="quarter" idx="12"/>
          </p:nvPr>
        </p:nvSpPr>
        <p:spPr/>
        <p:txBody>
          <a:body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344134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F42D77A-F900-4C5D-BAEC-955CE95565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77A303C2-B2D5-469E-BE54-68D06065FC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4A452BA6-0A07-44C4-B529-6BB4AD6D8F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E5D26-BCF1-478D-8048-EFBFF217F9C9}" type="datetimeFigureOut">
              <a:rPr lang="zh-HK" altLang="en-US" smtClean="0"/>
              <a:t>28/11/2025</a:t>
            </a:fld>
            <a:endParaRPr lang="zh-HK" altLang="en-US"/>
          </a:p>
        </p:txBody>
      </p:sp>
      <p:sp>
        <p:nvSpPr>
          <p:cNvPr id="5" name="頁尾版面配置區 4">
            <a:extLst>
              <a:ext uri="{FF2B5EF4-FFF2-40B4-BE49-F238E27FC236}">
                <a16:creationId xmlns:a16="http://schemas.microsoft.com/office/drawing/2014/main" id="{26008E8D-4DE4-4753-B22D-8915FADD5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917D3359-2260-413C-85F0-2FA35C619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10E02-DE1F-4E09-B9FF-8D239BF7E564}" type="slidenum">
              <a:rPr lang="zh-HK" altLang="en-US" smtClean="0"/>
              <a:t>‹#›</a:t>
            </a:fld>
            <a:endParaRPr lang="zh-HK" altLang="en-US"/>
          </a:p>
        </p:txBody>
      </p:sp>
    </p:spTree>
    <p:extLst>
      <p:ext uri="{BB962C8B-B14F-4D97-AF65-F5344CB8AC3E}">
        <p14:creationId xmlns:p14="http://schemas.microsoft.com/office/powerpoint/2010/main" val="4027002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卡通風格的情境圖像，主題是「為什麼火災後學校要停課」。畫面分為三部分：左側是學校外有煙霧與消防車，老師在校門口安撫學生；中間是學生在家中安全地休息或做功課，家人陪伴在旁；右側是學生與老師在安全地方（如社區中心）聊天，表情平靜。整體風格柔和、色調溫暖，呈現火災後師生與家人共同面對與理解停課原因的情境。">
            <a:extLst>
              <a:ext uri="{FF2B5EF4-FFF2-40B4-BE49-F238E27FC236}">
                <a16:creationId xmlns:a16="http://schemas.microsoft.com/office/drawing/2014/main" id="{FD13397B-3A6D-4CFC-9289-BA6F476F22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996B177A-4468-4D91-BEF4-0BE17A09732A}"/>
              </a:ext>
            </a:extLst>
          </p:cNvPr>
          <p:cNvSpPr>
            <a:spLocks noGrp="1"/>
          </p:cNvSpPr>
          <p:nvPr>
            <p:ph type="ctrTitle"/>
          </p:nvPr>
        </p:nvSpPr>
        <p:spPr>
          <a:xfrm>
            <a:off x="433511" y="5419288"/>
            <a:ext cx="11324977" cy="937970"/>
          </a:xfrm>
          <a:solidFill>
            <a:schemeClr val="bg1">
              <a:alpha val="80000"/>
            </a:schemeClr>
          </a:solidFill>
        </p:spPr>
        <p:txBody>
          <a:bodyPr>
            <a:noAutofit/>
          </a:bodyPr>
          <a:lstStyle/>
          <a:p>
            <a:r>
              <a:rPr lang="zh-TW" altLang="en-US" sz="4800" dirty="0">
                <a:latin typeface="微軟正黑體" panose="020B0604030504040204" pitchFamily="34" charset="-120"/>
                <a:ea typeface="微軟正黑體" panose="020B0604030504040204" pitchFamily="34" charset="-120"/>
              </a:rPr>
              <a:t>為什麼火災後學校要停課？</a:t>
            </a:r>
            <a:endParaRPr lang="zh-HK" altLang="en-US" sz="4800" dirty="0">
              <a:latin typeface="微軟正黑體" panose="020B0604030504040204" pitchFamily="34" charset="-120"/>
              <a:ea typeface="微軟正黑體" panose="020B0604030504040204" pitchFamily="34" charset="-120"/>
            </a:endParaRPr>
          </a:p>
        </p:txBody>
      </p:sp>
      <p:sp>
        <p:nvSpPr>
          <p:cNvPr id="3" name="標題 1">
            <a:extLst>
              <a:ext uri="{FF2B5EF4-FFF2-40B4-BE49-F238E27FC236}">
                <a16:creationId xmlns:a16="http://schemas.microsoft.com/office/drawing/2014/main" id="{C5CC7A75-5283-4928-AE35-CAF7C0208682}"/>
              </a:ext>
            </a:extLst>
          </p:cNvPr>
          <p:cNvSpPr txBox="1">
            <a:spLocks/>
          </p:cNvSpPr>
          <p:nvPr/>
        </p:nvSpPr>
        <p:spPr>
          <a:xfrm>
            <a:off x="6862355" y="132644"/>
            <a:ext cx="5257076" cy="505214"/>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sz="2800" dirty="0">
                <a:latin typeface="微軟正黑體" panose="020B0604030504040204" pitchFamily="34" charset="-120"/>
                <a:ea typeface="微軟正黑體" panose="020B0604030504040204" pitchFamily="34" charset="-120"/>
              </a:rPr>
              <a:t>對象：非直接受火災影響的學童</a:t>
            </a:r>
            <a:endParaRPr lang="zh-HK" altLang="en-US" sz="2800" dirty="0">
              <a:latin typeface="微軟正黑體" panose="020B0604030504040204" pitchFamily="34" charset="-120"/>
              <a:ea typeface="微軟正黑體" panose="020B0604030504040204" pitchFamily="34" charset="-120"/>
            </a:endParaRPr>
          </a:p>
        </p:txBody>
      </p:sp>
      <p:sp>
        <p:nvSpPr>
          <p:cNvPr id="5" name="文字方塊 2">
            <a:extLst>
              <a:ext uri="{FF2B5EF4-FFF2-40B4-BE49-F238E27FC236}">
                <a16:creationId xmlns:a16="http://schemas.microsoft.com/office/drawing/2014/main" id="{497AE76E-7BAA-455F-8AFD-AC3D34270D94}"/>
              </a:ext>
            </a:extLst>
          </p:cNvPr>
          <p:cNvSpPr txBox="1"/>
          <p:nvPr/>
        </p:nvSpPr>
        <p:spPr>
          <a:xfrm>
            <a:off x="8948076" y="6519446"/>
            <a:ext cx="3047629" cy="338554"/>
          </a:xfrm>
          <a:prstGeom prst="rect">
            <a:avLst/>
          </a:prstGeom>
          <a:noFill/>
        </p:spPr>
        <p:txBody>
          <a:bodyPr wrap="none" rtlCol="0">
            <a:spAutoFit/>
          </a:bodyPr>
          <a:ls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dirty="0">
                <a:latin typeface="微軟正黑體 Light" panose="020B0304030504040204" pitchFamily="34" charset="-120"/>
                <a:ea typeface="微軟正黑體 Light" panose="020B0304030504040204" pitchFamily="34" charset="-120"/>
              </a:rPr>
              <a:t>教育局 </a:t>
            </a:r>
            <a:r>
              <a:rPr lang="zh-TW" altLang="en-US" sz="1600" b="1" i="0" dirty="0">
                <a:effectLst/>
                <a:latin typeface="微軟正黑體 Light" panose="020B0304030504040204" pitchFamily="34" charset="-120"/>
                <a:ea typeface="微軟正黑體 Light" panose="020B0304030504040204" pitchFamily="34" charset="-120"/>
              </a:rPr>
              <a:t>教育心理服務</a:t>
            </a:r>
            <a:r>
              <a:rPr lang="en-US" altLang="zh-TW" sz="1600" b="1" i="0" dirty="0">
                <a:effectLst/>
                <a:latin typeface="微軟正黑體 Light" panose="020B0304030504040204" pitchFamily="34" charset="-120"/>
                <a:ea typeface="微軟正黑體 Light" panose="020B0304030504040204" pitchFamily="34" charset="-120"/>
              </a:rPr>
              <a:t>(</a:t>
            </a:r>
            <a:r>
              <a:rPr lang="zh-TW" altLang="en-US" sz="1600" b="1" i="0" dirty="0">
                <a:effectLst/>
                <a:latin typeface="微軟正黑體 Light" panose="020B0304030504040204" pitchFamily="34" charset="-120"/>
                <a:ea typeface="微軟正黑體 Light" panose="020B0304030504040204" pitchFamily="34" charset="-120"/>
              </a:rPr>
              <a:t>新界西</a:t>
            </a:r>
            <a:r>
              <a:rPr lang="en-US" altLang="zh-TW" sz="1600" b="1" i="0" dirty="0">
                <a:effectLst/>
                <a:latin typeface="微軟正黑體 Light" panose="020B0304030504040204" pitchFamily="34" charset="-120"/>
                <a:ea typeface="微軟正黑體 Light" panose="020B0304030504040204" pitchFamily="34" charset="-120"/>
              </a:rPr>
              <a:t>)</a:t>
            </a:r>
            <a:r>
              <a:rPr lang="zh-TW" altLang="en-US" sz="1600" b="1" i="0" dirty="0">
                <a:effectLst/>
                <a:latin typeface="微軟正黑體 Light" panose="020B0304030504040204" pitchFamily="34" charset="-120"/>
                <a:ea typeface="微軟正黑體 Light" panose="020B0304030504040204" pitchFamily="34" charset="-120"/>
              </a:rPr>
              <a:t>組</a:t>
            </a:r>
          </a:p>
        </p:txBody>
      </p:sp>
    </p:spTree>
    <p:extLst>
      <p:ext uri="{BB962C8B-B14F-4D97-AF65-F5344CB8AC3E}">
        <p14:creationId xmlns:p14="http://schemas.microsoft.com/office/powerpoint/2010/main" val="81918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CEB32F9-6CEF-40D7-831D-2A239423AC57}"/>
              </a:ext>
            </a:extLst>
          </p:cNvPr>
          <p:cNvPicPr>
            <a:picLocks noChangeAspect="1"/>
          </p:cNvPicPr>
          <p:nvPr/>
        </p:nvPicPr>
        <p:blipFill rotWithShape="1">
          <a:blip r:embed="rId2"/>
          <a:srcRect t="10854"/>
          <a:stretch/>
        </p:blipFill>
        <p:spPr>
          <a:xfrm>
            <a:off x="0" y="1"/>
            <a:ext cx="12192000" cy="6858000"/>
          </a:xfrm>
          <a:prstGeom prst="rect">
            <a:avLst/>
          </a:prstGeom>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586595" y="5645791"/>
            <a:ext cx="11197087" cy="1016266"/>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最近大埔宏福苑發生大火，附近有些學校要暫停上課，讓我們先留在安全的地方。</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31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EBC0"/>
        </a:solidFill>
        <a:effectLst/>
      </p:bgPr>
    </p:bg>
    <p:spTree>
      <p:nvGrpSpPr>
        <p:cNvPr id="1" name=""/>
        <p:cNvGrpSpPr/>
        <p:nvPr/>
      </p:nvGrpSpPr>
      <p:grpSpPr>
        <a:xfrm>
          <a:off x="0" y="0"/>
          <a:ext cx="0" cy="0"/>
          <a:chOff x="0" y="0"/>
          <a:chExt cx="0" cy="0"/>
        </a:xfrm>
      </p:grpSpPr>
      <p:pic>
        <p:nvPicPr>
          <p:cNvPr id="3074" name="Picture 2" descr="Cartoon-style illustration of a group of students standing on a sidewalk near a busy road with visible exhaust fumes. Modify the scene so that the students are turned to face the teacher and principal, showing attentive and concerned expressions. The teacher and principal remain in the same positions with caring and understanding expressions. The background includes buildings, trees, and a hazy sky. The students wear school uniforms and carry backpacks. Maintain a soft, pastel color palette and gentle shading.">
            <a:extLst>
              <a:ext uri="{FF2B5EF4-FFF2-40B4-BE49-F238E27FC236}">
                <a16:creationId xmlns:a16="http://schemas.microsoft.com/office/drawing/2014/main" id="{BE3B38AD-39BC-48C3-A4BB-2B6864DEE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2" b="-5660"/>
          <a:stretch/>
        </p:blipFill>
        <p:spPr bwMode="auto">
          <a:xfrm>
            <a:off x="1468686" y="0"/>
            <a:ext cx="8999437" cy="5532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586595" y="5637403"/>
            <a:ext cx="11197087" cy="1063724"/>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火災後，附近的路可能塞車，空氣裡也有煙，老師和校長會擔心我們上學、放學不夠安全。</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4985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風格的學生和家人在住宅樓下急忙搬家，拿著行李箱和紙箱，神情焦急，動作匆忙。背景是普通住宅大樓和搬家車，色調柔和，風格溫暖，呈現急忙但安全的日常場景。">
            <a:extLst>
              <a:ext uri="{FF2B5EF4-FFF2-40B4-BE49-F238E27FC236}">
                <a16:creationId xmlns:a16="http://schemas.microsoft.com/office/drawing/2014/main" id="{A41AFD35-1563-4CD2-ABFC-6A40F2D993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1" t="7082" b="-2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586595" y="5771626"/>
            <a:ext cx="11197087" cy="784360"/>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有些同學要搬家，家人也很忙，所以暫時不容易回到學校上課或考試。</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91773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rtoon-style classroom scene with five students in blue uniforms sitting on the floor in a circle. A female teacher with long dark hair wearing a blue jacket and black pants sits with them in the circle, engaging warmly. Remove the teacher in orange clothing from the background. The classroom includes bookshelves, a chalkboard, and a framed document on the wall. The mood is calm and attentive, with soft pastel tones and gentle shading.">
            <a:extLst>
              <a:ext uri="{FF2B5EF4-FFF2-40B4-BE49-F238E27FC236}">
                <a16:creationId xmlns:a16="http://schemas.microsoft.com/office/drawing/2014/main" id="{0D9D49A9-FB6C-42F3-9141-7A397D0242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5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470483" y="5746459"/>
            <a:ext cx="11329634" cy="896612"/>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老師和校長知道，同學可能會覺得奇怪、擔心，或者有點不開心，這些感受都是可以的。</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4116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artoon-style illustration of a cozy living room scene with a child sitting between two adults on the floor. The child is writing in a notebook with a peaceful and calm expression. One adult wears a red top and black pants, and the other wears a blue cardigan and yellow shirt. Both adults are watching the child attentively and supportively. The background includes a wall clock, a shelf with books and a potted plant, and a window showing a partly cloudy sky. Adjust the image to a 16:9 aspect ratio.">
            <a:extLst>
              <a:ext uri="{FF2B5EF4-FFF2-40B4-BE49-F238E27FC236}">
                <a16:creationId xmlns:a16="http://schemas.microsoft.com/office/drawing/2014/main" id="{4336BA22-45F3-4403-B640-ADB4E8037C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86"/>
          <a:stretch/>
        </p:blipFill>
        <p:spPr bwMode="auto">
          <a:xfrm>
            <a:off x="0" y="-14513"/>
            <a:ext cx="12192000" cy="688391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586595" y="5746458"/>
            <a:ext cx="11197087" cy="940153"/>
          </a:xfrm>
          <a:solidFill>
            <a:schemeClr val="bg1">
              <a:alpha val="88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當學校宣佈停課時，我可以在安全的地方休息、做功課，或和信任的大人聊天。</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64370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卡通風格的場景分為兩部分：左側是家中，右側是課室。左側畫面中，學生坐在沙發上，旁邊有家人（媽媽或爸爸）輕輕握著學生的手，臉上露出關心的表情，背景是溫馨的客廳。右側畫面中，學生坐在課室的椅子上，老師和社工蹲在學生旁邊，微笑傾聽，臉上表情溫柔，課室背景有書櫃、窗戶和柔和燈光。整體風格柔和、色調溫暖，呈現學生在害怕或緊張時獲得支持與安慰的情境。">
            <a:extLst>
              <a:ext uri="{FF2B5EF4-FFF2-40B4-BE49-F238E27FC236}">
                <a16:creationId xmlns:a16="http://schemas.microsoft.com/office/drawing/2014/main" id="{2D368A43-0847-4109-9487-546DC176C3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391887" y="5410899"/>
            <a:ext cx="11391796" cy="1145088"/>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如果我覺得害怕或緊張，我可以跟家人、老師或社工說，他們會聽我說，幫我慢慢冷靜下來。</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9684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A6B7B6FB-9125-49AB-A8C5-75B14305CC8F}"/>
              </a:ext>
            </a:extLst>
          </p:cNvPr>
          <p:cNvGrpSpPr/>
          <p:nvPr/>
        </p:nvGrpSpPr>
        <p:grpSpPr>
          <a:xfrm>
            <a:off x="0" y="-1"/>
            <a:ext cx="12192000" cy="6858001"/>
            <a:chOff x="2463165" y="387798"/>
            <a:chExt cx="7265670" cy="4586546"/>
          </a:xfrm>
        </p:grpSpPr>
        <p:pic>
          <p:nvPicPr>
            <p:cNvPr id="5122" name="Picture 2" descr="卡通風格的學生穿著校服開心地回到學校，背景是現代學校建築，門口招牌寫著「學校」，老師在門口微笑迎接學生。畫面中沒有坐著的學生，所有學生都在走路或互相打招呼。街道上交通順暢，有車輛正常行駛，環境安全、天氣晴朗，整體氛圍溫馨、柔和、安心。">
              <a:extLst>
                <a:ext uri="{FF2B5EF4-FFF2-40B4-BE49-F238E27FC236}">
                  <a16:creationId xmlns:a16="http://schemas.microsoft.com/office/drawing/2014/main" id="{ADA1BC8F-44A6-4345-8474-6441FFAC96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0"/>
            <a:stretch/>
          </p:blipFill>
          <p:spPr bwMode="auto">
            <a:xfrm>
              <a:off x="2463165" y="387798"/>
              <a:ext cx="7265670" cy="4586546"/>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F9F036B-4539-41B4-8EB4-2DB26CAC51A4}"/>
                </a:ext>
              </a:extLst>
            </p:cNvPr>
            <p:cNvSpPr txBox="1"/>
            <p:nvPr/>
          </p:nvSpPr>
          <p:spPr>
            <a:xfrm>
              <a:off x="3497580" y="741227"/>
              <a:ext cx="1143000" cy="555760"/>
            </a:xfrm>
            <a:prstGeom prst="rect">
              <a:avLst/>
            </a:prstGeom>
            <a:solidFill>
              <a:srgbClr val="FDF7D4"/>
            </a:solidFill>
          </p:spPr>
          <p:txBody>
            <a:bodyPr wrap="square" rtlCol="0">
              <a:spAutoFit/>
            </a:bodyPr>
            <a:lstStyle/>
            <a:p>
              <a:pPr algn="ctr"/>
              <a:r>
                <a:rPr lang="zh-TW" altLang="en-US" sz="4800" dirty="0">
                  <a:solidFill>
                    <a:srgbClr val="A1834E"/>
                  </a:solidFill>
                  <a:latin typeface="華康中特圓體(P)" panose="020F0800000000000000" pitchFamily="34" charset="-120"/>
                  <a:ea typeface="華康中特圓體(P)" panose="020F0800000000000000" pitchFamily="34" charset="-120"/>
                </a:rPr>
                <a:t>學校</a:t>
              </a:r>
              <a:endParaRPr lang="zh-HK" altLang="en-US" sz="4800" dirty="0">
                <a:solidFill>
                  <a:srgbClr val="A1834E"/>
                </a:solidFill>
                <a:latin typeface="華康中特圓體(P)" panose="020F0800000000000000" pitchFamily="34" charset="-120"/>
                <a:ea typeface="華康中特圓體(P)" panose="020F0800000000000000" pitchFamily="34" charset="-120"/>
              </a:endParaRPr>
            </a:p>
          </p:txBody>
        </p:sp>
      </p:grpSp>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731736" y="5519955"/>
            <a:ext cx="10763576" cy="1050545"/>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當情況安全了，路和環境都穩定了，學校就會安排我們回校上課，見回同學。</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0158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卡通風格的學校教室場景，學生坐在地板上進行閱讀、寫字與畫畫活動，老師在一旁微笑引導。背景是明亮的教室，有大窗戶、城市建築與標語「暫停上課，留在安全地方」，整體風格柔和、色調溫暖，畫面與先前的學校情境故事風格一致。">
            <a:extLst>
              <a:ext uri="{FF2B5EF4-FFF2-40B4-BE49-F238E27FC236}">
                <a16:creationId xmlns:a16="http://schemas.microsoft.com/office/drawing/2014/main" id="{C575AD81-29E9-4D6A-AB9E-23E57375B2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79" b="32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5DA8D5E-B16B-4E20-82DE-B284004BFBB8}"/>
              </a:ext>
            </a:extLst>
          </p:cNvPr>
          <p:cNvSpPr>
            <a:spLocks noGrp="1"/>
          </p:cNvSpPr>
          <p:nvPr>
            <p:ph type="title"/>
          </p:nvPr>
        </p:nvSpPr>
        <p:spPr>
          <a:xfrm>
            <a:off x="411480" y="5620623"/>
            <a:ext cx="11228977" cy="997889"/>
          </a:xfrm>
          <a:solidFill>
            <a:schemeClr val="bg1">
              <a:alpha val="80000"/>
            </a:schemeClr>
          </a:solidFill>
        </p:spPr>
        <p:txBody>
          <a:bodyPr>
            <a:noAutofit/>
          </a:bodyPr>
          <a:lstStyle/>
          <a:p>
            <a:r>
              <a:rPr lang="zh-TW" altLang="en-US" sz="2800" dirty="0">
                <a:latin typeface="微軟正黑體" panose="020B0604030504040204" pitchFamily="34" charset="-120"/>
                <a:ea typeface="微軟正黑體" panose="020B0604030504040204" pitchFamily="34" charset="-120"/>
              </a:rPr>
              <a:t>在這段特別的時間裡，我願意耐心等待，聽學校安排，慢慢地保持冷靜，這樣會讓大人覺得我很勇敢。</a:t>
            </a:r>
            <a:endParaRPr lang="zh-HK"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0154580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231</Words>
  <Application>Microsoft Office PowerPoint</Application>
  <PresentationFormat>寬螢幕</PresentationFormat>
  <Paragraphs>12</Paragraphs>
  <Slides>9</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9</vt:i4>
      </vt:variant>
    </vt:vector>
  </HeadingPairs>
  <TitlesOfParts>
    <vt:vector size="16" baseType="lpstr">
      <vt:lpstr>微軟正黑體</vt:lpstr>
      <vt:lpstr>微軟正黑體 Light</vt:lpstr>
      <vt:lpstr>華康中特圓體(P)</vt:lpstr>
      <vt:lpstr>Arial</vt:lpstr>
      <vt:lpstr>Calibri</vt:lpstr>
      <vt:lpstr>Calibri Light</vt:lpstr>
      <vt:lpstr>Office 佈景主題</vt:lpstr>
      <vt:lpstr>為什麼火災後學校要停課？</vt:lpstr>
      <vt:lpstr>最近大埔宏福苑發生大火，附近有些學校要暫停上課，讓我們先留在安全的地方。</vt:lpstr>
      <vt:lpstr>火災後，附近的路可能塞車，空氣裡也有煙，老師和校長會擔心我們上學、放學不夠安全。</vt:lpstr>
      <vt:lpstr>有些同學要搬家，家人也很忙，所以暫時不容易回到學校上課或考試。</vt:lpstr>
      <vt:lpstr>老師和校長知道，同學可能會覺得奇怪、擔心，或者有點不開心，這些感受都是可以的。</vt:lpstr>
      <vt:lpstr>當學校宣佈停課時，我可以在安全的地方休息、做功課，或和信任的大人聊天。</vt:lpstr>
      <vt:lpstr>如果我覺得害怕或緊張，我可以跟家人、老師或社工說，他們會聽我說，幫我慢慢冷靜下來。</vt:lpstr>
      <vt:lpstr>當情況安全了，路和環境都穩定了，學校就會安排我們回校上課，見回同學。</vt:lpstr>
      <vt:lpstr>在這段特別的時間裡，我願意耐心等待，聽學校安排，慢慢地保持冷靜，這樣會讓大人覺得我很勇敢。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為什麼火災後學校要停課？ Why Does School Close After a Fire?</dc:title>
  <dc:creator>WONG, Hon-kwan Stephen</dc:creator>
  <cp:lastModifiedBy>LI, Wing-yee</cp:lastModifiedBy>
  <cp:revision>21</cp:revision>
  <dcterms:created xsi:type="dcterms:W3CDTF">2025-11-27T02:46:45Z</dcterms:created>
  <dcterms:modified xsi:type="dcterms:W3CDTF">2025-11-28T06:37:09Z</dcterms:modified>
</cp:coreProperties>
</file>