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586" r:id="rId4"/>
    <p:sldId id="574" r:id="rId5"/>
    <p:sldId id="258" r:id="rId6"/>
    <p:sldId id="555" r:id="rId7"/>
    <p:sldId id="481" r:id="rId8"/>
    <p:sldId id="576" r:id="rId9"/>
    <p:sldId id="561" r:id="rId10"/>
    <p:sldId id="558" r:id="rId11"/>
    <p:sldId id="587" r:id="rId12"/>
    <p:sldId id="577" r:id="rId13"/>
    <p:sldId id="578" r:id="rId14"/>
    <p:sldId id="580" r:id="rId15"/>
    <p:sldId id="579" r:id="rId16"/>
    <p:sldId id="556" r:id="rId17"/>
    <p:sldId id="584" r:id="rId18"/>
    <p:sldId id="527" r:id="rId19"/>
    <p:sldId id="583" r:id="rId20"/>
    <p:sldId id="262" r:id="rId21"/>
    <p:sldId id="585" r:id="rId22"/>
    <p:sldId id="554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3A447"/>
    <a:srgbClr val="6C6C6C"/>
    <a:srgbClr val="EBEFF6"/>
    <a:srgbClr val="FACE28"/>
    <a:srgbClr val="162B4B"/>
    <a:srgbClr val="D9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3494" autoAdjust="0"/>
  </p:normalViewPr>
  <p:slideViewPr>
    <p:cSldViewPr snapToGrid="0">
      <p:cViewPr varScale="1">
        <p:scale>
          <a:sx n="104" d="100"/>
          <a:sy n="104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8FDD-F0D6-4C6C-8812-183C96E264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5B9491-FFCF-4B4B-A00C-5A87B0E1B4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加強</a:t>
          </a:r>
          <a:endParaRPr lang="en-US" altLang="zh-TW" sz="4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成長心態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CE4EC-1E6F-4D08-92CE-20CE6E3842F4}" type="parTrans" cxnId="{B55D33E3-12AD-4BB6-8B76-D7267AA81040}">
      <dgm:prSet/>
      <dgm:spPr/>
      <dgm:t>
        <a:bodyPr/>
        <a:lstStyle/>
        <a:p>
          <a:endParaRPr lang="en-US"/>
        </a:p>
      </dgm:t>
    </dgm:pt>
    <dgm:pt modelId="{CEB6E519-87B9-460B-BD73-CDAFB1FA00AA}" type="sibTrans" cxnId="{B55D33E3-12AD-4BB6-8B76-D7267AA81040}">
      <dgm:prSet/>
      <dgm:spPr/>
      <dgm:t>
        <a:bodyPr/>
        <a:lstStyle/>
        <a:p>
          <a:endParaRPr lang="en-US"/>
        </a:p>
      </dgm:t>
    </dgm:pt>
    <dgm:pt modelId="{E35F54FD-4EFA-4EF7-9C6D-35556039A1BB}">
      <dgm:prSet custT="1"/>
      <dgm:spPr/>
      <dgm:t>
        <a:bodyPr/>
        <a:lstStyle/>
        <a:p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學業成績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67980-75C0-4FEB-87D5-2D4DDFB9796F}" type="parTrans" cxnId="{CED64CB5-139F-46EE-B4A8-99687C28A61B}">
      <dgm:prSet/>
      <dgm:spPr/>
      <dgm:t>
        <a:bodyPr/>
        <a:lstStyle/>
        <a:p>
          <a:endParaRPr lang="en-US"/>
        </a:p>
      </dgm:t>
    </dgm:pt>
    <dgm:pt modelId="{88201257-D511-4BDC-9BE9-E9825D61E97A}" type="sibTrans" cxnId="{CED64CB5-139F-46EE-B4A8-99687C28A61B}">
      <dgm:prSet/>
      <dgm:spPr/>
      <dgm:t>
        <a:bodyPr/>
        <a:lstStyle/>
        <a:p>
          <a:endParaRPr lang="en-US"/>
        </a:p>
      </dgm:t>
    </dgm:pt>
    <dgm:pt modelId="{57B2AD80-3AA1-46F4-B351-CC217D1EC285}" type="pres">
      <dgm:prSet presAssocID="{E7C68FDD-F0D6-4C6C-8812-183C96E2646E}" presName="Name0" presStyleCnt="0">
        <dgm:presLayoutVars>
          <dgm:dir/>
          <dgm:resizeHandles val="exact"/>
        </dgm:presLayoutVars>
      </dgm:prSet>
      <dgm:spPr/>
    </dgm:pt>
    <dgm:pt modelId="{F67C7B83-F8F6-45A7-8FD3-7EBA1A1FA848}" type="pres">
      <dgm:prSet presAssocID="{A65B9491-FFCF-4B4B-A00C-5A87B0E1B4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39074-B29B-4900-BC9F-4968628121EA}" type="pres">
      <dgm:prSet presAssocID="{CEB6E519-87B9-460B-BD73-CDAFB1FA00A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ED97361-6044-44A0-B427-E6CCF11E1326}" type="pres">
      <dgm:prSet presAssocID="{CEB6E519-87B9-460B-BD73-CDAFB1FA00A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E71038-4409-4CA4-8723-EC3678CDDE58}" type="pres">
      <dgm:prSet presAssocID="{E35F54FD-4EFA-4EF7-9C6D-35556039A1B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D33E3-12AD-4BB6-8B76-D7267AA81040}" srcId="{E7C68FDD-F0D6-4C6C-8812-183C96E2646E}" destId="{A65B9491-FFCF-4B4B-A00C-5A87B0E1B4FF}" srcOrd="0" destOrd="0" parTransId="{AC8CE4EC-1E6F-4D08-92CE-20CE6E3842F4}" sibTransId="{CEB6E519-87B9-460B-BD73-CDAFB1FA00AA}"/>
    <dgm:cxn modelId="{66DD654B-32F4-49A0-B570-0BAE04C152C6}" type="presOf" srcId="{CEB6E519-87B9-460B-BD73-CDAFB1FA00AA}" destId="{4ED97361-6044-44A0-B427-E6CCF11E1326}" srcOrd="1" destOrd="0" presId="urn:microsoft.com/office/officeart/2005/8/layout/process1"/>
    <dgm:cxn modelId="{D70C862E-109A-4A44-936D-95CE9EBA91E7}" type="presOf" srcId="{A65B9491-FFCF-4B4B-A00C-5A87B0E1B4FF}" destId="{F67C7B83-F8F6-45A7-8FD3-7EBA1A1FA848}" srcOrd="0" destOrd="0" presId="urn:microsoft.com/office/officeart/2005/8/layout/process1"/>
    <dgm:cxn modelId="{B59980EC-4871-45AF-B408-2B7D606841BA}" type="presOf" srcId="{E7C68FDD-F0D6-4C6C-8812-183C96E2646E}" destId="{57B2AD80-3AA1-46F4-B351-CC217D1EC285}" srcOrd="0" destOrd="0" presId="urn:microsoft.com/office/officeart/2005/8/layout/process1"/>
    <dgm:cxn modelId="{82CEFFE3-B896-4983-B2DF-6202C381A356}" type="presOf" srcId="{CEB6E519-87B9-460B-BD73-CDAFB1FA00AA}" destId="{64439074-B29B-4900-BC9F-4968628121EA}" srcOrd="0" destOrd="0" presId="urn:microsoft.com/office/officeart/2005/8/layout/process1"/>
    <dgm:cxn modelId="{BA7AAA3A-F6AB-4F90-9B58-967AEBB26B50}" type="presOf" srcId="{E35F54FD-4EFA-4EF7-9C6D-35556039A1BB}" destId="{E6E71038-4409-4CA4-8723-EC3678CDDE58}" srcOrd="0" destOrd="0" presId="urn:microsoft.com/office/officeart/2005/8/layout/process1"/>
    <dgm:cxn modelId="{CED64CB5-139F-46EE-B4A8-99687C28A61B}" srcId="{E7C68FDD-F0D6-4C6C-8812-183C96E2646E}" destId="{E35F54FD-4EFA-4EF7-9C6D-35556039A1BB}" srcOrd="1" destOrd="0" parTransId="{B3C67980-75C0-4FEB-87D5-2D4DDFB9796F}" sibTransId="{88201257-D511-4BDC-9BE9-E9825D61E97A}"/>
    <dgm:cxn modelId="{3564E201-CAB3-49DC-BAA6-59C3EF1312FF}" type="presParOf" srcId="{57B2AD80-3AA1-46F4-B351-CC217D1EC285}" destId="{F67C7B83-F8F6-45A7-8FD3-7EBA1A1FA848}" srcOrd="0" destOrd="0" presId="urn:microsoft.com/office/officeart/2005/8/layout/process1"/>
    <dgm:cxn modelId="{96BF8499-4F4E-4AAB-B911-0B010C4107ED}" type="presParOf" srcId="{57B2AD80-3AA1-46F4-B351-CC217D1EC285}" destId="{64439074-B29B-4900-BC9F-4968628121EA}" srcOrd="1" destOrd="0" presId="urn:microsoft.com/office/officeart/2005/8/layout/process1"/>
    <dgm:cxn modelId="{49E3DE15-0C95-46B1-A3A0-73D76D116597}" type="presParOf" srcId="{64439074-B29B-4900-BC9F-4968628121EA}" destId="{4ED97361-6044-44A0-B427-E6CCF11E1326}" srcOrd="0" destOrd="0" presId="urn:microsoft.com/office/officeart/2005/8/layout/process1"/>
    <dgm:cxn modelId="{52DE7D77-18B1-4EB4-8D1B-540CA90ACFF3}" type="presParOf" srcId="{57B2AD80-3AA1-46F4-B351-CC217D1EC285}" destId="{E6E71038-4409-4CA4-8723-EC3678CDDE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7B83-F8F6-45A7-8FD3-7EBA1A1FA848}">
      <dsp:nvSpPr>
        <dsp:cNvPr id="0" name=""/>
        <dsp:cNvSpPr/>
      </dsp:nvSpPr>
      <dsp:spPr>
        <a:xfrm>
          <a:off x="1602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加強</a:t>
          </a:r>
          <a:endParaRPr lang="en-US" altLang="zh-TW" sz="4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成長心態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39" y="220459"/>
        <a:ext cx="3269430" cy="2382963"/>
      </dsp:txXfrm>
    </dsp:sp>
    <dsp:sp modelId="{64439074-B29B-4900-BC9F-4968628121EA}">
      <dsp:nvSpPr>
        <dsp:cNvPr id="0" name=""/>
        <dsp:cNvSpPr/>
      </dsp:nvSpPr>
      <dsp:spPr>
        <a:xfrm>
          <a:off x="3761077" y="988146"/>
          <a:ext cx="724553" cy="847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61077" y="1157664"/>
        <a:ext cx="507187" cy="508554"/>
      </dsp:txXfrm>
    </dsp:sp>
    <dsp:sp modelId="{E6E71038-4409-4CA4-8723-EC3678CDDE58}">
      <dsp:nvSpPr>
        <dsp:cNvPr id="0" name=""/>
        <dsp:cNvSpPr/>
      </dsp:nvSpPr>
      <dsp:spPr>
        <a:xfrm>
          <a:off x="4786388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學業成績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0525" y="220459"/>
        <a:ext cx="3269430" cy="238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608A-A41D-4CB4-825B-17FF2869F29B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5BF8-D83C-4EBB-AC29-6532BAA28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442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</a:t>
            </a:r>
            <a:r>
              <a:rPr lang="zh-TW" altLang="en-US" dirty="0" smtClean="0"/>
              <a:t>：</a:t>
            </a:r>
            <a:r>
              <a:rPr lang="en-US" sz="1200" dirty="0" smtClean="0"/>
              <a:t>https://youtu.be/ZPnTuZ-vdRY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08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https://www.parent.edu.hk/smart-parent-net/topics/article/yu-interview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9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184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430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616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46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8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57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17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348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17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833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11/11/2024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56ED340-08EA-C1A2-3000-8ECDB34E5CEF}"/>
              </a:ext>
            </a:extLst>
          </p:cNvPr>
          <p:cNvSpPr txBox="1">
            <a:spLocks/>
          </p:cNvSpPr>
          <p:nvPr/>
        </p:nvSpPr>
        <p:spPr>
          <a:xfrm>
            <a:off x="1524000" y="1235636"/>
            <a:ext cx="9144000" cy="1782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越學越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醒目：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如何支援子女的認知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發展？</a:t>
            </a:r>
            <a:endParaRPr lang="zh-HK" altLang="en-US" sz="40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2300730" y="3532006"/>
            <a:ext cx="7590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範疇二：促進兒童健康、愉快及均衡的發展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8" y="2407672"/>
            <a:ext cx="9959017" cy="243174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學懂這個算式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「你覺得這題好難？這代表你的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腦細胞在修橋起路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「我記得你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之前還未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但你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現在已經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「我覺得你這個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很不錯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 txBox="1">
            <a:spLocks/>
          </p:cNvSpPr>
          <p:nvPr/>
        </p:nvSpPr>
        <p:spPr>
          <a:xfrm>
            <a:off x="1013783" y="1842856"/>
            <a:ext cx="10515600" cy="6314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與子女對話時，家長可以加入以下話語：</a:t>
            </a:r>
          </a:p>
        </p:txBody>
      </p:sp>
    </p:spTree>
    <p:extLst>
      <p:ext uri="{BB962C8B-B14F-4D97-AF65-F5344CB8AC3E}">
        <p14:creationId xmlns:p14="http://schemas.microsoft.com/office/powerpoint/2010/main" val="60044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595461" y="5539211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67" t="4523" r="11514" b="11548"/>
          <a:stretch/>
        </p:blipFill>
        <p:spPr>
          <a:xfrm>
            <a:off x="1662545" y="2105891"/>
            <a:ext cx="5874328" cy="347287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28" y="3453525"/>
            <a:ext cx="2085686" cy="20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7715"/>
          <a:stretch/>
        </p:blipFill>
        <p:spPr>
          <a:xfrm>
            <a:off x="1249146" y="2381251"/>
            <a:ext cx="5580280" cy="385029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8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7366524" y="5727607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重溫短片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56" y="4082006"/>
            <a:ext cx="1800000" cy="1800000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5" y="1832611"/>
            <a:ext cx="10515600" cy="54864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余翠怡如何面對挫折、跨越失敗，一步一步達成短期和長遠目標？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98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運用引導性問題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幫助子女明白「成長心態」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余翠怡有什麼目標和抱負？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余翠怡面對什麼困難？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余翠怡用了什麼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實際行動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達成目標？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余翠怡有「努力嘗試、努力練習、努力思考」嗎？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6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家長選取人物時的考慮事項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考慮子女的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</a:t>
            </a:r>
            <a:endParaRPr lang="en-US" altLang="zh-TW" sz="3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顧及資料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完整性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不單單講述人物的挫折和失敗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子女思考人物如何通過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去達到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51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家長與子女分享人物故事時所需的態度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6" y="1882680"/>
            <a:ext cx="10806546" cy="47675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協助子女代入人物角度，設想人物所感受到的壓力和負面情緒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容許子女表達自己的想法，不要急於「教育」子女。家長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可以運用簡潔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說話 反映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子女的想法，再與子女展開討論，盡量讓子女自己總結自己的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子女：「我不明白她為什麼不放棄，改行做別的事情。」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家長：「你覺得有點疑惑，不明白為什麼她要這樣堅持。」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子女：「對呀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這麼辛苦為了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家長：「你覺得她付出這麼多努力，其實是為了什麼？」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子女將人物的故事連結到子女的生活當中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63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32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每個人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都曾遇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過挫折和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你的子女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和你的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子女曾遇到的挫折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失敗經驗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和你的子女如何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去克服挫折、跨越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失敗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將人物的經歷連結到子女的生活</a:t>
            </a:r>
          </a:p>
        </p:txBody>
      </p:sp>
    </p:spTree>
    <p:extLst>
      <p:ext uri="{BB962C8B-B14F-4D97-AF65-F5344CB8AC3E}">
        <p14:creationId xmlns:p14="http://schemas.microsoft.com/office/powerpoint/2010/main" val="404770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2849" y="179345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壓力來源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3548" y="2883972"/>
            <a:ext cx="4320988" cy="41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898" y="2850441"/>
            <a:ext cx="4320988" cy="410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156" y="3838557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緊張、不安和其他負面情緒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3547" y="3872088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期待、興奮和其他正面情緒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635615" y="1942244"/>
            <a:ext cx="286871" cy="9366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087779" y="3384434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051340" y="3396581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413550" y="1907731"/>
            <a:ext cx="286871" cy="963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協助子女處理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與學習相關的期望和挑戰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3547" y="4940935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更好的表現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9051340" y="4465428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5898" y="4947921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更差的表現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079521" y="4493798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2848" y="5708649"/>
            <a:ext cx="3541059" cy="537882"/>
          </a:xfrm>
          <a:prstGeom prst="rect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自我應驗預言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254" y="186339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面對考試，感到壓力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4692" y="3005212"/>
            <a:ext cx="4320988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「太好了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我在意這個考試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所以身體為我提供能量去好好面對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9303" y="3005212"/>
            <a:ext cx="4320988" cy="968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「糟糕了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我很緊張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事情一定會變得越來越壞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303" y="4557035"/>
            <a:ext cx="4320988" cy="14489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有壓力一定是壞事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壓力會令自己的表現變差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視考試為難以控制的威脅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考試表現變差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4691" y="4557035"/>
            <a:ext cx="4320988" cy="144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有壓力不一定是壞事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壓力可能會令自己的表現變好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視考試為可以控制的挑戰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考試表現變好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921129" y="1913051"/>
            <a:ext cx="286871" cy="1188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490116" y="4084739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339347" y="4104230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902485" y="1958159"/>
            <a:ext cx="286871" cy="1188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B632230-E4E3-98BD-5294-566B8A0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協助子女處理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與學習相關的期望和挑戰</a:t>
            </a:r>
          </a:p>
        </p:txBody>
      </p:sp>
    </p:spTree>
    <p:extLst>
      <p:ext uri="{BB962C8B-B14F-4D97-AF65-F5344CB8AC3E}">
        <p14:creationId xmlns:p14="http://schemas.microsoft.com/office/powerpoint/2010/main" val="2884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35959" y="6436167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黃富強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走出抑鬱的深谷：認知治療自學輔助手册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。香港三聯。</a:t>
            </a:r>
          </a:p>
        </p:txBody>
      </p:sp>
      <p:graphicFrame>
        <p:nvGraphicFramePr>
          <p:cNvPr id="2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96303"/>
              </p:ext>
            </p:extLst>
          </p:nvPr>
        </p:nvGraphicFramePr>
        <p:xfrm>
          <a:off x="605480" y="1980248"/>
          <a:ext cx="1113343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類別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子女的負面想法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負面濾鏡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這樣努力溫書，結果都是這樣差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 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時間停止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「這次考試考得這樣差，之後考試又怎會考得好？」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過份延伸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「我數學考得差，英文都一定會考得差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完美主義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「這裡有句句子的文法錯了</a:t>
                      </a:r>
                      <a:r>
                        <a:rPr lang="en-US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 </a:t>
                      </a:r>
                      <a:r>
                        <a:rPr lang="zh-HK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貶低成就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「這次考試高分都只因為我走運而已。」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16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協助子女識別負面想法</a:t>
            </a:r>
          </a:p>
        </p:txBody>
      </p:sp>
    </p:spTree>
    <p:extLst>
      <p:ext uri="{BB962C8B-B14F-4D97-AF65-F5344CB8AC3E}">
        <p14:creationId xmlns:p14="http://schemas.microsoft.com/office/powerpoint/2010/main" val="11521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成長心態及其重要性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培養自己和子女的成長心態的技巧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掌握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協助子女運用成長心態面對學習上的挑戰的技巧</a:t>
            </a: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9E96A-79AE-1FBF-C182-8AFE180B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55" y="2445487"/>
            <a:ext cx="10058400" cy="3692967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我學到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「之後我可以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並不代表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「雖然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「今次做得好是因為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黃富強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走出抑鬱的深谷：認知治療自學輔助手册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。香港三聯。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包含「成長心態」的正面想法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EC6A52D-D015-3B7E-52C6-76AAD54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協助子女運用正面想法去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代替負面想法</a:t>
            </a:r>
          </a:p>
        </p:txBody>
      </p:sp>
    </p:spTree>
    <p:extLst>
      <p:ext uri="{BB962C8B-B14F-4D97-AF65-F5344CB8AC3E}">
        <p14:creationId xmlns:p14="http://schemas.microsoft.com/office/powerpoint/2010/main" val="53844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04731"/>
              </p:ext>
            </p:extLst>
          </p:nvPr>
        </p:nvGraphicFramePr>
        <p:xfrm>
          <a:off x="363055" y="1793457"/>
          <a:ext cx="1150288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710">
                  <a:extLst>
                    <a:ext uri="{9D8B030D-6E8A-4147-A177-3AD203B41FA5}">
                      <a16:colId xmlns:a16="http://schemas.microsoft.com/office/drawing/2014/main" val="144661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負面想法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正面想法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這樣努力溫書，結果都是這樣差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「明白這次考試的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令你失望，但考試的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亦很重要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不如我們想想在準備考試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中，我們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學到什麼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「這次考試考得這樣差，之後考試又怎會考得好？」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「這次我們在準備過程中學會自律，學會安排好時間，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之後我們還可以做什麼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去讓自己進步？」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「我數學考得差，英文都一定會考得差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「在數學考試做得未如理想，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並不代表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在英文考試都會做得未如理想。」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「這裡有句句子的文法錯了</a:t>
                      </a:r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雖然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這裡有一句文法錯誤，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但是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其他句子並沒有文法錯誤。」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「這次考試高分都只因為我走運而已。」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「你這次考試特別高分，是</a:t>
                      </a:r>
                      <a:r>
                        <a:rPr lang="zh-TW" altLang="en-US" sz="22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你特別專心溫習，特別努力溫習，特別花時間考慮如何可以將事情做得更好。」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7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黃富強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走出抑鬱的深谷：認知治療自學輔助手册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。香港三聯。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F95C50B-79C6-6C12-EDA2-9C1C69F3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協助子女運用正面想法去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代替負面想法</a:t>
            </a:r>
          </a:p>
        </p:txBody>
      </p:sp>
    </p:spTree>
    <p:extLst>
      <p:ext uri="{BB962C8B-B14F-4D97-AF65-F5344CB8AC3E}">
        <p14:creationId xmlns:p14="http://schemas.microsoft.com/office/powerpoint/2010/main" val="21478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74953"/>
            <a:ext cx="10515600" cy="382548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認識成長心態及其重要性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擁有成長心態的人，認為能力是通過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磨練建立起來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認識培養自己和子女的成長心態的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HK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腦部發展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HK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HK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三者之間的關係</a:t>
            </a:r>
            <a:endParaRPr lang="zh-TW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講述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成功人物的故事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回顧其成長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，幫助子女建立成長心態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協助子女運用成長心態面對學習上的挑戰的技巧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協助子女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識別負面想法</a:t>
            </a:r>
            <a:endParaRPr lang="en-US" altLang="zh-TW" sz="2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協助子女</a:t>
            </a:r>
            <a:r>
              <a:rPr lang="zh-TW" altLang="en-US" sz="2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運用正面想法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去代替負面想法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成長心態對子女發展的好處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1929143"/>
            <a:ext cx="10860269" cy="64780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綜合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2002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至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2020</a:t>
            </a:r>
            <a:r>
              <a:rPr lang="zh-TW" altLang="en-US" sz="300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年間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發表的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53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個實驗研究，研究人員發現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514057"/>
            <a:ext cx="109810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Burnette, J. L., Billingsley, J., Banks, G. C.,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Knouse</a:t>
            </a:r>
            <a:r>
              <a:rPr lang="en-US" altLang="zh-TW" sz="1400" dirty="0">
                <a:latin typeface="Century Gothic" panose="020B0502020202020204" pitchFamily="34" charset="0"/>
              </a:rPr>
              <a:t>, L. E., Hoyt, C. L., Pollack, J. M., &amp; Simon, S. (2023). A systematic review and meta-analysis of growth mindset interventions: For whom, how, and why might such interventions work? </a:t>
            </a:r>
            <a:r>
              <a:rPr lang="en-US" altLang="zh-TW" sz="1400" i="1" dirty="0">
                <a:latin typeface="Century Gothic" panose="020B0502020202020204" pitchFamily="34" charset="0"/>
              </a:rPr>
              <a:t>Psychological Bulletin, 149</a:t>
            </a:r>
            <a:r>
              <a:rPr lang="en-US" altLang="zh-TW" sz="1400" dirty="0">
                <a:latin typeface="Century Gothic" panose="020B0502020202020204" pitchFamily="34" charset="0"/>
              </a:rPr>
              <a:t>(3-4), 174–205.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6039392"/>
              </p:ext>
            </p:extLst>
          </p:nvPr>
        </p:nvGraphicFramePr>
        <p:xfrm>
          <a:off x="1772023" y="2581019"/>
          <a:ext cx="8205695" cy="2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3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2166104"/>
            <a:ext cx="10860269" cy="148601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成長心態：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認為能力是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u="sng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鍛鍊出來的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固定心態：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認為能力是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潛能</a:t>
            </a:r>
            <a:r>
              <a:rPr lang="zh-TW" altLang="en-US" sz="3000" u="sng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被賦予的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673545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Yeager, D. S.,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Dweck</a:t>
            </a:r>
            <a:r>
              <a:rPr lang="en-US" altLang="zh-TW" sz="1400" dirty="0">
                <a:latin typeface="Century Gothic" panose="020B0502020202020204" pitchFamily="34" charset="0"/>
              </a:rPr>
              <a:t>, C. S. (2020). What can be learned from growth mindset controversies? </a:t>
            </a:r>
            <a:r>
              <a:rPr lang="en-US" altLang="zh-TW" sz="1400" i="1" dirty="0">
                <a:latin typeface="Century Gothic" panose="020B0502020202020204" pitchFamily="34" charset="0"/>
              </a:rPr>
              <a:t>American Psychologist, 75</a:t>
            </a:r>
            <a:r>
              <a:rPr lang="en-US" altLang="zh-TW" sz="1400" dirty="0">
                <a:latin typeface="Century Gothic" panose="020B0502020202020204" pitchFamily="34" charset="0"/>
              </a:rPr>
              <a:t>(9), 1269–1284.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06739"/>
              </p:ext>
            </p:extLst>
          </p:nvPr>
        </p:nvGraphicFramePr>
        <p:xfrm>
          <a:off x="829961" y="2085730"/>
          <a:ext cx="10523839" cy="321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8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502328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4892226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48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擁有成長心態的人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擁有固定心態的人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2137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才能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認為才能是學習和磨練的結果。能力好的人後天付出很大努力。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認為才能是「天賜」的禮物。能力好的人天生就是能力好。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15191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認為努力是通向成功的路徑。努力本身就是一種學習。努力本身就是有價值的。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認為努力很可能會白費心機。假如努力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之後</a:t>
                      </a: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都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不會成功，為什麼要努力？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07607"/>
              </p:ext>
            </p:extLst>
          </p:nvPr>
        </p:nvGraphicFramePr>
        <p:xfrm>
          <a:off x="484094" y="1522299"/>
          <a:ext cx="11289425" cy="460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6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985500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5032060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38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擁有成長心態的人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擁有固定心態的人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9890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別人的意見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認為別人的意見能夠讓自己進步，所以會刻意向別人索取意見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﹙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如：有什麼方法可以令自己做得更好？</a:t>
                      </a:r>
                      <a:r>
                        <a:rPr lang="en-US" alt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認為別人的意見即是「批評」、批評會令自己「丟臉」，所以會刻意避開別人的意見。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2155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別人的成功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認為別人的成功代表別人曾經付出大量的時間和努力。很想知道別人在過程中學到什麼，很想聽到這些成功者的分享。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認為別人的成功就代表自己比不上別人。由於想維持自己的自尊，會刻意避開這些成功者。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13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林俊彬、張溢明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親子相處的魔法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愉快教養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29700" y="5075306"/>
            <a:ext cx="3240000" cy="830997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(1)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大腦有很多腦細胞。有研究指每個人的大腦有大約</a:t>
            </a:r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860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億個腦細胞</a:t>
            </a:r>
            <a:r>
              <a:rPr lang="en-US" altLang="zh-TW" sz="1600" b="0" i="0" baseline="3000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與子女解釋「成長心態」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9" y="1743258"/>
            <a:ext cx="3240000" cy="3240000"/>
          </a:xfrm>
          <a:prstGeom prst="rect">
            <a:avLst/>
          </a:prstGeom>
        </p:spPr>
      </p:pic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(2)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腦細胞之間有一些叫做「突觸」的連結。這些連結就像電話線一樣，讓腦細胞可以互相交流溝通。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243047" y="5075306"/>
            <a:ext cx="3778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(3) 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當我們專心做事、努力工作、</a:t>
            </a:r>
            <a:r>
              <a:rPr lang="zh-TW" altLang="en-US" sz="1600" b="0" i="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細</a:t>
            </a:r>
            <a:r>
              <a:rPr lang="zh-TW" altLang="en-US" sz="1600" b="0" i="0" dirty="0" smtClean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心思考如何</a:t>
            </a:r>
            <a:r>
              <a:rPr lang="zh-TW" altLang="en-US" sz="1600" b="0" i="0" dirty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可以將事情做得更好時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，我們</a:t>
            </a:r>
            <a:r>
              <a:rPr lang="zh-TW" altLang="en-US" sz="1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就可以幫助大腦發展，令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大腦</a:t>
            </a:r>
            <a:r>
              <a:rPr lang="zh-TW" altLang="en-US" sz="1600" b="0" i="0" dirty="0" smtClean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建立</a:t>
            </a:r>
            <a:r>
              <a:rPr lang="zh-TW" altLang="en-US" sz="1600" b="0" i="0" dirty="0"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更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多「突觸」。腦細胞的「突觸」愈多，我們就會變得更加聰明、更加能幹。</a:t>
            </a:r>
          </a:p>
        </p:txBody>
      </p:sp>
      <p:sp>
        <p:nvSpPr>
          <p:cNvPr id="18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429699" y="6398745"/>
            <a:ext cx="11274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aseline="30000" dirty="0">
                <a:latin typeface="Century Gothic" panose="020B0502020202020204" pitchFamily="34" charset="0"/>
              </a:rPr>
              <a:t>1</a:t>
            </a:r>
            <a:r>
              <a:rPr lang="en-US" altLang="zh-TW" sz="1000" dirty="0">
                <a:latin typeface="Century Gothic" panose="020B0502020202020204" pitchFamily="34" charset="0"/>
              </a:rPr>
              <a:t>Azevedo, F. A.,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Carvalho</a:t>
            </a:r>
            <a:r>
              <a:rPr lang="en-US" altLang="zh-TW" sz="1000" dirty="0">
                <a:latin typeface="Century Gothic" panose="020B0502020202020204" pitchFamily="34" charset="0"/>
              </a:rPr>
              <a:t>, L. R.,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Grinberg</a:t>
            </a:r>
            <a:r>
              <a:rPr lang="en-US" altLang="zh-TW" sz="1000" dirty="0">
                <a:latin typeface="Century Gothic" panose="020B0502020202020204" pitchFamily="34" charset="0"/>
              </a:rPr>
              <a:t>, L. T., Farfel, J. M., Ferretti, R. E.,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Leite</a:t>
            </a:r>
            <a:r>
              <a:rPr lang="en-US" altLang="zh-TW" sz="1000" dirty="0">
                <a:latin typeface="Century Gothic" panose="020B0502020202020204" pitchFamily="34" charset="0"/>
              </a:rPr>
              <a:t>, R. E., ... &amp; </a:t>
            </a:r>
            <a:r>
              <a:rPr lang="en-US" altLang="zh-TW" sz="1000" dirty="0" err="1">
                <a:latin typeface="Century Gothic" panose="020B0502020202020204" pitchFamily="34" charset="0"/>
              </a:rPr>
              <a:t>Herculano‐Houzel</a:t>
            </a:r>
            <a:r>
              <a:rPr lang="en-US" altLang="zh-TW" sz="1000" dirty="0">
                <a:latin typeface="Century Gothic" panose="020B0502020202020204" pitchFamily="34" charset="0"/>
              </a:rPr>
              <a:t>, S. (2009). Equal numbers of neuronal and </a:t>
            </a:r>
            <a:r>
              <a:rPr lang="en-US" altLang="zh-TW" sz="1000" dirty="0" err="1">
                <a:latin typeface="Century Gothic" panose="020B0502020202020204" pitchFamily="34" charset="0"/>
              </a:rPr>
              <a:t>nonneuronal</a:t>
            </a:r>
            <a:r>
              <a:rPr lang="en-US" altLang="zh-TW" sz="1000" dirty="0">
                <a:latin typeface="Century Gothic" panose="020B0502020202020204" pitchFamily="34" charset="0"/>
              </a:rPr>
              <a:t> cells make the human brain an </a:t>
            </a:r>
            <a:r>
              <a:rPr lang="en-US" altLang="zh-TW" sz="1000" dirty="0" err="1">
                <a:latin typeface="Century Gothic" panose="020B0502020202020204" pitchFamily="34" charset="0"/>
              </a:rPr>
              <a:t>isometrically</a:t>
            </a:r>
            <a:r>
              <a:rPr lang="en-US" altLang="zh-TW" sz="1000" dirty="0">
                <a:latin typeface="Century Gothic" panose="020B0502020202020204" pitchFamily="34" charset="0"/>
              </a:rPr>
              <a:t> scaled‐up primate brain. </a:t>
            </a:r>
            <a:r>
              <a:rPr lang="en-US" altLang="zh-TW" sz="1000" i="1" dirty="0">
                <a:latin typeface="Century Gothic" panose="020B0502020202020204" pitchFamily="34" charset="0"/>
              </a:rPr>
              <a:t>Journal of Comparative Neurology, 513</a:t>
            </a:r>
            <a:r>
              <a:rPr lang="en-US" altLang="zh-TW" sz="1000" dirty="0">
                <a:latin typeface="Century Gothic" panose="020B0502020202020204" pitchFamily="34" charset="0"/>
              </a:rPr>
              <a:t>(5), 532-541.</a:t>
            </a:r>
            <a:endParaRPr lang="en-HK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553660" y="5075306"/>
            <a:ext cx="3240000" cy="107721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(4)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情况就像我們做運動舉啞鈴，二頭肌就會建立更多肌肉。二頭肌的肌肉愈多，我們就會變得愈強壯、有力。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與子女解釋「成長心態」</a:t>
            </a: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(5)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有些事情我們還未懂得做，是因為我們的腦細胞還未建立相關連結。</a:t>
            </a: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63950" y="5086906"/>
            <a:ext cx="324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6) </a:t>
            </a:r>
            <a:r>
              <a:rPr lang="zh-TW" altLang="en-US" sz="1600" dirty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只要我們努力嘗試、努力練習、努力思考，腦細胞之間就會慢慢建立連結，我們就會慢慢學曉做這些事情。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0" y="1743258"/>
            <a:ext cx="3240000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415EB5-6166-79EA-4C85-B218CDC5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18224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培養家長和子女的成長心態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F33534A-DF4A-C49B-75FF-9E313264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1" y="2392275"/>
            <a:ext cx="10515600" cy="6965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請家長寫下一件一年前還未學懂，現在已經學懂的事：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796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2278</TotalTime>
  <Words>2045</Words>
  <Application>Microsoft Office PowerPoint</Application>
  <PresentationFormat>寬螢幕</PresentationFormat>
  <Paragraphs>166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大綱</vt:lpstr>
      <vt:lpstr>成長心態對子女發展的好處</vt:lpstr>
      <vt:lpstr>培養家長和子女的成長心態</vt:lpstr>
      <vt:lpstr>培養家長和子女的成長心態</vt:lpstr>
      <vt:lpstr>培養家長和子女的成長心態</vt:lpstr>
      <vt:lpstr>與子女解釋「成長心態」</vt:lpstr>
      <vt:lpstr>與子女解釋「成長心態」</vt:lpstr>
      <vt:lpstr>培養家長和子女的成長心態</vt:lpstr>
      <vt:lpstr>培養家長和子女的成長心態</vt:lpstr>
      <vt:lpstr>培養家長和子女的成長心態</vt:lpstr>
      <vt:lpstr>培養家長和子女的成長心態</vt:lpstr>
      <vt:lpstr>運用引導性問題 幫助子女明白「成長心態」</vt:lpstr>
      <vt:lpstr>家長選取人物時的考慮事項</vt:lpstr>
      <vt:lpstr>家長與子女分享人物故事時所需的態度</vt:lpstr>
      <vt:lpstr>將人物的經歷連結到子女的生活</vt:lpstr>
      <vt:lpstr>協助子女處理 與學習相關的期望和挑戰</vt:lpstr>
      <vt:lpstr>協助子女處理 與學習相關的期望和挑戰</vt:lpstr>
      <vt:lpstr>協助子女識別負面想法</vt:lpstr>
      <vt:lpstr>協助子女運用正面想法去 代替負面想法</vt:lpstr>
      <vt:lpstr>協助子女運用正面想法去 代替負面想法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如何通過家校合作 幫助子女在家學習</dc:title>
  <dc:creator>LAM, Chun Bun Ian [ECE]</dc:creator>
  <cp:lastModifiedBy>HSC&amp;PEd</cp:lastModifiedBy>
  <cp:revision>165</cp:revision>
  <cp:lastPrinted>2024-03-04T02:13:07Z</cp:lastPrinted>
  <dcterms:created xsi:type="dcterms:W3CDTF">2023-10-05T20:26:47Z</dcterms:created>
  <dcterms:modified xsi:type="dcterms:W3CDTF">2024-11-11T07:01:19Z</dcterms:modified>
</cp:coreProperties>
</file>