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7"/>
  </p:notesMasterIdLst>
  <p:handoutMasterIdLst>
    <p:handoutMasterId r:id="rId28"/>
  </p:handoutMasterIdLst>
  <p:sldIdLst>
    <p:sldId id="256" r:id="rId5"/>
    <p:sldId id="257" r:id="rId6"/>
    <p:sldId id="494" r:id="rId7"/>
    <p:sldId id="564" r:id="rId8"/>
    <p:sldId id="565" r:id="rId9"/>
    <p:sldId id="577" r:id="rId10"/>
    <p:sldId id="566" r:id="rId11"/>
    <p:sldId id="567" r:id="rId12"/>
    <p:sldId id="580" r:id="rId13"/>
    <p:sldId id="569" r:id="rId14"/>
    <p:sldId id="568" r:id="rId15"/>
    <p:sldId id="571" r:id="rId16"/>
    <p:sldId id="573" r:id="rId17"/>
    <p:sldId id="581" r:id="rId18"/>
    <p:sldId id="582" r:id="rId19"/>
    <p:sldId id="583" r:id="rId20"/>
    <p:sldId id="584" r:id="rId21"/>
    <p:sldId id="585" r:id="rId22"/>
    <p:sldId id="586" r:id="rId23"/>
    <p:sldId id="579" r:id="rId24"/>
    <p:sldId id="587" r:id="rId25"/>
    <p:sldId id="541" r:id="rId26"/>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6F6"/>
    <a:srgbClr val="1CADE4"/>
    <a:srgbClr val="FF66FF"/>
    <a:srgbClr val="65A9D9"/>
    <a:srgbClr val="162B4B"/>
    <a:srgbClr val="D9ECFC"/>
    <a:srgbClr val="EBE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4" autoAdjust="0"/>
    <p:restoredTop sz="96265" autoAdjust="0"/>
  </p:normalViewPr>
  <p:slideViewPr>
    <p:cSldViewPr snapToGrid="0">
      <p:cViewPr varScale="1">
        <p:scale>
          <a:sx n="109" d="100"/>
          <a:sy n="109" d="100"/>
        </p:scale>
        <p:origin x="672" y="114"/>
      </p:cViewPr>
      <p:guideLst/>
    </p:cSldViewPr>
  </p:slideViewPr>
  <p:notesTextViewPr>
    <p:cViewPr>
      <p:scale>
        <a:sx n="1" d="1"/>
        <a:sy n="1" d="1"/>
      </p:scale>
      <p:origin x="0" y="0"/>
    </p:cViewPr>
  </p:notesTextViewPr>
  <p:sorterViewPr>
    <p:cViewPr>
      <p:scale>
        <a:sx n="170" d="100"/>
        <a:sy n="170" d="100"/>
      </p:scale>
      <p:origin x="0" y="-2590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4302625" cy="340265"/>
          </a:xfrm>
          <a:prstGeom prst="rect">
            <a:avLst/>
          </a:prstGeom>
        </p:spPr>
        <p:txBody>
          <a:bodyPr vert="horz" lIns="91431" tIns="45715" rIns="91431" bIns="45715" rtlCol="0"/>
          <a:lstStyle>
            <a:lvl1pPr algn="l">
              <a:defRPr sz="1200"/>
            </a:lvl1pPr>
          </a:lstStyle>
          <a:p>
            <a:endParaRPr lang="en-US"/>
          </a:p>
        </p:txBody>
      </p:sp>
      <p:sp>
        <p:nvSpPr>
          <p:cNvPr id="3" name="日期版面配置區 2"/>
          <p:cNvSpPr>
            <a:spLocks noGrp="1"/>
          </p:cNvSpPr>
          <p:nvPr>
            <p:ph type="dt" sz="quarter" idx="1"/>
          </p:nvPr>
        </p:nvSpPr>
        <p:spPr>
          <a:xfrm>
            <a:off x="5621697" y="1"/>
            <a:ext cx="4302625" cy="340265"/>
          </a:xfrm>
          <a:prstGeom prst="rect">
            <a:avLst/>
          </a:prstGeom>
        </p:spPr>
        <p:txBody>
          <a:bodyPr vert="horz" lIns="91431" tIns="45715" rIns="91431" bIns="45715" rtlCol="0"/>
          <a:lstStyle>
            <a:lvl1pPr algn="r">
              <a:defRPr sz="1200"/>
            </a:lvl1pPr>
          </a:lstStyle>
          <a:p>
            <a:fld id="{FE68E90B-D7B0-49E2-8675-CB4FDAF32631}" type="datetimeFigureOut">
              <a:rPr lang="en-US" smtClean="0"/>
              <a:t>10/9/2024</a:t>
            </a:fld>
            <a:endParaRPr lang="en-US"/>
          </a:p>
        </p:txBody>
      </p:sp>
      <p:sp>
        <p:nvSpPr>
          <p:cNvPr id="4" name="頁尾版面配置區 3"/>
          <p:cNvSpPr>
            <a:spLocks noGrp="1"/>
          </p:cNvSpPr>
          <p:nvPr>
            <p:ph type="ftr" sz="quarter" idx="2"/>
          </p:nvPr>
        </p:nvSpPr>
        <p:spPr>
          <a:xfrm>
            <a:off x="1" y="6457411"/>
            <a:ext cx="4302625" cy="340265"/>
          </a:xfrm>
          <a:prstGeom prst="rect">
            <a:avLst/>
          </a:prstGeom>
        </p:spPr>
        <p:txBody>
          <a:bodyPr vert="horz" lIns="91431" tIns="45715" rIns="91431" bIns="45715" rtlCol="0" anchor="b"/>
          <a:lstStyle>
            <a:lvl1pPr algn="l">
              <a:defRPr sz="1200"/>
            </a:lvl1pPr>
          </a:lstStyle>
          <a:p>
            <a:endParaRPr lang="en-US"/>
          </a:p>
        </p:txBody>
      </p:sp>
      <p:sp>
        <p:nvSpPr>
          <p:cNvPr id="5" name="投影片編號版面配置區 4"/>
          <p:cNvSpPr>
            <a:spLocks noGrp="1"/>
          </p:cNvSpPr>
          <p:nvPr>
            <p:ph type="sldNum" sz="quarter" idx="3"/>
          </p:nvPr>
        </p:nvSpPr>
        <p:spPr>
          <a:xfrm>
            <a:off x="5621697" y="6457411"/>
            <a:ext cx="4302625" cy="340265"/>
          </a:xfrm>
          <a:prstGeom prst="rect">
            <a:avLst/>
          </a:prstGeom>
        </p:spPr>
        <p:txBody>
          <a:bodyPr vert="horz" lIns="91431" tIns="45715" rIns="91431" bIns="45715" rtlCol="0" anchor="b"/>
          <a:lstStyle>
            <a:lvl1pPr algn="r">
              <a:defRPr sz="1200"/>
            </a:lvl1pPr>
          </a:lstStyle>
          <a:p>
            <a:fld id="{FE52AB10-58F5-4280-BC3F-B63A95782E1C}" type="slidenum">
              <a:rPr lang="en-US" smtClean="0"/>
              <a:t>‹#›</a:t>
            </a:fld>
            <a:endParaRPr lang="en-US"/>
          </a:p>
        </p:txBody>
      </p:sp>
    </p:spTree>
    <p:extLst>
      <p:ext uri="{BB962C8B-B14F-4D97-AF65-F5344CB8AC3E}">
        <p14:creationId xmlns:p14="http://schemas.microsoft.com/office/powerpoint/2010/main" val="297678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4301543" cy="341064"/>
          </a:xfrm>
          <a:prstGeom prst="rect">
            <a:avLst/>
          </a:prstGeom>
        </p:spPr>
        <p:txBody>
          <a:bodyPr vert="horz" lIns="91431" tIns="45715" rIns="91431" bIns="45715" rtlCol="0"/>
          <a:lstStyle>
            <a:lvl1pPr algn="l">
              <a:defRPr sz="1200"/>
            </a:lvl1pPr>
          </a:lstStyle>
          <a:p>
            <a:endParaRPr lang="zh-HK" altLang="en-US"/>
          </a:p>
        </p:txBody>
      </p:sp>
      <p:sp>
        <p:nvSpPr>
          <p:cNvPr id="3" name="日期版面配置區 2"/>
          <p:cNvSpPr>
            <a:spLocks noGrp="1"/>
          </p:cNvSpPr>
          <p:nvPr>
            <p:ph type="dt" idx="1"/>
          </p:nvPr>
        </p:nvSpPr>
        <p:spPr>
          <a:xfrm>
            <a:off x="5622799" y="1"/>
            <a:ext cx="4301543" cy="341064"/>
          </a:xfrm>
          <a:prstGeom prst="rect">
            <a:avLst/>
          </a:prstGeom>
        </p:spPr>
        <p:txBody>
          <a:bodyPr vert="horz" lIns="91431" tIns="45715" rIns="91431" bIns="45715" rtlCol="0"/>
          <a:lstStyle>
            <a:lvl1pPr algn="r">
              <a:defRPr sz="1200"/>
            </a:lvl1pPr>
          </a:lstStyle>
          <a:p>
            <a:fld id="{6E7759A5-12C3-408C-AEFA-AD540DBFD5A7}" type="datetimeFigureOut">
              <a:rPr lang="zh-HK" altLang="en-US" smtClean="0"/>
              <a:t>9/10/2024</a:t>
            </a:fld>
            <a:endParaRPr lang="zh-HK" altLang="en-US"/>
          </a:p>
        </p:txBody>
      </p:sp>
      <p:sp>
        <p:nvSpPr>
          <p:cNvPr id="4" name="投影片影像版面配置區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31" tIns="45715" rIns="91431" bIns="45715" rtlCol="0" anchor="ctr"/>
          <a:lstStyle/>
          <a:p>
            <a:endParaRPr lang="zh-HK" altLang="en-US"/>
          </a:p>
        </p:txBody>
      </p:sp>
      <p:sp>
        <p:nvSpPr>
          <p:cNvPr id="5" name="備忘稿版面配置區 4"/>
          <p:cNvSpPr>
            <a:spLocks noGrp="1"/>
          </p:cNvSpPr>
          <p:nvPr>
            <p:ph type="body" sz="quarter" idx="3"/>
          </p:nvPr>
        </p:nvSpPr>
        <p:spPr>
          <a:xfrm>
            <a:off x="992665" y="3271382"/>
            <a:ext cx="7941310" cy="2676585"/>
          </a:xfrm>
          <a:prstGeom prst="rect">
            <a:avLst/>
          </a:prstGeom>
        </p:spPr>
        <p:txBody>
          <a:bodyPr vert="horz" lIns="91431" tIns="45715" rIns="91431" bIns="45715"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2" y="6456612"/>
            <a:ext cx="4301543" cy="341064"/>
          </a:xfrm>
          <a:prstGeom prst="rect">
            <a:avLst/>
          </a:prstGeom>
        </p:spPr>
        <p:txBody>
          <a:bodyPr vert="horz" lIns="91431" tIns="45715" rIns="91431" bIns="45715"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5622799" y="6456612"/>
            <a:ext cx="4301543" cy="341064"/>
          </a:xfrm>
          <a:prstGeom prst="rect">
            <a:avLst/>
          </a:prstGeom>
        </p:spPr>
        <p:txBody>
          <a:bodyPr vert="horz" lIns="91431" tIns="45715" rIns="91431" bIns="45715" rtlCol="0" anchor="b"/>
          <a:lstStyle>
            <a:lvl1pPr algn="r">
              <a:defRPr sz="1200"/>
            </a:lvl1pPr>
          </a:lstStyle>
          <a:p>
            <a:fld id="{528D8626-25A6-40F3-A4E5-338E9A36FD05}" type="slidenum">
              <a:rPr lang="zh-HK" altLang="en-US" smtClean="0"/>
              <a:t>‹#›</a:t>
            </a:fld>
            <a:endParaRPr lang="zh-HK" altLang="en-US"/>
          </a:p>
        </p:txBody>
      </p:sp>
    </p:spTree>
    <p:extLst>
      <p:ext uri="{BB962C8B-B14F-4D97-AF65-F5344CB8AC3E}">
        <p14:creationId xmlns:p14="http://schemas.microsoft.com/office/powerpoint/2010/main" val="139335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3</a:t>
            </a:fld>
            <a:endParaRPr lang="zh-HK" altLang="en-US"/>
          </a:p>
        </p:txBody>
      </p:sp>
    </p:spTree>
    <p:extLst>
      <p:ext uri="{BB962C8B-B14F-4D97-AF65-F5344CB8AC3E}">
        <p14:creationId xmlns:p14="http://schemas.microsoft.com/office/powerpoint/2010/main" val="361103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12</a:t>
            </a:fld>
            <a:endParaRPr lang="zh-HK" altLang="en-US"/>
          </a:p>
        </p:txBody>
      </p:sp>
    </p:spTree>
    <p:extLst>
      <p:ext uri="{BB962C8B-B14F-4D97-AF65-F5344CB8AC3E}">
        <p14:creationId xmlns:p14="http://schemas.microsoft.com/office/powerpoint/2010/main" val="20398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05AC-55BA-411B-AC2B-888208AAE730}" type="slidenum">
              <a:rPr lang="en-US" smtClean="0"/>
              <a:t>19</a:t>
            </a:fld>
            <a:endParaRPr lang="en-US"/>
          </a:p>
        </p:txBody>
      </p:sp>
    </p:spTree>
    <p:extLst>
      <p:ext uri="{BB962C8B-B14F-4D97-AF65-F5344CB8AC3E}">
        <p14:creationId xmlns:p14="http://schemas.microsoft.com/office/powerpoint/2010/main" val="1891186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05AC-55BA-411B-AC2B-888208AAE730}" type="slidenum">
              <a:rPr lang="en-US" smtClean="0"/>
              <a:t>20</a:t>
            </a:fld>
            <a:endParaRPr lang="en-US"/>
          </a:p>
        </p:txBody>
      </p:sp>
    </p:spTree>
    <p:extLst>
      <p:ext uri="{BB962C8B-B14F-4D97-AF65-F5344CB8AC3E}">
        <p14:creationId xmlns:p14="http://schemas.microsoft.com/office/powerpoint/2010/main" val="795251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05AC-55BA-411B-AC2B-888208AAE730}" type="slidenum">
              <a:rPr lang="en-US" smtClean="0"/>
              <a:t>21</a:t>
            </a:fld>
            <a:endParaRPr lang="en-US"/>
          </a:p>
        </p:txBody>
      </p:sp>
    </p:spTree>
    <p:extLst>
      <p:ext uri="{BB962C8B-B14F-4D97-AF65-F5344CB8AC3E}">
        <p14:creationId xmlns:p14="http://schemas.microsoft.com/office/powerpoint/2010/main" val="126893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4</a:t>
            </a:fld>
            <a:endParaRPr lang="zh-HK" altLang="en-US"/>
          </a:p>
        </p:txBody>
      </p:sp>
    </p:spTree>
    <p:extLst>
      <p:ext uri="{BB962C8B-B14F-4D97-AF65-F5344CB8AC3E}">
        <p14:creationId xmlns:p14="http://schemas.microsoft.com/office/powerpoint/2010/main" val="1932291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5</a:t>
            </a:fld>
            <a:endParaRPr lang="zh-HK" altLang="en-US"/>
          </a:p>
        </p:txBody>
      </p:sp>
    </p:spTree>
    <p:extLst>
      <p:ext uri="{BB962C8B-B14F-4D97-AF65-F5344CB8AC3E}">
        <p14:creationId xmlns:p14="http://schemas.microsoft.com/office/powerpoint/2010/main" val="64849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37553-2038-A0AF-715C-5D555E9A0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8FE74-DEBC-9BC1-2B3D-499F17CED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A1F60-9900-4CB4-A9B9-4EACDE39B1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05A88A-EBB8-DF5F-1C02-68977FBBF223}"/>
              </a:ext>
            </a:extLst>
          </p:cNvPr>
          <p:cNvSpPr>
            <a:spLocks noGrp="1"/>
          </p:cNvSpPr>
          <p:nvPr>
            <p:ph type="sldNum" sz="quarter" idx="10"/>
          </p:nvPr>
        </p:nvSpPr>
        <p:spPr/>
        <p:txBody>
          <a:bodyPr/>
          <a:lstStyle/>
          <a:p>
            <a:fld id="{528D8626-25A6-40F3-A4E5-338E9A36FD05}" type="slidenum">
              <a:rPr lang="zh-HK" altLang="en-US" smtClean="0"/>
              <a:t>6</a:t>
            </a:fld>
            <a:endParaRPr lang="zh-HK" altLang="en-US"/>
          </a:p>
        </p:txBody>
      </p:sp>
    </p:spTree>
    <p:extLst>
      <p:ext uri="{BB962C8B-B14F-4D97-AF65-F5344CB8AC3E}">
        <p14:creationId xmlns:p14="http://schemas.microsoft.com/office/powerpoint/2010/main" val="139369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7</a:t>
            </a:fld>
            <a:endParaRPr lang="zh-HK" altLang="en-US"/>
          </a:p>
        </p:txBody>
      </p:sp>
    </p:spTree>
    <p:extLst>
      <p:ext uri="{BB962C8B-B14F-4D97-AF65-F5344CB8AC3E}">
        <p14:creationId xmlns:p14="http://schemas.microsoft.com/office/powerpoint/2010/main" val="1549057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8</a:t>
            </a:fld>
            <a:endParaRPr lang="zh-HK" altLang="en-US"/>
          </a:p>
        </p:txBody>
      </p:sp>
    </p:spTree>
    <p:extLst>
      <p:ext uri="{BB962C8B-B14F-4D97-AF65-F5344CB8AC3E}">
        <p14:creationId xmlns:p14="http://schemas.microsoft.com/office/powerpoint/2010/main" val="1803981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9</a:t>
            </a:fld>
            <a:endParaRPr lang="zh-HK" altLang="en-US"/>
          </a:p>
        </p:txBody>
      </p:sp>
    </p:spTree>
    <p:extLst>
      <p:ext uri="{BB962C8B-B14F-4D97-AF65-F5344CB8AC3E}">
        <p14:creationId xmlns:p14="http://schemas.microsoft.com/office/powerpoint/2010/main" val="192896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10</a:t>
            </a:fld>
            <a:endParaRPr lang="zh-HK" altLang="en-US"/>
          </a:p>
        </p:txBody>
      </p:sp>
    </p:spTree>
    <p:extLst>
      <p:ext uri="{BB962C8B-B14F-4D97-AF65-F5344CB8AC3E}">
        <p14:creationId xmlns:p14="http://schemas.microsoft.com/office/powerpoint/2010/main" val="3553594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播放短片：</a:t>
            </a:r>
            <a:r>
              <a:rPr lang="en-US" altLang="zh-TW" dirty="0"/>
              <a:t>https://youtu.be/joymqWAqI0s</a:t>
            </a:r>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11</a:t>
            </a:fld>
            <a:endParaRPr lang="zh-HK" altLang="en-US"/>
          </a:p>
        </p:txBody>
      </p:sp>
    </p:spTree>
    <p:extLst>
      <p:ext uri="{BB962C8B-B14F-4D97-AF65-F5344CB8AC3E}">
        <p14:creationId xmlns:p14="http://schemas.microsoft.com/office/powerpoint/2010/main" val="470760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9/10/2024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9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9/10/2024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0234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9/10/2024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30307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9/10/2024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92404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DF2C72-1827-4E57-A890-75F1E8C85771}" type="datetimeFigureOut">
              <a:rPr lang="zh-HK" altLang="en-US" smtClean="0"/>
              <a:t>9/10/2024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500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DF2C72-1827-4E57-A890-75F1E8C85771}" type="datetimeFigureOut">
              <a:rPr lang="zh-HK" altLang="en-US" smtClean="0"/>
              <a:t>9/10/2024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2801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DF2C72-1827-4E57-A890-75F1E8C85771}" type="datetimeFigureOut">
              <a:rPr lang="zh-HK" altLang="en-US" smtClean="0"/>
              <a:t>9/10/2024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119959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DF2C72-1827-4E57-A890-75F1E8C85771}" type="datetimeFigureOut">
              <a:rPr lang="zh-HK" altLang="en-US" smtClean="0"/>
              <a:t>9/10/2024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72048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DF2C72-1827-4E57-A890-75F1E8C85771}" type="datetimeFigureOut">
              <a:rPr lang="zh-HK" altLang="en-US" smtClean="0"/>
              <a:t>9/10/2024</a:t>
            </a:fld>
            <a:endParaRPr lang="zh-HK"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HK" altLang="en-US"/>
          </a:p>
        </p:txBody>
      </p:sp>
      <p:sp>
        <p:nvSpPr>
          <p:cNvPr id="9" name="Slide Number Placeholder 8"/>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368252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DF2C72-1827-4E57-A890-75F1E8C85771}" type="datetimeFigureOut">
              <a:rPr lang="zh-HK" altLang="en-US" smtClean="0"/>
              <a:t>9/10/2024</a:t>
            </a:fld>
            <a:endParaRPr lang="zh-HK"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HK"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182603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DF2C72-1827-4E57-A890-75F1E8C85771}" type="datetimeFigureOut">
              <a:rPr lang="zh-HK" altLang="en-US" smtClean="0"/>
              <a:t>9/10/2024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306839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DF2C72-1827-4E57-A890-75F1E8C85771}" type="datetimeFigureOut">
              <a:rPr lang="zh-HK" altLang="en-US" smtClean="0"/>
              <a:t>9/10/2024</a:t>
            </a:fld>
            <a:endParaRPr lang="zh-HK"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HK"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7B398DD-7584-496C-B409-7A4F62A33A99}" type="slidenum">
              <a:rPr lang="zh-HK" altLang="en-US" smtClean="0"/>
              <a:t>‹#›</a:t>
            </a:fld>
            <a:endParaRPr lang="zh-HK"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6325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91EA01-9D43-868F-A02D-8004C339964F}"/>
              </a:ext>
            </a:extLst>
          </p:cNvPr>
          <p:cNvSpPr>
            <a:spLocks noGrp="1"/>
          </p:cNvSpPr>
          <p:nvPr>
            <p:ph type="ctrTitle"/>
          </p:nvPr>
        </p:nvSpPr>
        <p:spPr>
          <a:xfrm>
            <a:off x="1524000" y="1122363"/>
            <a:ext cx="9144000" cy="2133599"/>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壓力爆煲點算好？</a:t>
            </a:r>
            <a:br>
              <a:rPr lang="en-US" altLang="zh-TW" b="1" dirty="0">
                <a:latin typeface="微軟正黑體" panose="020B0604030504040204" pitchFamily="34" charset="-120"/>
                <a:ea typeface="微軟正黑體" panose="020B0604030504040204" pitchFamily="34" charset="-120"/>
              </a:rPr>
            </a:br>
            <a:r>
              <a:rPr lang="zh-TW" altLang="en-US" sz="4000" b="1" dirty="0">
                <a:latin typeface="微軟正黑體" panose="020B0604030504040204" pitchFamily="34" charset="-120"/>
                <a:ea typeface="微軟正黑體" panose="020B0604030504040204" pitchFamily="34" charset="-120"/>
              </a:rPr>
              <a:t>如何處理親職壓力？</a:t>
            </a:r>
          </a:p>
        </p:txBody>
      </p:sp>
      <p:sp>
        <p:nvSpPr>
          <p:cNvPr id="4" name="Rectangle 6">
            <a:extLst>
              <a:ext uri="{FF2B5EF4-FFF2-40B4-BE49-F238E27FC236}">
                <a16:creationId xmlns:a16="http://schemas.microsoft.com/office/drawing/2014/main" id="{4AE3D338-1346-4DC4-BDD1-48A55994F7D9}"/>
              </a:ext>
            </a:extLst>
          </p:cNvPr>
          <p:cNvSpPr/>
          <p:nvPr/>
        </p:nvSpPr>
        <p:spPr>
          <a:xfrm>
            <a:off x="8875800" y="5552346"/>
            <a:ext cx="2814320" cy="935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小學家長教育資源套 </a:t>
            </a:r>
          </a:p>
        </p:txBody>
      </p:sp>
      <p:sp>
        <p:nvSpPr>
          <p:cNvPr id="6" name="Rectangle 6">
            <a:extLst>
              <a:ext uri="{FF2B5EF4-FFF2-40B4-BE49-F238E27FC236}">
                <a16:creationId xmlns:a16="http://schemas.microsoft.com/office/drawing/2014/main" id="{A701B8AB-A3BC-4964-A340-4E3583789A81}"/>
              </a:ext>
            </a:extLst>
          </p:cNvPr>
          <p:cNvSpPr/>
          <p:nvPr/>
        </p:nvSpPr>
        <p:spPr>
          <a:xfrm>
            <a:off x="3459701" y="3501096"/>
            <a:ext cx="5272597" cy="553998"/>
          </a:xfrm>
          <a:prstGeom prst="rect">
            <a:avLst/>
          </a:prstGeom>
        </p:spPr>
        <p:txBody>
          <a:bodyPr wrap="none">
            <a:spAutoFit/>
          </a:bodyPr>
          <a:lstStyle/>
          <a:p>
            <a:r>
              <a:rPr lang="zh-TW" altLang="en-US" sz="3000" b="1" dirty="0">
                <a:latin typeface="微軟正黑體" panose="020B0604030504040204" pitchFamily="34" charset="-120"/>
                <a:ea typeface="微軟正黑體" panose="020B0604030504040204" pitchFamily="34" charset="-120"/>
              </a:rPr>
              <a:t>範疇三：促進家長的身心健康</a:t>
            </a:r>
          </a:p>
        </p:txBody>
      </p:sp>
    </p:spTree>
    <p:extLst>
      <p:ext uri="{BB962C8B-B14F-4D97-AF65-F5344CB8AC3E}">
        <p14:creationId xmlns:p14="http://schemas.microsoft.com/office/powerpoint/2010/main" val="128867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面對壓力怎樣辦？</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應對較難控制的壓力</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9" name="Content Placeholder 2">
            <a:extLst>
              <a:ext uri="{FF2B5EF4-FFF2-40B4-BE49-F238E27FC236}">
                <a16:creationId xmlns:a16="http://schemas.microsoft.com/office/drawing/2014/main" id="{67282C0C-C3EC-4556-B62E-C05617C0C2DA}"/>
              </a:ext>
            </a:extLst>
          </p:cNvPr>
          <p:cNvSpPr txBox="1">
            <a:spLocks/>
          </p:cNvSpPr>
          <p:nvPr/>
        </p:nvSpPr>
        <p:spPr>
          <a:xfrm>
            <a:off x="1408568" y="2325645"/>
            <a:ext cx="10515600" cy="39212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zh-TW" altLang="en-US" sz="2800" dirty="0">
                <a:solidFill>
                  <a:schemeClr val="tx1"/>
                </a:solidFill>
                <a:latin typeface="微軟正黑體" panose="020B0604030504040204" pitchFamily="34" charset="-120"/>
                <a:ea typeface="微軟正黑體" panose="020B0604030504040204" pitchFamily="34" charset="-120"/>
              </a:rPr>
              <a:t> 情緒為本：嘗試調節因為壓力而產生的負面情緒</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800" dirty="0">
                <a:solidFill>
                  <a:schemeClr val="tx1"/>
                </a:solidFill>
                <a:latin typeface="微軟正黑體" panose="020B0604030504040204" pitchFamily="34" charset="-120"/>
                <a:ea typeface="微軟正黑體" panose="020B0604030504040204" pitchFamily="34" charset="-120"/>
              </a:rPr>
              <a:t>放鬆身體</a:t>
            </a:r>
            <a:r>
              <a:rPr lang="en-US" sz="2800" dirty="0">
                <a:solidFill>
                  <a:schemeClr val="tx1"/>
                </a:solidFill>
                <a:latin typeface="微軟正黑體" panose="020B0604030504040204" pitchFamily="34" charset="-120"/>
                <a:ea typeface="微軟正黑體" panose="020B0604030504040204" pitchFamily="34" charset="-120"/>
              </a:rPr>
              <a:t> </a:t>
            </a:r>
          </a:p>
          <a:p>
            <a:pPr lvl="4">
              <a:buFont typeface="Wingdings" panose="05000000000000000000" pitchFamily="2" charset="2"/>
              <a:buChar char="Ø"/>
            </a:pPr>
            <a:r>
              <a:rPr lang="zh-TW" altLang="en-US" sz="2800" dirty="0">
                <a:solidFill>
                  <a:schemeClr val="tx1"/>
                </a:solidFill>
                <a:latin typeface="微軟正黑體" panose="020B0604030504040204" pitchFamily="34" charset="-120"/>
                <a:ea typeface="微軟正黑體" panose="020B0604030504040204" pitchFamily="34" charset="-120"/>
              </a:rPr>
              <a:t> 身體掃瞄練習</a:t>
            </a:r>
            <a:endParaRPr lang="en-US" sz="28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800" dirty="0">
                <a:solidFill>
                  <a:schemeClr val="tx1"/>
                </a:solidFill>
                <a:latin typeface="微軟正黑體" panose="020B0604030504040204" pitchFamily="34" charset="-120"/>
                <a:ea typeface="微軟正黑體" panose="020B0604030504040204" pitchFamily="34" charset="-120"/>
              </a:rPr>
              <a:t>正面思維</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4">
              <a:buFont typeface="Wingdings" panose="05000000000000000000" pitchFamily="2" charset="2"/>
              <a:buChar char="Ø"/>
            </a:pPr>
            <a:r>
              <a:rPr lang="zh-TW" altLang="en-US" sz="2800" dirty="0">
                <a:solidFill>
                  <a:schemeClr val="tx1"/>
                </a:solidFill>
                <a:latin typeface="微軟正黑體" panose="020B0604030504040204" pitchFamily="34" charset="-120"/>
                <a:ea typeface="微軟正黑體" panose="020B0604030504040204" pitchFamily="34" charset="-120"/>
              </a:rPr>
              <a:t> 打擊思想陷阱</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4">
              <a:buFont typeface="Wingdings" panose="05000000000000000000" pitchFamily="2" charset="2"/>
              <a:buChar char="Ø"/>
            </a:pP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sp>
        <p:nvSpPr>
          <p:cNvPr id="3" name="AutoShape 2" descr="QR Cod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9025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面對壓力怎樣辦？</a:t>
            </a:r>
          </a:p>
        </p:txBody>
      </p:sp>
      <p:sp>
        <p:nvSpPr>
          <p:cNvPr id="5" name="Rectangle 28">
            <a:extLst>
              <a:ext uri="{FF2B5EF4-FFF2-40B4-BE49-F238E27FC236}">
                <a16:creationId xmlns:a16="http://schemas.microsoft.com/office/drawing/2014/main" id="{8F943129-4F44-4804-94F4-90A409A93378}"/>
              </a:ext>
            </a:extLst>
          </p:cNvPr>
          <p:cNvSpPr/>
          <p:nvPr/>
        </p:nvSpPr>
        <p:spPr>
          <a:xfrm>
            <a:off x="1097280" y="5814656"/>
            <a:ext cx="1032257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Ditto, B., </a:t>
            </a:r>
            <a:r>
              <a:rPr lang="en-US" sz="1400" dirty="0" err="1">
                <a:latin typeface="Century Gothic" panose="020B0502020202020204" pitchFamily="34" charset="0"/>
              </a:rPr>
              <a:t>Eclache</a:t>
            </a:r>
            <a:r>
              <a:rPr lang="en-US" sz="1400" dirty="0">
                <a:latin typeface="Century Gothic" panose="020B0502020202020204" pitchFamily="34" charset="0"/>
              </a:rPr>
              <a:t>, M., &amp; Goldman, N. (2006). Short-term autonomic and cardiovascular effects of mindfulness body scan meditation. </a:t>
            </a:r>
            <a:r>
              <a:rPr lang="en-US" sz="1400" i="1" dirty="0">
                <a:latin typeface="Century Gothic" panose="020B0502020202020204" pitchFamily="34" charset="0"/>
              </a:rPr>
              <a:t>Annals of Behavioral Medicine, 32</a:t>
            </a:r>
            <a:r>
              <a:rPr lang="en-US" sz="1400" dirty="0">
                <a:latin typeface="Century Gothic" panose="020B0502020202020204" pitchFamily="34" charset="0"/>
              </a:rPr>
              <a:t>(3), 227-234.</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放鬆身體：身體掃瞄練習</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pic>
        <p:nvPicPr>
          <p:cNvPr id="3" name="Picture 2">
            <a:extLst>
              <a:ext uri="{FF2B5EF4-FFF2-40B4-BE49-F238E27FC236}">
                <a16:creationId xmlns:a16="http://schemas.microsoft.com/office/drawing/2014/main" id="{25C1BB3B-3E89-43B6-AE1E-E7EAC5B4EA3E}"/>
              </a:ext>
            </a:extLst>
          </p:cNvPr>
          <p:cNvPicPr>
            <a:picLocks noChangeAspect="1"/>
          </p:cNvPicPr>
          <p:nvPr/>
        </p:nvPicPr>
        <p:blipFill rotWithShape="1">
          <a:blip r:embed="rId3"/>
          <a:srcRect b="6737"/>
          <a:stretch/>
        </p:blipFill>
        <p:spPr>
          <a:xfrm>
            <a:off x="1216851" y="2211092"/>
            <a:ext cx="5687383" cy="3224508"/>
          </a:xfrm>
          <a:prstGeom prst="rect">
            <a:avLst/>
          </a:prstGeom>
        </p:spPr>
      </p:pic>
      <p:sp>
        <p:nvSpPr>
          <p:cNvPr id="9" name="Google Shape;568;p38">
            <a:extLst>
              <a:ext uri="{FF2B5EF4-FFF2-40B4-BE49-F238E27FC236}">
                <a16:creationId xmlns:a16="http://schemas.microsoft.com/office/drawing/2014/main" id="{30410E80-9148-4E1F-826B-69E1FEE1C703}"/>
              </a:ext>
            </a:extLst>
          </p:cNvPr>
          <p:cNvSpPr txBox="1"/>
          <p:nvPr/>
        </p:nvSpPr>
        <p:spPr>
          <a:xfrm>
            <a:off x="7419766" y="4978485"/>
            <a:ext cx="2075465" cy="69006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zh-TW" altLang="en-US" sz="2000" b="1" dirty="0">
                <a:solidFill>
                  <a:schemeClr val="dk1"/>
                </a:solidFill>
                <a:latin typeface="Arial"/>
                <a:ea typeface="Arial"/>
                <a:cs typeface="Arial"/>
                <a:sym typeface="Arial"/>
              </a:rPr>
              <a:t>重溫短片</a:t>
            </a:r>
            <a:endParaRPr sz="2000" b="1" dirty="0">
              <a:solidFill>
                <a:schemeClr val="dk1"/>
              </a:solidFill>
              <a:latin typeface="Arial"/>
              <a:ea typeface="Arial"/>
              <a:cs typeface="Arial"/>
              <a:sym typeface="Arial"/>
            </a:endParaRPr>
          </a:p>
        </p:txBody>
      </p:sp>
      <p:pic>
        <p:nvPicPr>
          <p:cNvPr id="6" name="圖片 5"/>
          <p:cNvPicPr>
            <a:picLocks noChangeAspect="1"/>
          </p:cNvPicPr>
          <p:nvPr/>
        </p:nvPicPr>
        <p:blipFill>
          <a:blip r:embed="rId4"/>
          <a:stretch>
            <a:fillRect/>
          </a:stretch>
        </p:blipFill>
        <p:spPr>
          <a:xfrm>
            <a:off x="7718612" y="2932045"/>
            <a:ext cx="1897156" cy="1897156"/>
          </a:xfrm>
          <a:prstGeom prst="rect">
            <a:avLst/>
          </a:prstGeom>
        </p:spPr>
      </p:pic>
    </p:spTree>
    <p:extLst>
      <p:ext uri="{BB962C8B-B14F-4D97-AF65-F5344CB8AC3E}">
        <p14:creationId xmlns:p14="http://schemas.microsoft.com/office/powerpoint/2010/main" val="23549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面對壓力怎樣辦？</a:t>
            </a: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Beck, A. T. (1976). </a:t>
            </a:r>
            <a:r>
              <a:rPr lang="en-US" sz="1400" i="1" dirty="0">
                <a:latin typeface="Century Gothic" panose="020B0502020202020204" pitchFamily="34" charset="0"/>
              </a:rPr>
              <a:t>Cognitive therapy and emotional disorders</a:t>
            </a:r>
            <a:r>
              <a:rPr lang="en-US" sz="1400" dirty="0">
                <a:latin typeface="Century Gothic" panose="020B0502020202020204" pitchFamily="34" charset="0"/>
              </a:rPr>
              <a:t>. International Universities Press.</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正面思維：</a:t>
            </a:r>
            <a:r>
              <a:rPr lang="zh-TW" altLang="en-US" sz="3200" dirty="0">
                <a:solidFill>
                  <a:schemeClr val="tx1"/>
                </a:solidFill>
                <a:latin typeface="微軟正黑體" panose="020B0604030504040204" pitchFamily="34" charset="-120"/>
                <a:ea typeface="微軟正黑體" panose="020B0604030504040204" pitchFamily="34" charset="-120"/>
              </a:rPr>
              <a:t>打擊思想陷阱</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7" name="Content Placeholder 2">
            <a:extLst>
              <a:ext uri="{FF2B5EF4-FFF2-40B4-BE49-F238E27FC236}">
                <a16:creationId xmlns:a16="http://schemas.microsoft.com/office/drawing/2014/main" id="{1BC3361A-6112-4B90-9F50-8D6664797946}"/>
              </a:ext>
            </a:extLst>
          </p:cNvPr>
          <p:cNvSpPr txBox="1">
            <a:spLocks/>
          </p:cNvSpPr>
          <p:nvPr/>
        </p:nvSpPr>
        <p:spPr>
          <a:xfrm>
            <a:off x="1408568" y="2325645"/>
            <a:ext cx="10515600" cy="8973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zh-TW" altLang="en-US" sz="2800" dirty="0">
                <a:solidFill>
                  <a:schemeClr val="tx1"/>
                </a:solidFill>
                <a:latin typeface="微軟正黑體" panose="020B0604030504040204" pitchFamily="34" charset="-120"/>
                <a:ea typeface="微軟正黑體" panose="020B0604030504040204" pitchFamily="34" charset="-120"/>
              </a:rPr>
              <a:t> 思想陷阱：對現實或將來的想法。這些想法並不一定真實，但會令人產生強烈的負面情緒或感到很大壓力。例如：</a:t>
            </a:r>
            <a:endParaRPr lang="en-US" altLang="zh-TW" sz="2600" dirty="0">
              <a:solidFill>
                <a:schemeClr val="tx1"/>
              </a:solidFill>
              <a:latin typeface="微軟正黑體" panose="020B0604030504040204" pitchFamily="34" charset="-120"/>
              <a:ea typeface="微軟正黑體" panose="020B0604030504040204" pitchFamily="34" charset="-120"/>
            </a:endParaRPr>
          </a:p>
        </p:txBody>
      </p:sp>
      <p:sp>
        <p:nvSpPr>
          <p:cNvPr id="9" name="Content Placeholder 2">
            <a:extLst>
              <a:ext uri="{FF2B5EF4-FFF2-40B4-BE49-F238E27FC236}">
                <a16:creationId xmlns:a16="http://schemas.microsoft.com/office/drawing/2014/main" id="{E90DF626-8995-4817-9E06-AC39D0539E0B}"/>
              </a:ext>
            </a:extLst>
          </p:cNvPr>
          <p:cNvSpPr txBox="1">
            <a:spLocks/>
          </p:cNvSpPr>
          <p:nvPr/>
        </p:nvSpPr>
        <p:spPr>
          <a:xfrm>
            <a:off x="1408568" y="3223033"/>
            <a:ext cx="4439971" cy="248064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Wingdings" panose="05000000000000000000" pitchFamily="2" charset="2"/>
              <a:buChar char="û"/>
            </a:pPr>
            <a:r>
              <a:rPr lang="zh-TW" altLang="en-US" sz="2800" dirty="0">
                <a:solidFill>
                  <a:schemeClr val="tx1"/>
                </a:solidFill>
                <a:latin typeface="微軟正黑體" panose="020B0604030504040204" pitchFamily="34" charset="-120"/>
                <a:ea typeface="微軟正黑體" panose="020B0604030504040204" pitchFamily="34" charset="-120"/>
              </a:rPr>
              <a:t> 大難臨頭</a:t>
            </a:r>
            <a:r>
              <a:rPr lang="en-US" altLang="zh-TW" sz="2800" dirty="0">
                <a:solidFill>
                  <a:schemeClr val="tx1"/>
                </a:solidFill>
                <a:latin typeface="微軟正黑體" panose="020B0604030504040204" pitchFamily="34" charset="-120"/>
                <a:ea typeface="微軟正黑體" panose="020B0604030504040204" pitchFamily="34" charset="-120"/>
              </a:rPr>
              <a:t> </a:t>
            </a:r>
          </a:p>
          <a:p>
            <a:pPr lvl="1">
              <a:buFont typeface="Wingdings" panose="05000000000000000000" pitchFamily="2" charset="2"/>
              <a:buChar char=""/>
            </a:pPr>
            <a:r>
              <a:rPr lang="en-US" altLang="zh-TW" sz="2800" dirty="0">
                <a:solidFill>
                  <a:schemeClr val="tx1"/>
                </a:solidFill>
                <a:latin typeface="微軟正黑體" panose="020B0604030504040204" pitchFamily="34" charset="-120"/>
                <a:ea typeface="微軟正黑體" panose="020B0604030504040204" pitchFamily="34" charset="-120"/>
              </a:rPr>
              <a:t> </a:t>
            </a:r>
            <a:r>
              <a:rPr lang="zh-TW" altLang="en-US" sz="2800" dirty="0">
                <a:solidFill>
                  <a:schemeClr val="tx1"/>
                </a:solidFill>
                <a:latin typeface="微軟正黑體" panose="020B0604030504040204" pitchFamily="34" charset="-120"/>
                <a:ea typeface="微軟正黑體" panose="020B0604030504040204" pitchFamily="34" charset="-120"/>
              </a:rPr>
              <a:t>過份延伸</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1">
              <a:buFont typeface="Wingdings" panose="05000000000000000000" pitchFamily="2" charset="2"/>
              <a:buChar char=""/>
            </a:pPr>
            <a:r>
              <a:rPr lang="en-US" altLang="zh-TW" sz="2800" dirty="0">
                <a:solidFill>
                  <a:schemeClr val="tx1"/>
                </a:solidFill>
                <a:latin typeface="微軟正黑體" panose="020B0604030504040204" pitchFamily="34" charset="-120"/>
                <a:ea typeface="微軟正黑體" panose="020B0604030504040204" pitchFamily="34" charset="-120"/>
              </a:rPr>
              <a:t> </a:t>
            </a:r>
            <a:r>
              <a:rPr lang="zh-TW" altLang="en-US" sz="2800" dirty="0">
                <a:solidFill>
                  <a:schemeClr val="tx1"/>
                </a:solidFill>
                <a:latin typeface="微軟正黑體" panose="020B0604030504040204" pitchFamily="34" charset="-120"/>
                <a:ea typeface="微軟正黑體" panose="020B0604030504040204" pitchFamily="34" charset="-120"/>
              </a:rPr>
              <a:t>時間停止 </a:t>
            </a:r>
          </a:p>
          <a:p>
            <a:pPr lvl="1">
              <a:buFont typeface="Wingdings" panose="05000000000000000000" pitchFamily="2" charset="2"/>
              <a:buChar char=""/>
            </a:pPr>
            <a:endParaRPr lang="en-US" altLang="zh-TW" sz="26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a:extLst>
              <a:ext uri="{FF2B5EF4-FFF2-40B4-BE49-F238E27FC236}">
                <a16:creationId xmlns:a16="http://schemas.microsoft.com/office/drawing/2014/main" id="{869DE90D-491C-471E-BCE7-3611EE02E52F}"/>
              </a:ext>
            </a:extLst>
          </p:cNvPr>
          <p:cNvSpPr txBox="1">
            <a:spLocks/>
          </p:cNvSpPr>
          <p:nvPr/>
        </p:nvSpPr>
        <p:spPr>
          <a:xfrm>
            <a:off x="5994393" y="3142883"/>
            <a:ext cx="5218569" cy="248064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Wingdings" panose="05000000000000000000" pitchFamily="2" charset="2"/>
              <a:buChar char="û"/>
            </a:pPr>
            <a:r>
              <a:rPr lang="zh-TW" altLang="en-US" sz="2800" dirty="0">
                <a:solidFill>
                  <a:schemeClr val="tx1"/>
                </a:solidFill>
                <a:latin typeface="微軟正黑體" panose="020B0604030504040204" pitchFamily="34" charset="-120"/>
                <a:ea typeface="微軟正黑體" panose="020B0604030504040204" pitchFamily="34" charset="-120"/>
              </a:rPr>
              <a:t> 完美主義</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û"/>
            </a:pPr>
            <a:r>
              <a:rPr lang="zh-TW" altLang="en-US" sz="2800" dirty="0">
                <a:solidFill>
                  <a:schemeClr val="tx1"/>
                </a:solidFill>
                <a:latin typeface="微軟正黑體" panose="020B0604030504040204" pitchFamily="34" charset="-120"/>
                <a:ea typeface="微軟正黑體" panose="020B0604030504040204" pitchFamily="34" charset="-120"/>
              </a:rPr>
              <a:t> 未卜先知</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û"/>
            </a:pPr>
            <a:r>
              <a:rPr lang="en-US" altLang="zh-TW" sz="2800" dirty="0">
                <a:solidFill>
                  <a:schemeClr val="tx1"/>
                </a:solidFill>
                <a:latin typeface="微軟正黑體" panose="020B0604030504040204" pitchFamily="34" charset="-120"/>
                <a:ea typeface="微軟正黑體" panose="020B0604030504040204" pitchFamily="34" charset="-120"/>
              </a:rPr>
              <a:t> </a:t>
            </a:r>
            <a:r>
              <a:rPr lang="zh-TW" altLang="en-US" sz="2800" dirty="0">
                <a:solidFill>
                  <a:schemeClr val="tx1"/>
                </a:solidFill>
                <a:latin typeface="微軟正黑體" panose="020B0604030504040204" pitchFamily="34" charset="-120"/>
                <a:ea typeface="微軟正黑體" panose="020B0604030504040204" pitchFamily="34" charset="-120"/>
              </a:rPr>
              <a:t>獨攬上身</a:t>
            </a: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96827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6B4AB229-BC55-83B3-734A-D69BFE5712A7}"/>
              </a:ext>
            </a:extLst>
          </p:cNvPr>
          <p:cNvSpPr/>
          <p:nvPr/>
        </p:nvSpPr>
        <p:spPr>
          <a:xfrm>
            <a:off x="-206135" y="0"/>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6" name="圖片 5">
            <a:extLst>
              <a:ext uri="{FF2B5EF4-FFF2-40B4-BE49-F238E27FC236}">
                <a16:creationId xmlns:a16="http://schemas.microsoft.com/office/drawing/2014/main" id="{216259D1-E233-8A6A-34E4-34A8C1EDA4A4}"/>
              </a:ext>
            </a:extLst>
          </p:cNvPr>
          <p:cNvPicPr>
            <a:picLocks noChangeAspect="1"/>
          </p:cNvPicPr>
          <p:nvPr/>
        </p:nvPicPr>
        <p:blipFill rotWithShape="1">
          <a:blip r:embed="rId2"/>
          <a:srcRect t="10717" b="42757"/>
          <a:stretch/>
        </p:blipFill>
        <p:spPr>
          <a:xfrm>
            <a:off x="2971697" y="1338092"/>
            <a:ext cx="6480000" cy="4261207"/>
          </a:xfrm>
          <a:prstGeom prst="rect">
            <a:avLst/>
          </a:prstGeom>
        </p:spPr>
      </p:pic>
      <p:pic>
        <p:nvPicPr>
          <p:cNvPr id="13" name="圖片 12">
            <a:extLst>
              <a:ext uri="{FF2B5EF4-FFF2-40B4-BE49-F238E27FC236}">
                <a16:creationId xmlns:a16="http://schemas.microsoft.com/office/drawing/2014/main" id="{AA5B5728-4777-4D1B-BA8D-0BB947C7CEF1}"/>
              </a:ext>
            </a:extLst>
          </p:cNvPr>
          <p:cNvPicPr>
            <a:picLocks noChangeAspect="1"/>
          </p:cNvPicPr>
          <p:nvPr/>
        </p:nvPicPr>
        <p:blipFill>
          <a:blip r:embed="rId3"/>
          <a:stretch>
            <a:fillRect/>
          </a:stretch>
        </p:blipFill>
        <p:spPr>
          <a:xfrm>
            <a:off x="279781" y="2657696"/>
            <a:ext cx="2920237" cy="3676207"/>
          </a:xfrm>
          <a:prstGeom prst="rect">
            <a:avLst/>
          </a:prstGeom>
        </p:spPr>
      </p:pic>
      <p:pic>
        <p:nvPicPr>
          <p:cNvPr id="14" name="圖片 13">
            <a:extLst>
              <a:ext uri="{FF2B5EF4-FFF2-40B4-BE49-F238E27FC236}">
                <a16:creationId xmlns:a16="http://schemas.microsoft.com/office/drawing/2014/main" id="{7B85D8DF-8F44-A8CF-872E-5A461FD0932A}"/>
              </a:ext>
            </a:extLst>
          </p:cNvPr>
          <p:cNvPicPr>
            <a:picLocks noChangeAspect="1"/>
          </p:cNvPicPr>
          <p:nvPr/>
        </p:nvPicPr>
        <p:blipFill>
          <a:blip r:embed="rId4"/>
          <a:stretch>
            <a:fillRect/>
          </a:stretch>
        </p:blipFill>
        <p:spPr>
          <a:xfrm>
            <a:off x="9241665" y="2657696"/>
            <a:ext cx="2901948" cy="3676207"/>
          </a:xfrm>
          <a:prstGeom prst="rect">
            <a:avLst/>
          </a:prstGeom>
        </p:spPr>
      </p:pic>
      <p:sp>
        <p:nvSpPr>
          <p:cNvPr id="15" name="Explosion 2 3">
            <a:extLst>
              <a:ext uri="{FF2B5EF4-FFF2-40B4-BE49-F238E27FC236}">
                <a16:creationId xmlns:a16="http://schemas.microsoft.com/office/drawing/2014/main" id="{AE5AC8FC-48B5-5890-E0E6-99B2B85E0A5B}"/>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anose="020B0604030504040204" pitchFamily="34" charset="-120"/>
                <a:ea typeface="微軟正黑體" panose="020B0604030504040204" pitchFamily="34" charset="-120"/>
              </a:rPr>
              <a:t>大難臨頭</a:t>
            </a:r>
            <a:endParaRPr lang="en-US" sz="3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731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AEA39-0753-8F6B-C30F-62DED82A70BE}"/>
            </a:ext>
          </a:extLst>
        </p:cNvPr>
        <p:cNvGrpSpPr/>
        <p:nvPr/>
      </p:nvGrpSpPr>
      <p:grpSpPr>
        <a:xfrm>
          <a:off x="0" y="0"/>
          <a:ext cx="0" cy="0"/>
          <a:chOff x="0" y="0"/>
          <a:chExt cx="0" cy="0"/>
        </a:xfrm>
      </p:grpSpPr>
      <p:sp>
        <p:nvSpPr>
          <p:cNvPr id="12" name="矩形 11">
            <a:extLst>
              <a:ext uri="{FF2B5EF4-FFF2-40B4-BE49-F238E27FC236}">
                <a16:creationId xmlns:a16="http://schemas.microsoft.com/office/drawing/2014/main" id="{FCFD2BA7-4EE7-6D5D-B0C9-F32A813930D2}"/>
              </a:ext>
            </a:extLst>
          </p:cNvPr>
          <p:cNvSpPr/>
          <p:nvPr/>
        </p:nvSpPr>
        <p:spPr>
          <a:xfrm>
            <a:off x="0" y="0"/>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7" name="圖片 6">
            <a:extLst>
              <a:ext uri="{FF2B5EF4-FFF2-40B4-BE49-F238E27FC236}">
                <a16:creationId xmlns:a16="http://schemas.microsoft.com/office/drawing/2014/main" id="{E3B3FDD3-0FCE-788A-0700-68B649B4AD07}"/>
              </a:ext>
            </a:extLst>
          </p:cNvPr>
          <p:cNvPicPr>
            <a:picLocks noChangeAspect="1"/>
          </p:cNvPicPr>
          <p:nvPr/>
        </p:nvPicPr>
        <p:blipFill rotWithShape="1">
          <a:blip r:embed="rId2"/>
          <a:srcRect r="50575" b="3322"/>
          <a:stretch/>
        </p:blipFill>
        <p:spPr>
          <a:xfrm>
            <a:off x="222944" y="2740859"/>
            <a:ext cx="2977068" cy="3554060"/>
          </a:xfrm>
          <a:prstGeom prst="rect">
            <a:avLst/>
          </a:prstGeom>
        </p:spPr>
      </p:pic>
      <p:sp>
        <p:nvSpPr>
          <p:cNvPr id="15" name="Explosion 2 3">
            <a:extLst>
              <a:ext uri="{FF2B5EF4-FFF2-40B4-BE49-F238E27FC236}">
                <a16:creationId xmlns:a16="http://schemas.microsoft.com/office/drawing/2014/main" id="{5BAE1456-E054-4FB8-ECD7-EB52E70FC49A}"/>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anose="020B0604030504040204" pitchFamily="34" charset="-120"/>
                <a:ea typeface="微軟正黑體" panose="020B0604030504040204" pitchFamily="34" charset="-120"/>
              </a:rPr>
              <a:t>過份延伸</a:t>
            </a:r>
          </a:p>
        </p:txBody>
      </p:sp>
      <p:pic>
        <p:nvPicPr>
          <p:cNvPr id="3" name="圖片 2">
            <a:extLst>
              <a:ext uri="{FF2B5EF4-FFF2-40B4-BE49-F238E27FC236}">
                <a16:creationId xmlns:a16="http://schemas.microsoft.com/office/drawing/2014/main" id="{BD8559F0-6E9B-6D84-7875-F4B5100E72A2}"/>
              </a:ext>
            </a:extLst>
          </p:cNvPr>
          <p:cNvPicPr>
            <a:picLocks noChangeAspect="1"/>
          </p:cNvPicPr>
          <p:nvPr/>
        </p:nvPicPr>
        <p:blipFill>
          <a:blip r:embed="rId3"/>
          <a:stretch>
            <a:fillRect/>
          </a:stretch>
        </p:blipFill>
        <p:spPr>
          <a:xfrm>
            <a:off x="3200012" y="1459756"/>
            <a:ext cx="6023370" cy="4139543"/>
          </a:xfrm>
          <a:prstGeom prst="rect">
            <a:avLst/>
          </a:prstGeom>
        </p:spPr>
      </p:pic>
      <p:pic>
        <p:nvPicPr>
          <p:cNvPr id="8" name="圖片 7">
            <a:extLst>
              <a:ext uri="{FF2B5EF4-FFF2-40B4-BE49-F238E27FC236}">
                <a16:creationId xmlns:a16="http://schemas.microsoft.com/office/drawing/2014/main" id="{F5FE9C47-4EE3-86A8-EB89-F0E5260FA6CD}"/>
              </a:ext>
            </a:extLst>
          </p:cNvPr>
          <p:cNvPicPr>
            <a:picLocks noChangeAspect="1"/>
          </p:cNvPicPr>
          <p:nvPr/>
        </p:nvPicPr>
        <p:blipFill rotWithShape="1">
          <a:blip r:embed="rId4"/>
          <a:srcRect l="50253" b="2991"/>
          <a:stretch/>
        </p:blipFill>
        <p:spPr>
          <a:xfrm>
            <a:off x="9135922" y="2728676"/>
            <a:ext cx="2996445" cy="3566243"/>
          </a:xfrm>
          <a:prstGeom prst="rect">
            <a:avLst/>
          </a:prstGeom>
        </p:spPr>
      </p:pic>
    </p:spTree>
    <p:extLst>
      <p:ext uri="{BB962C8B-B14F-4D97-AF65-F5344CB8AC3E}">
        <p14:creationId xmlns:p14="http://schemas.microsoft.com/office/powerpoint/2010/main" val="30901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3BAFF-7088-715A-CBBA-F9719EC9FCD8}"/>
            </a:ext>
          </a:extLst>
        </p:cNvPr>
        <p:cNvGrpSpPr/>
        <p:nvPr/>
      </p:nvGrpSpPr>
      <p:grpSpPr>
        <a:xfrm>
          <a:off x="0" y="0"/>
          <a:ext cx="0" cy="0"/>
          <a:chOff x="0" y="0"/>
          <a:chExt cx="0" cy="0"/>
        </a:xfrm>
      </p:grpSpPr>
      <p:sp>
        <p:nvSpPr>
          <p:cNvPr id="12" name="矩形 11">
            <a:extLst>
              <a:ext uri="{FF2B5EF4-FFF2-40B4-BE49-F238E27FC236}">
                <a16:creationId xmlns:a16="http://schemas.microsoft.com/office/drawing/2014/main" id="{FBE4A357-C59A-2577-B575-EE01A48367F0}"/>
              </a:ext>
            </a:extLst>
          </p:cNvPr>
          <p:cNvSpPr/>
          <p:nvPr/>
        </p:nvSpPr>
        <p:spPr>
          <a:xfrm>
            <a:off x="0" y="0"/>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4" name="圖片 3">
            <a:extLst>
              <a:ext uri="{FF2B5EF4-FFF2-40B4-BE49-F238E27FC236}">
                <a16:creationId xmlns:a16="http://schemas.microsoft.com/office/drawing/2014/main" id="{5E4ECB71-E320-8700-80E9-8B74316D4302}"/>
              </a:ext>
            </a:extLst>
          </p:cNvPr>
          <p:cNvPicPr>
            <a:picLocks noChangeAspect="1"/>
          </p:cNvPicPr>
          <p:nvPr/>
        </p:nvPicPr>
        <p:blipFill rotWithShape="1">
          <a:blip r:embed="rId2"/>
          <a:srcRect r="50000"/>
          <a:stretch/>
        </p:blipFill>
        <p:spPr>
          <a:xfrm>
            <a:off x="39736" y="2779626"/>
            <a:ext cx="3240305" cy="3432345"/>
          </a:xfrm>
          <a:prstGeom prst="rect">
            <a:avLst/>
          </a:prstGeom>
        </p:spPr>
      </p:pic>
      <p:sp>
        <p:nvSpPr>
          <p:cNvPr id="15" name="Explosion 2 3">
            <a:extLst>
              <a:ext uri="{FF2B5EF4-FFF2-40B4-BE49-F238E27FC236}">
                <a16:creationId xmlns:a16="http://schemas.microsoft.com/office/drawing/2014/main" id="{C752A63C-7DB7-A2E1-513B-7E1E9D9659EA}"/>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anose="020B0604030504040204" pitchFamily="34" charset="-120"/>
                <a:ea typeface="微軟正黑體" panose="020B0604030504040204" pitchFamily="34" charset="-120"/>
              </a:rPr>
              <a:t>停止時間</a:t>
            </a:r>
            <a:endParaRPr lang="en-US" altLang="zh-HK" sz="3600" b="1" dirty="0">
              <a:solidFill>
                <a:schemeClr val="bg1"/>
              </a:solidFill>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E17773F9-9683-2704-178D-8CEDE628555D}"/>
              </a:ext>
            </a:extLst>
          </p:cNvPr>
          <p:cNvPicPr>
            <a:picLocks noChangeAspect="1"/>
          </p:cNvPicPr>
          <p:nvPr/>
        </p:nvPicPr>
        <p:blipFill rotWithShape="1">
          <a:blip r:embed="rId3"/>
          <a:srcRect l="3857" t="10649" r="4156" b="44756"/>
          <a:stretch/>
        </p:blipFill>
        <p:spPr>
          <a:xfrm>
            <a:off x="3275088" y="1386840"/>
            <a:ext cx="5960737" cy="4084320"/>
          </a:xfrm>
          <a:prstGeom prst="rect">
            <a:avLst/>
          </a:prstGeom>
        </p:spPr>
      </p:pic>
      <p:pic>
        <p:nvPicPr>
          <p:cNvPr id="5" name="圖片 4">
            <a:extLst>
              <a:ext uri="{FF2B5EF4-FFF2-40B4-BE49-F238E27FC236}">
                <a16:creationId xmlns:a16="http://schemas.microsoft.com/office/drawing/2014/main" id="{1B8B0A39-B16B-B096-935A-97D14E35E124}"/>
              </a:ext>
            </a:extLst>
          </p:cNvPr>
          <p:cNvPicPr>
            <a:picLocks noChangeAspect="1"/>
          </p:cNvPicPr>
          <p:nvPr/>
        </p:nvPicPr>
        <p:blipFill rotWithShape="1">
          <a:blip r:embed="rId2"/>
          <a:srcRect l="51411" r="2909"/>
          <a:stretch/>
        </p:blipFill>
        <p:spPr>
          <a:xfrm>
            <a:off x="9191925" y="2817652"/>
            <a:ext cx="2960339" cy="3432345"/>
          </a:xfrm>
          <a:prstGeom prst="rect">
            <a:avLst/>
          </a:prstGeom>
        </p:spPr>
      </p:pic>
    </p:spTree>
    <p:extLst>
      <p:ext uri="{BB962C8B-B14F-4D97-AF65-F5344CB8AC3E}">
        <p14:creationId xmlns:p14="http://schemas.microsoft.com/office/powerpoint/2010/main" val="289378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CC15-1CB5-3B3B-E813-4B573441A787}"/>
            </a:ext>
          </a:extLst>
        </p:cNvPr>
        <p:cNvGrpSpPr/>
        <p:nvPr/>
      </p:nvGrpSpPr>
      <p:grpSpPr>
        <a:xfrm>
          <a:off x="0" y="0"/>
          <a:ext cx="0" cy="0"/>
          <a:chOff x="0" y="0"/>
          <a:chExt cx="0" cy="0"/>
        </a:xfrm>
      </p:grpSpPr>
      <p:sp>
        <p:nvSpPr>
          <p:cNvPr id="12" name="矩形 11">
            <a:extLst>
              <a:ext uri="{FF2B5EF4-FFF2-40B4-BE49-F238E27FC236}">
                <a16:creationId xmlns:a16="http://schemas.microsoft.com/office/drawing/2014/main" id="{35296A6C-343F-A6DA-2AE7-EA7C703380BC}"/>
              </a:ext>
            </a:extLst>
          </p:cNvPr>
          <p:cNvSpPr/>
          <p:nvPr/>
        </p:nvSpPr>
        <p:spPr>
          <a:xfrm>
            <a:off x="-8965" y="-32078"/>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3" name="圖片 2" descr="一張含有 文字, 人的臉孔, 卡通, 男孩 的圖片&#10;&#10;自動產生的描述">
            <a:extLst>
              <a:ext uri="{FF2B5EF4-FFF2-40B4-BE49-F238E27FC236}">
                <a16:creationId xmlns:a16="http://schemas.microsoft.com/office/drawing/2014/main" id="{D0E4DB0F-98AF-692E-1AE2-E51EE18AC9B1}"/>
              </a:ext>
            </a:extLst>
          </p:cNvPr>
          <p:cNvPicPr>
            <a:picLocks noChangeAspect="1"/>
          </p:cNvPicPr>
          <p:nvPr/>
        </p:nvPicPr>
        <p:blipFill rotWithShape="1">
          <a:blip r:embed="rId2">
            <a:extLst>
              <a:ext uri="{28A0092B-C50C-407E-A947-70E740481C1C}">
                <a14:useLocalDpi xmlns:a14="http://schemas.microsoft.com/office/drawing/2010/main" val="0"/>
              </a:ext>
            </a:extLst>
          </a:blip>
          <a:srcRect l="5292" t="57126" r="49643" b="5289"/>
          <a:stretch/>
        </p:blipFill>
        <p:spPr>
          <a:xfrm>
            <a:off x="279781" y="2773679"/>
            <a:ext cx="2920237" cy="3444240"/>
          </a:xfrm>
          <a:prstGeom prst="rect">
            <a:avLst/>
          </a:prstGeom>
        </p:spPr>
      </p:pic>
      <p:pic>
        <p:nvPicPr>
          <p:cNvPr id="4" name="圖片 3">
            <a:extLst>
              <a:ext uri="{FF2B5EF4-FFF2-40B4-BE49-F238E27FC236}">
                <a16:creationId xmlns:a16="http://schemas.microsoft.com/office/drawing/2014/main" id="{670A82E0-3D03-4372-0343-CC41A2C7863A}"/>
              </a:ext>
            </a:extLst>
          </p:cNvPr>
          <p:cNvPicPr>
            <a:picLocks noChangeAspect="1"/>
          </p:cNvPicPr>
          <p:nvPr/>
        </p:nvPicPr>
        <p:blipFill rotWithShape="1">
          <a:blip r:embed="rId3"/>
          <a:srcRect l="51765" r="3174"/>
          <a:stretch/>
        </p:blipFill>
        <p:spPr>
          <a:xfrm>
            <a:off x="9181795" y="2674470"/>
            <a:ext cx="2920238" cy="3444539"/>
          </a:xfrm>
          <a:prstGeom prst="rect">
            <a:avLst/>
          </a:prstGeom>
        </p:spPr>
      </p:pic>
      <p:sp>
        <p:nvSpPr>
          <p:cNvPr id="15" name="Explosion 2 3">
            <a:extLst>
              <a:ext uri="{FF2B5EF4-FFF2-40B4-BE49-F238E27FC236}">
                <a16:creationId xmlns:a16="http://schemas.microsoft.com/office/drawing/2014/main" id="{927DB986-FA92-55B7-0EC1-4216BACB3939}"/>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anose="020B0604030504040204" pitchFamily="34" charset="-120"/>
                <a:ea typeface="微軟正黑體" panose="020B0604030504040204" pitchFamily="34" charset="-120"/>
              </a:rPr>
              <a:t>未卜先知</a:t>
            </a:r>
            <a:endParaRPr lang="en-US" altLang="zh-HK" sz="3600" b="1" dirty="0">
              <a:solidFill>
                <a:schemeClr val="bg1"/>
              </a:solidFill>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4B1FB4CD-DF63-4D8E-2A90-3003F4802CB6}"/>
              </a:ext>
            </a:extLst>
          </p:cNvPr>
          <p:cNvPicPr>
            <a:picLocks noChangeAspect="1"/>
          </p:cNvPicPr>
          <p:nvPr/>
        </p:nvPicPr>
        <p:blipFill>
          <a:blip r:embed="rId4"/>
          <a:stretch>
            <a:fillRect/>
          </a:stretch>
        </p:blipFill>
        <p:spPr>
          <a:xfrm>
            <a:off x="3138388" y="1678516"/>
            <a:ext cx="5962405" cy="3920068"/>
          </a:xfrm>
          <a:prstGeom prst="rect">
            <a:avLst/>
          </a:prstGeom>
        </p:spPr>
      </p:pic>
    </p:spTree>
    <p:extLst>
      <p:ext uri="{BB962C8B-B14F-4D97-AF65-F5344CB8AC3E}">
        <p14:creationId xmlns:p14="http://schemas.microsoft.com/office/powerpoint/2010/main" val="5608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E5AE1-7A12-E796-134F-EA25D01B7F74}"/>
            </a:ext>
          </a:extLst>
        </p:cNvPr>
        <p:cNvGrpSpPr/>
        <p:nvPr/>
      </p:nvGrpSpPr>
      <p:grpSpPr>
        <a:xfrm>
          <a:off x="0" y="0"/>
          <a:ext cx="0" cy="0"/>
          <a:chOff x="0" y="0"/>
          <a:chExt cx="0" cy="0"/>
        </a:xfrm>
      </p:grpSpPr>
      <p:sp>
        <p:nvSpPr>
          <p:cNvPr id="12" name="矩形 11">
            <a:extLst>
              <a:ext uri="{FF2B5EF4-FFF2-40B4-BE49-F238E27FC236}">
                <a16:creationId xmlns:a16="http://schemas.microsoft.com/office/drawing/2014/main" id="{76F03C91-3EC5-654F-746C-EC3454AEB904}"/>
              </a:ext>
            </a:extLst>
          </p:cNvPr>
          <p:cNvSpPr/>
          <p:nvPr/>
        </p:nvSpPr>
        <p:spPr>
          <a:xfrm>
            <a:off x="0" y="0"/>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3" name="圖片 2">
            <a:extLst>
              <a:ext uri="{FF2B5EF4-FFF2-40B4-BE49-F238E27FC236}">
                <a16:creationId xmlns:a16="http://schemas.microsoft.com/office/drawing/2014/main" id="{23E15235-F9A2-26B0-F22C-A203DAB3B8B3}"/>
              </a:ext>
            </a:extLst>
          </p:cNvPr>
          <p:cNvPicPr>
            <a:picLocks noChangeAspect="1"/>
          </p:cNvPicPr>
          <p:nvPr/>
        </p:nvPicPr>
        <p:blipFill rotWithShape="1">
          <a:blip r:embed="rId2"/>
          <a:srcRect l="4892" t="57368" r="49383" b="4461"/>
          <a:stretch/>
        </p:blipFill>
        <p:spPr>
          <a:xfrm>
            <a:off x="298071" y="2836631"/>
            <a:ext cx="2962983" cy="3497272"/>
          </a:xfrm>
          <a:prstGeom prst="rect">
            <a:avLst/>
          </a:prstGeom>
        </p:spPr>
      </p:pic>
      <p:pic>
        <p:nvPicPr>
          <p:cNvPr id="2" name="圖片 1">
            <a:extLst>
              <a:ext uri="{FF2B5EF4-FFF2-40B4-BE49-F238E27FC236}">
                <a16:creationId xmlns:a16="http://schemas.microsoft.com/office/drawing/2014/main" id="{38026E0B-0CA2-A582-AAD5-366CCFB47C5E}"/>
              </a:ext>
            </a:extLst>
          </p:cNvPr>
          <p:cNvPicPr>
            <a:picLocks noChangeAspect="1"/>
          </p:cNvPicPr>
          <p:nvPr/>
        </p:nvPicPr>
        <p:blipFill rotWithShape="1">
          <a:blip r:embed="rId3"/>
          <a:srcRect l="4325" t="9996" b="43504"/>
          <a:stretch/>
        </p:blipFill>
        <p:spPr>
          <a:xfrm>
            <a:off x="3261054" y="1298396"/>
            <a:ext cx="6199788" cy="4261207"/>
          </a:xfrm>
          <a:prstGeom prst="rect">
            <a:avLst/>
          </a:prstGeom>
        </p:spPr>
      </p:pic>
      <p:pic>
        <p:nvPicPr>
          <p:cNvPr id="14" name="圖片 13">
            <a:extLst>
              <a:ext uri="{FF2B5EF4-FFF2-40B4-BE49-F238E27FC236}">
                <a16:creationId xmlns:a16="http://schemas.microsoft.com/office/drawing/2014/main" id="{6698D7B6-2A0A-C04B-CA60-23C012CF96EB}"/>
              </a:ext>
            </a:extLst>
          </p:cNvPr>
          <p:cNvPicPr>
            <a:picLocks noChangeAspect="1"/>
          </p:cNvPicPr>
          <p:nvPr/>
        </p:nvPicPr>
        <p:blipFill>
          <a:blip r:embed="rId4"/>
          <a:stretch>
            <a:fillRect/>
          </a:stretch>
        </p:blipFill>
        <p:spPr>
          <a:xfrm>
            <a:off x="9241665" y="2657696"/>
            <a:ext cx="2901948" cy="3676207"/>
          </a:xfrm>
          <a:prstGeom prst="rect">
            <a:avLst/>
          </a:prstGeom>
        </p:spPr>
      </p:pic>
      <p:sp>
        <p:nvSpPr>
          <p:cNvPr id="15" name="Explosion 2 3">
            <a:extLst>
              <a:ext uri="{FF2B5EF4-FFF2-40B4-BE49-F238E27FC236}">
                <a16:creationId xmlns:a16="http://schemas.microsoft.com/office/drawing/2014/main" id="{4F73E358-567B-9136-473A-6BF3CE4904D0}"/>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anose="020B0604030504040204" pitchFamily="34" charset="-120"/>
                <a:ea typeface="微軟正黑體" panose="020B0604030504040204" pitchFamily="34" charset="-120"/>
              </a:rPr>
              <a:t>完美主義</a:t>
            </a:r>
          </a:p>
        </p:txBody>
      </p:sp>
      <p:pic>
        <p:nvPicPr>
          <p:cNvPr id="4" name="圖片 3">
            <a:extLst>
              <a:ext uri="{FF2B5EF4-FFF2-40B4-BE49-F238E27FC236}">
                <a16:creationId xmlns:a16="http://schemas.microsoft.com/office/drawing/2014/main" id="{5DC493C2-E16E-98DD-102D-185C665E128A}"/>
              </a:ext>
            </a:extLst>
          </p:cNvPr>
          <p:cNvPicPr>
            <a:picLocks noChangeAspect="1"/>
          </p:cNvPicPr>
          <p:nvPr/>
        </p:nvPicPr>
        <p:blipFill rotWithShape="1">
          <a:blip r:embed="rId5"/>
          <a:srcRect l="51725" r="3495"/>
          <a:stretch/>
        </p:blipFill>
        <p:spPr>
          <a:xfrm>
            <a:off x="9204657" y="2688902"/>
            <a:ext cx="2901948" cy="3603048"/>
          </a:xfrm>
          <a:prstGeom prst="rect">
            <a:avLst/>
          </a:prstGeom>
        </p:spPr>
      </p:pic>
    </p:spTree>
    <p:extLst>
      <p:ext uri="{BB962C8B-B14F-4D97-AF65-F5344CB8AC3E}">
        <p14:creationId xmlns:p14="http://schemas.microsoft.com/office/powerpoint/2010/main" val="19884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61FB7-59FA-84DA-32E9-621F22CE2EB2}"/>
            </a:ext>
          </a:extLst>
        </p:cNvPr>
        <p:cNvGrpSpPr/>
        <p:nvPr/>
      </p:nvGrpSpPr>
      <p:grpSpPr>
        <a:xfrm>
          <a:off x="0" y="0"/>
          <a:ext cx="0" cy="0"/>
          <a:chOff x="0" y="0"/>
          <a:chExt cx="0" cy="0"/>
        </a:xfrm>
      </p:grpSpPr>
      <p:sp>
        <p:nvSpPr>
          <p:cNvPr id="12" name="矩形 11">
            <a:extLst>
              <a:ext uri="{FF2B5EF4-FFF2-40B4-BE49-F238E27FC236}">
                <a16:creationId xmlns:a16="http://schemas.microsoft.com/office/drawing/2014/main" id="{F5E9002C-D597-0BA2-ED11-0C1835B84433}"/>
              </a:ext>
            </a:extLst>
          </p:cNvPr>
          <p:cNvSpPr/>
          <p:nvPr/>
        </p:nvSpPr>
        <p:spPr>
          <a:xfrm>
            <a:off x="0" y="0"/>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3" name="圖片 2" descr="一張含有 文字, 卡通, 人的臉孔, 圖解 的圖片&#10;&#10;自動產生的描述">
            <a:extLst>
              <a:ext uri="{FF2B5EF4-FFF2-40B4-BE49-F238E27FC236}">
                <a16:creationId xmlns:a16="http://schemas.microsoft.com/office/drawing/2014/main" id="{7D247587-86DD-D3B3-2740-ED7F7581D597}"/>
              </a:ext>
            </a:extLst>
          </p:cNvPr>
          <p:cNvPicPr>
            <a:picLocks noChangeAspect="1"/>
          </p:cNvPicPr>
          <p:nvPr/>
        </p:nvPicPr>
        <p:blipFill rotWithShape="1">
          <a:blip r:embed="rId2">
            <a:extLst>
              <a:ext uri="{28A0092B-C50C-407E-A947-70E740481C1C}">
                <a14:useLocalDpi xmlns:a14="http://schemas.microsoft.com/office/drawing/2010/main" val="0"/>
              </a:ext>
            </a:extLst>
          </a:blip>
          <a:srcRect l="4493" t="10913" r="3785" b="44496"/>
          <a:stretch/>
        </p:blipFill>
        <p:spPr>
          <a:xfrm>
            <a:off x="3298065" y="1385887"/>
            <a:ext cx="5943600" cy="4086226"/>
          </a:xfrm>
          <a:prstGeom prst="rect">
            <a:avLst/>
          </a:prstGeom>
        </p:spPr>
      </p:pic>
      <p:pic>
        <p:nvPicPr>
          <p:cNvPr id="4" name="圖片 3">
            <a:extLst>
              <a:ext uri="{FF2B5EF4-FFF2-40B4-BE49-F238E27FC236}">
                <a16:creationId xmlns:a16="http://schemas.microsoft.com/office/drawing/2014/main" id="{71689645-54D1-029D-E87B-CB0F77C1271B}"/>
              </a:ext>
            </a:extLst>
          </p:cNvPr>
          <p:cNvPicPr>
            <a:picLocks noChangeAspect="1"/>
          </p:cNvPicPr>
          <p:nvPr/>
        </p:nvPicPr>
        <p:blipFill rotWithShape="1">
          <a:blip r:embed="rId3"/>
          <a:srcRect l="5088" t="57778" r="49639" b="5000"/>
          <a:stretch/>
        </p:blipFill>
        <p:spPr>
          <a:xfrm>
            <a:off x="364364" y="2806279"/>
            <a:ext cx="2933701" cy="3410381"/>
          </a:xfrm>
          <a:prstGeom prst="rect">
            <a:avLst/>
          </a:prstGeom>
        </p:spPr>
      </p:pic>
      <p:pic>
        <p:nvPicPr>
          <p:cNvPr id="5" name="圖片 4">
            <a:extLst>
              <a:ext uri="{FF2B5EF4-FFF2-40B4-BE49-F238E27FC236}">
                <a16:creationId xmlns:a16="http://schemas.microsoft.com/office/drawing/2014/main" id="{D91055AB-C5E4-DD5E-4418-30F6D6AFE877}"/>
              </a:ext>
            </a:extLst>
          </p:cNvPr>
          <p:cNvPicPr>
            <a:picLocks noChangeAspect="1"/>
          </p:cNvPicPr>
          <p:nvPr/>
        </p:nvPicPr>
        <p:blipFill rotWithShape="1">
          <a:blip r:embed="rId4"/>
          <a:srcRect l="51470" r="3261"/>
          <a:stretch/>
        </p:blipFill>
        <p:spPr>
          <a:xfrm>
            <a:off x="9241665" y="2842038"/>
            <a:ext cx="2933701" cy="3407959"/>
          </a:xfrm>
          <a:prstGeom prst="rect">
            <a:avLst/>
          </a:prstGeom>
        </p:spPr>
      </p:pic>
      <p:sp>
        <p:nvSpPr>
          <p:cNvPr id="15" name="Explosion 2 3">
            <a:extLst>
              <a:ext uri="{FF2B5EF4-FFF2-40B4-BE49-F238E27FC236}">
                <a16:creationId xmlns:a16="http://schemas.microsoft.com/office/drawing/2014/main" id="{B64AA4DC-1DDF-2229-B16A-647EE2C95CC4}"/>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anose="020B0604030504040204" pitchFamily="34" charset="-120"/>
                <a:ea typeface="微軟正黑體" panose="020B0604030504040204" pitchFamily="34" charset="-120"/>
              </a:rPr>
              <a:t>獨攬上身</a:t>
            </a:r>
            <a:endParaRPr lang="en-US" altLang="zh-HK" sz="3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8038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B6D50A24-2E04-4CBB-997B-DA406C544B3F}"/>
              </a:ext>
            </a:extLst>
          </p:cNvPr>
          <p:cNvSpPr>
            <a:spLocks noGrp="1"/>
          </p:cNvSpPr>
          <p:nvPr>
            <p:ph type="title"/>
          </p:nvPr>
        </p:nvSpPr>
        <p:spPr>
          <a:xfrm>
            <a:off x="1097280" y="286603"/>
            <a:ext cx="10058400" cy="1450757"/>
          </a:xfrm>
        </p:spPr>
        <p:txBody>
          <a:bodyPr>
            <a:normAutofit/>
          </a:bodyPr>
          <a:lstStyle/>
          <a:p>
            <a:r>
              <a:rPr lang="zh-TW" altLang="en-US" sz="5400" b="1" dirty="0">
                <a:latin typeface="微軟正黑體" panose="020B0604030504040204" pitchFamily="34" charset="-120"/>
                <a:ea typeface="微軟正黑體" panose="020B0604030504040204" pitchFamily="34" charset="-120"/>
              </a:rPr>
              <a:t>面對壓力怎樣辦？</a:t>
            </a:r>
          </a:p>
        </p:txBody>
      </p:sp>
      <p:sp>
        <p:nvSpPr>
          <p:cNvPr id="8" name="內容版面配置區 2">
            <a:extLst>
              <a:ext uri="{FF2B5EF4-FFF2-40B4-BE49-F238E27FC236}">
                <a16:creationId xmlns:a16="http://schemas.microsoft.com/office/drawing/2014/main" id="{8B9E4CD0-94CD-4A5D-A94E-732DFF8B090A}"/>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應對較能控制的壓力</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12" name="Content Placeholder 2">
            <a:extLst>
              <a:ext uri="{FF2B5EF4-FFF2-40B4-BE49-F238E27FC236}">
                <a16:creationId xmlns:a16="http://schemas.microsoft.com/office/drawing/2014/main" id="{DEF8141D-E290-48DA-AA29-D98245894A03}"/>
              </a:ext>
            </a:extLst>
          </p:cNvPr>
          <p:cNvSpPr txBox="1">
            <a:spLocks/>
          </p:cNvSpPr>
          <p:nvPr/>
        </p:nvSpPr>
        <p:spPr>
          <a:xfrm>
            <a:off x="1408568" y="2325645"/>
            <a:ext cx="10515600" cy="39212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zh-TW" altLang="en-US" sz="2800" dirty="0">
                <a:solidFill>
                  <a:schemeClr val="tx1"/>
                </a:solidFill>
                <a:latin typeface="微軟正黑體" panose="020B0604030504040204" pitchFamily="34" charset="-120"/>
                <a:ea typeface="微軟正黑體" panose="020B0604030504040204" pitchFamily="34" charset="-120"/>
              </a:rPr>
              <a:t> 問題為本：嘗試處理令人感到壓力的問題本身</a:t>
            </a: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grpSp>
        <p:nvGrpSpPr>
          <p:cNvPr id="9" name="Google Shape;288;p18">
            <a:extLst>
              <a:ext uri="{FF2B5EF4-FFF2-40B4-BE49-F238E27FC236}">
                <a16:creationId xmlns:a16="http://schemas.microsoft.com/office/drawing/2014/main" id="{705B231A-B263-405A-8097-CB84A51DC3F0}"/>
              </a:ext>
            </a:extLst>
          </p:cNvPr>
          <p:cNvGrpSpPr/>
          <p:nvPr/>
        </p:nvGrpSpPr>
        <p:grpSpPr>
          <a:xfrm>
            <a:off x="1674197" y="2913931"/>
            <a:ext cx="9984341" cy="1080529"/>
            <a:chOff x="4169" y="937617"/>
            <a:chExt cx="9478995" cy="1093730"/>
          </a:xfrm>
        </p:grpSpPr>
        <p:sp>
          <p:nvSpPr>
            <p:cNvPr id="13" name="Google Shape;289;p18">
              <a:extLst>
                <a:ext uri="{FF2B5EF4-FFF2-40B4-BE49-F238E27FC236}">
                  <a16:creationId xmlns:a16="http://schemas.microsoft.com/office/drawing/2014/main" id="{E755AEC1-D3AA-4922-BA6C-4132BF2BC9BE}"/>
                </a:ext>
              </a:extLst>
            </p:cNvPr>
            <p:cNvSpPr/>
            <p:nvPr/>
          </p:nvSpPr>
          <p:spPr>
            <a:xfrm>
              <a:off x="4169" y="937617"/>
              <a:ext cx="1822883" cy="109373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90;p18">
              <a:extLst>
                <a:ext uri="{FF2B5EF4-FFF2-40B4-BE49-F238E27FC236}">
                  <a16:creationId xmlns:a16="http://schemas.microsoft.com/office/drawing/2014/main" id="{16E64BA5-3998-406E-B062-733ECFA62F0B}"/>
                </a:ext>
              </a:extLst>
            </p:cNvPr>
            <p:cNvSpPr txBox="1"/>
            <p:nvPr/>
          </p:nvSpPr>
          <p:spPr>
            <a:xfrm>
              <a:off x="36203" y="969651"/>
              <a:ext cx="1758815" cy="102966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Microsoft JhengHei"/>
                <a:buNone/>
              </a:pPr>
              <a:r>
                <a:rPr lang="zh-TW" sz="2400" b="1" i="0" u="none" strike="noStrike" cap="none" dirty="0">
                  <a:solidFill>
                    <a:schemeClr val="lt1"/>
                  </a:solidFill>
                  <a:latin typeface="Microsoft JhengHei"/>
                  <a:ea typeface="Microsoft JhengHei"/>
                  <a:cs typeface="Microsoft JhengHei"/>
                  <a:sym typeface="Microsoft JhengHei"/>
                </a:rPr>
                <a:t>界定問題</a:t>
              </a:r>
              <a:endParaRPr sz="2400" b="1" i="0" u="none" strike="noStrike" cap="none" dirty="0">
                <a:solidFill>
                  <a:schemeClr val="lt1"/>
                </a:solidFill>
                <a:latin typeface="Microsoft JhengHei"/>
                <a:ea typeface="Microsoft JhengHei"/>
                <a:cs typeface="Microsoft JhengHei"/>
                <a:sym typeface="Microsoft JhengHei"/>
              </a:endParaRPr>
            </a:p>
          </p:txBody>
        </p:sp>
        <p:sp>
          <p:nvSpPr>
            <p:cNvPr id="15" name="Google Shape;291;p18">
              <a:extLst>
                <a:ext uri="{FF2B5EF4-FFF2-40B4-BE49-F238E27FC236}">
                  <a16:creationId xmlns:a16="http://schemas.microsoft.com/office/drawing/2014/main" id="{38881C51-FDE3-4C38-9595-30839E9F23D3}"/>
                </a:ext>
              </a:extLst>
            </p:cNvPr>
            <p:cNvSpPr/>
            <p:nvPr/>
          </p:nvSpPr>
          <p:spPr>
            <a:xfrm>
              <a:off x="2009341" y="1258445"/>
              <a:ext cx="386451" cy="45207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2;p18">
              <a:extLst>
                <a:ext uri="{FF2B5EF4-FFF2-40B4-BE49-F238E27FC236}">
                  <a16:creationId xmlns:a16="http://schemas.microsoft.com/office/drawing/2014/main" id="{27D8FA5A-C78E-4BF1-A74F-EF52872DCA6C}"/>
                </a:ext>
              </a:extLst>
            </p:cNvPr>
            <p:cNvSpPr txBox="1"/>
            <p:nvPr/>
          </p:nvSpPr>
          <p:spPr>
            <a:xfrm>
              <a:off x="2009341" y="1348860"/>
              <a:ext cx="270516" cy="27124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17" name="Google Shape;293;p18">
              <a:extLst>
                <a:ext uri="{FF2B5EF4-FFF2-40B4-BE49-F238E27FC236}">
                  <a16:creationId xmlns:a16="http://schemas.microsoft.com/office/drawing/2014/main" id="{1B1E99FF-66EC-4919-8BFF-3F3E8FF67622}"/>
                </a:ext>
              </a:extLst>
            </p:cNvPr>
            <p:cNvSpPr/>
            <p:nvPr/>
          </p:nvSpPr>
          <p:spPr>
            <a:xfrm>
              <a:off x="2556206" y="937617"/>
              <a:ext cx="1822883" cy="109373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4;p18">
              <a:extLst>
                <a:ext uri="{FF2B5EF4-FFF2-40B4-BE49-F238E27FC236}">
                  <a16:creationId xmlns:a16="http://schemas.microsoft.com/office/drawing/2014/main" id="{65728615-F2C5-46BD-A886-7273B47A5212}"/>
                </a:ext>
              </a:extLst>
            </p:cNvPr>
            <p:cNvSpPr txBox="1"/>
            <p:nvPr/>
          </p:nvSpPr>
          <p:spPr>
            <a:xfrm>
              <a:off x="2588240" y="969651"/>
              <a:ext cx="1758815" cy="102966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Microsoft JhengHei"/>
                <a:buNone/>
              </a:pPr>
              <a:r>
                <a:rPr lang="zh-TW" sz="2400" b="1" i="0" u="none" strike="noStrike" cap="none" dirty="0">
                  <a:solidFill>
                    <a:schemeClr val="lt1"/>
                  </a:solidFill>
                  <a:latin typeface="Microsoft JhengHei"/>
                  <a:ea typeface="Microsoft JhengHei"/>
                  <a:cs typeface="Microsoft JhengHei"/>
                  <a:sym typeface="Microsoft JhengHei"/>
                </a:rPr>
                <a:t>尋求方法</a:t>
              </a:r>
              <a:endParaRPr sz="2400" b="1" i="0" u="none" strike="noStrike" cap="none" dirty="0">
                <a:solidFill>
                  <a:schemeClr val="lt1"/>
                </a:solidFill>
                <a:latin typeface="Microsoft JhengHei"/>
                <a:ea typeface="Microsoft JhengHei"/>
                <a:cs typeface="Microsoft JhengHei"/>
                <a:sym typeface="Microsoft JhengHei"/>
              </a:endParaRPr>
            </a:p>
          </p:txBody>
        </p:sp>
        <p:sp>
          <p:nvSpPr>
            <p:cNvPr id="19" name="Google Shape;295;p18">
              <a:extLst>
                <a:ext uri="{FF2B5EF4-FFF2-40B4-BE49-F238E27FC236}">
                  <a16:creationId xmlns:a16="http://schemas.microsoft.com/office/drawing/2014/main" id="{B5D5A107-4C38-4522-9B9F-F25C4BDE751D}"/>
                </a:ext>
              </a:extLst>
            </p:cNvPr>
            <p:cNvSpPr/>
            <p:nvPr/>
          </p:nvSpPr>
          <p:spPr>
            <a:xfrm>
              <a:off x="4561379" y="1258445"/>
              <a:ext cx="386451" cy="45207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6;p18">
              <a:extLst>
                <a:ext uri="{FF2B5EF4-FFF2-40B4-BE49-F238E27FC236}">
                  <a16:creationId xmlns:a16="http://schemas.microsoft.com/office/drawing/2014/main" id="{8B6CA6D8-06DB-4A82-BA1E-AC1306DF954A}"/>
                </a:ext>
              </a:extLst>
            </p:cNvPr>
            <p:cNvSpPr txBox="1"/>
            <p:nvPr/>
          </p:nvSpPr>
          <p:spPr>
            <a:xfrm>
              <a:off x="4561379" y="1348860"/>
              <a:ext cx="270516" cy="27124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21" name="Google Shape;297;p18">
              <a:extLst>
                <a:ext uri="{FF2B5EF4-FFF2-40B4-BE49-F238E27FC236}">
                  <a16:creationId xmlns:a16="http://schemas.microsoft.com/office/drawing/2014/main" id="{9D8C3DBC-64B4-4F5D-974F-87A56D194690}"/>
                </a:ext>
              </a:extLst>
            </p:cNvPr>
            <p:cNvSpPr/>
            <p:nvPr/>
          </p:nvSpPr>
          <p:spPr>
            <a:xfrm>
              <a:off x="5108244" y="937617"/>
              <a:ext cx="1822883" cy="109373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8;p18">
              <a:extLst>
                <a:ext uri="{FF2B5EF4-FFF2-40B4-BE49-F238E27FC236}">
                  <a16:creationId xmlns:a16="http://schemas.microsoft.com/office/drawing/2014/main" id="{8A13A75D-C880-4428-A6A2-275067966D00}"/>
                </a:ext>
              </a:extLst>
            </p:cNvPr>
            <p:cNvSpPr txBox="1"/>
            <p:nvPr/>
          </p:nvSpPr>
          <p:spPr>
            <a:xfrm>
              <a:off x="5140278" y="969651"/>
              <a:ext cx="1758815" cy="102966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Microsoft JhengHei"/>
                <a:buNone/>
              </a:pPr>
              <a:r>
                <a:rPr lang="zh-TW" sz="2400" b="1" i="0" u="none" strike="noStrike" cap="none">
                  <a:solidFill>
                    <a:schemeClr val="lt1"/>
                  </a:solidFill>
                  <a:latin typeface="Microsoft JhengHei"/>
                  <a:ea typeface="Microsoft JhengHei"/>
                  <a:cs typeface="Microsoft JhengHei"/>
                  <a:sym typeface="Microsoft JhengHei"/>
                </a:rPr>
                <a:t>設想後果</a:t>
              </a:r>
              <a:endParaRPr sz="2400" b="1" i="0" u="none" strike="noStrike" cap="none">
                <a:solidFill>
                  <a:schemeClr val="lt1"/>
                </a:solidFill>
                <a:latin typeface="Microsoft JhengHei"/>
                <a:ea typeface="Microsoft JhengHei"/>
                <a:cs typeface="Microsoft JhengHei"/>
                <a:sym typeface="Microsoft JhengHei"/>
              </a:endParaRPr>
            </a:p>
          </p:txBody>
        </p:sp>
        <p:sp>
          <p:nvSpPr>
            <p:cNvPr id="23" name="Google Shape;299;p18">
              <a:extLst>
                <a:ext uri="{FF2B5EF4-FFF2-40B4-BE49-F238E27FC236}">
                  <a16:creationId xmlns:a16="http://schemas.microsoft.com/office/drawing/2014/main" id="{B6A823A7-FEC3-43E0-99A5-91329C0935D3}"/>
                </a:ext>
              </a:extLst>
            </p:cNvPr>
            <p:cNvSpPr/>
            <p:nvPr/>
          </p:nvSpPr>
          <p:spPr>
            <a:xfrm>
              <a:off x="7113416" y="1258445"/>
              <a:ext cx="386451" cy="45207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0;p18">
              <a:extLst>
                <a:ext uri="{FF2B5EF4-FFF2-40B4-BE49-F238E27FC236}">
                  <a16:creationId xmlns:a16="http://schemas.microsoft.com/office/drawing/2014/main" id="{10924111-344D-41DA-ACB4-4178F8319B8C}"/>
                </a:ext>
              </a:extLst>
            </p:cNvPr>
            <p:cNvSpPr txBox="1"/>
            <p:nvPr/>
          </p:nvSpPr>
          <p:spPr>
            <a:xfrm>
              <a:off x="7113416" y="1348860"/>
              <a:ext cx="270516" cy="27124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25" name="Google Shape;301;p18">
              <a:extLst>
                <a:ext uri="{FF2B5EF4-FFF2-40B4-BE49-F238E27FC236}">
                  <a16:creationId xmlns:a16="http://schemas.microsoft.com/office/drawing/2014/main" id="{9A7C2976-D069-4DC3-9194-7BF7D64CC14A}"/>
                </a:ext>
              </a:extLst>
            </p:cNvPr>
            <p:cNvSpPr/>
            <p:nvPr/>
          </p:nvSpPr>
          <p:spPr>
            <a:xfrm>
              <a:off x="7660281" y="937617"/>
              <a:ext cx="1822883" cy="109373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2;p18">
              <a:extLst>
                <a:ext uri="{FF2B5EF4-FFF2-40B4-BE49-F238E27FC236}">
                  <a16:creationId xmlns:a16="http://schemas.microsoft.com/office/drawing/2014/main" id="{C4E91386-5050-4041-8D00-F5B95EB80275}"/>
                </a:ext>
              </a:extLst>
            </p:cNvPr>
            <p:cNvSpPr txBox="1"/>
            <p:nvPr/>
          </p:nvSpPr>
          <p:spPr>
            <a:xfrm>
              <a:off x="7692315" y="969651"/>
              <a:ext cx="1758815" cy="102966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Microsoft JhengHei"/>
                <a:buNone/>
              </a:pPr>
              <a:r>
                <a:rPr lang="zh-TW" sz="2400" b="1" i="0" u="none" strike="noStrike" cap="none" dirty="0">
                  <a:solidFill>
                    <a:schemeClr val="lt1"/>
                  </a:solidFill>
                  <a:latin typeface="Microsoft JhengHei"/>
                  <a:ea typeface="Microsoft JhengHei"/>
                  <a:cs typeface="Microsoft JhengHei"/>
                  <a:sym typeface="Microsoft JhengHei"/>
                </a:rPr>
                <a:t>作出決定</a:t>
              </a:r>
              <a:endParaRPr sz="2400" b="1" i="0" u="none" strike="noStrike" cap="none" dirty="0">
                <a:solidFill>
                  <a:schemeClr val="lt1"/>
                </a:solidFill>
                <a:latin typeface="Microsoft JhengHei"/>
                <a:ea typeface="Microsoft JhengHei"/>
                <a:cs typeface="Microsoft JhengHei"/>
                <a:sym typeface="Microsoft JhengHei"/>
              </a:endParaRPr>
            </a:p>
          </p:txBody>
        </p:sp>
      </p:grpSp>
      <p:sp>
        <p:nvSpPr>
          <p:cNvPr id="2" name="Arrow: Right 1">
            <a:extLst>
              <a:ext uri="{FF2B5EF4-FFF2-40B4-BE49-F238E27FC236}">
                <a16:creationId xmlns:a16="http://schemas.microsoft.com/office/drawing/2014/main" id="{C17AA83C-F292-43F6-AE65-E82FB06AF487}"/>
              </a:ext>
            </a:extLst>
          </p:cNvPr>
          <p:cNvSpPr/>
          <p:nvPr/>
        </p:nvSpPr>
        <p:spPr>
          <a:xfrm rot="16200000">
            <a:off x="2299879" y="4153207"/>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965CF1A-A209-4016-BF6E-AFBABF41D63C}"/>
              </a:ext>
            </a:extLst>
          </p:cNvPr>
          <p:cNvSpPr/>
          <p:nvPr/>
        </p:nvSpPr>
        <p:spPr>
          <a:xfrm>
            <a:off x="1674197" y="5085708"/>
            <a:ext cx="1886323" cy="1161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我面對的問題是什麼？</a:t>
            </a:r>
            <a:endParaRPr lang="en-US" sz="2400" b="1" dirty="0">
              <a:latin typeface="微軟正黑體" panose="020B0604030504040204" pitchFamily="34" charset="-120"/>
              <a:ea typeface="微軟正黑體" panose="020B0604030504040204" pitchFamily="34" charset="-120"/>
            </a:endParaRPr>
          </a:p>
        </p:txBody>
      </p:sp>
      <p:sp>
        <p:nvSpPr>
          <p:cNvPr id="27" name="Arrow: Right 26">
            <a:extLst>
              <a:ext uri="{FF2B5EF4-FFF2-40B4-BE49-F238E27FC236}">
                <a16:creationId xmlns:a16="http://schemas.microsoft.com/office/drawing/2014/main" id="{9AB59D8F-65CE-4007-9E8C-B58BB2F2F21C}"/>
              </a:ext>
            </a:extLst>
          </p:cNvPr>
          <p:cNvSpPr/>
          <p:nvPr/>
        </p:nvSpPr>
        <p:spPr>
          <a:xfrm rot="16200000">
            <a:off x="5014814" y="4153207"/>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5AB14CA-112A-4CB8-98E7-AB4FAD99CA66}"/>
              </a:ext>
            </a:extLst>
          </p:cNvPr>
          <p:cNvSpPr/>
          <p:nvPr/>
        </p:nvSpPr>
        <p:spPr>
          <a:xfrm>
            <a:off x="4389132" y="5085708"/>
            <a:ext cx="1886323" cy="1161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到「家長智</a:t>
            </a:r>
            <a:r>
              <a:rPr lang="en-US" altLang="zh-TW" sz="2400" b="1" dirty="0">
                <a:latin typeface="微軟正黑體" panose="020B0604030504040204" pitchFamily="34" charset="-120"/>
                <a:ea typeface="微軟正黑體" panose="020B0604030504040204" pitchFamily="34" charset="-120"/>
              </a:rPr>
              <a:t>Net</a:t>
            </a:r>
            <a:r>
              <a:rPr lang="zh-TW" altLang="en-US" sz="2400" b="1" dirty="0">
                <a:latin typeface="微軟正黑體" panose="020B0604030504040204" pitchFamily="34" charset="-120"/>
                <a:ea typeface="微軟正黑體" panose="020B0604030504040204" pitchFamily="34" charset="-120"/>
              </a:rPr>
              <a:t>」網頁尋找資料</a:t>
            </a:r>
            <a:endParaRPr lang="en-US" sz="2400" b="1" dirty="0">
              <a:latin typeface="微軟正黑體" panose="020B0604030504040204" pitchFamily="34" charset="-120"/>
              <a:ea typeface="微軟正黑體" panose="020B0604030504040204" pitchFamily="34" charset="-120"/>
            </a:endParaRPr>
          </a:p>
        </p:txBody>
      </p:sp>
      <p:sp>
        <p:nvSpPr>
          <p:cNvPr id="29" name="Arrow: Right 28">
            <a:extLst>
              <a:ext uri="{FF2B5EF4-FFF2-40B4-BE49-F238E27FC236}">
                <a16:creationId xmlns:a16="http://schemas.microsoft.com/office/drawing/2014/main" id="{897A9748-87BB-4F65-9B98-7EC12930B407}"/>
              </a:ext>
            </a:extLst>
          </p:cNvPr>
          <p:cNvSpPr/>
          <p:nvPr/>
        </p:nvSpPr>
        <p:spPr>
          <a:xfrm rot="16200000">
            <a:off x="7729749" y="4153207"/>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F2D797C-98E9-4638-A9C3-63ABF9CCAE08}"/>
              </a:ext>
            </a:extLst>
          </p:cNvPr>
          <p:cNvSpPr/>
          <p:nvPr/>
        </p:nvSpPr>
        <p:spPr>
          <a:xfrm>
            <a:off x="7104067" y="5085708"/>
            <a:ext cx="1886323" cy="1161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哪一個方法更適合我的子女？</a:t>
            </a:r>
            <a:endParaRPr lang="en-US" sz="2400" b="1" dirty="0">
              <a:latin typeface="微軟正黑體" panose="020B0604030504040204" pitchFamily="34" charset="-120"/>
              <a:ea typeface="微軟正黑體" panose="020B0604030504040204" pitchFamily="34" charset="-120"/>
            </a:endParaRPr>
          </a:p>
        </p:txBody>
      </p:sp>
      <p:sp>
        <p:nvSpPr>
          <p:cNvPr id="31" name="Arrow: Right 30">
            <a:extLst>
              <a:ext uri="{FF2B5EF4-FFF2-40B4-BE49-F238E27FC236}">
                <a16:creationId xmlns:a16="http://schemas.microsoft.com/office/drawing/2014/main" id="{33556840-A7BA-4B46-80C4-223BECEC3776}"/>
              </a:ext>
            </a:extLst>
          </p:cNvPr>
          <p:cNvSpPr/>
          <p:nvPr/>
        </p:nvSpPr>
        <p:spPr>
          <a:xfrm rot="16200000">
            <a:off x="10364155" y="4145894"/>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3F050B0-5D4E-4925-BF98-28301A185393}"/>
              </a:ext>
            </a:extLst>
          </p:cNvPr>
          <p:cNvSpPr/>
          <p:nvPr/>
        </p:nvSpPr>
        <p:spPr>
          <a:xfrm>
            <a:off x="9738473" y="5078395"/>
            <a:ext cx="1886323" cy="1161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試試看，再觀察結果</a:t>
            </a:r>
            <a:endParaRPr 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61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7" grpId="0" animBg="1"/>
      <p:bldP spid="28" grpId="0" animBg="1"/>
      <p:bldP spid="29"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zh-TW" altLang="en-US" sz="6000" b="1" dirty="0">
                <a:latin typeface="微軟正黑體" panose="020B0604030504040204" pitchFamily="34" charset="-120"/>
                <a:ea typeface="微軟正黑體" panose="020B0604030504040204" pitchFamily="34" charset="-120"/>
              </a:rPr>
              <a:t>大綱</a:t>
            </a:r>
            <a:endParaRPr lang="zh-HK" altLang="en-US" sz="60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 親職壓力是什麼？</a:t>
            </a:r>
            <a:endParaRPr lang="en-US" altLang="zh-TW" sz="3000" dirty="0">
              <a:solidFill>
                <a:schemeClr val="tx1"/>
              </a:solidFill>
              <a:latin typeface="微軟正黑體" panose="020B0604030504040204" pitchFamily="34" charset="-120"/>
              <a:ea typeface="微軟正黑體" panose="020B0604030504040204" pitchFamily="34" charset="-120"/>
            </a:endParaRPr>
          </a:p>
          <a:p>
            <a:pPr>
              <a:buFont typeface="Courier New" panose="02070309020205020404" pitchFamily="49" charset="0"/>
              <a:buChar char="o"/>
            </a:pPr>
            <a:r>
              <a:rPr lang="en-US" altLang="zh-TW" sz="3000" dirty="0">
                <a:solidFill>
                  <a:schemeClr val="tx1"/>
                </a:solidFill>
                <a:latin typeface="微軟正黑體" panose="020B0604030504040204" pitchFamily="34" charset="-120"/>
                <a:ea typeface="微軟正黑體" panose="020B0604030504040204" pitchFamily="34" charset="-120"/>
              </a:rPr>
              <a:t> </a:t>
            </a:r>
            <a:r>
              <a:rPr lang="zh-TW" altLang="en-US" sz="3000" dirty="0">
                <a:solidFill>
                  <a:schemeClr val="tx1"/>
                </a:solidFill>
                <a:latin typeface="微軟正黑體" panose="020B0604030504040204" pitchFamily="34" charset="-120"/>
                <a:ea typeface="微軟正黑體" panose="020B0604030504040204" pitchFamily="34" charset="-120"/>
              </a:rPr>
              <a:t>面對壓力怎樣辦？</a:t>
            </a:r>
            <a:endParaRPr lang="en-US" altLang="zh-TW" sz="30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
            </a:pPr>
            <a:r>
              <a:rPr lang="en-US" altLang="zh-TW" sz="3000" dirty="0">
                <a:solidFill>
                  <a:schemeClr val="tx1"/>
                </a:solidFill>
                <a:latin typeface="微軟正黑體" panose="020B0604030504040204" pitchFamily="34" charset="-120"/>
                <a:ea typeface="微軟正黑體" panose="020B0604030504040204" pitchFamily="34" charset="-120"/>
              </a:rPr>
              <a:t> </a:t>
            </a:r>
            <a:r>
              <a:rPr lang="zh-TW" altLang="en-US" sz="3000" dirty="0">
                <a:solidFill>
                  <a:schemeClr val="tx1"/>
                </a:solidFill>
                <a:latin typeface="微軟正黑體" panose="020B0604030504040204" pitchFamily="34" charset="-120"/>
                <a:ea typeface="微軟正黑體" panose="020B0604030504040204" pitchFamily="34" charset="-120"/>
              </a:rPr>
              <a:t>提高覺察</a:t>
            </a:r>
            <a:endParaRPr lang="en-US" altLang="zh-TW" sz="30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
            </a:pPr>
            <a:r>
              <a:rPr lang="zh-TW" altLang="en-US" sz="3000" dirty="0">
                <a:solidFill>
                  <a:schemeClr val="tx1"/>
                </a:solidFill>
                <a:latin typeface="微軟正黑體" panose="020B0604030504040204" pitchFamily="34" charset="-120"/>
                <a:ea typeface="微軟正黑體" panose="020B0604030504040204" pitchFamily="34" charset="-120"/>
              </a:rPr>
              <a:t> 分辨來源</a:t>
            </a:r>
            <a:endParaRPr lang="en-US" altLang="zh-TW" sz="30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
            </a:pPr>
            <a:r>
              <a:rPr lang="en-US" altLang="zh-TW" sz="3000" dirty="0">
                <a:solidFill>
                  <a:schemeClr val="tx1"/>
                </a:solidFill>
                <a:latin typeface="微軟正黑體" panose="020B0604030504040204" pitchFamily="34" charset="-120"/>
                <a:ea typeface="微軟正黑體" panose="020B0604030504040204" pitchFamily="34" charset="-120"/>
              </a:rPr>
              <a:t> </a:t>
            </a:r>
            <a:r>
              <a:rPr lang="zh-TW" altLang="en-US" sz="3000" dirty="0">
                <a:solidFill>
                  <a:schemeClr val="tx1"/>
                </a:solidFill>
                <a:latin typeface="微軟正黑體" panose="020B0604030504040204" pitchFamily="34" charset="-120"/>
                <a:ea typeface="微軟正黑體" panose="020B0604030504040204" pitchFamily="34" charset="-120"/>
              </a:rPr>
              <a:t>面對壓力</a:t>
            </a:r>
            <a:endParaRPr lang="en-US" altLang="zh-TW" sz="3000" dirty="0">
              <a:solidFill>
                <a:schemeClr val="tx1"/>
              </a:solidFill>
              <a:latin typeface="微軟正黑體" panose="020B0604030504040204" pitchFamily="34" charset="-120"/>
              <a:ea typeface="微軟正黑體" panose="020B0604030504040204" pitchFamily="34" charset="-120"/>
            </a:endParaRPr>
          </a:p>
          <a:p>
            <a:pPr lvl="4">
              <a:buFont typeface="Wingdings" panose="05000000000000000000" pitchFamily="2" charset="2"/>
              <a:buChar char="ü"/>
            </a:pPr>
            <a:r>
              <a:rPr lang="en-US" altLang="zh-TW" sz="3000" dirty="0">
                <a:solidFill>
                  <a:schemeClr val="tx1"/>
                </a:solidFill>
                <a:latin typeface="微軟正黑體" panose="020B0604030504040204" pitchFamily="34" charset="-120"/>
                <a:ea typeface="微軟正黑體" panose="020B0604030504040204" pitchFamily="34" charset="-120"/>
              </a:rPr>
              <a:t> </a:t>
            </a:r>
            <a:r>
              <a:rPr lang="zh-TW" altLang="en-US" sz="3000" dirty="0">
                <a:solidFill>
                  <a:schemeClr val="tx1"/>
                </a:solidFill>
                <a:latin typeface="微軟正黑體" panose="020B0604030504040204" pitchFamily="34" charset="-120"/>
                <a:ea typeface="微軟正黑體" panose="020B0604030504040204" pitchFamily="34" charset="-120"/>
              </a:rPr>
              <a:t>情緒為本</a:t>
            </a:r>
            <a:endParaRPr lang="en-US" altLang="zh-TW" sz="3000" dirty="0">
              <a:solidFill>
                <a:schemeClr val="tx1"/>
              </a:solidFill>
              <a:latin typeface="微軟正黑體" panose="020B0604030504040204" pitchFamily="34" charset="-120"/>
              <a:ea typeface="微軟正黑體" panose="020B0604030504040204" pitchFamily="34" charset="-120"/>
            </a:endParaRPr>
          </a:p>
          <a:p>
            <a:pPr lvl="4">
              <a:buFont typeface="Wingdings" panose="05000000000000000000" pitchFamily="2" charset="2"/>
              <a:buChar char="ü"/>
            </a:pPr>
            <a:r>
              <a:rPr lang="en-US" altLang="zh-TW" sz="3000" dirty="0">
                <a:solidFill>
                  <a:schemeClr val="tx1"/>
                </a:solidFill>
                <a:latin typeface="微軟正黑體" panose="020B0604030504040204" pitchFamily="34" charset="-120"/>
                <a:ea typeface="微軟正黑體" panose="020B0604030504040204" pitchFamily="34" charset="-120"/>
              </a:rPr>
              <a:t> </a:t>
            </a:r>
            <a:r>
              <a:rPr lang="zh-TW" altLang="en-US" sz="3000" dirty="0">
                <a:solidFill>
                  <a:schemeClr val="tx1"/>
                </a:solidFill>
                <a:latin typeface="微軟正黑體" panose="020B0604030504040204" pitchFamily="34" charset="-120"/>
                <a:ea typeface="微軟正黑體" panose="020B0604030504040204" pitchFamily="34" charset="-120"/>
              </a:rPr>
              <a:t>問題為本</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48503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B6D50A24-2E04-4CBB-997B-DA406C544B3F}"/>
              </a:ext>
            </a:extLst>
          </p:cNvPr>
          <p:cNvSpPr>
            <a:spLocks noGrp="1"/>
          </p:cNvSpPr>
          <p:nvPr>
            <p:ph type="title"/>
          </p:nvPr>
        </p:nvSpPr>
        <p:spPr>
          <a:xfrm>
            <a:off x="1097280" y="286603"/>
            <a:ext cx="10058400" cy="1450757"/>
          </a:xfrm>
        </p:spPr>
        <p:txBody>
          <a:bodyPr>
            <a:normAutofit/>
          </a:bodyPr>
          <a:lstStyle/>
          <a:p>
            <a:r>
              <a:rPr lang="zh-TW" altLang="en-US" sz="5400" b="1" dirty="0">
                <a:latin typeface="微軟正黑體" panose="020B0604030504040204" pitchFamily="34" charset="-120"/>
                <a:ea typeface="微軟正黑體" panose="020B0604030504040204" pitchFamily="34" charset="-120"/>
              </a:rPr>
              <a:t>教育局「家長智</a:t>
            </a:r>
            <a:r>
              <a:rPr lang="en-US" altLang="zh-TW" sz="5400" b="1" dirty="0">
                <a:latin typeface="微軟正黑體" panose="020B0604030504040204" pitchFamily="34" charset="-120"/>
                <a:ea typeface="微軟正黑體" panose="020B0604030504040204" pitchFamily="34" charset="-120"/>
              </a:rPr>
              <a:t>Net</a:t>
            </a:r>
            <a:r>
              <a:rPr lang="zh-TW" altLang="en-US" sz="5400" b="1" dirty="0">
                <a:latin typeface="微軟正黑體" panose="020B0604030504040204" pitchFamily="34" charset="-120"/>
                <a:ea typeface="微軟正黑體" panose="020B0604030504040204" pitchFamily="34" charset="-120"/>
              </a:rPr>
              <a:t>」網頁</a:t>
            </a:r>
          </a:p>
        </p:txBody>
      </p:sp>
      <p:sp>
        <p:nvSpPr>
          <p:cNvPr id="8" name="內容版面配置區 2">
            <a:extLst>
              <a:ext uri="{FF2B5EF4-FFF2-40B4-BE49-F238E27FC236}">
                <a16:creationId xmlns:a16="http://schemas.microsoft.com/office/drawing/2014/main" id="{8B9E4CD0-94CD-4A5D-A94E-732DFF8B090A}"/>
              </a:ext>
            </a:extLst>
          </p:cNvPr>
          <p:cNvSpPr>
            <a:spLocks noGrp="1"/>
          </p:cNvSpPr>
          <p:nvPr>
            <p:ph idx="1"/>
          </p:nvPr>
        </p:nvSpPr>
        <p:spPr>
          <a:xfrm>
            <a:off x="1652085" y="2358028"/>
            <a:ext cx="10058400" cy="1587247"/>
          </a:xfrm>
        </p:spPr>
        <p:txBody>
          <a:bodyPr>
            <a:noAutofit/>
          </a:bodyPr>
          <a:lstStyle/>
          <a:p>
            <a:pPr>
              <a:buFont typeface="Arial" panose="020B0604020202020204" pitchFamily="34" charset="0"/>
              <a:buChar char="•"/>
            </a:pPr>
            <a:r>
              <a:rPr lang="zh-TW" altLang="en-US" sz="2800" dirty="0">
                <a:solidFill>
                  <a:schemeClr val="tx1"/>
                </a:solidFill>
                <a:latin typeface="微軟正黑體" panose="020B0604030504040204" pitchFamily="34" charset="-120"/>
                <a:ea typeface="微軟正黑體" panose="020B0604030504040204" pitchFamily="34" charset="-120"/>
              </a:rPr>
              <a:t>尋求方法：從「家長智</a:t>
            </a:r>
            <a:r>
              <a:rPr lang="en-US" altLang="zh-TW" sz="2800" dirty="0">
                <a:solidFill>
                  <a:schemeClr val="tx1"/>
                </a:solidFill>
                <a:latin typeface="Century Gothic" panose="020B0502020202020204" pitchFamily="34" charset="0"/>
                <a:ea typeface="微軟正黑體" panose="020B0604030504040204" pitchFamily="34" charset="-120"/>
              </a:rPr>
              <a:t>Net</a:t>
            </a:r>
            <a:r>
              <a:rPr lang="zh-TW" altLang="en-US" sz="2800" dirty="0">
                <a:solidFill>
                  <a:schemeClr val="tx1"/>
                </a:solidFill>
                <a:latin typeface="微軟正黑體" panose="020B0604030504040204" pitchFamily="34" charset="-120"/>
                <a:ea typeface="微軟正黑體" panose="020B0604030504040204" pitchFamily="34" charset="-120"/>
              </a:rPr>
              <a:t>」網頁尋找教育資源，包括短片、交章、遊戲及專家建議等。</a:t>
            </a:r>
          </a:p>
        </p:txBody>
      </p:sp>
      <p:sp>
        <p:nvSpPr>
          <p:cNvPr id="12" name="Content Placeholder 2">
            <a:extLst>
              <a:ext uri="{FF2B5EF4-FFF2-40B4-BE49-F238E27FC236}">
                <a16:creationId xmlns:a16="http://schemas.microsoft.com/office/drawing/2014/main" id="{DEF8141D-E290-48DA-AA29-D98245894A03}"/>
              </a:ext>
            </a:extLst>
          </p:cNvPr>
          <p:cNvSpPr txBox="1">
            <a:spLocks/>
          </p:cNvSpPr>
          <p:nvPr/>
        </p:nvSpPr>
        <p:spPr>
          <a:xfrm>
            <a:off x="1289921" y="1884494"/>
            <a:ext cx="10515600" cy="5206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sz="2800" dirty="0">
                <a:solidFill>
                  <a:schemeClr val="tx1"/>
                </a:solidFill>
                <a:latin typeface="微軟正黑體" panose="020B0604030504040204" pitchFamily="34" charset="-120"/>
                <a:ea typeface="微軟正黑體" panose="020B0604030504040204" pitchFamily="34" charset="-120"/>
              </a:rPr>
              <a:t> 問題為本：嘗試處理令人感到壓力的問題本身。</a:t>
            </a: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pic>
        <p:nvPicPr>
          <p:cNvPr id="4" name="Picture 3">
            <a:extLst>
              <a:ext uri="{FF2B5EF4-FFF2-40B4-BE49-F238E27FC236}">
                <a16:creationId xmlns:a16="http://schemas.microsoft.com/office/drawing/2014/main" id="{E29086B0-34A1-4B96-A3F9-50806B004377}"/>
              </a:ext>
            </a:extLst>
          </p:cNvPr>
          <p:cNvPicPr>
            <a:picLocks noChangeAspect="1"/>
          </p:cNvPicPr>
          <p:nvPr/>
        </p:nvPicPr>
        <p:blipFill>
          <a:blip r:embed="rId3"/>
          <a:stretch>
            <a:fillRect/>
          </a:stretch>
        </p:blipFill>
        <p:spPr>
          <a:xfrm>
            <a:off x="4866480" y="3340025"/>
            <a:ext cx="2520000" cy="2520000"/>
          </a:xfrm>
          <a:prstGeom prst="rect">
            <a:avLst/>
          </a:prstGeom>
        </p:spPr>
      </p:pic>
      <p:sp>
        <p:nvSpPr>
          <p:cNvPr id="13" name="Google Shape;568;p38">
            <a:extLst>
              <a:ext uri="{FF2B5EF4-FFF2-40B4-BE49-F238E27FC236}">
                <a16:creationId xmlns:a16="http://schemas.microsoft.com/office/drawing/2014/main" id="{5B95DFCF-6E48-4735-8262-EA051C6C9E53}"/>
              </a:ext>
            </a:extLst>
          </p:cNvPr>
          <p:cNvSpPr txBox="1"/>
          <p:nvPr/>
        </p:nvSpPr>
        <p:spPr>
          <a:xfrm>
            <a:off x="4942164" y="5738773"/>
            <a:ext cx="2519999" cy="832624"/>
          </a:xfrm>
          <a:prstGeom prst="rect">
            <a:avLst/>
          </a:prstGeom>
          <a:noFill/>
          <a:ln>
            <a:noFill/>
          </a:ln>
        </p:spPr>
        <p:txBody>
          <a:bodyPr spcFirstLastPara="1" wrap="square" lIns="91425" tIns="45700" rIns="91425" bIns="45700" anchor="ctr" anchorCtr="0">
            <a:noAutofit/>
          </a:bodyPr>
          <a:lstStyle/>
          <a:p>
            <a:pPr lvl="0" algn="ctr">
              <a:lnSpc>
                <a:spcPct val="90000"/>
              </a:lnSpc>
              <a:buClr>
                <a:schemeClr val="dk1"/>
              </a:buClr>
              <a:buSzPts val="1400"/>
            </a:pPr>
            <a:r>
              <a:rPr lang="zh-TW" altLang="en-US" sz="2000" b="1" dirty="0">
                <a:solidFill>
                  <a:schemeClr val="dk1"/>
                </a:solidFill>
                <a:latin typeface="Arial"/>
                <a:ea typeface="Arial"/>
                <a:cs typeface="Arial"/>
                <a:sym typeface="Arial"/>
              </a:rPr>
              <a:t>「家長智</a:t>
            </a:r>
            <a:r>
              <a:rPr lang="en-US" altLang="zh-TW" sz="2000" b="1" dirty="0">
                <a:solidFill>
                  <a:schemeClr val="dk1"/>
                </a:solidFill>
                <a:latin typeface="Century Gothic" panose="020B0502020202020204" pitchFamily="34" charset="0"/>
                <a:ea typeface="Arial"/>
                <a:cs typeface="Arial"/>
                <a:sym typeface="Arial"/>
              </a:rPr>
              <a:t>Net</a:t>
            </a:r>
            <a:r>
              <a:rPr lang="zh-TW" altLang="en-US" sz="2000" b="1" dirty="0">
                <a:solidFill>
                  <a:schemeClr val="dk1"/>
                </a:solidFill>
                <a:latin typeface="Arial"/>
                <a:ea typeface="Arial"/>
                <a:cs typeface="Arial"/>
                <a:sym typeface="Arial"/>
              </a:rPr>
              <a:t>」網頁</a:t>
            </a:r>
            <a:endParaRPr sz="2000"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94279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E9E0AAD-A754-4AB6-847D-E92E57C0403A}"/>
              </a:ext>
            </a:extLst>
          </p:cNvPr>
          <p:cNvPicPr>
            <a:picLocks noChangeAspect="1"/>
          </p:cNvPicPr>
          <p:nvPr/>
        </p:nvPicPr>
        <p:blipFill>
          <a:blip r:embed="rId3"/>
          <a:stretch>
            <a:fillRect/>
          </a:stretch>
        </p:blipFill>
        <p:spPr>
          <a:xfrm>
            <a:off x="154816" y="178122"/>
            <a:ext cx="7612448" cy="3494864"/>
          </a:xfrm>
          <a:prstGeom prst="rect">
            <a:avLst/>
          </a:prstGeom>
        </p:spPr>
      </p:pic>
      <p:pic>
        <p:nvPicPr>
          <p:cNvPr id="14" name="Picture 13">
            <a:extLst>
              <a:ext uri="{FF2B5EF4-FFF2-40B4-BE49-F238E27FC236}">
                <a16:creationId xmlns:a16="http://schemas.microsoft.com/office/drawing/2014/main" id="{DA513FEE-7675-4B7A-BEC0-5092B0D956D8}"/>
              </a:ext>
            </a:extLst>
          </p:cNvPr>
          <p:cNvPicPr>
            <a:picLocks noChangeAspect="1"/>
          </p:cNvPicPr>
          <p:nvPr/>
        </p:nvPicPr>
        <p:blipFill rotWithShape="1">
          <a:blip r:embed="rId4"/>
          <a:srcRect t="6237" r="2095"/>
          <a:stretch/>
        </p:blipFill>
        <p:spPr>
          <a:xfrm>
            <a:off x="3587896" y="2613091"/>
            <a:ext cx="8449288" cy="4066787"/>
          </a:xfrm>
          <a:prstGeom prst="rect">
            <a:avLst/>
          </a:prstGeom>
        </p:spPr>
      </p:pic>
      <p:sp>
        <p:nvSpPr>
          <p:cNvPr id="15" name="Arrow: Right 14">
            <a:extLst>
              <a:ext uri="{FF2B5EF4-FFF2-40B4-BE49-F238E27FC236}">
                <a16:creationId xmlns:a16="http://schemas.microsoft.com/office/drawing/2014/main" id="{2266B54C-5D60-4596-AA2D-AD18AEE8117C}"/>
              </a:ext>
            </a:extLst>
          </p:cNvPr>
          <p:cNvSpPr/>
          <p:nvPr/>
        </p:nvSpPr>
        <p:spPr>
          <a:xfrm rot="10800000">
            <a:off x="7767264" y="527338"/>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BB3FA9-FFA6-4504-A92A-DEDEA4FBBB3D}"/>
              </a:ext>
            </a:extLst>
          </p:cNvPr>
          <p:cNvSpPr/>
          <p:nvPr/>
        </p:nvSpPr>
        <p:spPr>
          <a:xfrm>
            <a:off x="8673456" y="440847"/>
            <a:ext cx="3285462" cy="809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尋求方法：到「家長智</a:t>
            </a:r>
            <a:r>
              <a:rPr lang="en-US" altLang="zh-TW" sz="2400" b="1" dirty="0">
                <a:latin typeface="微軟正黑體" panose="020B0604030504040204" pitchFamily="34" charset="-120"/>
                <a:ea typeface="微軟正黑體" panose="020B0604030504040204" pitchFamily="34" charset="-120"/>
              </a:rPr>
              <a:t>Net</a:t>
            </a:r>
            <a:r>
              <a:rPr lang="zh-TW" altLang="en-US" sz="2400" b="1" dirty="0">
                <a:latin typeface="微軟正黑體" panose="020B0604030504040204" pitchFamily="34" charset="-120"/>
                <a:ea typeface="微軟正黑體" panose="020B0604030504040204" pitchFamily="34" charset="-120"/>
              </a:rPr>
              <a:t>」網頁尋找資料</a:t>
            </a:r>
            <a:endParaRPr lang="en-US" sz="2400" b="1" dirty="0">
              <a:latin typeface="微軟正黑體" panose="020B0604030504040204" pitchFamily="34" charset="-120"/>
              <a:ea typeface="微軟正黑體" panose="020B0604030504040204" pitchFamily="34" charset="-120"/>
            </a:endParaRPr>
          </a:p>
        </p:txBody>
      </p:sp>
      <p:sp>
        <p:nvSpPr>
          <p:cNvPr id="17" name="Arrow: Right 16">
            <a:extLst>
              <a:ext uri="{FF2B5EF4-FFF2-40B4-BE49-F238E27FC236}">
                <a16:creationId xmlns:a16="http://schemas.microsoft.com/office/drawing/2014/main" id="{10656610-750B-4229-81FD-59AED82C42A0}"/>
              </a:ext>
            </a:extLst>
          </p:cNvPr>
          <p:cNvSpPr/>
          <p:nvPr/>
        </p:nvSpPr>
        <p:spPr>
          <a:xfrm>
            <a:off x="2793529" y="4327985"/>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4EC788-F48C-4592-9C65-C3E351A9EC94}"/>
              </a:ext>
            </a:extLst>
          </p:cNvPr>
          <p:cNvSpPr/>
          <p:nvPr/>
        </p:nvSpPr>
        <p:spPr>
          <a:xfrm>
            <a:off x="256854" y="3814160"/>
            <a:ext cx="2436056" cy="1439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作出決定：選擇適合自己和子女的方法作出嘗試</a:t>
            </a:r>
            <a:endParaRPr 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223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a:xfrm>
            <a:off x="719788" y="233557"/>
            <a:ext cx="10515600" cy="1325563"/>
          </a:xfrm>
        </p:spPr>
        <p:txBody>
          <a:bodyPr>
            <a:normAutofit/>
          </a:bodyPr>
          <a:lstStyle/>
          <a:p>
            <a:r>
              <a:rPr lang="zh-TW" altLang="en-US" sz="6000" b="1" dirty="0">
                <a:latin typeface="微軟正黑體" panose="020B0604030504040204" pitchFamily="34" charset="-120"/>
                <a:ea typeface="微軟正黑體" panose="020B0604030504040204" pitchFamily="34" charset="-120"/>
              </a:rPr>
              <a:t>總結</a:t>
            </a:r>
            <a:endParaRPr lang="zh-HK" altLang="en-US" sz="60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719788" y="1810115"/>
            <a:ext cx="10752424" cy="4400562"/>
          </a:xfrm>
          <a:ln w="25400">
            <a:noFill/>
          </a:ln>
        </p:spPr>
        <p:txBody>
          <a:bodyPr>
            <a:noAutofit/>
          </a:bodyPr>
          <a:lstStyle/>
          <a:p>
            <a:pPr>
              <a:buFont typeface="Courier New" panose="02070309020205020404" pitchFamily="49" charset="0"/>
              <a:buChar char="o"/>
            </a:pPr>
            <a:r>
              <a:rPr lang="zh-TW" altLang="en-US" dirty="0">
                <a:latin typeface="微軟正黑體" panose="020B0604030504040204" pitchFamily="34" charset="-120"/>
                <a:ea typeface="微軟正黑體" panose="020B0604030504040204" pitchFamily="34" charset="-120"/>
              </a:rPr>
              <a:t>親職壓力是什麼？</a:t>
            </a:r>
          </a:p>
          <a:p>
            <a:pPr lvl="1">
              <a:buFont typeface="Wingdings" panose="05000000000000000000" pitchFamily="2" charset="2"/>
              <a:buChar char="§"/>
            </a:pPr>
            <a:r>
              <a:rPr lang="zh-TW" altLang="en-US" sz="2000" dirty="0">
                <a:latin typeface="微軟正黑體" panose="020B0604030504040204" pitchFamily="34" charset="-120"/>
                <a:ea typeface="微軟正黑體" panose="020B0604030504040204" pitchFamily="34" charset="-120"/>
              </a:rPr>
              <a:t>家長認為教養子女的要求和需要超過其資源或能力時產生的負面情緒，甚或變成壓力</a:t>
            </a:r>
          </a:p>
          <a:p>
            <a:pPr>
              <a:buFont typeface="Courier New" panose="02070309020205020404" pitchFamily="49" charset="0"/>
              <a:buChar char="o"/>
            </a:pPr>
            <a:r>
              <a:rPr lang="zh-TW" altLang="en-US" dirty="0">
                <a:latin typeface="微軟正黑體" panose="020B0604030504040204" pitchFamily="34" charset="-120"/>
                <a:ea typeface="微軟正黑體" panose="020B0604030504040204" pitchFamily="34" charset="-120"/>
              </a:rPr>
              <a:t>提高覺察</a:t>
            </a:r>
          </a:p>
          <a:p>
            <a:pPr lvl="1">
              <a:buFont typeface="Wingdings" panose="05000000000000000000" pitchFamily="2" charset="2"/>
              <a:buChar char="§"/>
            </a:pPr>
            <a:r>
              <a:rPr lang="zh-TW" altLang="en-US" sz="2000" dirty="0">
                <a:latin typeface="微軟正黑體" panose="020B0604030504040204" pitchFamily="34" charset="-120"/>
                <a:ea typeface="微軟正黑體" panose="020B0604030504040204" pitchFamily="34" charset="-120"/>
              </a:rPr>
              <a:t>運用語言表達自己的負面情緒，並描述背後的原因</a:t>
            </a:r>
            <a:endParaRPr lang="en-US" altLang="zh-TW" sz="2000"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
            </a:pPr>
            <a:r>
              <a:rPr lang="zh-TW" altLang="en-US" sz="2000" dirty="0">
                <a:latin typeface="微軟正黑體" panose="020B0604030504040204" pitchFamily="34" charset="-120"/>
                <a:ea typeface="微軟正黑體" panose="020B0604030504040204" pitchFamily="34" charset="-120"/>
              </a:rPr>
              <a:t>保持自我關懷，憐憫自己、接納自己、原諒自己</a:t>
            </a:r>
            <a:endParaRPr lang="en-US" altLang="zh-TW" sz="2000"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
            </a:pPr>
            <a:r>
              <a:rPr lang="zh-TW" altLang="en-US" sz="2000" dirty="0">
                <a:latin typeface="微軟正黑體" panose="020B0604030504040204" pitchFamily="34" charset="-120"/>
                <a:ea typeface="微軟正黑體" panose="020B0604030504040204" pitchFamily="34" charset="-120"/>
              </a:rPr>
              <a:t>同時留心自己照顧子女時感到的負面和正面情緒</a:t>
            </a:r>
            <a:endParaRPr lang="en-US" altLang="zh-TW" sz="2000" dirty="0">
              <a:latin typeface="微軟正黑體" panose="020B0604030504040204" pitchFamily="34" charset="-120"/>
              <a:ea typeface="微軟正黑體" panose="020B0604030504040204" pitchFamily="34" charset="-120"/>
            </a:endParaRPr>
          </a:p>
          <a:p>
            <a:pPr>
              <a:buFont typeface="Courier New" panose="02070309020205020404" pitchFamily="49" charset="0"/>
              <a:buChar char="o"/>
            </a:pPr>
            <a:r>
              <a:rPr lang="zh-TW" altLang="en-US" dirty="0">
                <a:latin typeface="微軟正黑體" panose="020B0604030504040204" pitchFamily="34" charset="-120"/>
                <a:ea typeface="微軟正黑體" panose="020B0604030504040204" pitchFamily="34" charset="-120"/>
              </a:rPr>
              <a:t>分辨較難控制和較能控制的</a:t>
            </a:r>
            <a:r>
              <a:rPr lang="zh-TW" altLang="en-US">
                <a:latin typeface="微軟正黑體" panose="020B0604030504040204" pitchFamily="34" charset="-120"/>
                <a:ea typeface="微軟正黑體" panose="020B0604030504040204" pitchFamily="34" charset="-120"/>
              </a:rPr>
              <a:t>壓力來源</a:t>
            </a:r>
            <a:endParaRPr lang="en-US" altLang="zh-TW"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
            </a:pPr>
            <a:r>
              <a:rPr lang="zh-TW" altLang="en-US" sz="2000" dirty="0">
                <a:latin typeface="微軟正黑體" panose="020B0604030504040204" pitchFamily="34" charset="-120"/>
                <a:ea typeface="微軟正黑體" panose="020B0604030504040204" pitchFamily="34" charset="-120"/>
              </a:rPr>
              <a:t>面對較難控制的壓力：情緒為本應對方法</a:t>
            </a:r>
            <a:endParaRPr lang="en-US" altLang="zh-TW" sz="2000" dirty="0">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000" dirty="0">
                <a:latin typeface="微軟正黑體" panose="020B0604030504040204" pitchFamily="34" charset="-120"/>
                <a:ea typeface="微軟正黑體" panose="020B0604030504040204" pitchFamily="34" charset="-120"/>
              </a:rPr>
              <a:t> 放鬆身體：身體掃瞄</a:t>
            </a:r>
            <a:endParaRPr lang="en-US" altLang="zh-TW" sz="2000" dirty="0">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000" dirty="0">
                <a:latin typeface="微軟正黑體" panose="020B0604030504040204" pitchFamily="34" charset="-120"/>
                <a:ea typeface="微軟正黑體" panose="020B0604030504040204" pitchFamily="34" charset="-120"/>
              </a:rPr>
              <a:t>正向思維：打擊思想陷阱</a:t>
            </a:r>
          </a:p>
          <a:p>
            <a:pPr lvl="1">
              <a:buFont typeface="Wingdings" panose="05000000000000000000" pitchFamily="2" charset="2"/>
              <a:buChar char="§"/>
            </a:pPr>
            <a:r>
              <a:rPr lang="zh-TW" altLang="en-US" sz="2000" dirty="0">
                <a:latin typeface="微軟正黑體" panose="020B0604030504040204" pitchFamily="34" charset="-120"/>
                <a:ea typeface="微軟正黑體" panose="020B0604030504040204" pitchFamily="34" charset="-120"/>
              </a:rPr>
              <a:t>面對較能控制的壓力：問題為本應對方法</a:t>
            </a:r>
            <a:endParaRPr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8111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親職壓力是什麼？</a:t>
            </a:r>
          </a:p>
        </p:txBody>
      </p:sp>
      <p:sp>
        <p:nvSpPr>
          <p:cNvPr id="5" name="Rectangle 28">
            <a:extLst>
              <a:ext uri="{FF2B5EF4-FFF2-40B4-BE49-F238E27FC236}">
                <a16:creationId xmlns:a16="http://schemas.microsoft.com/office/drawing/2014/main" id="{8F943129-4F44-4804-94F4-90A409A93378}"/>
              </a:ext>
            </a:extLst>
          </p:cNvPr>
          <p:cNvSpPr/>
          <p:nvPr/>
        </p:nvSpPr>
        <p:spPr>
          <a:xfrm>
            <a:off x="1097280" y="4950592"/>
            <a:ext cx="5258253" cy="1169551"/>
          </a:xfrm>
          <a:prstGeom prst="rect">
            <a:avLst/>
          </a:prstGeom>
        </p:spPr>
        <p:txBody>
          <a:bodyPr wrap="square">
            <a:spAutoFit/>
          </a:bodyPr>
          <a:lstStyle/>
          <a:p>
            <a:pPr marL="285750" indent="-285750">
              <a:buFont typeface="Arial" panose="020B0604020202020204" pitchFamily="34" charset="0"/>
              <a:buChar char="•"/>
            </a:pPr>
            <a:r>
              <a:rPr lang="en-US" sz="1400" dirty="0" err="1">
                <a:latin typeface="Century Gothic" panose="020B0502020202020204" pitchFamily="34" charset="0"/>
              </a:rPr>
              <a:t>Deater</a:t>
            </a:r>
            <a:r>
              <a:rPr lang="en-US" sz="1400" dirty="0">
                <a:latin typeface="Century Gothic" panose="020B0502020202020204" pitchFamily="34" charset="0"/>
              </a:rPr>
              <a:t>-Deckard, K., &amp; </a:t>
            </a:r>
            <a:r>
              <a:rPr lang="en-US" sz="1400" dirty="0" err="1">
                <a:latin typeface="Century Gothic" panose="020B0502020202020204" pitchFamily="34" charset="0"/>
              </a:rPr>
              <a:t>Panneton</a:t>
            </a:r>
            <a:r>
              <a:rPr lang="en-US" sz="1400" dirty="0">
                <a:latin typeface="Century Gothic" panose="020B0502020202020204" pitchFamily="34" charset="0"/>
              </a:rPr>
              <a:t>, R. (2017). Unearthing the developmental and intergenerational dynamics of stress in parent and child functioning. In K. D. Deckard, &amp; R. </a:t>
            </a:r>
            <a:r>
              <a:rPr lang="en-US" sz="1400" dirty="0" err="1">
                <a:latin typeface="Century Gothic" panose="020B0502020202020204" pitchFamily="34" charset="0"/>
              </a:rPr>
              <a:t>Panneton</a:t>
            </a:r>
            <a:r>
              <a:rPr lang="en-US" sz="1400" dirty="0">
                <a:latin typeface="Century Gothic" panose="020B0502020202020204" pitchFamily="34" charset="0"/>
              </a:rPr>
              <a:t> (Eds.), </a:t>
            </a:r>
            <a:r>
              <a:rPr lang="en-US" sz="1400" i="1" dirty="0">
                <a:latin typeface="Century Gothic" panose="020B0502020202020204" pitchFamily="34" charset="0"/>
              </a:rPr>
              <a:t>Parental stress and early child development </a:t>
            </a:r>
            <a:r>
              <a:rPr lang="en-US" sz="1400" dirty="0">
                <a:latin typeface="Century Gothic" panose="020B0502020202020204" pitchFamily="34" charset="0"/>
              </a:rPr>
              <a:t>(pp. 1–11). Springer.</a:t>
            </a:r>
          </a:p>
        </p:txBody>
      </p:sp>
      <p:sp>
        <p:nvSpPr>
          <p:cNvPr id="12" name="內容版面配置區 2">
            <a:extLst>
              <a:ext uri="{FF2B5EF4-FFF2-40B4-BE49-F238E27FC236}">
                <a16:creationId xmlns:a16="http://schemas.microsoft.com/office/drawing/2014/main" id="{46073306-D180-4403-BAB0-F5DC3924C43E}"/>
              </a:ext>
            </a:extLst>
          </p:cNvPr>
          <p:cNvSpPr>
            <a:spLocks noGrp="1"/>
          </p:cNvSpPr>
          <p:nvPr>
            <p:ph idx="1"/>
          </p:nvPr>
        </p:nvSpPr>
        <p:spPr>
          <a:xfrm>
            <a:off x="1097280" y="1845734"/>
            <a:ext cx="5158665" cy="1694171"/>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家長認為教養子女的要求和需要</a:t>
            </a:r>
            <a:r>
              <a:rPr lang="zh-TW" altLang="en-US" sz="3000" b="1" dirty="0">
                <a:solidFill>
                  <a:srgbClr val="1CADE4"/>
                </a:solidFill>
                <a:latin typeface="微軟正黑體" panose="020B0604030504040204" pitchFamily="34" charset="-120"/>
                <a:ea typeface="微軟正黑體" panose="020B0604030504040204" pitchFamily="34" charset="-120"/>
              </a:rPr>
              <a:t>超過</a:t>
            </a:r>
            <a:r>
              <a:rPr lang="zh-TW" altLang="en-US" sz="3000" dirty="0">
                <a:solidFill>
                  <a:schemeClr val="tx1"/>
                </a:solidFill>
                <a:latin typeface="微軟正黑體" panose="020B0604030504040204" pitchFamily="34" charset="-120"/>
                <a:ea typeface="微軟正黑體" panose="020B0604030504040204" pitchFamily="34" charset="-120"/>
              </a:rPr>
              <a:t>其資源或能力時產生的負面情緒，甚或變成壓力。</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pic>
        <p:nvPicPr>
          <p:cNvPr id="9" name="Picture 8">
            <a:extLst>
              <a:ext uri="{FF2B5EF4-FFF2-40B4-BE49-F238E27FC236}">
                <a16:creationId xmlns:a16="http://schemas.microsoft.com/office/drawing/2014/main" id="{5FDCA9EA-1B46-426B-A6AE-346A0B58B962}"/>
              </a:ext>
            </a:extLst>
          </p:cNvPr>
          <p:cNvPicPr>
            <a:picLocks noChangeAspect="1"/>
          </p:cNvPicPr>
          <p:nvPr/>
        </p:nvPicPr>
        <p:blipFill>
          <a:blip r:embed="rId3"/>
          <a:stretch>
            <a:fillRect/>
          </a:stretch>
        </p:blipFill>
        <p:spPr>
          <a:xfrm>
            <a:off x="5700057" y="1737360"/>
            <a:ext cx="6565961" cy="4474852"/>
          </a:xfrm>
          <a:prstGeom prst="rect">
            <a:avLst/>
          </a:prstGeom>
        </p:spPr>
      </p:pic>
    </p:spTree>
    <p:extLst>
      <p:ext uri="{BB962C8B-B14F-4D97-AF65-F5344CB8AC3E}">
        <p14:creationId xmlns:p14="http://schemas.microsoft.com/office/powerpoint/2010/main" val="207406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面對壓力怎樣辦？</a:t>
            </a: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Lieberman, M. D., Eisenberger, N. I., Crockett, M. J., Tom, S. M., Pfeifer, J. H., &amp; Way, B. M. (2007). Putting feelings into words. </a:t>
            </a:r>
            <a:r>
              <a:rPr lang="en-US" sz="1400" i="1" dirty="0">
                <a:latin typeface="Century Gothic" panose="020B0502020202020204" pitchFamily="34" charset="0"/>
              </a:rPr>
              <a:t>Psychological Science, 18</a:t>
            </a:r>
            <a:r>
              <a:rPr lang="en-US" sz="1400" dirty="0">
                <a:latin typeface="Century Gothic" panose="020B0502020202020204" pitchFamily="34" charset="0"/>
              </a:rPr>
              <a:t>(5), 421-428.</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提高覺察</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10" name="Rectangle 6">
            <a:extLst>
              <a:ext uri="{FF2B5EF4-FFF2-40B4-BE49-F238E27FC236}">
                <a16:creationId xmlns:a16="http://schemas.microsoft.com/office/drawing/2014/main" id="{EAE84BB5-633E-4B27-A625-B97F47A45722}"/>
              </a:ext>
            </a:extLst>
          </p:cNvPr>
          <p:cNvSpPr/>
          <p:nvPr/>
        </p:nvSpPr>
        <p:spPr>
          <a:xfrm>
            <a:off x="519165" y="2928207"/>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內疚</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3" name="Rectangle 8">
            <a:extLst>
              <a:ext uri="{FF2B5EF4-FFF2-40B4-BE49-F238E27FC236}">
                <a16:creationId xmlns:a16="http://schemas.microsoft.com/office/drawing/2014/main" id="{FEC4843D-98B6-44E2-8F5C-E558C651904C}"/>
              </a:ext>
            </a:extLst>
          </p:cNvPr>
          <p:cNvSpPr/>
          <p:nvPr/>
        </p:nvSpPr>
        <p:spPr>
          <a:xfrm>
            <a:off x="1235363" y="394426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憤怒</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14" name="Rectangle 9">
            <a:extLst>
              <a:ext uri="{FF2B5EF4-FFF2-40B4-BE49-F238E27FC236}">
                <a16:creationId xmlns:a16="http://schemas.microsoft.com/office/drawing/2014/main" id="{2ED7AAEF-A708-4E4B-8AAC-6F980BEA1E97}"/>
              </a:ext>
            </a:extLst>
          </p:cNvPr>
          <p:cNvSpPr/>
          <p:nvPr/>
        </p:nvSpPr>
        <p:spPr>
          <a:xfrm>
            <a:off x="5039355" y="490023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難受</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5" name="Rectangle 11">
            <a:extLst>
              <a:ext uri="{FF2B5EF4-FFF2-40B4-BE49-F238E27FC236}">
                <a16:creationId xmlns:a16="http://schemas.microsoft.com/office/drawing/2014/main" id="{4D5DF0EE-3D7D-46B8-968D-F0C54D4A0F7C}"/>
              </a:ext>
            </a:extLst>
          </p:cNvPr>
          <p:cNvSpPr/>
          <p:nvPr/>
        </p:nvSpPr>
        <p:spPr>
          <a:xfrm>
            <a:off x="3055435" y="2919095"/>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憂慮</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6" name="Rectangle 12">
            <a:extLst>
              <a:ext uri="{FF2B5EF4-FFF2-40B4-BE49-F238E27FC236}">
                <a16:creationId xmlns:a16="http://schemas.microsoft.com/office/drawing/2014/main" id="{9A1A9758-BA7D-40ED-A1C4-B95AEEEF3417}"/>
              </a:ext>
            </a:extLst>
          </p:cNvPr>
          <p:cNvSpPr/>
          <p:nvPr/>
        </p:nvSpPr>
        <p:spPr>
          <a:xfrm>
            <a:off x="8127975" y="2940619"/>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哀傷</a:t>
            </a:r>
          </a:p>
        </p:txBody>
      </p:sp>
      <p:sp>
        <p:nvSpPr>
          <p:cNvPr id="17" name="Rectangle 14">
            <a:extLst>
              <a:ext uri="{FF2B5EF4-FFF2-40B4-BE49-F238E27FC236}">
                <a16:creationId xmlns:a16="http://schemas.microsoft.com/office/drawing/2014/main" id="{0C199D70-46A5-459B-83B1-57676DA0BF91}"/>
              </a:ext>
            </a:extLst>
          </p:cNvPr>
          <p:cNvSpPr/>
          <p:nvPr/>
        </p:nvSpPr>
        <p:spPr>
          <a:xfrm>
            <a:off x="5591705" y="2940619"/>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焦急</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18" name="Rectangle 7">
            <a:extLst>
              <a:ext uri="{FF2B5EF4-FFF2-40B4-BE49-F238E27FC236}">
                <a16:creationId xmlns:a16="http://schemas.microsoft.com/office/drawing/2014/main" id="{164D00A6-E57F-4788-BBDC-D9CF59D5B456}"/>
              </a:ext>
            </a:extLst>
          </p:cNvPr>
          <p:cNvSpPr/>
          <p:nvPr/>
        </p:nvSpPr>
        <p:spPr>
          <a:xfrm>
            <a:off x="4075852" y="394426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煩厭</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9" name="Rectangle 10">
            <a:extLst>
              <a:ext uri="{FF2B5EF4-FFF2-40B4-BE49-F238E27FC236}">
                <a16:creationId xmlns:a16="http://schemas.microsoft.com/office/drawing/2014/main" id="{05EF5A66-908C-4E26-B1D0-24B95D823839}"/>
              </a:ext>
            </a:extLst>
          </p:cNvPr>
          <p:cNvSpPr/>
          <p:nvPr/>
        </p:nvSpPr>
        <p:spPr>
          <a:xfrm>
            <a:off x="9086789" y="3935914"/>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厭煩</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0" name="Rectangle 13">
            <a:extLst>
              <a:ext uri="{FF2B5EF4-FFF2-40B4-BE49-F238E27FC236}">
                <a16:creationId xmlns:a16="http://schemas.microsoft.com/office/drawing/2014/main" id="{33477C7D-2788-4059-9A4B-3521D01EC928}"/>
              </a:ext>
            </a:extLst>
          </p:cNvPr>
          <p:cNvSpPr/>
          <p:nvPr/>
        </p:nvSpPr>
        <p:spPr>
          <a:xfrm>
            <a:off x="2403747" y="4898652"/>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疲倦</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21" name="Rectangle 15">
            <a:extLst>
              <a:ext uri="{FF2B5EF4-FFF2-40B4-BE49-F238E27FC236}">
                <a16:creationId xmlns:a16="http://schemas.microsoft.com/office/drawing/2014/main" id="{C688E518-1D72-4B41-B1FE-7D70A611C4A0}"/>
              </a:ext>
            </a:extLst>
          </p:cNvPr>
          <p:cNvSpPr/>
          <p:nvPr/>
        </p:nvSpPr>
        <p:spPr>
          <a:xfrm>
            <a:off x="6469647" y="394870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尷尬</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22" name="Rectangle 9">
            <a:extLst>
              <a:ext uri="{FF2B5EF4-FFF2-40B4-BE49-F238E27FC236}">
                <a16:creationId xmlns:a16="http://schemas.microsoft.com/office/drawing/2014/main" id="{2D0DCD1B-CEB9-4398-81D9-227A3606397E}"/>
              </a:ext>
            </a:extLst>
          </p:cNvPr>
          <p:cNvSpPr/>
          <p:nvPr/>
        </p:nvSpPr>
        <p:spPr>
          <a:xfrm>
            <a:off x="7638031" y="4891737"/>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孤單</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3" name="Rectangle 9">
            <a:extLst>
              <a:ext uri="{FF2B5EF4-FFF2-40B4-BE49-F238E27FC236}">
                <a16:creationId xmlns:a16="http://schemas.microsoft.com/office/drawing/2014/main" id="{D1350FEC-E9DD-4A8E-AF12-158B3619A938}"/>
              </a:ext>
            </a:extLst>
          </p:cNvPr>
          <p:cNvSpPr/>
          <p:nvPr/>
        </p:nvSpPr>
        <p:spPr>
          <a:xfrm>
            <a:off x="10158910" y="4898651"/>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氣餒</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4" name="Content Placeholder 2">
            <a:extLst>
              <a:ext uri="{FF2B5EF4-FFF2-40B4-BE49-F238E27FC236}">
                <a16:creationId xmlns:a16="http://schemas.microsoft.com/office/drawing/2014/main" id="{31C430DA-4AAE-447F-B78B-A1D9EB67AC07}"/>
              </a:ext>
            </a:extLst>
          </p:cNvPr>
          <p:cNvSpPr txBox="1">
            <a:spLocks/>
          </p:cNvSpPr>
          <p:nvPr/>
        </p:nvSpPr>
        <p:spPr>
          <a:xfrm>
            <a:off x="1408568" y="2325646"/>
            <a:ext cx="10515600" cy="5353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ebdings" panose="05030102010509060703" pitchFamily="18" charset="2"/>
              <a:buChar char=""/>
            </a:pPr>
            <a:r>
              <a:rPr lang="zh-TW" altLang="en-US" sz="2800" dirty="0">
                <a:solidFill>
                  <a:schemeClr val="tx1"/>
                </a:solidFill>
                <a:latin typeface="微軟正黑體" panose="020B0604030504040204" pitchFamily="34" charset="-120"/>
                <a:ea typeface="微軟正黑體" panose="020B0604030504040204" pitchFamily="34" charset="-120"/>
              </a:rPr>
              <a:t> 我照顧子女時，可能會有什麼</a:t>
            </a:r>
            <a:r>
              <a:rPr lang="zh-TW" altLang="en-US" sz="2800" b="1" dirty="0">
                <a:solidFill>
                  <a:srgbClr val="1CADE4"/>
                </a:solidFill>
                <a:latin typeface="微軟正黑體" panose="020B0604030504040204" pitchFamily="34" charset="-120"/>
                <a:ea typeface="微軟正黑體" panose="020B0604030504040204" pitchFamily="34" charset="-120"/>
              </a:rPr>
              <a:t>負面</a:t>
            </a:r>
            <a:r>
              <a:rPr lang="zh-TW" altLang="en-US" sz="2800" dirty="0">
                <a:solidFill>
                  <a:schemeClr val="tx1"/>
                </a:solidFill>
                <a:latin typeface="微軟正黑體" panose="020B0604030504040204" pitchFamily="34" charset="-120"/>
                <a:ea typeface="微軟正黑體" panose="020B0604030504040204" pitchFamily="34" charset="-120"/>
              </a:rPr>
              <a:t>情緒？</a:t>
            </a:r>
            <a:endParaRPr lang="en-US" sz="2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66862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面對壓力怎樣辦？</a:t>
            </a: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Lieberman, M. D., Eisenberger, N. I., Crockett, M. J., Tom, S. M., Pfeifer, J. H., &amp; Way, B. M. (2007). Putting feelings into words. </a:t>
            </a:r>
            <a:r>
              <a:rPr lang="en-US" sz="1400" i="1" dirty="0">
                <a:latin typeface="Century Gothic" panose="020B0502020202020204" pitchFamily="34" charset="0"/>
              </a:rPr>
              <a:t>Psychological Science, 18</a:t>
            </a:r>
            <a:r>
              <a:rPr lang="en-US" sz="1400" dirty="0">
                <a:latin typeface="Century Gothic" panose="020B0502020202020204" pitchFamily="34" charset="0"/>
              </a:rPr>
              <a:t>(5), 421-428.</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提高覺察</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9" name="Content Placeholder 2">
            <a:extLst>
              <a:ext uri="{FF2B5EF4-FFF2-40B4-BE49-F238E27FC236}">
                <a16:creationId xmlns:a16="http://schemas.microsoft.com/office/drawing/2014/main" id="{67282C0C-C3EC-4556-B62E-C05617C0C2DA}"/>
              </a:ext>
            </a:extLst>
          </p:cNvPr>
          <p:cNvSpPr txBox="1">
            <a:spLocks/>
          </p:cNvSpPr>
          <p:nvPr/>
        </p:nvSpPr>
        <p:spPr>
          <a:xfrm>
            <a:off x="1408568" y="2325646"/>
            <a:ext cx="10515600" cy="5353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ebdings" panose="05030102010509060703" pitchFamily="18" charset="2"/>
              <a:buChar char=""/>
            </a:pPr>
            <a:r>
              <a:rPr lang="zh-TW" altLang="en-US" sz="2800" dirty="0">
                <a:solidFill>
                  <a:schemeClr val="tx1"/>
                </a:solidFill>
                <a:latin typeface="微軟正黑體" panose="020B0604030504040204" pitchFamily="34" charset="-120"/>
                <a:ea typeface="微軟正黑體" panose="020B0604030504040204" pitchFamily="34" charset="-120"/>
              </a:rPr>
              <a:t> 我照顧子女時，可能會有什麼</a:t>
            </a:r>
            <a:r>
              <a:rPr lang="zh-TW" altLang="en-US" sz="2800" b="1" dirty="0">
                <a:solidFill>
                  <a:srgbClr val="1CADE4"/>
                </a:solidFill>
                <a:latin typeface="微軟正黑體" panose="020B0604030504040204" pitchFamily="34" charset="-120"/>
                <a:ea typeface="微軟正黑體" panose="020B0604030504040204" pitchFamily="34" charset="-120"/>
              </a:rPr>
              <a:t>負面</a:t>
            </a:r>
            <a:r>
              <a:rPr lang="zh-TW" altLang="en-US" sz="2800" dirty="0">
                <a:solidFill>
                  <a:schemeClr val="tx1"/>
                </a:solidFill>
                <a:latin typeface="微軟正黑體" panose="020B0604030504040204" pitchFamily="34" charset="-120"/>
                <a:ea typeface="微軟正黑體" panose="020B0604030504040204" pitchFamily="34" charset="-120"/>
              </a:rPr>
              <a:t>情緒？</a:t>
            </a:r>
            <a:endParaRPr lang="en-US" sz="2800" dirty="0">
              <a:solidFill>
                <a:schemeClr val="tx1"/>
              </a:solidFill>
              <a:latin typeface="微軟正黑體" panose="020B0604030504040204" pitchFamily="34" charset="-120"/>
              <a:ea typeface="微軟正黑體" panose="020B0604030504040204" pitchFamily="34" charset="-120"/>
            </a:endParaRPr>
          </a:p>
        </p:txBody>
      </p:sp>
      <p:sp>
        <p:nvSpPr>
          <p:cNvPr id="24" name="Rectangle 23">
            <a:extLst>
              <a:ext uri="{FF2B5EF4-FFF2-40B4-BE49-F238E27FC236}">
                <a16:creationId xmlns:a16="http://schemas.microsoft.com/office/drawing/2014/main" id="{BA58200C-9024-485E-A017-C59D90CE147C}"/>
              </a:ext>
            </a:extLst>
          </p:cNvPr>
          <p:cNvSpPr/>
          <p:nvPr/>
        </p:nvSpPr>
        <p:spPr>
          <a:xfrm>
            <a:off x="1408568" y="2912648"/>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(1)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a:solidFill>
                  <a:schemeClr val="tx1"/>
                </a:solidFill>
                <a:latin typeface="Century Gothic" panose="020B0502020202020204" pitchFamily="34" charset="0"/>
                <a:ea typeface="微軟正黑體" panose="020B0604030504040204" pitchFamily="34" charset="-120"/>
              </a:rPr>
              <a:t>_________</a:t>
            </a:r>
            <a:r>
              <a:rPr lang="zh-TW" altLang="en-US" sz="3000" dirty="0">
                <a:solidFill>
                  <a:schemeClr val="tx1"/>
                </a:solidFill>
                <a:latin typeface="Century Gothic" panose="020B0502020202020204" pitchFamily="34" charset="0"/>
                <a:ea typeface="微軟正黑體" panose="020B0604030504040204" pitchFamily="34" charset="-120"/>
              </a:rPr>
              <a:t>，因為</a:t>
            </a:r>
            <a:r>
              <a:rPr lang="en-US" altLang="zh-TW" sz="3000" dirty="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25" name="Rectangle 24">
            <a:extLst>
              <a:ext uri="{FF2B5EF4-FFF2-40B4-BE49-F238E27FC236}">
                <a16:creationId xmlns:a16="http://schemas.microsoft.com/office/drawing/2014/main" id="{0D88583B-8369-4C84-906E-ABAC02C25187}"/>
              </a:ext>
            </a:extLst>
          </p:cNvPr>
          <p:cNvSpPr/>
          <p:nvPr/>
        </p:nvSpPr>
        <p:spPr>
          <a:xfrm>
            <a:off x="1408568" y="3933231"/>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(2)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a:solidFill>
                  <a:schemeClr val="tx1"/>
                </a:solidFill>
                <a:latin typeface="Century Gothic" panose="020B0502020202020204" pitchFamily="34" charset="0"/>
                <a:ea typeface="微軟正黑體" panose="020B0604030504040204" pitchFamily="34" charset="-120"/>
              </a:rPr>
              <a:t>_________</a:t>
            </a:r>
            <a:r>
              <a:rPr lang="zh-TW" altLang="en-US" sz="3000" dirty="0">
                <a:solidFill>
                  <a:schemeClr val="tx1"/>
                </a:solidFill>
                <a:latin typeface="Century Gothic" panose="020B0502020202020204" pitchFamily="34" charset="0"/>
                <a:ea typeface="微軟正黑體" panose="020B0604030504040204" pitchFamily="34" charset="-120"/>
              </a:rPr>
              <a:t>，因為</a:t>
            </a:r>
            <a:r>
              <a:rPr lang="en-US" altLang="zh-TW" sz="3000" dirty="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26" name="Rectangle 25">
            <a:extLst>
              <a:ext uri="{FF2B5EF4-FFF2-40B4-BE49-F238E27FC236}">
                <a16:creationId xmlns:a16="http://schemas.microsoft.com/office/drawing/2014/main" id="{3D4436C2-C41D-469D-B37F-896F18A0EEB7}"/>
              </a:ext>
            </a:extLst>
          </p:cNvPr>
          <p:cNvSpPr/>
          <p:nvPr/>
        </p:nvSpPr>
        <p:spPr>
          <a:xfrm>
            <a:off x="1408568" y="4953814"/>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(3)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a:solidFill>
                  <a:schemeClr val="tx1"/>
                </a:solidFill>
                <a:latin typeface="Century Gothic" panose="020B0502020202020204" pitchFamily="34" charset="0"/>
                <a:ea typeface="微軟正黑體" panose="020B0604030504040204" pitchFamily="34" charset="-120"/>
              </a:rPr>
              <a:t>_________</a:t>
            </a:r>
            <a:r>
              <a:rPr lang="zh-TW" altLang="en-US" sz="3000" dirty="0">
                <a:solidFill>
                  <a:schemeClr val="tx1"/>
                </a:solidFill>
                <a:latin typeface="Century Gothic" panose="020B0502020202020204" pitchFamily="34" charset="0"/>
                <a:ea typeface="微軟正黑體" panose="020B0604030504040204" pitchFamily="34" charset="-120"/>
              </a:rPr>
              <a:t>，因為</a:t>
            </a:r>
            <a:r>
              <a:rPr lang="en-US" altLang="zh-TW" sz="3000" dirty="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3" name="Explosion: 14 Points 2">
            <a:extLst>
              <a:ext uri="{FF2B5EF4-FFF2-40B4-BE49-F238E27FC236}">
                <a16:creationId xmlns:a16="http://schemas.microsoft.com/office/drawing/2014/main" id="{CA51E8E0-4932-4A9E-8B96-36671812AC6D}"/>
              </a:ext>
            </a:extLst>
          </p:cNvPr>
          <p:cNvSpPr/>
          <p:nvPr/>
        </p:nvSpPr>
        <p:spPr>
          <a:xfrm rot="20844198">
            <a:off x="8030258" y="511367"/>
            <a:ext cx="4164594" cy="214227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運用語言</a:t>
            </a:r>
            <a:endParaRPr lang="en-US" altLang="zh-TW" sz="1600" b="1" dirty="0">
              <a:latin typeface="微軟正黑體" panose="020B0604030504040204" pitchFamily="34" charset="-120"/>
              <a:ea typeface="微軟正黑體" panose="020B0604030504040204" pitchFamily="34" charset="-120"/>
            </a:endParaRPr>
          </a:p>
          <a:p>
            <a:pPr algn="ctr"/>
            <a:r>
              <a:rPr lang="zh-TW" altLang="en-US" sz="1600" b="1" dirty="0">
                <a:latin typeface="微軟正黑體" panose="020B0604030504040204" pitchFamily="34" charset="-120"/>
                <a:ea typeface="微軟正黑體" panose="020B0604030504040204" pitchFamily="34" charset="-120"/>
              </a:rPr>
              <a:t>表達自己的情緒</a:t>
            </a:r>
            <a:endParaRPr lang="en-US" altLang="zh-TW" sz="1600" b="1" dirty="0">
              <a:latin typeface="微軟正黑體" panose="020B0604030504040204" pitchFamily="34" charset="-120"/>
              <a:ea typeface="微軟正黑體" panose="020B0604030504040204" pitchFamily="34" charset="-120"/>
            </a:endParaRPr>
          </a:p>
          <a:p>
            <a:pPr algn="ctr"/>
            <a:r>
              <a:rPr lang="zh-TW" altLang="en-US" sz="1600" b="1" dirty="0">
                <a:latin typeface="微軟正黑體" panose="020B0604030504040204" pitchFamily="34" charset="-120"/>
                <a:ea typeface="微軟正黑體" panose="020B0604030504040204" pitchFamily="34" charset="-120"/>
              </a:rPr>
              <a:t>描述背後的原因</a:t>
            </a:r>
            <a:endParaRPr 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3359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10D57-E2A9-CFF6-F740-641A4D18DAA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45E49EDA-CF8F-6611-E9A7-6775B3C1EC7C}"/>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面對壓力怎樣辦？</a:t>
            </a:r>
          </a:p>
        </p:txBody>
      </p:sp>
      <p:sp>
        <p:nvSpPr>
          <p:cNvPr id="5" name="Rectangle 28">
            <a:extLst>
              <a:ext uri="{FF2B5EF4-FFF2-40B4-BE49-F238E27FC236}">
                <a16:creationId xmlns:a16="http://schemas.microsoft.com/office/drawing/2014/main" id="{661A7E64-31B0-E6EB-8C1E-CD059BC934AA}"/>
              </a:ext>
            </a:extLst>
          </p:cNvPr>
          <p:cNvSpPr/>
          <p:nvPr/>
        </p:nvSpPr>
        <p:spPr>
          <a:xfrm>
            <a:off x="833107" y="5508228"/>
            <a:ext cx="10322573" cy="738664"/>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Gouveia, M. J., </a:t>
            </a:r>
            <a:r>
              <a:rPr lang="en-US" sz="1400" dirty="0" err="1">
                <a:latin typeface="Century Gothic" panose="020B0502020202020204" pitchFamily="34" charset="0"/>
              </a:rPr>
              <a:t>Carona</a:t>
            </a:r>
            <a:r>
              <a:rPr lang="en-US" sz="1400" dirty="0">
                <a:latin typeface="Century Gothic" panose="020B0502020202020204" pitchFamily="34" charset="0"/>
              </a:rPr>
              <a:t>, C., </a:t>
            </a:r>
            <a:r>
              <a:rPr lang="en-US" sz="1400" dirty="0" err="1">
                <a:latin typeface="Century Gothic" panose="020B0502020202020204" pitchFamily="34" charset="0"/>
              </a:rPr>
              <a:t>Canavarro</a:t>
            </a:r>
            <a:r>
              <a:rPr lang="en-US" sz="1400" dirty="0">
                <a:latin typeface="Century Gothic" panose="020B0502020202020204" pitchFamily="34" charset="0"/>
              </a:rPr>
              <a:t>, M. C., &amp; Moreira, H. (2016). Self-compassion and dispositional mindfulness are associated with parenting styles and parenting stress: The mediating role of mindful parenting. </a:t>
            </a:r>
            <a:r>
              <a:rPr lang="en-US" sz="1400" i="1" dirty="0">
                <a:latin typeface="Century Gothic" panose="020B0502020202020204" pitchFamily="34" charset="0"/>
              </a:rPr>
              <a:t>Mindfulness, 7</a:t>
            </a:r>
            <a:r>
              <a:rPr lang="en-US" sz="1400" dirty="0">
                <a:latin typeface="Century Gothic" panose="020B0502020202020204" pitchFamily="34" charset="0"/>
              </a:rPr>
              <a:t>, 700-712.</a:t>
            </a:r>
          </a:p>
        </p:txBody>
      </p:sp>
      <p:sp>
        <p:nvSpPr>
          <p:cNvPr id="8" name="內容版面配置區 2">
            <a:extLst>
              <a:ext uri="{FF2B5EF4-FFF2-40B4-BE49-F238E27FC236}">
                <a16:creationId xmlns:a16="http://schemas.microsoft.com/office/drawing/2014/main" id="{E91191EA-4D79-508F-F8F4-482351FC3601}"/>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自我關懷</a:t>
            </a:r>
            <a:endParaRPr lang="en-US" altLang="zh-TW" sz="3000" dirty="0">
              <a:solidFill>
                <a:schemeClr val="tx1"/>
              </a:solidFill>
              <a:latin typeface="微軟正黑體" panose="020B0604030504040204" pitchFamily="34" charset="-120"/>
              <a:ea typeface="微軟正黑體" panose="020B0604030504040204" pitchFamily="34" charset="-120"/>
            </a:endParaRPr>
          </a:p>
        </p:txBody>
      </p:sp>
      <p:sp>
        <p:nvSpPr>
          <p:cNvPr id="6" name="Content Placeholder 2">
            <a:extLst>
              <a:ext uri="{FF2B5EF4-FFF2-40B4-BE49-F238E27FC236}">
                <a16:creationId xmlns:a16="http://schemas.microsoft.com/office/drawing/2014/main" id="{0C50AF4F-A60B-39DA-2DBF-A475A57B837E}"/>
              </a:ext>
            </a:extLst>
          </p:cNvPr>
          <p:cNvSpPr txBox="1">
            <a:spLocks/>
          </p:cNvSpPr>
          <p:nvPr/>
        </p:nvSpPr>
        <p:spPr>
          <a:xfrm>
            <a:off x="1408568" y="2325645"/>
            <a:ext cx="10515600" cy="39212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zh-TW" altLang="en-US" sz="2800" dirty="0">
                <a:solidFill>
                  <a:schemeClr val="tx1"/>
                </a:solidFill>
                <a:latin typeface="微軟正黑體" panose="020B0604030504040204" pitchFamily="34" charset="-120"/>
                <a:ea typeface="微軟正黑體" panose="020B0604030504040204" pitchFamily="34" charset="-120"/>
              </a:rPr>
              <a:t> 覺察當下：「我現在感到壓力、焦慮、不安，因為</a:t>
            </a:r>
            <a:r>
              <a:rPr lang="en-US" altLang="zh-TW" sz="2800" dirty="0">
                <a:solidFill>
                  <a:schemeClr val="tx1"/>
                </a:solidFill>
                <a:latin typeface="微軟正黑體" panose="020B0604030504040204" pitchFamily="34" charset="-120"/>
                <a:ea typeface="微軟正黑體" panose="020B0604030504040204" pitchFamily="34" charset="-120"/>
              </a:rPr>
              <a:t>…</a:t>
            </a:r>
            <a:r>
              <a:rPr lang="zh-TW" altLang="en-US" sz="2800" dirty="0">
                <a:solidFill>
                  <a:schemeClr val="tx1"/>
                </a:solidFill>
                <a:latin typeface="微軟正黑體" panose="020B0604030504040204" pitchFamily="34" charset="-120"/>
                <a:ea typeface="微軟正黑體" panose="020B0604030504040204" pitchFamily="34" charset="-120"/>
              </a:rPr>
              <a:t>」</a:t>
            </a:r>
            <a:endParaRPr lang="en-US" altLang="zh-TW" sz="2800" dirty="0">
              <a:solidFill>
                <a:schemeClr val="tx1"/>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
            </a:pPr>
            <a:r>
              <a:rPr lang="en-US" altLang="zh-TW" sz="2800" dirty="0">
                <a:solidFill>
                  <a:schemeClr val="tx1"/>
                </a:solidFill>
                <a:latin typeface="微軟正黑體" panose="020B0604030504040204" pitchFamily="34" charset="-120"/>
                <a:ea typeface="微軟正黑體" panose="020B0604030504040204" pitchFamily="34" charset="-120"/>
              </a:rPr>
              <a:t> </a:t>
            </a:r>
            <a:r>
              <a:rPr lang="zh-TW" altLang="en-US" sz="2800" dirty="0">
                <a:solidFill>
                  <a:schemeClr val="tx1"/>
                </a:solidFill>
                <a:latin typeface="微軟正黑體" panose="020B0604030504040204" pitchFamily="34" charset="-120"/>
                <a:ea typeface="微軟正黑體" panose="020B0604030504040204" pitchFamily="34" charset="-120"/>
              </a:rPr>
              <a:t>共同人性：「每個家長都有時候感到壓力、焦慮、不安。」</a:t>
            </a:r>
            <a:endParaRPr lang="en-US" altLang="zh-TW" sz="2800" dirty="0">
              <a:solidFill>
                <a:schemeClr val="tx1"/>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
            </a:pPr>
            <a:r>
              <a:rPr lang="en-US" altLang="zh-TW" sz="2800" dirty="0">
                <a:solidFill>
                  <a:schemeClr val="tx1"/>
                </a:solidFill>
                <a:latin typeface="微軟正黑體" panose="020B0604030504040204" pitchFamily="34" charset="-120"/>
                <a:ea typeface="微軟正黑體" panose="020B0604030504040204" pitchFamily="34" charset="-120"/>
              </a:rPr>
              <a:t> </a:t>
            </a:r>
            <a:r>
              <a:rPr lang="zh-TW" altLang="en-US" sz="2800" dirty="0">
                <a:solidFill>
                  <a:schemeClr val="tx1"/>
                </a:solidFill>
                <a:latin typeface="微軟正黑體" panose="020B0604030504040204" pitchFamily="34" charset="-120"/>
                <a:ea typeface="微軟正黑體" panose="020B0604030504040204" pitchFamily="34" charset="-120"/>
              </a:rPr>
              <a:t>善待自己：</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800" dirty="0">
                <a:solidFill>
                  <a:schemeClr val="tx1"/>
                </a:solidFill>
                <a:latin typeface="微軟正黑體" panose="020B0604030504040204" pitchFamily="34" charset="-120"/>
                <a:ea typeface="微軟正黑體" panose="020B0604030504040204" pitchFamily="34" charset="-120"/>
              </a:rPr>
              <a:t>「願我可以憐憫自己。」</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800" dirty="0">
                <a:solidFill>
                  <a:schemeClr val="tx1"/>
                </a:solidFill>
                <a:latin typeface="微軟正黑體" panose="020B0604030504040204" pitchFamily="34" charset="-120"/>
                <a:ea typeface="微軟正黑體" panose="020B0604030504040204" pitchFamily="34" charset="-120"/>
              </a:rPr>
              <a:t>「願我可以接納自己。」</a:t>
            </a:r>
            <a:endParaRPr lang="en-US" sz="28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800" dirty="0">
                <a:solidFill>
                  <a:schemeClr val="tx1"/>
                </a:solidFill>
                <a:latin typeface="微軟正黑體" panose="020B0604030504040204" pitchFamily="34" charset="-120"/>
                <a:ea typeface="微軟正黑體" panose="020B0604030504040204" pitchFamily="34" charset="-120"/>
              </a:rPr>
              <a:t>「願我可以原諒自己。」</a:t>
            </a: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7247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面對壓力怎樣辦？</a:t>
            </a: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Lieberman, M. D., Eisenberger, N. I., Crockett, M. J., Tom, S. M., Pfeifer, J. H., &amp; Way, B. M. (2007). Putting feelings into words. </a:t>
            </a:r>
            <a:r>
              <a:rPr lang="en-US" sz="1400" i="1" dirty="0">
                <a:latin typeface="Century Gothic" panose="020B0502020202020204" pitchFamily="34" charset="0"/>
              </a:rPr>
              <a:t>Psychological Science, 18</a:t>
            </a:r>
            <a:r>
              <a:rPr lang="en-US" sz="1400" dirty="0">
                <a:latin typeface="Century Gothic" panose="020B0502020202020204" pitchFamily="34" charset="0"/>
              </a:rPr>
              <a:t>(5), 421-428.</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提高覺察</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10" name="Rectangle 6">
            <a:extLst>
              <a:ext uri="{FF2B5EF4-FFF2-40B4-BE49-F238E27FC236}">
                <a16:creationId xmlns:a16="http://schemas.microsoft.com/office/drawing/2014/main" id="{EAE84BB5-633E-4B27-A625-B97F47A45722}"/>
              </a:ext>
            </a:extLst>
          </p:cNvPr>
          <p:cNvSpPr/>
          <p:nvPr/>
        </p:nvSpPr>
        <p:spPr>
          <a:xfrm>
            <a:off x="519165" y="2928207"/>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愉快</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3" name="Rectangle 8">
            <a:extLst>
              <a:ext uri="{FF2B5EF4-FFF2-40B4-BE49-F238E27FC236}">
                <a16:creationId xmlns:a16="http://schemas.microsoft.com/office/drawing/2014/main" id="{FEC4843D-98B6-44E2-8F5C-E558C651904C}"/>
              </a:ext>
            </a:extLst>
          </p:cNvPr>
          <p:cNvSpPr/>
          <p:nvPr/>
        </p:nvSpPr>
        <p:spPr>
          <a:xfrm>
            <a:off x="1235363" y="394426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信任</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14" name="Rectangle 9">
            <a:extLst>
              <a:ext uri="{FF2B5EF4-FFF2-40B4-BE49-F238E27FC236}">
                <a16:creationId xmlns:a16="http://schemas.microsoft.com/office/drawing/2014/main" id="{2ED7AAEF-A708-4E4B-8AAC-6F980BEA1E97}"/>
              </a:ext>
            </a:extLst>
          </p:cNvPr>
          <p:cNvSpPr/>
          <p:nvPr/>
        </p:nvSpPr>
        <p:spPr>
          <a:xfrm>
            <a:off x="5039355" y="490023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親密</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5" name="Rectangle 11">
            <a:extLst>
              <a:ext uri="{FF2B5EF4-FFF2-40B4-BE49-F238E27FC236}">
                <a16:creationId xmlns:a16="http://schemas.microsoft.com/office/drawing/2014/main" id="{4D5DF0EE-3D7D-46B8-968D-F0C54D4A0F7C}"/>
              </a:ext>
            </a:extLst>
          </p:cNvPr>
          <p:cNvSpPr/>
          <p:nvPr/>
        </p:nvSpPr>
        <p:spPr>
          <a:xfrm>
            <a:off x="3055435" y="2919095"/>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驚喜</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6" name="Rectangle 12">
            <a:extLst>
              <a:ext uri="{FF2B5EF4-FFF2-40B4-BE49-F238E27FC236}">
                <a16:creationId xmlns:a16="http://schemas.microsoft.com/office/drawing/2014/main" id="{9A1A9758-BA7D-40ED-A1C4-B95AEEEF3417}"/>
              </a:ext>
            </a:extLst>
          </p:cNvPr>
          <p:cNvSpPr/>
          <p:nvPr/>
        </p:nvSpPr>
        <p:spPr>
          <a:xfrm>
            <a:off x="8127975" y="2940619"/>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雀躍</a:t>
            </a:r>
          </a:p>
        </p:txBody>
      </p:sp>
      <p:sp>
        <p:nvSpPr>
          <p:cNvPr id="17" name="Rectangle 14">
            <a:extLst>
              <a:ext uri="{FF2B5EF4-FFF2-40B4-BE49-F238E27FC236}">
                <a16:creationId xmlns:a16="http://schemas.microsoft.com/office/drawing/2014/main" id="{0C199D70-46A5-459B-83B1-57676DA0BF91}"/>
              </a:ext>
            </a:extLst>
          </p:cNvPr>
          <p:cNvSpPr/>
          <p:nvPr/>
        </p:nvSpPr>
        <p:spPr>
          <a:xfrm>
            <a:off x="5591705" y="2940619"/>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樂觀</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18" name="Rectangle 7">
            <a:extLst>
              <a:ext uri="{FF2B5EF4-FFF2-40B4-BE49-F238E27FC236}">
                <a16:creationId xmlns:a16="http://schemas.microsoft.com/office/drawing/2014/main" id="{164D00A6-E57F-4788-BBDC-D9CF59D5B456}"/>
              </a:ext>
            </a:extLst>
          </p:cNvPr>
          <p:cNvSpPr/>
          <p:nvPr/>
        </p:nvSpPr>
        <p:spPr>
          <a:xfrm>
            <a:off x="3852505" y="394426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滿足</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9" name="Rectangle 10">
            <a:extLst>
              <a:ext uri="{FF2B5EF4-FFF2-40B4-BE49-F238E27FC236}">
                <a16:creationId xmlns:a16="http://schemas.microsoft.com/office/drawing/2014/main" id="{05EF5A66-908C-4E26-B1D0-24B95D823839}"/>
              </a:ext>
            </a:extLst>
          </p:cNvPr>
          <p:cNvSpPr/>
          <p:nvPr/>
        </p:nvSpPr>
        <p:spPr>
          <a:xfrm>
            <a:off x="9086789" y="3935914"/>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感動</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0" name="Rectangle 13">
            <a:extLst>
              <a:ext uri="{FF2B5EF4-FFF2-40B4-BE49-F238E27FC236}">
                <a16:creationId xmlns:a16="http://schemas.microsoft.com/office/drawing/2014/main" id="{33477C7D-2788-4059-9A4B-3521D01EC928}"/>
              </a:ext>
            </a:extLst>
          </p:cNvPr>
          <p:cNvSpPr/>
          <p:nvPr/>
        </p:nvSpPr>
        <p:spPr>
          <a:xfrm>
            <a:off x="2403747" y="4898652"/>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自豪</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21" name="Rectangle 15">
            <a:extLst>
              <a:ext uri="{FF2B5EF4-FFF2-40B4-BE49-F238E27FC236}">
                <a16:creationId xmlns:a16="http://schemas.microsoft.com/office/drawing/2014/main" id="{C688E518-1D72-4B41-B1FE-7D70A611C4A0}"/>
              </a:ext>
            </a:extLst>
          </p:cNvPr>
          <p:cNvSpPr/>
          <p:nvPr/>
        </p:nvSpPr>
        <p:spPr>
          <a:xfrm>
            <a:off x="6469647" y="394870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欣慰</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22" name="Rectangle 9">
            <a:extLst>
              <a:ext uri="{FF2B5EF4-FFF2-40B4-BE49-F238E27FC236}">
                <a16:creationId xmlns:a16="http://schemas.microsoft.com/office/drawing/2014/main" id="{2D0DCD1B-CEB9-4398-81D9-227A3606397E}"/>
              </a:ext>
            </a:extLst>
          </p:cNvPr>
          <p:cNvSpPr/>
          <p:nvPr/>
        </p:nvSpPr>
        <p:spPr>
          <a:xfrm>
            <a:off x="7638031" y="4891737"/>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期待</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3" name="Rectangle 9">
            <a:extLst>
              <a:ext uri="{FF2B5EF4-FFF2-40B4-BE49-F238E27FC236}">
                <a16:creationId xmlns:a16="http://schemas.microsoft.com/office/drawing/2014/main" id="{D1350FEC-E9DD-4A8E-AF12-158B3619A938}"/>
              </a:ext>
            </a:extLst>
          </p:cNvPr>
          <p:cNvSpPr/>
          <p:nvPr/>
        </p:nvSpPr>
        <p:spPr>
          <a:xfrm>
            <a:off x="10158910" y="4898651"/>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溫暖</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4" name="Content Placeholder 2">
            <a:extLst>
              <a:ext uri="{FF2B5EF4-FFF2-40B4-BE49-F238E27FC236}">
                <a16:creationId xmlns:a16="http://schemas.microsoft.com/office/drawing/2014/main" id="{499A086E-6ECB-4E65-9E94-A6A326E47E47}"/>
              </a:ext>
            </a:extLst>
          </p:cNvPr>
          <p:cNvSpPr txBox="1">
            <a:spLocks/>
          </p:cNvSpPr>
          <p:nvPr/>
        </p:nvSpPr>
        <p:spPr>
          <a:xfrm>
            <a:off x="1408568" y="2325646"/>
            <a:ext cx="10515600" cy="5353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ebdings" panose="05030102010509060703" pitchFamily="18" charset="2"/>
              <a:buChar char=""/>
            </a:pPr>
            <a:r>
              <a:rPr lang="zh-TW" altLang="en-US" sz="2800" dirty="0">
                <a:solidFill>
                  <a:schemeClr val="tx1"/>
                </a:solidFill>
                <a:latin typeface="微軟正黑體" panose="020B0604030504040204" pitchFamily="34" charset="-120"/>
                <a:ea typeface="微軟正黑體" panose="020B0604030504040204" pitchFamily="34" charset="-120"/>
              </a:rPr>
              <a:t> 我照顧子女時，可能會有什麼</a:t>
            </a:r>
            <a:r>
              <a:rPr lang="zh-TW" altLang="en-US" sz="2800" b="1" dirty="0">
                <a:solidFill>
                  <a:srgbClr val="1CADE4"/>
                </a:solidFill>
                <a:latin typeface="微軟正黑體" panose="020B0604030504040204" pitchFamily="34" charset="-120"/>
                <a:ea typeface="微軟正黑體" panose="020B0604030504040204" pitchFamily="34" charset="-120"/>
              </a:rPr>
              <a:t>正面</a:t>
            </a:r>
            <a:r>
              <a:rPr lang="zh-TW" altLang="en-US" sz="2800" dirty="0">
                <a:solidFill>
                  <a:schemeClr val="tx1"/>
                </a:solidFill>
                <a:latin typeface="微軟正黑體" panose="020B0604030504040204" pitchFamily="34" charset="-120"/>
                <a:ea typeface="微軟正黑體" panose="020B0604030504040204" pitchFamily="34" charset="-120"/>
              </a:rPr>
              <a:t>情緒？</a:t>
            </a:r>
            <a:endParaRPr lang="en-US" sz="2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6639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面對壓力怎樣辦？</a:t>
            </a: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Lieberman, M. D., Eisenberger, N. I., Crockett, M. J., Tom, S. M., Pfeifer, J. H., &amp; Way, B. M. (2007). Putting feelings into words. </a:t>
            </a:r>
            <a:r>
              <a:rPr lang="en-US" sz="1400" i="1" dirty="0">
                <a:latin typeface="Century Gothic" panose="020B0502020202020204" pitchFamily="34" charset="0"/>
              </a:rPr>
              <a:t>Psychological Science, 18</a:t>
            </a:r>
            <a:r>
              <a:rPr lang="en-US" sz="1400" dirty="0">
                <a:latin typeface="Century Gothic" panose="020B0502020202020204" pitchFamily="34" charset="0"/>
              </a:rPr>
              <a:t>(5), 421-428.</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提高覺察</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24" name="Rectangle 23">
            <a:extLst>
              <a:ext uri="{FF2B5EF4-FFF2-40B4-BE49-F238E27FC236}">
                <a16:creationId xmlns:a16="http://schemas.microsoft.com/office/drawing/2014/main" id="{BA58200C-9024-485E-A017-C59D90CE147C}"/>
              </a:ext>
            </a:extLst>
          </p:cNvPr>
          <p:cNvSpPr/>
          <p:nvPr/>
        </p:nvSpPr>
        <p:spPr>
          <a:xfrm>
            <a:off x="1408568" y="2912648"/>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(1)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a:solidFill>
                  <a:schemeClr val="tx1"/>
                </a:solidFill>
                <a:latin typeface="Century Gothic" panose="020B0502020202020204" pitchFamily="34" charset="0"/>
                <a:ea typeface="微軟正黑體" panose="020B0604030504040204" pitchFamily="34" charset="-120"/>
              </a:rPr>
              <a:t>_________</a:t>
            </a:r>
            <a:r>
              <a:rPr lang="zh-TW" altLang="en-US" sz="3000" dirty="0">
                <a:solidFill>
                  <a:schemeClr val="tx1"/>
                </a:solidFill>
                <a:latin typeface="Century Gothic" panose="020B0502020202020204" pitchFamily="34" charset="0"/>
                <a:ea typeface="微軟正黑體" panose="020B0604030504040204" pitchFamily="34" charset="-120"/>
              </a:rPr>
              <a:t>，因為</a:t>
            </a:r>
            <a:r>
              <a:rPr lang="en-US" altLang="zh-TW" sz="3000" dirty="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25" name="Rectangle 24">
            <a:extLst>
              <a:ext uri="{FF2B5EF4-FFF2-40B4-BE49-F238E27FC236}">
                <a16:creationId xmlns:a16="http://schemas.microsoft.com/office/drawing/2014/main" id="{0D88583B-8369-4C84-906E-ABAC02C25187}"/>
              </a:ext>
            </a:extLst>
          </p:cNvPr>
          <p:cNvSpPr/>
          <p:nvPr/>
        </p:nvSpPr>
        <p:spPr>
          <a:xfrm>
            <a:off x="1408568" y="3933231"/>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(2)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a:solidFill>
                  <a:schemeClr val="tx1"/>
                </a:solidFill>
                <a:latin typeface="Century Gothic" panose="020B0502020202020204" pitchFamily="34" charset="0"/>
                <a:ea typeface="微軟正黑體" panose="020B0604030504040204" pitchFamily="34" charset="-120"/>
              </a:rPr>
              <a:t>_________</a:t>
            </a:r>
            <a:r>
              <a:rPr lang="zh-TW" altLang="en-US" sz="3000" dirty="0">
                <a:solidFill>
                  <a:schemeClr val="tx1"/>
                </a:solidFill>
                <a:latin typeface="Century Gothic" panose="020B0502020202020204" pitchFamily="34" charset="0"/>
                <a:ea typeface="微軟正黑體" panose="020B0604030504040204" pitchFamily="34" charset="-120"/>
              </a:rPr>
              <a:t>，因為</a:t>
            </a:r>
            <a:r>
              <a:rPr lang="en-US" altLang="zh-TW" sz="3000" dirty="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26" name="Rectangle 25">
            <a:extLst>
              <a:ext uri="{FF2B5EF4-FFF2-40B4-BE49-F238E27FC236}">
                <a16:creationId xmlns:a16="http://schemas.microsoft.com/office/drawing/2014/main" id="{3D4436C2-C41D-469D-B37F-896F18A0EEB7}"/>
              </a:ext>
            </a:extLst>
          </p:cNvPr>
          <p:cNvSpPr/>
          <p:nvPr/>
        </p:nvSpPr>
        <p:spPr>
          <a:xfrm>
            <a:off x="1408568" y="4953814"/>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(3)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a:solidFill>
                  <a:schemeClr val="tx1"/>
                </a:solidFill>
                <a:latin typeface="Century Gothic" panose="020B0502020202020204" pitchFamily="34" charset="0"/>
                <a:ea typeface="微軟正黑體" panose="020B0604030504040204" pitchFamily="34" charset="-120"/>
              </a:rPr>
              <a:t>_________</a:t>
            </a:r>
            <a:r>
              <a:rPr lang="zh-TW" altLang="en-US" sz="3000" dirty="0">
                <a:solidFill>
                  <a:schemeClr val="tx1"/>
                </a:solidFill>
                <a:latin typeface="Century Gothic" panose="020B0502020202020204" pitchFamily="34" charset="0"/>
                <a:ea typeface="微軟正黑體" panose="020B0604030504040204" pitchFamily="34" charset="-120"/>
              </a:rPr>
              <a:t>，因為</a:t>
            </a:r>
            <a:r>
              <a:rPr lang="en-US" altLang="zh-TW" sz="3000" dirty="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10" name="Content Placeholder 2">
            <a:extLst>
              <a:ext uri="{FF2B5EF4-FFF2-40B4-BE49-F238E27FC236}">
                <a16:creationId xmlns:a16="http://schemas.microsoft.com/office/drawing/2014/main" id="{98CE0B14-EDA6-40B7-90E8-4591E5562424}"/>
              </a:ext>
            </a:extLst>
          </p:cNvPr>
          <p:cNvSpPr txBox="1">
            <a:spLocks/>
          </p:cNvSpPr>
          <p:nvPr/>
        </p:nvSpPr>
        <p:spPr>
          <a:xfrm>
            <a:off x="1408568" y="2325646"/>
            <a:ext cx="10515600" cy="5353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ebdings" panose="05030102010509060703" pitchFamily="18" charset="2"/>
              <a:buChar char=""/>
            </a:pPr>
            <a:r>
              <a:rPr lang="zh-TW" altLang="en-US" sz="2800" dirty="0">
                <a:solidFill>
                  <a:schemeClr val="tx1"/>
                </a:solidFill>
                <a:latin typeface="微軟正黑體" panose="020B0604030504040204" pitchFamily="34" charset="-120"/>
                <a:ea typeface="微軟正黑體" panose="020B0604030504040204" pitchFamily="34" charset="-120"/>
              </a:rPr>
              <a:t> 我照顧子女時，可能會有什麼</a:t>
            </a:r>
            <a:r>
              <a:rPr lang="zh-TW" altLang="en-US" sz="2800" b="1" dirty="0">
                <a:solidFill>
                  <a:srgbClr val="1CADE4"/>
                </a:solidFill>
                <a:latin typeface="微軟正黑體" panose="020B0604030504040204" pitchFamily="34" charset="-120"/>
                <a:ea typeface="微軟正黑體" panose="020B0604030504040204" pitchFamily="34" charset="-120"/>
              </a:rPr>
              <a:t>正面</a:t>
            </a:r>
            <a:r>
              <a:rPr lang="zh-TW" altLang="en-US" sz="2800" dirty="0">
                <a:solidFill>
                  <a:schemeClr val="tx1"/>
                </a:solidFill>
                <a:latin typeface="微軟正黑體" panose="020B0604030504040204" pitchFamily="34" charset="-120"/>
                <a:ea typeface="微軟正黑體" panose="020B0604030504040204" pitchFamily="34" charset="-120"/>
              </a:rPr>
              <a:t>情緒？</a:t>
            </a:r>
            <a:endParaRPr lang="en-US" sz="2800" dirty="0">
              <a:solidFill>
                <a:schemeClr val="tx1"/>
              </a:solidFill>
              <a:latin typeface="微軟正黑體" panose="020B0604030504040204" pitchFamily="34" charset="-120"/>
              <a:ea typeface="微軟正黑體" panose="020B0604030504040204" pitchFamily="34" charset="-120"/>
            </a:endParaRPr>
          </a:p>
        </p:txBody>
      </p:sp>
      <p:sp>
        <p:nvSpPr>
          <p:cNvPr id="11" name="Explosion: 14 Points 10">
            <a:extLst>
              <a:ext uri="{FF2B5EF4-FFF2-40B4-BE49-F238E27FC236}">
                <a16:creationId xmlns:a16="http://schemas.microsoft.com/office/drawing/2014/main" id="{F4DB5FD5-622B-4BD0-803E-188E91F0DE82}"/>
              </a:ext>
            </a:extLst>
          </p:cNvPr>
          <p:cNvSpPr/>
          <p:nvPr/>
        </p:nvSpPr>
        <p:spPr>
          <a:xfrm rot="20844198">
            <a:off x="7920750" y="504981"/>
            <a:ext cx="4275436" cy="214227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同時留心自己</a:t>
            </a:r>
            <a:endParaRPr lang="en-US" altLang="zh-TW" sz="1600" b="1" dirty="0">
              <a:latin typeface="微軟正黑體" panose="020B0604030504040204" pitchFamily="34" charset="-120"/>
              <a:ea typeface="微軟正黑體" panose="020B0604030504040204" pitchFamily="34" charset="-120"/>
            </a:endParaRPr>
          </a:p>
          <a:p>
            <a:pPr algn="ctr"/>
            <a:r>
              <a:rPr lang="zh-TW" altLang="en-US" sz="1600" b="1" dirty="0">
                <a:latin typeface="微軟正黑體" panose="020B0604030504040204" pitchFamily="34" charset="-120"/>
                <a:ea typeface="微軟正黑體" panose="020B0604030504040204" pitchFamily="34" charset="-120"/>
              </a:rPr>
              <a:t>照顧子女時感到的負面和正面情緒</a:t>
            </a:r>
            <a:endParaRPr 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9101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面對壓力怎樣辦？</a:t>
            </a: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523220"/>
          </a:xfrm>
          <a:prstGeom prst="rect">
            <a:avLst/>
          </a:prstGeom>
        </p:spPr>
        <p:txBody>
          <a:bodyPr wrap="square">
            <a:spAutoFit/>
          </a:bodyPr>
          <a:lstStyle/>
          <a:p>
            <a:pPr marL="285750" lvl="0" indent="-285750">
              <a:buClr>
                <a:schemeClr val="dk1"/>
              </a:buClr>
              <a:buSzPts val="1400"/>
              <a:buFont typeface="Arial"/>
              <a:buChar char="•"/>
            </a:pPr>
            <a:r>
              <a:rPr lang="en-US" altLang="zh-TW" sz="1400" dirty="0">
                <a:solidFill>
                  <a:schemeClr val="dk1"/>
                </a:solidFill>
                <a:latin typeface="Century Gothic"/>
                <a:ea typeface="Century Gothic"/>
                <a:cs typeface="Century Gothic"/>
                <a:sym typeface="Century Gothic"/>
              </a:rPr>
              <a:t>Cheng, C., Lau, H. P. B., &amp; Chan, M. P. S. (2014). Coping flexibility and psychological adjustment to stressful life changes: A meta-analytic review. </a:t>
            </a:r>
            <a:r>
              <a:rPr lang="en-US" altLang="zh-TW" sz="1400" i="1" dirty="0">
                <a:solidFill>
                  <a:schemeClr val="dk1"/>
                </a:solidFill>
                <a:latin typeface="Century Gothic"/>
                <a:ea typeface="Century Gothic"/>
                <a:cs typeface="Century Gothic"/>
                <a:sym typeface="Century Gothic"/>
              </a:rPr>
              <a:t>Psychological Bulletin, 140</a:t>
            </a:r>
            <a:r>
              <a:rPr lang="en-US" altLang="zh-TW" sz="1400" dirty="0">
                <a:solidFill>
                  <a:schemeClr val="dk1"/>
                </a:solidFill>
                <a:latin typeface="Century Gothic"/>
                <a:ea typeface="Century Gothic"/>
                <a:cs typeface="Century Gothic"/>
                <a:sym typeface="Century Gothic"/>
              </a:rPr>
              <a:t>(6), 1582-1607.</a:t>
            </a:r>
            <a:endParaRPr lang="en-US" sz="1400" dirty="0"/>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分辨來源</a:t>
            </a:r>
          </a:p>
        </p:txBody>
      </p:sp>
      <p:sp>
        <p:nvSpPr>
          <p:cNvPr id="16" name="Oval 15">
            <a:extLst>
              <a:ext uri="{FF2B5EF4-FFF2-40B4-BE49-F238E27FC236}">
                <a16:creationId xmlns:a16="http://schemas.microsoft.com/office/drawing/2014/main" id="{79FF13ED-82DC-4C6A-B095-1F5709E19F52}"/>
              </a:ext>
            </a:extLst>
          </p:cNvPr>
          <p:cNvSpPr/>
          <p:nvPr/>
        </p:nvSpPr>
        <p:spPr>
          <a:xfrm>
            <a:off x="1436436" y="1924050"/>
            <a:ext cx="7743825" cy="3859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216BD69-0013-4B7F-B4B4-D4F61AE98D62}"/>
              </a:ext>
            </a:extLst>
          </p:cNvPr>
          <p:cNvSpPr/>
          <p:nvPr/>
        </p:nvSpPr>
        <p:spPr>
          <a:xfrm>
            <a:off x="3233372" y="3344280"/>
            <a:ext cx="4448175" cy="23805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681DAAB-66F4-4926-8919-1B05EECEDC16}"/>
              </a:ext>
            </a:extLst>
          </p:cNvPr>
          <p:cNvSpPr/>
          <p:nvPr/>
        </p:nvSpPr>
        <p:spPr>
          <a:xfrm>
            <a:off x="3866047" y="2098701"/>
            <a:ext cx="2884602" cy="213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較難控制</a:t>
            </a:r>
            <a:endParaRPr lang="en-US" sz="2000" b="1" dirty="0">
              <a:solidFill>
                <a:schemeClr val="tx1"/>
              </a:solidFill>
              <a:latin typeface="微軟正黑體" panose="020B0604030504040204" pitchFamily="34" charset="-120"/>
              <a:ea typeface="微軟正黑體" panose="020B0604030504040204" pitchFamily="34" charset="-120"/>
            </a:endParaRPr>
          </a:p>
        </p:txBody>
      </p:sp>
      <p:sp>
        <p:nvSpPr>
          <p:cNvPr id="19" name="Rectangle 18">
            <a:extLst>
              <a:ext uri="{FF2B5EF4-FFF2-40B4-BE49-F238E27FC236}">
                <a16:creationId xmlns:a16="http://schemas.microsoft.com/office/drawing/2014/main" id="{2DAE0099-CC49-47C8-AE3A-2B1B8C167ADE}"/>
              </a:ext>
            </a:extLst>
          </p:cNvPr>
          <p:cNvSpPr/>
          <p:nvPr/>
        </p:nvSpPr>
        <p:spPr>
          <a:xfrm>
            <a:off x="4015158" y="3485507"/>
            <a:ext cx="2884602" cy="213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較能控制</a:t>
            </a:r>
            <a:endParaRPr lang="en-US" sz="2000" b="1" dirty="0">
              <a:solidFill>
                <a:schemeClr val="tx1"/>
              </a:solidFill>
              <a:latin typeface="微軟正黑體" panose="020B0604030504040204" pitchFamily="34" charset="-120"/>
              <a:ea typeface="微軟正黑體" panose="020B0604030504040204" pitchFamily="34" charset="-120"/>
            </a:endParaRPr>
          </a:p>
        </p:txBody>
      </p:sp>
      <p:sp>
        <p:nvSpPr>
          <p:cNvPr id="20" name="Rectangle 19">
            <a:extLst>
              <a:ext uri="{FF2B5EF4-FFF2-40B4-BE49-F238E27FC236}">
                <a16:creationId xmlns:a16="http://schemas.microsoft.com/office/drawing/2014/main" id="{45C8D079-5BA7-4F9E-BA8B-AD2C2ADC751F}"/>
              </a:ext>
            </a:extLst>
          </p:cNvPr>
          <p:cNvSpPr/>
          <p:nvPr/>
        </p:nvSpPr>
        <p:spPr>
          <a:xfrm>
            <a:off x="2287280" y="3103110"/>
            <a:ext cx="1800658"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子女的反應</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21" name="Rectangle 20">
            <a:extLst>
              <a:ext uri="{FF2B5EF4-FFF2-40B4-BE49-F238E27FC236}">
                <a16:creationId xmlns:a16="http://schemas.microsoft.com/office/drawing/2014/main" id="{6A431099-0316-4540-A1C9-EBADC3795634}"/>
              </a:ext>
            </a:extLst>
          </p:cNvPr>
          <p:cNvSpPr/>
          <p:nvPr/>
        </p:nvSpPr>
        <p:spPr>
          <a:xfrm>
            <a:off x="4684179" y="4523402"/>
            <a:ext cx="2884602" cy="2857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70C0"/>
                </a:solidFill>
                <a:latin typeface="微軟正黑體" panose="020B0604030504040204" pitchFamily="34" charset="-120"/>
                <a:ea typeface="微軟正黑體" panose="020B0604030504040204" pitchFamily="34" charset="-120"/>
              </a:rPr>
              <a:t>我為子女提供的學習機會</a:t>
            </a:r>
            <a:endParaRPr lang="en-US" b="1" dirty="0">
              <a:solidFill>
                <a:srgbClr val="0070C0"/>
              </a:solidFill>
              <a:latin typeface="微軟正黑體" panose="020B0604030504040204" pitchFamily="34" charset="-120"/>
              <a:ea typeface="微軟正黑體" panose="020B0604030504040204" pitchFamily="34" charset="-120"/>
            </a:endParaRPr>
          </a:p>
        </p:txBody>
      </p:sp>
      <p:sp>
        <p:nvSpPr>
          <p:cNvPr id="23" name="Rectangle 22">
            <a:extLst>
              <a:ext uri="{FF2B5EF4-FFF2-40B4-BE49-F238E27FC236}">
                <a16:creationId xmlns:a16="http://schemas.microsoft.com/office/drawing/2014/main" id="{781325B9-D5F6-4E8B-9020-4889D448D6A2}"/>
              </a:ext>
            </a:extLst>
          </p:cNvPr>
          <p:cNvSpPr/>
          <p:nvPr/>
        </p:nvSpPr>
        <p:spPr>
          <a:xfrm>
            <a:off x="1571623" y="3685638"/>
            <a:ext cx="1807864"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子女的行為</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27" name="Rectangle 26">
            <a:extLst>
              <a:ext uri="{FF2B5EF4-FFF2-40B4-BE49-F238E27FC236}">
                <a16:creationId xmlns:a16="http://schemas.microsoft.com/office/drawing/2014/main" id="{E3CEA5EE-CFB5-40E1-B805-1B17611E1F2A}"/>
              </a:ext>
            </a:extLst>
          </p:cNvPr>
          <p:cNvSpPr/>
          <p:nvPr/>
        </p:nvSpPr>
        <p:spPr>
          <a:xfrm>
            <a:off x="6693526" y="2995870"/>
            <a:ext cx="1378505"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過去的事</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28" name="Rectangle 27">
            <a:extLst>
              <a:ext uri="{FF2B5EF4-FFF2-40B4-BE49-F238E27FC236}">
                <a16:creationId xmlns:a16="http://schemas.microsoft.com/office/drawing/2014/main" id="{FAD70831-1364-4A36-893B-F21B496AA06B}"/>
              </a:ext>
            </a:extLst>
          </p:cNvPr>
          <p:cNvSpPr/>
          <p:nvPr/>
        </p:nvSpPr>
        <p:spPr>
          <a:xfrm>
            <a:off x="4101873" y="5030337"/>
            <a:ext cx="2336184" cy="3304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70C0"/>
                </a:solidFill>
                <a:latin typeface="微軟正黑體" panose="020B0604030504040204" pitchFamily="34" charset="-120"/>
                <a:ea typeface="微軟正黑體" panose="020B0604030504040204" pitchFamily="34" charset="-120"/>
              </a:rPr>
              <a:t>我的時間和活動安排</a:t>
            </a:r>
            <a:endParaRPr lang="en-US" b="1" dirty="0">
              <a:solidFill>
                <a:srgbClr val="0070C0"/>
              </a:solidFill>
              <a:latin typeface="微軟正黑體" panose="020B0604030504040204" pitchFamily="34" charset="-120"/>
              <a:ea typeface="微軟正黑體" panose="020B0604030504040204" pitchFamily="34" charset="-120"/>
            </a:endParaRPr>
          </a:p>
        </p:txBody>
      </p:sp>
      <p:sp>
        <p:nvSpPr>
          <p:cNvPr id="29" name="Rectangle 28">
            <a:extLst>
              <a:ext uri="{FF2B5EF4-FFF2-40B4-BE49-F238E27FC236}">
                <a16:creationId xmlns:a16="http://schemas.microsoft.com/office/drawing/2014/main" id="{6DE2DF12-CFFA-4177-A4F8-CF71285AA4FA}"/>
              </a:ext>
            </a:extLst>
          </p:cNvPr>
          <p:cNvSpPr/>
          <p:nvPr/>
        </p:nvSpPr>
        <p:spPr>
          <a:xfrm>
            <a:off x="5494062" y="2540594"/>
            <a:ext cx="1798183"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旁人的眼光</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30" name="Rectangle 29">
            <a:extLst>
              <a:ext uri="{FF2B5EF4-FFF2-40B4-BE49-F238E27FC236}">
                <a16:creationId xmlns:a16="http://schemas.microsoft.com/office/drawing/2014/main" id="{508F044A-7375-428A-AFC9-2EE5A40F1F5D}"/>
              </a:ext>
            </a:extLst>
          </p:cNvPr>
          <p:cNvSpPr/>
          <p:nvPr/>
        </p:nvSpPr>
        <p:spPr>
          <a:xfrm>
            <a:off x="3866047" y="3946022"/>
            <a:ext cx="2094549"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70C0"/>
                </a:solidFill>
                <a:latin typeface="微軟正黑體" panose="020B0604030504040204" pitchFamily="34" charset="-120"/>
                <a:ea typeface="微軟正黑體" panose="020B0604030504040204" pitchFamily="34" charset="-120"/>
              </a:rPr>
              <a:t>我對待子女的方式</a:t>
            </a:r>
            <a:endParaRPr lang="en-US" b="1" dirty="0">
              <a:solidFill>
                <a:srgbClr val="0070C0"/>
              </a:solidFill>
              <a:latin typeface="微軟正黑體" panose="020B0604030504040204" pitchFamily="34" charset="-120"/>
              <a:ea typeface="微軟正黑體" panose="020B0604030504040204" pitchFamily="34" charset="-120"/>
            </a:endParaRPr>
          </a:p>
        </p:txBody>
      </p:sp>
      <p:sp>
        <p:nvSpPr>
          <p:cNvPr id="31" name="Rectangle 30">
            <a:extLst>
              <a:ext uri="{FF2B5EF4-FFF2-40B4-BE49-F238E27FC236}">
                <a16:creationId xmlns:a16="http://schemas.microsoft.com/office/drawing/2014/main" id="{49DB8D75-5245-4DB3-AF21-5E4C4A46D37F}"/>
              </a:ext>
            </a:extLst>
          </p:cNvPr>
          <p:cNvSpPr/>
          <p:nvPr/>
        </p:nvSpPr>
        <p:spPr>
          <a:xfrm>
            <a:off x="3175417" y="2556753"/>
            <a:ext cx="2094548"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子女的能力和個性</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32" name="Rectangle 31">
            <a:extLst>
              <a:ext uri="{FF2B5EF4-FFF2-40B4-BE49-F238E27FC236}">
                <a16:creationId xmlns:a16="http://schemas.microsoft.com/office/drawing/2014/main" id="{39AF0325-F418-4C7A-AB06-E4BDE37F1434}"/>
              </a:ext>
            </a:extLst>
          </p:cNvPr>
          <p:cNvSpPr/>
          <p:nvPr/>
        </p:nvSpPr>
        <p:spPr>
          <a:xfrm>
            <a:off x="7595330" y="3475100"/>
            <a:ext cx="1378505" cy="6070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其他人對待子女的方式</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33" name="Explosion: 14 Points 32">
            <a:extLst>
              <a:ext uri="{FF2B5EF4-FFF2-40B4-BE49-F238E27FC236}">
                <a16:creationId xmlns:a16="http://schemas.microsoft.com/office/drawing/2014/main" id="{705BA1D9-6C82-40A7-AF93-7D31277C3A4E}"/>
              </a:ext>
            </a:extLst>
          </p:cNvPr>
          <p:cNvSpPr/>
          <p:nvPr/>
        </p:nvSpPr>
        <p:spPr>
          <a:xfrm rot="20844198">
            <a:off x="8257641" y="3533211"/>
            <a:ext cx="3987483" cy="214227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anose="05000000000000000000" pitchFamily="2" charset="2"/>
              <a:buChar char="§"/>
            </a:pPr>
            <a:r>
              <a:rPr lang="zh-TW" altLang="en-US" sz="1600" b="1" dirty="0">
                <a:latin typeface="微軟正黑體" panose="020B0604030504040204" pitchFamily="34" charset="-120"/>
                <a:ea typeface="微軟正黑體" panose="020B0604030504040204" pitchFamily="34" charset="-120"/>
              </a:rPr>
              <a:t>較能控制的壓力</a:t>
            </a:r>
            <a:r>
              <a:rPr lang="en-US" altLang="zh-TW" sz="1600" b="1"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1600" b="1" dirty="0">
                <a:latin typeface="微軟正黑體" panose="020B0604030504040204" pitchFamily="34" charset="-120"/>
                <a:ea typeface="微軟正黑體" panose="020B0604030504040204" pitchFamily="34" charset="-120"/>
                <a:sym typeface="Wingdings" panose="05000000000000000000" pitchFamily="2" charset="2"/>
              </a:rPr>
              <a:t>問題為本</a:t>
            </a:r>
            <a:r>
              <a:rPr lang="zh-TW" altLang="en-US" sz="1600" b="1" dirty="0">
                <a:latin typeface="微軟正黑體" panose="020B0604030504040204" pitchFamily="34" charset="-120"/>
                <a:ea typeface="微軟正黑體" panose="020B0604030504040204" pitchFamily="34" charset="-120"/>
              </a:rPr>
              <a:t>應對方法</a:t>
            </a:r>
            <a:endParaRPr lang="en-US" altLang="zh-TW" sz="1600" b="1" dirty="0">
              <a:latin typeface="微軟正黑體" panose="020B0604030504040204" pitchFamily="34" charset="-120"/>
              <a:ea typeface="微軟正黑體" panose="020B0604030504040204" pitchFamily="34" charset="-120"/>
            </a:endParaRPr>
          </a:p>
        </p:txBody>
      </p:sp>
      <p:sp>
        <p:nvSpPr>
          <p:cNvPr id="34" name="Explosion: 14 Points 33">
            <a:extLst>
              <a:ext uri="{FF2B5EF4-FFF2-40B4-BE49-F238E27FC236}">
                <a16:creationId xmlns:a16="http://schemas.microsoft.com/office/drawing/2014/main" id="{79220C55-0B61-47E5-9EC8-E29F8848BD66}"/>
              </a:ext>
            </a:extLst>
          </p:cNvPr>
          <p:cNvSpPr/>
          <p:nvPr/>
        </p:nvSpPr>
        <p:spPr>
          <a:xfrm rot="20844198">
            <a:off x="7980127" y="504514"/>
            <a:ext cx="3987483" cy="2142279"/>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anose="05000000000000000000" pitchFamily="2" charset="2"/>
              <a:buChar char="§"/>
            </a:pPr>
            <a:r>
              <a:rPr lang="zh-TW" altLang="en-US" sz="1600" b="1" dirty="0">
                <a:latin typeface="微軟正黑體" panose="020B0604030504040204" pitchFamily="34" charset="-120"/>
                <a:ea typeface="微軟正黑體" panose="020B0604030504040204" pitchFamily="34" charset="-120"/>
              </a:rPr>
              <a:t>較難控制的壓力</a:t>
            </a:r>
            <a:r>
              <a:rPr lang="en-US" altLang="zh-TW" sz="1600" b="1"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1600" b="1" dirty="0">
                <a:latin typeface="微軟正黑體" panose="020B0604030504040204" pitchFamily="34" charset="-120"/>
                <a:ea typeface="微軟正黑體" panose="020B0604030504040204" pitchFamily="34" charset="-120"/>
                <a:sym typeface="Wingdings" panose="05000000000000000000" pitchFamily="2" charset="2"/>
              </a:rPr>
              <a:t>情緒為本</a:t>
            </a:r>
            <a:r>
              <a:rPr lang="zh-TW" altLang="en-US" sz="1600" b="1" dirty="0">
                <a:latin typeface="微軟正黑體" panose="020B0604030504040204" pitchFamily="34" charset="-120"/>
                <a:ea typeface="微軟正黑體" panose="020B0604030504040204" pitchFamily="34" charset="-120"/>
              </a:rPr>
              <a:t>應對方法</a:t>
            </a:r>
            <a:endParaRPr lang="en-US" altLang="zh-TW"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3472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3" grpId="0" animBg="1"/>
      <p:bldP spid="27" grpId="0" animBg="1"/>
      <p:bldP spid="28" grpId="0" animBg="1"/>
      <p:bldP spid="29" grpId="0" animBg="1"/>
      <p:bldP spid="30" grpId="0" animBg="1"/>
      <p:bldP spid="31" grpId="0" animBg="1"/>
      <p:bldP spid="32" grpId="0" animBg="1"/>
      <p:bldP spid="33" grpId="0" animBg="1"/>
      <p:bldP spid="34" grpId="0" animBg="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C58EF348BCF84CB8CEC02C41EFE368" ma:contentTypeVersion="12" ma:contentTypeDescription="Create a new document." ma:contentTypeScope="" ma:versionID="3e485164f63b012158b8bd3735b31150">
  <xsd:schema xmlns:xsd="http://www.w3.org/2001/XMLSchema" xmlns:xs="http://www.w3.org/2001/XMLSchema" xmlns:p="http://schemas.microsoft.com/office/2006/metadata/properties" xmlns:ns3="81dd2c50-08f8-4bdc-84dc-b4d4e0eabb47" targetNamespace="http://schemas.microsoft.com/office/2006/metadata/properties" ma:root="true" ma:fieldsID="42555d281cf5ba10f1de548c846bab6c" ns3:_="">
    <xsd:import namespace="81dd2c50-08f8-4bdc-84dc-b4d4e0eabb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dd2c50-08f8-4bdc-84dc-b4d4e0eabb4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1dd2c50-08f8-4bdc-84dc-b4d4e0eabb4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93CBB4-3B61-4C8A-BF75-909955AA38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dd2c50-08f8-4bdc-84dc-b4d4e0eabb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F15040-64E6-480B-BC8C-E234B4EB6AB6}">
  <ds:schemaRefs>
    <ds:schemaRef ds:uri="81dd2c50-08f8-4bdc-84dc-b4d4e0eabb47"/>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F06C9C6A-8704-4F29-A82A-05B49DF476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3269</TotalTime>
  <Words>1236</Words>
  <Application>Microsoft Office PowerPoint</Application>
  <PresentationFormat>寬螢幕</PresentationFormat>
  <Paragraphs>160</Paragraphs>
  <Slides>22</Slides>
  <Notes>13</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22</vt:i4>
      </vt:variant>
    </vt:vector>
  </HeadingPairs>
  <TitlesOfParts>
    <vt:vector size="32" baseType="lpstr">
      <vt:lpstr>微軟正黑體</vt:lpstr>
      <vt:lpstr>微軟正黑體</vt:lpstr>
      <vt:lpstr>Arial</vt:lpstr>
      <vt:lpstr>Calibri</vt:lpstr>
      <vt:lpstr>Calibri Light</vt:lpstr>
      <vt:lpstr>Century Gothic</vt:lpstr>
      <vt:lpstr>Courier New</vt:lpstr>
      <vt:lpstr>Webdings</vt:lpstr>
      <vt:lpstr>Wingdings</vt:lpstr>
      <vt:lpstr>Retrospect</vt:lpstr>
      <vt:lpstr>壓力爆煲點算好？ 如何處理親職壓力？</vt:lpstr>
      <vt:lpstr>大綱</vt:lpstr>
      <vt:lpstr>親職壓力是什麼？</vt:lpstr>
      <vt:lpstr>面對壓力怎樣辦？</vt:lpstr>
      <vt:lpstr>面對壓力怎樣辦？</vt:lpstr>
      <vt:lpstr>面對壓力怎樣辦？</vt:lpstr>
      <vt:lpstr>面對壓力怎樣辦？</vt:lpstr>
      <vt:lpstr>面對壓力怎樣辦？</vt:lpstr>
      <vt:lpstr>面對壓力怎樣辦？</vt:lpstr>
      <vt:lpstr>面對壓力怎樣辦？</vt:lpstr>
      <vt:lpstr>面對壓力怎樣辦？</vt:lpstr>
      <vt:lpstr>面對壓力怎樣辦？</vt:lpstr>
      <vt:lpstr>PowerPoint 簡報</vt:lpstr>
      <vt:lpstr>PowerPoint 簡報</vt:lpstr>
      <vt:lpstr>PowerPoint 簡報</vt:lpstr>
      <vt:lpstr>PowerPoint 簡報</vt:lpstr>
      <vt:lpstr>PowerPoint 簡報</vt:lpstr>
      <vt:lpstr>PowerPoint 簡報</vt:lpstr>
      <vt:lpstr>面對壓力怎樣辦？</vt:lpstr>
      <vt:lpstr>教育局「家長智Net」網頁</vt:lpstr>
      <vt:lpstr>PowerPoint 簡報</vt:lpstr>
      <vt:lpstr>總結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親子關係</dc:title>
  <dc:creator>LAM, Chun Bun Ian [ECE]</dc:creator>
  <cp:lastModifiedBy>HSC&amp;PEd</cp:lastModifiedBy>
  <cp:revision>192</cp:revision>
  <cp:lastPrinted>2024-02-01T13:26:01Z</cp:lastPrinted>
  <dcterms:created xsi:type="dcterms:W3CDTF">2023-10-05T20:26:47Z</dcterms:created>
  <dcterms:modified xsi:type="dcterms:W3CDTF">2024-10-09T02:46:01Z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0x0101008AC58EF348BCF84CB8CEC02C41EFE368</vt:lpwstr>
  </property>
</Properties>
</file>