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629" r:id="rId7"/>
    <p:sldId id="622" r:id="rId8"/>
    <p:sldId id="565" r:id="rId9"/>
    <p:sldId id="566" r:id="rId10"/>
    <p:sldId id="617" r:id="rId11"/>
    <p:sldId id="623" r:id="rId12"/>
    <p:sldId id="624" r:id="rId13"/>
    <p:sldId id="595" r:id="rId14"/>
    <p:sldId id="605" r:id="rId15"/>
    <p:sldId id="606" r:id="rId16"/>
    <p:sldId id="607" r:id="rId17"/>
    <p:sldId id="608" r:id="rId18"/>
    <p:sldId id="599" r:id="rId19"/>
    <p:sldId id="620" r:id="rId20"/>
    <p:sldId id="577" r:id="rId21"/>
    <p:sldId id="578" r:id="rId22"/>
    <p:sldId id="580" r:id="rId23"/>
    <p:sldId id="581" r:id="rId24"/>
    <p:sldId id="625" r:id="rId25"/>
    <p:sldId id="583" r:id="rId26"/>
    <p:sldId id="626" r:id="rId27"/>
    <p:sldId id="627" r:id="rId28"/>
    <p:sldId id="631" r:id="rId29"/>
    <p:sldId id="632" r:id="rId30"/>
    <p:sldId id="628" r:id="rId31"/>
    <p:sldId id="569" r:id="rId32"/>
    <p:sldId id="630" r:id="rId33"/>
    <p:sldId id="633" r:id="rId34"/>
    <p:sldId id="634" r:id="rId35"/>
    <p:sldId id="609" r:id="rId36"/>
    <p:sldId id="610" r:id="rId37"/>
    <p:sldId id="554" r:id="rId38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6E8"/>
    <a:srgbClr val="FAF7E4"/>
    <a:srgbClr val="288053"/>
    <a:srgbClr val="00FF00"/>
    <a:srgbClr val="8AC1A1"/>
    <a:srgbClr val="97BEBD"/>
    <a:srgbClr val="9EB86D"/>
    <a:srgbClr val="147A25"/>
    <a:srgbClr val="63A537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3447" autoAdjust="0"/>
  </p:normalViewPr>
  <p:slideViewPr>
    <p:cSldViewPr snapToGrid="0">
      <p:cViewPr varScale="1">
        <p:scale>
          <a:sx n="106" d="100"/>
          <a:sy n="106" d="100"/>
        </p:scale>
        <p:origin x="79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E68E90B-D7B0-49E2-8675-CB4FDAF3263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7411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1697" y="6457411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E52AB10-58F5-4280-BC3F-B63A95782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8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E7759A5-12C3-408C-AEFA-AD540DBFD5A7}" type="datetimeFigureOut">
              <a:rPr lang="zh-HK" altLang="en-US" smtClean="0"/>
              <a:pPr/>
              <a:t>29/10/2024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5" y="3271382"/>
            <a:ext cx="7941310" cy="267658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28D8626-25A6-40F3-A4E5-338E9A36FD0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335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991872" y="3269091"/>
            <a:ext cx="7934965" cy="2674711"/>
          </a:xfrm>
          <a:prstGeom prst="rect">
            <a:avLst/>
          </a:prstGeom>
        </p:spPr>
        <p:txBody>
          <a:bodyPr spcFirstLastPara="1" wrap="square" lIns="91352" tIns="45663" rIns="91352" bIns="45663" anchor="t" anchorCtr="0">
            <a:noAutofit/>
          </a:bodyPr>
          <a:lstStyle/>
          <a:p>
            <a:endParaRPr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0350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912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7CB8581B-36CA-3EA4-0805-EB11F8689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>
            <a:extLst>
              <a:ext uri="{FF2B5EF4-FFF2-40B4-BE49-F238E27FC236}">
                <a16:creationId xmlns:a16="http://schemas.microsoft.com/office/drawing/2014/main" id="{6B0ED10F-3FAC-D466-E624-FF52D02FC6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1872" y="3269091"/>
            <a:ext cx="7934965" cy="2674711"/>
          </a:xfrm>
          <a:prstGeom prst="rect">
            <a:avLst/>
          </a:prstGeom>
        </p:spPr>
        <p:txBody>
          <a:bodyPr spcFirstLastPara="1" wrap="square" lIns="91352" tIns="45663" rIns="91352" bIns="45663" anchor="t" anchorCtr="0">
            <a:noAutofit/>
          </a:bodyPr>
          <a:lstStyle/>
          <a:p>
            <a:endParaRPr/>
          </a:p>
        </p:txBody>
      </p:sp>
      <p:sp>
        <p:nvSpPr>
          <p:cNvPr id="306" name="Google Shape;306;p19:notes">
            <a:extLst>
              <a:ext uri="{FF2B5EF4-FFF2-40B4-BE49-F238E27FC236}">
                <a16:creationId xmlns:a16="http://schemas.microsoft.com/office/drawing/2014/main" id="{9D0C7ADB-07F5-85E0-DFC5-2D2A1BBF92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0350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806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7CB8581B-36CA-3EA4-0805-EB11F8689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>
            <a:extLst>
              <a:ext uri="{FF2B5EF4-FFF2-40B4-BE49-F238E27FC236}">
                <a16:creationId xmlns:a16="http://schemas.microsoft.com/office/drawing/2014/main" id="{6B0ED10F-3FAC-D466-E624-FF52D02FC6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1872" y="3269091"/>
            <a:ext cx="7934965" cy="2674711"/>
          </a:xfrm>
          <a:prstGeom prst="rect">
            <a:avLst/>
          </a:prstGeom>
        </p:spPr>
        <p:txBody>
          <a:bodyPr spcFirstLastPara="1" wrap="square" lIns="91352" tIns="45663" rIns="91352" bIns="45663" anchor="t" anchorCtr="0">
            <a:noAutofit/>
          </a:bodyPr>
          <a:lstStyle/>
          <a:p>
            <a:endParaRPr/>
          </a:p>
        </p:txBody>
      </p:sp>
      <p:sp>
        <p:nvSpPr>
          <p:cNvPr id="306" name="Google Shape;306;p19:notes">
            <a:extLst>
              <a:ext uri="{FF2B5EF4-FFF2-40B4-BE49-F238E27FC236}">
                <a16:creationId xmlns:a16="http://schemas.microsoft.com/office/drawing/2014/main" id="{9D0C7ADB-07F5-85E0-DFC5-2D2A1BBF92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0350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012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7CB8581B-36CA-3EA4-0805-EB11F8689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>
            <a:extLst>
              <a:ext uri="{FF2B5EF4-FFF2-40B4-BE49-F238E27FC236}">
                <a16:creationId xmlns:a16="http://schemas.microsoft.com/office/drawing/2014/main" id="{6B0ED10F-3FAC-D466-E624-FF52D02FC6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1872" y="3269091"/>
            <a:ext cx="7934965" cy="2674711"/>
          </a:xfrm>
          <a:prstGeom prst="rect">
            <a:avLst/>
          </a:prstGeom>
        </p:spPr>
        <p:txBody>
          <a:bodyPr spcFirstLastPara="1" wrap="square" lIns="91352" tIns="45663" rIns="91352" bIns="45663" anchor="t" anchorCtr="0">
            <a:noAutofit/>
          </a:bodyPr>
          <a:lstStyle/>
          <a:p>
            <a:endParaRPr/>
          </a:p>
        </p:txBody>
      </p:sp>
      <p:sp>
        <p:nvSpPr>
          <p:cNvPr id="306" name="Google Shape;306;p19:notes">
            <a:extLst>
              <a:ext uri="{FF2B5EF4-FFF2-40B4-BE49-F238E27FC236}">
                <a16:creationId xmlns:a16="http://schemas.microsoft.com/office/drawing/2014/main" id="{9D0C7ADB-07F5-85E0-DFC5-2D2A1BBF92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0350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05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AAC1E236-1FCF-673A-F90A-80A9465C1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>
            <a:extLst>
              <a:ext uri="{FF2B5EF4-FFF2-40B4-BE49-F238E27FC236}">
                <a16:creationId xmlns:a16="http://schemas.microsoft.com/office/drawing/2014/main" id="{6875849A-9449-C99F-1A80-2D6150A3F1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1872" y="3269091"/>
            <a:ext cx="7934965" cy="2674711"/>
          </a:xfrm>
          <a:prstGeom prst="rect">
            <a:avLst/>
          </a:prstGeom>
        </p:spPr>
        <p:txBody>
          <a:bodyPr spcFirstLastPara="1" wrap="square" lIns="91352" tIns="45663" rIns="91352" bIns="45663" anchor="t" anchorCtr="0">
            <a:noAutofit/>
          </a:bodyPr>
          <a:lstStyle/>
          <a:p>
            <a:endParaRPr/>
          </a:p>
        </p:txBody>
      </p:sp>
      <p:sp>
        <p:nvSpPr>
          <p:cNvPr id="306" name="Google Shape;306;p19:notes">
            <a:extLst>
              <a:ext uri="{FF2B5EF4-FFF2-40B4-BE49-F238E27FC236}">
                <a16:creationId xmlns:a16="http://schemas.microsoft.com/office/drawing/2014/main" id="{D4F1A2E0-35F3-BAD6-6C7F-E904419FBF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0350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5541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7CB8581B-36CA-3EA4-0805-EB11F8689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>
            <a:extLst>
              <a:ext uri="{FF2B5EF4-FFF2-40B4-BE49-F238E27FC236}">
                <a16:creationId xmlns:a16="http://schemas.microsoft.com/office/drawing/2014/main" id="{6B0ED10F-3FAC-D466-E624-FF52D02FC6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1872" y="3269091"/>
            <a:ext cx="7934965" cy="2674711"/>
          </a:xfrm>
          <a:prstGeom prst="rect">
            <a:avLst/>
          </a:prstGeom>
        </p:spPr>
        <p:txBody>
          <a:bodyPr spcFirstLastPara="1" wrap="square" lIns="91352" tIns="45663" rIns="91352" bIns="45663" anchor="t" anchorCtr="0">
            <a:noAutofit/>
          </a:bodyPr>
          <a:lstStyle/>
          <a:p>
            <a:endParaRPr/>
          </a:p>
        </p:txBody>
      </p:sp>
      <p:sp>
        <p:nvSpPr>
          <p:cNvPr id="306" name="Google Shape;306;p19:notes">
            <a:extLst>
              <a:ext uri="{FF2B5EF4-FFF2-40B4-BE49-F238E27FC236}">
                <a16:creationId xmlns:a16="http://schemas.microsoft.com/office/drawing/2014/main" id="{9D0C7ADB-07F5-85E0-DFC5-2D2A1BBF92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0350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84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3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29/10/2024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32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29/10/2024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0904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29/10/2024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1359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29/10/2024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758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29/10/2024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34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29/10/2024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275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29/10/2024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4406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29/10/2024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6091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29/10/2024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1619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DF2C72-1827-4E57-A890-75F1E8C85771}" type="datetimeFigureOut">
              <a:rPr lang="zh-HK" altLang="en-US" smtClean="0"/>
              <a:pPr/>
              <a:t>29/10/2024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957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29/10/2024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662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DF2C72-1827-4E57-A890-75F1E8C85771}" type="datetimeFigureOut">
              <a:rPr lang="zh-HK" altLang="en-US" smtClean="0"/>
              <a:pPr/>
              <a:t>29/10/2024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17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b.gov.hk/attachment/tc/curriculum-development/kla/technology-edu/resources/tech-subjects/idt_2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b.gov.hk/attachment/tc/curriculum-development/kla/technology-edu/resources/tech-subjects/idt_2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b.gov.hk/attachment/tc/curriculum-development/major-level-of-edu/gifted/resources_and_support/files/6_Sets_of_Creavie_Thinking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b.gov.hk/attachment/en/curriculum-development/kla/technology-edu/resources/tech-subjects/idt_4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tc/curriculum-development/cs-curriculum-doc-report/wf-in-cur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91EA01-9D43-868F-A02D-8004C3399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914" y="1111477"/>
            <a:ext cx="11234057" cy="2133599"/>
          </a:xfrm>
        </p:spPr>
        <p:txBody>
          <a:bodyPr>
            <a:normAutofit/>
          </a:bodyPr>
          <a:lstStyle/>
          <a:p>
            <a:pPr algn="ctr"/>
            <a:r>
              <a:rPr lang="zh-TW" altLang="en-US" sz="6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授人以魚不如授人以漁：</a:t>
            </a:r>
            <a:br>
              <a:rPr lang="en-US" altLang="zh-TW" sz="6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如何支援子女學習</a:t>
            </a:r>
            <a:r>
              <a:rPr lang="en-US" altLang="zh-TW" sz="3600" b="1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21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世紀所需的共通能力？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6F330E-C929-4A23-BED0-31011F2F8A42}"/>
              </a:ext>
            </a:extLst>
          </p:cNvPr>
          <p:cNvSpPr/>
          <p:nvPr/>
        </p:nvSpPr>
        <p:spPr>
          <a:xfrm>
            <a:off x="3396326" y="3474267"/>
            <a:ext cx="52822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範疇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促進家校合作與溝通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3BA917-1F8B-4D67-A6BB-D4184358669A}"/>
              </a:ext>
            </a:extLst>
          </p:cNvPr>
          <p:cNvSpPr/>
          <p:nvPr/>
        </p:nvSpPr>
        <p:spPr>
          <a:xfrm>
            <a:off x="8875800" y="5552346"/>
            <a:ext cx="2814320" cy="93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小學家長教育資源套 </a:t>
            </a:r>
          </a:p>
        </p:txBody>
      </p:sp>
    </p:spTree>
    <p:extLst>
      <p:ext uri="{BB962C8B-B14F-4D97-AF65-F5344CB8AC3E}">
        <p14:creationId xmlns:p14="http://schemas.microsoft.com/office/powerpoint/2010/main" val="128867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241BA-EAB4-FF17-9358-32FCB2EF8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370BF7-884D-0A6E-6C3B-88968226C2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E9D0E-2505-1979-81DB-FC7B114DB6F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111" b="1924"/>
          <a:stretch/>
        </p:blipFill>
        <p:spPr bwMode="auto">
          <a:xfrm>
            <a:off x="4199744" y="2729499"/>
            <a:ext cx="3600000" cy="360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A62F06-A1D7-EE05-16EF-22D04D4A828B}"/>
              </a:ext>
            </a:extLst>
          </p:cNvPr>
          <p:cNvSpPr/>
          <p:nvPr/>
        </p:nvSpPr>
        <p:spPr>
          <a:xfrm>
            <a:off x="3651217" y="1491130"/>
            <a:ext cx="5109091" cy="95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目標：請用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條直線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連起下面</a:t>
            </a:r>
            <a:r>
              <a:rPr 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點。</a:t>
            </a:r>
            <a:endParaRPr lang="en-US" altLang="zh-TW" sz="2400" b="1" dirty="0">
              <a:latin typeface="Century Gothic" panose="020B0502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規則：畫線時筆尖</a:t>
            </a:r>
            <a:r>
              <a:rPr lang="zh-TW" alt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不可以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離開紙張。</a:t>
            </a:r>
            <a:endParaRPr lang="en-US" sz="24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50B97FDB-C646-0DF8-451C-E30FD66BA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562" y="96104"/>
            <a:ext cx="10058400" cy="111384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創意思維小練習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1868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5BDC4-4227-388B-DD60-50CD55BDD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177765C-A4CF-23FB-EDC0-23E71203D6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C93AF-75F5-234D-869B-76411F8B163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111" b="1924"/>
          <a:stretch/>
        </p:blipFill>
        <p:spPr bwMode="auto">
          <a:xfrm>
            <a:off x="4199744" y="2729499"/>
            <a:ext cx="3600000" cy="360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DEE106-C8E7-A5FB-1025-E3BDE113DC13}"/>
              </a:ext>
            </a:extLst>
          </p:cNvPr>
          <p:cNvSpPr/>
          <p:nvPr/>
        </p:nvSpPr>
        <p:spPr>
          <a:xfrm>
            <a:off x="3651217" y="1491130"/>
            <a:ext cx="5109091" cy="95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目標：請用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條直線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連起下面</a:t>
            </a:r>
            <a:r>
              <a:rPr 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點。</a:t>
            </a:r>
            <a:endParaRPr lang="en-US" altLang="zh-TW" sz="2400" b="1" dirty="0">
              <a:latin typeface="Century Gothic" panose="020B0502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規則：畫線時筆尖</a:t>
            </a:r>
            <a:r>
              <a:rPr lang="zh-TW" alt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不可以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離開紙張。</a:t>
            </a:r>
            <a:endParaRPr lang="en-US" sz="24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id="{4D1EE40F-DEB8-B6B9-D139-FD176E3DBB18}"/>
              </a:ext>
            </a:extLst>
          </p:cNvPr>
          <p:cNvCxnSpPr>
            <a:cxnSpLocks/>
          </p:cNvCxnSpPr>
          <p:nvPr/>
        </p:nvCxnSpPr>
        <p:spPr>
          <a:xfrm flipV="1">
            <a:off x="4638040" y="3067050"/>
            <a:ext cx="0" cy="30467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E81A00AD-8FA1-DE27-40DC-5E5614F2F1D6}"/>
              </a:ext>
            </a:extLst>
          </p:cNvPr>
          <p:cNvCxnSpPr>
            <a:cxnSpLocks/>
          </p:cNvCxnSpPr>
          <p:nvPr/>
        </p:nvCxnSpPr>
        <p:spPr>
          <a:xfrm flipH="1">
            <a:off x="4638040" y="3111500"/>
            <a:ext cx="281051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>
            <a:extLst>
              <a:ext uri="{FF2B5EF4-FFF2-40B4-BE49-F238E27FC236}">
                <a16:creationId xmlns:a16="http://schemas.microsoft.com/office/drawing/2014/main" id="{70C128C0-4C99-99F7-2640-749ACF8A874C}"/>
              </a:ext>
            </a:extLst>
          </p:cNvPr>
          <p:cNvCxnSpPr>
            <a:cxnSpLocks/>
          </p:cNvCxnSpPr>
          <p:nvPr/>
        </p:nvCxnSpPr>
        <p:spPr>
          <a:xfrm flipV="1">
            <a:off x="7416800" y="3111500"/>
            <a:ext cx="0" cy="30467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D2F3A826-6039-19F0-12F8-5C82F3FB5076}"/>
              </a:ext>
            </a:extLst>
          </p:cNvPr>
          <p:cNvCxnSpPr>
            <a:cxnSpLocks/>
          </p:cNvCxnSpPr>
          <p:nvPr/>
        </p:nvCxnSpPr>
        <p:spPr>
          <a:xfrm>
            <a:off x="6007100" y="6057900"/>
            <a:ext cx="14097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DCDC8A1C-D0DB-9D04-CFD6-629EA4B73EA9}"/>
              </a:ext>
            </a:extLst>
          </p:cNvPr>
          <p:cNvCxnSpPr>
            <a:cxnSpLocks/>
          </p:cNvCxnSpPr>
          <p:nvPr/>
        </p:nvCxnSpPr>
        <p:spPr>
          <a:xfrm>
            <a:off x="6007100" y="4635500"/>
            <a:ext cx="0" cy="1422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>
            <a:extLst>
              <a:ext uri="{FF2B5EF4-FFF2-40B4-BE49-F238E27FC236}">
                <a16:creationId xmlns:a16="http://schemas.microsoft.com/office/drawing/2014/main" id="{C7AA07A0-9150-D04C-635D-7726DC6E9870}"/>
              </a:ext>
            </a:extLst>
          </p:cNvPr>
          <p:cNvSpPr txBox="1">
            <a:spLocks/>
          </p:cNvSpPr>
          <p:nvPr/>
        </p:nvSpPr>
        <p:spPr>
          <a:xfrm>
            <a:off x="1176562" y="96104"/>
            <a:ext cx="10058400" cy="11138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創意思維小練習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581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E954A-AEBB-4558-D146-C2C2F1C69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8668D5-201E-6B45-AE0C-F6E361DC26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29990E3-D421-2E7D-428B-9ED4160505A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111" b="1924"/>
          <a:stretch/>
        </p:blipFill>
        <p:spPr bwMode="auto">
          <a:xfrm>
            <a:off x="4143600" y="2035565"/>
            <a:ext cx="3600000" cy="3600000"/>
          </a:xfrm>
          <a:prstGeom prst="rect">
            <a:avLst/>
          </a:prstGeom>
          <a:noFill/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A56D19FD-CBEA-49CD-6046-682EB2CD23ED}"/>
              </a:ext>
            </a:extLst>
          </p:cNvPr>
          <p:cNvSpPr/>
          <p:nvPr/>
        </p:nvSpPr>
        <p:spPr>
          <a:xfrm>
            <a:off x="3765517" y="1188164"/>
            <a:ext cx="5109091" cy="95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目標：請用</a:t>
            </a:r>
            <a:r>
              <a:rPr lang="en-US" altLang="zh-TW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條直線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連起下面</a:t>
            </a:r>
            <a:r>
              <a:rPr 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點。</a:t>
            </a:r>
            <a:endParaRPr lang="en-US" altLang="zh-TW" sz="2400" b="1" dirty="0">
              <a:latin typeface="Century Gothic" panose="020B0502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規則：畫線時筆尖</a:t>
            </a:r>
            <a:r>
              <a:rPr lang="zh-TW" alt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不可以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離開紙張。</a:t>
            </a:r>
            <a:endParaRPr lang="en-US" sz="24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AAEC83B-6675-FC87-417D-BFC094F5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562" y="96104"/>
            <a:ext cx="10058400" cy="111384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創意思維小練習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6093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BBEC0-1918-9861-E18C-02542AC11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410F14-D58F-A6C5-9842-2B180AD98D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753FD-2B2F-41FD-4BCB-7BF2C427E0B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111" b="1924"/>
          <a:stretch/>
        </p:blipFill>
        <p:spPr bwMode="auto">
          <a:xfrm>
            <a:off x="4143600" y="2035565"/>
            <a:ext cx="3600000" cy="360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50F7CB-1553-B866-08DE-E4E04C8F45C3}"/>
              </a:ext>
            </a:extLst>
          </p:cNvPr>
          <p:cNvSpPr/>
          <p:nvPr/>
        </p:nvSpPr>
        <p:spPr>
          <a:xfrm>
            <a:off x="3765517" y="1188164"/>
            <a:ext cx="5109091" cy="95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目標：請用</a:t>
            </a:r>
            <a:r>
              <a:rPr lang="en-US" altLang="zh-TW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條直線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連起下面</a:t>
            </a:r>
            <a:r>
              <a:rPr 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點。</a:t>
            </a:r>
            <a:endParaRPr lang="en-US" altLang="zh-TW" sz="2400" b="1" dirty="0">
              <a:latin typeface="Century Gothic" panose="020B0502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規則：畫線時筆尖</a:t>
            </a:r>
            <a:r>
              <a:rPr lang="zh-TW" alt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不可以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離開紙張。</a:t>
            </a:r>
            <a:endParaRPr lang="en-US" sz="24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id="{D1FA2380-C010-FF5E-75FD-B79CFA13C8F8}"/>
              </a:ext>
            </a:extLst>
          </p:cNvPr>
          <p:cNvCxnSpPr>
            <a:cxnSpLocks/>
          </p:cNvCxnSpPr>
          <p:nvPr/>
        </p:nvCxnSpPr>
        <p:spPr>
          <a:xfrm flipV="1">
            <a:off x="4581896" y="2373116"/>
            <a:ext cx="0" cy="4388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15A35EFF-A963-8B4C-F8C7-D5EC525DF834}"/>
              </a:ext>
            </a:extLst>
          </p:cNvPr>
          <p:cNvCxnSpPr>
            <a:cxnSpLocks/>
          </p:cNvCxnSpPr>
          <p:nvPr/>
        </p:nvCxnSpPr>
        <p:spPr>
          <a:xfrm flipH="1" flipV="1">
            <a:off x="4581896" y="2417566"/>
            <a:ext cx="4172062" cy="4445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F2BB0024-721F-B7DF-D49A-FF77B6BD26F3}"/>
              </a:ext>
            </a:extLst>
          </p:cNvPr>
          <p:cNvCxnSpPr>
            <a:cxnSpLocks/>
          </p:cNvCxnSpPr>
          <p:nvPr/>
        </p:nvCxnSpPr>
        <p:spPr>
          <a:xfrm>
            <a:off x="4508500" y="2373116"/>
            <a:ext cx="2852156" cy="29908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92254DB3-F380-2E67-44DC-47E8970D09DD}"/>
              </a:ext>
            </a:extLst>
          </p:cNvPr>
          <p:cNvCxnSpPr>
            <a:cxnSpLocks/>
          </p:cNvCxnSpPr>
          <p:nvPr/>
        </p:nvCxnSpPr>
        <p:spPr>
          <a:xfrm flipH="1">
            <a:off x="4581896" y="2462017"/>
            <a:ext cx="4172062" cy="42998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>
            <a:extLst>
              <a:ext uri="{FF2B5EF4-FFF2-40B4-BE49-F238E27FC236}">
                <a16:creationId xmlns:a16="http://schemas.microsoft.com/office/drawing/2014/main" id="{D3B096F3-272B-AD1E-8BB7-E824AEB9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562" y="96104"/>
            <a:ext cx="10058400" cy="111384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創意思維小練習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2437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61086-97D6-DD9E-5F6E-942AC0EFB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930ECB-C3EC-FB66-5CE9-BA1677E609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9F2E0-FFDF-8D4A-ACB9-72A4D6FFD05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111" b="1924"/>
          <a:stretch/>
        </p:blipFill>
        <p:spPr bwMode="auto">
          <a:xfrm>
            <a:off x="4161644" y="2494549"/>
            <a:ext cx="3600000" cy="360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2A9EAE-C439-E6C9-8F15-0A7CA2D5901D}"/>
              </a:ext>
            </a:extLst>
          </p:cNvPr>
          <p:cNvSpPr/>
          <p:nvPr/>
        </p:nvSpPr>
        <p:spPr>
          <a:xfrm>
            <a:off x="3651216" y="1373655"/>
            <a:ext cx="5109091" cy="95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目標：請用</a:t>
            </a:r>
            <a:r>
              <a:rPr lang="en-US" altLang="zh-TW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條直線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連起下面</a:t>
            </a:r>
            <a:r>
              <a:rPr 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點。</a:t>
            </a:r>
            <a:endParaRPr lang="en-US" altLang="zh-TW" sz="2400" b="1" dirty="0">
              <a:latin typeface="Century Gothic" panose="020B0502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規則：畫線時筆尖</a:t>
            </a:r>
            <a:r>
              <a:rPr lang="zh-TW" alt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不可以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離開紙張。</a:t>
            </a:r>
            <a:endParaRPr lang="en-US" sz="24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BD13A10-7A0D-DBAE-5405-86EB81CED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562" y="96104"/>
            <a:ext cx="10058400" cy="111384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創意思維小練習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1482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CB799-81FE-BD3A-B93B-A195594AB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B7D014-6312-C811-7ACF-A86A5C3F89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3086E0-1500-A485-946F-DC4441DBA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893" y="554751"/>
            <a:ext cx="9501484" cy="3378305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1DA9D18B-4BF6-4110-1E41-9069D4523B9E}"/>
              </a:ext>
            </a:extLst>
          </p:cNvPr>
          <p:cNvSpPr/>
          <p:nvPr/>
        </p:nvSpPr>
        <p:spPr>
          <a:xfrm>
            <a:off x="2966871" y="4772389"/>
            <a:ext cx="7986198" cy="16206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遊戲規則只說「畫線時筆尖不可以離開紙張」，並沒有說不可以將線畫出點外，亦沒有說不可以撕開紙張。「要在點內畫線」和「要保持紙張的完整性」都只是我們的「常規思維」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zh-TW" altLang="en-US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爆炸: 十四角 7">
            <a:extLst>
              <a:ext uri="{FF2B5EF4-FFF2-40B4-BE49-F238E27FC236}">
                <a16:creationId xmlns:a16="http://schemas.microsoft.com/office/drawing/2014/main" id="{1BF27746-BA67-00EA-F4AF-D8769A062E93}"/>
              </a:ext>
            </a:extLst>
          </p:cNvPr>
          <p:cNvSpPr/>
          <p:nvPr/>
        </p:nvSpPr>
        <p:spPr>
          <a:xfrm rot="20818970">
            <a:off x="346487" y="3533066"/>
            <a:ext cx="4599169" cy="1909482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幫助子女打破常規思維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433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A37D4580-8373-4E76-954D-E1CD4ADD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創造力的重要性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E01B2AD8-64AB-4C48-8B3F-C63D511DA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744" y="1845734"/>
            <a:ext cx="9932936" cy="428612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我們經常受「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常規思維」所局限。</a:t>
            </a:r>
            <a:r>
              <a:rPr lang="zh-TW" alt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「創造力」就是指打破舊有模式、跳出現有框框來思考和處理問題的能力。</a:t>
            </a:r>
            <a:endParaRPr lang="en-US" altLang="zh-TW" sz="28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很多人士的成功都建立在出色的創意上。只要能夠擺脫「常規思維」，宏觀地觀察四周的事物，就可能可以產生新的意念和方法出來。 </a:t>
            </a:r>
          </a:p>
        </p:txBody>
      </p:sp>
      <p:sp>
        <p:nvSpPr>
          <p:cNvPr id="2" name="文字方塊 4">
            <a:extLst>
              <a:ext uri="{FF2B5EF4-FFF2-40B4-BE49-F238E27FC236}">
                <a16:creationId xmlns:a16="http://schemas.microsoft.com/office/drawing/2014/main" id="{681CB81E-B7F5-446F-C4A7-8B1EC237F0E5}"/>
              </a:ext>
            </a:extLst>
          </p:cNvPr>
          <p:cNvSpPr txBox="1"/>
          <p:nvPr/>
        </p:nvSpPr>
        <p:spPr>
          <a:xfrm>
            <a:off x="1097281" y="5763687"/>
            <a:ext cx="102946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﹙n.d.﹚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什麼是創意思維？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https://www.edb.gov.hk/attachment/tc/curriculum-development/kla/technology-edu/resources/tech-subjects/idt_2.pdf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endParaRPr lang="en-US" altLang="zh-TW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4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53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95648-FCCE-16AB-942B-BAA237B78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CCFD6A-827E-0988-5F30-15A5FFD4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培養子女的創造力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F7D478-D4F0-15FD-9688-E00D5D3D6BFC}"/>
              </a:ext>
            </a:extLst>
          </p:cNvPr>
          <p:cNvSpPr/>
          <p:nvPr/>
        </p:nvSpPr>
        <p:spPr>
          <a:xfrm>
            <a:off x="1097280" y="6018706"/>
            <a:ext cx="10515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Faber, A., &amp; </a:t>
            </a:r>
            <a:r>
              <a:rPr lang="en-US" sz="1200" dirty="0" err="1">
                <a:latin typeface="Century Gothic" panose="020B0502020202020204" pitchFamily="34" charset="0"/>
              </a:rPr>
              <a:t>Mazlish</a:t>
            </a:r>
            <a:r>
              <a:rPr lang="en-US" sz="1200" dirty="0">
                <a:latin typeface="Century Gothic" panose="020B0502020202020204" pitchFamily="34" charset="0"/>
              </a:rPr>
              <a:t>, E. (2012). </a:t>
            </a:r>
            <a:r>
              <a:rPr lang="en-US" sz="12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sz="12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3450AA1-2B78-3771-A908-0E5C6BAA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926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讓子女動手做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365D0EF-EF55-C4E9-BB4A-F2A93F8F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685" b="9074"/>
          <a:stretch/>
        </p:blipFill>
        <p:spPr>
          <a:xfrm>
            <a:off x="6065521" y="2395099"/>
            <a:ext cx="5990553" cy="335163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0EF5DA9-0F2D-4602-7AB4-B4CF007CE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7" y="2506732"/>
            <a:ext cx="599055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0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91AC9-CB42-42E0-440B-3A14E081F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71299A-F6D1-F7BD-ACBE-AD51FCFFBFE8}"/>
              </a:ext>
            </a:extLst>
          </p:cNvPr>
          <p:cNvSpPr/>
          <p:nvPr/>
        </p:nvSpPr>
        <p:spPr>
          <a:xfrm>
            <a:off x="1097280" y="6018706"/>
            <a:ext cx="10515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Faber, A., &amp; </a:t>
            </a:r>
            <a:r>
              <a:rPr lang="en-US" sz="1200" dirty="0" err="1">
                <a:latin typeface="Century Gothic" panose="020B0502020202020204" pitchFamily="34" charset="0"/>
              </a:rPr>
              <a:t>Mazlish</a:t>
            </a:r>
            <a:r>
              <a:rPr lang="en-US" sz="1200" dirty="0">
                <a:latin typeface="Century Gothic" panose="020B0502020202020204" pitchFamily="34" charset="0"/>
              </a:rPr>
              <a:t>, E. (2012). </a:t>
            </a:r>
            <a:r>
              <a:rPr lang="en-US" sz="12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sz="12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A187A3BF-EE06-E589-67C9-93FAEE716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926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讓子女表達想法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783A568A-A240-5691-D6BD-424427F9B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培養子女的創造力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337EBF5-60E6-2D69-7B6D-27709739D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737" y="2321104"/>
            <a:ext cx="6011177" cy="337703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6BC7BFC-F9B2-24F9-9CDC-BFABDC7DB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1" t="10406" r="3868" b="3819"/>
          <a:stretch/>
        </p:blipFill>
        <p:spPr>
          <a:xfrm>
            <a:off x="233373" y="2321104"/>
            <a:ext cx="5745019" cy="327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1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0AC5D-1BFE-341F-A6E9-03EACA0AC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EA0C6AEE-6093-2EEF-A6E1-EE9B3E87A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926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讓子女「發夢」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078378B-30D0-315A-7A34-3AA85F35C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091" y="1868580"/>
            <a:ext cx="5133009" cy="4427125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235F3044-661E-9C31-3548-357163BCB0C2}"/>
              </a:ext>
            </a:extLst>
          </p:cNvPr>
          <p:cNvSpPr/>
          <p:nvPr/>
        </p:nvSpPr>
        <p:spPr>
          <a:xfrm>
            <a:off x="1097280" y="5765800"/>
            <a:ext cx="4560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Faber, A., &amp; </a:t>
            </a:r>
            <a:r>
              <a:rPr lang="en-US" sz="1200" dirty="0" err="1">
                <a:latin typeface="Century Gothic" panose="020B0502020202020204" pitchFamily="34" charset="0"/>
              </a:rPr>
              <a:t>Mazlish</a:t>
            </a:r>
            <a:r>
              <a:rPr lang="en-US" sz="1200" dirty="0">
                <a:latin typeface="Century Gothic" panose="020B0502020202020204" pitchFamily="34" charset="0"/>
              </a:rPr>
              <a:t>, E. (2012). </a:t>
            </a:r>
            <a:r>
              <a:rPr lang="en-US" sz="12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sz="12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7237D14-CE7B-A14C-A4BB-2130B535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培養子女的創造力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137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24474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學習</a:t>
            </a:r>
            <a:r>
              <a:rPr lang="en-US" altLang="zh-TW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21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世紀共通能力的重要性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培養子女的慎思明辨能力 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培養子女的創造力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培養子女的解決問題能力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850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76BB0-A8C3-61F9-7015-5AD4BA45C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695D3A-640C-E1D4-FD88-D853D82F9CFF}"/>
              </a:ext>
            </a:extLst>
          </p:cNvPr>
          <p:cNvSpPr/>
          <p:nvPr/>
        </p:nvSpPr>
        <p:spPr>
          <a:xfrm>
            <a:off x="1097280" y="5765800"/>
            <a:ext cx="4560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Faber, A., &amp; </a:t>
            </a:r>
            <a:r>
              <a:rPr lang="en-US" sz="1200" dirty="0" err="1">
                <a:latin typeface="Century Gothic" panose="020B0502020202020204" pitchFamily="34" charset="0"/>
              </a:rPr>
              <a:t>Mazlish</a:t>
            </a:r>
            <a:r>
              <a:rPr lang="en-US" sz="1200" dirty="0">
                <a:latin typeface="Century Gothic" panose="020B0502020202020204" pitchFamily="34" charset="0"/>
              </a:rPr>
              <a:t>, E. (2012). </a:t>
            </a:r>
            <a:r>
              <a:rPr lang="en-US" sz="12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sz="12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F8BD50B5-A61C-9072-4A54-1D5ABE72F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926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與子女一起「腦力激盪」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F95FE95-1AAA-484D-0606-7CC07562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培養子女的創造力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86" y="1845734"/>
            <a:ext cx="55054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03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4">
            <a:extLst>
              <a:ext uri="{FF2B5EF4-FFF2-40B4-BE49-F238E27FC236}">
                <a16:creationId xmlns:a16="http://schemas.microsoft.com/office/drawing/2014/main" id="{681CB81E-B7F5-446F-C4A7-8B1EC237F0E5}"/>
              </a:ext>
            </a:extLst>
          </p:cNvPr>
          <p:cNvSpPr txBox="1"/>
          <p:nvPr/>
        </p:nvSpPr>
        <p:spPr>
          <a:xfrm>
            <a:off x="926465" y="5763687"/>
            <a:ext cx="102946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﹙n.d.﹚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什麼是創意思維？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https://www.edb.gov.hk/attachment/tc/curriculum-development/kla/technology-edu/resources/tech-subjects/idt_2.pdf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endParaRPr lang="en-US" altLang="zh-TW" sz="1400" dirty="0">
              <a:latin typeface="Century Gothic" panose="020B0502020202020204" pitchFamily="34" charset="0"/>
            </a:endParaRPr>
          </a:p>
          <a:p>
            <a:endParaRPr lang="en-US" altLang="zh-TW" sz="14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4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C291B6B-93F0-95A0-2E30-5F1CFDEED396}"/>
              </a:ext>
            </a:extLst>
          </p:cNvPr>
          <p:cNvSpPr txBox="1">
            <a:spLocks/>
          </p:cNvSpPr>
          <p:nvPr/>
        </p:nvSpPr>
        <p:spPr>
          <a:xfrm>
            <a:off x="1066800" y="179546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培養子女的創造力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22959B36-80B2-6B80-61E0-17AFEC2BE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56258"/>
              </p:ext>
            </p:extLst>
          </p:nvPr>
        </p:nvGraphicFramePr>
        <p:xfrm>
          <a:off x="533400" y="1933257"/>
          <a:ext cx="5540375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0375">
                  <a:extLst>
                    <a:ext uri="{9D8B030D-6E8A-4147-A177-3AD203B41FA5}">
                      <a16:colId xmlns:a16="http://schemas.microsoft.com/office/drawing/2014/main" val="3226404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創意思維的障礙</a:t>
                      </a:r>
                      <a:endParaRPr lang="zh-HK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557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HK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以慣性的方法做事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9867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以慣性的方法思考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9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HK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認為每個問題只有一個答案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182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怕出錯、怕別人不認同自己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27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Courier New" panose="02070309020205020404" pitchFamily="49" charset="0"/>
                        <a:buChar char="o"/>
                      </a:pPr>
                      <a:r>
                        <a:rPr lang="zh-HK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過早對事情作評定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866215"/>
                  </a:ext>
                </a:extLst>
              </a:tr>
            </a:tbl>
          </a:graphicData>
        </a:graphic>
      </p:graphicFrame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B2C3071D-E3AF-7990-8938-16441E5AF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207330"/>
              </p:ext>
            </p:extLst>
          </p:nvPr>
        </p:nvGraphicFramePr>
        <p:xfrm>
          <a:off x="6343650" y="1933257"/>
          <a:ext cx="5540375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0375">
                  <a:extLst>
                    <a:ext uri="{9D8B030D-6E8A-4147-A177-3AD203B41FA5}">
                      <a16:colId xmlns:a16="http://schemas.microsoft.com/office/drawing/2014/main" val="3226404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腦力激盪</a:t>
                      </a: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的條件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557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HK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隨意想像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9867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產生大量意念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9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將意念聯繫及發展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182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不作任何批評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27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記錄一切想法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866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39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F110-527C-2514-EC9A-6DFB3446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6A757-CB11-AE26-B35D-84D59EBB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培養子女的創造力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38BB67CB-F2A4-7882-9ED7-A09152F13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385883" cy="63165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體驗「腦力激盪」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77D4F28-B583-88A2-4AB3-7370435B9826}"/>
              </a:ext>
            </a:extLst>
          </p:cNvPr>
          <p:cNvSpPr txBox="1">
            <a:spLocks/>
          </p:cNvSpPr>
          <p:nvPr/>
        </p:nvSpPr>
        <p:spPr>
          <a:xfrm>
            <a:off x="1097279" y="2402957"/>
            <a:ext cx="10385883" cy="29133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§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題目：請運用場面描寫手法，幻想你第一次到達「天空城市」時的所見、所聞、所感。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目標：描寫當時的環境特點和居民活動，呈現當時的氣氛。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48000" y="198245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endParaRPr lang="zh-TW" altLang="zh-HK" dirty="0">
              <a:latin typeface="Times New Roman" panose="02020603050405020304" pitchFamily="18" charset="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6011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F110-527C-2514-EC9A-6DFB3446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6A757-CB11-AE26-B35D-84D59EBB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培養子女的創造力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AEFDB2F1-E8D6-6D12-6016-F807C0F4BE15}"/>
              </a:ext>
            </a:extLst>
          </p:cNvPr>
          <p:cNvSpPr/>
          <p:nvPr/>
        </p:nvSpPr>
        <p:spPr>
          <a:xfrm>
            <a:off x="5088890" y="3924814"/>
            <a:ext cx="2418080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天空城市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7B700588-F09D-A32D-8BD3-43ED87578226}"/>
              </a:ext>
            </a:extLst>
          </p:cNvPr>
          <p:cNvSpPr/>
          <p:nvPr/>
        </p:nvSpPr>
        <p:spPr>
          <a:xfrm>
            <a:off x="3086661" y="3924814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環境特點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Oval 17">
            <a:extLst>
              <a:ext uri="{FF2B5EF4-FFF2-40B4-BE49-F238E27FC236}">
                <a16:creationId xmlns:a16="http://schemas.microsoft.com/office/drawing/2014/main" id="{F0EB8A89-55E3-09CF-A353-690C8D46E5FD}"/>
              </a:ext>
            </a:extLst>
          </p:cNvPr>
          <p:cNvSpPr/>
          <p:nvPr/>
        </p:nvSpPr>
        <p:spPr>
          <a:xfrm>
            <a:off x="8076081" y="3924814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居民活動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Oval 17">
            <a:extLst>
              <a:ext uri="{FF2B5EF4-FFF2-40B4-BE49-F238E27FC236}">
                <a16:creationId xmlns:a16="http://schemas.microsoft.com/office/drawing/2014/main" id="{0469EE43-31A3-CA76-376B-6DF856BFF2FC}"/>
              </a:ext>
            </a:extLst>
          </p:cNvPr>
          <p:cNvSpPr/>
          <p:nvPr/>
        </p:nvSpPr>
        <p:spPr>
          <a:xfrm>
            <a:off x="9973459" y="2652434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所見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10A7EF3C-C384-FAFD-B3E6-8862CAD751EA}"/>
              </a:ext>
            </a:extLst>
          </p:cNvPr>
          <p:cNvSpPr/>
          <p:nvPr/>
        </p:nvSpPr>
        <p:spPr>
          <a:xfrm>
            <a:off x="9973458" y="3933229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所聞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68EA06CD-B874-8691-A7B1-2B6D278723B6}"/>
              </a:ext>
            </a:extLst>
          </p:cNvPr>
          <p:cNvSpPr/>
          <p:nvPr/>
        </p:nvSpPr>
        <p:spPr>
          <a:xfrm>
            <a:off x="9973458" y="5214024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所感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E07F33FF-D88A-8021-31B8-057C09C02284}"/>
              </a:ext>
            </a:extLst>
          </p:cNvPr>
          <p:cNvSpPr/>
          <p:nvPr/>
        </p:nvSpPr>
        <p:spPr>
          <a:xfrm>
            <a:off x="1277134" y="2652434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所見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C52294D0-4145-65B7-3D57-F02B07FBDABE}"/>
              </a:ext>
            </a:extLst>
          </p:cNvPr>
          <p:cNvSpPr/>
          <p:nvPr/>
        </p:nvSpPr>
        <p:spPr>
          <a:xfrm>
            <a:off x="1277133" y="3933229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所聞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AA2BBF96-9E4B-B79A-3824-797A8D8E6DC7}"/>
              </a:ext>
            </a:extLst>
          </p:cNvPr>
          <p:cNvSpPr/>
          <p:nvPr/>
        </p:nvSpPr>
        <p:spPr>
          <a:xfrm>
            <a:off x="1277133" y="5214024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所感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8" name="Straight Arrow Connector 2">
            <a:extLst>
              <a:ext uri="{FF2B5EF4-FFF2-40B4-BE49-F238E27FC236}">
                <a16:creationId xmlns:a16="http://schemas.microsoft.com/office/drawing/2014/main" id="{605C6239-E3DD-7C92-D364-6B189D103873}"/>
              </a:ext>
            </a:extLst>
          </p:cNvPr>
          <p:cNvCxnSpPr>
            <a:cxnSpLocks/>
            <a:stCxn id="8" idx="2"/>
            <a:endCxn id="9" idx="6"/>
          </p:cNvCxnSpPr>
          <p:nvPr/>
        </p:nvCxnSpPr>
        <p:spPr>
          <a:xfrm flipH="1">
            <a:off x="4440332" y="4455674"/>
            <a:ext cx="648558" cy="0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">
            <a:extLst>
              <a:ext uri="{FF2B5EF4-FFF2-40B4-BE49-F238E27FC236}">
                <a16:creationId xmlns:a16="http://schemas.microsoft.com/office/drawing/2014/main" id="{63620582-B5CE-0224-06ED-471B55BCA30B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7506970" y="4455674"/>
            <a:ext cx="569111" cy="0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">
            <a:extLst>
              <a:ext uri="{FF2B5EF4-FFF2-40B4-BE49-F238E27FC236}">
                <a16:creationId xmlns:a16="http://schemas.microsoft.com/office/drawing/2014/main" id="{EB2B1755-4FFA-536D-6481-A6AECFDCE997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 flipV="1">
            <a:off x="9429752" y="3183294"/>
            <a:ext cx="543707" cy="1272380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">
            <a:extLst>
              <a:ext uri="{FF2B5EF4-FFF2-40B4-BE49-F238E27FC236}">
                <a16:creationId xmlns:a16="http://schemas.microsoft.com/office/drawing/2014/main" id="{4ABBF8DB-429C-2615-79D2-65060FEF2A40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9429752" y="4455674"/>
            <a:ext cx="543706" cy="8415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2">
            <a:extLst>
              <a:ext uri="{FF2B5EF4-FFF2-40B4-BE49-F238E27FC236}">
                <a16:creationId xmlns:a16="http://schemas.microsoft.com/office/drawing/2014/main" id="{07EAB0D2-8AC3-E4CB-62DD-DF11499C8858}"/>
              </a:ext>
            </a:extLst>
          </p:cNvPr>
          <p:cNvCxnSpPr>
            <a:cxnSpLocks/>
            <a:stCxn id="10" idx="6"/>
            <a:endCxn id="14" idx="2"/>
          </p:cNvCxnSpPr>
          <p:nvPr/>
        </p:nvCxnSpPr>
        <p:spPr>
          <a:xfrm>
            <a:off x="9429752" y="4455674"/>
            <a:ext cx="543706" cy="1289210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2">
            <a:extLst>
              <a:ext uri="{FF2B5EF4-FFF2-40B4-BE49-F238E27FC236}">
                <a16:creationId xmlns:a16="http://schemas.microsoft.com/office/drawing/2014/main" id="{EEE7B4B9-C6BE-DDBA-4C30-2C87DE4B703E}"/>
              </a:ext>
            </a:extLst>
          </p:cNvPr>
          <p:cNvCxnSpPr>
            <a:cxnSpLocks/>
            <a:stCxn id="9" idx="2"/>
            <a:endCxn id="15" idx="6"/>
          </p:cNvCxnSpPr>
          <p:nvPr/>
        </p:nvCxnSpPr>
        <p:spPr>
          <a:xfrm flipH="1" flipV="1">
            <a:off x="2630805" y="3183294"/>
            <a:ext cx="455856" cy="1272380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2">
            <a:extLst>
              <a:ext uri="{FF2B5EF4-FFF2-40B4-BE49-F238E27FC236}">
                <a16:creationId xmlns:a16="http://schemas.microsoft.com/office/drawing/2014/main" id="{5115BD79-DE4D-0BBF-48A5-FCC4413659D9}"/>
              </a:ext>
            </a:extLst>
          </p:cNvPr>
          <p:cNvCxnSpPr>
            <a:cxnSpLocks/>
            <a:stCxn id="9" idx="2"/>
            <a:endCxn id="17" idx="6"/>
          </p:cNvCxnSpPr>
          <p:nvPr/>
        </p:nvCxnSpPr>
        <p:spPr>
          <a:xfrm flipH="1">
            <a:off x="2630804" y="4455674"/>
            <a:ext cx="455857" cy="1289210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2">
            <a:extLst>
              <a:ext uri="{FF2B5EF4-FFF2-40B4-BE49-F238E27FC236}">
                <a16:creationId xmlns:a16="http://schemas.microsoft.com/office/drawing/2014/main" id="{BFBD1B77-1DAC-919D-DFB4-6714B3042089}"/>
              </a:ext>
            </a:extLst>
          </p:cNvPr>
          <p:cNvCxnSpPr>
            <a:cxnSpLocks/>
            <a:stCxn id="9" idx="2"/>
            <a:endCxn id="16" idx="6"/>
          </p:cNvCxnSpPr>
          <p:nvPr/>
        </p:nvCxnSpPr>
        <p:spPr>
          <a:xfrm flipH="1">
            <a:off x="2630804" y="4455674"/>
            <a:ext cx="455857" cy="8415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內容版面配置區 2">
            <a:extLst>
              <a:ext uri="{FF2B5EF4-FFF2-40B4-BE49-F238E27FC236}">
                <a16:creationId xmlns:a16="http://schemas.microsoft.com/office/drawing/2014/main" id="{4E987D99-D804-14E5-EFFC-58EF41880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206030" cy="798283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「腦圖」：將主題寫在圖中間，然後自由聯想，快捷而清楚地把想法以文字或圖象記錄下來，並以線聯繫，讓想法清晰地像樹枝般分散出來。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Rectangle 4">
            <a:extLst>
              <a:ext uri="{FF2B5EF4-FFF2-40B4-BE49-F238E27FC236}">
                <a16:creationId xmlns:a16="http://schemas.microsoft.com/office/drawing/2014/main" id="{579EE1E2-A8FB-A8B3-D3AA-AD0A424E89D2}"/>
              </a:ext>
            </a:extLst>
          </p:cNvPr>
          <p:cNvSpPr/>
          <p:nvPr/>
        </p:nvSpPr>
        <p:spPr>
          <a:xfrm>
            <a:off x="1277133" y="6458029"/>
            <a:ext cx="102060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Buzan, T., &amp; Buzan, B. (2002). </a:t>
            </a:r>
            <a:r>
              <a:rPr lang="en-US" sz="1200" i="1" dirty="0">
                <a:latin typeface="Century Gothic" panose="020B0502020202020204" pitchFamily="34" charset="0"/>
              </a:rPr>
              <a:t>How to mind map</a:t>
            </a:r>
            <a:r>
              <a:rPr lang="en-US" sz="1200" dirty="0">
                <a:latin typeface="Century Gothic" panose="020B0502020202020204" pitchFamily="34" charset="0"/>
              </a:rPr>
              <a:t>. </a:t>
            </a:r>
            <a:r>
              <a:rPr lang="en-US" sz="1200" dirty="0" err="1">
                <a:latin typeface="Century Gothic" panose="020B0502020202020204" pitchFamily="34" charset="0"/>
              </a:rPr>
              <a:t>Thorsons</a:t>
            </a:r>
            <a:r>
              <a:rPr lang="en-US" sz="12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9870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F110-527C-2514-EC9A-6DFB3446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6A757-CB11-AE26-B35D-84D59EBB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培養子女的創造力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3" name="內容版面配置區 2">
            <a:extLst>
              <a:ext uri="{FF2B5EF4-FFF2-40B4-BE49-F238E27FC236}">
                <a16:creationId xmlns:a16="http://schemas.microsoft.com/office/drawing/2014/main" id="{5E15F603-8E5B-E944-24C7-6EB889E9D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206030" cy="798283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「腦圖」：將主題寫在圖中間，然後自由聯想，快捷而清楚地把想法以文字或圖象記錄下來，並以線聯繫，讓想法清晰地像樹枝般分散出來。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Rectangle 4">
            <a:extLst>
              <a:ext uri="{FF2B5EF4-FFF2-40B4-BE49-F238E27FC236}">
                <a16:creationId xmlns:a16="http://schemas.microsoft.com/office/drawing/2014/main" id="{DEF9A367-C012-B773-2803-C206EB2E3A48}"/>
              </a:ext>
            </a:extLst>
          </p:cNvPr>
          <p:cNvSpPr/>
          <p:nvPr/>
        </p:nvSpPr>
        <p:spPr>
          <a:xfrm>
            <a:off x="1277133" y="6458029"/>
            <a:ext cx="102060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Buzan, T., &amp; Buzan, B. (2002). </a:t>
            </a:r>
            <a:r>
              <a:rPr lang="en-US" sz="1200" i="1" dirty="0">
                <a:latin typeface="Century Gothic" panose="020B0502020202020204" pitchFamily="34" charset="0"/>
              </a:rPr>
              <a:t>How to mind map</a:t>
            </a:r>
            <a:r>
              <a:rPr lang="en-US" sz="1200" dirty="0">
                <a:latin typeface="Century Gothic" panose="020B0502020202020204" pitchFamily="34" charset="0"/>
              </a:rPr>
              <a:t>. </a:t>
            </a:r>
            <a:r>
              <a:rPr lang="en-US" sz="1200" dirty="0" err="1">
                <a:latin typeface="Century Gothic" panose="020B0502020202020204" pitchFamily="34" charset="0"/>
              </a:rPr>
              <a:t>Thorsons</a:t>
            </a:r>
            <a:r>
              <a:rPr lang="en-US" sz="12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74" y="3152941"/>
            <a:ext cx="11595011" cy="279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09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F110-527C-2514-EC9A-6DFB3446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6A757-CB11-AE26-B35D-84D59EBB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培養子女的創造力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3" name="內容版面配置區 2">
            <a:extLst>
              <a:ext uri="{FF2B5EF4-FFF2-40B4-BE49-F238E27FC236}">
                <a16:creationId xmlns:a16="http://schemas.microsoft.com/office/drawing/2014/main" id="{5E15F603-8E5B-E944-24C7-6EB889E9D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06030" cy="545042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奔馳法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SCAMPER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代表七種改變的方向，能夠幫助子女推敲出新穎的想法：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Rectangle 4">
            <a:extLst>
              <a:ext uri="{FF2B5EF4-FFF2-40B4-BE49-F238E27FC236}">
                <a16:creationId xmlns:a16="http://schemas.microsoft.com/office/drawing/2014/main" id="{DEF9A367-C012-B773-2803-C206EB2E3A48}"/>
              </a:ext>
            </a:extLst>
          </p:cNvPr>
          <p:cNvSpPr/>
          <p:nvPr/>
        </p:nvSpPr>
        <p:spPr>
          <a:xfrm>
            <a:off x="1277133" y="6458029"/>
            <a:ext cx="102060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Eberle, B</a:t>
            </a:r>
            <a:r>
              <a:rPr lang="en-US" altLang="zh-TW" sz="1200" dirty="0">
                <a:latin typeface="Century Gothic" panose="020B0502020202020204" pitchFamily="34" charset="0"/>
              </a:rPr>
              <a:t>. (</a:t>
            </a:r>
            <a:r>
              <a:rPr lang="en-US" sz="1200" dirty="0">
                <a:latin typeface="Century Gothic" panose="020B0502020202020204" pitchFamily="34" charset="0"/>
              </a:rPr>
              <a:t>1996). </a:t>
            </a:r>
            <a:r>
              <a:rPr lang="en-US" sz="1200" i="1" dirty="0">
                <a:latin typeface="Century Gothic" panose="020B0502020202020204" pitchFamily="34" charset="0"/>
              </a:rPr>
              <a:t>Scamper: Games for imagination development</a:t>
            </a:r>
            <a:r>
              <a:rPr lang="en-US" sz="1200" dirty="0">
                <a:latin typeface="Century Gothic" panose="020B0502020202020204" pitchFamily="34" charset="0"/>
              </a:rPr>
              <a:t>. Prufrock Press. 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76BB38C-0C46-9B0E-EAD1-0C17713CB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447467"/>
              </p:ext>
            </p:extLst>
          </p:nvPr>
        </p:nvGraphicFramePr>
        <p:xfrm>
          <a:off x="1381516" y="2257426"/>
          <a:ext cx="999726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0684">
                  <a:extLst>
                    <a:ext uri="{9D8B030D-6E8A-4147-A177-3AD203B41FA5}">
                      <a16:colId xmlns:a16="http://schemas.microsoft.com/office/drawing/2014/main" val="2329939756"/>
                    </a:ext>
                  </a:extLst>
                </a:gridCol>
                <a:gridCol w="5206578">
                  <a:extLst>
                    <a:ext uri="{9D8B030D-6E8A-4147-A177-3AD203B41FA5}">
                      <a16:colId xmlns:a16="http://schemas.microsoft.com/office/drawing/2014/main" val="3650992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方向</a:t>
                      </a:r>
                      <a:endParaRPr lang="zh-HK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定義</a:t>
                      </a:r>
                      <a:endParaRPr lang="zh-HK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94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1) </a:t>
                      </a:r>
                      <a:r>
                        <a:rPr lang="zh-HK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代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替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S</a:t>
                      </a: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ubstitute)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可以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代替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什麼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8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2)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結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ombine)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以與什麼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「結合」成為一體？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24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3)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適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應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dapt)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否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「適應」、「調整」？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4)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HK" altLang="en-US" sz="24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改變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M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odify)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能否「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改變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」其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意義、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顏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色、 音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效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、形式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？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5)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其他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P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ut to other uses)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有沒有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「其他」非傳統的用途？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18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6)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除</a:t>
                      </a:r>
                      <a:r>
                        <a:rPr lang="zh-HK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去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E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liminate) 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能否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「除去」？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能否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濃縮？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能否減少？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93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7) </a:t>
                      </a:r>
                      <a:r>
                        <a:rPr lang="zh-HK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重</a:t>
                      </a:r>
                      <a:r>
                        <a:rPr lang="zh-TW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新安排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R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earrange)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能否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「重新安排」原物的排序？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885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780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F110-527C-2514-EC9A-6DFB3446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6A757-CB11-AE26-B35D-84D59EBB0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3641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培養子女的創造力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3" name="內容版面配置區 2">
            <a:extLst>
              <a:ext uri="{FF2B5EF4-FFF2-40B4-BE49-F238E27FC236}">
                <a16:creationId xmlns:a16="http://schemas.microsoft.com/office/drawing/2014/main" id="{5E15F603-8E5B-E944-24C7-6EB889E9D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82772"/>
            <a:ext cx="10206030" cy="545042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例子：假如智能手機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會有什麼後果？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76BB38C-0C46-9B0E-EAD1-0C17713CB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483663"/>
              </p:ext>
            </p:extLst>
          </p:nvPr>
        </p:nvGraphicFramePr>
        <p:xfrm>
          <a:off x="1351036" y="2074165"/>
          <a:ext cx="999726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798">
                  <a:extLst>
                    <a:ext uri="{9D8B030D-6E8A-4147-A177-3AD203B41FA5}">
                      <a16:colId xmlns:a16="http://schemas.microsoft.com/office/drawing/2014/main" val="2329939756"/>
                    </a:ext>
                  </a:extLst>
                </a:gridCol>
                <a:gridCol w="5217464">
                  <a:extLst>
                    <a:ext uri="{9D8B030D-6E8A-4147-A177-3AD203B41FA5}">
                      <a16:colId xmlns:a16="http://schemas.microsoft.com/office/drawing/2014/main" val="3650992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方向</a:t>
                      </a:r>
                      <a:endParaRPr lang="zh-HK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</a:t>
                      </a:r>
                      <a:endParaRPr lang="zh-HK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94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1) </a:t>
                      </a:r>
                      <a:r>
                        <a:rPr lang="zh-HK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代</a:t>
                      </a:r>
                      <a:r>
                        <a:rPr lang="zh-TW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替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(Substitute)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代替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了真人互動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8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2)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結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(Combine)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與金錢「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結合」成為一體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24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3)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適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應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(Adapt)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會自動「適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應」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用家的喜好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4)</a:t>
                      </a:r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HK" altLang="en-US" sz="24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改變 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(Modify)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細小到可以放在身體裡面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5)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其他</a:t>
                      </a:r>
                      <a:r>
                        <a:rPr lang="zh-HK" altLang="en-US" sz="24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(Put to other uses)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可以為用家提供食物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18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6)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除</a:t>
                      </a:r>
                      <a:r>
                        <a:rPr lang="zh-HK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去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(Eliminate) 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能夠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「除去」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充電的需要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93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7) </a:t>
                      </a:r>
                      <a:r>
                        <a:rPr lang="zh-HK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重</a:t>
                      </a:r>
                      <a:r>
                        <a:rPr lang="zh-TW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新安排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(Rearrange)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可以讓用家走進電子世界裡生活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885182"/>
                  </a:ext>
                </a:extLst>
              </a:tr>
            </a:tbl>
          </a:graphicData>
        </a:graphic>
      </p:graphicFrame>
      <p:sp>
        <p:nvSpPr>
          <p:cNvPr id="4" name="文字方塊 4">
            <a:extLst>
              <a:ext uri="{FF2B5EF4-FFF2-40B4-BE49-F238E27FC236}">
                <a16:creationId xmlns:a16="http://schemas.microsoft.com/office/drawing/2014/main" id="{41F695AB-6462-BEE0-B0E8-86F051587F6C}"/>
              </a:ext>
            </a:extLst>
          </p:cNvPr>
          <p:cNvSpPr txBox="1"/>
          <p:nvPr/>
        </p:nvSpPr>
        <p:spPr>
          <a:xfrm>
            <a:off x="1351036" y="5759847"/>
            <a:ext cx="102946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﹙2017﹚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六式創意思維技巧</a:t>
            </a:r>
            <a:r>
              <a:rPr lang="en-US" altLang="zh-TW" sz="1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https://www.edb.gov.hk/attachment/tc/curriculum-development/major-level-of-edu/gifted/resources_and_support/files/6_Sets_of_Creavie_Thinking.pdf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endParaRPr lang="en-US" altLang="zh-TW" sz="1400" dirty="0">
              <a:latin typeface="Century Gothic" panose="020B0502020202020204" pitchFamily="34" charset="0"/>
            </a:endParaRPr>
          </a:p>
          <a:p>
            <a:endParaRPr lang="en-US" altLang="zh-TW" sz="14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5008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A37D4580-8373-4E76-954D-E1CD4ADD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解決問題能力的重要性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E01B2AD8-64AB-4C48-8B3F-C63D511DA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744" y="1845734"/>
            <a:ext cx="9932936" cy="327490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當眼前的</a:t>
            </a:r>
            <a:r>
              <a:rPr lang="zh-TW" alt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客觀狀態</a:t>
            </a:r>
            <a:r>
              <a:rPr lang="zh-TW" alt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與我們的</a:t>
            </a:r>
            <a:r>
              <a:rPr lang="zh-TW" alt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預期狀態</a:t>
            </a:r>
            <a:r>
              <a:rPr lang="zh-TW" alt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有落差時，問題就會出現。</a:t>
            </a:r>
            <a:endParaRPr lang="en-US" altLang="zh-TW" sz="28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解決問題能力就是指將客觀狀態和預期狀態拉近的能力。能夠達到我們的預期狀態，就是達到目標，亦即是解決問題。</a:t>
            </a:r>
            <a:endParaRPr lang="en-US" altLang="zh-TW" sz="28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小至決定午餐吃什麼、周末去看電影還是去逛街，大至制定學習計劃、決定以什麼為終身職業，都可以被稱為問題。因為我們幾乎每一天都在解決問題，所以解決問題能力是生活的基本技能。</a:t>
            </a:r>
            <a:endParaRPr lang="en-US" altLang="zh-TW" sz="28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zh-TW" altLang="en-US" sz="28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" name="文字方塊 4">
            <a:extLst>
              <a:ext uri="{FF2B5EF4-FFF2-40B4-BE49-F238E27FC236}">
                <a16:creationId xmlns:a16="http://schemas.microsoft.com/office/drawing/2014/main" id="{681CB81E-B7F5-446F-C4A7-8B1EC237F0E5}"/>
              </a:ext>
            </a:extLst>
          </p:cNvPr>
          <p:cNvSpPr txBox="1"/>
          <p:nvPr/>
        </p:nvSpPr>
        <p:spPr>
          <a:xfrm>
            <a:off x="1097281" y="5763687"/>
            <a:ext cx="102946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﹙n.d.﹚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問題解決與創造力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https://www.edb.gov.hk/attachment/en/curriculum-development/kla/technology-edu/resources/tech-subjects/idt_4.pdf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endParaRPr lang="en-US" altLang="zh-TW" sz="1400" dirty="0">
              <a:latin typeface="Century Gothic" panose="020B0502020202020204" pitchFamily="34" charset="0"/>
            </a:endParaRPr>
          </a:p>
          <a:p>
            <a:endParaRPr lang="en-US" altLang="zh-TW" sz="14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02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培養子女的解決問題能力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1249680" y="3392382"/>
            <a:ext cx="10058400" cy="18563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「解難四部曲」：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97B7FB1-84A9-595E-40B7-54746F0104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229" r="79096" b="39679"/>
          <a:stretch/>
        </p:blipFill>
        <p:spPr>
          <a:xfrm>
            <a:off x="1249680" y="3841115"/>
            <a:ext cx="2179320" cy="1569085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5FC95B-7BE4-539B-FBFB-889498458E01}"/>
              </a:ext>
            </a:extLst>
          </p:cNvPr>
          <p:cNvSpPr txBox="1">
            <a:spLocks/>
          </p:cNvSpPr>
          <p:nvPr/>
        </p:nvSpPr>
        <p:spPr>
          <a:xfrm>
            <a:off x="1249680" y="1998134"/>
            <a:ext cx="10058400" cy="18563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例子：子女要做小組匯報，但其他組員似乎都「懶懶閒」，不大肯動手做。子女覺得很煩惱：他不想獨自完成所有工作，但又擔心如果連他自己都不做的話，全組都會得零分。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BEEF35F-A5D1-6997-478A-871C24DD6B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28" r="52741"/>
          <a:stretch/>
        </p:blipFill>
        <p:spPr>
          <a:xfrm>
            <a:off x="3371850" y="3823963"/>
            <a:ext cx="2724150" cy="160338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4B9864E-ED5D-A61A-E175-F37C4E6567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59" r="26610"/>
          <a:stretch/>
        </p:blipFill>
        <p:spPr>
          <a:xfrm>
            <a:off x="6096000" y="3806813"/>
            <a:ext cx="2724150" cy="160338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FAA3016-2C45-9172-08B6-7FC75202F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024"/>
          <a:stretch/>
        </p:blipFill>
        <p:spPr>
          <a:xfrm>
            <a:off x="8763000" y="3795386"/>
            <a:ext cx="2812232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E05C3DA1-7947-9E2D-E79E-FD56DC4A0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EE01FBAF-5E54-6F0B-4D7B-70E3C23C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通過協作解決問題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F72586E4-BC07-B86A-B2D4-8D5DA519C0A7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23833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假設子女決定與組員一起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協作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來解決問題，子女就需要具備協作能力。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協作能力是指能夠有效地進行小組工作，並在協作關係中達成共同目標的能力。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8ACB4B2-D3E8-46A4-7EB5-3F1D18C044EF}"/>
              </a:ext>
            </a:extLst>
          </p:cNvPr>
          <p:cNvSpPr txBox="1"/>
          <p:nvPr/>
        </p:nvSpPr>
        <p:spPr>
          <a:xfrm>
            <a:off x="1097280" y="5754885"/>
            <a:ext cx="102946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﹙2001﹚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學會學習 </a:t>
            </a:r>
            <a:r>
              <a:rPr lang="en-US" altLang="zh-TW" sz="1400" i="1" dirty="0">
                <a:latin typeface="Century Gothic" panose="020B0502020202020204" pitchFamily="34" charset="0"/>
              </a:rPr>
              <a:t>- </a:t>
            </a:r>
            <a:r>
              <a:rPr lang="zh-TW" altLang="en-US" sz="1400" i="1" dirty="0">
                <a:latin typeface="Century Gothic" panose="020B0502020202020204" pitchFamily="34" charset="0"/>
              </a:rPr>
              <a:t>課程發展路向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https://www.edb.gov.hk/tc/curriculum-development/cs-curriculum-doc-report/wf-in-cur/index.html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endParaRPr lang="en-US" altLang="zh-TW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4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en-US" altLang="zh-TW" sz="60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21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世紀共通能力的重要性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8612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21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世紀共通能力是指能夠適應變化、面對挑戰的能力。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這些能力幫助子女不斷學習，通過探索、思考、溝通、合作、創新、應變，自我完善、解決問題。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共通能力的種類繁多，能力與能力之間亦有相關相類似的地方。這次活動介紹其中三種能力：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慎思明辨能力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創造力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解決問題能力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1097280" y="5993359"/>
            <a:ext cx="10515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Trilling, B., &amp; Fadel, C. (2012). </a:t>
            </a:r>
            <a:r>
              <a:rPr lang="en-US" sz="1200" i="1" dirty="0">
                <a:latin typeface="Century Gothic" panose="020B0502020202020204" pitchFamily="34" charset="0"/>
              </a:rPr>
              <a:t>21st century skills: Learning for life in our times</a:t>
            </a:r>
            <a:r>
              <a:rPr lang="en-US" sz="1200" dirty="0">
                <a:latin typeface="Century Gothic" panose="020B0502020202020204" pitchFamily="34" charset="0"/>
              </a:rPr>
              <a:t>. John Wiley &amp; Sons.</a:t>
            </a:r>
          </a:p>
        </p:txBody>
      </p:sp>
    </p:spTree>
    <p:extLst>
      <p:ext uri="{BB962C8B-B14F-4D97-AF65-F5344CB8AC3E}">
        <p14:creationId xmlns:p14="http://schemas.microsoft.com/office/powerpoint/2010/main" val="266895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E05C3DA1-7947-9E2D-E79E-FD56DC4A0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EE01FBAF-5E54-6F0B-4D7B-70E3C23C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通過協作解決問題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F72586E4-BC07-B86A-B2D4-8D5DA519C0A7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6815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在協作過程中，子女可能要扮演以下角色：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8ACB4B2-D3E8-46A4-7EB5-3F1D18C044EF}"/>
              </a:ext>
            </a:extLst>
          </p:cNvPr>
          <p:cNvSpPr txBox="1"/>
          <p:nvPr/>
        </p:nvSpPr>
        <p:spPr>
          <a:xfrm>
            <a:off x="1097280" y="5944229"/>
            <a:ext cx="10294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Bennett, N., &amp; Dunne, E. (1992). </a:t>
            </a:r>
            <a:r>
              <a:rPr lang="en-US" altLang="zh-TW" sz="1400" i="1" dirty="0">
                <a:latin typeface="Century Gothic" panose="020B0502020202020204" pitchFamily="34" charset="0"/>
              </a:rPr>
              <a:t>Managing classroom groups.</a:t>
            </a:r>
            <a:r>
              <a:rPr lang="en-US" altLang="zh-TW" sz="1400" dirty="0">
                <a:latin typeface="Century Gothic" panose="020B0502020202020204" pitchFamily="34" charset="0"/>
              </a:rPr>
              <a:t> Simon &amp; Schuster Education.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AC7A460-7EBD-6601-7362-7D1E73FF1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034606"/>
              </p:ext>
            </p:extLst>
          </p:nvPr>
        </p:nvGraphicFramePr>
        <p:xfrm>
          <a:off x="1381516" y="2371726"/>
          <a:ext cx="971320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748">
                  <a:extLst>
                    <a:ext uri="{9D8B030D-6E8A-4147-A177-3AD203B41FA5}">
                      <a16:colId xmlns:a16="http://schemas.microsoft.com/office/drawing/2014/main" val="2329939756"/>
                    </a:ext>
                  </a:extLst>
                </a:gridCol>
                <a:gridCol w="7818456">
                  <a:extLst>
                    <a:ext uri="{9D8B030D-6E8A-4147-A177-3AD203B41FA5}">
                      <a16:colId xmlns:a16="http://schemas.microsoft.com/office/drawing/2014/main" val="3650992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</a:t>
                      </a:r>
                      <a:endParaRPr lang="zh-HK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</a:t>
                      </a:r>
                      <a:endParaRPr lang="zh-HK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94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1)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主管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指引討論、幫助分工、制定計劃、保持進度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8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2)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鼓勵者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鼓勵組員表達意見，維持組員的關係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24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3)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記錄者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澄清想法、製作紀錄、回顧決定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4)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代言人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代表小組向外界表達想法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5)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秘書</a:t>
                      </a:r>
                      <a:endParaRPr lang="zh-HK" altLang="en-US" sz="24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收集或分配物資，觀察工作進展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188595"/>
                  </a:ext>
                </a:extLst>
              </a:tr>
              <a:tr h="32132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6)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評估員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評估工作成品的質量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939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792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E05C3DA1-7947-9E2D-E79E-FD56DC4A0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81C97A-EE50-4592-8313-2269E9EDB8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Century Gothic" panose="020B0502020202020204" pitchFamily="34" charset="0"/>
                <a:ea typeface="微軟正黑體" panose="020B0604030504040204" pitchFamily="34" charset="-120"/>
              </a:rPr>
              <a:t>主管</a:t>
            </a:r>
            <a:endParaRPr lang="en-US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F556BD2-7474-4187-8DC5-307E7B929937}"/>
              </a:ext>
            </a:extLst>
          </p:cNvPr>
          <p:cNvSpPr/>
          <p:nvPr/>
        </p:nvSpPr>
        <p:spPr>
          <a:xfrm>
            <a:off x="534154" y="1599035"/>
            <a:ext cx="4789283" cy="816321"/>
          </a:xfrm>
          <a:prstGeom prst="wedgeRectCallout">
            <a:avLst>
              <a:gd name="adj1" fmla="val 92918"/>
              <a:gd name="adj2" fmla="val -7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讓我把大家的想法都記錄下來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我先用腦圖將大家的想法表現出來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8017121F-0FAA-47A4-A563-71C0455A6981}"/>
              </a:ext>
            </a:extLst>
          </p:cNvPr>
          <p:cNvSpPr/>
          <p:nvPr/>
        </p:nvSpPr>
        <p:spPr>
          <a:xfrm>
            <a:off x="6698058" y="2786434"/>
            <a:ext cx="5104645" cy="470780"/>
          </a:xfrm>
          <a:prstGeom prst="wedgeRectCallout">
            <a:avLst>
              <a:gd name="adj1" fmla="val -94935"/>
              <a:gd name="adj2" fmla="val 10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我代表大家將我們組的想法和全班分享一下。</a:t>
            </a:r>
            <a:endPara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E7987136-EB6C-41E4-BFED-B7CF1BCB9C84}"/>
              </a:ext>
            </a:extLst>
          </p:cNvPr>
          <p:cNvSpPr/>
          <p:nvPr/>
        </p:nvSpPr>
        <p:spPr>
          <a:xfrm>
            <a:off x="6750438" y="6080156"/>
            <a:ext cx="5052262" cy="470780"/>
          </a:xfrm>
          <a:prstGeom prst="wedgeRectCallout">
            <a:avLst>
              <a:gd name="adj1" fmla="val -94935"/>
              <a:gd name="adj2" fmla="val 10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我們的進度很好呀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比預定時間早了完成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90FE6F-54E3-497E-8C8E-74D7C8074E21}"/>
              </a:ext>
            </a:extLst>
          </p:cNvPr>
          <p:cNvSpPr/>
          <p:nvPr/>
        </p:nvSpPr>
        <p:spPr>
          <a:xfrm>
            <a:off x="4744016" y="611453"/>
            <a:ext cx="1285592" cy="470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主管</a:t>
            </a:r>
            <a:endParaRPr lang="en-US" sz="3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9774C-BD3F-4301-A0EE-2730057B21BC}"/>
              </a:ext>
            </a:extLst>
          </p:cNvPr>
          <p:cNvSpPr/>
          <p:nvPr/>
        </p:nvSpPr>
        <p:spPr>
          <a:xfrm>
            <a:off x="7448889" y="1722483"/>
            <a:ext cx="13388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記錄者</a:t>
            </a:r>
            <a:endParaRPr lang="en-US" sz="30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798E78-2B05-4D1C-B906-F00BDC7601A8}"/>
              </a:ext>
            </a:extLst>
          </p:cNvPr>
          <p:cNvSpPr/>
          <p:nvPr/>
        </p:nvSpPr>
        <p:spPr>
          <a:xfrm>
            <a:off x="3057384" y="2769836"/>
            <a:ext cx="13388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代言人</a:t>
            </a:r>
            <a:endParaRPr lang="en-US" sz="30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5937A5-BB83-4835-8CB0-C5DEFA71E18D}"/>
              </a:ext>
            </a:extLst>
          </p:cNvPr>
          <p:cNvSpPr/>
          <p:nvPr/>
        </p:nvSpPr>
        <p:spPr>
          <a:xfrm>
            <a:off x="5075501" y="4943627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秘書</a:t>
            </a:r>
            <a:endParaRPr 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04A4C0-EBA4-4533-B8DF-8512B729B19F}"/>
              </a:ext>
            </a:extLst>
          </p:cNvPr>
          <p:cNvSpPr/>
          <p:nvPr/>
        </p:nvSpPr>
        <p:spPr>
          <a:xfrm>
            <a:off x="3057384" y="6128967"/>
            <a:ext cx="13388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評估員</a:t>
            </a:r>
            <a:endParaRPr lang="en-US" sz="30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5B1261-78EF-45BE-A6C8-7FDD443ABD2B}"/>
              </a:ext>
            </a:extLst>
          </p:cNvPr>
          <p:cNvGrpSpPr/>
          <p:nvPr/>
        </p:nvGrpSpPr>
        <p:grpSpPr>
          <a:xfrm>
            <a:off x="534155" y="453222"/>
            <a:ext cx="11268548" cy="798765"/>
            <a:chOff x="461727" y="308367"/>
            <a:chExt cx="11268548" cy="798765"/>
          </a:xfrm>
        </p:grpSpPr>
        <p:sp>
          <p:nvSpPr>
            <p:cNvPr id="9" name="Speech Bubble: Rectangle 8">
              <a:extLst>
                <a:ext uri="{FF2B5EF4-FFF2-40B4-BE49-F238E27FC236}">
                  <a16:creationId xmlns:a16="http://schemas.microsoft.com/office/drawing/2014/main" id="{3B49D647-3301-42E4-B84C-E00BCCF56E52}"/>
                </a:ext>
              </a:extLst>
            </p:cNvPr>
            <p:cNvSpPr/>
            <p:nvPr/>
          </p:nvSpPr>
          <p:spPr>
            <a:xfrm>
              <a:off x="461727" y="319890"/>
              <a:ext cx="3397892" cy="787242"/>
            </a:xfrm>
            <a:prstGeom prst="wedgeRectCallout">
              <a:avLst>
                <a:gd name="adj1" fmla="val 79151"/>
                <a:gd name="adj2" fmla="val -17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大家都表達一下意見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﹗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不如小明先說？</a:t>
              </a:r>
              <a:endParaRPr 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Speech Bubble: Rectangle 16">
              <a:extLst>
                <a:ext uri="{FF2B5EF4-FFF2-40B4-BE49-F238E27FC236}">
                  <a16:creationId xmlns:a16="http://schemas.microsoft.com/office/drawing/2014/main" id="{32A65CB8-A63C-4146-ABF4-A0089ECAEEDE}"/>
                </a:ext>
              </a:extLst>
            </p:cNvPr>
            <p:cNvSpPr/>
            <p:nvPr/>
          </p:nvSpPr>
          <p:spPr>
            <a:xfrm>
              <a:off x="7315200" y="308367"/>
              <a:ext cx="4415075" cy="787242"/>
            </a:xfrm>
            <a:prstGeom prst="wedgeRectCallout">
              <a:avLst>
                <a:gd name="adj1" fmla="val -82917"/>
                <a:gd name="adj2" fmla="val -32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現在我們分工。我覺得工作可以分成三份。我們每人可以主力負責一份。</a:t>
              </a:r>
              <a:endParaRPr 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963EF49-7A39-4AA9-9CCC-BE75A5AF9354}"/>
              </a:ext>
            </a:extLst>
          </p:cNvPr>
          <p:cNvGrpSpPr/>
          <p:nvPr/>
        </p:nvGrpSpPr>
        <p:grpSpPr>
          <a:xfrm>
            <a:off x="534155" y="4827005"/>
            <a:ext cx="11268545" cy="816321"/>
            <a:chOff x="461727" y="4682150"/>
            <a:chExt cx="11268545" cy="816321"/>
          </a:xfrm>
        </p:grpSpPr>
        <p:sp>
          <p:nvSpPr>
            <p:cNvPr id="15" name="Speech Bubble: Rectangle 14">
              <a:extLst>
                <a:ext uri="{FF2B5EF4-FFF2-40B4-BE49-F238E27FC236}">
                  <a16:creationId xmlns:a16="http://schemas.microsoft.com/office/drawing/2014/main" id="{C027B704-9F63-4AA6-AE9B-095369F32757}"/>
                </a:ext>
              </a:extLst>
            </p:cNvPr>
            <p:cNvSpPr/>
            <p:nvPr/>
          </p:nvSpPr>
          <p:spPr>
            <a:xfrm>
              <a:off x="461727" y="4682150"/>
              <a:ext cx="3397892" cy="816321"/>
            </a:xfrm>
            <a:prstGeom prst="wedgeRectCallout">
              <a:avLst>
                <a:gd name="adj1" fmla="val 82146"/>
                <a:gd name="adj2" fmla="val -22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你們需要訪問一個遊客？讓我替你問問其他組員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Speech Bubble: Rectangle 23">
              <a:extLst>
                <a:ext uri="{FF2B5EF4-FFF2-40B4-BE49-F238E27FC236}">
                  <a16:creationId xmlns:a16="http://schemas.microsoft.com/office/drawing/2014/main" id="{0AC77F7F-03EE-40B3-B776-B9D1A0B1B65C}"/>
                </a:ext>
              </a:extLst>
            </p:cNvPr>
            <p:cNvSpPr/>
            <p:nvPr/>
          </p:nvSpPr>
          <p:spPr>
            <a:xfrm>
              <a:off x="7315199" y="4682150"/>
              <a:ext cx="4415073" cy="787242"/>
            </a:xfrm>
            <a:prstGeom prst="wedgeRectCallout">
              <a:avLst>
                <a:gd name="adj1" fmla="val -81713"/>
                <a:gd name="adj2" fmla="val -32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我們開了一個</a:t>
              </a:r>
              <a:r>
                <a:rPr lang="en-US" altLang="zh-TW" sz="2000" b="1" dirty="0">
                  <a:latin typeface="Century Gothic" panose="020B0502020202020204" pitchFamily="34" charset="0"/>
                  <a:ea typeface="微軟正黑體" panose="020B0604030504040204" pitchFamily="34" charset="-120"/>
                </a:rPr>
                <a:t>Google Doc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檔案，可以在網上輪流修改同一份文件。</a:t>
              </a:r>
              <a:endParaRPr 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D81DD8F9-3DB8-4C98-B478-6453E7ED2317}"/>
              </a:ext>
            </a:extLst>
          </p:cNvPr>
          <p:cNvSpPr/>
          <p:nvPr/>
        </p:nvSpPr>
        <p:spPr>
          <a:xfrm>
            <a:off x="540698" y="3741518"/>
            <a:ext cx="4789283" cy="470780"/>
          </a:xfrm>
          <a:prstGeom prst="wedgeRectCallout">
            <a:avLst>
              <a:gd name="adj1" fmla="val 93512"/>
              <a:gd name="adj2" fmla="val 15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這個想法真好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又有創意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又可以實行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AF4F5D-F39D-4066-860A-BCF424738DED}"/>
              </a:ext>
            </a:extLst>
          </p:cNvPr>
          <p:cNvSpPr/>
          <p:nvPr/>
        </p:nvSpPr>
        <p:spPr>
          <a:xfrm>
            <a:off x="7327258" y="3821616"/>
            <a:ext cx="1582090" cy="470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鼓勵者</a:t>
            </a:r>
            <a:endParaRPr lang="en-US" sz="3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309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8" grpId="0"/>
      <p:bldP spid="20" grpId="0"/>
      <p:bldP spid="21" grpId="0"/>
      <p:bldP spid="22" grpId="0"/>
      <p:bldP spid="23" grpId="0"/>
      <p:bldP spid="25" grpId="0" animBg="1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8317CD45-25D2-220E-FE97-7737E2645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312F5788-0C34-A7B6-0E52-743D716572C6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14507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假設子女決定與組員一起分工協作，子女可以運用「工作流程看板」，令分工更透明更具體。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「工作流程看板」包括以下項目：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88390F05-A2B9-7C77-9E97-442F08E4FE7B}"/>
              </a:ext>
            </a:extLst>
          </p:cNvPr>
          <p:cNvSpPr txBox="1">
            <a:spLocks/>
          </p:cNvSpPr>
          <p:nvPr/>
        </p:nvSpPr>
        <p:spPr>
          <a:xfrm>
            <a:off x="1097280" y="3404865"/>
            <a:ext cx="10058400" cy="2113709"/>
          </a:xfrm>
          <a:prstGeom prst="rect">
            <a:avLst/>
          </a:prstGeom>
        </p:spPr>
        <p:txBody>
          <a:bodyPr vert="horz" lIns="0" tIns="45720" rIns="0" bIns="45720" numCol="2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§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工作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負責組員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預計完成日期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進度：未開始、進行中、已完成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實際完成日期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遇到問題嗎？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打算如何解決？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D60B821-0D99-58E2-4934-68B80AAD8370}"/>
              </a:ext>
            </a:extLst>
          </p:cNvPr>
          <p:cNvSpPr/>
          <p:nvPr/>
        </p:nvSpPr>
        <p:spPr>
          <a:xfrm>
            <a:off x="692149" y="5688506"/>
            <a:ext cx="1051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entury Gothic" panose="020B0502020202020204" pitchFamily="34" charset="0"/>
              </a:rPr>
              <a:t>Sugimori</a:t>
            </a:r>
            <a:r>
              <a:rPr lang="en-US" sz="1200" dirty="0">
                <a:latin typeface="Century Gothic" panose="020B0502020202020204" pitchFamily="34" charset="0"/>
              </a:rPr>
              <a:t>, Y., Kusunoki, K., Cho, F., &amp; </a:t>
            </a:r>
            <a:r>
              <a:rPr lang="en-US" sz="1200" dirty="0" err="1">
                <a:latin typeface="Century Gothic" panose="020B0502020202020204" pitchFamily="34" charset="0"/>
              </a:rPr>
              <a:t>Uchikawa</a:t>
            </a:r>
            <a:r>
              <a:rPr lang="en-US" sz="1200" dirty="0">
                <a:latin typeface="Century Gothic" panose="020B0502020202020204" pitchFamily="34" charset="0"/>
              </a:rPr>
              <a:t>, S. (1977). Toyota production system and kanban system materialization of just-in-time and respect-for-human system. </a:t>
            </a:r>
            <a:r>
              <a:rPr lang="en-US" sz="1200" i="1" dirty="0">
                <a:latin typeface="Century Gothic" panose="020B0502020202020204" pitchFamily="34" charset="0"/>
              </a:rPr>
              <a:t>The </a:t>
            </a:r>
            <a:r>
              <a:rPr lang="en-US" altLang="zh-TW" sz="1200" i="1" dirty="0">
                <a:latin typeface="Century Gothic" panose="020B0502020202020204" pitchFamily="34" charset="0"/>
              </a:rPr>
              <a:t>I</a:t>
            </a:r>
            <a:r>
              <a:rPr lang="en-US" sz="1200" i="1" dirty="0">
                <a:latin typeface="Century Gothic" panose="020B0502020202020204" pitchFamily="34" charset="0"/>
              </a:rPr>
              <a:t>nternational </a:t>
            </a:r>
            <a:r>
              <a:rPr lang="en-US" altLang="zh-TW" sz="1200" i="1" dirty="0">
                <a:latin typeface="Century Gothic" panose="020B0502020202020204" pitchFamily="34" charset="0"/>
              </a:rPr>
              <a:t>J</a:t>
            </a:r>
            <a:r>
              <a:rPr lang="en-US" sz="1200" i="1" dirty="0">
                <a:latin typeface="Century Gothic" panose="020B0502020202020204" pitchFamily="34" charset="0"/>
              </a:rPr>
              <a:t>ournal of </a:t>
            </a:r>
            <a:r>
              <a:rPr lang="en-US" altLang="zh-TW" sz="1200" i="1" dirty="0">
                <a:latin typeface="Century Gothic" panose="020B0502020202020204" pitchFamily="34" charset="0"/>
              </a:rPr>
              <a:t>P</a:t>
            </a:r>
            <a:r>
              <a:rPr lang="en-US" sz="1200" i="1" dirty="0">
                <a:latin typeface="Century Gothic" panose="020B0502020202020204" pitchFamily="34" charset="0"/>
              </a:rPr>
              <a:t>roduction </a:t>
            </a:r>
            <a:r>
              <a:rPr lang="en-US" altLang="zh-TW" sz="1200" i="1" dirty="0">
                <a:latin typeface="Century Gothic" panose="020B0502020202020204" pitchFamily="34" charset="0"/>
              </a:rPr>
              <a:t>R</a:t>
            </a:r>
            <a:r>
              <a:rPr lang="en-US" sz="1200" i="1" dirty="0">
                <a:latin typeface="Century Gothic" panose="020B0502020202020204" pitchFamily="34" charset="0"/>
              </a:rPr>
              <a:t>esearch, 15</a:t>
            </a:r>
            <a:r>
              <a:rPr lang="en-US" sz="1200" dirty="0">
                <a:latin typeface="Century Gothic" panose="020B0502020202020204" pitchFamily="34" charset="0"/>
              </a:rPr>
              <a:t>(6), 553-564.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9709B8E6-A9A7-D832-A4EE-9E1966B00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通過協作解決問題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6870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E05C3DA1-7947-9E2D-E79E-FD56DC4A0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32FA0598-F8D7-05E8-B641-364884A854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A0F03122-5DB2-5B5B-CE65-B321801A9A57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61552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「工作流程看板」例子：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A914112-FF08-46E3-EE6A-DCD634FAF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60" y="2573598"/>
            <a:ext cx="11552776" cy="3262998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9574A858-EFC4-095F-C0FB-1D495678D302}"/>
              </a:ext>
            </a:extLst>
          </p:cNvPr>
          <p:cNvSpPr/>
          <p:nvPr/>
        </p:nvSpPr>
        <p:spPr>
          <a:xfrm>
            <a:off x="838199" y="6050456"/>
            <a:ext cx="1051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entury Gothic" panose="020B0502020202020204" pitchFamily="34" charset="0"/>
              </a:rPr>
              <a:t>Sugimori</a:t>
            </a:r>
            <a:r>
              <a:rPr lang="en-US" sz="1200" dirty="0">
                <a:latin typeface="Century Gothic" panose="020B0502020202020204" pitchFamily="34" charset="0"/>
              </a:rPr>
              <a:t>, Y., Kusunoki, K., Cho, F., &amp; </a:t>
            </a:r>
            <a:r>
              <a:rPr lang="en-US" sz="1200" dirty="0" err="1">
                <a:latin typeface="Century Gothic" panose="020B0502020202020204" pitchFamily="34" charset="0"/>
              </a:rPr>
              <a:t>Uchikawa</a:t>
            </a:r>
            <a:r>
              <a:rPr lang="en-US" sz="1200" dirty="0">
                <a:latin typeface="Century Gothic" panose="020B0502020202020204" pitchFamily="34" charset="0"/>
              </a:rPr>
              <a:t>, S. (1977). Toyota production system and kanban system materialization of just-in-time and respect-for-human system. </a:t>
            </a:r>
            <a:r>
              <a:rPr lang="en-US" sz="1200" i="1" dirty="0">
                <a:latin typeface="Century Gothic" panose="020B0502020202020204" pitchFamily="34" charset="0"/>
              </a:rPr>
              <a:t>The </a:t>
            </a:r>
            <a:r>
              <a:rPr lang="en-US" altLang="zh-TW" sz="1200" i="1" dirty="0">
                <a:latin typeface="Century Gothic" panose="020B0502020202020204" pitchFamily="34" charset="0"/>
              </a:rPr>
              <a:t>I</a:t>
            </a:r>
            <a:r>
              <a:rPr lang="en-US" sz="1200" i="1" dirty="0">
                <a:latin typeface="Century Gothic" panose="020B0502020202020204" pitchFamily="34" charset="0"/>
              </a:rPr>
              <a:t>nternational </a:t>
            </a:r>
            <a:r>
              <a:rPr lang="en-US" altLang="zh-TW" sz="1200" i="1" dirty="0">
                <a:latin typeface="Century Gothic" panose="020B0502020202020204" pitchFamily="34" charset="0"/>
              </a:rPr>
              <a:t>J</a:t>
            </a:r>
            <a:r>
              <a:rPr lang="en-US" sz="1200" i="1" dirty="0">
                <a:latin typeface="Century Gothic" panose="020B0502020202020204" pitchFamily="34" charset="0"/>
              </a:rPr>
              <a:t>ournal of </a:t>
            </a:r>
            <a:r>
              <a:rPr lang="en-US" altLang="zh-TW" sz="1200" i="1" dirty="0">
                <a:latin typeface="Century Gothic" panose="020B0502020202020204" pitchFamily="34" charset="0"/>
              </a:rPr>
              <a:t>P</a:t>
            </a:r>
            <a:r>
              <a:rPr lang="en-US" sz="1200" i="1" dirty="0">
                <a:latin typeface="Century Gothic" panose="020B0502020202020204" pitchFamily="34" charset="0"/>
              </a:rPr>
              <a:t>roduction </a:t>
            </a:r>
            <a:r>
              <a:rPr lang="en-US" altLang="zh-TW" sz="1200" i="1" dirty="0">
                <a:latin typeface="Century Gothic" panose="020B0502020202020204" pitchFamily="34" charset="0"/>
              </a:rPr>
              <a:t>R</a:t>
            </a:r>
            <a:r>
              <a:rPr lang="en-US" sz="1200" i="1" dirty="0">
                <a:latin typeface="Century Gothic" panose="020B0502020202020204" pitchFamily="34" charset="0"/>
              </a:rPr>
              <a:t>esearch, 15</a:t>
            </a:r>
            <a:r>
              <a:rPr lang="en-US" sz="1200" dirty="0">
                <a:latin typeface="Century Gothic" panose="020B0502020202020204" pitchFamily="34" charset="0"/>
              </a:rPr>
              <a:t>(6), 553-564.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EE01FBAF-5E54-6F0B-4D7B-70E3C23C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</a:t>
            </a: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解決問題能力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9344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59" y="1897958"/>
            <a:ext cx="6180306" cy="966840"/>
          </a:xfrm>
        </p:spPr>
        <p:txBody>
          <a:bodyPr numCol="1"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21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世紀共通能力包括：慎思明辨能力、創造力、解決問題能力</a:t>
            </a: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0ABACCE8-C341-BDCC-7A9C-35B5E974D704}"/>
              </a:ext>
            </a:extLst>
          </p:cNvPr>
          <p:cNvSpPr txBox="1">
            <a:spLocks/>
          </p:cNvSpPr>
          <p:nvPr/>
        </p:nvSpPr>
        <p:spPr>
          <a:xfrm>
            <a:off x="6582565" y="2211994"/>
            <a:ext cx="5447490" cy="4510127"/>
          </a:xfrm>
          <a:prstGeom prst="rect">
            <a:avLst/>
          </a:prstGeom>
        </p:spPr>
        <p:txBody>
          <a:bodyPr vert="horz" lIns="0" tIns="45720" rIns="0" bIns="45720" numCol="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如何培養子女的</a:t>
            </a:r>
            <a:r>
              <a:rPr lang="zh-TW" altLang="en-US" sz="28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解決問題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能力？</a:t>
            </a: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運用「解難四部曲」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運用「工作流程看板」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725" lvl="2" indent="-336550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幫助子女明白主管、鼓勵者、 紀錄者、代言人、秘書和評估員的工作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668F766F-EDCF-DD63-BAF8-5AF8207E8821}"/>
              </a:ext>
            </a:extLst>
          </p:cNvPr>
          <p:cNvSpPr txBox="1">
            <a:spLocks/>
          </p:cNvSpPr>
          <p:nvPr/>
        </p:nvSpPr>
        <p:spPr>
          <a:xfrm>
            <a:off x="376759" y="2763477"/>
            <a:ext cx="6082704" cy="1405543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如何培養子女的慎思明辨能力？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多問問題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引導思想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89751E3-F52D-FC4D-C8AC-CC87CE73D36D}"/>
              </a:ext>
            </a:extLst>
          </p:cNvPr>
          <p:cNvSpPr txBox="1">
            <a:spLocks/>
          </p:cNvSpPr>
          <p:nvPr/>
        </p:nvSpPr>
        <p:spPr>
          <a:xfrm>
            <a:off x="402259" y="4198589"/>
            <a:ext cx="6082704" cy="2247608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如何培養子女的創造力？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幫助子女打破常規思維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讓子女動手做、表達想法、「發夢」和運用「腦力激盪」、「腦圖」和「奔馳法」 </a:t>
            </a:r>
          </a:p>
        </p:txBody>
      </p:sp>
      <p:sp>
        <p:nvSpPr>
          <p:cNvPr id="4" name="Explosion 2 10">
            <a:extLst>
              <a:ext uri="{FF2B5EF4-FFF2-40B4-BE49-F238E27FC236}">
                <a16:creationId xmlns:a16="http://schemas.microsoft.com/office/drawing/2014/main" id="{6B08D1AE-D2B6-AACD-5F7D-8E881E5658D2}"/>
              </a:ext>
            </a:extLst>
          </p:cNvPr>
          <p:cNvSpPr/>
          <p:nvPr/>
        </p:nvSpPr>
        <p:spPr>
          <a:xfrm rot="21199914">
            <a:off x="6364410" y="4505770"/>
            <a:ext cx="5931076" cy="224760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幫助子女適應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變化、面對挑戰</a:t>
            </a:r>
            <a:endParaRPr 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766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3" grpId="0"/>
      <p:bldP spid="5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慎思明辨能力的重要性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91547"/>
            <a:ext cx="10058400" cy="458716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慎思明辨能力是指處理資料，再通過分析資料而作出結論和決定的能力。慎思明辨能力可以包括：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演繹</a:t>
            </a:r>
            <a:endParaRPr lang="en-US" altLang="zh-TW" sz="26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分析</a:t>
            </a:r>
            <a:endParaRPr lang="en-US" altLang="zh-TW" sz="26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推論</a:t>
            </a:r>
            <a:endParaRPr lang="en-US" altLang="zh-TW" sz="26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評估</a:t>
            </a:r>
            <a:endParaRPr lang="en-US" altLang="zh-TW" sz="26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解釋</a:t>
            </a:r>
            <a:endParaRPr lang="en-US" altLang="zh-TW" sz="26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自我調整</a:t>
            </a:r>
            <a:endParaRPr lang="en-US" altLang="zh-TW" sz="26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慎思明辨能力是處理複雜問題和面對未知情況時必要的能力，被學者譽為教育的其中一個最重要的長遠目標。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1033780" y="6396335"/>
            <a:ext cx="1051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entury Gothic" panose="020B0502020202020204" pitchFamily="34" charset="0"/>
              </a:rPr>
              <a:t>ŽivkoviĿ</a:t>
            </a:r>
            <a:r>
              <a:rPr lang="en-US" sz="1200" dirty="0">
                <a:latin typeface="Century Gothic" panose="020B0502020202020204" pitchFamily="34" charset="0"/>
              </a:rPr>
              <a:t>, S. (2016). A model of critical thinking as an important attribute for success in the 21st century. </a:t>
            </a:r>
            <a:r>
              <a:rPr lang="en-US" sz="1200" i="1" dirty="0">
                <a:latin typeface="Century Gothic" panose="020B0502020202020204" pitchFamily="34" charset="0"/>
              </a:rPr>
              <a:t>Procedia-social and </a:t>
            </a:r>
            <a:r>
              <a:rPr lang="en-US" altLang="zh-TW" sz="1200" i="1" dirty="0">
                <a:latin typeface="Century Gothic" panose="020B0502020202020204" pitchFamily="34" charset="0"/>
              </a:rPr>
              <a:t>B</a:t>
            </a:r>
            <a:r>
              <a:rPr lang="en-US" sz="1200" i="1" dirty="0">
                <a:latin typeface="Century Gothic" panose="020B0502020202020204" pitchFamily="34" charset="0"/>
              </a:rPr>
              <a:t>ehavioral </a:t>
            </a:r>
            <a:r>
              <a:rPr lang="en-US" altLang="zh-TW" sz="1200" i="1" dirty="0">
                <a:latin typeface="Century Gothic" panose="020B0502020202020204" pitchFamily="34" charset="0"/>
              </a:rPr>
              <a:t>S</a:t>
            </a:r>
            <a:r>
              <a:rPr lang="en-US" sz="1200" i="1" dirty="0">
                <a:latin typeface="Century Gothic" panose="020B0502020202020204" pitchFamily="34" charset="0"/>
              </a:rPr>
              <a:t>ciences, 232</a:t>
            </a:r>
            <a:r>
              <a:rPr lang="en-US" sz="1200" dirty="0">
                <a:latin typeface="Century Gothic" panose="020B0502020202020204" pitchFamily="34" charset="0"/>
              </a:rPr>
              <a:t>, 102-108.</a:t>
            </a:r>
          </a:p>
        </p:txBody>
      </p:sp>
    </p:spTree>
    <p:extLst>
      <p:ext uri="{BB962C8B-B14F-4D97-AF65-F5344CB8AC3E}">
        <p14:creationId xmlns:p14="http://schemas.microsoft.com/office/powerpoint/2010/main" val="63116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1097280" y="5935990"/>
            <a:ext cx="10515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Butterworth, J., &amp; Thwaites, G. (2013). </a:t>
            </a:r>
            <a:r>
              <a:rPr lang="en-US" sz="1200" i="1" dirty="0">
                <a:latin typeface="Century Gothic" panose="020B0502020202020204" pitchFamily="34" charset="0"/>
              </a:rPr>
              <a:t>Thinking skills: Critical thinking and problem solving</a:t>
            </a:r>
            <a:r>
              <a:rPr lang="en-US" sz="1200" dirty="0">
                <a:latin typeface="Century Gothic" panose="020B0502020202020204" pitchFamily="34" charset="0"/>
              </a:rPr>
              <a:t>. Cambridge University Press.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926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以下兩類型問題有什麼分別？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1130241" y="2301097"/>
            <a:ext cx="4684955" cy="19940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§"/>
            </a:pP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148587"/>
              </p:ext>
            </p:extLst>
          </p:nvPr>
        </p:nvGraphicFramePr>
        <p:xfrm>
          <a:off x="883377" y="2570510"/>
          <a:ext cx="10654217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4052">
                  <a:extLst>
                    <a:ext uri="{9D8B030D-6E8A-4147-A177-3AD203B41FA5}">
                      <a16:colId xmlns:a16="http://schemas.microsoft.com/office/drawing/2014/main" val="316276254"/>
                    </a:ext>
                  </a:extLst>
                </a:gridCol>
                <a:gridCol w="6530165">
                  <a:extLst>
                    <a:ext uri="{9D8B030D-6E8A-4147-A177-3AD203B41FA5}">
                      <a16:colId xmlns:a16="http://schemas.microsoft.com/office/drawing/2014/main" val="1230900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今天是星期幾？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你覺得乘搭什麼交通工具去公園比較好？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496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植物是如何攝取營養的？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如果我們一家人要去旅行，哪個地方會最好呢？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48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哺乳動物有什麼特點？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你把零用錢儲蓄起來，打算將來怎樣使用？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08333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為什麼天空是藍色的？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（子女看完卡通片後不滿意其結局）如果你是作者，你會怎樣改寫這個結局呢？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75842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恐龍活躍於哪一個時期？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你認為電子書與實體書，哪一種更好呢？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558929"/>
                  </a:ext>
                </a:extLst>
              </a:tr>
            </a:tbl>
          </a:graphicData>
        </a:graphic>
      </p:graphicFrame>
      <p:sp>
        <p:nvSpPr>
          <p:cNvPr id="8" name="標題 1">
            <a:extLst>
              <a:ext uri="{FF2B5EF4-FFF2-40B4-BE49-F238E27FC236}">
                <a16:creationId xmlns:a16="http://schemas.microsoft.com/office/drawing/2014/main" id="{F0128C2D-A6B6-D420-09E9-A349640DE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41" y="187695"/>
            <a:ext cx="10893690" cy="1450757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運用問題提升子女的慎思明辨能力</a:t>
            </a:r>
          </a:p>
        </p:txBody>
      </p:sp>
    </p:spTree>
    <p:extLst>
      <p:ext uri="{BB962C8B-B14F-4D97-AF65-F5344CB8AC3E}">
        <p14:creationId xmlns:p14="http://schemas.microsoft.com/office/powerpoint/2010/main" val="233135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1097280" y="5986133"/>
            <a:ext cx="10515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Browne, M.N., &amp; Keeley, S.M. (1998). </a:t>
            </a:r>
            <a:r>
              <a:rPr lang="en-US" sz="1200" i="1" dirty="0">
                <a:latin typeface="Century Gothic" panose="020B0502020202020204" pitchFamily="34" charset="0"/>
              </a:rPr>
              <a:t>Asking the right questions: A guide to critical thinking</a:t>
            </a:r>
            <a:r>
              <a:rPr lang="en-US" sz="1200" dirty="0">
                <a:latin typeface="Century Gothic" panose="020B0502020202020204" pitchFamily="34" charset="0"/>
              </a:rPr>
              <a:t>. Prentice Hall.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6577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通過問題引導子女思考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1052830" y="2416362"/>
            <a:ext cx="9316720" cy="32478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§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「你對這個問題有什麼看法？」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zh-HK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「為什麼你會有這個看法？」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鼓勵子女解釋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「你的看法反映你重視什麼？」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幫助子女自我調整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「你從哪裡得到這些資料的？這些資料的來源可靠嗎？」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幫助子女評估資料的準確性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「還有沒有其他看法？」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幫助子女推論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51D8E7EF-866D-B2E8-BF30-884E3F44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41" y="187695"/>
            <a:ext cx="10893690" cy="1450757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在日常生活中提升子女的慎思明辨能力</a:t>
            </a:r>
          </a:p>
        </p:txBody>
      </p:sp>
    </p:spTree>
    <p:extLst>
      <p:ext uri="{BB962C8B-B14F-4D97-AF65-F5344CB8AC3E}">
        <p14:creationId xmlns:p14="http://schemas.microsoft.com/office/powerpoint/2010/main" val="270222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F4B2998C-F73C-2EEB-FA3F-4499B8F0A564}"/>
              </a:ext>
            </a:extLst>
          </p:cNvPr>
          <p:cNvSpPr txBox="1">
            <a:spLocks/>
          </p:cNvSpPr>
          <p:nvPr/>
        </p:nvSpPr>
        <p:spPr>
          <a:xfrm>
            <a:off x="480363" y="4931409"/>
            <a:ext cx="11363032" cy="8316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媽媽：「婆婆會跟我們一起去公園。你覺得我們還可以考慮什麼？」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幫助子女推論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</a:p>
          <a:p>
            <a:pPr>
              <a:buFont typeface="Courier New" panose="02070309020205020404" pitchFamily="49" charset="0"/>
              <a:buChar char="o"/>
            </a:pPr>
            <a:endParaRPr lang="zh-TW" altLang="en-US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74B1DC-09D3-F5AF-9371-C81535335B6F}"/>
              </a:ext>
            </a:extLst>
          </p:cNvPr>
          <p:cNvSpPr txBox="1">
            <a:spLocks/>
          </p:cNvSpPr>
          <p:nvPr/>
        </p:nvSpPr>
        <p:spPr>
          <a:xfrm>
            <a:off x="480363" y="5378109"/>
            <a:ext cx="11363032" cy="4511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孩子：「婆婆應該會想坐下來。我們到巴士總站搭車，她就一定有位坐了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563023" y="6432897"/>
            <a:ext cx="112803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Browne, M.N., &amp; Keeley, S.M. (1998). </a:t>
            </a:r>
            <a:r>
              <a:rPr lang="en-US" sz="1200" i="1" dirty="0">
                <a:latin typeface="Century Gothic" panose="020B0502020202020204" pitchFamily="34" charset="0"/>
              </a:rPr>
              <a:t>Asking the right questions: A guide to critical thinking</a:t>
            </a:r>
            <a:r>
              <a:rPr lang="en-US" sz="1200" dirty="0">
                <a:latin typeface="Century Gothic" panose="020B0502020202020204" pitchFamily="34" charset="0"/>
              </a:rPr>
              <a:t>. Prentice Hall.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63" y="1870924"/>
            <a:ext cx="11363032" cy="4402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媽媽：「你覺得乘搭什麼交通工具去公園比較好？」</a:t>
            </a:r>
            <a:endParaRPr lang="en-US" altLang="zh-TW" sz="2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zh-TW" altLang="en-US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480363" y="2311190"/>
            <a:ext cx="11363032" cy="440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孩子：「搭地鐵吧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480363" y="2751456"/>
            <a:ext cx="11363032" cy="440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媽媽：「為什麼？」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鼓勵子女解釋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</a:p>
          <a:p>
            <a:pPr>
              <a:buFont typeface="Courier New" panose="02070309020205020404" pitchFamily="49" charset="0"/>
              <a:buChar char="o"/>
            </a:pPr>
            <a:endParaRPr lang="zh-TW" altLang="en-US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480363" y="3191722"/>
            <a:ext cx="11363032" cy="440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孩子：「搭地鐵最快去到公園。」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480363" y="3631987"/>
            <a:ext cx="11363032" cy="11179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媽媽：「原來你覺得最快去到公園最重要。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澄清子女重視什麼，幫助子女自我調整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我們可以到網上查看搭什麼交通工具最快去到公園。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幫助子女評估資料的準確性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480363" y="4479654"/>
            <a:ext cx="11363032" cy="84043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孩子：「咦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原來搭巴士更快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D3ED9221-0782-4612-B9E7-5CEDB368902B}"/>
              </a:ext>
            </a:extLst>
          </p:cNvPr>
          <p:cNvSpPr txBox="1">
            <a:spLocks/>
          </p:cNvSpPr>
          <p:nvPr/>
        </p:nvSpPr>
        <p:spPr>
          <a:xfrm>
            <a:off x="480363" y="5829237"/>
            <a:ext cx="11363032" cy="47909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媽媽：「似乎讓家人坐得舒服對你來說都很重要。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澄清子女重視什麼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C5A94361-09D8-312A-BB67-F08A62727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41" y="187695"/>
            <a:ext cx="10893690" cy="1450757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在日常生活中提升子女的慎思明辨能力</a:t>
            </a:r>
          </a:p>
        </p:txBody>
      </p:sp>
    </p:spTree>
    <p:extLst>
      <p:ext uri="{BB962C8B-B14F-4D97-AF65-F5344CB8AC3E}">
        <p14:creationId xmlns:p14="http://schemas.microsoft.com/office/powerpoint/2010/main" val="22335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build="p"/>
      <p:bldP spid="7" grpId="0"/>
      <p:bldP spid="10" grpId="0"/>
      <p:bldP spid="11" grpId="0"/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A2CEF08-80B9-2CA4-47A1-DC54299C2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77623"/>
              </p:ext>
            </p:extLst>
          </p:nvPr>
        </p:nvGraphicFramePr>
        <p:xfrm>
          <a:off x="692333" y="1564024"/>
          <a:ext cx="1085704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629">
                  <a:extLst>
                    <a:ext uri="{9D8B030D-6E8A-4147-A177-3AD203B41FA5}">
                      <a16:colId xmlns:a16="http://schemas.microsoft.com/office/drawing/2014/main" val="140454332"/>
                    </a:ext>
                  </a:extLst>
                </a:gridCol>
                <a:gridCol w="7797780">
                  <a:extLst>
                    <a:ext uri="{9D8B030D-6E8A-4147-A177-3AD203B41FA5}">
                      <a16:colId xmlns:a16="http://schemas.microsoft.com/office/drawing/2014/main" val="4254863983"/>
                    </a:ext>
                  </a:extLst>
                </a:gridCol>
                <a:gridCol w="1464639">
                  <a:extLst>
                    <a:ext uri="{9D8B030D-6E8A-4147-A177-3AD203B41FA5}">
                      <a16:colId xmlns:a16="http://schemas.microsoft.com/office/drawing/2014/main" val="10722787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問題類型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針對能力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064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澄清</a:t>
                      </a:r>
                      <a:endParaRPr 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「電子產品」指的是什麼？</a:t>
                      </a:r>
                      <a:endParaRPr 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HK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183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分類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以下哪些是電子產品？哪些是非電子產品？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9271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比較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實體書和電子書有什麼相同和相異的地方？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93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總結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根據這篇文章，使用電子產品對兒童發展可能有什麼好處？又可能有什麼壞處？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分析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896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推論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除了文章提及的論點，你還可以想出使用電子產品對兒童發展的其他好處和壞處嗎？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推論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767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評估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這裡說兩至五歲兒童每天不應該使用多於一小時的電子產品，是建基於什麼理據？你覺得這個理據能夠支持作者的論點嗎？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評估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06517"/>
                  </a:ext>
                </a:extLst>
              </a:tr>
            </a:tbl>
          </a:graphicData>
        </a:graphic>
      </p:graphicFrame>
      <p:sp>
        <p:nvSpPr>
          <p:cNvPr id="5" name="Rectangle 11">
            <a:extLst>
              <a:ext uri="{FF2B5EF4-FFF2-40B4-BE49-F238E27FC236}">
                <a16:creationId xmlns:a16="http://schemas.microsoft.com/office/drawing/2014/main" id="{79E32FD3-9C2E-F124-4586-8F24CC847621}"/>
              </a:ext>
            </a:extLst>
          </p:cNvPr>
          <p:cNvSpPr/>
          <p:nvPr/>
        </p:nvSpPr>
        <p:spPr>
          <a:xfrm>
            <a:off x="1033780" y="6396335"/>
            <a:ext cx="1051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entury Gothic" panose="020B0502020202020204" pitchFamily="34" charset="0"/>
              </a:rPr>
              <a:t>ŽivkoviĿ</a:t>
            </a:r>
            <a:r>
              <a:rPr lang="en-US" sz="1200" dirty="0">
                <a:latin typeface="Century Gothic" panose="020B0502020202020204" pitchFamily="34" charset="0"/>
              </a:rPr>
              <a:t>, S. (2016). A model of critical thinking as an important attribute for success in the 21st century. </a:t>
            </a:r>
            <a:r>
              <a:rPr lang="en-US" sz="1200" i="1" dirty="0">
                <a:latin typeface="Century Gothic" panose="020B0502020202020204" pitchFamily="34" charset="0"/>
              </a:rPr>
              <a:t>Procedia-social and </a:t>
            </a:r>
            <a:r>
              <a:rPr lang="en-US" altLang="zh-TW" sz="1200" i="1" dirty="0">
                <a:latin typeface="Century Gothic" panose="020B0502020202020204" pitchFamily="34" charset="0"/>
              </a:rPr>
              <a:t>B</a:t>
            </a:r>
            <a:r>
              <a:rPr lang="en-US" sz="1200" i="1" dirty="0">
                <a:latin typeface="Century Gothic" panose="020B0502020202020204" pitchFamily="34" charset="0"/>
              </a:rPr>
              <a:t>ehavioral </a:t>
            </a:r>
            <a:r>
              <a:rPr lang="en-US" altLang="zh-TW" sz="1200" i="1" dirty="0">
                <a:latin typeface="Century Gothic" panose="020B0502020202020204" pitchFamily="34" charset="0"/>
              </a:rPr>
              <a:t>S</a:t>
            </a:r>
            <a:r>
              <a:rPr lang="en-US" sz="1200" i="1" dirty="0">
                <a:latin typeface="Century Gothic" panose="020B0502020202020204" pitchFamily="34" charset="0"/>
              </a:rPr>
              <a:t>ciences, 232</a:t>
            </a:r>
            <a:r>
              <a:rPr lang="en-US" sz="1200" dirty="0">
                <a:latin typeface="Century Gothic" panose="020B0502020202020204" pitchFamily="34" charset="0"/>
              </a:rPr>
              <a:t>, 102-108.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195C53A1-A35D-4C09-96B6-468039E9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12" y="-55604"/>
            <a:ext cx="10893690" cy="1450757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在功課學習中提升子女的慎思明辨能力</a:t>
            </a:r>
          </a:p>
        </p:txBody>
      </p:sp>
    </p:spTree>
    <p:extLst>
      <p:ext uri="{BB962C8B-B14F-4D97-AF65-F5344CB8AC3E}">
        <p14:creationId xmlns:p14="http://schemas.microsoft.com/office/powerpoint/2010/main" val="231273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A2CEF08-80B9-2CA4-47A1-DC54299C2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39563"/>
              </p:ext>
            </p:extLst>
          </p:nvPr>
        </p:nvGraphicFramePr>
        <p:xfrm>
          <a:off x="908234" y="1849966"/>
          <a:ext cx="10515601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479">
                  <a:extLst>
                    <a:ext uri="{9D8B030D-6E8A-4147-A177-3AD203B41FA5}">
                      <a16:colId xmlns:a16="http://schemas.microsoft.com/office/drawing/2014/main" val="140454332"/>
                    </a:ext>
                  </a:extLst>
                </a:gridCol>
                <a:gridCol w="7484657">
                  <a:extLst>
                    <a:ext uri="{9D8B030D-6E8A-4147-A177-3AD203B41FA5}">
                      <a16:colId xmlns:a16="http://schemas.microsoft.com/office/drawing/2014/main" val="4254863983"/>
                    </a:ext>
                  </a:extLst>
                </a:gridCol>
                <a:gridCol w="1486465">
                  <a:extLst>
                    <a:ext uri="{9D8B030D-6E8A-4147-A177-3AD203B41FA5}">
                      <a16:colId xmlns:a16="http://schemas.microsoft.com/office/drawing/2014/main" val="10722787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問題類型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針對能力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064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結論</a:t>
                      </a:r>
                      <a:endParaRPr 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你覺得電子產品對兒童發展是「利多於弊」還是「弊多於利」？</a:t>
                      </a:r>
                      <a:endParaRPr 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解釋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183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解釋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為什麼？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927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反思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你的想法反映你比較重視什麼？兒童的身體健康，還是兒童的認知發展？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自我調整 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896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故意反對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假設你遇到一個專門與你「唱反調」的人，你覺得這個人會提出什麼論點，去反對你的結論？你又會怎樣回應？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767671"/>
                  </a:ext>
                </a:extLst>
              </a:tr>
            </a:tbl>
          </a:graphicData>
        </a:graphic>
      </p:graphicFrame>
      <p:sp>
        <p:nvSpPr>
          <p:cNvPr id="5" name="Rectangle 11">
            <a:extLst>
              <a:ext uri="{FF2B5EF4-FFF2-40B4-BE49-F238E27FC236}">
                <a16:creationId xmlns:a16="http://schemas.microsoft.com/office/drawing/2014/main" id="{79E32FD3-9C2E-F124-4586-8F24CC847621}"/>
              </a:ext>
            </a:extLst>
          </p:cNvPr>
          <p:cNvSpPr/>
          <p:nvPr/>
        </p:nvSpPr>
        <p:spPr>
          <a:xfrm>
            <a:off x="1033780" y="6396335"/>
            <a:ext cx="1051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entury Gothic" panose="020B0502020202020204" pitchFamily="34" charset="0"/>
              </a:rPr>
              <a:t>ŽivkoviĿ</a:t>
            </a:r>
            <a:r>
              <a:rPr lang="en-US" sz="1200" dirty="0">
                <a:latin typeface="Century Gothic" panose="020B0502020202020204" pitchFamily="34" charset="0"/>
              </a:rPr>
              <a:t>, S. (2016). A model of critical thinking as an important attribute for success in the 21st century. </a:t>
            </a:r>
            <a:r>
              <a:rPr lang="en-US" sz="1200" i="1" dirty="0">
                <a:latin typeface="Century Gothic" panose="020B0502020202020204" pitchFamily="34" charset="0"/>
              </a:rPr>
              <a:t>Procedia-social and </a:t>
            </a:r>
            <a:r>
              <a:rPr lang="en-US" altLang="zh-TW" sz="1200" i="1" dirty="0">
                <a:latin typeface="Century Gothic" panose="020B0502020202020204" pitchFamily="34" charset="0"/>
              </a:rPr>
              <a:t>B</a:t>
            </a:r>
            <a:r>
              <a:rPr lang="en-US" sz="1200" i="1" dirty="0">
                <a:latin typeface="Century Gothic" panose="020B0502020202020204" pitchFamily="34" charset="0"/>
              </a:rPr>
              <a:t>ehavioral </a:t>
            </a:r>
            <a:r>
              <a:rPr lang="en-US" altLang="zh-TW" sz="1200" i="1" dirty="0">
                <a:latin typeface="Century Gothic" panose="020B0502020202020204" pitchFamily="34" charset="0"/>
              </a:rPr>
              <a:t>S</a:t>
            </a:r>
            <a:r>
              <a:rPr lang="en-US" sz="1200" i="1" dirty="0">
                <a:latin typeface="Century Gothic" panose="020B0502020202020204" pitchFamily="34" charset="0"/>
              </a:rPr>
              <a:t>ciences, 232</a:t>
            </a:r>
            <a:r>
              <a:rPr lang="en-US" sz="1200" dirty="0">
                <a:latin typeface="Century Gothic" panose="020B0502020202020204" pitchFamily="34" charset="0"/>
              </a:rPr>
              <a:t>, 102-108.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3501A4A-5F97-429B-9389-310D1FF09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41" y="187695"/>
            <a:ext cx="10893690" cy="1450757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在功課學習中提升子女的慎思明辨能力</a:t>
            </a:r>
          </a:p>
        </p:txBody>
      </p:sp>
    </p:spTree>
    <p:extLst>
      <p:ext uri="{BB962C8B-B14F-4D97-AF65-F5344CB8AC3E}">
        <p14:creationId xmlns:p14="http://schemas.microsoft.com/office/powerpoint/2010/main" val="6953918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58EF348BCF84CB8CEC02C41EFE368" ma:contentTypeVersion="12" ma:contentTypeDescription="Create a new document." ma:contentTypeScope="" ma:versionID="3e485164f63b012158b8bd3735b31150">
  <xsd:schema xmlns:xsd="http://www.w3.org/2001/XMLSchema" xmlns:xs="http://www.w3.org/2001/XMLSchema" xmlns:p="http://schemas.microsoft.com/office/2006/metadata/properties" xmlns:ns3="81dd2c50-08f8-4bdc-84dc-b4d4e0eabb47" targetNamespace="http://schemas.microsoft.com/office/2006/metadata/properties" ma:root="true" ma:fieldsID="42555d281cf5ba10f1de548c846bab6c" ns3:_="">
    <xsd:import namespace="81dd2c50-08f8-4bdc-84dc-b4d4e0eabb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d2c50-08f8-4bdc-84dc-b4d4e0eabb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dd2c50-08f8-4bdc-84dc-b4d4e0eabb47" xsi:nil="true"/>
  </documentManagement>
</p:properties>
</file>

<file path=customXml/itemProps1.xml><?xml version="1.0" encoding="utf-8"?>
<ds:datastoreItem xmlns:ds="http://schemas.openxmlformats.org/officeDocument/2006/customXml" ds:itemID="{F06C9C6A-8704-4F29-A82A-05B49DF476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93CBB4-3B61-4C8A-BF75-909955AA38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d2c50-08f8-4bdc-84dc-b4d4e0eabb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F15040-64E6-480B-BC8C-E234B4EB6AB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1dd2c50-08f8-4bdc-84dc-b4d4e0eabb47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8979</TotalTime>
  <Words>3050</Words>
  <Application>Microsoft Office PowerPoint</Application>
  <PresentationFormat>寬螢幕</PresentationFormat>
  <Paragraphs>271</Paragraphs>
  <Slides>34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3" baseType="lpstr">
      <vt:lpstr>微軟正黑體</vt:lpstr>
      <vt:lpstr>Arial</vt:lpstr>
      <vt:lpstr>Calibri</vt:lpstr>
      <vt:lpstr>Calibri Light</vt:lpstr>
      <vt:lpstr>Century Gothic</vt:lpstr>
      <vt:lpstr>Courier New</vt:lpstr>
      <vt:lpstr>Times New Roman</vt:lpstr>
      <vt:lpstr>Wingdings</vt:lpstr>
      <vt:lpstr>Retrospect</vt:lpstr>
      <vt:lpstr>授人以魚不如授人以漁： 如何支援子女學習21世紀所需的共通能力？</vt:lpstr>
      <vt:lpstr>大綱</vt:lpstr>
      <vt:lpstr>學習21世紀共通能力的重要性</vt:lpstr>
      <vt:lpstr>慎思明辨能力的重要性</vt:lpstr>
      <vt:lpstr>運用問題提升子女的慎思明辨能力</vt:lpstr>
      <vt:lpstr>在日常生活中提升子女的慎思明辨能力</vt:lpstr>
      <vt:lpstr>在日常生活中提升子女的慎思明辨能力</vt:lpstr>
      <vt:lpstr>在功課學習中提升子女的慎思明辨能力</vt:lpstr>
      <vt:lpstr>在功課學習中提升子女的慎思明辨能力</vt:lpstr>
      <vt:lpstr>創意思維小練習</vt:lpstr>
      <vt:lpstr>PowerPoint 簡報</vt:lpstr>
      <vt:lpstr>創意思維小練習</vt:lpstr>
      <vt:lpstr>創意思維小練習</vt:lpstr>
      <vt:lpstr>創意思維小練習</vt:lpstr>
      <vt:lpstr>PowerPoint 簡報</vt:lpstr>
      <vt:lpstr>創造力的重要性</vt:lpstr>
      <vt:lpstr>培養子女的創造力</vt:lpstr>
      <vt:lpstr>培養子女的創造力</vt:lpstr>
      <vt:lpstr>培養子女的創造力</vt:lpstr>
      <vt:lpstr>培養子女的創造力</vt:lpstr>
      <vt:lpstr>PowerPoint 簡報</vt:lpstr>
      <vt:lpstr>培養子女的創造力</vt:lpstr>
      <vt:lpstr>培養子女的創造力</vt:lpstr>
      <vt:lpstr>培養子女的創造力</vt:lpstr>
      <vt:lpstr>培養子女的創造力</vt:lpstr>
      <vt:lpstr>培養子女的創造力</vt:lpstr>
      <vt:lpstr>解決問題能力的重要性</vt:lpstr>
      <vt:lpstr>培養子女的解決問題能力</vt:lpstr>
      <vt:lpstr>通過協作解決問題</vt:lpstr>
      <vt:lpstr>通過協作解決問題</vt:lpstr>
      <vt:lpstr>PowerPoint 簡報</vt:lpstr>
      <vt:lpstr>通過協作解決問題</vt:lpstr>
      <vt:lpstr>培養子女的解決問題能力</vt:lpstr>
      <vt:lpstr>總結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21世紀能力</dc:title>
  <dc:creator>LAM, Chun Bun Ian [ECE]</dc:creator>
  <cp:lastModifiedBy>HSC&amp;PEd</cp:lastModifiedBy>
  <cp:revision>359</cp:revision>
  <cp:lastPrinted>2024-04-12T04:50:28Z</cp:lastPrinted>
  <dcterms:created xsi:type="dcterms:W3CDTF">2023-10-05T20:26:47Z</dcterms:created>
  <dcterms:modified xsi:type="dcterms:W3CDTF">2024-10-29T02:06:43Z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0x0101008AC58EF348BCF84CB8CEC02C41EFE368</vt:lpwstr>
  </property>
</Properties>
</file>