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Microsoft JhengHei" panose="020B0604030504040204" pitchFamily="34" charset="-120"/>
      <p:regular r:id="rId17"/>
      <p:bold r:id="rId18"/>
    </p:embeddedFont>
    <p:embeddedFont>
      <p:font typeface="芫荽" panose="020B0604020202020204" charset="-120"/>
      <p:regular r:id="rId19"/>
    </p:embeddedFont>
    <p:embeddedFont>
      <p:font typeface="Open Sans" panose="020B0606030504020204" pitchFamily="34" charset="0"/>
      <p:regular r:id="rId20"/>
    </p:embeddedFont>
    <p:embeddedFont>
      <p:font typeface="Open Sans Bold" panose="020B0806030504020204" charset="0"/>
      <p:regular r:id="rId21"/>
    </p:embeddedFont>
    <p:embeddedFont>
      <p:font typeface="Playfair Display Bold Italics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7" d="100"/>
          <a:sy n="47" d="100"/>
        </p:scale>
        <p:origin x="428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8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4.png"/><Relationship Id="rId7" Type="http://schemas.openxmlformats.org/officeDocument/2006/relationships/image" Target="../media/image5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8.png"/><Relationship Id="rId7" Type="http://schemas.openxmlformats.org/officeDocument/2006/relationships/image" Target="../media/image15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4.png"/><Relationship Id="rId4" Type="http://schemas.openxmlformats.org/officeDocument/2006/relationships/image" Target="../media/image18.png"/><Relationship Id="rId9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125315" y="1346941"/>
            <a:ext cx="2325370" cy="5240271"/>
          </a:xfrm>
          <a:custGeom>
            <a:avLst/>
            <a:gdLst/>
            <a:ahLst/>
            <a:cxnLst/>
            <a:rect l="l" t="t" r="r" b="b"/>
            <a:pathLst>
              <a:path w="2325370" h="5240271">
                <a:moveTo>
                  <a:pt x="0" y="0"/>
                </a:moveTo>
                <a:lnTo>
                  <a:pt x="2325370" y="0"/>
                </a:lnTo>
                <a:lnTo>
                  <a:pt x="2325370" y="5240271"/>
                </a:lnTo>
                <a:lnTo>
                  <a:pt x="0" y="52402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7729790" y="1433686"/>
            <a:ext cx="9859970" cy="7419628"/>
          </a:xfrm>
          <a:custGeom>
            <a:avLst/>
            <a:gdLst/>
            <a:ahLst/>
            <a:cxnLst/>
            <a:rect l="l" t="t" r="r" b="b"/>
            <a:pathLst>
              <a:path w="9859970" h="7419628">
                <a:moveTo>
                  <a:pt x="0" y="0"/>
                </a:moveTo>
                <a:lnTo>
                  <a:pt x="9859970" y="0"/>
                </a:lnTo>
                <a:lnTo>
                  <a:pt x="9859970" y="7419628"/>
                </a:lnTo>
                <a:lnTo>
                  <a:pt x="0" y="741962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018838" y="8423933"/>
            <a:ext cx="2225525" cy="2711448"/>
          </a:xfrm>
          <a:custGeom>
            <a:avLst/>
            <a:gdLst/>
            <a:ahLst/>
            <a:cxnLst/>
            <a:rect l="l" t="t" r="r" b="b"/>
            <a:pathLst>
              <a:path w="2225525" h="2711448">
                <a:moveTo>
                  <a:pt x="0" y="0"/>
                </a:moveTo>
                <a:lnTo>
                  <a:pt x="2225525" y="0"/>
                </a:lnTo>
                <a:lnTo>
                  <a:pt x="2225525" y="2711448"/>
                </a:lnTo>
                <a:lnTo>
                  <a:pt x="0" y="271144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523979" y="7489344"/>
            <a:ext cx="1568928" cy="2839690"/>
          </a:xfrm>
          <a:custGeom>
            <a:avLst/>
            <a:gdLst/>
            <a:ahLst/>
            <a:cxnLst/>
            <a:rect l="l" t="t" r="r" b="b"/>
            <a:pathLst>
              <a:path w="1568928" h="2839690">
                <a:moveTo>
                  <a:pt x="0" y="0"/>
                </a:moveTo>
                <a:lnTo>
                  <a:pt x="1568928" y="0"/>
                </a:lnTo>
                <a:lnTo>
                  <a:pt x="1568928" y="2839690"/>
                </a:lnTo>
                <a:lnTo>
                  <a:pt x="0" y="283969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603475" y="9503927"/>
            <a:ext cx="2809253" cy="1601274"/>
          </a:xfrm>
          <a:custGeom>
            <a:avLst/>
            <a:gdLst/>
            <a:ahLst/>
            <a:cxnLst/>
            <a:rect l="l" t="t" r="r" b="b"/>
            <a:pathLst>
              <a:path w="2809253" h="1601274">
                <a:moveTo>
                  <a:pt x="0" y="0"/>
                </a:moveTo>
                <a:lnTo>
                  <a:pt x="2809253" y="0"/>
                </a:lnTo>
                <a:lnTo>
                  <a:pt x="2809253" y="1601274"/>
                </a:lnTo>
                <a:lnTo>
                  <a:pt x="0" y="16012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650196" y="-2204589"/>
            <a:ext cx="2632571" cy="3551530"/>
          </a:xfrm>
          <a:custGeom>
            <a:avLst/>
            <a:gdLst/>
            <a:ahLst/>
            <a:cxnLst/>
            <a:rect l="l" t="t" r="r" b="b"/>
            <a:pathLst>
              <a:path w="2632571" h="3551530">
                <a:moveTo>
                  <a:pt x="0" y="0"/>
                </a:moveTo>
                <a:lnTo>
                  <a:pt x="2632572" y="0"/>
                </a:lnTo>
                <a:lnTo>
                  <a:pt x="2632572" y="3551530"/>
                </a:lnTo>
                <a:lnTo>
                  <a:pt x="0" y="355153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1284811" y="8477421"/>
            <a:ext cx="4896809" cy="780879"/>
            <a:chOff x="0" y="0"/>
            <a:chExt cx="1521118" cy="2425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521118" cy="242568"/>
            </a:xfrm>
            <a:custGeom>
              <a:avLst/>
              <a:gdLst/>
              <a:ahLst/>
              <a:cxnLst/>
              <a:rect l="l" t="t" r="r" b="b"/>
              <a:pathLst>
                <a:path w="1521118" h="242568">
                  <a:moveTo>
                    <a:pt x="121284" y="0"/>
                  </a:moveTo>
                  <a:lnTo>
                    <a:pt x="1399834" y="0"/>
                  </a:lnTo>
                  <a:cubicBezTo>
                    <a:pt x="1466817" y="0"/>
                    <a:pt x="1521118" y="54301"/>
                    <a:pt x="1521118" y="121284"/>
                  </a:cubicBezTo>
                  <a:lnTo>
                    <a:pt x="1521118" y="121284"/>
                  </a:lnTo>
                  <a:cubicBezTo>
                    <a:pt x="1521118" y="153450"/>
                    <a:pt x="1508340" y="184300"/>
                    <a:pt x="1485594" y="207045"/>
                  </a:cubicBezTo>
                  <a:cubicBezTo>
                    <a:pt x="1462849" y="229790"/>
                    <a:pt x="1432000" y="242568"/>
                    <a:pt x="1399834" y="242568"/>
                  </a:cubicBezTo>
                  <a:lnTo>
                    <a:pt x="121284" y="242568"/>
                  </a:lnTo>
                  <a:cubicBezTo>
                    <a:pt x="54301" y="242568"/>
                    <a:pt x="0" y="188267"/>
                    <a:pt x="0" y="121284"/>
                  </a:cubicBezTo>
                  <a:lnTo>
                    <a:pt x="0" y="121284"/>
                  </a:lnTo>
                  <a:cubicBezTo>
                    <a:pt x="0" y="54301"/>
                    <a:pt x="54301" y="0"/>
                    <a:pt x="121284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936047"/>
              </a:solidFill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521118" cy="2806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Microsoft JhengHei" panose="020B0604030504040204" pitchFamily="34" charset="-120"/>
                <a:ea typeface="Microsoft JhengHei" panose="020B0604030504040204" pitchFamily="34" charset="-120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11011869" y="-2837564"/>
            <a:ext cx="2251536" cy="3698621"/>
          </a:xfrm>
          <a:custGeom>
            <a:avLst/>
            <a:gdLst/>
            <a:ahLst/>
            <a:cxnLst/>
            <a:rect l="l" t="t" r="r" b="b"/>
            <a:pathLst>
              <a:path w="2251536" h="3698621">
                <a:moveTo>
                  <a:pt x="0" y="0"/>
                </a:moveTo>
                <a:lnTo>
                  <a:pt x="2251535" y="0"/>
                </a:lnTo>
                <a:lnTo>
                  <a:pt x="2251535" y="3698622"/>
                </a:lnTo>
                <a:lnTo>
                  <a:pt x="0" y="36986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897551" y="631939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5" y="0"/>
                </a:lnTo>
                <a:lnTo>
                  <a:pt x="4298465" y="793522"/>
                </a:lnTo>
                <a:lnTo>
                  <a:pt x="0" y="7935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1110968" y="2669522"/>
            <a:ext cx="7981939" cy="13597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1153"/>
              </a:lnSpc>
            </a:pPr>
            <a:r>
              <a:rPr lang="en-US" sz="7966" b="1" i="1" spc="-79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說同一種話--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0968" y="4118983"/>
            <a:ext cx="5439557" cy="1944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811"/>
              </a:lnSpc>
            </a:pPr>
            <a:r>
              <a:rPr lang="en-US" sz="5579" i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Italics"/>
                <a:sym typeface="Playfair Display Italics"/>
              </a:rPr>
              <a:t>學校如何與家長建立正向共識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00647" y="8650690"/>
            <a:ext cx="4880974" cy="396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357"/>
              </a:lnSpc>
            </a:pPr>
            <a:r>
              <a:rPr lang="en-US" sz="2398" spc="-67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Open Sans"/>
                <a:sym typeface="Open Sans"/>
              </a:rPr>
              <a:t>以正向心理學為基礎的校本實踐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55147" y="235179"/>
            <a:ext cx="3264890" cy="6145676"/>
          </a:xfrm>
          <a:custGeom>
            <a:avLst/>
            <a:gdLst/>
            <a:ahLst/>
            <a:cxnLst/>
            <a:rect l="l" t="t" r="r" b="b"/>
            <a:pathLst>
              <a:path w="3264890" h="6145676">
                <a:moveTo>
                  <a:pt x="0" y="0"/>
                </a:moveTo>
                <a:lnTo>
                  <a:pt x="3264890" y="0"/>
                </a:lnTo>
                <a:lnTo>
                  <a:pt x="3264890" y="6145676"/>
                </a:lnTo>
                <a:lnTo>
                  <a:pt x="0" y="61456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54626" y="1168489"/>
            <a:ext cx="4924096" cy="3835202"/>
          </a:xfrm>
          <a:custGeom>
            <a:avLst/>
            <a:gdLst/>
            <a:ahLst/>
            <a:cxnLst/>
            <a:rect l="l" t="t" r="r" b="b"/>
            <a:pathLst>
              <a:path w="4924096" h="3835202">
                <a:moveTo>
                  <a:pt x="0" y="0"/>
                </a:moveTo>
                <a:lnTo>
                  <a:pt x="4924096" y="0"/>
                </a:lnTo>
                <a:lnTo>
                  <a:pt x="4924096" y="3835202"/>
                </a:lnTo>
                <a:lnTo>
                  <a:pt x="0" y="38352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93181" y="2506094"/>
            <a:ext cx="8978628" cy="7261466"/>
          </a:xfrm>
          <a:custGeom>
            <a:avLst/>
            <a:gdLst/>
            <a:ahLst/>
            <a:cxnLst/>
            <a:rect l="l" t="t" r="r" b="b"/>
            <a:pathLst>
              <a:path w="8978628" h="7261466">
                <a:moveTo>
                  <a:pt x="0" y="0"/>
                </a:moveTo>
                <a:lnTo>
                  <a:pt x="8978629" y="0"/>
                </a:lnTo>
                <a:lnTo>
                  <a:pt x="8978629" y="7261466"/>
                </a:lnTo>
                <a:lnTo>
                  <a:pt x="0" y="72614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5553910" y="6574635"/>
            <a:ext cx="3959871" cy="3839543"/>
          </a:xfrm>
          <a:custGeom>
            <a:avLst/>
            <a:gdLst/>
            <a:ahLst/>
            <a:cxnLst/>
            <a:rect l="l" t="t" r="r" b="b"/>
            <a:pathLst>
              <a:path w="3959871" h="3839543">
                <a:moveTo>
                  <a:pt x="0" y="0"/>
                </a:moveTo>
                <a:lnTo>
                  <a:pt x="3959870" y="0"/>
                </a:lnTo>
                <a:lnTo>
                  <a:pt x="3959870" y="3839543"/>
                </a:lnTo>
                <a:lnTo>
                  <a:pt x="0" y="38395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1236566" y="1788807"/>
            <a:ext cx="6577922" cy="1643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01"/>
              </a:lnSpc>
            </a:pPr>
            <a:r>
              <a:rPr lang="en-US" sz="5715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為何</a:t>
            </a:r>
            <a:r>
              <a:rPr lang="en-US" sz="5715" b="1" i="1" dirty="0" err="1">
                <a:solidFill>
                  <a:srgbClr val="936047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「</a:t>
            </a:r>
            <a:r>
              <a:rPr lang="en-US" sz="5715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家長層面</a:t>
            </a:r>
            <a:r>
              <a:rPr lang="en-US" sz="5715" b="1" i="1" dirty="0" err="1">
                <a:solidFill>
                  <a:srgbClr val="936047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」</a:t>
            </a:r>
            <a:r>
              <a:rPr lang="en-US" sz="5715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是正向教育的關鍵</a:t>
            </a:r>
            <a:r>
              <a:rPr lang="en-US" sz="5715" b="1" i="1" dirty="0">
                <a:solidFill>
                  <a:srgbClr val="936047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556059" y="3866836"/>
            <a:ext cx="7258429" cy="3835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45511" lvl="1" indent="-372755" algn="l">
              <a:lnSpc>
                <a:spcPts val="4834"/>
              </a:lnSpc>
              <a:buFont typeface="Arial"/>
              <a:buChar char="•"/>
            </a:pPr>
            <a:r>
              <a:rPr lang="en-US" sz="3453" spc="-96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家庭是學生接收價值觀的主要場所</a:t>
            </a:r>
            <a:r>
              <a:rPr lang="en-US" sz="3453" spc="-96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。</a:t>
            </a:r>
          </a:p>
          <a:p>
            <a:pPr marL="745511" lvl="1" indent="-372755" algn="l">
              <a:lnSpc>
                <a:spcPts val="4834"/>
              </a:lnSpc>
              <a:buFont typeface="Arial"/>
              <a:buChar char="•"/>
            </a:pPr>
            <a:r>
              <a:rPr lang="en-US" sz="3453" spc="-34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學校教「正向能力</a:t>
            </a:r>
            <a:r>
              <a:rPr lang="en-US" sz="3453" spc="-34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」，</a:t>
            </a:r>
            <a:r>
              <a:rPr lang="en-US" sz="3453" spc="-34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家長在日常中強化或削弱這些能力</a:t>
            </a:r>
            <a:r>
              <a:rPr lang="en-US" sz="3453" spc="-34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。</a:t>
            </a:r>
          </a:p>
          <a:p>
            <a:pPr marL="745511" lvl="1" indent="-372755" algn="l">
              <a:lnSpc>
                <a:spcPts val="5904"/>
              </a:lnSpc>
              <a:buFont typeface="Arial"/>
              <a:buChar char="•"/>
            </a:pPr>
            <a:r>
              <a:rPr lang="en-US" sz="3453" spc="-96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正向教育是一個生態系統，不只是一門課</a:t>
            </a:r>
            <a:endParaRPr lang="en-US" sz="3453" spc="-96" dirty="0">
              <a:solidFill>
                <a:srgbClr val="9360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84031" y="235179"/>
            <a:ext cx="3360997" cy="620459"/>
          </a:xfrm>
          <a:custGeom>
            <a:avLst/>
            <a:gdLst/>
            <a:ahLst/>
            <a:cxnLst/>
            <a:rect l="l" t="t" r="r" b="b"/>
            <a:pathLst>
              <a:path w="3360997" h="620459">
                <a:moveTo>
                  <a:pt x="0" y="0"/>
                </a:moveTo>
                <a:lnTo>
                  <a:pt x="3360997" y="0"/>
                </a:lnTo>
                <a:lnTo>
                  <a:pt x="3360997" y="620459"/>
                </a:lnTo>
                <a:lnTo>
                  <a:pt x="0" y="6204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493782" y="2756066"/>
            <a:ext cx="10042525" cy="5435310"/>
          </a:xfrm>
          <a:custGeom>
            <a:avLst/>
            <a:gdLst/>
            <a:ahLst/>
            <a:cxnLst/>
            <a:rect l="l" t="t" r="r" b="b"/>
            <a:pathLst>
              <a:path w="10042525" h="5435310">
                <a:moveTo>
                  <a:pt x="0" y="0"/>
                </a:moveTo>
                <a:lnTo>
                  <a:pt x="10042525" y="0"/>
                </a:lnTo>
                <a:lnTo>
                  <a:pt x="10042525" y="5435310"/>
                </a:lnTo>
                <a:lnTo>
                  <a:pt x="0" y="54353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294863" y="1431514"/>
            <a:ext cx="6172738" cy="18665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314"/>
              </a:lnSpc>
            </a:pPr>
            <a:r>
              <a:rPr lang="en-US" sz="6530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正向心理學下的「家長角色</a:t>
            </a:r>
            <a:r>
              <a:rPr lang="en-US" sz="6530" b="1" i="1" dirty="0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」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94925" y="4257757"/>
            <a:ext cx="7642280" cy="33745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27"/>
              </a:lnSpc>
            </a:pPr>
            <a:r>
              <a:rPr lang="en-US" sz="2957" spc="-82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傳統觀點：孩子是待改善對象，成績代表價值</a:t>
            </a:r>
          </a:p>
          <a:p>
            <a:pPr marL="0" lvl="0" indent="0" algn="l">
              <a:lnSpc>
                <a:spcPts val="5027"/>
              </a:lnSpc>
            </a:pPr>
            <a:r>
              <a:rPr lang="en-US" sz="2957" spc="-82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正向觀點：孩子有可發展的優勢，成長與品格同等重要</a:t>
            </a:r>
          </a:p>
          <a:p>
            <a:pPr marL="0" lvl="0" indent="0" algn="l">
              <a:lnSpc>
                <a:spcPts val="6047"/>
              </a:lnSpc>
            </a:pPr>
            <a:r>
              <a:rPr lang="en-US" sz="3557" spc="-99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家長不需懂理論，但需用</a:t>
            </a:r>
            <a:r>
              <a:rPr lang="en-US" sz="3557" b="1" spc="-99">
                <a:solidFill>
                  <a:srgbClr val="93604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「正向眼鏡」</a:t>
            </a:r>
            <a:r>
              <a:rPr lang="en-US" sz="3557" spc="-99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看孩子</a:t>
            </a:r>
          </a:p>
        </p:txBody>
      </p:sp>
      <p:sp>
        <p:nvSpPr>
          <p:cNvPr id="5" name="Freeform 5"/>
          <p:cNvSpPr/>
          <p:nvPr/>
        </p:nvSpPr>
        <p:spPr>
          <a:xfrm>
            <a:off x="13719459" y="235179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5" y="0"/>
                </a:lnTo>
                <a:lnTo>
                  <a:pt x="4298465" y="793521"/>
                </a:lnTo>
                <a:lnTo>
                  <a:pt x="0" y="7935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89900" y="3027503"/>
            <a:ext cx="8327479" cy="4927092"/>
          </a:xfrm>
          <a:custGeom>
            <a:avLst/>
            <a:gdLst/>
            <a:ahLst/>
            <a:cxnLst/>
            <a:rect l="l" t="t" r="r" b="b"/>
            <a:pathLst>
              <a:path w="8327479" h="4927092">
                <a:moveTo>
                  <a:pt x="0" y="0"/>
                </a:moveTo>
                <a:lnTo>
                  <a:pt x="8327479" y="0"/>
                </a:lnTo>
                <a:lnTo>
                  <a:pt x="8327479" y="4927092"/>
                </a:lnTo>
                <a:lnTo>
                  <a:pt x="0" y="49270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333638" y="1828211"/>
            <a:ext cx="2064211" cy="5050057"/>
          </a:xfrm>
          <a:custGeom>
            <a:avLst/>
            <a:gdLst/>
            <a:ahLst/>
            <a:cxnLst/>
            <a:rect l="l" t="t" r="r" b="b"/>
            <a:pathLst>
              <a:path w="2064211" h="5050057">
                <a:moveTo>
                  <a:pt x="0" y="0"/>
                </a:moveTo>
                <a:lnTo>
                  <a:pt x="2064211" y="0"/>
                </a:lnTo>
                <a:lnTo>
                  <a:pt x="2064211" y="5050057"/>
                </a:lnTo>
                <a:lnTo>
                  <a:pt x="0" y="5050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31363" y="3914839"/>
            <a:ext cx="6374599" cy="6016028"/>
          </a:xfrm>
          <a:custGeom>
            <a:avLst/>
            <a:gdLst/>
            <a:ahLst/>
            <a:cxnLst/>
            <a:rect l="l" t="t" r="r" b="b"/>
            <a:pathLst>
              <a:path w="6374599" h="6016028">
                <a:moveTo>
                  <a:pt x="0" y="0"/>
                </a:moveTo>
                <a:lnTo>
                  <a:pt x="6374599" y="0"/>
                </a:lnTo>
                <a:lnTo>
                  <a:pt x="6374599" y="6016028"/>
                </a:lnTo>
                <a:lnTo>
                  <a:pt x="0" y="60160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45853" y="565737"/>
            <a:ext cx="2791726" cy="1891394"/>
          </a:xfrm>
          <a:custGeom>
            <a:avLst/>
            <a:gdLst/>
            <a:ahLst/>
            <a:cxnLst/>
            <a:rect l="l" t="t" r="r" b="b"/>
            <a:pathLst>
              <a:path w="2791726" h="1891394">
                <a:moveTo>
                  <a:pt x="0" y="0"/>
                </a:moveTo>
                <a:lnTo>
                  <a:pt x="2791726" y="0"/>
                </a:lnTo>
                <a:lnTo>
                  <a:pt x="2791726" y="1891395"/>
                </a:lnTo>
                <a:lnTo>
                  <a:pt x="0" y="18913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000703" y="1511435"/>
            <a:ext cx="1954783" cy="5707394"/>
          </a:xfrm>
          <a:custGeom>
            <a:avLst/>
            <a:gdLst/>
            <a:ahLst/>
            <a:cxnLst/>
            <a:rect l="l" t="t" r="r" b="b"/>
            <a:pathLst>
              <a:path w="1954783" h="5707394">
                <a:moveTo>
                  <a:pt x="0" y="0"/>
                </a:moveTo>
                <a:lnTo>
                  <a:pt x="1954783" y="0"/>
                </a:lnTo>
                <a:lnTo>
                  <a:pt x="1954783" y="5707394"/>
                </a:lnTo>
                <a:lnTo>
                  <a:pt x="0" y="57073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0555561" y="1232784"/>
            <a:ext cx="7732439" cy="9733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544"/>
              </a:lnSpc>
            </a:pPr>
            <a:r>
              <a:rPr lang="en-US" sz="6736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策略一</a:t>
            </a:r>
            <a:r>
              <a:rPr lang="en-US" sz="6736" b="1" i="1" dirty="0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 </a:t>
            </a:r>
            <a:r>
              <a:rPr lang="en-US" sz="6736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調校期望</a:t>
            </a:r>
            <a:endParaRPr lang="en-US" sz="6736" b="1" i="1" dirty="0">
              <a:solidFill>
                <a:srgbClr val="936047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Playfair Display Bold Italics"/>
              <a:sym typeface="Playfair Display Bold Itali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667840" y="3820204"/>
            <a:ext cx="8375963" cy="3017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88"/>
              </a:lnSpc>
            </a:pPr>
            <a:r>
              <a:rPr lang="en-US" sz="3560" spc="-99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協助家長「調校期望」，非直接改變家長。</a:t>
            </a:r>
          </a:p>
          <a:p>
            <a:pPr marL="0" lvl="0" indent="0" algn="l">
              <a:lnSpc>
                <a:spcPts val="6088"/>
              </a:lnSpc>
            </a:pPr>
            <a:r>
              <a:rPr lang="en-US" sz="3560" spc="-99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理解期望背後的動機——愛與擔心</a:t>
            </a:r>
          </a:p>
          <a:p>
            <a:pPr marL="0" lvl="0" indent="0" algn="l">
              <a:lnSpc>
                <a:spcPts val="6088"/>
              </a:lnSpc>
            </a:pPr>
            <a:r>
              <a:rPr lang="en-US" sz="3560" spc="-99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校本做法：</a:t>
            </a:r>
          </a:p>
          <a:p>
            <a:pPr marL="0" lvl="0" indent="0" algn="l">
              <a:lnSpc>
                <a:spcPts val="6088"/>
              </a:lnSpc>
            </a:pPr>
            <a:r>
              <a:rPr lang="en-US" sz="3560" spc="-99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「你的擔心合理」+「還有另一種可能性」。</a:t>
            </a:r>
          </a:p>
        </p:txBody>
      </p:sp>
      <p:sp>
        <p:nvSpPr>
          <p:cNvPr id="9" name="Freeform 9"/>
          <p:cNvSpPr/>
          <p:nvPr/>
        </p:nvSpPr>
        <p:spPr>
          <a:xfrm>
            <a:off x="13745339" y="9358426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5" y="0"/>
                </a:lnTo>
                <a:lnTo>
                  <a:pt x="4298465" y="793521"/>
                </a:lnTo>
                <a:lnTo>
                  <a:pt x="0" y="7935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939664" y="1028700"/>
            <a:ext cx="2385739" cy="2530271"/>
          </a:xfrm>
          <a:custGeom>
            <a:avLst/>
            <a:gdLst/>
            <a:ahLst/>
            <a:cxnLst/>
            <a:rect l="l" t="t" r="r" b="b"/>
            <a:pathLst>
              <a:path w="2385739" h="2530271">
                <a:moveTo>
                  <a:pt x="0" y="0"/>
                </a:moveTo>
                <a:lnTo>
                  <a:pt x="2385739" y="0"/>
                </a:lnTo>
                <a:lnTo>
                  <a:pt x="2385739" y="2530271"/>
                </a:lnTo>
                <a:lnTo>
                  <a:pt x="0" y="253027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8748093" y="5133452"/>
            <a:ext cx="3038314" cy="3056941"/>
          </a:xfrm>
          <a:custGeom>
            <a:avLst/>
            <a:gdLst/>
            <a:ahLst/>
            <a:cxnLst/>
            <a:rect l="l" t="t" r="r" b="b"/>
            <a:pathLst>
              <a:path w="3038314" h="3056941">
                <a:moveTo>
                  <a:pt x="0" y="0"/>
                </a:moveTo>
                <a:lnTo>
                  <a:pt x="3038314" y="0"/>
                </a:lnTo>
                <a:lnTo>
                  <a:pt x="3038314" y="3056941"/>
                </a:lnTo>
                <a:lnTo>
                  <a:pt x="0" y="30569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352031" y="1507892"/>
            <a:ext cx="8532900" cy="7615614"/>
          </a:xfrm>
          <a:custGeom>
            <a:avLst/>
            <a:gdLst/>
            <a:ahLst/>
            <a:cxnLst/>
            <a:rect l="l" t="t" r="r" b="b"/>
            <a:pathLst>
              <a:path w="8532900" h="7615614">
                <a:moveTo>
                  <a:pt x="0" y="0"/>
                </a:moveTo>
                <a:lnTo>
                  <a:pt x="8532901" y="0"/>
                </a:lnTo>
                <a:lnTo>
                  <a:pt x="8532901" y="7615613"/>
                </a:lnTo>
                <a:lnTo>
                  <a:pt x="0" y="76156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1268519"/>
            <a:ext cx="7971586" cy="2484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01"/>
              </a:lnSpc>
            </a:pPr>
            <a:r>
              <a:rPr lang="en-US" sz="5804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策略二</a:t>
            </a:r>
            <a:endParaRPr lang="en-US" sz="5804" b="1" i="1" dirty="0">
              <a:solidFill>
                <a:srgbClr val="936047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Playfair Display Bold Italics"/>
              <a:sym typeface="Playfair Display Bold Italics"/>
            </a:endParaRPr>
          </a:p>
          <a:p>
            <a:pPr marL="0" lvl="0" indent="0" algn="l">
              <a:lnSpc>
                <a:spcPts val="6501"/>
              </a:lnSpc>
            </a:pPr>
            <a:r>
              <a:rPr lang="en-US" sz="5804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將「正向語言」轉化成家長聽得懂的生活語言</a:t>
            </a:r>
            <a:endParaRPr lang="en-US" sz="5804" b="1" i="1" dirty="0">
              <a:solidFill>
                <a:srgbClr val="936047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Playfair Display Bold Italics"/>
              <a:sym typeface="Playfair Display Bold Italics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14540" y="4343624"/>
            <a:ext cx="7093878" cy="2977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60"/>
              </a:lnSpc>
            </a:pPr>
            <a:r>
              <a:rPr lang="en-US" sz="3564" spc="-99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• 成長型思維 ＝ 重過程多過即時成績</a:t>
            </a:r>
          </a:p>
          <a:p>
            <a:pPr marL="0" lvl="0" indent="0" algn="l">
              <a:lnSpc>
                <a:spcPts val="6060"/>
              </a:lnSpc>
            </a:pPr>
            <a:r>
              <a:rPr lang="en-US" sz="3564" spc="-99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• 優勢培養 ＝ 唔只睇短板，也睇長處</a:t>
            </a:r>
          </a:p>
          <a:p>
            <a:pPr marL="0" lvl="0" indent="0" algn="l">
              <a:lnSpc>
                <a:spcPts val="6060"/>
              </a:lnSpc>
            </a:pPr>
            <a:r>
              <a:rPr lang="en-US" sz="3564" spc="-99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• 情緒教養 ＝ 教佢先識得處理情緒，先處理事情</a:t>
            </a:r>
          </a:p>
        </p:txBody>
      </p:sp>
      <p:sp>
        <p:nvSpPr>
          <p:cNvPr id="7" name="Freeform 7"/>
          <p:cNvSpPr/>
          <p:nvPr/>
        </p:nvSpPr>
        <p:spPr>
          <a:xfrm>
            <a:off x="13487174" y="436897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4" y="0"/>
                </a:lnTo>
                <a:lnTo>
                  <a:pt x="4298464" y="793522"/>
                </a:lnTo>
                <a:lnTo>
                  <a:pt x="0" y="7935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89900" y="3027503"/>
            <a:ext cx="8327479" cy="4927092"/>
          </a:xfrm>
          <a:custGeom>
            <a:avLst/>
            <a:gdLst/>
            <a:ahLst/>
            <a:cxnLst/>
            <a:rect l="l" t="t" r="r" b="b"/>
            <a:pathLst>
              <a:path w="8327479" h="4927092">
                <a:moveTo>
                  <a:pt x="0" y="0"/>
                </a:moveTo>
                <a:lnTo>
                  <a:pt x="8327479" y="0"/>
                </a:lnTo>
                <a:lnTo>
                  <a:pt x="8327479" y="4927092"/>
                </a:lnTo>
                <a:lnTo>
                  <a:pt x="0" y="49270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333638" y="1828211"/>
            <a:ext cx="2064211" cy="5050057"/>
          </a:xfrm>
          <a:custGeom>
            <a:avLst/>
            <a:gdLst/>
            <a:ahLst/>
            <a:cxnLst/>
            <a:rect l="l" t="t" r="r" b="b"/>
            <a:pathLst>
              <a:path w="2064211" h="5050057">
                <a:moveTo>
                  <a:pt x="0" y="0"/>
                </a:moveTo>
                <a:lnTo>
                  <a:pt x="2064211" y="0"/>
                </a:lnTo>
                <a:lnTo>
                  <a:pt x="2064211" y="5050057"/>
                </a:lnTo>
                <a:lnTo>
                  <a:pt x="0" y="5050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840955" y="3944396"/>
            <a:ext cx="6240273" cy="6201271"/>
          </a:xfrm>
          <a:custGeom>
            <a:avLst/>
            <a:gdLst/>
            <a:ahLst/>
            <a:cxnLst/>
            <a:rect l="l" t="t" r="r" b="b"/>
            <a:pathLst>
              <a:path w="6240273" h="6201271">
                <a:moveTo>
                  <a:pt x="0" y="0"/>
                </a:moveTo>
                <a:lnTo>
                  <a:pt x="6240273" y="0"/>
                </a:lnTo>
                <a:lnTo>
                  <a:pt x="6240273" y="6201271"/>
                </a:lnTo>
                <a:lnTo>
                  <a:pt x="0" y="62012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84543" y="264066"/>
            <a:ext cx="2513014" cy="2505234"/>
          </a:xfrm>
          <a:custGeom>
            <a:avLst/>
            <a:gdLst/>
            <a:ahLst/>
            <a:cxnLst/>
            <a:rect l="l" t="t" r="r" b="b"/>
            <a:pathLst>
              <a:path w="2513014" h="2505234">
                <a:moveTo>
                  <a:pt x="0" y="0"/>
                </a:moveTo>
                <a:lnTo>
                  <a:pt x="2513015" y="0"/>
                </a:lnTo>
                <a:lnTo>
                  <a:pt x="2513015" y="2505234"/>
                </a:lnTo>
                <a:lnTo>
                  <a:pt x="0" y="25052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9391642" y="8088029"/>
            <a:ext cx="3867535" cy="1906372"/>
          </a:xfrm>
          <a:custGeom>
            <a:avLst/>
            <a:gdLst/>
            <a:ahLst/>
            <a:cxnLst/>
            <a:rect l="l" t="t" r="r" b="b"/>
            <a:pathLst>
              <a:path w="3867535" h="1906372">
                <a:moveTo>
                  <a:pt x="0" y="0"/>
                </a:moveTo>
                <a:lnTo>
                  <a:pt x="3867535" y="0"/>
                </a:lnTo>
                <a:lnTo>
                  <a:pt x="3867535" y="1906373"/>
                </a:lnTo>
                <a:lnTo>
                  <a:pt x="0" y="19063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8680813" y="1076325"/>
            <a:ext cx="8724421" cy="18723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314"/>
              </a:lnSpc>
            </a:pPr>
            <a:r>
              <a:rPr lang="en-US" sz="6530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策略三</a:t>
            </a:r>
            <a:endParaRPr lang="en-US" sz="6530" b="1" i="1" dirty="0">
              <a:solidFill>
                <a:srgbClr val="936047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Playfair Display Bold Italics"/>
              <a:sym typeface="Playfair Display Bold Italics"/>
            </a:endParaRPr>
          </a:p>
          <a:p>
            <a:pPr marL="0" lvl="0" indent="0" algn="l">
              <a:lnSpc>
                <a:spcPts val="7314"/>
              </a:lnSpc>
            </a:pPr>
            <a:r>
              <a:rPr lang="en-US" sz="6530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回應「成績導向家長</a:t>
            </a:r>
            <a:r>
              <a:rPr lang="en-US" sz="6530" b="1" i="1" dirty="0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」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07188" y="3607484"/>
            <a:ext cx="8272352" cy="2785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02"/>
              </a:lnSpc>
            </a:pPr>
            <a:r>
              <a:rPr lang="en-US" sz="3295" spc="-92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避免對立說法，改用正向心理學橋樑回應：</a:t>
            </a:r>
          </a:p>
          <a:p>
            <a:pPr marL="0" lvl="0" indent="0" algn="l">
              <a:lnSpc>
                <a:spcPts val="5602"/>
              </a:lnSpc>
            </a:pPr>
            <a:r>
              <a:rPr lang="en-US" sz="3295" spc="-92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• 肯定家長心意：「你想孩子好」</a:t>
            </a:r>
          </a:p>
          <a:p>
            <a:pPr marL="0" lvl="0" indent="0" algn="l">
              <a:lnSpc>
                <a:spcPts val="5602"/>
              </a:lnSpc>
            </a:pPr>
            <a:r>
              <a:rPr lang="en-US" sz="3295" spc="-92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• 連結學習效能：心理韌性與成績互相影響</a:t>
            </a:r>
          </a:p>
          <a:p>
            <a:pPr marL="0" lvl="0" indent="0" algn="l">
              <a:lnSpc>
                <a:spcPts val="5602"/>
              </a:lnSpc>
            </a:pPr>
            <a:r>
              <a:rPr lang="en-US" sz="3295" spc="-92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• 延伸長遠角度：表現與幸福感並行</a:t>
            </a:r>
          </a:p>
        </p:txBody>
      </p:sp>
      <p:sp>
        <p:nvSpPr>
          <p:cNvPr id="9" name="Freeform 9"/>
          <p:cNvSpPr/>
          <p:nvPr/>
        </p:nvSpPr>
        <p:spPr>
          <a:xfrm>
            <a:off x="13749535" y="9258300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5" y="0"/>
                </a:lnTo>
                <a:lnTo>
                  <a:pt x="4298465" y="793521"/>
                </a:lnTo>
                <a:lnTo>
                  <a:pt x="0" y="7935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721864" y="1277846"/>
            <a:ext cx="5728527" cy="8212942"/>
          </a:xfrm>
          <a:custGeom>
            <a:avLst/>
            <a:gdLst/>
            <a:ahLst/>
            <a:cxnLst/>
            <a:rect l="l" t="t" r="r" b="b"/>
            <a:pathLst>
              <a:path w="5728527" h="8212942">
                <a:moveTo>
                  <a:pt x="0" y="0"/>
                </a:moveTo>
                <a:lnTo>
                  <a:pt x="5728527" y="0"/>
                </a:lnTo>
                <a:lnTo>
                  <a:pt x="5728527" y="8212942"/>
                </a:lnTo>
                <a:lnTo>
                  <a:pt x="0" y="821294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144000" y="5267756"/>
            <a:ext cx="3039212" cy="3230659"/>
          </a:xfrm>
          <a:custGeom>
            <a:avLst/>
            <a:gdLst/>
            <a:ahLst/>
            <a:cxnLst/>
            <a:rect l="l" t="t" r="r" b="b"/>
            <a:pathLst>
              <a:path w="3039212" h="3230659">
                <a:moveTo>
                  <a:pt x="0" y="0"/>
                </a:moveTo>
                <a:lnTo>
                  <a:pt x="3039212" y="0"/>
                </a:lnTo>
                <a:lnTo>
                  <a:pt x="3039212" y="3230658"/>
                </a:lnTo>
                <a:lnTo>
                  <a:pt x="0" y="32306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202150" y="6701794"/>
            <a:ext cx="4584677" cy="3593240"/>
          </a:xfrm>
          <a:custGeom>
            <a:avLst/>
            <a:gdLst/>
            <a:ahLst/>
            <a:cxnLst/>
            <a:rect l="l" t="t" r="r" b="b"/>
            <a:pathLst>
              <a:path w="4584677" h="3593240">
                <a:moveTo>
                  <a:pt x="0" y="0"/>
                </a:moveTo>
                <a:lnTo>
                  <a:pt x="4584676" y="0"/>
                </a:lnTo>
                <a:lnTo>
                  <a:pt x="4584676" y="3593240"/>
                </a:lnTo>
                <a:lnTo>
                  <a:pt x="0" y="35932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1472888"/>
            <a:ext cx="10693164" cy="18979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368"/>
              </a:lnSpc>
            </a:pPr>
            <a:r>
              <a:rPr lang="en-US" sz="6579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策略四</a:t>
            </a:r>
            <a:endParaRPr lang="en-US" sz="6579" b="1" i="1" dirty="0">
              <a:solidFill>
                <a:srgbClr val="936047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Playfair Display Bold Italics"/>
              <a:sym typeface="Playfair Display Bold Italics"/>
            </a:endParaRPr>
          </a:p>
          <a:p>
            <a:pPr marL="0" lvl="0" indent="0" algn="l">
              <a:lnSpc>
                <a:spcPts val="7368"/>
              </a:lnSpc>
            </a:pPr>
            <a:r>
              <a:rPr lang="en-US" sz="6579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協助家長「放手而不放任</a:t>
            </a:r>
            <a:r>
              <a:rPr lang="en-US" sz="6579" b="1" i="1" dirty="0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」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933209"/>
            <a:ext cx="7327106" cy="2249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17"/>
              </a:lnSpc>
            </a:pPr>
            <a:r>
              <a:rPr lang="en-US" sz="3598" spc="-10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自主感是幸福與動機的核心。課外活動非越多越好，關鍵是孩子是否有選擇感與意義感，而非單純完成任務。</a:t>
            </a:r>
          </a:p>
        </p:txBody>
      </p:sp>
      <p:sp>
        <p:nvSpPr>
          <p:cNvPr id="7" name="Freeform 7"/>
          <p:cNvSpPr/>
          <p:nvPr/>
        </p:nvSpPr>
        <p:spPr>
          <a:xfrm>
            <a:off x="763702" y="9258300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5" y="0"/>
                </a:lnTo>
                <a:lnTo>
                  <a:pt x="4298465" y="793521"/>
                </a:lnTo>
                <a:lnTo>
                  <a:pt x="0" y="7935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52871" y="1028700"/>
            <a:ext cx="4677621" cy="5897709"/>
          </a:xfrm>
          <a:custGeom>
            <a:avLst/>
            <a:gdLst/>
            <a:ahLst/>
            <a:cxnLst/>
            <a:rect l="l" t="t" r="r" b="b"/>
            <a:pathLst>
              <a:path w="4677621" h="5897709">
                <a:moveTo>
                  <a:pt x="0" y="0"/>
                </a:moveTo>
                <a:lnTo>
                  <a:pt x="4677621" y="0"/>
                </a:lnTo>
                <a:lnTo>
                  <a:pt x="4677621" y="5897709"/>
                </a:lnTo>
                <a:lnTo>
                  <a:pt x="0" y="589770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5430492" y="3868542"/>
            <a:ext cx="4024116" cy="5060697"/>
          </a:xfrm>
          <a:custGeom>
            <a:avLst/>
            <a:gdLst/>
            <a:ahLst/>
            <a:cxnLst/>
            <a:rect l="l" t="t" r="r" b="b"/>
            <a:pathLst>
              <a:path w="4024116" h="5060697">
                <a:moveTo>
                  <a:pt x="4024116" y="0"/>
                </a:moveTo>
                <a:lnTo>
                  <a:pt x="0" y="0"/>
                </a:lnTo>
                <a:lnTo>
                  <a:pt x="0" y="5060697"/>
                </a:lnTo>
                <a:lnTo>
                  <a:pt x="4024116" y="5060697"/>
                </a:lnTo>
                <a:lnTo>
                  <a:pt x="4024116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28413" y="7574151"/>
            <a:ext cx="7983014" cy="3368298"/>
          </a:xfrm>
          <a:custGeom>
            <a:avLst/>
            <a:gdLst/>
            <a:ahLst/>
            <a:cxnLst/>
            <a:rect l="l" t="t" r="r" b="b"/>
            <a:pathLst>
              <a:path w="7983014" h="3368298">
                <a:moveTo>
                  <a:pt x="0" y="0"/>
                </a:moveTo>
                <a:lnTo>
                  <a:pt x="7983014" y="0"/>
                </a:lnTo>
                <a:lnTo>
                  <a:pt x="7983014" y="3368298"/>
                </a:lnTo>
                <a:lnTo>
                  <a:pt x="0" y="33682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780510" y="2052416"/>
            <a:ext cx="6267798" cy="7517599"/>
          </a:xfrm>
          <a:custGeom>
            <a:avLst/>
            <a:gdLst/>
            <a:ahLst/>
            <a:cxnLst/>
            <a:rect l="l" t="t" r="r" b="b"/>
            <a:pathLst>
              <a:path w="6267798" h="7517599">
                <a:moveTo>
                  <a:pt x="0" y="0"/>
                </a:moveTo>
                <a:lnTo>
                  <a:pt x="6267798" y="0"/>
                </a:lnTo>
                <a:lnTo>
                  <a:pt x="6267798" y="7517599"/>
                </a:lnTo>
                <a:lnTo>
                  <a:pt x="0" y="75175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40329" y="8929239"/>
            <a:ext cx="1987336" cy="850743"/>
          </a:xfrm>
          <a:custGeom>
            <a:avLst/>
            <a:gdLst/>
            <a:ahLst/>
            <a:cxnLst/>
            <a:rect l="l" t="t" r="r" b="b"/>
            <a:pathLst>
              <a:path w="1987336" h="850743">
                <a:moveTo>
                  <a:pt x="0" y="0"/>
                </a:moveTo>
                <a:lnTo>
                  <a:pt x="1987336" y="0"/>
                </a:lnTo>
                <a:lnTo>
                  <a:pt x="1987336" y="850743"/>
                </a:lnTo>
                <a:lnTo>
                  <a:pt x="0" y="8507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40329" y="5976456"/>
            <a:ext cx="1607421" cy="2952783"/>
          </a:xfrm>
          <a:custGeom>
            <a:avLst/>
            <a:gdLst/>
            <a:ahLst/>
            <a:cxnLst/>
            <a:rect l="l" t="t" r="r" b="b"/>
            <a:pathLst>
              <a:path w="1607421" h="2952783">
                <a:moveTo>
                  <a:pt x="0" y="0"/>
                </a:moveTo>
                <a:lnTo>
                  <a:pt x="1607422" y="0"/>
                </a:lnTo>
                <a:lnTo>
                  <a:pt x="1607422" y="2952783"/>
                </a:lnTo>
                <a:lnTo>
                  <a:pt x="0" y="29527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284255" y="8443484"/>
            <a:ext cx="7832814" cy="2924251"/>
          </a:xfrm>
          <a:custGeom>
            <a:avLst/>
            <a:gdLst/>
            <a:ahLst/>
            <a:cxnLst/>
            <a:rect l="l" t="t" r="r" b="b"/>
            <a:pathLst>
              <a:path w="7832814" h="2924251">
                <a:moveTo>
                  <a:pt x="0" y="0"/>
                </a:moveTo>
                <a:lnTo>
                  <a:pt x="7832814" y="0"/>
                </a:lnTo>
                <a:lnTo>
                  <a:pt x="7832814" y="2924251"/>
                </a:lnTo>
                <a:lnTo>
                  <a:pt x="0" y="29242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5963273" y="5313110"/>
            <a:ext cx="1296027" cy="3190220"/>
          </a:xfrm>
          <a:custGeom>
            <a:avLst/>
            <a:gdLst/>
            <a:ahLst/>
            <a:cxnLst/>
            <a:rect l="l" t="t" r="r" b="b"/>
            <a:pathLst>
              <a:path w="1296027" h="3190220">
                <a:moveTo>
                  <a:pt x="0" y="0"/>
                </a:moveTo>
                <a:lnTo>
                  <a:pt x="1296027" y="0"/>
                </a:lnTo>
                <a:lnTo>
                  <a:pt x="1296027" y="3190220"/>
                </a:lnTo>
                <a:lnTo>
                  <a:pt x="0" y="319022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9822948" y="1251445"/>
            <a:ext cx="7931652" cy="1667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491"/>
              </a:lnSpc>
            </a:pPr>
            <a:r>
              <a:rPr lang="en-US" sz="5796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處理老師與家長「期望落差」的挑戰</a:t>
            </a:r>
            <a:endParaRPr lang="en-US" sz="5796" b="1" i="1" dirty="0">
              <a:solidFill>
                <a:srgbClr val="936047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Playfair Display Bold Italics"/>
              <a:sym typeface="Playfair Display Bold Italic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0344049" y="3879280"/>
            <a:ext cx="5619224" cy="3119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37"/>
              </a:lnSpc>
            </a:pPr>
            <a:r>
              <a:rPr lang="en-US" sz="3598" spc="-10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期望落差導致溝通困難與誤解。家長重成績表現，老師重多元發展——兩種期望的典型心態差異，需要理解與橋樑。</a:t>
            </a:r>
          </a:p>
        </p:txBody>
      </p:sp>
      <p:sp>
        <p:nvSpPr>
          <p:cNvPr id="12" name="Freeform 12"/>
          <p:cNvSpPr/>
          <p:nvPr/>
        </p:nvSpPr>
        <p:spPr>
          <a:xfrm>
            <a:off x="13350033" y="9258300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5" y="0"/>
                </a:lnTo>
                <a:lnTo>
                  <a:pt x="4298465" y="793521"/>
                </a:lnTo>
                <a:lnTo>
                  <a:pt x="0" y="79352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89900" y="3027503"/>
            <a:ext cx="8327479" cy="4927092"/>
          </a:xfrm>
          <a:custGeom>
            <a:avLst/>
            <a:gdLst/>
            <a:ahLst/>
            <a:cxnLst/>
            <a:rect l="l" t="t" r="r" b="b"/>
            <a:pathLst>
              <a:path w="8327479" h="4927092">
                <a:moveTo>
                  <a:pt x="0" y="0"/>
                </a:moveTo>
                <a:lnTo>
                  <a:pt x="8327479" y="0"/>
                </a:lnTo>
                <a:lnTo>
                  <a:pt x="8327479" y="4927092"/>
                </a:lnTo>
                <a:lnTo>
                  <a:pt x="0" y="49270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333638" y="1828211"/>
            <a:ext cx="2064211" cy="5050057"/>
          </a:xfrm>
          <a:custGeom>
            <a:avLst/>
            <a:gdLst/>
            <a:ahLst/>
            <a:cxnLst/>
            <a:rect l="l" t="t" r="r" b="b"/>
            <a:pathLst>
              <a:path w="2064211" h="5050057">
                <a:moveTo>
                  <a:pt x="0" y="0"/>
                </a:moveTo>
                <a:lnTo>
                  <a:pt x="2064211" y="0"/>
                </a:lnTo>
                <a:lnTo>
                  <a:pt x="2064211" y="5050057"/>
                </a:lnTo>
                <a:lnTo>
                  <a:pt x="0" y="5050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45853" y="4068151"/>
            <a:ext cx="6265623" cy="5983670"/>
          </a:xfrm>
          <a:custGeom>
            <a:avLst/>
            <a:gdLst/>
            <a:ahLst/>
            <a:cxnLst/>
            <a:rect l="l" t="t" r="r" b="b"/>
            <a:pathLst>
              <a:path w="6265623" h="5983670">
                <a:moveTo>
                  <a:pt x="0" y="0"/>
                </a:moveTo>
                <a:lnTo>
                  <a:pt x="6265623" y="0"/>
                </a:lnTo>
                <a:lnTo>
                  <a:pt x="6265623" y="5983670"/>
                </a:lnTo>
                <a:lnTo>
                  <a:pt x="0" y="598367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745853" y="565737"/>
            <a:ext cx="2791726" cy="1891394"/>
          </a:xfrm>
          <a:custGeom>
            <a:avLst/>
            <a:gdLst/>
            <a:ahLst/>
            <a:cxnLst/>
            <a:rect l="l" t="t" r="r" b="b"/>
            <a:pathLst>
              <a:path w="2791726" h="1891394">
                <a:moveTo>
                  <a:pt x="0" y="0"/>
                </a:moveTo>
                <a:lnTo>
                  <a:pt x="2791726" y="0"/>
                </a:lnTo>
                <a:lnTo>
                  <a:pt x="2791726" y="1891395"/>
                </a:lnTo>
                <a:lnTo>
                  <a:pt x="0" y="18913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354031" y="987375"/>
            <a:ext cx="6248042" cy="99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656"/>
              </a:lnSpc>
            </a:pPr>
            <a:r>
              <a:rPr lang="en-US" sz="6836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三步對話框架</a:t>
            </a:r>
            <a:endParaRPr lang="en-US" sz="6836" b="1" i="1" dirty="0">
              <a:solidFill>
                <a:srgbClr val="936047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Playfair Display Bold Italics"/>
              <a:sym typeface="Playfair Display Bold Italic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324850" y="2701012"/>
            <a:ext cx="9982200" cy="6063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096"/>
              </a:lnSpc>
            </a:pPr>
            <a:r>
              <a:rPr lang="en-US" sz="3586" spc="-100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STEP 1｜</a:t>
            </a:r>
          </a:p>
          <a:p>
            <a:pPr marL="0" lvl="0" indent="0" algn="l">
              <a:lnSpc>
                <a:spcPts val="6096"/>
              </a:lnSpc>
            </a:pPr>
            <a:r>
              <a:rPr lang="en-US" sz="3586" spc="-100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同理期望</a:t>
            </a:r>
            <a:r>
              <a:rPr lang="en-US" sz="3586" spc="-100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：「</a:t>
            </a:r>
            <a:r>
              <a:rPr lang="en-US" sz="3586" spc="-100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我聽到你好擔心佢嘅成績／將來</a:t>
            </a:r>
            <a:r>
              <a:rPr lang="en-US" sz="3586" spc="-100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。」</a:t>
            </a:r>
          </a:p>
          <a:p>
            <a:pPr marL="0" lvl="0" indent="0" algn="l">
              <a:lnSpc>
                <a:spcPts val="5756"/>
              </a:lnSpc>
            </a:pPr>
            <a:r>
              <a:rPr lang="en-US" sz="3386" spc="-94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STEP 2｜</a:t>
            </a:r>
          </a:p>
          <a:p>
            <a:pPr marL="0" lvl="0" indent="0" algn="l">
              <a:lnSpc>
                <a:spcPts val="5756"/>
              </a:lnSpc>
            </a:pPr>
            <a:r>
              <a:rPr lang="en-US" sz="3386" spc="-94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引入另一角度</a:t>
            </a:r>
            <a:r>
              <a:rPr lang="en-US" sz="3386" spc="-94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：「</a:t>
            </a:r>
            <a:r>
              <a:rPr lang="en-US" sz="3386" spc="-94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我哋喺學校見到，當學生有自信同內在動機時，學習表現反而穩定</a:t>
            </a:r>
            <a:r>
              <a:rPr lang="en-US" sz="3386" spc="-94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。」</a:t>
            </a:r>
          </a:p>
          <a:p>
            <a:pPr marL="0" lvl="0" indent="0" algn="l">
              <a:lnSpc>
                <a:spcPts val="6096"/>
              </a:lnSpc>
            </a:pPr>
            <a:r>
              <a:rPr lang="en-US" sz="3586" spc="-100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STEP 3｜</a:t>
            </a:r>
          </a:p>
          <a:p>
            <a:pPr marL="0" lvl="0" indent="0" algn="l">
              <a:lnSpc>
                <a:spcPts val="6096"/>
              </a:lnSpc>
            </a:pPr>
            <a:r>
              <a:rPr lang="en-US" sz="3586" spc="-100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邀請合作</a:t>
            </a:r>
            <a:r>
              <a:rPr lang="en-US" sz="3586" spc="-100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：「</a:t>
            </a:r>
            <a:r>
              <a:rPr lang="en-US" sz="3586" spc="-100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不如我哋一齊試下，在保持要求之餘，加一啲空間俾佢</a:t>
            </a:r>
            <a:r>
              <a:rPr lang="en-US" sz="3586" spc="-100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？」</a:t>
            </a:r>
          </a:p>
        </p:txBody>
      </p:sp>
      <p:sp>
        <p:nvSpPr>
          <p:cNvPr id="8" name="Freeform 8"/>
          <p:cNvSpPr/>
          <p:nvPr/>
        </p:nvSpPr>
        <p:spPr>
          <a:xfrm>
            <a:off x="14329763" y="9394099"/>
            <a:ext cx="3562847" cy="657722"/>
          </a:xfrm>
          <a:custGeom>
            <a:avLst/>
            <a:gdLst/>
            <a:ahLst/>
            <a:cxnLst/>
            <a:rect l="l" t="t" r="r" b="b"/>
            <a:pathLst>
              <a:path w="3562847" h="657722">
                <a:moveTo>
                  <a:pt x="0" y="0"/>
                </a:moveTo>
                <a:lnTo>
                  <a:pt x="3562848" y="0"/>
                </a:lnTo>
                <a:lnTo>
                  <a:pt x="3562848" y="657722"/>
                </a:lnTo>
                <a:lnTo>
                  <a:pt x="0" y="6577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73174" y="3171541"/>
            <a:ext cx="3764469" cy="3931182"/>
          </a:xfrm>
          <a:custGeom>
            <a:avLst/>
            <a:gdLst/>
            <a:ahLst/>
            <a:cxnLst/>
            <a:rect l="l" t="t" r="r" b="b"/>
            <a:pathLst>
              <a:path w="3764469" h="3931182">
                <a:moveTo>
                  <a:pt x="0" y="0"/>
                </a:moveTo>
                <a:lnTo>
                  <a:pt x="3764469" y="0"/>
                </a:lnTo>
                <a:lnTo>
                  <a:pt x="3764469" y="3931182"/>
                </a:lnTo>
                <a:lnTo>
                  <a:pt x="0" y="39311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054567" y="1063268"/>
            <a:ext cx="2176701" cy="2590908"/>
          </a:xfrm>
          <a:custGeom>
            <a:avLst/>
            <a:gdLst/>
            <a:ahLst/>
            <a:cxnLst/>
            <a:rect l="l" t="t" r="r" b="b"/>
            <a:pathLst>
              <a:path w="2176701" h="2590908">
                <a:moveTo>
                  <a:pt x="0" y="0"/>
                </a:moveTo>
                <a:lnTo>
                  <a:pt x="2176701" y="0"/>
                </a:lnTo>
                <a:lnTo>
                  <a:pt x="2176701" y="2590908"/>
                </a:lnTo>
                <a:lnTo>
                  <a:pt x="0" y="25909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643601" y="5121992"/>
            <a:ext cx="3038392" cy="3075333"/>
          </a:xfrm>
          <a:custGeom>
            <a:avLst/>
            <a:gdLst/>
            <a:ahLst/>
            <a:cxnLst/>
            <a:rect l="l" t="t" r="r" b="b"/>
            <a:pathLst>
              <a:path w="3038392" h="3075333">
                <a:moveTo>
                  <a:pt x="0" y="0"/>
                </a:moveTo>
                <a:lnTo>
                  <a:pt x="3038391" y="0"/>
                </a:lnTo>
                <a:lnTo>
                  <a:pt x="3038391" y="3075333"/>
                </a:lnTo>
                <a:lnTo>
                  <a:pt x="0" y="30753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653444" y="2126378"/>
            <a:ext cx="9892826" cy="6802976"/>
          </a:xfrm>
          <a:custGeom>
            <a:avLst/>
            <a:gdLst/>
            <a:ahLst/>
            <a:cxnLst/>
            <a:rect l="l" t="t" r="r" b="b"/>
            <a:pathLst>
              <a:path w="9892826" h="6802976">
                <a:moveTo>
                  <a:pt x="0" y="0"/>
                </a:moveTo>
                <a:lnTo>
                  <a:pt x="9892826" y="0"/>
                </a:lnTo>
                <a:lnTo>
                  <a:pt x="9892826" y="6802976"/>
                </a:lnTo>
                <a:lnTo>
                  <a:pt x="0" y="68029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015285" y="7852935"/>
            <a:ext cx="3161123" cy="2434065"/>
          </a:xfrm>
          <a:custGeom>
            <a:avLst/>
            <a:gdLst/>
            <a:ahLst/>
            <a:cxnLst/>
            <a:rect l="l" t="t" r="r" b="b"/>
            <a:pathLst>
              <a:path w="3161123" h="2434065">
                <a:moveTo>
                  <a:pt x="0" y="0"/>
                </a:moveTo>
                <a:lnTo>
                  <a:pt x="3161123" y="0"/>
                </a:lnTo>
                <a:lnTo>
                  <a:pt x="3161123" y="2434065"/>
                </a:lnTo>
                <a:lnTo>
                  <a:pt x="0" y="24340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9265418" y="7528844"/>
            <a:ext cx="2877499" cy="2758156"/>
          </a:xfrm>
          <a:custGeom>
            <a:avLst/>
            <a:gdLst/>
            <a:ahLst/>
            <a:cxnLst/>
            <a:rect l="l" t="t" r="r" b="b"/>
            <a:pathLst>
              <a:path w="2877499" h="2758156">
                <a:moveTo>
                  <a:pt x="0" y="0"/>
                </a:moveTo>
                <a:lnTo>
                  <a:pt x="2877500" y="0"/>
                </a:lnTo>
                <a:lnTo>
                  <a:pt x="2877500" y="2758156"/>
                </a:lnTo>
                <a:lnTo>
                  <a:pt x="0" y="275815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863053" y="6251617"/>
            <a:ext cx="2042455" cy="3891415"/>
          </a:xfrm>
          <a:custGeom>
            <a:avLst/>
            <a:gdLst/>
            <a:ahLst/>
            <a:cxnLst/>
            <a:rect l="l" t="t" r="r" b="b"/>
            <a:pathLst>
              <a:path w="2042455" h="3891415">
                <a:moveTo>
                  <a:pt x="0" y="0"/>
                </a:moveTo>
                <a:lnTo>
                  <a:pt x="2042455" y="0"/>
                </a:lnTo>
                <a:lnTo>
                  <a:pt x="2042455" y="3891415"/>
                </a:lnTo>
                <a:lnTo>
                  <a:pt x="0" y="389141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12680" y="1365400"/>
            <a:ext cx="8352738" cy="9933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650"/>
              </a:lnSpc>
            </a:pPr>
            <a:r>
              <a:rPr lang="en-US" sz="6830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校本行動建議（一</a:t>
            </a:r>
            <a:r>
              <a:rPr lang="en-US" sz="6830" b="1" i="1" dirty="0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）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32165" y="3009616"/>
            <a:ext cx="8221279" cy="3630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5814"/>
              </a:lnSpc>
            </a:pPr>
            <a:r>
              <a:rPr lang="en-US" sz="3420" spc="-95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三大校本策略推動家長層面的正向教育</a:t>
            </a:r>
            <a:r>
              <a:rPr lang="en-US" sz="3420" spc="-95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：</a:t>
            </a:r>
          </a:p>
          <a:p>
            <a:pPr marL="0" lvl="0" indent="0" algn="l">
              <a:lnSpc>
                <a:spcPts val="5814"/>
              </a:lnSpc>
            </a:pPr>
            <a:r>
              <a:rPr lang="en-US" sz="3420" spc="-95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• </a:t>
            </a:r>
            <a:r>
              <a:rPr lang="en-US" sz="3420" spc="-95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以「家長層面」納入正向教育年度計劃</a:t>
            </a:r>
            <a:endParaRPr lang="en-US" sz="3420" spc="-95" dirty="0">
              <a:solidFill>
                <a:srgbClr val="936047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5814"/>
              </a:lnSpc>
            </a:pPr>
            <a:r>
              <a:rPr lang="en-US" sz="3420" spc="-95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• </a:t>
            </a:r>
            <a:r>
              <a:rPr lang="en-US" sz="3420" spc="-95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為新老師提供「正向溝通話語庫</a:t>
            </a:r>
            <a:r>
              <a:rPr lang="en-US" sz="3420" spc="-95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」</a:t>
            </a:r>
          </a:p>
          <a:p>
            <a:pPr marL="0" lvl="0" indent="0" algn="l">
              <a:lnSpc>
                <a:spcPts val="5814"/>
              </a:lnSpc>
            </a:pPr>
            <a:r>
              <a:rPr lang="en-US" sz="3420" spc="-95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• </a:t>
            </a:r>
            <a:r>
              <a:rPr lang="en-US" sz="3420" spc="-95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將正向教育訊息系統化滲入家長溝通渠道（通告、家長日、講座</a:t>
            </a:r>
            <a:r>
              <a:rPr lang="en-US" sz="3420" spc="-95" dirty="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）</a:t>
            </a:r>
          </a:p>
        </p:txBody>
      </p:sp>
      <p:sp>
        <p:nvSpPr>
          <p:cNvPr id="11" name="Freeform 11"/>
          <p:cNvSpPr/>
          <p:nvPr/>
        </p:nvSpPr>
        <p:spPr>
          <a:xfrm>
            <a:off x="731854" y="8929354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4" y="0"/>
                </a:lnTo>
                <a:lnTo>
                  <a:pt x="4298464" y="793521"/>
                </a:lnTo>
                <a:lnTo>
                  <a:pt x="0" y="79352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77296" y="3433877"/>
            <a:ext cx="3127651" cy="5054789"/>
          </a:xfrm>
          <a:custGeom>
            <a:avLst/>
            <a:gdLst/>
            <a:ahLst/>
            <a:cxnLst/>
            <a:rect l="l" t="t" r="r" b="b"/>
            <a:pathLst>
              <a:path w="3127651" h="5054789">
                <a:moveTo>
                  <a:pt x="0" y="0"/>
                </a:moveTo>
                <a:lnTo>
                  <a:pt x="3127651" y="0"/>
                </a:lnTo>
                <a:lnTo>
                  <a:pt x="3127651" y="5054789"/>
                </a:lnTo>
                <a:lnTo>
                  <a:pt x="0" y="505478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62963" y="5300669"/>
            <a:ext cx="4741102" cy="4986331"/>
          </a:xfrm>
          <a:custGeom>
            <a:avLst/>
            <a:gdLst/>
            <a:ahLst/>
            <a:cxnLst/>
            <a:rect l="l" t="t" r="r" b="b"/>
            <a:pathLst>
              <a:path w="4741102" h="4986331">
                <a:moveTo>
                  <a:pt x="0" y="0"/>
                </a:moveTo>
                <a:lnTo>
                  <a:pt x="4741102" y="0"/>
                </a:lnTo>
                <a:lnTo>
                  <a:pt x="4741102" y="4986331"/>
                </a:lnTo>
                <a:lnTo>
                  <a:pt x="0" y="49863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42541" y="1113114"/>
            <a:ext cx="1903330" cy="2542164"/>
          </a:xfrm>
          <a:custGeom>
            <a:avLst/>
            <a:gdLst/>
            <a:ahLst/>
            <a:cxnLst/>
            <a:rect l="l" t="t" r="r" b="b"/>
            <a:pathLst>
              <a:path w="1903330" h="2542164">
                <a:moveTo>
                  <a:pt x="0" y="0"/>
                </a:moveTo>
                <a:lnTo>
                  <a:pt x="1903330" y="0"/>
                </a:lnTo>
                <a:lnTo>
                  <a:pt x="1903330" y="2542164"/>
                </a:lnTo>
                <a:lnTo>
                  <a:pt x="0" y="25421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60775" y="-349011"/>
            <a:ext cx="2207238" cy="2225319"/>
          </a:xfrm>
          <a:custGeom>
            <a:avLst/>
            <a:gdLst/>
            <a:ahLst/>
            <a:cxnLst/>
            <a:rect l="l" t="t" r="r" b="b"/>
            <a:pathLst>
              <a:path w="2207238" h="2225319">
                <a:moveTo>
                  <a:pt x="0" y="0"/>
                </a:moveTo>
                <a:lnTo>
                  <a:pt x="2207238" y="0"/>
                </a:lnTo>
                <a:lnTo>
                  <a:pt x="2207238" y="2225319"/>
                </a:lnTo>
                <a:lnTo>
                  <a:pt x="0" y="22253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2657" y="9258300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4" y="0"/>
                </a:lnTo>
                <a:lnTo>
                  <a:pt x="4298464" y="793521"/>
                </a:lnTo>
                <a:lnTo>
                  <a:pt x="0" y="7935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725992" y="1687710"/>
            <a:ext cx="11356491" cy="3935137"/>
          </a:xfrm>
          <a:custGeom>
            <a:avLst/>
            <a:gdLst/>
            <a:ahLst/>
            <a:cxnLst/>
            <a:rect l="l" t="t" r="r" b="b"/>
            <a:pathLst>
              <a:path w="11356491" h="3935137">
                <a:moveTo>
                  <a:pt x="0" y="0"/>
                </a:moveTo>
                <a:lnTo>
                  <a:pt x="11356491" y="0"/>
                </a:lnTo>
                <a:lnTo>
                  <a:pt x="11356491" y="3935137"/>
                </a:lnTo>
                <a:lnTo>
                  <a:pt x="0" y="39351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2160" b="-2160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725992" y="5961271"/>
            <a:ext cx="11356491" cy="3046600"/>
          </a:xfrm>
          <a:custGeom>
            <a:avLst/>
            <a:gdLst/>
            <a:ahLst/>
            <a:cxnLst/>
            <a:rect l="l" t="t" r="r" b="b"/>
            <a:pathLst>
              <a:path w="11356491" h="3046600">
                <a:moveTo>
                  <a:pt x="0" y="0"/>
                </a:moveTo>
                <a:lnTo>
                  <a:pt x="11356491" y="0"/>
                </a:lnTo>
                <a:lnTo>
                  <a:pt x="11356491" y="3046600"/>
                </a:lnTo>
                <a:lnTo>
                  <a:pt x="0" y="30466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076" b="-2076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6611461" y="-34362"/>
            <a:ext cx="11330766" cy="1403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900"/>
              </a:lnSpc>
            </a:pPr>
            <a:r>
              <a:rPr lang="en-US" sz="7000" spc="259">
                <a:solidFill>
                  <a:srgbClr val="000000"/>
                </a:solidFill>
                <a:latin typeface="芫荽"/>
                <a:ea typeface="芫荽"/>
                <a:cs typeface="芫荽"/>
                <a:sym typeface="芫荽"/>
              </a:rPr>
              <a:t>正向溝通例句舉隅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89900" y="3027503"/>
            <a:ext cx="8327479" cy="4927092"/>
          </a:xfrm>
          <a:custGeom>
            <a:avLst/>
            <a:gdLst/>
            <a:ahLst/>
            <a:cxnLst/>
            <a:rect l="l" t="t" r="r" b="b"/>
            <a:pathLst>
              <a:path w="8327479" h="4927092">
                <a:moveTo>
                  <a:pt x="0" y="0"/>
                </a:moveTo>
                <a:lnTo>
                  <a:pt x="8327479" y="0"/>
                </a:lnTo>
                <a:lnTo>
                  <a:pt x="8327479" y="4927092"/>
                </a:lnTo>
                <a:lnTo>
                  <a:pt x="0" y="492709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333638" y="1828211"/>
            <a:ext cx="2064211" cy="5050057"/>
          </a:xfrm>
          <a:custGeom>
            <a:avLst/>
            <a:gdLst/>
            <a:ahLst/>
            <a:cxnLst/>
            <a:rect l="l" t="t" r="r" b="b"/>
            <a:pathLst>
              <a:path w="2064211" h="5050057">
                <a:moveTo>
                  <a:pt x="0" y="0"/>
                </a:moveTo>
                <a:lnTo>
                  <a:pt x="2064211" y="0"/>
                </a:lnTo>
                <a:lnTo>
                  <a:pt x="2064211" y="5050057"/>
                </a:lnTo>
                <a:lnTo>
                  <a:pt x="0" y="50500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618122" y="4332521"/>
            <a:ext cx="6690351" cy="5318829"/>
          </a:xfrm>
          <a:custGeom>
            <a:avLst/>
            <a:gdLst/>
            <a:ahLst/>
            <a:cxnLst/>
            <a:rect l="l" t="t" r="r" b="b"/>
            <a:pathLst>
              <a:path w="6690351" h="5318829">
                <a:moveTo>
                  <a:pt x="0" y="0"/>
                </a:moveTo>
                <a:lnTo>
                  <a:pt x="6690352" y="0"/>
                </a:lnTo>
                <a:lnTo>
                  <a:pt x="6690352" y="5318830"/>
                </a:lnTo>
                <a:lnTo>
                  <a:pt x="0" y="53188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884337" y="257705"/>
            <a:ext cx="2512989" cy="2507104"/>
          </a:xfrm>
          <a:custGeom>
            <a:avLst/>
            <a:gdLst/>
            <a:ahLst/>
            <a:cxnLst/>
            <a:rect l="l" t="t" r="r" b="b"/>
            <a:pathLst>
              <a:path w="2512989" h="2507104">
                <a:moveTo>
                  <a:pt x="0" y="0"/>
                </a:moveTo>
                <a:lnTo>
                  <a:pt x="2512989" y="0"/>
                </a:lnTo>
                <a:lnTo>
                  <a:pt x="2512989" y="2507104"/>
                </a:lnTo>
                <a:lnTo>
                  <a:pt x="0" y="25071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000703" y="1511435"/>
            <a:ext cx="1954783" cy="5707394"/>
          </a:xfrm>
          <a:custGeom>
            <a:avLst/>
            <a:gdLst/>
            <a:ahLst/>
            <a:cxnLst/>
            <a:rect l="l" t="t" r="r" b="b"/>
            <a:pathLst>
              <a:path w="1954783" h="5707394">
                <a:moveTo>
                  <a:pt x="0" y="0"/>
                </a:moveTo>
                <a:lnTo>
                  <a:pt x="1954783" y="0"/>
                </a:lnTo>
                <a:lnTo>
                  <a:pt x="1954783" y="5707394"/>
                </a:lnTo>
                <a:lnTo>
                  <a:pt x="0" y="57073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1703408">
            <a:off x="6586384" y="7683083"/>
            <a:ext cx="3867535" cy="1906372"/>
          </a:xfrm>
          <a:custGeom>
            <a:avLst/>
            <a:gdLst/>
            <a:ahLst/>
            <a:cxnLst/>
            <a:rect l="l" t="t" r="r" b="b"/>
            <a:pathLst>
              <a:path w="3867535" h="1906372">
                <a:moveTo>
                  <a:pt x="0" y="0"/>
                </a:moveTo>
                <a:lnTo>
                  <a:pt x="3867535" y="0"/>
                </a:lnTo>
                <a:lnTo>
                  <a:pt x="3867535" y="1906372"/>
                </a:lnTo>
                <a:lnTo>
                  <a:pt x="0" y="190637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829800" y="1558882"/>
            <a:ext cx="7959215" cy="9427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320"/>
              </a:lnSpc>
            </a:pPr>
            <a:r>
              <a:rPr lang="en-US" sz="6536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校本行動建議（二</a:t>
            </a:r>
            <a:r>
              <a:rPr lang="en-US" sz="6536" b="1" i="1" dirty="0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）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108574" y="3734346"/>
            <a:ext cx="9144000" cy="2145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790"/>
              </a:lnSpc>
            </a:pPr>
            <a:r>
              <a:rPr lang="en-US" sz="3406" spc="-95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持續陪伴家長轉念，而非強迫改變；</a:t>
            </a:r>
          </a:p>
          <a:p>
            <a:pPr marL="0" lvl="0" indent="0" algn="l">
              <a:lnSpc>
                <a:spcPts val="5790"/>
              </a:lnSpc>
            </a:pPr>
            <a:r>
              <a:rPr lang="en-US" sz="3406" spc="-95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支援老師掌握可用說話方式，提升溝通效能；</a:t>
            </a:r>
          </a:p>
          <a:p>
            <a:pPr marL="0" lvl="0" indent="0" algn="l">
              <a:lnSpc>
                <a:spcPts val="5790"/>
              </a:lnSpc>
            </a:pPr>
            <a:r>
              <a:rPr lang="en-US" sz="3406" spc="-95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強調家校訊息一致，促進學生正向成長生態系統</a:t>
            </a:r>
          </a:p>
        </p:txBody>
      </p:sp>
      <p:sp>
        <p:nvSpPr>
          <p:cNvPr id="10" name="Freeform 10"/>
          <p:cNvSpPr/>
          <p:nvPr/>
        </p:nvSpPr>
        <p:spPr>
          <a:xfrm>
            <a:off x="13709726" y="9071789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5" y="0"/>
                </a:lnTo>
                <a:lnTo>
                  <a:pt x="4298465" y="793521"/>
                </a:lnTo>
                <a:lnTo>
                  <a:pt x="0" y="79352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25223" y="5300669"/>
            <a:ext cx="1707819" cy="4986331"/>
          </a:xfrm>
          <a:custGeom>
            <a:avLst/>
            <a:gdLst/>
            <a:ahLst/>
            <a:cxnLst/>
            <a:rect l="l" t="t" r="r" b="b"/>
            <a:pathLst>
              <a:path w="1707819" h="4986331">
                <a:moveTo>
                  <a:pt x="0" y="0"/>
                </a:moveTo>
                <a:lnTo>
                  <a:pt x="1707818" y="0"/>
                </a:lnTo>
                <a:lnTo>
                  <a:pt x="1707818" y="4986331"/>
                </a:lnTo>
                <a:lnTo>
                  <a:pt x="0" y="49863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295190" y="1351738"/>
            <a:ext cx="4430032" cy="7159648"/>
          </a:xfrm>
          <a:custGeom>
            <a:avLst/>
            <a:gdLst/>
            <a:ahLst/>
            <a:cxnLst/>
            <a:rect l="l" t="t" r="r" b="b"/>
            <a:pathLst>
              <a:path w="4430032" h="7159648">
                <a:moveTo>
                  <a:pt x="0" y="0"/>
                </a:moveTo>
                <a:lnTo>
                  <a:pt x="4430033" y="0"/>
                </a:lnTo>
                <a:lnTo>
                  <a:pt x="4430033" y="7159649"/>
                </a:lnTo>
                <a:lnTo>
                  <a:pt x="0" y="71596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62963" y="4121843"/>
            <a:ext cx="5861953" cy="6165157"/>
          </a:xfrm>
          <a:custGeom>
            <a:avLst/>
            <a:gdLst/>
            <a:ahLst/>
            <a:cxnLst/>
            <a:rect l="l" t="t" r="r" b="b"/>
            <a:pathLst>
              <a:path w="5861953" h="6165157">
                <a:moveTo>
                  <a:pt x="0" y="0"/>
                </a:moveTo>
                <a:lnTo>
                  <a:pt x="5861953" y="0"/>
                </a:lnTo>
                <a:lnTo>
                  <a:pt x="5861953" y="6165157"/>
                </a:lnTo>
                <a:lnTo>
                  <a:pt x="0" y="61651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42541" y="1113114"/>
            <a:ext cx="2252649" cy="3008728"/>
          </a:xfrm>
          <a:custGeom>
            <a:avLst/>
            <a:gdLst/>
            <a:ahLst/>
            <a:cxnLst/>
            <a:rect l="l" t="t" r="r" b="b"/>
            <a:pathLst>
              <a:path w="2252649" h="3008728">
                <a:moveTo>
                  <a:pt x="0" y="0"/>
                </a:moveTo>
                <a:lnTo>
                  <a:pt x="2252649" y="0"/>
                </a:lnTo>
                <a:lnTo>
                  <a:pt x="2252649" y="3008729"/>
                </a:lnTo>
                <a:lnTo>
                  <a:pt x="0" y="300872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60775" y="-349011"/>
            <a:ext cx="2207238" cy="2225319"/>
          </a:xfrm>
          <a:custGeom>
            <a:avLst/>
            <a:gdLst/>
            <a:ahLst/>
            <a:cxnLst/>
            <a:rect l="l" t="t" r="r" b="b"/>
            <a:pathLst>
              <a:path w="2207238" h="2225319">
                <a:moveTo>
                  <a:pt x="0" y="0"/>
                </a:moveTo>
                <a:lnTo>
                  <a:pt x="2207238" y="0"/>
                </a:lnTo>
                <a:lnTo>
                  <a:pt x="2207238" y="2225319"/>
                </a:lnTo>
                <a:lnTo>
                  <a:pt x="0" y="22253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045249" y="8062486"/>
            <a:ext cx="3780848" cy="2602284"/>
          </a:xfrm>
          <a:custGeom>
            <a:avLst/>
            <a:gdLst/>
            <a:ahLst/>
            <a:cxnLst/>
            <a:rect l="l" t="t" r="r" b="b"/>
            <a:pathLst>
              <a:path w="3780848" h="2602284">
                <a:moveTo>
                  <a:pt x="0" y="0"/>
                </a:moveTo>
                <a:lnTo>
                  <a:pt x="3780848" y="0"/>
                </a:lnTo>
                <a:lnTo>
                  <a:pt x="3780848" y="2602284"/>
                </a:lnTo>
                <a:lnTo>
                  <a:pt x="0" y="260228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132158" y="6690331"/>
            <a:ext cx="3709385" cy="3596669"/>
          </a:xfrm>
          <a:custGeom>
            <a:avLst/>
            <a:gdLst/>
            <a:ahLst/>
            <a:cxnLst/>
            <a:rect l="l" t="t" r="r" b="b"/>
            <a:pathLst>
              <a:path w="3709385" h="3596669">
                <a:moveTo>
                  <a:pt x="0" y="0"/>
                </a:moveTo>
                <a:lnTo>
                  <a:pt x="3709385" y="0"/>
                </a:lnTo>
                <a:lnTo>
                  <a:pt x="3709385" y="3596669"/>
                </a:lnTo>
                <a:lnTo>
                  <a:pt x="0" y="359666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42932" y="1267370"/>
            <a:ext cx="7914770" cy="9427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320"/>
              </a:lnSpc>
            </a:pPr>
            <a:r>
              <a:rPr lang="en-US" sz="6536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三大核心</a:t>
            </a:r>
            <a:r>
              <a:rPr lang="en-US" sz="6536" b="1" i="1" dirty="0" err="1">
                <a:solidFill>
                  <a:srgbClr val="936047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Take</a:t>
            </a:r>
            <a:r>
              <a:rPr lang="en-US" sz="6536" b="1" i="1" dirty="0">
                <a:solidFill>
                  <a:srgbClr val="936047"/>
                </a:solidFill>
                <a:latin typeface="Playfair Display Bold Italics"/>
                <a:ea typeface="Playfair Display Bold Italics"/>
                <a:cs typeface="Playfair Display Bold Italics"/>
                <a:sym typeface="Playfair Display Bold Italics"/>
              </a:rPr>
              <a:t>-away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621886" y="3481575"/>
            <a:ext cx="8666114" cy="2057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145"/>
              </a:lnSpc>
            </a:pPr>
            <a:r>
              <a:rPr lang="en-US" sz="3594" spc="-10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正向教育≠說服家長改變，是陪伴家長轉念</a:t>
            </a:r>
          </a:p>
          <a:p>
            <a:pPr marL="0" lvl="0" indent="0" algn="l">
              <a:lnSpc>
                <a:spcPts val="5031"/>
              </a:lnSpc>
            </a:pPr>
            <a:r>
              <a:rPr lang="en-US" sz="3594" spc="-10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老師需要「可用的說話方式」；</a:t>
            </a:r>
          </a:p>
          <a:p>
            <a:pPr marL="0" lvl="0" indent="0" algn="l">
              <a:lnSpc>
                <a:spcPts val="5031"/>
              </a:lnSpc>
            </a:pPr>
            <a:r>
              <a:rPr lang="en-US" sz="3594" spc="-10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家校一致性比學校單方面努力更重要。</a:t>
            </a:r>
          </a:p>
        </p:txBody>
      </p:sp>
      <p:sp>
        <p:nvSpPr>
          <p:cNvPr id="11" name="Freeform 11"/>
          <p:cNvSpPr/>
          <p:nvPr/>
        </p:nvSpPr>
        <p:spPr>
          <a:xfrm>
            <a:off x="142657" y="9258300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4" y="0"/>
                </a:lnTo>
                <a:lnTo>
                  <a:pt x="4298464" y="793521"/>
                </a:lnTo>
                <a:lnTo>
                  <a:pt x="0" y="79352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74873" y="7405577"/>
            <a:ext cx="9336385" cy="3641190"/>
          </a:xfrm>
          <a:custGeom>
            <a:avLst/>
            <a:gdLst/>
            <a:ahLst/>
            <a:cxnLst/>
            <a:rect l="l" t="t" r="r" b="b"/>
            <a:pathLst>
              <a:path w="9336385" h="3641190">
                <a:moveTo>
                  <a:pt x="0" y="0"/>
                </a:moveTo>
                <a:lnTo>
                  <a:pt x="9336385" y="0"/>
                </a:lnTo>
                <a:lnTo>
                  <a:pt x="9336385" y="3641190"/>
                </a:lnTo>
                <a:lnTo>
                  <a:pt x="0" y="364119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99070" y="1028700"/>
            <a:ext cx="4519280" cy="5698067"/>
          </a:xfrm>
          <a:custGeom>
            <a:avLst/>
            <a:gdLst/>
            <a:ahLst/>
            <a:cxnLst/>
            <a:rect l="l" t="t" r="r" b="b"/>
            <a:pathLst>
              <a:path w="4519280" h="5698067">
                <a:moveTo>
                  <a:pt x="0" y="0"/>
                </a:moveTo>
                <a:lnTo>
                  <a:pt x="4519279" y="0"/>
                </a:lnTo>
                <a:lnTo>
                  <a:pt x="4519279" y="5698067"/>
                </a:lnTo>
                <a:lnTo>
                  <a:pt x="0" y="56980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509148" y="1698182"/>
            <a:ext cx="1954783" cy="5707394"/>
          </a:xfrm>
          <a:custGeom>
            <a:avLst/>
            <a:gdLst/>
            <a:ahLst/>
            <a:cxnLst/>
            <a:rect l="l" t="t" r="r" b="b"/>
            <a:pathLst>
              <a:path w="1954783" h="5707394">
                <a:moveTo>
                  <a:pt x="0" y="0"/>
                </a:moveTo>
                <a:lnTo>
                  <a:pt x="1954782" y="0"/>
                </a:lnTo>
                <a:lnTo>
                  <a:pt x="1954782" y="5707395"/>
                </a:lnTo>
                <a:lnTo>
                  <a:pt x="0" y="57073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005036" y="4039174"/>
            <a:ext cx="8815626" cy="5818313"/>
          </a:xfrm>
          <a:custGeom>
            <a:avLst/>
            <a:gdLst/>
            <a:ahLst/>
            <a:cxnLst/>
            <a:rect l="l" t="t" r="r" b="b"/>
            <a:pathLst>
              <a:path w="8815626" h="5818313">
                <a:moveTo>
                  <a:pt x="0" y="0"/>
                </a:moveTo>
                <a:lnTo>
                  <a:pt x="8815626" y="0"/>
                </a:lnTo>
                <a:lnTo>
                  <a:pt x="8815626" y="5818314"/>
                </a:lnTo>
                <a:lnTo>
                  <a:pt x="0" y="58183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5503163" y="1313886"/>
            <a:ext cx="1679805" cy="2266179"/>
          </a:xfrm>
          <a:custGeom>
            <a:avLst/>
            <a:gdLst/>
            <a:ahLst/>
            <a:cxnLst/>
            <a:rect l="l" t="t" r="r" b="b"/>
            <a:pathLst>
              <a:path w="1679805" h="2266179">
                <a:moveTo>
                  <a:pt x="0" y="0"/>
                </a:moveTo>
                <a:lnTo>
                  <a:pt x="1679805" y="0"/>
                </a:lnTo>
                <a:lnTo>
                  <a:pt x="1679805" y="2266179"/>
                </a:lnTo>
                <a:lnTo>
                  <a:pt x="0" y="226617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533036" y="3580065"/>
            <a:ext cx="2064211" cy="5050057"/>
          </a:xfrm>
          <a:custGeom>
            <a:avLst/>
            <a:gdLst/>
            <a:ahLst/>
            <a:cxnLst/>
            <a:rect l="l" t="t" r="r" b="b"/>
            <a:pathLst>
              <a:path w="2064211" h="5050057">
                <a:moveTo>
                  <a:pt x="0" y="0"/>
                </a:moveTo>
                <a:lnTo>
                  <a:pt x="2064211" y="0"/>
                </a:lnTo>
                <a:lnTo>
                  <a:pt x="2064211" y="5050057"/>
                </a:lnTo>
                <a:lnTo>
                  <a:pt x="0" y="505005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315266" y="6726767"/>
            <a:ext cx="2442745" cy="3111777"/>
          </a:xfrm>
          <a:custGeom>
            <a:avLst/>
            <a:gdLst/>
            <a:ahLst/>
            <a:cxnLst/>
            <a:rect l="l" t="t" r="r" b="b"/>
            <a:pathLst>
              <a:path w="2442745" h="3111777">
                <a:moveTo>
                  <a:pt x="0" y="0"/>
                </a:moveTo>
                <a:lnTo>
                  <a:pt x="2442745" y="0"/>
                </a:lnTo>
                <a:lnTo>
                  <a:pt x="2442745" y="3111777"/>
                </a:lnTo>
                <a:lnTo>
                  <a:pt x="0" y="31117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9463931" y="1358291"/>
            <a:ext cx="8605830" cy="9361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320"/>
              </a:lnSpc>
            </a:pPr>
            <a:r>
              <a:rPr lang="en-US" sz="6536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正向教育，從家長開始</a:t>
            </a:r>
            <a:endParaRPr lang="en-US" sz="6536" b="1" i="1" dirty="0">
              <a:solidFill>
                <a:srgbClr val="936047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Playfair Display Bold Italics"/>
              <a:sym typeface="Playfair Display Bold Itali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600094" y="3811059"/>
            <a:ext cx="7469668" cy="12365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57"/>
              </a:lnSpc>
            </a:pPr>
            <a:r>
              <a:rPr lang="en-US" sz="3612" spc="-10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攜手家長，共創學生成長的正向生態系統。感謝聆聽，歡迎提問！</a:t>
            </a:r>
          </a:p>
        </p:txBody>
      </p:sp>
      <p:sp>
        <p:nvSpPr>
          <p:cNvPr id="11" name="Freeform 11"/>
          <p:cNvSpPr/>
          <p:nvPr/>
        </p:nvSpPr>
        <p:spPr>
          <a:xfrm>
            <a:off x="13534947" y="9063966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4" y="0"/>
                </a:lnTo>
                <a:lnTo>
                  <a:pt x="4298464" y="793522"/>
                </a:lnTo>
                <a:lnTo>
                  <a:pt x="0" y="7935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A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741439" y="3652700"/>
            <a:ext cx="4323710" cy="25792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034"/>
              </a:lnSpc>
            </a:pPr>
            <a:r>
              <a:rPr lang="en-US" sz="15739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聆聽</a:t>
            </a:r>
            <a:endParaRPr lang="en-US" sz="15739" b="1" i="1" dirty="0">
              <a:solidFill>
                <a:srgbClr val="936047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Playfair Display Bold Italics"/>
              <a:sym typeface="Playfair Display Bold Italic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1683942"/>
            <a:ext cx="10883856" cy="2168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535"/>
              </a:lnSpc>
            </a:pPr>
            <a:r>
              <a:rPr lang="en-US" sz="13239" b="1" i="1" dirty="0" err="1">
                <a:solidFill>
                  <a:srgbClr val="936047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Playfair Display Bold Italics"/>
                <a:sym typeface="Playfair Display Bold Italics"/>
              </a:rPr>
              <a:t>謝謝</a:t>
            </a:r>
            <a:endParaRPr lang="en-US" sz="13239" b="1" i="1" dirty="0">
              <a:solidFill>
                <a:srgbClr val="936047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Playfair Display Bold Italics"/>
              <a:sym typeface="Playfair Display Bold Itali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4984903" y="363505"/>
            <a:ext cx="7609657" cy="10736729"/>
          </a:xfrm>
          <a:custGeom>
            <a:avLst/>
            <a:gdLst/>
            <a:ahLst/>
            <a:cxnLst/>
            <a:rect l="l" t="t" r="r" b="b"/>
            <a:pathLst>
              <a:path w="7609657" h="10736729">
                <a:moveTo>
                  <a:pt x="0" y="0"/>
                </a:moveTo>
                <a:lnTo>
                  <a:pt x="7609657" y="0"/>
                </a:lnTo>
                <a:lnTo>
                  <a:pt x="7609657" y="10736730"/>
                </a:lnTo>
                <a:lnTo>
                  <a:pt x="0" y="107367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94497" y="4362621"/>
            <a:ext cx="3470707" cy="1210834"/>
            <a:chOff x="0" y="0"/>
            <a:chExt cx="1078121" cy="37612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8121" cy="376127"/>
            </a:xfrm>
            <a:custGeom>
              <a:avLst/>
              <a:gdLst/>
              <a:ahLst/>
              <a:cxnLst/>
              <a:rect l="l" t="t" r="r" b="b"/>
              <a:pathLst>
                <a:path w="1078121" h="376127">
                  <a:moveTo>
                    <a:pt x="188063" y="0"/>
                  </a:moveTo>
                  <a:lnTo>
                    <a:pt x="890058" y="0"/>
                  </a:lnTo>
                  <a:cubicBezTo>
                    <a:pt x="939935" y="0"/>
                    <a:pt x="987770" y="19814"/>
                    <a:pt x="1023039" y="55082"/>
                  </a:cubicBezTo>
                  <a:cubicBezTo>
                    <a:pt x="1058307" y="90351"/>
                    <a:pt x="1078121" y="138186"/>
                    <a:pt x="1078121" y="188063"/>
                  </a:cubicBezTo>
                  <a:lnTo>
                    <a:pt x="1078121" y="188063"/>
                  </a:lnTo>
                  <a:cubicBezTo>
                    <a:pt x="1078121" y="291928"/>
                    <a:pt x="993922" y="376127"/>
                    <a:pt x="890058" y="376127"/>
                  </a:cubicBezTo>
                  <a:lnTo>
                    <a:pt x="188063" y="376127"/>
                  </a:lnTo>
                  <a:cubicBezTo>
                    <a:pt x="84199" y="376127"/>
                    <a:pt x="0" y="291928"/>
                    <a:pt x="0" y="188063"/>
                  </a:cubicBezTo>
                  <a:lnTo>
                    <a:pt x="0" y="188063"/>
                  </a:lnTo>
                  <a:cubicBezTo>
                    <a:pt x="0" y="84199"/>
                    <a:pt x="84199" y="0"/>
                    <a:pt x="188063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936047"/>
              </a:solidFill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078121" cy="414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28085" y="4627973"/>
            <a:ext cx="2967428" cy="613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037"/>
              </a:lnSpc>
            </a:pPr>
            <a:r>
              <a:rPr lang="en-US" sz="3598" spc="-100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期待再次交流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887176" y="6567980"/>
            <a:ext cx="4867423" cy="1593016"/>
            <a:chOff x="0" y="0"/>
            <a:chExt cx="1297822" cy="49484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97822" cy="494845"/>
            </a:xfrm>
            <a:custGeom>
              <a:avLst/>
              <a:gdLst/>
              <a:ahLst/>
              <a:cxnLst/>
              <a:rect l="l" t="t" r="r" b="b"/>
              <a:pathLst>
                <a:path w="1297822" h="494845">
                  <a:moveTo>
                    <a:pt x="185303" y="0"/>
                  </a:moveTo>
                  <a:lnTo>
                    <a:pt x="1112519" y="0"/>
                  </a:lnTo>
                  <a:cubicBezTo>
                    <a:pt x="1161664" y="0"/>
                    <a:pt x="1208797" y="19523"/>
                    <a:pt x="1243548" y="54274"/>
                  </a:cubicBezTo>
                  <a:cubicBezTo>
                    <a:pt x="1278299" y="89025"/>
                    <a:pt x="1297822" y="136158"/>
                    <a:pt x="1297822" y="185303"/>
                  </a:cubicBezTo>
                  <a:lnTo>
                    <a:pt x="1297822" y="309542"/>
                  </a:lnTo>
                  <a:cubicBezTo>
                    <a:pt x="1297822" y="358688"/>
                    <a:pt x="1278299" y="405820"/>
                    <a:pt x="1243548" y="440571"/>
                  </a:cubicBezTo>
                  <a:cubicBezTo>
                    <a:pt x="1208797" y="475322"/>
                    <a:pt x="1161664" y="494845"/>
                    <a:pt x="1112519" y="494845"/>
                  </a:cubicBezTo>
                  <a:lnTo>
                    <a:pt x="185303" y="494845"/>
                  </a:lnTo>
                  <a:cubicBezTo>
                    <a:pt x="136158" y="494845"/>
                    <a:pt x="89025" y="475322"/>
                    <a:pt x="54274" y="440571"/>
                  </a:cubicBezTo>
                  <a:cubicBezTo>
                    <a:pt x="19523" y="405820"/>
                    <a:pt x="0" y="358688"/>
                    <a:pt x="0" y="309542"/>
                  </a:cubicBezTo>
                  <a:lnTo>
                    <a:pt x="0" y="185303"/>
                  </a:lnTo>
                  <a:cubicBezTo>
                    <a:pt x="0" y="136158"/>
                    <a:pt x="19523" y="89025"/>
                    <a:pt x="54274" y="54274"/>
                  </a:cubicBezTo>
                  <a:cubicBezTo>
                    <a:pt x="89025" y="19523"/>
                    <a:pt x="136158" y="0"/>
                    <a:pt x="185303" y="0"/>
                  </a:cubicBezTo>
                  <a:close/>
                </a:path>
              </a:pathLst>
            </a:custGeom>
            <a:solidFill>
              <a:srgbClr val="FFFFFF"/>
            </a:solidFill>
            <a:ln w="9525" cap="rnd">
              <a:solidFill>
                <a:srgbClr val="936047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1297822" cy="532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686300" y="7072292"/>
            <a:ext cx="3650892" cy="5843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897"/>
              </a:lnSpc>
            </a:pPr>
            <a:r>
              <a:rPr lang="en-US" sz="3498" spc="-97" dirty="0" err="1">
                <a:solidFill>
                  <a:srgbClr val="936047"/>
                </a:solidFill>
                <a:latin typeface="Open Sans"/>
                <a:ea typeface="Open Sans"/>
                <a:cs typeface="Open Sans"/>
                <a:sym typeface="Open Sans"/>
              </a:rPr>
              <a:t>攜手共創正向生態</a:t>
            </a:r>
            <a:endParaRPr lang="en-US" sz="3498" spc="-97" dirty="0">
              <a:solidFill>
                <a:srgbClr val="936047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3710113" y="9258300"/>
            <a:ext cx="4298465" cy="793521"/>
          </a:xfrm>
          <a:custGeom>
            <a:avLst/>
            <a:gdLst/>
            <a:ahLst/>
            <a:cxnLst/>
            <a:rect l="l" t="t" r="r" b="b"/>
            <a:pathLst>
              <a:path w="4298465" h="793521">
                <a:moveTo>
                  <a:pt x="0" y="0"/>
                </a:moveTo>
                <a:lnTo>
                  <a:pt x="4298465" y="0"/>
                </a:lnTo>
                <a:lnTo>
                  <a:pt x="4298465" y="793521"/>
                </a:lnTo>
                <a:lnTo>
                  <a:pt x="0" y="79352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234</Words>
  <Application>Microsoft Office PowerPoint</Application>
  <PresentationFormat>自訂</PresentationFormat>
  <Paragraphs>59</Paragraphs>
  <Slides>15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22" baseType="lpstr">
      <vt:lpstr>Open Sans Bold</vt:lpstr>
      <vt:lpstr>Microsoft JhengHei</vt:lpstr>
      <vt:lpstr>Playfair Display Bold Italics</vt:lpstr>
      <vt:lpstr>芫荽</vt:lpstr>
      <vt:lpstr>Arial</vt:lpstr>
      <vt:lpstr>Open Sans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EDB WE Sharing Session 20260611</dc:title>
  <cp:lastModifiedBy>Lucas Lau</cp:lastModifiedBy>
  <cp:revision>2</cp:revision>
  <dcterms:created xsi:type="dcterms:W3CDTF">2006-08-16T00:00:00Z</dcterms:created>
  <dcterms:modified xsi:type="dcterms:W3CDTF">2026-08-29T14:20:18Z</dcterms:modified>
  <dc:identifier>DAHKZbOJ3FA</dc:identifier>
</cp:coreProperties>
</file>