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840" r:id="rId1"/>
  </p:sldMasterIdLst>
  <p:notesMasterIdLst>
    <p:notesMasterId r:id="rId11"/>
  </p:notesMasterIdLst>
  <p:sldIdLst>
    <p:sldId id="257" r:id="rId2"/>
    <p:sldId id="265" r:id="rId3"/>
    <p:sldId id="259" r:id="rId4"/>
    <p:sldId id="260" r:id="rId5"/>
    <p:sldId id="262" r:id="rId6"/>
    <p:sldId id="263" r:id="rId7"/>
    <p:sldId id="264" r:id="rId8"/>
    <p:sldId id="258" r:id="rId9"/>
    <p:sldId id="266" r:id="rId10"/>
  </p:sldIdLst>
  <p:sldSz cx="12192000" cy="6858000"/>
  <p:notesSz cx="6858000" cy="9144000"/>
  <p:embeddedFontLst>
    <p:embeddedFont>
      <p:font typeface="微軟正黑體" panose="020B0604030504040204" pitchFamily="34" charset="-120"/>
      <p:regular r:id="rId12"/>
      <p:bold r:id="rId13"/>
    </p:embeddedFont>
    <p:embeddedFont>
      <p:font typeface="Tw Cen MT" panose="020B0602020104020603" pitchFamily="34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微軟正黑體" panose="020B0604030504040204" pitchFamily="34" charset="-120"/>
      <p:regular r:id="rId12"/>
      <p:bold r:id="rId13"/>
    </p:embeddedFont>
    <p:embeddedFont>
      <p:font typeface="標楷體" panose="03000509000000000000" pitchFamily="65" charset="-120"/>
      <p:regular r:id="rId22"/>
    </p:embeddedFont>
    <p:embeddedFont>
      <p:font typeface="Wingdings 2" panose="05020102010507070707" pitchFamily="18" charset="2"/>
      <p:regular r:id="rId23"/>
    </p:embeddedFont>
    <p:embeddedFont>
      <p:font typeface="MFinance HK Bold" panose="00000500000000000000" pitchFamily="2" charset="-120"/>
      <p:regular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946E"/>
    <a:srgbClr val="D5BEA7"/>
    <a:srgbClr val="663D4E"/>
    <a:srgbClr val="CC00FF"/>
    <a:srgbClr val="008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7" autoAdjust="0"/>
    <p:restoredTop sz="94660" autoAdjust="0"/>
  </p:normalViewPr>
  <p:slideViewPr>
    <p:cSldViewPr snapToGrid="0">
      <p:cViewPr varScale="1">
        <p:scale>
          <a:sx n="110" d="100"/>
          <a:sy n="110" d="100"/>
        </p:scale>
        <p:origin x="57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D7AB2-D97C-4122-95A0-0E9C12E7E0D9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97A17-B677-4417-BEFA-A19F5BA50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82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9"/>
          <p:cNvSpPr/>
          <p:nvPr/>
        </p:nvSpPr>
        <p:spPr bwMode="white">
          <a:xfrm>
            <a:off x="0" y="5970588"/>
            <a:ext cx="12192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矩形 10"/>
          <p:cNvSpPr/>
          <p:nvPr/>
        </p:nvSpPr>
        <p:spPr>
          <a:xfrm>
            <a:off x="-12700" y="6053149"/>
            <a:ext cx="2999317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矩形 11"/>
          <p:cNvSpPr/>
          <p:nvPr/>
        </p:nvSpPr>
        <p:spPr>
          <a:xfrm>
            <a:off x="3145374" y="6043624"/>
            <a:ext cx="9046633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  <p:sp>
        <p:nvSpPr>
          <p:cNvPr id="7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101600" y="6069013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781300" y="23654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TW">
              <a:solidFill>
                <a:srgbClr val="EBDDC3"/>
              </a:solidFill>
            </a:endParaRPr>
          </a:p>
        </p:txBody>
      </p:sp>
      <p:sp>
        <p:nvSpPr>
          <p:cNvPr id="11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45A71BF-554B-456D-A00D-E3BC91BFC4C5}" type="slidenum">
              <a:rPr lang="en-US" altLang="zh-TW">
                <a:solidFill>
                  <a:srgbClr val="EBDDC3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613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9"/>
          <p:cNvSpPr/>
          <p:nvPr/>
        </p:nvSpPr>
        <p:spPr bwMode="white">
          <a:xfrm>
            <a:off x="8128007" y="0"/>
            <a:ext cx="427567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矩形 10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矩形 11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37600" y="609611"/>
            <a:ext cx="2743200" cy="5516563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737600" y="6248411"/>
            <a:ext cx="2946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609608" y="6248411"/>
            <a:ext cx="74316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27"/>
            <a:ext cx="533400" cy="32596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378D8-7EF1-4B03-8643-2798011C3AA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3947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3"/>
          <p:cNvSpPr>
            <a:spLocks noGrp="1"/>
          </p:cNvSpPr>
          <p:nvPr>
            <p:ph type="dt" sz="half" idx="10"/>
          </p:nvPr>
        </p:nvSpPr>
        <p:spPr>
          <a:xfrm>
            <a:off x="8089900" y="7277111"/>
            <a:ext cx="3556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775F55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774708" y="7277111"/>
            <a:ext cx="72284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775F55"/>
              </a:solidFill>
            </a:endParaRPr>
          </a:p>
        </p:txBody>
      </p:sp>
      <p:sp>
        <p:nvSpPr>
          <p:cNvPr id="4" name="投影片編號版面配置區 22"/>
          <p:cNvSpPr>
            <a:spLocks noGrp="1"/>
          </p:cNvSpPr>
          <p:nvPr>
            <p:ph type="sldNum" sz="quarter" idx="12"/>
          </p:nvPr>
        </p:nvSpPr>
        <p:spPr>
          <a:xfrm>
            <a:off x="11328400" y="6235701"/>
            <a:ext cx="762000" cy="398474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B5813F6-0B6D-4F6D-A3F2-AEA19132943F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95572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3BAF7-F708-4806-AFEE-714753D9349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696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9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矩形 10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矩形 11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828803" y="2743200"/>
            <a:ext cx="9497484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7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8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1752611"/>
            <a:ext cx="17272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9C652EF-1516-4781-9483-6B94ED5A87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34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日期版面配置區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6" name="投影片編號版面配置區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6DBE412-295A-4019-9508-CF74636FFD6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頁尾版面配置區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497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15" name="文字版面配置區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7" name="日期版面配置區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8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DA3FAC0-4CA7-42B1-BB0C-93197C7AB90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50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5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D1135-D54C-4A95-98E5-C957B5CC7C2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77856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271C9-066A-486E-9EC0-92998FF3111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1178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9"/>
          <p:cNvSpPr/>
          <p:nvPr/>
        </p:nvSpPr>
        <p:spPr bwMode="white">
          <a:xfrm>
            <a:off x="-12700" y="4572011"/>
            <a:ext cx="12192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矩形 10"/>
          <p:cNvSpPr/>
          <p:nvPr/>
        </p:nvSpPr>
        <p:spPr>
          <a:xfrm>
            <a:off x="-12696" y="4664075"/>
            <a:ext cx="1951567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矩形 11"/>
          <p:cNvSpPr/>
          <p:nvPr/>
        </p:nvSpPr>
        <p:spPr>
          <a:xfrm>
            <a:off x="2059517" y="4654550"/>
            <a:ext cx="10132483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矩形 12"/>
          <p:cNvSpPr/>
          <p:nvPr/>
        </p:nvSpPr>
        <p:spPr bwMode="white">
          <a:xfrm>
            <a:off x="1930407" y="3"/>
            <a:ext cx="133351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altLang="zh-TW" noProof="0"/>
              <a:t>Click icon to add picture</a:t>
            </a:r>
            <a:endParaRPr lang="en-US" noProof="0" dirty="0"/>
          </a:p>
        </p:txBody>
      </p:sp>
      <p:sp>
        <p:nvSpPr>
          <p:cNvPr id="9" name="日期版面配置區 11"/>
          <p:cNvSpPr>
            <a:spLocks noGrp="1"/>
          </p:cNvSpPr>
          <p:nvPr>
            <p:ph type="dt" sz="half" idx="10"/>
          </p:nvPr>
        </p:nvSpPr>
        <p:spPr>
          <a:xfrm>
            <a:off x="8331200" y="6248411"/>
            <a:ext cx="355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10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4667261"/>
            <a:ext cx="19304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698ACB69-E8DE-44C3-A970-3B21359EC87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1" name="頁尾版面配置區 13"/>
          <p:cNvSpPr>
            <a:spLocks noGrp="1"/>
          </p:cNvSpPr>
          <p:nvPr>
            <p:ph type="ftr" sz="quarter" idx="12"/>
          </p:nvPr>
        </p:nvSpPr>
        <p:spPr>
          <a:xfrm>
            <a:off x="2133600" y="6248411"/>
            <a:ext cx="609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37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E7B67-8406-4D93-B15E-B56782FC639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38086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21"/>
          <p:cNvSpPr>
            <a:spLocks noGrp="1"/>
          </p:cNvSpPr>
          <p:nvPr>
            <p:ph type="title"/>
          </p:nvPr>
        </p:nvSpPr>
        <p:spPr bwMode="auto"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HK"/>
          </a:p>
        </p:txBody>
      </p:sp>
      <p:sp>
        <p:nvSpPr>
          <p:cNvPr id="1027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817033" y="1600206"/>
            <a:ext cx="10871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HK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8128000" y="624841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775F55"/>
              </a:solidFill>
              <a:ea typeface="新細明體" pitchFamily="18" charset="-120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812808" y="6248411"/>
            <a:ext cx="7228417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775F55"/>
              </a:solidFill>
              <a:ea typeface="新細明體" pitchFamily="18" charset="-120"/>
            </a:endParaRPr>
          </a:p>
        </p:txBody>
      </p:sp>
      <p:sp>
        <p:nvSpPr>
          <p:cNvPr id="7" name="矩形 6"/>
          <p:cNvSpPr/>
          <p:nvPr/>
        </p:nvSpPr>
        <p:spPr bwMode="white">
          <a:xfrm>
            <a:off x="0" y="1235075"/>
            <a:ext cx="12192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0" y="1271599"/>
            <a:ext cx="711200" cy="569901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DDA491-C048-4E6A-94AD-BA915DD5971C}" type="slidenum">
              <a:rPr lang="en-US" altLang="zh-TW" smtClean="0">
                <a:ea typeface="新細明體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358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  <a:ea typeface="微軟正黑體" pitchFamily="34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  <a:ea typeface="微軟正黑體" pitchFamily="34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  <a:ea typeface="微軟正黑體" pitchFamily="34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  <a:ea typeface="微軟正黑體" pitchFamily="34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  <a:ea typeface="微軟正黑體" pitchFamily="34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  <a:ea typeface="微軟正黑體" pitchFamily="34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  <a:ea typeface="微軟正黑體" pitchFamily="34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  <a:ea typeface="微軟正黑體" pitchFamily="34" charset="-120"/>
        </a:defRPr>
      </a:lvl9pPr>
    </p:titleStyle>
    <p:bodyStyle>
      <a:lvl1pPr marL="319088" indent="-319088" algn="l" rtl="0" eaLnBrk="1" fontAlgn="base" hangingPunct="1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fontAlgn="base" hangingPunct="1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fontAlgn="base" hangingPunct="1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tap.hk/pop_video.php?file=zL4kyM7U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s\@Projects\@2022_works\2022_T-Standard+\PPT modify\stuff\0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/>
          <p:nvPr/>
        </p:nvSpPr>
        <p:spPr>
          <a:xfrm>
            <a:off x="0" y="896522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MFinance HK Bold" pitchFamily="2" charset="-120"/>
                <a:ea typeface="MFinance HK Bold" pitchFamily="2" charset="-120"/>
                <a:cs typeface="Times New Roman" panose="02020603050405020304" pitchFamily="18" charset="0"/>
              </a:rPr>
              <a:t>活動二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1552084" y="2681984"/>
            <a:ext cx="2273335" cy="6220097"/>
            <a:chOff x="1552084" y="2983320"/>
            <a:chExt cx="2273335" cy="6220097"/>
          </a:xfrm>
        </p:grpSpPr>
        <p:pic>
          <p:nvPicPr>
            <p:cNvPr id="9" name="Picture 3" descr="D:\Fos\@Projects\@2022_works\2022_T-Standard+\PPT modify\stuff\01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084" y="2983320"/>
              <a:ext cx="2273335" cy="6220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D:\Fos\@Projects\@2022_works\2022_T-Standard+\PPT modify\stuff\00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6399" y="3236689"/>
              <a:ext cx="436804" cy="704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"/>
          <p:cNvSpPr/>
          <p:nvPr/>
        </p:nvSpPr>
        <p:spPr>
          <a:xfrm>
            <a:off x="4735168" y="2041873"/>
            <a:ext cx="278313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認識</a:t>
            </a:r>
            <a:r>
              <a:rPr lang="en-US" altLang="zh-TW" sz="3800" dirty="0" smtClean="0">
                <a:solidFill>
                  <a:srgbClr val="000000"/>
                </a:solidFill>
                <a:latin typeface="Agenda" pitchFamily="2" charset="0"/>
                <a:ea typeface="標楷體" pitchFamily="65" charset="-120"/>
                <a:cs typeface="Times New Roman" panose="02020603050405020304" pitchFamily="18" charset="0"/>
              </a:rPr>
              <a:t>T-</a:t>
            </a:r>
            <a:r>
              <a:rPr lang="zh-TW" altLang="en-US" sz="3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標準</a:t>
            </a:r>
            <a:r>
              <a:rPr lang="en-US" altLang="zh-TW" sz="3800" baseline="30000" dirty="0">
                <a:solidFill>
                  <a:srgbClr val="000000"/>
                </a:solidFill>
                <a:latin typeface="Agenda"/>
                <a:ea typeface="標楷體" pitchFamily="65" charset="-120"/>
                <a:cs typeface="Times New Roman" panose="02020603050405020304" pitchFamily="18" charset="0"/>
              </a:rPr>
              <a:t>+</a:t>
            </a:r>
            <a:endParaRPr lang="zh-HK" altLang="en-US" sz="3800" baseline="30000" dirty="0">
              <a:solidFill>
                <a:srgbClr val="000000"/>
              </a:solidFill>
              <a:latin typeface="Agenda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5813F6-0B6D-4F6D-A3F2-AEA19132943F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419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s\@Projects\@2022_works\2022_T-Standard+\PPT modify\stuff\0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1656" y="5650521"/>
            <a:ext cx="8991600" cy="530225"/>
          </a:xfrm>
        </p:spPr>
        <p:txBody>
          <a:bodyPr/>
          <a:lstStyle/>
          <a:p>
            <a:pPr marL="0" indent="0">
              <a:buNone/>
            </a:pPr>
            <a:r>
              <a:rPr lang="en-US" altLang="zh-HK" u="sng" dirty="0" smtClean="0">
                <a:solidFill>
                  <a:schemeClr val="bg2">
                    <a:lumMod val="25000"/>
                  </a:schemeClr>
                </a:solidFill>
                <a:hlinkClick r:id="rId3"/>
              </a:rPr>
              <a:t>https</a:t>
            </a:r>
            <a:r>
              <a:rPr lang="en-US" altLang="zh-HK" u="sng" dirty="0">
                <a:solidFill>
                  <a:schemeClr val="bg2">
                    <a:lumMod val="25000"/>
                  </a:schemeClr>
                </a:solidFill>
                <a:hlinkClick r:id="rId3"/>
              </a:rPr>
              <a:t>://</a:t>
            </a:r>
            <a:r>
              <a:rPr lang="en-US" altLang="zh-HK" u="sng" dirty="0" smtClean="0">
                <a:solidFill>
                  <a:schemeClr val="bg2">
                    <a:lumMod val="25000"/>
                  </a:schemeClr>
                </a:solidFill>
                <a:hlinkClick r:id="rId3"/>
              </a:rPr>
              <a:t>www.cotap.hk/pop_video.php?file=zL4kyM7U</a:t>
            </a:r>
            <a:endParaRPr lang="zh-TW" altLang="zh-HK" dirty="0"/>
          </a:p>
          <a:p>
            <a:endParaRPr lang="zh-HK" altLang="en-US" dirty="0"/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09" y="2046254"/>
            <a:ext cx="6146202" cy="3457239"/>
          </a:xfrm>
          <a:prstGeom prst="rect">
            <a:avLst/>
          </a:prstGeom>
        </p:spPr>
      </p:pic>
      <p:pic>
        <p:nvPicPr>
          <p:cNvPr id="5" name="Picture 4" descr="C:\Users\karenchung\Downloads\T標準動畫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054" y="2538865"/>
            <a:ext cx="2529889" cy="25819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1"/>
          <p:cNvSpPr/>
          <p:nvPr/>
        </p:nvSpPr>
        <p:spPr>
          <a:xfrm>
            <a:off x="0" y="844065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MFinance HK Bold" pitchFamily="2" charset="-120"/>
                <a:ea typeface="MFinance HK Bold" pitchFamily="2" charset="-120"/>
                <a:cs typeface="Times New Roman" panose="02020603050405020304" pitchFamily="18" charset="0"/>
              </a:rPr>
              <a:t>T-</a:t>
            </a:r>
            <a:r>
              <a:rPr lang="zh-TW" altLang="en-US" sz="4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MFinance HK Bold" pitchFamily="2" charset="-120"/>
                <a:ea typeface="MFinance HK Bold" pitchFamily="2" charset="-120"/>
                <a:cs typeface="Times New Roman" panose="02020603050405020304" pitchFamily="18" charset="0"/>
              </a:rPr>
              <a:t>標準</a:t>
            </a:r>
            <a:r>
              <a:rPr lang="en-US" altLang="zh-TW" sz="4000" baseline="30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MFinance HK Bold" pitchFamily="2" charset="-120"/>
                <a:ea typeface="MFinance HK Bold" pitchFamily="2" charset="-120"/>
                <a:cs typeface="Times New Roman" panose="02020603050405020304" pitchFamily="18" charset="0"/>
              </a:rPr>
              <a:t>+</a:t>
            </a:r>
            <a:r>
              <a:rPr lang="zh-TW" altLang="en-US" sz="4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MFinance HK Bold" pitchFamily="2" charset="-120"/>
                <a:ea typeface="MFinance HK Bold" pitchFamily="2" charset="-120"/>
                <a:cs typeface="Times New Roman" panose="02020603050405020304" pitchFamily="18" charset="0"/>
              </a:rPr>
              <a:t>簡介</a:t>
            </a:r>
            <a:r>
              <a:rPr lang="zh-TW" alt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MFinance HK Bold" pitchFamily="2" charset="-120"/>
                <a:ea typeface="MFinance HK Bold" pitchFamily="2" charset="-120"/>
                <a:cs typeface="Times New Roman" panose="02020603050405020304" pitchFamily="18" charset="0"/>
              </a:rPr>
              <a:t>動畫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5813F6-0B6D-4F6D-A3F2-AEA19132943F}" type="slidenum">
              <a:rPr lang="en-US" altLang="zh-TW" smtClean="0"/>
              <a:pPr>
                <a:defRPr/>
              </a:pPr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0621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Fos\@Projects\@2022_works\2022_T-Standard+\PPT modify\stuff\0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1587"/>
            <a:ext cx="12190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5813F6-0B6D-4F6D-A3F2-AEA19132943F}" type="slidenum">
              <a:rPr lang="en-US" altLang="zh-TW" smtClean="0"/>
              <a:pPr>
                <a:defRPr/>
              </a:pPr>
              <a:t>3</a:t>
            </a:fld>
            <a:endParaRPr lang="en-US" altLang="zh-TW"/>
          </a:p>
        </p:txBody>
      </p:sp>
      <p:sp>
        <p:nvSpPr>
          <p:cNvPr id="7" name="Rectangle 1"/>
          <p:cNvSpPr/>
          <p:nvPr/>
        </p:nvSpPr>
        <p:spPr>
          <a:xfrm>
            <a:off x="0" y="844065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MFinance HK Bold" pitchFamily="2" charset="-120"/>
                <a:ea typeface="MFinance HK Bold" pitchFamily="2" charset="-120"/>
                <a:cs typeface="Times New Roman" panose="02020603050405020304" pitchFamily="18" charset="0"/>
              </a:rPr>
              <a:t>請根據</a:t>
            </a:r>
            <a:r>
              <a:rPr lang="zh-TW" altLang="en-US" sz="4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MFinance HK Bold" pitchFamily="2" charset="-120"/>
                <a:ea typeface="MFinance HK Bold" pitchFamily="2" charset="-120"/>
                <a:cs typeface="Times New Roman" panose="02020603050405020304" pitchFamily="18" charset="0"/>
              </a:rPr>
              <a:t>動畫</a:t>
            </a:r>
            <a:r>
              <a:rPr lang="zh-TW" alt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MFinance HK Bold" pitchFamily="2" charset="-120"/>
                <a:ea typeface="MFinance HK Bold" pitchFamily="2" charset="-120"/>
                <a:cs typeface="Times New Roman" panose="02020603050405020304" pitchFamily="18" charset="0"/>
              </a:rPr>
              <a:t>內容，回答以下問題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2258566" y="2324614"/>
            <a:ext cx="7995917" cy="3711595"/>
            <a:chOff x="2258566" y="2324614"/>
            <a:chExt cx="7995917" cy="3711595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3017878" y="2384705"/>
              <a:ext cx="7236605" cy="365150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19088" indent="-319088" algn="l" rtl="0" eaLnBrk="1" fontAlgn="base" hangingPunct="1">
                <a:spcBef>
                  <a:spcPts val="7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9763" indent="-273050" algn="l" rtl="0" eaLnBrk="1" fontAlgn="base" hangingPunct="1">
                <a:spcBef>
                  <a:spcPts val="55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rtl="0" eaLnBrk="1" fontAlgn="base" hangingPunct="1">
                <a:spcBef>
                  <a:spcPts val="500"/>
                </a:spcBef>
                <a:spcAft>
                  <a:spcPct val="0"/>
                </a:spcAft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-228600" algn="l" rtl="0" eaLnBrk="1" fontAlgn="base" hangingPunct="1">
                <a:spcBef>
                  <a:spcPts val="400"/>
                </a:spcBef>
                <a:spcAft>
                  <a:spcPct val="0"/>
                </a:spcAft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-228600" algn="l" rtl="0" eaLnBrk="1" fontAlgn="base" hangingPunct="1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03120" indent="-22860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77440" indent="-22860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517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260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zh-HK" sz="3000" dirty="0" smtClean="0">
                  <a:solidFill>
                    <a:srgbClr val="2B3A12"/>
                  </a:solidFill>
                  <a:latin typeface="標楷體" pitchFamily="65" charset="-120"/>
                  <a:ea typeface="標楷體" pitchFamily="65" charset="-120"/>
                </a:rPr>
                <a:t> </a:t>
              </a:r>
              <a:r>
                <a:rPr lang="en-US" altLang="zh-HK" sz="3000" dirty="0" smtClean="0">
                  <a:solidFill>
                    <a:srgbClr val="2B3A12"/>
                  </a:solidFill>
                  <a:latin typeface="Agenda" pitchFamily="2" charset="0"/>
                  <a:ea typeface="標楷體" pitchFamily="65" charset="-120"/>
                </a:rPr>
                <a:t>COTAP</a:t>
              </a:r>
              <a:r>
                <a:rPr lang="zh-HK" altLang="zh-HK" sz="3000" dirty="0" smtClean="0">
                  <a:solidFill>
                    <a:srgbClr val="2B3A12"/>
                  </a:solidFill>
                  <a:latin typeface="標楷體" pitchFamily="65" charset="-120"/>
                  <a:ea typeface="標楷體" pitchFamily="65" charset="-120"/>
                </a:rPr>
                <a:t>的中文名稱是甚麼？</a:t>
              </a:r>
              <a:endParaRPr lang="en-US" altLang="zh-HK" sz="3000" dirty="0" smtClean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0" indent="0">
                <a:buNone/>
              </a:pPr>
              <a:r>
                <a:rPr lang="en-US" altLang="zh-HK" sz="3000" dirty="0" smtClean="0">
                  <a:solidFill>
                    <a:srgbClr val="2B3A12"/>
                  </a:solidFill>
                  <a:latin typeface="標楷體" pitchFamily="65" charset="-120"/>
                  <a:ea typeface="標楷體" pitchFamily="65" charset="-120"/>
                </a:rPr>
                <a:t> </a:t>
              </a:r>
              <a:r>
                <a:rPr lang="en-US" altLang="zh-HK" sz="3000" dirty="0" smtClean="0">
                  <a:solidFill>
                    <a:srgbClr val="2B3A12"/>
                  </a:solidFill>
                  <a:latin typeface="Agenda" pitchFamily="2" charset="0"/>
                  <a:ea typeface="標楷體" pitchFamily="65" charset="-120"/>
                </a:rPr>
                <a:t>T-</a:t>
              </a:r>
              <a:r>
                <a:rPr lang="zh-HK" altLang="zh-HK" sz="3000" dirty="0" smtClean="0">
                  <a:solidFill>
                    <a:srgbClr val="2B3A12"/>
                  </a:solidFill>
                  <a:latin typeface="標楷體" pitchFamily="65" charset="-120"/>
                  <a:ea typeface="標楷體" pitchFamily="65" charset="-120"/>
                </a:rPr>
                <a:t>標準</a:t>
              </a:r>
              <a:r>
                <a:rPr lang="en-US" altLang="zh-TW" sz="2800" baseline="30000" dirty="0" smtClean="0">
                  <a:solidFill>
                    <a:prstClr val="black"/>
                  </a:solidFill>
                  <a:latin typeface="MFinance HK Bold" pitchFamily="2" charset="-120"/>
                  <a:ea typeface="MFinance HK Bold" pitchFamily="2" charset="-120"/>
                </a:rPr>
                <a:t>+</a:t>
              </a:r>
              <a:r>
                <a:rPr lang="zh-HK" altLang="zh-HK" sz="3000" dirty="0" smtClean="0">
                  <a:solidFill>
                    <a:srgbClr val="2B3A12"/>
                  </a:solidFill>
                  <a:latin typeface="標楷體" pitchFamily="65" charset="-120"/>
                  <a:ea typeface="標楷體" pitchFamily="65" charset="-120"/>
                </a:rPr>
                <a:t>最重要的主導原則是甚麼？</a:t>
              </a:r>
              <a:endParaRPr lang="en-US" altLang="zh-HK" sz="3000" dirty="0" smtClean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0" indent="0">
                <a:buNone/>
              </a:pPr>
              <a:r>
                <a:rPr lang="en-US" altLang="zh-HK" sz="3000" dirty="0" smtClean="0">
                  <a:solidFill>
                    <a:srgbClr val="2B3A12"/>
                  </a:solidFill>
                  <a:latin typeface="標楷體" pitchFamily="65" charset="-120"/>
                  <a:ea typeface="標楷體" pitchFamily="65" charset="-120"/>
                </a:rPr>
                <a:t> </a:t>
              </a:r>
              <a:r>
                <a:rPr lang="zh-HK" altLang="zh-HK" sz="3000" dirty="0" smtClean="0">
                  <a:solidFill>
                    <a:srgbClr val="2B3A12"/>
                  </a:solidFill>
                  <a:latin typeface="標楷體" pitchFamily="65" charset="-120"/>
                  <a:ea typeface="標楷體" pitchFamily="65" charset="-120"/>
                </a:rPr>
                <a:t>香港學生需要擁有哪三項特質？</a:t>
              </a:r>
              <a:endParaRPr lang="en-US" altLang="zh-HK" sz="3000" dirty="0" smtClean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0" indent="0">
                <a:buNone/>
              </a:pPr>
              <a:r>
                <a:rPr lang="en-US" altLang="zh-HK" sz="3000" dirty="0" smtClean="0">
                  <a:solidFill>
                    <a:srgbClr val="2B3A12"/>
                  </a:solidFill>
                  <a:latin typeface="標楷體" pitchFamily="65" charset="-120"/>
                  <a:ea typeface="標楷體" pitchFamily="65" charset="-120"/>
                </a:rPr>
                <a:t> </a:t>
              </a:r>
              <a:r>
                <a:rPr lang="zh-HK" altLang="zh-HK" sz="3000" dirty="0" smtClean="0">
                  <a:solidFill>
                    <a:srgbClr val="2B3A12"/>
                  </a:solidFill>
                  <a:latin typeface="標楷體" pitchFamily="65" charset="-120"/>
                  <a:ea typeface="標楷體" pitchFamily="65" charset="-120"/>
                </a:rPr>
                <a:t>香港教師的專業角色</a:t>
              </a:r>
              <a:r>
                <a:rPr lang="zh-HK" altLang="zh-HK" sz="3000" dirty="0">
                  <a:solidFill>
                    <a:srgbClr val="2B3A12"/>
                  </a:solidFill>
                  <a:latin typeface="標楷體" pitchFamily="65" charset="-120"/>
                  <a:ea typeface="標楷體" pitchFamily="65" charset="-120"/>
                </a:rPr>
                <a:t>是甚麼</a:t>
              </a:r>
              <a:r>
                <a:rPr lang="zh-HK" altLang="zh-HK" sz="3000" dirty="0" smtClean="0">
                  <a:solidFill>
                    <a:srgbClr val="2B3A12"/>
                  </a:solidFill>
                  <a:latin typeface="標楷體" pitchFamily="65" charset="-120"/>
                  <a:ea typeface="標楷體" pitchFamily="65" charset="-120"/>
                </a:rPr>
                <a:t>？</a:t>
              </a:r>
              <a:endParaRPr lang="zh-TW" altLang="zh-HK" sz="3000" dirty="0" smtClean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0" indent="0">
                <a:buNone/>
              </a:pPr>
              <a:r>
                <a:rPr lang="en-US" altLang="zh-HK" sz="3000" dirty="0" smtClean="0">
                  <a:solidFill>
                    <a:srgbClr val="2B3A12"/>
                  </a:solidFill>
                  <a:latin typeface="標楷體" pitchFamily="65" charset="-120"/>
                  <a:ea typeface="標楷體" pitchFamily="65" charset="-120"/>
                </a:rPr>
                <a:t> </a:t>
              </a:r>
              <a:r>
                <a:rPr lang="zh-HK" altLang="zh-HK" sz="3000" dirty="0" smtClean="0">
                  <a:solidFill>
                    <a:srgbClr val="2B3A12"/>
                  </a:solidFill>
                  <a:latin typeface="標楷體" pitchFamily="65" charset="-120"/>
                  <a:ea typeface="標楷體" pitchFamily="65" charset="-120"/>
                </a:rPr>
                <a:t>香港校長的專業角色</a:t>
              </a:r>
              <a:r>
                <a:rPr lang="zh-HK" altLang="zh-HK" sz="3000" dirty="0">
                  <a:solidFill>
                    <a:srgbClr val="2B3A12"/>
                  </a:solidFill>
                  <a:latin typeface="標楷體" pitchFamily="65" charset="-120"/>
                  <a:ea typeface="標楷體" pitchFamily="65" charset="-120"/>
                </a:rPr>
                <a:t>是甚麼</a:t>
              </a:r>
              <a:r>
                <a:rPr lang="zh-HK" altLang="zh-HK" sz="3000" dirty="0" smtClean="0">
                  <a:solidFill>
                    <a:srgbClr val="2B3A12"/>
                  </a:solidFill>
                  <a:latin typeface="標楷體" pitchFamily="65" charset="-120"/>
                  <a:ea typeface="標楷體" pitchFamily="65" charset="-120"/>
                </a:rPr>
                <a:t>？</a:t>
              </a:r>
              <a:endParaRPr lang="zh-TW" altLang="zh-HK" sz="3000" dirty="0" smtClean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0" indent="0">
                <a:buNone/>
              </a:pPr>
              <a:endParaRPr lang="zh-HK" altLang="en-US" sz="3000" dirty="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8" name="Google Shape;263;p1"/>
            <p:cNvSpPr txBox="1"/>
            <p:nvPr/>
          </p:nvSpPr>
          <p:spPr>
            <a:xfrm>
              <a:off x="2258566" y="2324614"/>
              <a:ext cx="1244303" cy="3483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t" anchorCtr="0">
              <a:noAutofit/>
            </a:bodyPr>
            <a:lstStyle/>
            <a:p>
              <a:pPr marL="271463" lvl="0" algn="ctr">
                <a:lnSpc>
                  <a:spcPct val="134000"/>
                </a:lnSpc>
                <a:buClr>
                  <a:srgbClr val="4F81BD"/>
                </a:buClr>
                <a:buSzPts val="2800"/>
              </a:pPr>
              <a:r>
                <a:rPr lang="en-US" altLang="zh-TW" sz="2750" dirty="0" smtClean="0">
                  <a:solidFill>
                    <a:srgbClr val="BA946E"/>
                  </a:solidFill>
                  <a:latin typeface="Agenda" pitchFamily="2" charset="0"/>
                  <a:ea typeface="標楷體" pitchFamily="65" charset="-120"/>
                  <a:cs typeface="Microsoft JhengHei"/>
                  <a:sym typeface="Microsoft JhengHei"/>
                </a:rPr>
                <a:t>1.</a:t>
              </a:r>
              <a:br>
                <a:rPr lang="en-US" altLang="zh-TW" sz="2750" dirty="0" smtClean="0">
                  <a:solidFill>
                    <a:srgbClr val="BA946E"/>
                  </a:solidFill>
                  <a:latin typeface="Agenda" pitchFamily="2" charset="0"/>
                  <a:ea typeface="標楷體" pitchFamily="65" charset="-120"/>
                  <a:cs typeface="Microsoft JhengHei"/>
                  <a:sym typeface="Microsoft JhengHei"/>
                </a:rPr>
              </a:br>
              <a:r>
                <a:rPr lang="en-US" altLang="zh-TW" sz="2750" dirty="0" smtClean="0">
                  <a:solidFill>
                    <a:srgbClr val="BA946E"/>
                  </a:solidFill>
                  <a:latin typeface="Agenda" pitchFamily="2" charset="0"/>
                  <a:ea typeface="標楷體" pitchFamily="65" charset="-120"/>
                  <a:cs typeface="Microsoft JhengHei"/>
                  <a:sym typeface="Microsoft JhengHei"/>
                </a:rPr>
                <a:t>2.</a:t>
              </a:r>
              <a:br>
                <a:rPr lang="en-US" altLang="zh-TW" sz="2750" dirty="0" smtClean="0">
                  <a:solidFill>
                    <a:srgbClr val="BA946E"/>
                  </a:solidFill>
                  <a:latin typeface="Agenda" pitchFamily="2" charset="0"/>
                  <a:ea typeface="標楷體" pitchFamily="65" charset="-120"/>
                  <a:cs typeface="Microsoft JhengHei"/>
                  <a:sym typeface="Microsoft JhengHei"/>
                </a:rPr>
              </a:br>
              <a:r>
                <a:rPr lang="en-US" altLang="zh-TW" sz="2750" dirty="0" smtClean="0">
                  <a:solidFill>
                    <a:srgbClr val="BA946E"/>
                  </a:solidFill>
                  <a:latin typeface="Agenda" pitchFamily="2" charset="0"/>
                  <a:ea typeface="標楷體" pitchFamily="65" charset="-120"/>
                  <a:cs typeface="Microsoft JhengHei"/>
                  <a:sym typeface="Microsoft JhengHei"/>
                </a:rPr>
                <a:t>3.</a:t>
              </a:r>
              <a:br>
                <a:rPr lang="en-US" altLang="zh-TW" sz="2750" dirty="0" smtClean="0">
                  <a:solidFill>
                    <a:srgbClr val="BA946E"/>
                  </a:solidFill>
                  <a:latin typeface="Agenda" pitchFamily="2" charset="0"/>
                  <a:ea typeface="標楷體" pitchFamily="65" charset="-120"/>
                  <a:cs typeface="Microsoft JhengHei"/>
                  <a:sym typeface="Microsoft JhengHei"/>
                </a:rPr>
              </a:br>
              <a:r>
                <a:rPr lang="en-US" altLang="zh-TW" sz="2750" dirty="0" smtClean="0">
                  <a:solidFill>
                    <a:srgbClr val="BA946E"/>
                  </a:solidFill>
                  <a:latin typeface="Agenda" pitchFamily="2" charset="0"/>
                  <a:ea typeface="標楷體" pitchFamily="65" charset="-120"/>
                  <a:cs typeface="Microsoft JhengHei"/>
                  <a:sym typeface="Microsoft JhengHei"/>
                </a:rPr>
                <a:t>4.</a:t>
              </a:r>
              <a:br>
                <a:rPr lang="en-US" altLang="zh-TW" sz="2750" dirty="0" smtClean="0">
                  <a:solidFill>
                    <a:srgbClr val="BA946E"/>
                  </a:solidFill>
                  <a:latin typeface="Agenda" pitchFamily="2" charset="0"/>
                  <a:ea typeface="標楷體" pitchFamily="65" charset="-120"/>
                  <a:cs typeface="Microsoft JhengHei"/>
                  <a:sym typeface="Microsoft JhengHei"/>
                </a:rPr>
              </a:br>
              <a:r>
                <a:rPr lang="en-US" altLang="zh-TW" sz="2750" dirty="0" smtClean="0">
                  <a:solidFill>
                    <a:srgbClr val="BA946E"/>
                  </a:solidFill>
                  <a:latin typeface="Agenda" pitchFamily="2" charset="0"/>
                  <a:ea typeface="標楷體" pitchFamily="65" charset="-120"/>
                  <a:cs typeface="Microsoft JhengHei"/>
                  <a:sym typeface="Microsoft JhengHei"/>
                </a:rPr>
                <a:t>5.</a:t>
              </a:r>
              <a:endParaRPr sz="2750" b="0" i="0" u="none" strike="noStrike" cap="none" dirty="0">
                <a:solidFill>
                  <a:srgbClr val="BA946E"/>
                </a:solidFill>
                <a:latin typeface="Agenda" pitchFamily="2" charset="0"/>
                <a:ea typeface="標楷體" pitchFamily="65" charset="-120"/>
                <a:cs typeface="Microsoft JhengHei"/>
                <a:sym typeface="Microsoft JhengHe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9150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Fos\@Projects\@2022_works\2022_T-Standard+\PPT modify\stuff\0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12190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970212" y="569258"/>
            <a:ext cx="89644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TW" sz="4400" dirty="0">
                <a:solidFill>
                  <a:srgbClr val="FF0000"/>
                </a:solidFill>
                <a:latin typeface="Agenda" pitchFamily="2" charset="0"/>
                <a:ea typeface="MFinance HK Bold" pitchFamily="2" charset="-120"/>
              </a:rPr>
              <a:t>COTAP</a:t>
            </a:r>
            <a:r>
              <a:rPr lang="en-US" altLang="zh-TW" sz="4000" dirty="0">
                <a:solidFill>
                  <a:prstClr val="black"/>
                </a:solidFill>
                <a:latin typeface="Agenda" pitchFamily="2" charset="0"/>
                <a:ea typeface="MFinance HK Bold" pitchFamily="2" charset="-120"/>
              </a:rPr>
              <a:t> </a:t>
            </a:r>
            <a:r>
              <a:rPr lang="zh-TW" altLang="en-US" sz="4000" dirty="0">
                <a:solidFill>
                  <a:srgbClr val="663D4E"/>
                </a:solidFill>
                <a:latin typeface="MFinance HK Bold" pitchFamily="2" charset="-120"/>
                <a:ea typeface="MFinance HK Bold" pitchFamily="2" charset="-120"/>
              </a:rPr>
              <a:t>的中文名稱是甚麼</a:t>
            </a:r>
            <a:r>
              <a:rPr lang="en-US" altLang="zh-TW" sz="4000" dirty="0">
                <a:solidFill>
                  <a:srgbClr val="663D4E"/>
                </a:solidFill>
                <a:latin typeface="MFinance HK Bold" pitchFamily="2" charset="-120"/>
                <a:ea typeface="MFinance HK Bold" pitchFamily="2" charset="-120"/>
              </a:rPr>
              <a:t>? </a:t>
            </a:r>
            <a:r>
              <a:rPr lang="en-US" altLang="zh-TW" sz="2000" dirty="0">
                <a:solidFill>
                  <a:srgbClr val="663D4E"/>
                </a:solidFill>
                <a:latin typeface="MFinance HK Bold" pitchFamily="2" charset="-120"/>
                <a:ea typeface="MFinance HK Bold" pitchFamily="2" charset="-120"/>
              </a:rPr>
              <a:t>(</a:t>
            </a:r>
            <a:r>
              <a:rPr lang="zh-TW" altLang="en-US" sz="2000" dirty="0">
                <a:solidFill>
                  <a:srgbClr val="663D4E"/>
                </a:solidFill>
                <a:latin typeface="MFinance HK Bold" pitchFamily="2" charset="-120"/>
                <a:ea typeface="MFinance HK Bold" pitchFamily="2" charset="-120"/>
              </a:rPr>
              <a:t>告訴您的學習伙伴</a:t>
            </a:r>
            <a:r>
              <a:rPr lang="en-US" altLang="zh-TW" sz="2000" dirty="0">
                <a:solidFill>
                  <a:srgbClr val="663D4E"/>
                </a:solidFill>
                <a:latin typeface="MFinance HK Bold" pitchFamily="2" charset="-120"/>
                <a:ea typeface="MFinance HK Bold" pitchFamily="2" charset="-120"/>
              </a:rPr>
              <a:t>)</a:t>
            </a:r>
            <a:endParaRPr lang="zh-HK" altLang="en-US" sz="2000" dirty="0">
              <a:solidFill>
                <a:srgbClr val="663D4E"/>
              </a:solidFill>
              <a:latin typeface="MFinance HK Bold" pitchFamily="2" charset="-120"/>
              <a:ea typeface="MFinance HK Bold" pitchFamily="2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10696" y="3759231"/>
            <a:ext cx="1067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altLang="zh-HK" sz="2400" b="1" dirty="0">
                <a:solidFill>
                  <a:srgbClr val="FF0000"/>
                </a:solidFill>
                <a:latin typeface="Agenda" pitchFamily="2" charset="0"/>
                <a:ea typeface="MElleHK-Medium" pitchFamily="50" charset="-120"/>
              </a:rPr>
              <a:t>C</a:t>
            </a:r>
            <a:r>
              <a:rPr lang="en-US" altLang="zh-HK" sz="2400" dirty="0">
                <a:solidFill>
                  <a:prstClr val="black"/>
                </a:solidFill>
                <a:latin typeface="Agenda" pitchFamily="2" charset="0"/>
                <a:ea typeface="MElleHK-Medium" pitchFamily="50" charset="-120"/>
              </a:rPr>
              <a:t>ommittee </a:t>
            </a:r>
            <a:r>
              <a:rPr lang="en-US" altLang="zh-TW" sz="2400" b="1" dirty="0">
                <a:solidFill>
                  <a:srgbClr val="FF0000"/>
                </a:solidFill>
                <a:latin typeface="Agenda" pitchFamily="2" charset="0"/>
                <a:ea typeface="MElleHK-Medium" pitchFamily="50" charset="-120"/>
              </a:rPr>
              <a:t>O</a:t>
            </a:r>
            <a:r>
              <a:rPr lang="en-US" altLang="zh-HK" sz="2400" dirty="0">
                <a:solidFill>
                  <a:prstClr val="black"/>
                </a:solidFill>
                <a:latin typeface="Agenda" pitchFamily="2" charset="0"/>
                <a:ea typeface="MElleHK-Medium" pitchFamily="50" charset="-120"/>
              </a:rPr>
              <a:t>n Professional Development of </a:t>
            </a:r>
            <a:r>
              <a:rPr lang="en-US" altLang="zh-HK" sz="2400" b="1" dirty="0">
                <a:solidFill>
                  <a:srgbClr val="FF0000"/>
                </a:solidFill>
                <a:latin typeface="Agenda" pitchFamily="2" charset="0"/>
                <a:ea typeface="MElleHK-Medium" pitchFamily="50" charset="-120"/>
              </a:rPr>
              <a:t>T</a:t>
            </a:r>
            <a:r>
              <a:rPr lang="en-US" altLang="zh-HK" sz="2400" dirty="0">
                <a:solidFill>
                  <a:prstClr val="black"/>
                </a:solidFill>
                <a:latin typeface="Agenda" pitchFamily="2" charset="0"/>
                <a:ea typeface="MElleHK-Medium" pitchFamily="50" charset="-120"/>
              </a:rPr>
              <a:t>eachers </a:t>
            </a:r>
            <a:r>
              <a:rPr lang="en-US" altLang="zh-TW" sz="2400" b="1" dirty="0">
                <a:solidFill>
                  <a:srgbClr val="FF0000"/>
                </a:solidFill>
                <a:latin typeface="Agenda" pitchFamily="2" charset="0"/>
                <a:ea typeface="MElleHK-Medium" pitchFamily="50" charset="-120"/>
              </a:rPr>
              <a:t>A</a:t>
            </a:r>
            <a:r>
              <a:rPr lang="en-US" altLang="zh-HK" sz="2400" dirty="0">
                <a:solidFill>
                  <a:prstClr val="black"/>
                </a:solidFill>
                <a:latin typeface="Agenda" pitchFamily="2" charset="0"/>
                <a:ea typeface="MElleHK-Medium" pitchFamily="50" charset="-120"/>
              </a:rPr>
              <a:t>nd </a:t>
            </a:r>
            <a:r>
              <a:rPr lang="en-US" altLang="zh-HK" sz="2400" b="1" dirty="0">
                <a:solidFill>
                  <a:srgbClr val="FF0000"/>
                </a:solidFill>
                <a:latin typeface="Agenda" pitchFamily="2" charset="0"/>
                <a:ea typeface="MElleHK-Medium" pitchFamily="50" charset="-120"/>
              </a:rPr>
              <a:t>P</a:t>
            </a:r>
            <a:r>
              <a:rPr lang="en-US" altLang="zh-HK" sz="2400" dirty="0">
                <a:solidFill>
                  <a:prstClr val="black"/>
                </a:solidFill>
                <a:latin typeface="Agenda" pitchFamily="2" charset="0"/>
                <a:ea typeface="MElleHK-Medium" pitchFamily="50" charset="-120"/>
              </a:rPr>
              <a:t>rincipals (</a:t>
            </a:r>
            <a:r>
              <a:rPr lang="en-US" altLang="zh-HK" sz="2400" dirty="0">
                <a:solidFill>
                  <a:srgbClr val="FF0000"/>
                </a:solidFill>
                <a:latin typeface="Agenda" pitchFamily="2" charset="0"/>
                <a:ea typeface="MElleHK-Medium" pitchFamily="50" charset="-120"/>
              </a:rPr>
              <a:t>COTAP</a:t>
            </a:r>
            <a:r>
              <a:rPr lang="en-US" altLang="zh-HK" sz="2400" dirty="0">
                <a:solidFill>
                  <a:prstClr val="black"/>
                </a:solidFill>
                <a:latin typeface="Agenda" pitchFamily="2" charset="0"/>
                <a:ea typeface="MElleHK-Medium" pitchFamily="50" charset="-120"/>
              </a:rPr>
              <a:t>)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0" y="4811544"/>
            <a:ext cx="121919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TW" sz="3800" dirty="0" smtClean="0">
                <a:solidFill>
                  <a:srgbClr val="FF0000"/>
                </a:solidFill>
                <a:latin typeface="Agenda" pitchFamily="2" charset="0"/>
                <a:ea typeface="MElleHK-Medium" pitchFamily="50" charset="-120"/>
              </a:rPr>
              <a:t>COTAP</a:t>
            </a:r>
            <a:r>
              <a:rPr lang="zh-TW" altLang="en-US" sz="38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名稱</a:t>
            </a:r>
            <a:r>
              <a:rPr lang="zh-TW" altLang="en-US" sz="3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包括教師及校長</a:t>
            </a:r>
            <a:endParaRPr lang="zh-HK" altLang="en-US" sz="3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307472" y="1707505"/>
            <a:ext cx="11582400" cy="15224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D:\Fos\@Projects\@2022_works\2022_T-Standard+\PPT modify\stuff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09" y="1933010"/>
            <a:ext cx="10761366" cy="110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5813F6-0B6D-4F6D-A3F2-AEA19132943F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9890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圓角矩形 17"/>
          <p:cNvSpPr/>
          <p:nvPr/>
        </p:nvSpPr>
        <p:spPr>
          <a:xfrm>
            <a:off x="307472" y="1707505"/>
            <a:ext cx="11582400" cy="15224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D:\Fos\@Projects\@2022_works\2022_T-Standard+\PPT modify\stuff\0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12190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群組 14"/>
          <p:cNvGrpSpPr/>
          <p:nvPr/>
        </p:nvGrpSpPr>
        <p:grpSpPr>
          <a:xfrm>
            <a:off x="5233952" y="3525927"/>
            <a:ext cx="6242271" cy="1970971"/>
            <a:chOff x="6240015" y="3022289"/>
            <a:chExt cx="6242271" cy="1970971"/>
          </a:xfrm>
        </p:grpSpPr>
        <p:sp>
          <p:nvSpPr>
            <p:cNvPr id="4" name="文字方塊 3"/>
            <p:cNvSpPr txBox="1"/>
            <p:nvPr/>
          </p:nvSpPr>
          <p:spPr>
            <a:xfrm>
              <a:off x="6240015" y="3022289"/>
              <a:ext cx="53817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defTabSz="914400">
                <a:buFont typeface="Arial" panose="020B0604020202020204" pitchFamily="34" charset="0"/>
                <a:buChar char="•"/>
                <a:defRPr/>
              </a:pPr>
              <a:r>
                <a:rPr lang="zh-TW" altLang="en-US" sz="3200" dirty="0">
                  <a:solidFill>
                    <a:prstClr val="black"/>
                  </a:solidFill>
                  <a:latin typeface="標楷體" pitchFamily="65" charset="-120"/>
                  <a:ea typeface="標楷體" pitchFamily="65" charset="-120"/>
                </a:rPr>
                <a:t>達至全人健康</a:t>
              </a:r>
              <a:endParaRPr lang="zh-HK" altLang="en-US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6240016" y="3704509"/>
              <a:ext cx="62422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defTabSz="914400">
                <a:buFont typeface="Arial" panose="020B0604020202020204" pitchFamily="34" charset="0"/>
                <a:buChar char="•"/>
                <a:defRPr/>
              </a:pPr>
              <a:r>
                <a:rPr lang="zh-TW" altLang="en-US" sz="3200" dirty="0">
                  <a:solidFill>
                    <a:prstClr val="black"/>
                  </a:solidFill>
                  <a:latin typeface="標楷體" pitchFamily="65" charset="-120"/>
                  <a:ea typeface="標楷體" pitchFamily="65" charset="-120"/>
                </a:rPr>
                <a:t>具備成年階段所需的素養</a:t>
              </a:r>
              <a:endParaRPr lang="zh-HK" altLang="en-US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6248254" y="4408485"/>
              <a:ext cx="59437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defTabSz="914400">
                <a:buFont typeface="Arial" panose="020B0604020202020204" pitchFamily="34" charset="0"/>
                <a:buChar char="•"/>
                <a:defRPr/>
              </a:pPr>
              <a:r>
                <a:rPr lang="zh-TW" altLang="en-US" sz="3200" dirty="0">
                  <a:solidFill>
                    <a:prstClr val="black"/>
                  </a:solidFill>
                  <a:latin typeface="標楷體" pitchFamily="65" charset="-120"/>
                  <a:ea typeface="標楷體" pitchFamily="65" charset="-120"/>
                </a:rPr>
                <a:t>靈活應對未來的轉變</a:t>
              </a:r>
              <a:endParaRPr lang="zh-HK" altLang="en-US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2461088" y="1502011"/>
            <a:ext cx="7216210" cy="1271572"/>
            <a:chOff x="2025668" y="1502011"/>
            <a:chExt cx="7216210" cy="1271572"/>
          </a:xfrm>
        </p:grpSpPr>
        <p:sp>
          <p:nvSpPr>
            <p:cNvPr id="7" name="文字方塊 6"/>
            <p:cNvSpPr txBox="1"/>
            <p:nvPr/>
          </p:nvSpPr>
          <p:spPr>
            <a:xfrm>
              <a:off x="2079454" y="1502011"/>
              <a:ext cx="4787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TW" altLang="en-US" sz="3600" dirty="0">
                  <a:solidFill>
                    <a:prstClr val="black"/>
                  </a:solidFill>
                  <a:latin typeface="標楷體" pitchFamily="65" charset="-120"/>
                  <a:ea typeface="標楷體" pitchFamily="65" charset="-120"/>
                </a:rPr>
                <a:t>最重要的主導</a:t>
              </a:r>
              <a:r>
                <a:rPr lang="zh-TW" altLang="en-US" sz="3600" dirty="0" smtClean="0">
                  <a:solidFill>
                    <a:prstClr val="black"/>
                  </a:solidFill>
                  <a:latin typeface="標楷體" pitchFamily="65" charset="-120"/>
                  <a:ea typeface="標楷體" pitchFamily="65" charset="-120"/>
                </a:rPr>
                <a:t>原則</a:t>
              </a:r>
              <a:r>
                <a:rPr lang="en-US" altLang="zh-TW" sz="3600" dirty="0" smtClean="0">
                  <a:solidFill>
                    <a:prstClr val="black"/>
                  </a:solidFill>
                  <a:latin typeface="標楷體" pitchFamily="65" charset="-120"/>
                  <a:ea typeface="標楷體" pitchFamily="65" charset="-120"/>
                </a:rPr>
                <a:t>:</a:t>
              </a:r>
              <a:endParaRPr lang="en-US" altLang="zh-TW" sz="36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2025668" y="2127252"/>
              <a:ext cx="721621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TW" altLang="en-US" sz="3600" dirty="0">
                  <a:solidFill>
                    <a:prstClr val="black"/>
                  </a:solidFill>
                  <a:latin typeface="標楷體" pitchFamily="65" charset="-120"/>
                  <a:ea typeface="標楷體" pitchFamily="65" charset="-120"/>
                </a:rPr>
                <a:t>以</a:t>
              </a:r>
              <a:r>
                <a:rPr lang="zh-TW" altLang="en-US" sz="3600" dirty="0" smtClean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學生發展</a:t>
              </a:r>
              <a:r>
                <a:rPr lang="zh-TW" altLang="en-US" sz="36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和學習需要</a:t>
              </a:r>
              <a:r>
                <a:rPr lang="zh-TW" altLang="en-US" sz="3600" dirty="0">
                  <a:solidFill>
                    <a:prstClr val="black"/>
                  </a:solidFill>
                  <a:latin typeface="標楷體" pitchFamily="65" charset="-120"/>
                  <a:ea typeface="標楷體" pitchFamily="65" charset="-120"/>
                </a:rPr>
                <a:t>為中心</a:t>
              </a:r>
              <a:r>
                <a:rPr lang="en-US" altLang="zh-TW" sz="3600" dirty="0">
                  <a:solidFill>
                    <a:prstClr val="black"/>
                  </a:solidFill>
                  <a:latin typeface="標楷體" pitchFamily="65" charset="-120"/>
                  <a:ea typeface="標楷體" pitchFamily="65" charset="-120"/>
                </a:rPr>
                <a:t>!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6001519" y="1509949"/>
              <a:ext cx="324035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TW" altLang="en-US" sz="3600" dirty="0">
                  <a:solidFill>
                    <a:prstClr val="black"/>
                  </a:solidFill>
                  <a:latin typeface="標楷體" pitchFamily="65" charset="-120"/>
                  <a:ea typeface="標楷體" pitchFamily="65" charset="-120"/>
                </a:rPr>
                <a:t>以學生為中心</a:t>
              </a:r>
              <a:r>
                <a:rPr lang="en-US" altLang="zh-TW" sz="3600" dirty="0">
                  <a:solidFill>
                    <a:prstClr val="black"/>
                  </a:solidFill>
                  <a:latin typeface="標楷體" pitchFamily="65" charset="-120"/>
                  <a:ea typeface="標楷體" pitchFamily="65" charset="-120"/>
                </a:rPr>
                <a:t>?</a:t>
              </a:r>
            </a:p>
          </p:txBody>
        </p:sp>
      </p:grpSp>
      <p:sp>
        <p:nvSpPr>
          <p:cNvPr id="11" name="矩形 10"/>
          <p:cNvSpPr/>
          <p:nvPr/>
        </p:nvSpPr>
        <p:spPr>
          <a:xfrm>
            <a:off x="0" y="360618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zh-TW" altLang="en-US" sz="4000" dirty="0">
                <a:solidFill>
                  <a:srgbClr val="663D4E"/>
                </a:solidFill>
                <a:latin typeface="MFinance HK Bold" pitchFamily="2" charset="-120"/>
                <a:ea typeface="MFinance HK Bold" pitchFamily="2" charset="-120"/>
              </a:rPr>
              <a:t>培育今日</a:t>
            </a:r>
            <a:r>
              <a:rPr lang="zh-TW" altLang="en-US" sz="4000" dirty="0" smtClean="0">
                <a:solidFill>
                  <a:srgbClr val="663D4E"/>
                </a:solidFill>
                <a:latin typeface="MFinance HK Bold" pitchFamily="2" charset="-120"/>
                <a:ea typeface="MFinance HK Bold" pitchFamily="2" charset="-120"/>
              </a:rPr>
              <a:t>學生 成就</a:t>
            </a:r>
            <a:r>
              <a:rPr lang="zh-TW" altLang="en-US" sz="4000" dirty="0">
                <a:solidFill>
                  <a:srgbClr val="663D4E"/>
                </a:solidFill>
                <a:latin typeface="MFinance HK Bold" pitchFamily="2" charset="-120"/>
                <a:ea typeface="MFinance HK Bold" pitchFamily="2" charset="-120"/>
              </a:rPr>
              <a:t>明日領袖</a:t>
            </a:r>
            <a:endParaRPr lang="zh-HK" altLang="en-US" sz="4000" dirty="0">
              <a:solidFill>
                <a:srgbClr val="663D4E"/>
              </a:solidFill>
              <a:latin typeface="MFinance HK Bold" pitchFamily="2" charset="-120"/>
              <a:ea typeface="MFinance HK Bold" pitchFamily="2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5813F6-0B6D-4F6D-A3F2-AEA19132943F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" y="3090626"/>
            <a:ext cx="3584448" cy="35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8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Fos\@Projects\@2022_works\2022_T-Standard+\PPT modify\stuff\0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1587"/>
            <a:ext cx="12190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245" y="2107335"/>
            <a:ext cx="2654371" cy="3726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文字方塊 7"/>
          <p:cNvSpPr txBox="1"/>
          <p:nvPr/>
        </p:nvSpPr>
        <p:spPr>
          <a:xfrm>
            <a:off x="4668954" y="2107335"/>
            <a:ext cx="6797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zh-TW" altLang="en-US" sz="30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標準一  </a:t>
            </a:r>
            <a:endParaRPr lang="en-US" altLang="zh-TW" sz="3000" b="1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>
              <a:defRPr/>
            </a:pPr>
            <a:r>
              <a:rPr lang="zh-TW" altLang="en-US" sz="3000" dirty="0">
                <a:solidFill>
                  <a:srgbClr val="008A3E"/>
                </a:solidFill>
                <a:latin typeface="標楷體" pitchFamily="65" charset="-120"/>
                <a:ea typeface="標楷體" pitchFamily="65" charset="-120"/>
              </a:rPr>
              <a:t>關愛學生的育才</a:t>
            </a:r>
            <a:r>
              <a:rPr lang="zh-TW" altLang="en-US" sz="3000" dirty="0" smtClean="0">
                <a:solidFill>
                  <a:srgbClr val="008A3E"/>
                </a:solidFill>
                <a:latin typeface="標楷體" pitchFamily="65" charset="-120"/>
                <a:ea typeface="標楷體" pitchFamily="65" charset="-120"/>
              </a:rPr>
              <a:t>者 支援</a:t>
            </a:r>
            <a:r>
              <a:rPr lang="zh-TW" altLang="en-US" sz="3000" dirty="0">
                <a:solidFill>
                  <a:srgbClr val="008A3E"/>
                </a:solidFill>
                <a:latin typeface="標楷體" pitchFamily="65" charset="-120"/>
                <a:ea typeface="標楷體" pitchFamily="65" charset="-120"/>
              </a:rPr>
              <a:t>全人</a:t>
            </a:r>
            <a:r>
              <a:rPr lang="zh-TW" altLang="en-US" sz="3000" dirty="0" smtClean="0">
                <a:solidFill>
                  <a:srgbClr val="008A3E"/>
                </a:solidFill>
                <a:latin typeface="標楷體" pitchFamily="65" charset="-120"/>
                <a:ea typeface="標楷體" pitchFamily="65" charset="-120"/>
              </a:rPr>
              <a:t>成長</a:t>
            </a:r>
            <a:endParaRPr lang="en-US" altLang="zh-TW" sz="3000" dirty="0">
              <a:solidFill>
                <a:srgbClr val="008A3E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668954" y="3435388"/>
            <a:ext cx="6797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zh-TW" altLang="en-US" sz="30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標準二  </a:t>
            </a:r>
            <a:endParaRPr lang="en-US" altLang="zh-TW" sz="3000" b="1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>
              <a:defRPr/>
            </a:pPr>
            <a:r>
              <a:rPr lang="zh-TW" altLang="en-US" sz="3000" dirty="0">
                <a:solidFill>
                  <a:srgbClr val="008A3E"/>
                </a:solidFill>
                <a:latin typeface="標楷體" pitchFamily="65" charset="-120"/>
                <a:ea typeface="標楷體" pitchFamily="65" charset="-120"/>
              </a:rPr>
              <a:t>啟發學生的共建</a:t>
            </a:r>
            <a:r>
              <a:rPr lang="zh-TW" altLang="en-US" sz="3000" dirty="0" smtClean="0">
                <a:solidFill>
                  <a:srgbClr val="008A3E"/>
                </a:solidFill>
                <a:latin typeface="標楷體" pitchFamily="65" charset="-120"/>
                <a:ea typeface="標楷體" pitchFamily="65" charset="-120"/>
              </a:rPr>
              <a:t>者 結伴</a:t>
            </a:r>
            <a:r>
              <a:rPr lang="zh-TW" altLang="en-US" sz="3000" dirty="0">
                <a:solidFill>
                  <a:srgbClr val="008A3E"/>
                </a:solidFill>
                <a:latin typeface="標楷體" pitchFamily="65" charset="-120"/>
                <a:ea typeface="標楷體" pitchFamily="65" charset="-120"/>
              </a:rPr>
              <a:t>建構</a:t>
            </a:r>
            <a:r>
              <a:rPr lang="zh-TW" altLang="en-US" sz="3000" dirty="0" smtClean="0">
                <a:solidFill>
                  <a:srgbClr val="008A3E"/>
                </a:solidFill>
                <a:latin typeface="標楷體" pitchFamily="65" charset="-120"/>
                <a:ea typeface="標楷體" pitchFamily="65" charset="-120"/>
              </a:rPr>
              <a:t>知識</a:t>
            </a:r>
            <a:endParaRPr lang="en-US" altLang="zh-TW" sz="3000" dirty="0">
              <a:solidFill>
                <a:srgbClr val="008A3E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670624" y="4834575"/>
            <a:ext cx="6797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zh-TW" altLang="en-US" sz="30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標準三  </a:t>
            </a:r>
            <a:endParaRPr lang="en-US" altLang="zh-TW" sz="3000" b="1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>
              <a:defRPr/>
            </a:pPr>
            <a:r>
              <a:rPr lang="zh-TW" altLang="en-US" sz="3000" dirty="0">
                <a:solidFill>
                  <a:srgbClr val="008A3E"/>
                </a:solidFill>
                <a:latin typeface="標楷體" pitchFamily="65" charset="-120"/>
                <a:ea typeface="標楷體" pitchFamily="65" charset="-120"/>
              </a:rPr>
              <a:t>敬業樂群的</a:t>
            </a:r>
            <a:r>
              <a:rPr lang="zh-TW" altLang="en-US" sz="3000" dirty="0" smtClean="0">
                <a:solidFill>
                  <a:srgbClr val="008A3E"/>
                </a:solidFill>
                <a:latin typeface="標楷體" pitchFamily="65" charset="-120"/>
                <a:ea typeface="標楷體" pitchFamily="65" charset="-120"/>
              </a:rPr>
              <a:t>典範 彰顯</a:t>
            </a:r>
            <a:r>
              <a:rPr lang="zh-TW" altLang="en-US" sz="3000" dirty="0">
                <a:solidFill>
                  <a:srgbClr val="008A3E"/>
                </a:solidFill>
                <a:latin typeface="標楷體" pitchFamily="65" charset="-120"/>
                <a:ea typeface="標楷體" pitchFamily="65" charset="-120"/>
              </a:rPr>
              <a:t>專業</a:t>
            </a:r>
            <a:r>
              <a:rPr lang="zh-TW" altLang="en-US" sz="3000" dirty="0" smtClean="0">
                <a:solidFill>
                  <a:srgbClr val="008A3E"/>
                </a:solidFill>
                <a:latin typeface="標楷體" pitchFamily="65" charset="-120"/>
                <a:ea typeface="標楷體" pitchFamily="65" charset="-120"/>
              </a:rPr>
              <a:t>精神</a:t>
            </a:r>
            <a:endParaRPr lang="en-US" altLang="zh-TW" sz="3000" dirty="0">
              <a:solidFill>
                <a:srgbClr val="008A3E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514636" y="246297"/>
            <a:ext cx="4162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zh-HK" altLang="en-US" sz="4000" dirty="0" smtClean="0">
                <a:solidFill>
                  <a:srgbClr val="663D4E"/>
                </a:solidFill>
                <a:latin typeface="MFinance HK Bold" pitchFamily="2" charset="-120"/>
                <a:ea typeface="MFinance HK Bold" pitchFamily="2" charset="-120"/>
              </a:rPr>
              <a:t>標準 與 </a:t>
            </a:r>
            <a:r>
              <a:rPr lang="zh-HK" altLang="en-US" sz="4000" dirty="0">
                <a:solidFill>
                  <a:srgbClr val="663D4E"/>
                </a:solidFill>
                <a:latin typeface="MFinance HK Bold" pitchFamily="2" charset="-120"/>
                <a:ea typeface="MFinance HK Bold" pitchFamily="2" charset="-120"/>
              </a:rPr>
              <a:t>角色</a:t>
            </a:r>
          </a:p>
        </p:txBody>
      </p:sp>
      <p:sp>
        <p:nvSpPr>
          <p:cNvPr id="4" name="矩形 3"/>
          <p:cNvSpPr/>
          <p:nvPr/>
        </p:nvSpPr>
        <p:spPr>
          <a:xfrm>
            <a:off x="1397923" y="1233934"/>
            <a:ext cx="100700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zh-TW" altLang="en-US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在「</a:t>
            </a:r>
            <a:r>
              <a:rPr lang="en-US" altLang="zh-TW" sz="3200" dirty="0">
                <a:solidFill>
                  <a:prstClr val="black"/>
                </a:solidFill>
                <a:latin typeface="Agenda" pitchFamily="2" charset="0"/>
                <a:ea typeface="MElleHK-Medium" pitchFamily="50" charset="-120"/>
              </a:rPr>
              <a:t>T-</a:t>
            </a:r>
            <a:r>
              <a:rPr lang="zh-TW" altLang="en-US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標準</a:t>
            </a:r>
            <a:r>
              <a:rPr lang="en-US" altLang="zh-TW" sz="3200" baseline="30000" dirty="0">
                <a:solidFill>
                  <a:prstClr val="black"/>
                </a:solidFill>
                <a:latin typeface="MFinance HK Bold" pitchFamily="2" charset="-120"/>
                <a:ea typeface="MFinance HK Bold" pitchFamily="2" charset="-120"/>
              </a:rPr>
              <a:t>+</a:t>
            </a:r>
            <a:r>
              <a:rPr lang="zh-TW" altLang="en-US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」中，教師有哪三個角色</a:t>
            </a:r>
            <a:r>
              <a:rPr lang="en-US" altLang="zh-TW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? </a:t>
            </a:r>
            <a:r>
              <a:rPr lang="en-US" altLang="zh-TW" sz="2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告訴您的伙伴</a:t>
            </a:r>
            <a:r>
              <a:rPr lang="en-US" altLang="zh-TW" sz="2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HK" altLang="en-US" sz="20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5813F6-0B6D-4F6D-A3F2-AEA19132943F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5678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Fos\@Projects\@2022_works\2022_T-Standard+\PPT modify\stuff\0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12190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77" y="2093257"/>
            <a:ext cx="2654371" cy="3726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文字方塊 7"/>
          <p:cNvSpPr txBox="1"/>
          <p:nvPr/>
        </p:nvSpPr>
        <p:spPr>
          <a:xfrm>
            <a:off x="3395046" y="2093257"/>
            <a:ext cx="9137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標準一  </a:t>
            </a:r>
            <a:endParaRPr kumimoji="0" lang="en-US" altLang="zh-TW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以德潤才的躬行</a:t>
            </a:r>
            <a:r>
              <a:rPr kumimoji="0" lang="zh-TW" alt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者 </a:t>
            </a:r>
            <a:r>
              <a:rPr lang="zh-TW" altLang="en-US" sz="2900" dirty="0" smtClean="0">
                <a:solidFill>
                  <a:srgbClr val="008A3E"/>
                </a:solidFill>
                <a:latin typeface="標楷體" pitchFamily="65" charset="-120"/>
                <a:ea typeface="標楷體" pitchFamily="65" charset="-120"/>
              </a:rPr>
              <a:t>貫徹</a:t>
            </a:r>
            <a:r>
              <a:rPr lang="zh-TW" altLang="en-US" sz="2900" dirty="0">
                <a:solidFill>
                  <a:srgbClr val="008A3E"/>
                </a:solidFill>
                <a:latin typeface="標楷體" pitchFamily="65" charset="-120"/>
                <a:ea typeface="標楷體" pitchFamily="65" charset="-120"/>
              </a:rPr>
              <a:t>全人成長及均衡發展的</a:t>
            </a:r>
            <a:r>
              <a:rPr lang="zh-TW" altLang="en-US" sz="2900" dirty="0" smtClean="0">
                <a:solidFill>
                  <a:srgbClr val="008A3E"/>
                </a:solidFill>
                <a:latin typeface="標楷體" pitchFamily="65" charset="-120"/>
                <a:ea typeface="標楷體" pitchFamily="65" charset="-120"/>
              </a:rPr>
              <a:t>理念</a:t>
            </a:r>
            <a:endParaRPr kumimoji="0" lang="en-US" altLang="zh-TW" sz="2900" b="0" i="0" u="none" strike="noStrike" kern="1200" cap="none" spc="0" normalizeH="0" baseline="0" noProof="0" dirty="0">
              <a:ln>
                <a:noFill/>
              </a:ln>
              <a:solidFill>
                <a:srgbClr val="008A3E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395046" y="3377320"/>
            <a:ext cx="872438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標準二  </a:t>
            </a:r>
            <a:endParaRPr kumimoji="0" lang="en-US" altLang="zh-TW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900" dirty="0">
                <a:solidFill>
                  <a:srgbClr val="008A3E"/>
                </a:solidFill>
                <a:latin typeface="標楷體" pitchFamily="65" charset="-120"/>
                <a:ea typeface="標楷體" pitchFamily="65" charset="-120"/>
              </a:rPr>
              <a:t>博學啟思的建</a:t>
            </a:r>
            <a:r>
              <a:rPr lang="zh-TW" altLang="en-US" sz="2900" dirty="0" smtClean="0">
                <a:solidFill>
                  <a:srgbClr val="008A3E"/>
                </a:solidFill>
                <a:latin typeface="標楷體" pitchFamily="65" charset="-120"/>
                <a:ea typeface="標楷體" pitchFamily="65" charset="-120"/>
              </a:rPr>
              <a:t>策者 </a:t>
            </a:r>
            <a:r>
              <a:rPr kumimoji="0" lang="zh-TW" alt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塑造</a:t>
            </a:r>
            <a:r>
              <a:rPr kumimoji="0" lang="zh-TW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好學敏求的學習型</a:t>
            </a:r>
            <a:r>
              <a:rPr kumimoji="0" lang="zh-TW" alt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組織</a:t>
            </a:r>
            <a:endParaRPr kumimoji="0" lang="en-US" altLang="zh-TW" sz="2900" b="0" i="0" u="none" strike="noStrike" kern="1200" cap="none" spc="0" normalizeH="0" baseline="0" noProof="0" dirty="0">
              <a:ln>
                <a:noFill/>
              </a:ln>
              <a:solidFill>
                <a:srgbClr val="008A3E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395046" y="4725096"/>
            <a:ext cx="872438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標準三  </a:t>
            </a:r>
            <a:endParaRPr kumimoji="0" lang="en-US" altLang="zh-TW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900" dirty="0">
                <a:solidFill>
                  <a:srgbClr val="008A3E"/>
                </a:solidFill>
                <a:latin typeface="標楷體" pitchFamily="65" charset="-120"/>
                <a:ea typeface="標楷體" pitchFamily="65" charset="-120"/>
              </a:rPr>
              <a:t>高瞻遠矚的創建</a:t>
            </a:r>
            <a:r>
              <a:rPr lang="zh-TW" altLang="en-US" sz="2900" dirty="0" smtClean="0">
                <a:solidFill>
                  <a:srgbClr val="008A3E"/>
                </a:solidFill>
                <a:latin typeface="標楷體" pitchFamily="65" charset="-120"/>
                <a:ea typeface="標楷體" pitchFamily="65" charset="-120"/>
              </a:rPr>
              <a:t>者 </a:t>
            </a:r>
            <a:r>
              <a:rPr kumimoji="0" lang="zh-TW" alt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推動</a:t>
            </a:r>
            <a:r>
              <a:rPr kumimoji="0" lang="zh-TW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教育變革及學校持續</a:t>
            </a:r>
            <a:r>
              <a:rPr kumimoji="0" lang="zh-TW" alt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進步</a:t>
            </a:r>
            <a:endParaRPr kumimoji="0" lang="en-US" altLang="zh-TW" sz="2900" b="0" i="0" u="none" strike="noStrike" kern="1200" cap="none" spc="0" normalizeH="0" baseline="0" noProof="0" dirty="0">
              <a:ln>
                <a:noFill/>
              </a:ln>
              <a:solidFill>
                <a:srgbClr val="008A3E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523814" y="246297"/>
            <a:ext cx="8154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zh-HK" altLang="en-US" sz="4000" dirty="0">
                <a:solidFill>
                  <a:srgbClr val="663D4E"/>
                </a:solidFill>
                <a:latin typeface="MFinance HK Bold" pitchFamily="2" charset="-120"/>
                <a:ea typeface="MFinance HK Bold" pitchFamily="2" charset="-120"/>
              </a:rPr>
              <a:t>標準 與 角色</a:t>
            </a:r>
          </a:p>
        </p:txBody>
      </p:sp>
      <p:sp>
        <p:nvSpPr>
          <p:cNvPr id="4" name="矩形 3"/>
          <p:cNvSpPr/>
          <p:nvPr/>
        </p:nvSpPr>
        <p:spPr>
          <a:xfrm>
            <a:off x="1817167" y="1303411"/>
            <a:ext cx="87783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在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「</a:t>
            </a:r>
            <a:r>
              <a:rPr lang="en-US" altLang="zh-TW" sz="2800" dirty="0">
                <a:solidFill>
                  <a:prstClr val="black"/>
                </a:solidFill>
                <a:latin typeface="Agenda" pitchFamily="2" charset="0"/>
                <a:ea typeface="MElleHK-Medium" pitchFamily="50" charset="-120"/>
              </a:rPr>
              <a:t> T-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標準</a:t>
            </a:r>
            <a:r>
              <a:rPr lang="en-US" altLang="zh-TW" sz="2800" baseline="30000" dirty="0">
                <a:solidFill>
                  <a:prstClr val="black"/>
                </a:solidFill>
                <a:latin typeface="MFinance HK Bold" pitchFamily="2" charset="-120"/>
                <a:ea typeface="MFinance HK Bold" pitchFamily="2" charset="-120"/>
              </a:rPr>
              <a:t>+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」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中，</a:t>
            </a:r>
            <a:r>
              <a:rPr lang="zh-TW" altLang="en-US" sz="2800" noProof="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校長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有哪三個角色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?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告訴您的伙伴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)</a:t>
            </a:r>
            <a:endParaRPr kumimoji="0" lang="zh-HK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5813F6-0B6D-4F6D-A3F2-AEA19132943F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866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Fos\@Projects\@2022_works\2022_T-Standard+\PPT modify\stuff\0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12190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57213" y="1186663"/>
            <a:ext cx="10771187" cy="5248275"/>
          </a:xfrm>
        </p:spPr>
        <p:txBody>
          <a:bodyPr>
            <a:normAutofit fontScale="40000" lnSpcReduction="20000"/>
          </a:bodyPr>
          <a:lstStyle/>
          <a:p>
            <a:pPr algn="just" hangingPunct="0">
              <a:buFont typeface="Arial" pitchFamily="34" charset="0"/>
              <a:buChar char="•"/>
            </a:pPr>
            <a:r>
              <a:rPr lang="zh-HK" altLang="zh-HK" sz="6500" dirty="0" smtClean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為什麼</a:t>
            </a:r>
            <a:r>
              <a:rPr lang="zh-HK" altLang="zh-HK" sz="6500" dirty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今日香港學生需要擁有這三項特質</a:t>
            </a:r>
            <a:r>
              <a:rPr lang="en-US" altLang="zh-HK" sz="6500" dirty="0" smtClean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?</a:t>
            </a:r>
          </a:p>
          <a:p>
            <a:pPr algn="just" hangingPunct="0">
              <a:buFont typeface="Arial" pitchFamily="34" charset="0"/>
              <a:buChar char="•"/>
            </a:pPr>
            <a:endParaRPr lang="zh-TW" altLang="zh-HK" sz="6500" dirty="0">
              <a:solidFill>
                <a:srgbClr val="2B3A12"/>
              </a:solidFill>
              <a:latin typeface="標楷體" pitchFamily="65" charset="-120"/>
              <a:ea typeface="標楷體" pitchFamily="65" charset="-120"/>
            </a:endParaRPr>
          </a:p>
          <a:p>
            <a:pPr algn="just" hangingPunct="0">
              <a:buFont typeface="Arial" pitchFamily="34" charset="0"/>
              <a:buChar char="•"/>
            </a:pPr>
            <a:r>
              <a:rPr lang="zh-HK" altLang="zh-HK" sz="6500" dirty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「專業角色」如何能幫助教師在專業發展路途上更對焦的反思與求進</a:t>
            </a:r>
            <a:r>
              <a:rPr lang="en-US" altLang="zh-HK" sz="6500" dirty="0" smtClean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?</a:t>
            </a:r>
          </a:p>
          <a:p>
            <a:pPr algn="just" hangingPunct="0">
              <a:buFont typeface="Arial" pitchFamily="34" charset="0"/>
              <a:buChar char="•"/>
            </a:pPr>
            <a:endParaRPr lang="zh-TW" altLang="zh-HK" sz="6500" dirty="0">
              <a:solidFill>
                <a:srgbClr val="2B3A12"/>
              </a:solidFill>
              <a:latin typeface="標楷體" pitchFamily="65" charset="-120"/>
              <a:ea typeface="標楷體" pitchFamily="65" charset="-120"/>
            </a:endParaRPr>
          </a:p>
          <a:p>
            <a:pPr algn="just" hangingPunct="0">
              <a:buFont typeface="Arial" pitchFamily="34" charset="0"/>
              <a:buChar char="•"/>
            </a:pPr>
            <a:r>
              <a:rPr lang="zh-HK" altLang="zh-HK" sz="6500" dirty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面對複雜多變的社會，教師需要這樣的標準參照嗎</a:t>
            </a:r>
            <a:r>
              <a:rPr lang="en-US" altLang="zh-HK" sz="6500" dirty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?</a:t>
            </a:r>
            <a:r>
              <a:rPr lang="zh-HK" altLang="zh-HK" sz="6500" dirty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這套標準參照如何可以促進我們的專業反思和持續學習</a:t>
            </a:r>
            <a:r>
              <a:rPr lang="en-US" altLang="zh-HK" sz="6500" dirty="0" smtClean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?</a:t>
            </a:r>
          </a:p>
          <a:p>
            <a:pPr algn="just" hangingPunct="0">
              <a:buFont typeface="Arial" pitchFamily="34" charset="0"/>
              <a:buChar char="•"/>
            </a:pPr>
            <a:endParaRPr lang="zh-TW" altLang="zh-HK" sz="6500" dirty="0">
              <a:solidFill>
                <a:srgbClr val="2B3A12"/>
              </a:solidFill>
              <a:latin typeface="標楷體" pitchFamily="65" charset="-120"/>
              <a:ea typeface="標楷體" pitchFamily="65" charset="-120"/>
            </a:endParaRPr>
          </a:p>
          <a:p>
            <a:pPr algn="just" hangingPunct="0">
              <a:buFont typeface="Arial" pitchFamily="34" charset="0"/>
              <a:buChar char="•"/>
            </a:pPr>
            <a:r>
              <a:rPr lang="zh-HK" altLang="zh-HK" sz="6500" dirty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確定</a:t>
            </a:r>
            <a:r>
              <a:rPr lang="zh-HK" altLang="zh-HK" sz="6500" dirty="0" smtClean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學生未來</a:t>
            </a:r>
            <a:r>
              <a:rPr lang="zh-HK" altLang="zh-HK" sz="6500" dirty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需要擁有的特質</a:t>
            </a:r>
            <a:r>
              <a:rPr lang="zh-TW" altLang="zh-HK" sz="6500" dirty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lang="zh-HK" altLang="zh-HK" sz="6500" dirty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教師</a:t>
            </a:r>
            <a:r>
              <a:rPr lang="en-US" altLang="zh-HK" sz="6500" dirty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zh-HK" altLang="zh-HK" sz="6500" dirty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學校便</a:t>
            </a:r>
            <a:r>
              <a:rPr lang="zh-HK" altLang="zh-HK" sz="6500" dirty="0" smtClean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能</a:t>
            </a:r>
            <a:r>
              <a:rPr lang="zh-TW" altLang="en-US" sz="6500" dirty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訂</a:t>
            </a:r>
            <a:r>
              <a:rPr lang="zh-HK" altLang="zh-HK" sz="6500" dirty="0" smtClean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立</a:t>
            </a:r>
            <a:r>
              <a:rPr lang="zh-HK" altLang="zh-HK" sz="6500" dirty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較明確的培育目標</a:t>
            </a:r>
            <a:r>
              <a:rPr lang="zh-TW" altLang="zh-HK" sz="6500" dirty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lang="zh-HK" altLang="zh-HK" sz="6500" dirty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是嗎</a:t>
            </a:r>
            <a:r>
              <a:rPr lang="en-US" altLang="zh-HK" sz="6500" dirty="0" smtClean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?</a:t>
            </a:r>
          </a:p>
          <a:p>
            <a:pPr algn="just" hangingPunct="0">
              <a:buFont typeface="Arial" pitchFamily="34" charset="0"/>
              <a:buChar char="•"/>
            </a:pPr>
            <a:endParaRPr lang="zh-TW" altLang="zh-HK" sz="6500" dirty="0">
              <a:solidFill>
                <a:srgbClr val="2B3A12"/>
              </a:solidFill>
              <a:latin typeface="標楷體" pitchFamily="65" charset="-120"/>
              <a:ea typeface="標楷體" pitchFamily="65" charset="-120"/>
            </a:endParaRPr>
          </a:p>
          <a:p>
            <a:pPr algn="just" hangingPunct="0">
              <a:buFont typeface="Arial" pitchFamily="34" charset="0"/>
              <a:buChar char="•"/>
            </a:pPr>
            <a:r>
              <a:rPr lang="zh-HK" altLang="zh-HK" sz="6500" dirty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教師專業角色參照</a:t>
            </a:r>
            <a:r>
              <a:rPr lang="en-US" altLang="zh-HK" sz="6500" dirty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HK" altLang="zh-HK" sz="6500" dirty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三個教師專業角色</a:t>
            </a:r>
            <a:r>
              <a:rPr lang="en-US" altLang="zh-HK" sz="6500" dirty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HK" altLang="zh-HK" sz="6500" dirty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如何幫助教師更對焦的反思</a:t>
            </a:r>
            <a:r>
              <a:rPr lang="zh-TW" altLang="zh-HK" sz="6500" dirty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lang="zh-HK" altLang="zh-HK" sz="6500" dirty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了解自己的強項和不足</a:t>
            </a:r>
            <a:r>
              <a:rPr lang="en-US" altLang="zh-HK" sz="6500" dirty="0" smtClean="0">
                <a:solidFill>
                  <a:srgbClr val="2B3A12"/>
                </a:solidFill>
                <a:latin typeface="標楷體" pitchFamily="65" charset="-120"/>
                <a:ea typeface="標楷體" pitchFamily="65" charset="-120"/>
              </a:rPr>
              <a:t>?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en-US" altLang="zh-TW" sz="4500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[</a:t>
            </a:r>
            <a:r>
              <a:rPr lang="zh-TW" altLang="en-US" sz="4500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學校可選擇合適的問題，不必全選。</a:t>
            </a:r>
            <a:r>
              <a:rPr lang="en-US" altLang="zh-TW" sz="4500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]</a:t>
            </a:r>
            <a:endParaRPr lang="zh-TW" altLang="zh-HK" sz="450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5813F6-0B6D-4F6D-A3F2-AEA19132943F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0" y="360618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zh-TW" altLang="en-US" sz="4000" dirty="0">
                <a:solidFill>
                  <a:srgbClr val="663D4E"/>
                </a:solidFill>
                <a:latin typeface="MFinance HK Bold" pitchFamily="2" charset="-120"/>
                <a:ea typeface="MFinance HK Bold" pitchFamily="2" charset="-120"/>
              </a:rPr>
              <a:t>進階反思問題</a:t>
            </a:r>
            <a:endParaRPr lang="zh-HK" altLang="en-US" sz="4000" dirty="0">
              <a:solidFill>
                <a:srgbClr val="663D4E"/>
              </a:solidFill>
              <a:latin typeface="MFinance HK Bold" pitchFamily="2" charset="-120"/>
              <a:ea typeface="MFinance HK Bold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3467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Fos\@Projects\@2022_works\2022_T-Standard+\PPT modify\stuff\0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12190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Fos\@Projects\@2022_works\2022_T-Standard+\PPT modify\stuff\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338" y="1817281"/>
            <a:ext cx="2923532" cy="670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5813F6-0B6D-4F6D-A3F2-AEA19132943F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54491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rco-2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中庸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中庸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Feathered</Template>
  <TotalTime>2296</TotalTime>
  <Words>419</Words>
  <Application>Microsoft Office PowerPoint</Application>
  <PresentationFormat>寬螢幕</PresentationFormat>
  <Paragraphs>57</Paragraphs>
  <Slides>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23" baseType="lpstr">
      <vt:lpstr>微軟正黑體</vt:lpstr>
      <vt:lpstr>新細明體</vt:lpstr>
      <vt:lpstr>Tw Cen MT</vt:lpstr>
      <vt:lpstr>Calibri</vt:lpstr>
      <vt:lpstr>Agenda</vt:lpstr>
      <vt:lpstr>微軟正黑體</vt:lpstr>
      <vt:lpstr>標楷體</vt:lpstr>
      <vt:lpstr>Wingdings 2</vt:lpstr>
      <vt:lpstr>Wingdings</vt:lpstr>
      <vt:lpstr>MElleHK-Medium</vt:lpstr>
      <vt:lpstr>Times New Roman</vt:lpstr>
      <vt:lpstr>MFinance HK Bold</vt:lpstr>
      <vt:lpstr>Arial</vt:lpstr>
      <vt:lpstr>marco-2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EDB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T標準+簡介動畫</dc:title>
  <dc:creator>SLPD2</dc:creator>
  <cp:lastModifiedBy>SLPD2</cp:lastModifiedBy>
  <cp:revision>76</cp:revision>
  <dcterms:created xsi:type="dcterms:W3CDTF">2021-01-08T08:27:03Z</dcterms:created>
  <dcterms:modified xsi:type="dcterms:W3CDTF">2023-07-13T02:49:48Z</dcterms:modified>
</cp:coreProperties>
</file>