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4336" r:id="rId1"/>
  </p:sldMasterIdLst>
  <p:notesMasterIdLst>
    <p:notesMasterId r:id="rId13"/>
  </p:notesMasterIdLst>
  <p:handoutMasterIdLst>
    <p:handoutMasterId r:id="rId14"/>
  </p:handoutMasterIdLst>
  <p:sldIdLst>
    <p:sldId id="1822" r:id="rId2"/>
    <p:sldId id="1831" r:id="rId3"/>
    <p:sldId id="1823" r:id="rId4"/>
    <p:sldId id="1824" r:id="rId5"/>
    <p:sldId id="1825" r:id="rId6"/>
    <p:sldId id="1826" r:id="rId7"/>
    <p:sldId id="1827" r:id="rId8"/>
    <p:sldId id="1828" r:id="rId9"/>
    <p:sldId id="1829" r:id="rId10"/>
    <p:sldId id="1830" r:id="rId11"/>
    <p:sldId id="1832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  <p:embeddedFont>
      <p:font typeface="微軟正黑體" panose="020B0604030504040204" pitchFamily="34" charset="-120"/>
      <p:regular r:id="rId23"/>
      <p:bold r:id="rId24"/>
    </p:embeddedFont>
    <p:embeddedFont>
      <p:font typeface="標楷體" panose="03000509000000000000" pitchFamily="65" charset="-120"/>
      <p:regular r:id="rId25"/>
    </p:embeddedFont>
    <p:embeddedFont>
      <p:font typeface="Wingdings 2" panose="05020102010507070707" pitchFamily="18" charset="2"/>
      <p:regular r:id="rId26"/>
    </p:embeddedFont>
    <p:embeddedFont>
      <p:font typeface="MFinance HK Bold" panose="00000500000000000000" pitchFamily="2" charset="-12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22"/>
            <p14:sldId id="1831"/>
            <p14:sldId id="1823"/>
            <p14:sldId id="1824"/>
            <p14:sldId id="1825"/>
            <p14:sldId id="1826"/>
            <p14:sldId id="1827"/>
            <p14:sldId id="1828"/>
            <p14:sldId id="1829"/>
            <p14:sldId id="1830"/>
            <p14:sldId id="1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4E"/>
    <a:srgbClr val="08BC37"/>
    <a:srgbClr val="265C9E"/>
    <a:srgbClr val="99FF66"/>
    <a:srgbClr val="0000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2432" autoAdjust="0"/>
  </p:normalViewPr>
  <p:slideViewPr>
    <p:cSldViewPr>
      <p:cViewPr varScale="1">
        <p:scale>
          <a:sx n="91" d="100"/>
          <a:sy n="91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0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43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FCD0E-29F3-4637-9481-00A05B2C6AB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0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FCD0E-29F3-4637-9481-00A05B2C6AB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8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5D490-D1E5-4726-954F-02384C384829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9/2/2023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0CFD-A483-4905-9B10-D42D98D9F11F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9/2/2023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2576-4D18-43CC-BC91-00C29CD0E182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9/2/2023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6083672F-506F-4BEF-9E2C-AC623AA7D03E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9/2/2023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1" y="6356351"/>
            <a:ext cx="648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3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/>
          <p:nvPr/>
        </p:nvSpPr>
        <p:spPr>
          <a:xfrm>
            <a:off x="1" y="1521173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文本探究</a:t>
            </a:r>
            <a:endParaRPr lang="zh-HK" altLang="en-US" sz="3800" baseline="30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20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活動三</a:t>
            </a:r>
            <a:endParaRPr lang="zh-TW" altLang="en-US" sz="4000" dirty="0">
              <a:solidFill>
                <a:srgbClr val="067057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0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3" y="1484784"/>
            <a:ext cx="2782411" cy="38323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500419"/>
            <a:ext cx="2800379" cy="38945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t="5594"/>
          <a:stretch/>
        </p:blipFill>
        <p:spPr>
          <a:xfrm>
            <a:off x="6049702" y="1484784"/>
            <a:ext cx="2986794" cy="39020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7544" y="332656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個人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閱讀所屬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角色其中兩個階段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「力能勝任」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成就出眾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文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本，並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圈出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您認為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關鍵詞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；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3F6-0B6D-4F6D-A3F2-AEA19132943F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3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圓角矩形 64"/>
          <p:cNvSpPr/>
          <p:nvPr/>
        </p:nvSpPr>
        <p:spPr>
          <a:xfrm>
            <a:off x="6516216" y="324898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專業公信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吸引人才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6516216" y="1556792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協作優化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集體提昇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280663" y="3316241"/>
            <a:ext cx="2647219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校內外恪守高標準行為操守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516216" y="4941168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聯繫社區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造福香港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344272" y="5013176"/>
            <a:ext cx="2520001" cy="11789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促進校內</a:t>
            </a:r>
            <a:r>
              <a:rPr kumimoji="0" lang="en-HK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HK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反思文化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349269" y="1619306"/>
            <a:ext cx="251000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參與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實踐社群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081764" y="2681689"/>
            <a:ext cx="3220925" cy="1671221"/>
            <a:chOff x="3081764" y="2681689"/>
            <a:chExt cx="3220925" cy="1671221"/>
          </a:xfrm>
        </p:grpSpPr>
        <p:sp>
          <p:nvSpPr>
            <p:cNvPr id="17" name="文字方塊 15"/>
            <p:cNvSpPr txBox="1"/>
            <p:nvPr/>
          </p:nvSpPr>
          <p:spPr>
            <a:xfrm>
              <a:off x="3100792" y="2681689"/>
              <a:ext cx="3182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這六組描述較符合哪一個教師角色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?</a:t>
              </a:r>
              <a:endPara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  <p:sp>
          <p:nvSpPr>
            <p:cNvPr id="18" name="文字方塊 1"/>
            <p:cNvSpPr txBox="1"/>
            <p:nvPr/>
          </p:nvSpPr>
          <p:spPr>
            <a:xfrm>
              <a:off x="3081764" y="3645024"/>
              <a:ext cx="3220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(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請在工作紙上寫</a:t>
              </a: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下</a:t>
              </a:r>
              <a:r>
                <a:rPr kumimoji="0" lang="en-HK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/>
              </a:r>
              <a:br>
                <a:rPr kumimoji="0" lang="en-HK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</a:b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所屬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英文代碼</a:t>
              </a: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)</a:t>
              </a:r>
              <a:endParaRPr kumimoji="0" lang="zh-HK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232926" y="188640"/>
            <a:ext cx="6155498" cy="1223488"/>
            <a:chOff x="1475656" y="188640"/>
            <a:chExt cx="6155498" cy="1223488"/>
          </a:xfrm>
        </p:grpSpPr>
        <p:sp>
          <p:nvSpPr>
            <p:cNvPr id="15" name="矩形 14"/>
            <p:cNvSpPr/>
            <p:nvPr/>
          </p:nvSpPr>
          <p:spPr>
            <a:xfrm>
              <a:off x="1475656" y="211799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lang="en-US" altLang="zh-TW" dirty="0" smtClean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關愛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學生的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育才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者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HK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啟發學生的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共建者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: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敬業樂群的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典範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NA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不相關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11960" y="188640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aring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ultivators  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nspirational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o-constructors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ommitted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R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ole-models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ot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pplicable</a:t>
              </a:r>
              <a:endParaRPr lang="zh-HK" altLang="en-US" dirty="0">
                <a:solidFill>
                  <a:srgbClr val="FF0000"/>
                </a:solidFill>
                <a:latin typeface="Agenda" pitchFamily="2" charset="0"/>
                <a:ea typeface="MElleHK-Xbold" pitchFamily="50" charset="-120"/>
                <a:cs typeface="Arial" panose="020B0604020202020204" pitchFamily="34" charset="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68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圓角矩形 64"/>
          <p:cNvSpPr/>
          <p:nvPr/>
        </p:nvSpPr>
        <p:spPr>
          <a:xfrm>
            <a:off x="6444208" y="3300735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鼓勵反思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深度學習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467544" y="5023677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評估素養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善用差異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44208" y="5023677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共同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建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構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學習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社群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6444208" y="1577794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培育自主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綜合應用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467544" y="3300735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資訊素養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道德運用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467544" y="1567293"/>
            <a:ext cx="2268747" cy="12961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培育開拓與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創新精神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232926" y="188640"/>
            <a:ext cx="6155498" cy="1223488"/>
            <a:chOff x="1475656" y="188640"/>
            <a:chExt cx="6155498" cy="1223488"/>
          </a:xfrm>
        </p:grpSpPr>
        <p:sp>
          <p:nvSpPr>
            <p:cNvPr id="14" name="矩形 13"/>
            <p:cNvSpPr/>
            <p:nvPr/>
          </p:nvSpPr>
          <p:spPr>
            <a:xfrm>
              <a:off x="1475656" y="211799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關愛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學生的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育才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者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HK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 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啟發學生的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共建者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: 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敬業樂群的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典範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NA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不相關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211960" y="188640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aring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ultivators  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nspirational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o-constructors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ommitted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R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ole-models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ot </a:t>
              </a:r>
              <a:r>
                <a:rPr lang="en-US" altLang="zh-TW" b="1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</a:t>
              </a:r>
              <a:r>
                <a:rPr lang="en-US" altLang="zh-TW" dirty="0">
                  <a:solidFill>
                    <a:srgbClr val="FF0000"/>
                  </a:solidFill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pplicable</a:t>
              </a:r>
              <a:endParaRPr lang="zh-HK" altLang="en-US" dirty="0">
                <a:solidFill>
                  <a:srgbClr val="FF0000"/>
                </a:solidFill>
                <a:latin typeface="Agenda" pitchFamily="2" charset="0"/>
                <a:ea typeface="MElleHK-Xbold" pitchFamily="50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081764" y="2681689"/>
            <a:ext cx="3220925" cy="1671221"/>
            <a:chOff x="3081764" y="2681689"/>
            <a:chExt cx="3220925" cy="1671221"/>
          </a:xfrm>
        </p:grpSpPr>
        <p:sp>
          <p:nvSpPr>
            <p:cNvPr id="18" name="文字方塊 15"/>
            <p:cNvSpPr txBox="1"/>
            <p:nvPr/>
          </p:nvSpPr>
          <p:spPr>
            <a:xfrm>
              <a:off x="3100792" y="2681689"/>
              <a:ext cx="3182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這六組描述較符合哪一個教師角色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?</a:t>
              </a:r>
              <a:endPara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  <p:sp>
          <p:nvSpPr>
            <p:cNvPr id="20" name="文字方塊 1"/>
            <p:cNvSpPr txBox="1"/>
            <p:nvPr/>
          </p:nvSpPr>
          <p:spPr>
            <a:xfrm>
              <a:off x="3081764" y="3645024"/>
              <a:ext cx="3220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(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請在工作紙上寫</a:t>
              </a: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下</a:t>
              </a:r>
              <a:r>
                <a:rPr kumimoji="0" lang="en-HK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/>
              </a:r>
              <a:br>
                <a:rPr kumimoji="0" lang="en-HK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</a:b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所屬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英文代碼</a:t>
              </a: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)</a:t>
              </a:r>
              <a:endParaRPr kumimoji="0" lang="zh-HK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94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圓角矩形 39"/>
          <p:cNvSpPr/>
          <p:nvPr/>
        </p:nvSpPr>
        <p:spPr>
          <a:xfrm>
            <a:off x="6461963" y="3301895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彰顯品德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負責公民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444148" y="330833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情緒管理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裝備未來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6461963" y="1590614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建立校風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結伴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同行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444148" y="498863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締造共融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互相尊重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444148" y="1628035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正面價值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以身作則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61963" y="501317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生涯規劃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明智選擇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232926" y="188640"/>
            <a:ext cx="6155498" cy="1223488"/>
            <a:chOff x="1475656" y="188640"/>
            <a:chExt cx="6155498" cy="1223488"/>
          </a:xfrm>
        </p:grpSpPr>
        <p:sp>
          <p:nvSpPr>
            <p:cNvPr id="16" name="矩形 15"/>
            <p:cNvSpPr/>
            <p:nvPr/>
          </p:nvSpPr>
          <p:spPr>
            <a:xfrm>
              <a:off x="1475656" y="211799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關愛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學生的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育才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者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HK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 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啟發學生的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共建者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: 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敬業樂群的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典範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NA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lleHK-Xbold" pitchFamily="50" charset="-120"/>
                  <a:ea typeface="MElleHK-Xbold" pitchFamily="50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panose="020B0604020202020204" pitchFamily="34" charset="0"/>
                </a:rPr>
                <a:t>不相關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211960" y="188640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aring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ultivators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I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nspirational </a:t>
              </a: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o-constructors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ommitted </a:t>
              </a: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R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ole-models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N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ot </a:t>
              </a: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A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genda" pitchFamily="2" charset="0"/>
                  <a:ea typeface="MElleHK-Xbold" pitchFamily="50" charset="-120"/>
                  <a:cs typeface="Arial" panose="020B0604020202020204" pitchFamily="34" charset="0"/>
                </a:rPr>
                <a:t>pplicable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 pitchFamily="2" charset="0"/>
                <a:ea typeface="MElleHK-Xbold" pitchFamily="50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081764" y="2681689"/>
            <a:ext cx="3220925" cy="1671221"/>
            <a:chOff x="3081764" y="2681689"/>
            <a:chExt cx="3220925" cy="1671221"/>
          </a:xfrm>
        </p:grpSpPr>
        <p:sp>
          <p:nvSpPr>
            <p:cNvPr id="20" name="文字方塊 15"/>
            <p:cNvSpPr txBox="1"/>
            <p:nvPr/>
          </p:nvSpPr>
          <p:spPr>
            <a:xfrm>
              <a:off x="3100792" y="2681689"/>
              <a:ext cx="3182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這六組描述較符合哪一個教師角色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?</a:t>
              </a:r>
              <a:endPara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  <p:sp>
          <p:nvSpPr>
            <p:cNvPr id="21" name="文字方塊 1"/>
            <p:cNvSpPr txBox="1"/>
            <p:nvPr/>
          </p:nvSpPr>
          <p:spPr>
            <a:xfrm>
              <a:off x="3081764" y="3645024"/>
              <a:ext cx="3220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(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請在工作紙上寫</a:t>
              </a: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下</a:t>
              </a:r>
              <a:r>
                <a:rPr kumimoji="0" lang="en-HK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/>
              </a:r>
              <a:br>
                <a:rPr kumimoji="0" lang="en-HK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</a:b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所屬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英文代碼</a:t>
              </a:r>
              <a:r>
                <a:rPr kumimoji="0" lang="en-US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)</a:t>
              </a:r>
              <a:endParaRPr kumimoji="0" lang="zh-HK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6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5" grpId="0" animBg="1"/>
      <p:bldP spid="65" grpId="0" animBg="1"/>
      <p:bldP spid="67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群組 37"/>
          <p:cNvGrpSpPr>
            <a:grpSpLocks/>
          </p:cNvGrpSpPr>
          <p:nvPr/>
        </p:nvGrpSpPr>
        <p:grpSpPr bwMode="auto">
          <a:xfrm>
            <a:off x="2605796" y="1658590"/>
            <a:ext cx="4238625" cy="3930650"/>
            <a:chOff x="1435982" y="4388704"/>
            <a:chExt cx="3002158" cy="2784712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35982" y="4388704"/>
              <a:ext cx="3002158" cy="2784712"/>
            </a:xfrm>
            <a:prstGeom prst="rect">
              <a:avLst/>
            </a:prstGeom>
          </p:spPr>
        </p:pic>
        <p:sp>
          <p:nvSpPr>
            <p:cNvPr id="41" name="文字方塊 40"/>
            <p:cNvSpPr txBox="1"/>
            <p:nvPr/>
          </p:nvSpPr>
          <p:spPr>
            <a:xfrm>
              <a:off x="2346280" y="5027911"/>
              <a:ext cx="1808395" cy="1635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genda" pitchFamily="2" charset="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ommitted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R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ole-models </a:t>
              </a: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of 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Professionalism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敬業樂群</a:t>
              </a:r>
              <a:r>
                <a:rPr kumimoji="0" lang="zh-TW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的典範</a:t>
              </a:r>
              <a:r>
                <a:rPr kumimoji="0" lang="zh-TW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 </a:t>
              </a:r>
              <a:br>
                <a:rPr kumimoji="0" lang="zh-TW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</a:br>
              <a:r>
                <a:rPr kumimoji="0" lang="zh-TW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彰顯專業精神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</p:grpSp>
      <p:sp>
        <p:nvSpPr>
          <p:cNvPr id="65" name="圓角矩形 64"/>
          <p:cNvSpPr/>
          <p:nvPr/>
        </p:nvSpPr>
        <p:spPr>
          <a:xfrm>
            <a:off x="6533559" y="3153445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專業公信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吸引人才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6533559" y="142493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協作優化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集體提昇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323528" y="3176379"/>
            <a:ext cx="2647219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校內外恪守高標準行為操守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533559" y="488196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聯繫社區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造福香港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539554" y="4927182"/>
            <a:ext cx="2232248" cy="11789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促進校內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反思文化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539553" y="1425576"/>
            <a:ext cx="2232248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參與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實踐社群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23928" y="341528"/>
            <a:ext cx="17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答案：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779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49"/>
          <p:cNvGrpSpPr>
            <a:grpSpLocks/>
          </p:cNvGrpSpPr>
          <p:nvPr/>
        </p:nvGrpSpPr>
        <p:grpSpPr bwMode="auto">
          <a:xfrm>
            <a:off x="2462882" y="1782985"/>
            <a:ext cx="4197350" cy="3878263"/>
            <a:chOff x="4214506" y="2357089"/>
            <a:chExt cx="3002158" cy="2784712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8064A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14506" y="2357089"/>
              <a:ext cx="3002158" cy="2784712"/>
            </a:xfrm>
            <a:prstGeom prst="rect">
              <a:avLst/>
            </a:prstGeom>
          </p:spPr>
        </p:pic>
        <p:sp>
          <p:nvSpPr>
            <p:cNvPr id="55" name="文字方塊 54"/>
            <p:cNvSpPr txBox="1"/>
            <p:nvPr/>
          </p:nvSpPr>
          <p:spPr>
            <a:xfrm>
              <a:off x="5114455" y="3214784"/>
              <a:ext cx="1793187" cy="1668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I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nspirational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 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 </a:t>
              </a:r>
              <a: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/>
              </a:r>
              <a:b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</a:br>
              <a:r>
                <a:rPr kumimoji="0" lang="en-US" altLang="zh-H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o-constructors </a:t>
              </a:r>
              <a:b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</a:br>
              <a: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of Knowledge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啟發學生的共建者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 </a:t>
              </a:r>
              <a:b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</a:b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結伴建構知識</a:t>
              </a:r>
              <a:endParaRPr kumimoji="0" lang="en-US" altLang="zh-H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</p:txBody>
        </p:sp>
      </p:grpSp>
      <p:sp>
        <p:nvSpPr>
          <p:cNvPr id="65" name="圓角矩形 64"/>
          <p:cNvSpPr/>
          <p:nvPr/>
        </p:nvSpPr>
        <p:spPr>
          <a:xfrm>
            <a:off x="6363699" y="3193871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鼓勵反思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深度學習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545643" y="4951669"/>
            <a:ext cx="2256565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評估素養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善用差異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363699" y="4951669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共同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建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構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學習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社群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6363699" y="1464095"/>
            <a:ext cx="2268747" cy="12576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培育自主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綜合應用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539552" y="3193870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資訊素養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道德運用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539552" y="1464095"/>
            <a:ext cx="2268747" cy="12576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培育開拓與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創新精神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17" name="文字方塊 15"/>
          <p:cNvSpPr txBox="1"/>
          <p:nvPr/>
        </p:nvSpPr>
        <p:spPr>
          <a:xfrm>
            <a:off x="3923928" y="341528"/>
            <a:ext cx="17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600" dirty="0">
                <a:solidFill>
                  <a:srgbClr val="663D4E"/>
                </a:solidFill>
                <a:latin typeface="MFinance HK Bold" pitchFamily="2" charset="-120"/>
                <a:ea typeface="MFinance HK Bold" pitchFamily="2" charset="-120"/>
              </a:rPr>
              <a:t>答案：</a:t>
            </a:r>
            <a:endParaRPr lang="zh-HK" altLang="en-US" sz="3600" dirty="0">
              <a:solidFill>
                <a:srgbClr val="663D4E"/>
              </a:solidFill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357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35"/>
          <p:cNvGrpSpPr>
            <a:grpSpLocks/>
          </p:cNvGrpSpPr>
          <p:nvPr/>
        </p:nvGrpSpPr>
        <p:grpSpPr bwMode="auto">
          <a:xfrm>
            <a:off x="2447007" y="1680815"/>
            <a:ext cx="4213225" cy="3908425"/>
            <a:chOff x="1416052" y="300817"/>
            <a:chExt cx="3002158" cy="2784712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7964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16052" y="300817"/>
              <a:ext cx="3002158" cy="2784712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2246016" y="1036255"/>
              <a:ext cx="1811028" cy="1600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aring </a:t>
              </a: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C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ultivators </a:t>
              </a:r>
              <a: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/>
              </a:r>
              <a:b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</a:br>
              <a:r>
                <a:rPr kumimoji="0" lang="en-US" altLang="zh-H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of All-round </a:t>
              </a:r>
              <a:r>
                <a:rPr kumimoji="0" lang="en-US" altLang="zh-HK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genda" pitchFamily="2" charset="0"/>
                  <a:ea typeface="MElleHK-Xbold" pitchFamily="50" charset="-120"/>
                </a:rPr>
                <a:t>Growth</a:t>
              </a: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ElleHK-Xbold" pitchFamily="50" charset="-120"/>
                  <a:ea typeface="MElleHK-Xbold" pitchFamily="50" charset="-120"/>
                </a:rPr>
                <a:t/>
              </a:r>
              <a:b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ElleHK-Xbold" pitchFamily="50" charset="-120"/>
                  <a:ea typeface="MElleHK-Xbold" pitchFamily="50" charset="-120"/>
                </a:rPr>
              </a:br>
              <a:endPara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ElleHK-Xbold" pitchFamily="50" charset="-120"/>
                <a:ea typeface="MElleHK-Xbold" pitchFamily="50" charset="-12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關愛</a:t>
              </a:r>
              <a:r>
                <a:rPr kumimoji="0" lang="zh-TW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學生的育才者 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/>
              </a:r>
              <a:b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</a:b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MFinance HK Bold" pitchFamily="2" charset="-120"/>
                  <a:ea typeface="MFinance HK Bold" pitchFamily="2" charset="-120"/>
                </a:rPr>
                <a:t>支援全人成長</a:t>
              </a:r>
              <a:endParaRPr kumimoji="0" lang="zh-HK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endParaRPr>
            </a:p>
          </p:txBody>
        </p:sp>
      </p:grpSp>
      <p:sp>
        <p:nvSpPr>
          <p:cNvPr id="40" name="圓角矩形 39"/>
          <p:cNvSpPr/>
          <p:nvPr/>
        </p:nvSpPr>
        <p:spPr>
          <a:xfrm>
            <a:off x="6485793" y="315169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彰顯品德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負責公民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72140" y="317603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情緒管理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裝備未來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6485793" y="1423723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建立校風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結伴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同行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372140" y="485633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締造共融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互相尊重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372140" y="1495731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正面價值</a:t>
            </a:r>
            <a:r>
              <a:rPr kumimoji="0" lang="en-HK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/>
            </a:r>
            <a:br>
              <a:rPr kumimoji="0" lang="en-HK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</a:b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以身作則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85793" y="4879661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生涯規劃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MFinance HK Bold" pitchFamily="2" charset="-120"/>
                <a:ea typeface="MFinance HK Bold" pitchFamily="2" charset="-120"/>
              </a:rPr>
              <a:t>明智選擇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15" name="文字方塊 15"/>
          <p:cNvSpPr txBox="1"/>
          <p:nvPr/>
        </p:nvSpPr>
        <p:spPr>
          <a:xfrm>
            <a:off x="4034780" y="341528"/>
            <a:ext cx="17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600" dirty="0">
                <a:solidFill>
                  <a:srgbClr val="663D4E"/>
                </a:solidFill>
                <a:latin typeface="MFinance HK Bold" pitchFamily="2" charset="-120"/>
                <a:ea typeface="MFinance HK Bold" pitchFamily="2" charset="-120"/>
              </a:rPr>
              <a:t>答案：</a:t>
            </a:r>
            <a:endParaRPr lang="zh-HK" altLang="en-US" sz="3600" dirty="0">
              <a:solidFill>
                <a:srgbClr val="663D4E"/>
              </a:solidFill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100391" y="6356351"/>
            <a:ext cx="654149" cy="365125"/>
          </a:xfrm>
        </p:spPr>
        <p:txBody>
          <a:bodyPr/>
          <a:lstStyle/>
          <a:p>
            <a:fld id="{872FA264-F3A9-4CE4-92C9-907F8EA9A995}" type="slidenum">
              <a:rPr lang="zh-HK" altLang="en-US" smtClean="0"/>
              <a:pPr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278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5" grpId="0" animBg="1"/>
      <p:bldP spid="65" grpId="0" animBg="1"/>
      <p:bldP spid="6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7"/>
            <a:ext cx="9180511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反思</a:t>
            </a:r>
            <a:r>
              <a:rPr kumimoji="1" lang="en-US" altLang="zh-TW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‧</a:t>
            </a:r>
            <a:r>
              <a:rPr kumimoji="1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求進</a:t>
            </a:r>
            <a:endParaRPr kumimoji="1" lang="en-US" altLang="zh-TW" sz="3600" i="0" u="none" strike="noStrike" kern="1200" cap="none" spc="0" normalizeH="0" baseline="0" noProof="0" dirty="0" smtClean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MFinance HK Bold" pitchFamily="2" charset="-120"/>
              <a:ea typeface="MFinance HK Bold" pitchFamily="2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藉</a:t>
            </a:r>
            <a:r>
              <a:rPr kumimoji="1" lang="en-US" altLang="zh-TW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T-</a:t>
            </a:r>
            <a:r>
              <a:rPr kumimoji="1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標準</a:t>
            </a:r>
            <a:r>
              <a:rPr kumimoji="1" lang="en-US" altLang="zh-TW" sz="3600" i="0" u="none" strike="noStrike" kern="1200" cap="none" spc="0" normalizeH="0" baseline="3000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+</a:t>
            </a:r>
            <a:r>
              <a:rPr kumimoji="1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</a:rPr>
              <a:t>促進教師專業發展</a:t>
            </a:r>
            <a:endParaRPr kumimoji="1" lang="zh-TW" altLang="en-US" sz="3600" i="0" u="none" strike="noStrike" kern="1200" cap="none" spc="0" normalizeH="0" baseline="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MFinance HK Bold" pitchFamily="2" charset="-120"/>
              <a:ea typeface="MFinance HK Bold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169" y="2919165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文本</a:t>
            </a:r>
            <a:r>
              <a:rPr kumimoji="0" lang="zh-TW" altLang="zh-HK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探究</a:t>
            </a:r>
            <a:r>
              <a:rPr kumimoji="0" lang="en-US" altLang="zh-HK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認識</a:t>
            </a:r>
            <a:r>
              <a:rPr kumimoji="0" lang="en-US" altLang="zh-HK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/>
                <a:ea typeface="標楷體" pitchFamily="65" charset="-120"/>
                <a:cs typeface="Times New Roman" panose="02020603050405020304" pitchFamily="18" charset="0"/>
              </a:rPr>
              <a:t>T-</a:t>
            </a:r>
            <a:r>
              <a:rPr kumimoji="0" lang="zh-TW" altLang="zh-HK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標準</a:t>
            </a:r>
            <a:r>
              <a:rPr kumimoji="0" lang="en-US" altLang="zh-HK" sz="2800" b="0" i="0" u="none" strike="noStrike" kern="1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da"/>
                <a:ea typeface="標楷體" pitchFamily="65" charset="-120"/>
                <a:cs typeface="Times New Roman" panose="02020603050405020304" pitchFamily="18" charset="0"/>
              </a:rPr>
              <a:t>+</a:t>
            </a:r>
            <a:endParaRPr kumimoji="0" lang="zh-TW" altLang="zh-HK" sz="2800" b="0" i="0" u="none" strike="noStrike" kern="1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da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3471034" cy="459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7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6553" y="259445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四人協商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決定最重要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/>
                <a:ea typeface="標楷體" pitchFamily="65" charset="-120"/>
              </a:rPr>
              <a:t>4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至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/>
                <a:ea typeface="標楷體" pitchFamily="65" charset="-120"/>
              </a:rPr>
              <a:t>6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個</a:t>
            </a:r>
            <a:r>
              <a:rPr kumimoji="0" lang="en-HK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HK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en-HK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關鍵詞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5736" y="330789"/>
            <a:ext cx="503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文本</a:t>
            </a:r>
            <a:r>
              <a:rPr kumimoji="0" lang="zh-TW" altLang="zh-HK" sz="3600" b="0" i="0" u="none" strike="noStrike" kern="1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探究</a:t>
            </a:r>
            <a:r>
              <a:rPr kumimoji="0" lang="en-US" altLang="zh-TW" sz="3600" b="0" i="0" u="none" strike="noStrike" kern="1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 </a:t>
            </a:r>
            <a:r>
              <a:rPr kumimoji="0" lang="en-US" altLang="zh-HK" sz="3600" b="0" i="0" u="none" strike="noStrike" kern="1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3600" b="0" i="0" u="none" strike="noStrike" kern="1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認識</a:t>
            </a:r>
            <a:r>
              <a:rPr kumimoji="0" lang="en-US" altLang="zh-HK" sz="3600" b="0" i="0" u="none" strike="noStrike" kern="100" cap="none" spc="0" normalizeH="0" baseline="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T</a:t>
            </a:r>
            <a:r>
              <a:rPr kumimoji="0" lang="zh-TW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標準</a:t>
            </a:r>
            <a:r>
              <a:rPr kumimoji="0" lang="en-US" altLang="zh-HK" sz="3600" b="0" i="0" u="none" strike="noStrike" kern="100" cap="none" spc="0" normalizeH="0" baseline="30000" noProof="0" dirty="0" smtClean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+</a:t>
            </a:r>
            <a:endParaRPr kumimoji="0" lang="zh-TW" altLang="zh-HK" sz="3600" b="0" i="0" u="none" strike="noStrike" kern="100" cap="none" spc="0" normalizeH="0" baseline="3000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607189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個人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閱讀所屬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角色其中兩個階段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「力能勝任」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成就出眾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文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本，並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圈出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您認為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關鍵詞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；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64502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回應跟進活動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070" y="2791534"/>
            <a:ext cx="2614486" cy="333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向右箭號 9"/>
          <p:cNvSpPr/>
          <p:nvPr/>
        </p:nvSpPr>
        <p:spPr>
          <a:xfrm>
            <a:off x="4934419" y="5040476"/>
            <a:ext cx="936104" cy="402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940424" y="4259089"/>
            <a:ext cx="936104" cy="402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0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21331</TotalTime>
  <Words>551</Words>
  <Application>Microsoft Office PowerPoint</Application>
  <PresentationFormat>如螢幕大小 (4:3)</PresentationFormat>
  <Paragraphs>119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4" baseType="lpstr">
      <vt:lpstr>Arial</vt:lpstr>
      <vt:lpstr>新細明體</vt:lpstr>
      <vt:lpstr>Calibri</vt:lpstr>
      <vt:lpstr>Tw Cen MT</vt:lpstr>
      <vt:lpstr>微軟正黑體</vt:lpstr>
      <vt:lpstr>MElleHK-Xbold</vt:lpstr>
      <vt:lpstr>標楷體</vt:lpstr>
      <vt:lpstr>Wingdings 2</vt:lpstr>
      <vt:lpstr>MFinance HK Bold</vt:lpstr>
      <vt:lpstr>Agenda</vt:lpstr>
      <vt:lpstr>Times New Roman</vt:lpstr>
      <vt:lpstr>Calibri Light</vt:lpstr>
      <vt:lpstr>HDOfficeLightV0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1021</cp:revision>
  <cp:lastPrinted>2021-05-20T02:50:43Z</cp:lastPrinted>
  <dcterms:created xsi:type="dcterms:W3CDTF">2016-02-05T06:19:28Z</dcterms:created>
  <dcterms:modified xsi:type="dcterms:W3CDTF">2023-02-09T03:49:07Z</dcterms:modified>
</cp:coreProperties>
</file>