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0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0D21B3-CF60-4A60-B079-C2BFD45BAA45}" type="datetimeFigureOut">
              <a:rPr lang="zh-HK" altLang="en-US" smtClean="0"/>
              <a:t>21/9/2020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87D437-18F2-41B0-869C-1E08A7F356C9}" type="slidenum">
              <a:rPr lang="zh-HK" altLang="en-US" smtClean="0"/>
              <a:t>‹#›</a:t>
            </a:fld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HK" alt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同</a:t>
            </a:r>
            <a:r>
              <a:rPr lang="zh-HK" alt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理心</a:t>
            </a:r>
          </a:p>
        </p:txBody>
      </p:sp>
    </p:spTree>
    <p:extLst>
      <p:ext uri="{BB962C8B-B14F-4D97-AF65-F5344CB8AC3E}">
        <p14:creationId xmlns:p14="http://schemas.microsoft.com/office/powerpoint/2010/main" val="206071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489837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留心聆听歌词</a:t>
            </a:r>
            <a:endParaRPr lang="en-US" altLang="zh-TW" sz="4400" dirty="0" smtClean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742950" indent="-742950">
              <a:buFont typeface="+mj-lt"/>
              <a:buAutoNum type="arabicPeriod"/>
            </a:pPr>
            <a:r>
              <a:rPr lang="zh-TW" altLang="zh-HK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尝试去感受歌曲中的主角有什么感受</a:t>
            </a:r>
            <a:r>
              <a:rPr lang="zh-TW" altLang="en-US" sz="44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zh-HK" altLang="en-US" sz="44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HK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流行曲《友共情</a:t>
            </a:r>
            <a:r>
              <a:rPr lang="zh-CN" altLang="zh-H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》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zh-HK" altLang="en-US" sz="3100" b="1" dirty="0"/>
          </a:p>
        </p:txBody>
      </p:sp>
    </p:spTree>
    <p:extLst>
      <p:ext uri="{BB962C8B-B14F-4D97-AF65-F5344CB8AC3E}">
        <p14:creationId xmlns:p14="http://schemas.microsoft.com/office/powerpoint/2010/main" val="6237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活动</a:t>
            </a:r>
            <a:r>
              <a:rPr lang="zh-TW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二</a:t>
            </a:r>
            <a:r>
              <a:rPr lang="zh-CN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：</a:t>
            </a:r>
            <a:r>
              <a:rPr lang="zh-TW" altLang="zh-HK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新細明體" panose="02020500000000000000" pitchFamily="18" charset="-120"/>
                <a:ea typeface="新細明體" panose="02020500000000000000" pitchFamily="18" charset="-120"/>
              </a:rPr>
              <a:t>即兴剧场</a:t>
            </a:r>
            <a:endParaRPr lang="zh-HK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401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內容版面配置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【和谐校园齐创建资源套</a:t>
            </a:r>
            <a:r>
              <a:rPr lang="en-US" altLang="zh-TW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︰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处理篇</a:t>
            </a:r>
            <a:r>
              <a:rPr lang="zh-TW" altLang="zh-HK" sz="36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】</a:t>
            </a:r>
            <a:r>
              <a:rPr lang="en-US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谁与我作伴</a:t>
            </a:r>
            <a:r>
              <a:rPr lang="en-US" altLang="zh-HK" sz="36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活动三：欺凌的影响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0380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身边没有朋友</a:t>
            </a:r>
            <a:endParaRPr lang="zh-TW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不懂得关心别人  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认为暴力可以得到别人认同</a:t>
            </a:r>
            <a:r>
              <a:rPr lang="en-US" altLang="zh-TW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正确的</a:t>
            </a:r>
          </a:p>
          <a:p>
            <a:pPr marL="273050" indent="-273050">
              <a:tabLst>
                <a:tab pos="444500" algn="l"/>
              </a:tabLst>
            </a:pP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不断出现欺凌行为</a:t>
            </a:r>
            <a:endParaRPr lang="zh-TW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对欺凌者影响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4845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身体受伤</a:t>
            </a:r>
          </a:p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有心理阴影、害怕上学</a:t>
            </a:r>
          </a:p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对人失去信心、不敢表达</a:t>
            </a:r>
            <a:r>
              <a:rPr lang="en-US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(</a:t>
            </a:r>
            <a:r>
              <a:rPr lang="zh-TW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自尊心低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zh-TW" altLang="zh-HK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想法负面</a:t>
            </a:r>
            <a:r>
              <a:rPr lang="en-US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 </a:t>
            </a: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对这些行为变得麻木</a:t>
            </a:r>
            <a:r>
              <a:rPr lang="en-US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 </a:t>
            </a:r>
            <a:r>
              <a:rPr lang="en-US" altLang="zh-HK" sz="2800" dirty="0">
                <a:latin typeface="新細明體" panose="02020500000000000000" pitchFamily="18" charset="-120"/>
                <a:ea typeface="新細明體" panose="02020500000000000000" pitchFamily="18" charset="-120"/>
              </a:rPr>
              <a:t>/ </a:t>
            </a:r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产生报复心</a:t>
            </a:r>
          </a:p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精神困扰，如失眠、头痛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对被欺凌者影响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16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害怕上课</a:t>
            </a:r>
          </a:p>
          <a:p>
            <a:pPr lvl="0"/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错误学习欺凌行为</a:t>
            </a:r>
          </a:p>
          <a:p>
            <a:pPr lvl="0"/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未能投入校园生活</a:t>
            </a: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害</a:t>
            </a:r>
            <a:r>
              <a:rPr lang="zh-TW" altLang="en-US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怕</a:t>
            </a:r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自己成为欺凌者的目标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对旁观者影响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3765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家长投诉，增加老师</a:t>
            </a:r>
            <a:r>
              <a:rPr lang="en-US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校方压力</a:t>
            </a:r>
          </a:p>
          <a:p>
            <a:r>
              <a:rPr lang="zh-TW" altLang="zh-HK" sz="32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影响家长对学校的信心，令同校学生亦感羞愧</a:t>
            </a:r>
            <a:r>
              <a:rPr lang="en-US" altLang="zh-HK" sz="32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 (</a:t>
            </a:r>
            <a:r>
              <a:rPr lang="zh-TW" altLang="zh-HK" sz="32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整体学生自尊下降</a:t>
            </a:r>
            <a:r>
              <a:rPr lang="en-US" altLang="zh-HK" sz="3200" dirty="0" smtClean="0">
                <a:latin typeface="細明體" panose="02020509000000000000" pitchFamily="49" charset="-120"/>
                <a:ea typeface="細明體" panose="02020509000000000000" pitchFamily="49" charset="-120"/>
              </a:rPr>
              <a:t>)</a:t>
            </a:r>
            <a:endParaRPr lang="zh-TW" altLang="zh-HK" sz="3200" dirty="0">
              <a:latin typeface="細明體" panose="02020509000000000000" pitchFamily="49" charset="-120"/>
              <a:ea typeface="細明體" panose="02020509000000000000" pitchFamily="49" charset="-120"/>
            </a:endParaRPr>
          </a:p>
          <a:p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鼓励更多学生出现欺凌</a:t>
            </a:r>
            <a:r>
              <a:rPr lang="en-US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/</a:t>
            </a:r>
            <a:r>
              <a:rPr lang="zh-TW" altLang="zh-HK" sz="32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暴力行为</a:t>
            </a:r>
            <a:endParaRPr lang="zh-HK" altLang="en-US" sz="32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对校园影响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32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7" y="2420888"/>
            <a:ext cx="7408333" cy="3705275"/>
          </a:xfrm>
        </p:spPr>
        <p:txBody>
          <a:bodyPr>
            <a:normAutofit/>
          </a:bodyPr>
          <a:lstStyle/>
          <a:p>
            <a:pPr lvl="0"/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任何形式的欺凌，都会带来不同程度的伤害，令受害者情绪不安、社交生活减少、在学校各方面的表现倒退、自信心及自我概念受损，而影响其性格的发展。</a:t>
            </a:r>
          </a:p>
          <a:p>
            <a:r>
              <a:rPr lang="zh-TW" altLang="zh-HK" sz="2800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透过了解被欺凌者、欺凌者及旁观者的影响及同理心的运用，更能使同学掌握各角色的需要，帮助他们，建立和谐校园。</a:t>
            </a:r>
            <a:endParaRPr lang="zh-HK" altLang="en-US" sz="2800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zh-HK" dirty="0" smtClean="0">
                <a:latin typeface="新細明體" panose="02020500000000000000" pitchFamily="18" charset="-120"/>
                <a:ea typeface="新細明體" panose="02020500000000000000" pitchFamily="18" charset="-120"/>
              </a:rPr>
              <a:t>总结</a:t>
            </a:r>
            <a:endParaRPr lang="zh-HK" altLang="en-US" dirty="0">
              <a:latin typeface="新細明體" panose="02020500000000000000" pitchFamily="18" charset="-12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279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164</TotalTime>
  <Words>345</Words>
  <Application>Microsoft Office PowerPoint</Application>
  <PresentationFormat>如螢幕大小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华文新魏</vt:lpstr>
      <vt:lpstr>新細明體</vt:lpstr>
      <vt:lpstr>標楷體</vt:lpstr>
      <vt:lpstr>細明體</vt:lpstr>
      <vt:lpstr>Candara</vt:lpstr>
      <vt:lpstr>Symbol</vt:lpstr>
      <vt:lpstr>波形</vt:lpstr>
      <vt:lpstr>同理心</vt:lpstr>
      <vt:lpstr>流行曲《友共情》 </vt:lpstr>
      <vt:lpstr>活动二：即兴剧场</vt:lpstr>
      <vt:lpstr>活动三：欺凌的影响</vt:lpstr>
      <vt:lpstr>对欺凌者影响</vt:lpstr>
      <vt:lpstr>对被欺凌者影响</vt:lpstr>
      <vt:lpstr>对旁观者影响</vt:lpstr>
      <vt:lpstr>对校园影响</vt:lpstr>
      <vt:lpstr>总结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同理心</dc:title>
  <dc:creator>KWOK, Chi-cheong</dc:creator>
  <cp:lastModifiedBy>EDB_SA</cp:lastModifiedBy>
  <cp:revision>10</cp:revision>
  <dcterms:created xsi:type="dcterms:W3CDTF">2015-01-27T02:42:14Z</dcterms:created>
  <dcterms:modified xsi:type="dcterms:W3CDTF">2020-09-21T04:15:31Z</dcterms:modified>
</cp:coreProperties>
</file>