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1"/>
  </p:handoutMasterIdLst>
  <p:sldIdLst>
    <p:sldId id="256" r:id="rId2"/>
    <p:sldId id="281" r:id="rId3"/>
    <p:sldId id="257" r:id="rId4"/>
    <p:sldId id="258" r:id="rId5"/>
    <p:sldId id="278" r:id="rId6"/>
    <p:sldId id="279" r:id="rId7"/>
    <p:sldId id="280" r:id="rId8"/>
    <p:sldId id="277" r:id="rId9"/>
    <p:sldId id="264" r:id="rId10"/>
    <p:sldId id="266" r:id="rId11"/>
    <p:sldId id="283" r:id="rId12"/>
    <p:sldId id="271" r:id="rId13"/>
    <p:sldId id="272" r:id="rId14"/>
    <p:sldId id="267" r:id="rId15"/>
    <p:sldId id="275" r:id="rId16"/>
    <p:sldId id="273" r:id="rId17"/>
    <p:sldId id="274" r:id="rId18"/>
    <p:sldId id="270" r:id="rId19"/>
    <p:sldId id="284" r:id="rId20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00FFFF"/>
    <a:srgbClr val="015465"/>
    <a:srgbClr val="026458"/>
    <a:srgbClr val="025F64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B78B49-79A4-4806-B463-60EF8863476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78613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BFB07-9007-4B9D-B3E2-7C69EECDA9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800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262D5C-5474-4B98-B951-13AB39FEE2A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92687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8206D9-94AD-409C-9BAF-FD56A83645F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570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04C95C-4154-4ADB-9178-4952A83CE96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755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6CD458-B86E-49E3-8ED4-CEEBD96DA07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330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FF1CC8-CF1D-45F3-920E-D03110A1E59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9623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7E7C63-78CD-449E-AC2D-96A3A9B87C5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84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0DE5E7-961A-47B4-8F67-884030C41D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965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ACF513-7960-421A-BB7C-B2C2222BF1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0547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59876-AF6C-4CA1-B244-0184D5E54CA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89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F7FB9-0AFD-4B7C-B4F7-36D3C6B1194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537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/>
            </a:lvl1pPr>
          </a:lstStyle>
          <a:p>
            <a:fld id="{C3CAABD0-C14D-42FC-BE13-85230498938B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endParaRPr lang="zh-HK" alt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N_E0u3Ejo4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992937" cy="2133600"/>
          </a:xfrm>
        </p:spPr>
        <p:txBody>
          <a:bodyPr/>
          <a:lstStyle/>
          <a:p>
            <a:pPr algn="ctr" eaLnBrk="1" hangingPunct="1">
              <a:defRPr/>
            </a:pPr>
            <a:r>
              <a:rPr lang="zh-TW" altLang="en-US" dirty="0" smtClean="0"/>
              <a:t>學習與人溝通的有效方法「我</a:t>
            </a:r>
            <a:r>
              <a:rPr lang="zh-TW" altLang="en-US" dirty="0">
                <a:solidFill>
                  <a:schemeClr val="tx1"/>
                </a:solidFill>
              </a:rPr>
              <a:t>的</a:t>
            </a:r>
            <a:r>
              <a:rPr lang="zh-TW" altLang="en-US" dirty="0" smtClean="0"/>
              <a:t>訊息」</a:t>
            </a:r>
          </a:p>
        </p:txBody>
      </p:sp>
      <p:sp>
        <p:nvSpPr>
          <p:cNvPr id="3075" name="AutoShape 9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b="0" dirty="0" smtClean="0">
                <a:solidFill>
                  <a:schemeClr val="tx1"/>
                </a:solidFill>
                <a:latin typeface="+mj-ea"/>
              </a:rPr>
              <a:t>甚麼是「我的訊息」？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78387"/>
          </a:xfrm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3600" dirty="0" smtClean="0">
                <a:solidFill>
                  <a:srgbClr val="000000"/>
                </a:solidFill>
                <a:latin typeface="+mn-ea"/>
              </a:rPr>
              <a:t>「我的訊息」是一種表達技巧</a:t>
            </a:r>
          </a:p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3600" dirty="0" smtClean="0">
                <a:solidFill>
                  <a:srgbClr val="000000"/>
                </a:solidFill>
                <a:latin typeface="+mn-ea"/>
              </a:rPr>
              <a:t>「我的訊息」是一種合作性語言</a:t>
            </a:r>
          </a:p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3600" dirty="0" smtClean="0">
                <a:latin typeface="+mn-ea"/>
              </a:rPr>
              <a:t> </a:t>
            </a:r>
            <a:r>
              <a:rPr lang="zh-TW" altLang="en-US" sz="3600" dirty="0" smtClean="0">
                <a:solidFill>
                  <a:srgbClr val="000000"/>
                </a:solidFill>
                <a:latin typeface="+mn-ea"/>
              </a:rPr>
              <a:t>我們用「我」字開首，說出自己的</a:t>
            </a:r>
            <a:r>
              <a:rPr lang="zh-TW" altLang="en-US" sz="3600" dirty="0" smtClean="0">
                <a:solidFill>
                  <a:srgbClr val="9900FF"/>
                </a:solidFill>
                <a:latin typeface="+mn-ea"/>
              </a:rPr>
              <a:t>內心感受</a:t>
            </a:r>
            <a:r>
              <a:rPr lang="zh-TW" altLang="en-US" sz="3600" dirty="0" smtClean="0">
                <a:solidFill>
                  <a:srgbClr val="000000"/>
                </a:solidFill>
                <a:latin typeface="+mn-ea"/>
              </a:rPr>
              <a:t>和看法，不帶責備或判斷成分，旨在</a:t>
            </a:r>
            <a:r>
              <a:rPr lang="zh-TW" altLang="en-US" sz="3600" dirty="0" smtClean="0">
                <a:solidFill>
                  <a:srgbClr val="FF3300"/>
                </a:solidFill>
                <a:latin typeface="+mn-ea"/>
              </a:rPr>
              <a:t>反映自己的感受</a:t>
            </a:r>
          </a:p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3600" dirty="0" smtClean="0">
                <a:latin typeface="+mn-ea"/>
              </a:rPr>
              <a:t>聽者較易接受，能有效減少衝突的出現</a:t>
            </a:r>
            <a:endParaRPr lang="zh-TW" altLang="en-US" sz="3600" dirty="0" smtClean="0">
              <a:solidFill>
                <a:srgbClr val="000000"/>
              </a:solidFill>
              <a:latin typeface="+mn-ea"/>
            </a:endParaRPr>
          </a:p>
          <a:p>
            <a:pPr eaLnBrk="1" hangingPunct="1">
              <a:defRPr/>
            </a:pPr>
            <a:endParaRPr lang="en-US" altLang="zh-TW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j0331mzjtm3w4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640763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543800" cy="1295400"/>
          </a:xfrm>
          <a:noFill/>
        </p:spPr>
        <p:txBody>
          <a:bodyPr/>
          <a:lstStyle/>
          <a:p>
            <a:pPr eaLnBrk="1" hangingPunct="1"/>
            <a:r>
              <a:rPr lang="zh-TW" altLang="en-US" b="0" smtClean="0">
                <a:solidFill>
                  <a:schemeClr val="tx1"/>
                </a:solidFill>
              </a:rPr>
              <a:t>這就是「我的訊息」？</a:t>
            </a:r>
            <a:br>
              <a:rPr lang="zh-TW" altLang="en-US" b="0" smtClean="0">
                <a:solidFill>
                  <a:schemeClr val="tx1"/>
                </a:solidFill>
              </a:rPr>
            </a:br>
            <a:endParaRPr lang="zh-TW" altLang="en-US" b="0" smtClean="0">
              <a:solidFill>
                <a:schemeClr val="tx1"/>
              </a:solidFill>
            </a:endParaRP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 rot="-2873609">
            <a:off x="3352006" y="4793457"/>
            <a:ext cx="1674813" cy="387350"/>
          </a:xfrm>
          <a:prstGeom prst="leftArrow">
            <a:avLst>
              <a:gd name="adj1" fmla="val 50000"/>
              <a:gd name="adj2" fmla="val 108094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300" b="0" dirty="0" smtClean="0">
                <a:solidFill>
                  <a:schemeClr val="tx1"/>
                </a:solidFill>
                <a:latin typeface="+mj-ea"/>
              </a:rPr>
              <a:t>「我的訊息」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zh-TW" altLang="en-US" dirty="0" smtClean="0"/>
              <a:t>以「我」來做為陳述的開始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zh-TW" altLang="en-US" dirty="0" smtClean="0"/>
              <a:t>簡單清楚說出你的感覺，例如</a:t>
            </a:r>
            <a:r>
              <a:rPr lang="en-US" altLang="zh-TW" dirty="0" smtClean="0"/>
              <a:t>:</a:t>
            </a:r>
            <a:r>
              <a:rPr lang="zh-TW" altLang="en-US" dirty="0" smtClean="0">
                <a:solidFill>
                  <a:srgbClr val="FF3300"/>
                </a:solidFill>
                <a:ea typeface="華康娃娃體" panose="02010609010101010101" pitchFamily="49" charset="-120"/>
              </a:rPr>
              <a:t>我覺得很傷心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zh-TW" altLang="en-US" dirty="0" smtClean="0"/>
              <a:t>簡單清楚說出他人做了什麼，而使你有這感覺，例如：</a:t>
            </a:r>
            <a:r>
              <a:rPr lang="zh-TW" altLang="en-US" dirty="0" smtClean="0">
                <a:solidFill>
                  <a:srgbClr val="FF3300"/>
                </a:solidFill>
                <a:ea typeface="華康娃娃體" panose="02010609010101010101" pitchFamily="49" charset="-120"/>
              </a:rPr>
              <a:t>因為你在別人面前說我壞話，所以我很傷心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zh-TW" altLang="en-US" dirty="0" smtClean="0"/>
              <a:t>簡單清楚說出你為什麼會有這種感受，例如：</a:t>
            </a:r>
            <a:r>
              <a:rPr lang="zh-TW" altLang="en-US" dirty="0" smtClean="0">
                <a:solidFill>
                  <a:srgbClr val="FF3300"/>
                </a:solidFill>
                <a:ea typeface="華康娃娃體" panose="02010609010101010101" pitchFamily="49" charset="-120"/>
              </a:rPr>
              <a:t>我很傷心，因為你</a:t>
            </a:r>
            <a:r>
              <a:rPr lang="zh-TW" altLang="zh-TW" dirty="0" smtClean="0">
                <a:solidFill>
                  <a:srgbClr val="FF3300"/>
                </a:solidFill>
                <a:ea typeface="華康娃娃體" panose="02010609010101010101" pitchFamily="49" charset="-120"/>
              </a:rPr>
              <a:t>故意</a:t>
            </a:r>
            <a:r>
              <a:rPr lang="zh-TW" altLang="en-US" dirty="0" smtClean="0">
                <a:solidFill>
                  <a:srgbClr val="FF3300"/>
                </a:solidFill>
                <a:ea typeface="華康娃娃體" panose="02010609010101010101" pitchFamily="49" charset="-120"/>
              </a:rPr>
              <a:t>在別人面前說我壞話，而那些都不是真的</a:t>
            </a:r>
            <a:endParaRPr lang="zh-TW" altLang="en-US" sz="3600" dirty="0" smtClean="0">
              <a:solidFill>
                <a:srgbClr val="FF3300"/>
              </a:solidFill>
              <a:latin typeface="標楷體" panose="03000509000000000000" pitchFamily="65" charset="-120"/>
              <a:ea typeface="華康娃娃體" panose="02010609010101010101" pitchFamily="49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3600" dirty="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300" b="0" dirty="0" smtClean="0">
                <a:solidFill>
                  <a:schemeClr val="tx1"/>
                </a:solidFill>
                <a:latin typeface="+mj-ea"/>
              </a:rPr>
              <a:t>「我的訊息」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500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3600" dirty="0" smtClean="0">
                <a:latin typeface="+mn-ea"/>
              </a:rPr>
              <a:t>簡單清楚說出你希望對方怎樣做，例如：</a:t>
            </a:r>
            <a:endParaRPr lang="en-US" altLang="zh-TW" sz="3600" dirty="0" smtClean="0">
              <a:latin typeface="+mn-ea"/>
            </a:endParaRPr>
          </a:p>
          <a:p>
            <a:pPr marL="742950" indent="-387350" algn="just" eaLnBrk="1" hangingPunct="1">
              <a:spcBef>
                <a:spcPct val="50000"/>
              </a:spcBef>
              <a:buClr>
                <a:srgbClr val="FF0000"/>
              </a:buClr>
              <a:buFont typeface="+mj-lt"/>
              <a:buAutoNum type="arabicPeriod"/>
              <a:defRPr/>
            </a:pPr>
            <a:r>
              <a:rPr lang="zh-TW" altLang="en-US" sz="3600" dirty="0" smtClean="0">
                <a:solidFill>
                  <a:srgbClr val="FF3300"/>
                </a:solidFill>
                <a:ea typeface="華康娃娃體" pitchFamily="49" charset="-120"/>
              </a:rPr>
              <a:t>我很傷心，</a:t>
            </a:r>
            <a:endParaRPr lang="en-US" altLang="zh-TW" sz="3600" dirty="0" smtClean="0">
              <a:solidFill>
                <a:srgbClr val="FF3300"/>
              </a:solidFill>
              <a:ea typeface="華康娃娃體" pitchFamily="49" charset="-120"/>
            </a:endParaRPr>
          </a:p>
          <a:p>
            <a:pPr marL="742950" indent="-387350" algn="just" eaLnBrk="1" hangingPunct="1">
              <a:spcBef>
                <a:spcPct val="50000"/>
              </a:spcBef>
              <a:buClr>
                <a:srgbClr val="FF0000"/>
              </a:buClr>
              <a:buFont typeface="+mj-lt"/>
              <a:buAutoNum type="arabicPeriod"/>
              <a:defRPr/>
            </a:pPr>
            <a:r>
              <a:rPr lang="zh-TW" altLang="en-US" sz="3600" dirty="0" smtClean="0">
                <a:solidFill>
                  <a:srgbClr val="FF3300"/>
                </a:solidFill>
                <a:ea typeface="華康娃娃體" pitchFamily="49" charset="-120"/>
              </a:rPr>
              <a:t>因為你</a:t>
            </a:r>
            <a:r>
              <a:rPr lang="zh-TW" altLang="zh-TW" sz="3600" dirty="0" smtClean="0">
                <a:solidFill>
                  <a:srgbClr val="FF3300"/>
                </a:solidFill>
                <a:ea typeface="華康娃娃體" pitchFamily="49" charset="-120"/>
              </a:rPr>
              <a:t>故意</a:t>
            </a:r>
            <a:r>
              <a:rPr lang="zh-TW" altLang="en-US" sz="3600" dirty="0" smtClean="0">
                <a:solidFill>
                  <a:srgbClr val="FF3300"/>
                </a:solidFill>
                <a:ea typeface="華康娃娃體" pitchFamily="49" charset="-120"/>
              </a:rPr>
              <a:t>在別人面前說我壞話，而那些都不是真的，</a:t>
            </a:r>
            <a:endParaRPr lang="en-US" altLang="zh-TW" sz="3600" dirty="0" smtClean="0">
              <a:solidFill>
                <a:srgbClr val="FF3300"/>
              </a:solidFill>
              <a:ea typeface="華康娃娃體" pitchFamily="49" charset="-120"/>
            </a:endParaRPr>
          </a:p>
          <a:p>
            <a:pPr marL="742950" indent="-387350" algn="just" eaLnBrk="1" hangingPunct="1">
              <a:spcBef>
                <a:spcPct val="50000"/>
              </a:spcBef>
              <a:buClr>
                <a:srgbClr val="FF0000"/>
              </a:buClr>
              <a:buFont typeface="+mj-lt"/>
              <a:buAutoNum type="arabicPeriod"/>
              <a:defRPr/>
            </a:pPr>
            <a:r>
              <a:rPr lang="zh-TW" altLang="en-US" sz="3600" dirty="0">
                <a:solidFill>
                  <a:srgbClr val="FF3300"/>
                </a:solidFill>
                <a:ea typeface="華康娃娃體" pitchFamily="49" charset="-120"/>
              </a:rPr>
              <a:t>我</a:t>
            </a:r>
            <a:r>
              <a:rPr lang="zh-TW" altLang="en-US" sz="3600" dirty="0">
                <a:solidFill>
                  <a:srgbClr val="FF0000"/>
                </a:solidFill>
                <a:ea typeface="華康娃娃體" pitchFamily="49" charset="-120"/>
              </a:rPr>
              <a:t>希望</a:t>
            </a:r>
            <a:r>
              <a:rPr lang="zh-TW" altLang="en-US" sz="3600" dirty="0">
                <a:solidFill>
                  <a:srgbClr val="FF3300"/>
                </a:solidFill>
                <a:ea typeface="華康娃娃體" pitchFamily="49" charset="-120"/>
              </a:rPr>
              <a:t>你</a:t>
            </a:r>
            <a:r>
              <a:rPr lang="zh-TW" altLang="en-US" sz="3600" dirty="0" smtClean="0">
                <a:solidFill>
                  <a:srgbClr val="FF3300"/>
                </a:solidFill>
                <a:ea typeface="華康娃娃體" pitchFamily="49" charset="-120"/>
              </a:rPr>
              <a:t>誠懇的向我道歉。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b="0" dirty="0" smtClean="0">
                <a:solidFill>
                  <a:schemeClr val="tx1"/>
                </a:solidFill>
                <a:latin typeface="+mj-ea"/>
              </a:rPr>
              <a:t>為何使用「我的訊息」？</a:t>
            </a:r>
            <a:r>
              <a:rPr lang="zh-TW" altLang="en-US" sz="3500" b="0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zh-TW" altLang="en-US" sz="3500" b="0" dirty="0" smtClean="0">
                <a:solidFill>
                  <a:schemeClr val="tx1"/>
                </a:solidFill>
                <a:latin typeface="+mj-ea"/>
              </a:rPr>
            </a:br>
            <a:endParaRPr lang="zh-TW" altLang="en-US" sz="3500" b="0" dirty="0" smtClean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spcBef>
                <a:spcPct val="50000"/>
              </a:spcBef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>
                <a:solidFill>
                  <a:srgbClr val="0000FF"/>
                </a:solidFill>
                <a:latin typeface="+mn-ea"/>
              </a:rPr>
              <a:t>感覺是沒有對錯的</a:t>
            </a:r>
            <a:r>
              <a:rPr lang="zh-TW" altLang="en-US" dirty="0" smtClean="0">
                <a:solidFill>
                  <a:srgbClr val="000000"/>
                </a:solidFill>
                <a:latin typeface="+mn-ea"/>
              </a:rPr>
              <a:t>，所以表達個人感受，可以減低</a:t>
            </a:r>
            <a:r>
              <a:rPr lang="zh-TW" altLang="en-US" dirty="0" smtClean="0">
                <a:latin typeface="+mn-ea"/>
              </a:rPr>
              <a:t>對方</a:t>
            </a:r>
            <a:r>
              <a:rPr lang="zh-TW" altLang="en-US" dirty="0" smtClean="0">
                <a:solidFill>
                  <a:srgbClr val="000000"/>
                </a:solidFill>
                <a:latin typeface="+mn-ea"/>
              </a:rPr>
              <a:t>反駁的機會；相反，若批評</a:t>
            </a:r>
            <a:r>
              <a:rPr lang="zh-TW" altLang="en-US" dirty="0" smtClean="0">
                <a:latin typeface="+mn-ea"/>
              </a:rPr>
              <a:t>對方</a:t>
            </a:r>
            <a:r>
              <a:rPr lang="zh-TW" altLang="en-US" dirty="0" smtClean="0">
                <a:solidFill>
                  <a:srgbClr val="000000"/>
                </a:solidFill>
                <a:latin typeface="+mn-ea"/>
              </a:rPr>
              <a:t>的行為和作出教訓，</a:t>
            </a:r>
            <a:r>
              <a:rPr lang="zh-TW" altLang="en-US" dirty="0" smtClean="0">
                <a:latin typeface="+mn-ea"/>
              </a:rPr>
              <a:t>對方就會想出</a:t>
            </a:r>
            <a:r>
              <a:rPr lang="zh-TW" altLang="en-US" dirty="0" smtClean="0">
                <a:solidFill>
                  <a:srgbClr val="000000"/>
                </a:solidFill>
                <a:latin typeface="+mn-ea"/>
              </a:rPr>
              <a:t>千百個理由</a:t>
            </a:r>
            <a:r>
              <a:rPr lang="zh-TW" altLang="en-US" dirty="0" smtClean="0">
                <a:latin typeface="+mn-ea"/>
              </a:rPr>
              <a:t>去</a:t>
            </a:r>
            <a:r>
              <a:rPr lang="zh-TW" altLang="en-US" dirty="0" smtClean="0">
                <a:solidFill>
                  <a:srgbClr val="000000"/>
                </a:solidFill>
                <a:latin typeface="+mn-ea"/>
              </a:rPr>
              <a:t>反駁。</a:t>
            </a:r>
          </a:p>
          <a:p>
            <a:pPr algn="just" eaLnBrk="1" hangingPunct="1">
              <a:spcBef>
                <a:spcPct val="50000"/>
              </a:spcBef>
              <a:buClr>
                <a:srgbClr val="FF9900"/>
              </a:buClr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>
                <a:latin typeface="+mn-ea"/>
              </a:rPr>
              <a:t>我們</a:t>
            </a:r>
            <a:r>
              <a:rPr lang="zh-TW" altLang="en-US" dirty="0" smtClean="0">
                <a:solidFill>
                  <a:srgbClr val="000000"/>
                </a:solidFill>
                <a:latin typeface="+mn-ea"/>
              </a:rPr>
              <a:t>表達自己感受時，也會</a:t>
            </a:r>
            <a:r>
              <a:rPr lang="zh-TW" altLang="en-US" dirty="0" smtClean="0">
                <a:solidFill>
                  <a:srgbClr val="0000FF"/>
                </a:solidFill>
                <a:latin typeface="+mn-ea"/>
              </a:rPr>
              <a:t>清楚自己的情緒</a:t>
            </a:r>
            <a:r>
              <a:rPr lang="zh-TW" altLang="en-US" dirty="0" smtClean="0">
                <a:solidFill>
                  <a:srgbClr val="000000"/>
                </a:solidFill>
                <a:latin typeface="+mn-ea"/>
              </a:rPr>
              <a:t>，這有助</a:t>
            </a:r>
            <a:r>
              <a:rPr lang="zh-TW" altLang="en-US" dirty="0" smtClean="0">
                <a:solidFill>
                  <a:srgbClr val="0000FF"/>
                </a:solidFill>
                <a:latin typeface="+mn-ea"/>
              </a:rPr>
              <a:t>冷靜</a:t>
            </a:r>
            <a:r>
              <a:rPr lang="zh-TW" altLang="en-US" dirty="0" smtClean="0">
                <a:solidFill>
                  <a:srgbClr val="000000"/>
                </a:solidFill>
                <a:latin typeface="+mn-ea"/>
              </a:rPr>
              <a:t>面對當前處境。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r>
              <a:rPr lang="zh-TW" altLang="en-US" dirty="0" smtClean="0">
                <a:solidFill>
                  <a:srgbClr val="000000"/>
                </a:solidFill>
                <a:latin typeface="+mn-ea"/>
              </a:rPr>
              <a:t>坦誠的態度有助</a:t>
            </a:r>
            <a:r>
              <a:rPr lang="zh-TW" altLang="en-US" dirty="0" smtClean="0">
                <a:solidFill>
                  <a:srgbClr val="0000FF"/>
                </a:solidFill>
                <a:latin typeface="+mn-ea"/>
              </a:rPr>
              <a:t>與對方建立更親密</a:t>
            </a:r>
            <a:r>
              <a:rPr lang="zh-TW" altLang="en-US" dirty="0" smtClean="0">
                <a:latin typeface="+mn-ea"/>
              </a:rPr>
              <a:t>的</a:t>
            </a:r>
            <a:r>
              <a:rPr lang="zh-TW" altLang="en-US" dirty="0" smtClean="0">
                <a:solidFill>
                  <a:srgbClr val="000000"/>
                </a:solidFill>
                <a:latin typeface="+mn-ea"/>
              </a:rPr>
              <a:t>關係</a:t>
            </a:r>
          </a:p>
          <a:p>
            <a:pPr eaLnBrk="1" hangingPunct="1">
              <a:buFont typeface="Wingdings" panose="05000000000000000000" pitchFamily="2" charset="2"/>
              <a:buChar char="ü"/>
              <a:defRPr/>
            </a:pPr>
            <a:endParaRPr lang="zh-TW" altLang="en-US" b="1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HK" altLang="en-US" b="0" smtClean="0">
                <a:solidFill>
                  <a:srgbClr val="0000FF"/>
                </a:solidFill>
              </a:rPr>
              <a:t>練習</a:t>
            </a:r>
            <a:endParaRPr lang="zh-TW" altLang="en-US" b="0" smtClean="0">
              <a:solidFill>
                <a:srgbClr val="0000FF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今天發數學考卷，結果你得滿分，回家後你立即跟媽媽說。 </a:t>
            </a:r>
          </a:p>
          <a:p>
            <a:pPr eaLnBrk="1" hangingPunct="1"/>
            <a:r>
              <a:rPr lang="zh-TW" altLang="en-US" smtClean="0"/>
              <a:t>媽媽我今天</a:t>
            </a:r>
            <a:r>
              <a:rPr lang="zh-TW" altLang="en-US" smtClean="0">
                <a:solidFill>
                  <a:srgbClr val="0000FF"/>
                </a:solidFill>
              </a:rPr>
              <a:t>感到</a:t>
            </a:r>
            <a:r>
              <a:rPr lang="zh-TW" altLang="en-US" smtClean="0"/>
              <a:t>很開心，</a:t>
            </a:r>
            <a:r>
              <a:rPr lang="zh-TW" altLang="en-US" smtClean="0">
                <a:solidFill>
                  <a:srgbClr val="0000FF"/>
                </a:solidFill>
              </a:rPr>
              <a:t>因為</a:t>
            </a:r>
            <a:r>
              <a:rPr lang="zh-TW" altLang="en-US" smtClean="0"/>
              <a:t>我數學考卷得滿分。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妹妹跟你借了一</a:t>
            </a:r>
            <a:r>
              <a:rPr lang="zh-TW" altLang="en-US" dirty="0"/>
              <a:t>枝</a:t>
            </a:r>
            <a:r>
              <a:rPr lang="zh-TW" altLang="en-US" dirty="0" smtClean="0"/>
              <a:t>很漂亮的筆，但是卻不小心摔壞了它。</a:t>
            </a:r>
            <a:endParaRPr lang="zh-TW" altLang="en-US" b="1" dirty="0" smtClean="0"/>
          </a:p>
          <a:p>
            <a:pPr eaLnBrk="1" hangingPunct="1"/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0000FF"/>
                </a:solidFill>
              </a:rPr>
              <a:t>覺得</a:t>
            </a:r>
            <a:r>
              <a:rPr lang="zh-TW" altLang="en-US" dirty="0" smtClean="0"/>
              <a:t>很難過，</a:t>
            </a:r>
            <a:r>
              <a:rPr lang="zh-TW" altLang="en-US" dirty="0" smtClean="0">
                <a:solidFill>
                  <a:srgbClr val="0000FF"/>
                </a:solidFill>
              </a:rPr>
              <a:t>因為</a:t>
            </a:r>
            <a:r>
              <a:rPr lang="zh-TW" altLang="en-US" dirty="0" smtClean="0"/>
              <a:t>你沒有小心地保管它。</a:t>
            </a:r>
          </a:p>
        </p:txBody>
      </p:sp>
      <p:sp>
        <p:nvSpPr>
          <p:cNvPr id="1843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HK" altLang="en-US" b="0" smtClean="0">
                <a:solidFill>
                  <a:srgbClr val="0000FF"/>
                </a:solidFill>
              </a:rPr>
              <a:t>練習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小麗約你一起去看電影，但是小麗卻遲到了，錯過了你們想要看的場次 。</a:t>
            </a:r>
          </a:p>
          <a:p>
            <a:pPr eaLnBrk="1" hangingPunct="1"/>
            <a:r>
              <a:rPr lang="zh-TW" altLang="en-US" smtClean="0"/>
              <a:t>我</a:t>
            </a:r>
            <a:r>
              <a:rPr lang="zh-TW" altLang="en-US" smtClean="0">
                <a:solidFill>
                  <a:srgbClr val="0000FF"/>
                </a:solidFill>
              </a:rPr>
              <a:t>感到</a:t>
            </a:r>
            <a:r>
              <a:rPr lang="zh-TW" altLang="en-US" smtClean="0"/>
              <a:t>不太開心，</a:t>
            </a:r>
            <a:r>
              <a:rPr lang="zh-TW" altLang="en-US" smtClean="0">
                <a:solidFill>
                  <a:srgbClr val="0000FF"/>
                </a:solidFill>
              </a:rPr>
              <a:t>因為</a:t>
            </a:r>
            <a:r>
              <a:rPr lang="zh-TW" altLang="en-US" smtClean="0"/>
              <a:t>你沒有告訴我你趕不及看這場次。</a:t>
            </a:r>
          </a:p>
          <a:p>
            <a:pPr eaLnBrk="1" hangingPunct="1"/>
            <a:r>
              <a:rPr lang="zh-TW" altLang="en-US" smtClean="0"/>
              <a:t>我</a:t>
            </a:r>
            <a:r>
              <a:rPr lang="zh-TW" altLang="en-US" smtClean="0">
                <a:solidFill>
                  <a:srgbClr val="0000FF"/>
                </a:solidFill>
              </a:rPr>
              <a:t>感到</a:t>
            </a:r>
            <a:r>
              <a:rPr lang="zh-TW" altLang="en-US" smtClean="0"/>
              <a:t>不開心，</a:t>
            </a:r>
            <a:r>
              <a:rPr lang="zh-TW" altLang="en-US" smtClean="0">
                <a:solidFill>
                  <a:srgbClr val="0000FF"/>
                </a:solidFill>
              </a:rPr>
              <a:t>因為</a:t>
            </a:r>
            <a:r>
              <a:rPr lang="zh-TW" altLang="en-US" smtClean="0"/>
              <a:t>你的遲到令我們錯失了今天看這場戲的機會。</a:t>
            </a:r>
          </a:p>
        </p:txBody>
      </p:sp>
      <p:sp>
        <p:nvSpPr>
          <p:cNvPr id="1945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HK" altLang="en-US" b="0" smtClean="0">
                <a:solidFill>
                  <a:srgbClr val="0000FF"/>
                </a:solidFill>
              </a:rPr>
              <a:t>練習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zh-TW" altLang="en-US" b="0" smtClean="0">
                <a:solidFill>
                  <a:srgbClr val="0000FF"/>
                </a:solidFill>
              </a:rPr>
              <a:t>練習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000000"/>
                </a:solidFill>
              </a:rPr>
              <a:t>見到</a:t>
            </a:r>
            <a:r>
              <a:rPr lang="zh-TW" altLang="en-US" dirty="0" smtClean="0"/>
              <a:t>弟弟</a:t>
            </a:r>
            <a:r>
              <a:rPr lang="zh-TW" altLang="en-US" dirty="0" smtClean="0">
                <a:solidFill>
                  <a:srgbClr val="000000"/>
                </a:solidFill>
              </a:rPr>
              <a:t>正在玩電子遊戲機，便說：「快些做功課吧！」</a:t>
            </a:r>
            <a:r>
              <a:rPr lang="zh-TW" altLang="en-US" dirty="0" smtClean="0"/>
              <a:t>弟弟</a:t>
            </a:r>
            <a:r>
              <a:rPr lang="zh-TW" altLang="en-US" dirty="0" smtClean="0">
                <a:solidFill>
                  <a:srgbClr val="000000"/>
                </a:solidFill>
              </a:rPr>
              <a:t>對</a:t>
            </a:r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000000"/>
                </a:solidFill>
              </a:rPr>
              <a:t>說：「我已經做完功課，所以現在玩遊戲機。」後來</a:t>
            </a:r>
            <a:r>
              <a:rPr lang="zh-TW" altLang="en-US" dirty="0" smtClean="0"/>
              <a:t>你</a:t>
            </a:r>
            <a:r>
              <a:rPr lang="zh-TW" altLang="en-US" dirty="0" smtClean="0">
                <a:solidFill>
                  <a:srgbClr val="000000"/>
                </a:solidFill>
              </a:rPr>
              <a:t>發現</a:t>
            </a:r>
            <a:r>
              <a:rPr lang="zh-TW" altLang="en-US" dirty="0" smtClean="0"/>
              <a:t>弟弟</a:t>
            </a:r>
            <a:r>
              <a:rPr lang="zh-TW" altLang="en-US" dirty="0" smtClean="0">
                <a:solidFill>
                  <a:srgbClr val="000000"/>
                </a:solidFill>
              </a:rPr>
              <a:t>有兩項功課還未完成，原來</a:t>
            </a:r>
            <a:r>
              <a:rPr lang="zh-TW" altLang="en-US" dirty="0" smtClean="0"/>
              <a:t>弟弟</a:t>
            </a:r>
            <a:r>
              <a:rPr lang="zh-TW" altLang="en-US" dirty="0" smtClean="0">
                <a:solidFill>
                  <a:srgbClr val="000000"/>
                </a:solidFill>
              </a:rPr>
              <a:t>為了玩電子遊戲機而</a:t>
            </a:r>
            <a:r>
              <a:rPr lang="zh-TW" altLang="en-US" dirty="0" smtClean="0"/>
              <a:t>向你</a:t>
            </a:r>
            <a:r>
              <a:rPr lang="zh-TW" altLang="en-US" dirty="0" smtClean="0">
                <a:solidFill>
                  <a:srgbClr val="000000"/>
                </a:solidFill>
              </a:rPr>
              <a:t>說謊。</a:t>
            </a:r>
            <a:r>
              <a:rPr lang="zh-TW" altLang="en-US" dirty="0" smtClean="0"/>
              <a:t>你感到十分氣憤。</a:t>
            </a:r>
            <a:endParaRPr lang="zh-TW" altLang="en-US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zh-TW" altLang="en-US" dirty="0" smtClean="0"/>
              <a:t>我</a:t>
            </a:r>
            <a:r>
              <a:rPr lang="zh-TW" altLang="en-US" dirty="0" smtClean="0">
                <a:solidFill>
                  <a:srgbClr val="0000FF"/>
                </a:solidFill>
              </a:rPr>
              <a:t>感到</a:t>
            </a:r>
            <a:r>
              <a:rPr lang="zh-TW" altLang="en-US" dirty="0" smtClean="0"/>
              <a:t>很擔心和難過，</a:t>
            </a:r>
            <a:r>
              <a:rPr lang="zh-TW" altLang="en-US" dirty="0" smtClean="0">
                <a:solidFill>
                  <a:srgbClr val="0000FF"/>
                </a:solidFill>
              </a:rPr>
              <a:t>因為</a:t>
            </a:r>
            <a:r>
              <a:rPr lang="zh-TW" altLang="en-US" dirty="0" smtClean="0"/>
              <a:t>你為了打遊戲機而說謊。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活動五 </a:t>
            </a:r>
            <a:r>
              <a:rPr lang="en-US" altLang="zh-TW" smtClean="0"/>
              <a:t>: </a:t>
            </a:r>
            <a:r>
              <a:rPr lang="zh-TW" altLang="en-US" smtClean="0"/>
              <a:t>總結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205681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zh-TW" sz="1800" b="1" dirty="0" smtClean="0"/>
              <a:t>   </a:t>
            </a:r>
            <a:endParaRPr lang="en-US" altLang="zh-HK" b="1" dirty="0" smtClean="0"/>
          </a:p>
          <a:p>
            <a:pPr eaLnBrk="1" hangingPunct="1">
              <a:defRPr/>
            </a:pPr>
            <a:r>
              <a:rPr lang="zh-HK" altLang="en-US" sz="3600" dirty="0" smtClean="0"/>
              <a:t>分享在整個活動中最深刻的一樣東西</a:t>
            </a:r>
            <a:r>
              <a:rPr lang="zh-TW" altLang="en-US" sz="3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活動</a:t>
            </a:r>
            <a:r>
              <a:rPr lang="en-US" altLang="en-US" dirty="0" smtClean="0"/>
              <a:t>一</a:t>
            </a:r>
            <a:r>
              <a:rPr lang="en-US" altLang="zh-TW" dirty="0" smtClean="0"/>
              <a:t>: </a:t>
            </a:r>
            <a:r>
              <a:rPr lang="zh-TW" altLang="en-US" dirty="0" smtClean="0"/>
              <a:t>摺紙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zh-TW" altLang="en-US" smtClean="0"/>
              <a:t>每位組員獲發一張紙</a:t>
            </a:r>
          </a:p>
          <a:p>
            <a:pPr marL="533400" indent="-533400" eaLnBrk="1" hangingPunct="1"/>
            <a:r>
              <a:rPr lang="zh-TW" altLang="en-US" smtClean="0"/>
              <a:t>組員必須留心導師發出的指令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活動二 </a:t>
            </a:r>
            <a:r>
              <a:rPr lang="en-US" altLang="zh-TW" smtClean="0"/>
              <a:t>: </a:t>
            </a:r>
            <a:r>
              <a:rPr lang="zh-TW" altLang="en-US" smtClean="0"/>
              <a:t>重溫溝通技巧 </a:t>
            </a:r>
            <a:r>
              <a:rPr lang="en-US" altLang="zh-TW" smtClean="0"/>
              <a:t>: </a:t>
            </a:r>
            <a:r>
              <a:rPr lang="zh-TW" altLang="en-US" smtClean="0"/>
              <a:t>積極聆聽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411662"/>
          </a:xfrm>
        </p:spPr>
        <p:txBody>
          <a:bodyPr/>
          <a:lstStyle/>
          <a:p>
            <a:pPr eaLnBrk="1" hangingPunct="1"/>
            <a:r>
              <a:rPr lang="zh-TW" altLang="en-US" smtClean="0"/>
              <a:t>什麼是積極聆聽</a:t>
            </a:r>
            <a:r>
              <a:rPr lang="en-US" altLang="zh-TW" smtClean="0"/>
              <a:t>?</a:t>
            </a:r>
          </a:p>
          <a:p>
            <a:pPr eaLnBrk="1" hangingPunct="1"/>
            <a:r>
              <a:rPr lang="zh-TW" altLang="en-US" smtClean="0"/>
              <a:t>態度</a:t>
            </a:r>
            <a:r>
              <a:rPr lang="en-US" altLang="zh-TW" smtClean="0"/>
              <a:t>?</a:t>
            </a:r>
            <a:endParaRPr lang="en-US" altLang="zh-TW" smtClean="0">
              <a:solidFill>
                <a:schemeClr val="accent2"/>
              </a:solidFill>
            </a:endParaRPr>
          </a:p>
          <a:p>
            <a:pPr eaLnBrk="1" hangingPunct="1"/>
            <a:r>
              <a:rPr lang="zh-TW" altLang="en-US" b="1" u="sng" smtClean="0">
                <a:solidFill>
                  <a:srgbClr val="FF3300"/>
                </a:solidFill>
              </a:rPr>
              <a:t>專注、用心、有耐性</a:t>
            </a:r>
          </a:p>
          <a:p>
            <a:pPr eaLnBrk="1" hangingPunct="1"/>
            <a:r>
              <a:rPr lang="zh-TW" altLang="en-US" b="1" smtClean="0"/>
              <a:t>透過發問</a:t>
            </a:r>
            <a:r>
              <a:rPr lang="zh-TW" altLang="en-US" smtClean="0"/>
              <a:t>並</a:t>
            </a:r>
            <a:r>
              <a:rPr lang="zh-TW" altLang="en-US" b="1" smtClean="0"/>
              <a:t>細心觀察</a:t>
            </a:r>
            <a:r>
              <a:rPr lang="zh-TW" altLang="en-US" smtClean="0"/>
              <a:t>掌握對方的什麼</a:t>
            </a:r>
            <a:r>
              <a:rPr lang="en-US" altLang="zh-TW" smtClean="0"/>
              <a:t>?</a:t>
            </a:r>
          </a:p>
          <a:p>
            <a:pPr eaLnBrk="1" hangingPunct="1"/>
            <a:r>
              <a:rPr lang="zh-TW" altLang="en-US" b="1" u="sng" smtClean="0">
                <a:solidFill>
                  <a:srgbClr val="FF3300"/>
                </a:solidFill>
              </a:rPr>
              <a:t>說話的含意、感受</a:t>
            </a:r>
            <a:endParaRPr lang="zh-TW" altLang="en-US" smtClean="0">
              <a:solidFill>
                <a:srgbClr val="FF3300"/>
              </a:solidFill>
            </a:endParaRPr>
          </a:p>
          <a:p>
            <a:pPr eaLnBrk="1" hangingPunct="1"/>
            <a:r>
              <a:rPr lang="zh-TW" altLang="en-US" smtClean="0"/>
              <a:t>然後就對方的感覺和想法、作出什麼</a:t>
            </a:r>
            <a:r>
              <a:rPr lang="en-US" altLang="zh-TW" smtClean="0"/>
              <a:t>?</a:t>
            </a:r>
          </a:p>
          <a:p>
            <a:pPr eaLnBrk="1" hangingPunct="1"/>
            <a:r>
              <a:rPr lang="zh-TW" altLang="en-US" b="1" smtClean="0">
                <a:solidFill>
                  <a:srgbClr val="FF3300"/>
                </a:solidFill>
              </a:rPr>
              <a:t>設身處地、適當的回應</a:t>
            </a:r>
            <a:r>
              <a:rPr lang="zh-TW" altLang="en-US" b="1" smtClean="0"/>
              <a:t>和反映</a:t>
            </a:r>
            <a:endParaRPr lang="zh-TW" altLang="en-US" smtClean="0"/>
          </a:p>
          <a:p>
            <a:pPr eaLnBrk="1" hangingPunct="1"/>
            <a:endParaRPr lang="zh-TW" altLang="en-US" smtClean="0">
              <a:solidFill>
                <a:srgbClr val="FF3300"/>
              </a:solidFill>
            </a:endParaRPr>
          </a:p>
          <a:p>
            <a:pPr eaLnBrk="1" hangingPunct="1"/>
            <a:endParaRPr lang="en-US" altLang="zh-TW" smtClean="0"/>
          </a:p>
        </p:txBody>
      </p:sp>
      <p:sp>
        <p:nvSpPr>
          <p:cNvPr id="5124" name="AutoShape 5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5125" name="AutoShape 7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5126" name="AutoShape 9" descr="9k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5127" name="AutoShape 11" descr="9k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 idx="4294967295"/>
          </p:nvPr>
        </p:nvSpPr>
        <p:spPr>
          <a:xfrm>
            <a:off x="3568700" y="188913"/>
            <a:ext cx="1847850" cy="1047750"/>
          </a:xfrm>
        </p:spPr>
        <p:txBody>
          <a:bodyPr anchor="ctr"/>
          <a:lstStyle/>
          <a:p>
            <a:pPr eaLnBrk="1" hangingPunct="1"/>
            <a:r>
              <a:rPr lang="zh-HK" altLang="en-US" sz="5200" b="0" smtClean="0">
                <a:solidFill>
                  <a:srgbClr val="5D0DA5"/>
                </a:solidFill>
              </a:rPr>
              <a:t>練習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827088" y="1196975"/>
            <a:ext cx="7126287" cy="5149850"/>
          </a:xfrm>
        </p:spPr>
        <p:txBody>
          <a:bodyPr anchor="ctr"/>
          <a:lstStyle/>
          <a:p>
            <a:pPr eaLnBrk="1" hangingPunct="1">
              <a:buFont typeface="Wingdings" panose="05000000000000000000" pitchFamily="2" charset="2"/>
              <a:buChar char="u"/>
            </a:pPr>
            <a:r>
              <a:rPr lang="zh-TW" altLang="en-US" dirty="0" smtClean="0"/>
              <a:t>我最討厭小</a:t>
            </a:r>
            <a:r>
              <a:rPr lang="en-US" altLang="en-US" dirty="0" smtClean="0"/>
              <a:t>明</a:t>
            </a:r>
            <a:r>
              <a:rPr lang="zh-TW" altLang="en-US" dirty="0" smtClean="0"/>
              <a:t> ，每次唱</a:t>
            </a:r>
            <a:r>
              <a:rPr lang="en-US" altLang="zh-TW" dirty="0" smtClean="0"/>
              <a:t>K</a:t>
            </a:r>
            <a:r>
              <a:rPr lang="zh-TW" altLang="en-US" dirty="0" smtClean="0"/>
              <a:t>，他都霸著個咪不放，自私到死。</a:t>
            </a:r>
          </a:p>
          <a:p>
            <a:pPr eaLnBrk="1" hangingPunct="1">
              <a:buFont typeface="Wingdings" panose="05000000000000000000" pitchFamily="2" charset="2"/>
              <a:buChar char="u"/>
            </a:pPr>
            <a:r>
              <a:rPr lang="zh-TW" altLang="en-US" dirty="0" smtClean="0"/>
              <a:t>你</a:t>
            </a:r>
            <a:r>
              <a:rPr lang="zh-TW" altLang="en-US" b="1" u="sng" dirty="0" smtClean="0">
                <a:solidFill>
                  <a:srgbClr val="5D0DA5"/>
                </a:solidFill>
              </a:rPr>
              <a:t>因為</a:t>
            </a:r>
            <a:r>
              <a:rPr lang="zh-TW" altLang="en-US" dirty="0" smtClean="0"/>
              <a:t>小</a:t>
            </a:r>
            <a:r>
              <a:rPr lang="en-US" altLang="en-US" dirty="0" smtClean="0"/>
              <a:t>明</a:t>
            </a:r>
            <a:r>
              <a:rPr lang="zh-TW" altLang="en-US" dirty="0" smtClean="0"/>
              <a:t>唱</a:t>
            </a:r>
            <a:r>
              <a:rPr lang="en-US" altLang="zh-TW" dirty="0" smtClean="0"/>
              <a:t>K</a:t>
            </a:r>
            <a:r>
              <a:rPr lang="zh-TW" altLang="en-US" dirty="0" smtClean="0"/>
              <a:t>時，只顧自己唱歌，不理別人感受，所以你</a:t>
            </a:r>
            <a:r>
              <a:rPr lang="zh-TW" altLang="en-US" b="1" u="sng" dirty="0" smtClean="0">
                <a:solidFill>
                  <a:srgbClr val="5D0DA5"/>
                </a:solidFill>
              </a:rPr>
              <a:t>覺得</a:t>
            </a:r>
            <a:r>
              <a:rPr lang="zh-TW" altLang="en-US" dirty="0" smtClean="0"/>
              <a:t>不開心，</a:t>
            </a:r>
            <a:r>
              <a:rPr lang="en-US" altLang="zh-TW" dirty="0" smtClean="0"/>
              <a:t>(</a:t>
            </a:r>
            <a:r>
              <a:rPr lang="zh-TW" altLang="en-US" dirty="0" smtClean="0"/>
              <a:t>你</a:t>
            </a:r>
            <a:r>
              <a:rPr lang="zh-TW" altLang="en-US" b="1" u="sng" dirty="0" smtClean="0">
                <a:solidFill>
                  <a:srgbClr val="FF0000"/>
                </a:solidFill>
              </a:rPr>
              <a:t>希望</a:t>
            </a:r>
            <a:r>
              <a:rPr lang="zh-TW" altLang="en-US" dirty="0" smtClean="0"/>
              <a:t>大家可以輪流唱。</a:t>
            </a:r>
            <a:r>
              <a:rPr lang="en-US" altLang="zh-TW" dirty="0" smtClean="0"/>
              <a:t>)</a:t>
            </a:r>
          </a:p>
          <a:p>
            <a:pPr eaLnBrk="1" hangingPunct="1"/>
            <a:endParaRPr lang="en-US" altLang="zh-TW" sz="3400" dirty="0" smtClean="0"/>
          </a:p>
          <a:p>
            <a:pPr eaLnBrk="1" hangingPunct="1"/>
            <a:endParaRPr lang="zh-HK" alt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 idx="4294967295"/>
          </p:nvPr>
        </p:nvSpPr>
        <p:spPr>
          <a:xfrm>
            <a:off x="3568700" y="188913"/>
            <a:ext cx="1847850" cy="1047750"/>
          </a:xfrm>
        </p:spPr>
        <p:txBody>
          <a:bodyPr anchor="ctr"/>
          <a:lstStyle/>
          <a:p>
            <a:pPr eaLnBrk="1" hangingPunct="1"/>
            <a:r>
              <a:rPr lang="zh-HK" altLang="en-US" sz="5200" b="0" smtClean="0">
                <a:solidFill>
                  <a:srgbClr val="5D0DA5"/>
                </a:solidFill>
              </a:rPr>
              <a:t>練習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009650" y="1268413"/>
            <a:ext cx="7124700" cy="5400675"/>
          </a:xfrm>
        </p:spPr>
        <p:txBody>
          <a:bodyPr anchor="ctr"/>
          <a:lstStyle/>
          <a:p>
            <a:pPr eaLnBrk="1" hangingPunct="1">
              <a:buFont typeface="Wingdings" panose="05000000000000000000" pitchFamily="2" charset="2"/>
              <a:buChar char="u"/>
            </a:pPr>
            <a:r>
              <a:rPr lang="zh-TW" altLang="en-US" dirty="0" smtClean="0"/>
              <a:t>大雄根本就針對我，句句都窒住哂。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zh-TW" altLang="en-US" dirty="0" smtClean="0"/>
              <a:t>你</a:t>
            </a:r>
            <a:r>
              <a:rPr lang="zh-TW" altLang="en-US" b="1" u="sng" dirty="0" smtClean="0">
                <a:solidFill>
                  <a:srgbClr val="5D0DA5"/>
                </a:solidFill>
              </a:rPr>
              <a:t>因為</a:t>
            </a:r>
            <a:r>
              <a:rPr lang="zh-TW" altLang="en-US" dirty="0" smtClean="0"/>
              <a:t>大雄經常打斷你的話，</a:t>
            </a:r>
            <a:r>
              <a:rPr lang="zh-TW" altLang="en-US" b="1" u="sng" dirty="0" smtClean="0">
                <a:solidFill>
                  <a:srgbClr val="5D0DA5"/>
                </a:solidFill>
              </a:rPr>
              <a:t>感到</a:t>
            </a:r>
            <a:r>
              <a:rPr lang="zh-TW" altLang="en-US" dirty="0"/>
              <a:t>唔</a:t>
            </a:r>
            <a:r>
              <a:rPr lang="zh-TW" altLang="en-US" dirty="0" smtClean="0"/>
              <a:t>開心，</a:t>
            </a:r>
            <a:r>
              <a:rPr lang="en-US" altLang="zh-TW" dirty="0" smtClean="0"/>
              <a:t>(</a:t>
            </a:r>
            <a:r>
              <a:rPr lang="zh-TW" altLang="en-US" dirty="0" smtClean="0"/>
              <a:t>你</a:t>
            </a:r>
            <a:r>
              <a:rPr lang="zh-TW" altLang="en-US" b="1" u="sng" dirty="0" smtClean="0">
                <a:solidFill>
                  <a:srgbClr val="FF0000"/>
                </a:solidFill>
              </a:rPr>
              <a:t>希望</a:t>
            </a:r>
            <a:r>
              <a:rPr lang="zh-TW" altLang="en-US" dirty="0" smtClean="0"/>
              <a:t>大雄可以用心聽你講嘢。</a:t>
            </a:r>
            <a:r>
              <a:rPr lang="en-US" altLang="zh-TW" dirty="0" smtClean="0"/>
              <a:t>)</a:t>
            </a:r>
          </a:p>
          <a:p>
            <a:pPr eaLnBrk="1" hangingPunct="1"/>
            <a:endParaRPr lang="en-US" altLang="zh-TW" sz="3400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zh-HK" alt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 idx="4294967295"/>
          </p:nvPr>
        </p:nvSpPr>
        <p:spPr>
          <a:xfrm>
            <a:off x="3436938" y="188913"/>
            <a:ext cx="1849437" cy="1047750"/>
          </a:xfrm>
        </p:spPr>
        <p:txBody>
          <a:bodyPr anchor="ctr"/>
          <a:lstStyle/>
          <a:p>
            <a:pPr eaLnBrk="1" hangingPunct="1"/>
            <a:r>
              <a:rPr lang="zh-HK" altLang="en-US" sz="5200" b="0" smtClean="0">
                <a:solidFill>
                  <a:srgbClr val="5D0DA5"/>
                </a:solidFill>
              </a:rPr>
              <a:t>練習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971550" y="1196975"/>
            <a:ext cx="7124700" cy="2952750"/>
          </a:xfrm>
        </p:spPr>
        <p:txBody>
          <a:bodyPr anchor="ctr"/>
          <a:lstStyle/>
          <a:p>
            <a:pPr eaLnBrk="1" hangingPunct="1"/>
            <a:endParaRPr lang="en-US" altLang="zh-TW" dirty="0" smtClean="0"/>
          </a:p>
          <a:p>
            <a:pPr eaLnBrk="1" hangingPunct="1">
              <a:buFont typeface="Wingdings" panose="05000000000000000000" pitchFamily="2" charset="2"/>
              <a:buChar char="u"/>
            </a:pPr>
            <a:r>
              <a:rPr lang="zh-TW" altLang="en-US" dirty="0" smtClean="0"/>
              <a:t>「他們常常欺負我，叫我花名、點我做嘢，我一定會報仇！」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zh-TW" altLang="en-US" dirty="0" smtClean="0"/>
              <a:t>你</a:t>
            </a:r>
            <a:r>
              <a:rPr lang="zh-TW" altLang="en-US" b="1" u="sng" dirty="0" smtClean="0">
                <a:solidFill>
                  <a:srgbClr val="5D0DA5"/>
                </a:solidFill>
              </a:rPr>
              <a:t>因為</a:t>
            </a:r>
            <a:r>
              <a:rPr lang="zh-TW" altLang="en-US" dirty="0" smtClean="0"/>
              <a:t>他們什麼事情都叫你做、又叫你花名，所以</a:t>
            </a:r>
            <a:r>
              <a:rPr lang="zh-TW" altLang="en-US" b="1" u="sng" dirty="0" smtClean="0">
                <a:solidFill>
                  <a:srgbClr val="5D0DA5"/>
                </a:solidFill>
              </a:rPr>
              <a:t>覺得</a:t>
            </a:r>
            <a:r>
              <a:rPr lang="zh-TW" altLang="en-US" dirty="0" smtClean="0"/>
              <a:t>很委屈，</a:t>
            </a:r>
            <a:r>
              <a:rPr lang="en-US" altLang="zh-TW" dirty="0" smtClean="0"/>
              <a:t>(</a:t>
            </a:r>
            <a:r>
              <a:rPr lang="zh-TW" altLang="en-US" dirty="0" smtClean="0"/>
              <a:t>你</a:t>
            </a:r>
            <a:r>
              <a:rPr lang="zh-TW" altLang="en-US" b="1" u="sng" dirty="0" smtClean="0">
                <a:solidFill>
                  <a:srgbClr val="FF0000"/>
                </a:solidFill>
              </a:rPr>
              <a:t>希望</a:t>
            </a:r>
            <a:r>
              <a:rPr lang="zh-TW" altLang="en-US" dirty="0" smtClean="0"/>
              <a:t>他們能尊重你，是嗎？</a:t>
            </a:r>
            <a:r>
              <a:rPr lang="en-US" altLang="zh-TW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 idx="4294967295"/>
          </p:nvPr>
        </p:nvSpPr>
        <p:spPr>
          <a:xfrm>
            <a:off x="3568700" y="188913"/>
            <a:ext cx="1847850" cy="1047750"/>
          </a:xfrm>
        </p:spPr>
        <p:txBody>
          <a:bodyPr anchor="ctr"/>
          <a:lstStyle/>
          <a:p>
            <a:pPr eaLnBrk="1" hangingPunct="1"/>
            <a:r>
              <a:rPr lang="zh-HK" altLang="en-US" sz="5200" b="0" smtClean="0">
                <a:solidFill>
                  <a:srgbClr val="5D0DA5"/>
                </a:solidFill>
              </a:rPr>
              <a:t>練習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009650" y="1484313"/>
            <a:ext cx="7124700" cy="2808287"/>
          </a:xfrm>
        </p:spPr>
        <p:txBody>
          <a:bodyPr anchor="ctr"/>
          <a:lstStyle/>
          <a:p>
            <a:pPr eaLnBrk="1" hangingPunct="1"/>
            <a:endParaRPr lang="en-US" altLang="zh-TW" sz="3400" dirty="0" smtClean="0"/>
          </a:p>
          <a:p>
            <a:pPr eaLnBrk="1" hangingPunct="1">
              <a:buFont typeface="Wingdings" panose="05000000000000000000" pitchFamily="2" charset="2"/>
              <a:buChar char="u"/>
            </a:pPr>
            <a:r>
              <a:rPr lang="zh-TW" altLang="en-US" dirty="0" smtClean="0"/>
              <a:t>我不知道為什麼，做什麼都提不起勁，我今次統測一定會很差。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zh-TW" altLang="en-US" dirty="0" smtClean="0"/>
              <a:t>你</a:t>
            </a:r>
            <a:r>
              <a:rPr lang="zh-TW" altLang="en-US" b="1" u="sng" dirty="0" smtClean="0">
                <a:solidFill>
                  <a:srgbClr val="7030A0"/>
                </a:solidFill>
              </a:rPr>
              <a:t>認為自己</a:t>
            </a:r>
            <a:r>
              <a:rPr lang="zh-TW" altLang="en-US" dirty="0" smtClean="0"/>
              <a:t>常常無心機温習，所以擔心今次統測成績不好，</a:t>
            </a:r>
            <a:r>
              <a:rPr lang="en-US" altLang="zh-TW" dirty="0" smtClean="0"/>
              <a:t>(</a:t>
            </a:r>
            <a:r>
              <a:rPr lang="zh-TW" altLang="en-US" dirty="0" smtClean="0"/>
              <a:t>你</a:t>
            </a:r>
            <a:r>
              <a:rPr lang="zh-TW" altLang="en-US" b="1" u="sng" dirty="0" smtClean="0">
                <a:solidFill>
                  <a:srgbClr val="FF3300"/>
                </a:solidFill>
              </a:rPr>
              <a:t>希望</a:t>
            </a:r>
            <a:r>
              <a:rPr lang="zh-TW" altLang="en-US" dirty="0" smtClean="0"/>
              <a:t>自己可以勤力點，對嗎？ </a:t>
            </a:r>
            <a:r>
              <a:rPr lang="en-US" altLang="zh-TW" dirty="0" smtClean="0"/>
              <a:t>)</a:t>
            </a:r>
          </a:p>
          <a:p>
            <a:pPr eaLnBrk="1" hangingPunct="1"/>
            <a:endParaRPr lang="zh-HK" altLang="en-US" sz="3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4188"/>
            <a:ext cx="8229600" cy="4411662"/>
          </a:xfrm>
        </p:spPr>
        <p:txBody>
          <a:bodyPr/>
          <a:lstStyle/>
          <a:p>
            <a:pPr eaLnBrk="1" hangingPunct="1"/>
            <a:r>
              <a:rPr lang="en-US" altLang="en-US" smtClean="0"/>
              <a:t>這</a:t>
            </a:r>
            <a:r>
              <a:rPr lang="zh-TW" altLang="en-US" smtClean="0"/>
              <a:t>樣是溝通嗎</a:t>
            </a:r>
            <a:r>
              <a:rPr lang="en-US" altLang="zh-TW" smtClean="0"/>
              <a:t>?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TW" altLang="en-US" smtClean="0"/>
              <a:t>活動三 </a:t>
            </a:r>
            <a:r>
              <a:rPr lang="en-US" altLang="zh-TW" smtClean="0"/>
              <a:t>: </a:t>
            </a:r>
            <a:r>
              <a:rPr lang="zh-TW" altLang="en-US" smtClean="0"/>
              <a:t>認識「我</a:t>
            </a:r>
            <a:r>
              <a:rPr lang="zh-TW" altLang="en-US" smtClean="0">
                <a:solidFill>
                  <a:schemeClr val="tx1"/>
                </a:solidFill>
              </a:rPr>
              <a:t>的</a:t>
            </a:r>
            <a:r>
              <a:rPr lang="zh-TW" altLang="en-US" smtClean="0"/>
              <a:t>訊息」</a:t>
            </a: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3998913" y="4005263"/>
            <a:ext cx="2017712" cy="588962"/>
          </a:xfrm>
          <a:prstGeom prst="rect">
            <a:avLst/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>
                <a:solidFill>
                  <a:srgbClr val="0000FF"/>
                </a:solidFill>
                <a:latin typeface="方正中楷" panose="03000509000000000000" pitchFamily="65" charset="-120"/>
                <a:ea typeface="方正中楷" panose="03000509000000000000" pitchFamily="65" charset="-120"/>
              </a:rPr>
              <a:t>小</a:t>
            </a:r>
            <a:r>
              <a:rPr lang="zh-TW" altLang="en-US" sz="3200">
                <a:solidFill>
                  <a:srgbClr val="0000FF"/>
                </a:solidFill>
                <a:latin typeface="方正中楷" panose="03000509000000000000" pitchFamily="65" charset="-120"/>
                <a:ea typeface="方正中楷" panose="03000509000000000000" pitchFamily="65" charset="-120"/>
              </a:rPr>
              <a:t>孩不笨</a:t>
            </a:r>
            <a:r>
              <a:rPr lang="en-US" altLang="zh-TW" sz="3200">
                <a:solidFill>
                  <a:srgbClr val="0000FF"/>
                </a:solidFill>
                <a:latin typeface="方正中楷" panose="03000509000000000000" pitchFamily="65" charset="-120"/>
                <a:ea typeface="方正中楷" panose="03000509000000000000" pitchFamily="65" charset="-120"/>
              </a:rPr>
              <a:t>2</a:t>
            </a:r>
          </a:p>
        </p:txBody>
      </p:sp>
      <p:sp>
        <p:nvSpPr>
          <p:cNvPr id="10245" name="Rectangle 8">
            <a:hlinkClick r:id="rId2"/>
          </p:cNvPr>
          <p:cNvSpPr>
            <a:spLocks noChangeArrowheads="1"/>
          </p:cNvSpPr>
          <p:nvPr/>
        </p:nvSpPr>
        <p:spPr bwMode="auto">
          <a:xfrm>
            <a:off x="2484438" y="2997200"/>
            <a:ext cx="5092700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http://www.youtube.com/watch?v=N_E0u3Ejo4A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b="0" smtClean="0"/>
              <a:t>什麼是「我</a:t>
            </a:r>
            <a:r>
              <a:rPr lang="zh-TW" altLang="en-US" sz="4000" b="0" smtClean="0">
                <a:solidFill>
                  <a:schemeClr val="tx1"/>
                </a:solidFill>
                <a:latin typeface="Times New Roman" panose="02020603050405020304" pitchFamily="18" charset="0"/>
                <a:ea typeface="方正新秀麗" panose="03000509000000000000" pitchFamily="65" charset="-120"/>
              </a:rPr>
              <a:t>的</a:t>
            </a:r>
            <a:r>
              <a:rPr lang="zh-TW" altLang="en-US" b="0" smtClean="0"/>
              <a:t>訊息」</a:t>
            </a:r>
            <a:r>
              <a:rPr lang="en-US" altLang="zh-TW" b="0" smtClean="0"/>
              <a:t>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3400" smtClean="0">
                <a:solidFill>
                  <a:srgbClr val="0000FF"/>
                </a:solidFill>
                <a:latin typeface="Times New Roman" panose="02020603050405020304" pitchFamily="18" charset="0"/>
                <a:ea typeface="方正新秀麗" panose="03000509000000000000" pitchFamily="65" charset="-120"/>
              </a:rPr>
              <a:t>避免以「你」為主體的語句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ea typeface="方正新秀麗" panose="03000509000000000000" pitchFamily="65" charset="-120"/>
              </a:rPr>
              <a:t>當我們</a:t>
            </a:r>
            <a:r>
              <a:rPr lang="zh-TW" altLang="en-US" smtClean="0">
                <a:solidFill>
                  <a:srgbClr val="000000"/>
                </a:solidFill>
                <a:ea typeface="方正新秀麗" panose="03000509000000000000" pitchFamily="65" charset="-120"/>
              </a:rPr>
              <a:t>回應</a:t>
            </a:r>
            <a:r>
              <a:rPr lang="zh-TW" altLang="en-US" smtClean="0">
                <a:ea typeface="方正新秀麗" panose="03000509000000000000" pitchFamily="65" charset="-120"/>
              </a:rPr>
              <a:t>對方</a:t>
            </a:r>
            <a:r>
              <a:rPr lang="zh-TW" altLang="en-US" smtClean="0">
                <a:solidFill>
                  <a:srgbClr val="000000"/>
                </a:solidFill>
                <a:ea typeface="方正新秀麗" panose="03000509000000000000" pitchFamily="65" charset="-120"/>
              </a:rPr>
              <a:t>不恰當行為時，若以</a:t>
            </a:r>
            <a:r>
              <a:rPr lang="zh-TW" altLang="en-US" smtClean="0">
                <a:solidFill>
                  <a:srgbClr val="9900FF"/>
                </a:solidFill>
                <a:ea typeface="方正新秀麗" panose="03000509000000000000" pitchFamily="65" charset="-120"/>
              </a:rPr>
              <a:t>「你」</a:t>
            </a:r>
            <a:r>
              <a:rPr lang="zh-TW" altLang="en-US" smtClean="0">
                <a:solidFill>
                  <a:srgbClr val="000000"/>
                </a:solidFill>
                <a:ea typeface="方正新秀麗" panose="03000509000000000000" pitchFamily="65" charset="-120"/>
              </a:rPr>
              <a:t>為主體，語氣較易包含指責、批評甚至威脅的意思，</a:t>
            </a:r>
            <a:r>
              <a:rPr lang="zh-TW" altLang="en-US" u="sng" smtClean="0">
                <a:ea typeface="方正新秀麗" panose="03000509000000000000" pitchFamily="65" charset="-120"/>
              </a:rPr>
              <a:t>應盡量避免</a:t>
            </a:r>
            <a:r>
              <a:rPr lang="zh-TW" altLang="en-US" u="sng" smtClean="0"/>
              <a:t>使用</a:t>
            </a:r>
            <a:r>
              <a:rPr lang="zh-TW" altLang="en-US" smtClean="0">
                <a:ea typeface="方正新秀麗" panose="03000509000000000000" pitchFamily="65" charset="-120"/>
              </a:rPr>
              <a:t>。</a:t>
            </a:r>
            <a:r>
              <a:rPr lang="zh-TW" altLang="en-US" smtClean="0">
                <a:solidFill>
                  <a:srgbClr val="000000"/>
                </a:solidFill>
                <a:ea typeface="方正新秀麗" panose="03000509000000000000" pitchFamily="65" charset="-120"/>
              </a:rPr>
              <a:t>例如：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solidFill>
                  <a:srgbClr val="9900FF"/>
                </a:solidFill>
                <a:ea typeface="方正新秀麗" panose="03000509000000000000" pitchFamily="65" charset="-120"/>
              </a:rPr>
              <a:t>「你為何這樣笨！」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solidFill>
                  <a:srgbClr val="9900FF"/>
                </a:solidFill>
                <a:ea typeface="方正新秀麗" panose="03000509000000000000" pitchFamily="65" charset="-120"/>
              </a:rPr>
              <a:t>「你令我很憤惱！」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mtClean="0">
                <a:ea typeface="方正新秀麗" panose="03000509000000000000" pitchFamily="65" charset="-120"/>
              </a:rPr>
              <a:t>對方</a:t>
            </a:r>
            <a:r>
              <a:rPr lang="zh-TW" altLang="en-US" smtClean="0">
                <a:solidFill>
                  <a:srgbClr val="000000"/>
                </a:solidFill>
                <a:ea typeface="方正新秀麗" panose="03000509000000000000" pitchFamily="65" charset="-120"/>
              </a:rPr>
              <a:t>聽到這些回應後，往往會反感，因而</a:t>
            </a:r>
            <a:r>
              <a:rPr lang="zh-TW" altLang="en-US" smtClean="0">
                <a:ea typeface="方正新秀麗" panose="03000509000000000000" pitchFamily="65" charset="-120"/>
              </a:rPr>
              <a:t>加強了</a:t>
            </a:r>
            <a:r>
              <a:rPr lang="zh-TW" altLang="en-US" smtClean="0">
                <a:solidFill>
                  <a:srgbClr val="000000"/>
                </a:solidFill>
                <a:ea typeface="方正新秀麗" panose="03000509000000000000" pitchFamily="65" charset="-120"/>
              </a:rPr>
              <a:t>防衛</a:t>
            </a:r>
            <a:r>
              <a:rPr lang="zh-TW" altLang="en-US" smtClean="0">
                <a:ea typeface="方正新秀麗" panose="03000509000000000000" pitchFamily="65" charset="-120"/>
              </a:rPr>
              <a:t>的心</a:t>
            </a:r>
            <a:r>
              <a:rPr lang="zh-TW" altLang="en-US" smtClean="0">
                <a:solidFill>
                  <a:srgbClr val="000000"/>
                </a:solidFill>
                <a:ea typeface="方正新秀麗" panose="03000509000000000000" pitchFamily="65" charset="-120"/>
              </a:rPr>
              <a:t>，甚至感到被指責而作出反擊，</a:t>
            </a:r>
            <a:r>
              <a:rPr lang="zh-TW" altLang="en-US" smtClean="0">
                <a:ea typeface="方正新秀麗" panose="03000509000000000000" pitchFamily="65" charset="-120"/>
              </a:rPr>
              <a:t>這樣的溝通只會令彼此關係惡化</a:t>
            </a:r>
            <a:r>
              <a:rPr lang="zh-TW" altLang="en-US" smtClean="0">
                <a:solidFill>
                  <a:srgbClr val="000000"/>
                </a:solidFill>
                <a:ea typeface="方正新秀麗" panose="03000509000000000000" pitchFamily="65" charset="-120"/>
              </a:rPr>
              <a:t>。</a:t>
            </a:r>
          </a:p>
          <a:p>
            <a:pPr eaLnBrk="1" hangingPunct="1">
              <a:lnSpc>
                <a:spcPct val="90000"/>
              </a:lnSpc>
            </a:pPr>
            <a:endParaRPr lang="zh-TW" altLang="en-US" b="1" smtClean="0">
              <a:solidFill>
                <a:srgbClr val="000000"/>
              </a:solidFill>
              <a:ea typeface="方正新秀麗" panose="03000509000000000000" pitchFamily="65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b="1" smtClean="0">
              <a:ea typeface="方正新秀麗" panose="03000509000000000000" pitchFamily="65" charset="-120"/>
            </a:endParaRPr>
          </a:p>
        </p:txBody>
      </p:sp>
      <p:sp>
        <p:nvSpPr>
          <p:cNvPr id="11268" name="AutoShape 5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  <p:sp>
        <p:nvSpPr>
          <p:cNvPr id="11269" name="AutoShape 7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HK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689</TotalTime>
  <Words>938</Words>
  <Application>Microsoft Office PowerPoint</Application>
  <PresentationFormat>On-screen Show (4:3)</PresentationFormat>
  <Paragraphs>72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方正中楷</vt:lpstr>
      <vt:lpstr>方正新秀麗</vt:lpstr>
      <vt:lpstr>華康娃娃體</vt:lpstr>
      <vt:lpstr>新細明體</vt:lpstr>
      <vt:lpstr>標楷體</vt:lpstr>
      <vt:lpstr>Arial</vt:lpstr>
      <vt:lpstr>Times New Roman</vt:lpstr>
      <vt:lpstr>Wingdings</vt:lpstr>
      <vt:lpstr>Network</vt:lpstr>
      <vt:lpstr>學習與人溝通的有效方法「我的訊息」</vt:lpstr>
      <vt:lpstr>活動一: 摺紙</vt:lpstr>
      <vt:lpstr>活動二 : 重溫溝通技巧 : 積極聆聽</vt:lpstr>
      <vt:lpstr>練習</vt:lpstr>
      <vt:lpstr>練習</vt:lpstr>
      <vt:lpstr>練習</vt:lpstr>
      <vt:lpstr>練習</vt:lpstr>
      <vt:lpstr>活動三 : 認識「我的訊息」</vt:lpstr>
      <vt:lpstr>什麼是「我的訊息」?</vt:lpstr>
      <vt:lpstr>甚麼是「我的訊息」？</vt:lpstr>
      <vt:lpstr>這就是「我的訊息」？ </vt:lpstr>
      <vt:lpstr>「我的訊息」</vt:lpstr>
      <vt:lpstr>「我的訊息」</vt:lpstr>
      <vt:lpstr>為何使用「我的訊息」？ </vt:lpstr>
      <vt:lpstr>練習</vt:lpstr>
      <vt:lpstr>練習</vt:lpstr>
      <vt:lpstr>練習</vt:lpstr>
      <vt:lpstr>練習</vt:lpstr>
      <vt:lpstr>活動五 : 總結 </vt:lpstr>
    </vt:vector>
  </TitlesOfParts>
  <Company>EDUCATION AND MANPOWER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ngmanling</dc:creator>
  <cp:lastModifiedBy>KONG, Tat-yin Heidi</cp:lastModifiedBy>
  <cp:revision>41</cp:revision>
  <dcterms:created xsi:type="dcterms:W3CDTF">2014-03-04T08:48:25Z</dcterms:created>
  <dcterms:modified xsi:type="dcterms:W3CDTF">2021-10-07T09:43:09Z</dcterms:modified>
</cp:coreProperties>
</file>