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86"/>
  </p:notesMasterIdLst>
  <p:handoutMasterIdLst>
    <p:handoutMasterId r:id="rId87"/>
  </p:handoutMasterIdLst>
  <p:sldIdLst>
    <p:sldId id="665" r:id="rId2"/>
    <p:sldId id="485" r:id="rId3"/>
    <p:sldId id="486" r:id="rId4"/>
    <p:sldId id="488" r:id="rId5"/>
    <p:sldId id="696" r:id="rId6"/>
    <p:sldId id="697" r:id="rId7"/>
    <p:sldId id="505" r:id="rId8"/>
    <p:sldId id="530" r:id="rId9"/>
    <p:sldId id="536" r:id="rId10"/>
    <p:sldId id="513" r:id="rId11"/>
    <p:sldId id="514" r:id="rId12"/>
    <p:sldId id="515" r:id="rId13"/>
    <p:sldId id="537" r:id="rId14"/>
    <p:sldId id="509" r:id="rId15"/>
    <p:sldId id="510" r:id="rId16"/>
    <p:sldId id="524" r:id="rId17"/>
    <p:sldId id="538" r:id="rId18"/>
    <p:sldId id="511" r:id="rId19"/>
    <p:sldId id="512" r:id="rId20"/>
    <p:sldId id="539" r:id="rId21"/>
    <p:sldId id="540" r:id="rId22"/>
    <p:sldId id="541" r:id="rId23"/>
    <p:sldId id="542" r:id="rId24"/>
    <p:sldId id="582" r:id="rId25"/>
    <p:sldId id="583" r:id="rId26"/>
    <p:sldId id="606" r:id="rId27"/>
    <p:sldId id="584" r:id="rId28"/>
    <p:sldId id="588" r:id="rId29"/>
    <p:sldId id="589" r:id="rId30"/>
    <p:sldId id="591" r:id="rId31"/>
    <p:sldId id="585" r:id="rId32"/>
    <p:sldId id="668" r:id="rId33"/>
    <p:sldId id="669" r:id="rId34"/>
    <p:sldId id="670" r:id="rId35"/>
    <p:sldId id="700" r:id="rId36"/>
    <p:sldId id="702" r:id="rId37"/>
    <p:sldId id="701" r:id="rId38"/>
    <p:sldId id="703" r:id="rId39"/>
    <p:sldId id="671" r:id="rId40"/>
    <p:sldId id="672" r:id="rId41"/>
    <p:sldId id="673" r:id="rId42"/>
    <p:sldId id="674" r:id="rId43"/>
    <p:sldId id="675" r:id="rId44"/>
    <p:sldId id="677" r:id="rId45"/>
    <p:sldId id="678" r:id="rId46"/>
    <p:sldId id="679" r:id="rId47"/>
    <p:sldId id="680" r:id="rId48"/>
    <p:sldId id="681" r:id="rId49"/>
    <p:sldId id="682" r:id="rId50"/>
    <p:sldId id="683" r:id="rId51"/>
    <p:sldId id="684" r:id="rId52"/>
    <p:sldId id="685" r:id="rId53"/>
    <p:sldId id="686" r:id="rId54"/>
    <p:sldId id="687" r:id="rId55"/>
    <p:sldId id="688" r:id="rId56"/>
    <p:sldId id="689" r:id="rId57"/>
    <p:sldId id="690" r:id="rId58"/>
    <p:sldId id="692" r:id="rId59"/>
    <p:sldId id="693" r:id="rId60"/>
    <p:sldId id="694" r:id="rId61"/>
    <p:sldId id="691" r:id="rId62"/>
    <p:sldId id="594" r:id="rId63"/>
    <p:sldId id="595" r:id="rId64"/>
    <p:sldId id="596" r:id="rId65"/>
    <p:sldId id="619" r:id="rId66"/>
    <p:sldId id="620" r:id="rId67"/>
    <p:sldId id="621" r:id="rId68"/>
    <p:sldId id="627" r:id="rId69"/>
    <p:sldId id="628" r:id="rId70"/>
    <p:sldId id="629" r:id="rId71"/>
    <p:sldId id="631" r:id="rId72"/>
    <p:sldId id="664" r:id="rId73"/>
    <p:sldId id="637" r:id="rId74"/>
    <p:sldId id="639" r:id="rId75"/>
    <p:sldId id="650" r:id="rId76"/>
    <p:sldId id="699" r:id="rId77"/>
    <p:sldId id="605" r:id="rId78"/>
    <p:sldId id="615" r:id="rId79"/>
    <p:sldId id="586" r:id="rId80"/>
    <p:sldId id="587" r:id="rId81"/>
    <p:sldId id="607" r:id="rId82"/>
    <p:sldId id="608" r:id="rId83"/>
    <p:sldId id="609" r:id="rId84"/>
    <p:sldId id="568" r:id="rId85"/>
  </p:sldIdLst>
  <p:sldSz cx="9144000" cy="6858000" type="screen4x3"/>
  <p:notesSz cx="6797675" cy="9928225"/>
  <p:defaultTextStyle>
    <a:defPPr>
      <a:defRPr lang="zh-TW"/>
    </a:defPPr>
    <a:lvl1pPr algn="l" rtl="0" fontAlgn="base">
      <a:spcBef>
        <a:spcPct val="0"/>
      </a:spcBef>
      <a:spcAft>
        <a:spcPct val="0"/>
      </a:spcAft>
      <a:defRPr kumimoji="1" kern="1200">
        <a:solidFill>
          <a:schemeClr val="tx1"/>
        </a:solidFill>
        <a:latin typeface="Arial" charset="0"/>
        <a:ea typeface="SimSun" pitchFamily="2" charset="-122"/>
        <a:cs typeface="+mn-cs"/>
      </a:defRPr>
    </a:lvl1pPr>
    <a:lvl2pPr marL="457200" algn="l" rtl="0" fontAlgn="base">
      <a:spcBef>
        <a:spcPct val="0"/>
      </a:spcBef>
      <a:spcAft>
        <a:spcPct val="0"/>
      </a:spcAft>
      <a:defRPr kumimoji="1" kern="1200">
        <a:solidFill>
          <a:schemeClr val="tx1"/>
        </a:solidFill>
        <a:latin typeface="Arial" charset="0"/>
        <a:ea typeface="SimSun" pitchFamily="2" charset="-122"/>
        <a:cs typeface="+mn-cs"/>
      </a:defRPr>
    </a:lvl2pPr>
    <a:lvl3pPr marL="914400" algn="l" rtl="0" fontAlgn="base">
      <a:spcBef>
        <a:spcPct val="0"/>
      </a:spcBef>
      <a:spcAft>
        <a:spcPct val="0"/>
      </a:spcAft>
      <a:defRPr kumimoji="1" kern="1200">
        <a:solidFill>
          <a:schemeClr val="tx1"/>
        </a:solidFill>
        <a:latin typeface="Arial" charset="0"/>
        <a:ea typeface="SimSun" pitchFamily="2" charset="-122"/>
        <a:cs typeface="+mn-cs"/>
      </a:defRPr>
    </a:lvl3pPr>
    <a:lvl4pPr marL="1371600" algn="l" rtl="0" fontAlgn="base">
      <a:spcBef>
        <a:spcPct val="0"/>
      </a:spcBef>
      <a:spcAft>
        <a:spcPct val="0"/>
      </a:spcAft>
      <a:defRPr kumimoji="1" kern="1200">
        <a:solidFill>
          <a:schemeClr val="tx1"/>
        </a:solidFill>
        <a:latin typeface="Arial" charset="0"/>
        <a:ea typeface="SimSun" pitchFamily="2" charset="-122"/>
        <a:cs typeface="+mn-cs"/>
      </a:defRPr>
    </a:lvl4pPr>
    <a:lvl5pPr marL="1828800" algn="l" rtl="0" fontAlgn="base">
      <a:spcBef>
        <a:spcPct val="0"/>
      </a:spcBef>
      <a:spcAft>
        <a:spcPct val="0"/>
      </a:spcAft>
      <a:defRPr kumimoji="1" kern="1200">
        <a:solidFill>
          <a:schemeClr val="tx1"/>
        </a:solidFill>
        <a:latin typeface="Arial" charset="0"/>
        <a:ea typeface="SimSun" pitchFamily="2" charset="-122"/>
        <a:cs typeface="+mn-cs"/>
      </a:defRPr>
    </a:lvl5pPr>
    <a:lvl6pPr marL="2286000" algn="l" defTabSz="914400" rtl="0" eaLnBrk="1" latinLnBrk="0" hangingPunct="1">
      <a:defRPr kumimoji="1" kern="1200">
        <a:solidFill>
          <a:schemeClr val="tx1"/>
        </a:solidFill>
        <a:latin typeface="Arial" charset="0"/>
        <a:ea typeface="SimSun" pitchFamily="2" charset="-122"/>
        <a:cs typeface="+mn-cs"/>
      </a:defRPr>
    </a:lvl6pPr>
    <a:lvl7pPr marL="2743200" algn="l" defTabSz="914400" rtl="0" eaLnBrk="1" latinLnBrk="0" hangingPunct="1">
      <a:defRPr kumimoji="1" kern="1200">
        <a:solidFill>
          <a:schemeClr val="tx1"/>
        </a:solidFill>
        <a:latin typeface="Arial" charset="0"/>
        <a:ea typeface="SimSun" pitchFamily="2" charset="-122"/>
        <a:cs typeface="+mn-cs"/>
      </a:defRPr>
    </a:lvl7pPr>
    <a:lvl8pPr marL="3200400" algn="l" defTabSz="914400" rtl="0" eaLnBrk="1" latinLnBrk="0" hangingPunct="1">
      <a:defRPr kumimoji="1" kern="1200">
        <a:solidFill>
          <a:schemeClr val="tx1"/>
        </a:solidFill>
        <a:latin typeface="Arial" charset="0"/>
        <a:ea typeface="SimSun" pitchFamily="2" charset="-122"/>
        <a:cs typeface="+mn-cs"/>
      </a:defRPr>
    </a:lvl8pPr>
    <a:lvl9pPr marL="3657600" algn="l" defTabSz="914400" rtl="0" eaLnBrk="1" latinLnBrk="0" hangingPunct="1">
      <a:defRPr kumimoji="1" kern="1200">
        <a:solidFill>
          <a:schemeClr val="tx1"/>
        </a:solidFill>
        <a:latin typeface="Arial" charset="0"/>
        <a:ea typeface="SimSun" pitchFamily="2" charset="-122"/>
        <a:cs typeface="+mn-cs"/>
      </a:defRPr>
    </a:lvl9pPr>
  </p:defaultTextStyle>
  <p:extLst>
    <p:ext uri="{521415D9-36F7-43E2-AB2F-B90AF26B5E84}">
      <p14:sectionLst xmlns:p14="http://schemas.microsoft.com/office/powerpoint/2010/main">
        <p14:section name="預設章節" id="{D3CEA85B-C0F5-4E6F-9784-16A0B1BFECB2}">
          <p14:sldIdLst>
            <p14:sldId id="665"/>
            <p14:sldId id="485"/>
            <p14:sldId id="486"/>
            <p14:sldId id="488"/>
            <p14:sldId id="696"/>
            <p14:sldId id="697"/>
            <p14:sldId id="505"/>
            <p14:sldId id="530"/>
            <p14:sldId id="536"/>
            <p14:sldId id="513"/>
            <p14:sldId id="514"/>
            <p14:sldId id="515"/>
            <p14:sldId id="537"/>
            <p14:sldId id="509"/>
            <p14:sldId id="510"/>
            <p14:sldId id="524"/>
            <p14:sldId id="538"/>
            <p14:sldId id="511"/>
            <p14:sldId id="512"/>
            <p14:sldId id="539"/>
            <p14:sldId id="540"/>
            <p14:sldId id="541"/>
            <p14:sldId id="542"/>
            <p14:sldId id="582"/>
            <p14:sldId id="583"/>
            <p14:sldId id="606"/>
            <p14:sldId id="584"/>
            <p14:sldId id="588"/>
            <p14:sldId id="589"/>
            <p14:sldId id="591"/>
            <p14:sldId id="585"/>
            <p14:sldId id="668"/>
            <p14:sldId id="669"/>
            <p14:sldId id="670"/>
            <p14:sldId id="700"/>
            <p14:sldId id="702"/>
            <p14:sldId id="701"/>
            <p14:sldId id="703"/>
            <p14:sldId id="671"/>
            <p14:sldId id="672"/>
            <p14:sldId id="673"/>
            <p14:sldId id="674"/>
            <p14:sldId id="675"/>
            <p14:sldId id="677"/>
            <p14:sldId id="678"/>
            <p14:sldId id="679"/>
            <p14:sldId id="680"/>
            <p14:sldId id="681"/>
            <p14:sldId id="682"/>
            <p14:sldId id="683"/>
            <p14:sldId id="684"/>
            <p14:sldId id="685"/>
            <p14:sldId id="686"/>
            <p14:sldId id="687"/>
            <p14:sldId id="688"/>
            <p14:sldId id="689"/>
            <p14:sldId id="690"/>
            <p14:sldId id="692"/>
            <p14:sldId id="693"/>
            <p14:sldId id="694"/>
            <p14:sldId id="691"/>
            <p14:sldId id="594"/>
            <p14:sldId id="595"/>
            <p14:sldId id="596"/>
            <p14:sldId id="619"/>
            <p14:sldId id="620"/>
            <p14:sldId id="621"/>
            <p14:sldId id="627"/>
            <p14:sldId id="628"/>
            <p14:sldId id="629"/>
            <p14:sldId id="631"/>
            <p14:sldId id="664"/>
            <p14:sldId id="637"/>
            <p14:sldId id="639"/>
            <p14:sldId id="650"/>
            <p14:sldId id="699"/>
            <p14:sldId id="605"/>
            <p14:sldId id="615"/>
            <p14:sldId id="586"/>
            <p14:sldId id="587"/>
            <p14:sldId id="607"/>
            <p14:sldId id="608"/>
            <p14:sldId id="609"/>
            <p14:sldId id="56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9900"/>
    <a:srgbClr val="9900FF"/>
    <a:srgbClr val="9900CC"/>
    <a:srgbClr val="A50021"/>
    <a:srgbClr val="CC66FF"/>
    <a:srgbClr val="FF0000"/>
    <a:srgbClr val="3366CC"/>
    <a:srgbClr val="660066"/>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0" autoAdjust="0"/>
    <p:restoredTop sz="94660"/>
  </p:normalViewPr>
  <p:slideViewPr>
    <p:cSldViewPr>
      <p:cViewPr varScale="1">
        <p:scale>
          <a:sx n="87" d="100"/>
          <a:sy n="87" d="100"/>
        </p:scale>
        <p:origin x="-105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46400"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2" tIns="46136" rIns="92272" bIns="46136" numCol="1" anchor="t" anchorCtr="0" compatLnSpc="1">
            <a:prstTxWarp prst="textNoShape">
              <a:avLst/>
            </a:prstTxWarp>
          </a:bodyPr>
          <a:lstStyle>
            <a:lvl1pPr defTabSz="922338">
              <a:defRPr sz="1200" smtClean="0">
                <a:ea typeface="新細明體" pitchFamily="18" charset="-120"/>
              </a:defRPr>
            </a:lvl1pPr>
          </a:lstStyle>
          <a:p>
            <a:pPr>
              <a:defRPr/>
            </a:pPr>
            <a:endParaRPr lang="en-US" altLang="zh-TW"/>
          </a:p>
        </p:txBody>
      </p:sp>
      <p:sp>
        <p:nvSpPr>
          <p:cNvPr id="70659" name="Rectangle 3"/>
          <p:cNvSpPr>
            <a:spLocks noGrp="1" noChangeArrowheads="1"/>
          </p:cNvSpPr>
          <p:nvPr>
            <p:ph type="dt" sz="quarter" idx="1"/>
          </p:nvPr>
        </p:nvSpPr>
        <p:spPr bwMode="auto">
          <a:xfrm>
            <a:off x="3851276" y="0"/>
            <a:ext cx="2944813"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2" tIns="46136" rIns="92272" bIns="46136" numCol="1" anchor="t" anchorCtr="0" compatLnSpc="1">
            <a:prstTxWarp prst="textNoShape">
              <a:avLst/>
            </a:prstTxWarp>
          </a:bodyPr>
          <a:lstStyle>
            <a:lvl1pPr algn="r" defTabSz="922338">
              <a:defRPr sz="1200" smtClean="0">
                <a:ea typeface="新細明體" pitchFamily="18" charset="-120"/>
              </a:defRPr>
            </a:lvl1pPr>
          </a:lstStyle>
          <a:p>
            <a:pPr>
              <a:defRPr/>
            </a:pPr>
            <a:endParaRPr lang="en-US" altLang="zh-TW"/>
          </a:p>
        </p:txBody>
      </p:sp>
      <p:sp>
        <p:nvSpPr>
          <p:cNvPr id="70660" name="Rectangle 4"/>
          <p:cNvSpPr>
            <a:spLocks noGrp="1" noChangeArrowheads="1"/>
          </p:cNvSpPr>
          <p:nvPr>
            <p:ph type="ftr" sz="quarter" idx="2"/>
          </p:nvPr>
        </p:nvSpPr>
        <p:spPr bwMode="auto">
          <a:xfrm>
            <a:off x="0" y="9429671"/>
            <a:ext cx="2946400" cy="496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2" tIns="46136" rIns="92272" bIns="46136" numCol="1" anchor="b" anchorCtr="0" compatLnSpc="1">
            <a:prstTxWarp prst="textNoShape">
              <a:avLst/>
            </a:prstTxWarp>
          </a:bodyPr>
          <a:lstStyle>
            <a:lvl1pPr defTabSz="922338">
              <a:defRPr sz="1200" smtClean="0">
                <a:ea typeface="新細明體" pitchFamily="18" charset="-120"/>
              </a:defRPr>
            </a:lvl1pPr>
          </a:lstStyle>
          <a:p>
            <a:pPr>
              <a:defRPr/>
            </a:pPr>
            <a:endParaRPr lang="en-US" altLang="zh-TW"/>
          </a:p>
        </p:txBody>
      </p:sp>
      <p:sp>
        <p:nvSpPr>
          <p:cNvPr id="70661" name="Rectangle 5"/>
          <p:cNvSpPr>
            <a:spLocks noGrp="1" noChangeArrowheads="1"/>
          </p:cNvSpPr>
          <p:nvPr>
            <p:ph type="sldNum" sz="quarter" idx="3"/>
          </p:nvPr>
        </p:nvSpPr>
        <p:spPr bwMode="auto">
          <a:xfrm>
            <a:off x="3851276" y="9429671"/>
            <a:ext cx="2944813" cy="496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2" tIns="46136" rIns="92272" bIns="46136" numCol="1" anchor="b" anchorCtr="0" compatLnSpc="1">
            <a:prstTxWarp prst="textNoShape">
              <a:avLst/>
            </a:prstTxWarp>
          </a:bodyPr>
          <a:lstStyle>
            <a:lvl1pPr algn="r" defTabSz="922338">
              <a:defRPr sz="1200" smtClean="0">
                <a:ea typeface="新細明體" pitchFamily="18" charset="-120"/>
              </a:defRPr>
            </a:lvl1pPr>
          </a:lstStyle>
          <a:p>
            <a:pPr>
              <a:defRPr/>
            </a:pPr>
            <a:fld id="{44DB4722-9621-4CC7-B923-D8E54DB18ED7}" type="slidenum">
              <a:rPr lang="en-US" altLang="zh-TW"/>
              <a:pPr>
                <a:defRPr/>
              </a:pPr>
              <a:t>‹#›</a:t>
            </a:fld>
            <a:endParaRPr lang="en-US" altLang="zh-TW"/>
          </a:p>
        </p:txBody>
      </p:sp>
    </p:spTree>
    <p:extLst>
      <p:ext uri="{BB962C8B-B14F-4D97-AF65-F5344CB8AC3E}">
        <p14:creationId xmlns:p14="http://schemas.microsoft.com/office/powerpoint/2010/main" val="32928020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2" tIns="46136" rIns="92272" bIns="46136" numCol="1" anchor="t" anchorCtr="0" compatLnSpc="1">
            <a:prstTxWarp prst="textNoShape">
              <a:avLst/>
            </a:prstTxWarp>
          </a:bodyPr>
          <a:lstStyle>
            <a:lvl1pPr defTabSz="922338">
              <a:defRPr sz="1200" smtClean="0">
                <a:ea typeface="新細明體" pitchFamily="18" charset="-120"/>
              </a:defRPr>
            </a:lvl1pPr>
          </a:lstStyle>
          <a:p>
            <a:pPr>
              <a:defRPr/>
            </a:pPr>
            <a:endParaRPr lang="en-US" altLang="zh-TW"/>
          </a:p>
        </p:txBody>
      </p:sp>
      <p:sp>
        <p:nvSpPr>
          <p:cNvPr id="4099" name="Rectangle 3"/>
          <p:cNvSpPr>
            <a:spLocks noGrp="1" noChangeArrowheads="1"/>
          </p:cNvSpPr>
          <p:nvPr>
            <p:ph type="dt" idx="1"/>
          </p:nvPr>
        </p:nvSpPr>
        <p:spPr bwMode="auto">
          <a:xfrm>
            <a:off x="3851276" y="0"/>
            <a:ext cx="2944813"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2" tIns="46136" rIns="92272" bIns="46136" numCol="1" anchor="t" anchorCtr="0" compatLnSpc="1">
            <a:prstTxWarp prst="textNoShape">
              <a:avLst/>
            </a:prstTxWarp>
          </a:bodyPr>
          <a:lstStyle>
            <a:lvl1pPr algn="r" defTabSz="922338">
              <a:defRPr sz="1200" smtClean="0">
                <a:ea typeface="新細明體" pitchFamily="18" charset="-120"/>
              </a:defRPr>
            </a:lvl1pPr>
          </a:lstStyle>
          <a:p>
            <a:pPr>
              <a:defRPr/>
            </a:pPr>
            <a:endParaRPr lang="en-US" altLang="zh-TW"/>
          </a:p>
        </p:txBody>
      </p:sp>
      <p:sp>
        <p:nvSpPr>
          <p:cNvPr id="26628" name="Rectangle 4"/>
          <p:cNvSpPr>
            <a:spLocks noGrp="1" noRot="1" noChangeAspect="1" noChangeArrowheads="1" noTextEdit="1"/>
          </p:cNvSpPr>
          <p:nvPr>
            <p:ph type="sldImg" idx="2"/>
          </p:nvPr>
        </p:nvSpPr>
        <p:spPr bwMode="auto">
          <a:xfrm>
            <a:off x="917575" y="742950"/>
            <a:ext cx="4965700"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9450" y="4717218"/>
            <a:ext cx="5438775" cy="4467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2" tIns="46136" rIns="92272" bIns="46136"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4102" name="Rectangle 6"/>
          <p:cNvSpPr>
            <a:spLocks noGrp="1" noChangeArrowheads="1"/>
          </p:cNvSpPr>
          <p:nvPr>
            <p:ph type="ftr" sz="quarter" idx="4"/>
          </p:nvPr>
        </p:nvSpPr>
        <p:spPr bwMode="auto">
          <a:xfrm>
            <a:off x="0" y="9429671"/>
            <a:ext cx="2946400" cy="496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2" tIns="46136" rIns="92272" bIns="46136" numCol="1" anchor="b" anchorCtr="0" compatLnSpc="1">
            <a:prstTxWarp prst="textNoShape">
              <a:avLst/>
            </a:prstTxWarp>
          </a:bodyPr>
          <a:lstStyle>
            <a:lvl1pPr defTabSz="922338">
              <a:defRPr sz="1200" smtClean="0">
                <a:ea typeface="新細明體" pitchFamily="18" charset="-120"/>
              </a:defRPr>
            </a:lvl1pPr>
          </a:lstStyle>
          <a:p>
            <a:pPr>
              <a:defRPr/>
            </a:pPr>
            <a:endParaRPr lang="en-US" altLang="zh-TW"/>
          </a:p>
        </p:txBody>
      </p:sp>
      <p:sp>
        <p:nvSpPr>
          <p:cNvPr id="4103" name="Rectangle 7"/>
          <p:cNvSpPr>
            <a:spLocks noGrp="1" noChangeArrowheads="1"/>
          </p:cNvSpPr>
          <p:nvPr>
            <p:ph type="sldNum" sz="quarter" idx="5"/>
          </p:nvPr>
        </p:nvSpPr>
        <p:spPr bwMode="auto">
          <a:xfrm>
            <a:off x="3851276" y="9429671"/>
            <a:ext cx="2944813" cy="496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2" tIns="46136" rIns="92272" bIns="46136" numCol="1" anchor="b" anchorCtr="0" compatLnSpc="1">
            <a:prstTxWarp prst="textNoShape">
              <a:avLst/>
            </a:prstTxWarp>
          </a:bodyPr>
          <a:lstStyle>
            <a:lvl1pPr algn="r" defTabSz="922338">
              <a:defRPr sz="1200" smtClean="0">
                <a:ea typeface="新細明體" pitchFamily="18" charset="-120"/>
              </a:defRPr>
            </a:lvl1pPr>
          </a:lstStyle>
          <a:p>
            <a:pPr>
              <a:defRPr/>
            </a:pPr>
            <a:fld id="{A4AEA03C-6ADE-4829-BBFB-E5890CB3EFA3}" type="slidenum">
              <a:rPr lang="en-US" altLang="zh-TW"/>
              <a:pPr>
                <a:defRPr/>
              </a:pPr>
              <a:t>‹#›</a:t>
            </a:fld>
            <a:endParaRPr lang="en-US" altLang="zh-TW"/>
          </a:p>
        </p:txBody>
      </p:sp>
    </p:spTree>
    <p:extLst>
      <p:ext uri="{BB962C8B-B14F-4D97-AF65-F5344CB8AC3E}">
        <p14:creationId xmlns:p14="http://schemas.microsoft.com/office/powerpoint/2010/main" val="284417977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defTabSz="922282" eaLnBrk="0" hangingPunct="0">
              <a:defRPr kumimoji="1">
                <a:solidFill>
                  <a:schemeClr val="tx1"/>
                </a:solidFill>
                <a:latin typeface="Arial" charset="0"/>
                <a:ea typeface="SimSun" pitchFamily="2" charset="-122"/>
              </a:defRPr>
            </a:lvl1pPr>
            <a:lvl2pPr marL="742905" indent="-285732" defTabSz="922282" eaLnBrk="0" hangingPunct="0">
              <a:defRPr kumimoji="1">
                <a:solidFill>
                  <a:schemeClr val="tx1"/>
                </a:solidFill>
                <a:latin typeface="Arial" charset="0"/>
                <a:ea typeface="SimSun" pitchFamily="2" charset="-122"/>
              </a:defRPr>
            </a:lvl2pPr>
            <a:lvl3pPr marL="1142931" indent="-228586" defTabSz="922282" eaLnBrk="0" hangingPunct="0">
              <a:defRPr kumimoji="1">
                <a:solidFill>
                  <a:schemeClr val="tx1"/>
                </a:solidFill>
                <a:latin typeface="Arial" charset="0"/>
                <a:ea typeface="SimSun" pitchFamily="2" charset="-122"/>
              </a:defRPr>
            </a:lvl3pPr>
            <a:lvl4pPr marL="1600102" indent="-228586" defTabSz="922282" eaLnBrk="0" hangingPunct="0">
              <a:defRPr kumimoji="1">
                <a:solidFill>
                  <a:schemeClr val="tx1"/>
                </a:solidFill>
                <a:latin typeface="Arial" charset="0"/>
                <a:ea typeface="SimSun" pitchFamily="2" charset="-122"/>
              </a:defRPr>
            </a:lvl4pPr>
            <a:lvl5pPr marL="2057275" indent="-228586" defTabSz="922282" eaLnBrk="0" hangingPunct="0">
              <a:defRPr kumimoji="1">
                <a:solidFill>
                  <a:schemeClr val="tx1"/>
                </a:solidFill>
                <a:latin typeface="Arial" charset="0"/>
                <a:ea typeface="SimSun" pitchFamily="2" charset="-122"/>
              </a:defRPr>
            </a:lvl5pPr>
            <a:lvl6pPr marL="2514447" indent="-228586" defTabSz="922282" eaLnBrk="0" fontAlgn="base" hangingPunct="0">
              <a:spcBef>
                <a:spcPct val="0"/>
              </a:spcBef>
              <a:spcAft>
                <a:spcPct val="0"/>
              </a:spcAft>
              <a:defRPr kumimoji="1">
                <a:solidFill>
                  <a:schemeClr val="tx1"/>
                </a:solidFill>
                <a:latin typeface="Arial" charset="0"/>
                <a:ea typeface="SimSun" pitchFamily="2" charset="-122"/>
              </a:defRPr>
            </a:lvl6pPr>
            <a:lvl7pPr marL="2971619" indent="-228586" defTabSz="922282" eaLnBrk="0" fontAlgn="base" hangingPunct="0">
              <a:spcBef>
                <a:spcPct val="0"/>
              </a:spcBef>
              <a:spcAft>
                <a:spcPct val="0"/>
              </a:spcAft>
              <a:defRPr kumimoji="1">
                <a:solidFill>
                  <a:schemeClr val="tx1"/>
                </a:solidFill>
                <a:latin typeface="Arial" charset="0"/>
                <a:ea typeface="SimSun" pitchFamily="2" charset="-122"/>
              </a:defRPr>
            </a:lvl7pPr>
            <a:lvl8pPr marL="3428792" indent="-228586" defTabSz="922282" eaLnBrk="0" fontAlgn="base" hangingPunct="0">
              <a:spcBef>
                <a:spcPct val="0"/>
              </a:spcBef>
              <a:spcAft>
                <a:spcPct val="0"/>
              </a:spcAft>
              <a:defRPr kumimoji="1">
                <a:solidFill>
                  <a:schemeClr val="tx1"/>
                </a:solidFill>
                <a:latin typeface="Arial" charset="0"/>
                <a:ea typeface="SimSun" pitchFamily="2" charset="-122"/>
              </a:defRPr>
            </a:lvl8pPr>
            <a:lvl9pPr marL="3885964" indent="-228586" defTabSz="922282" eaLnBrk="0" fontAlgn="base" hangingPunct="0">
              <a:spcBef>
                <a:spcPct val="0"/>
              </a:spcBef>
              <a:spcAft>
                <a:spcPct val="0"/>
              </a:spcAft>
              <a:defRPr kumimoji="1">
                <a:solidFill>
                  <a:schemeClr val="tx1"/>
                </a:solidFill>
                <a:latin typeface="Arial" charset="0"/>
                <a:ea typeface="SimSun" pitchFamily="2" charset="-122"/>
              </a:defRPr>
            </a:lvl9pPr>
          </a:lstStyle>
          <a:p>
            <a:pPr eaLnBrk="1" hangingPunct="1"/>
            <a:fld id="{81B9F3EB-D3AE-47C9-AD36-40CED2D1B212}" type="slidenum">
              <a:rPr lang="en-US" altLang="zh-TW">
                <a:ea typeface="新細明體" pitchFamily="18" charset="-120"/>
              </a:rPr>
              <a:pPr eaLnBrk="1" hangingPunct="1"/>
              <a:t>1</a:t>
            </a:fld>
            <a:endParaRPr lang="en-US" altLang="zh-TW" dirty="0">
              <a:ea typeface="新細明體" pitchFamily="18" charset="-120"/>
            </a:endParaRPr>
          </a:p>
        </p:txBody>
      </p:sp>
      <p:sp>
        <p:nvSpPr>
          <p:cNvPr id="27651" name="Rectangle 2"/>
          <p:cNvSpPr>
            <a:spLocks noGrp="1" noRot="1" noChangeAspect="1" noChangeArrowheads="1" noTextEdit="1"/>
          </p:cNvSpPr>
          <p:nvPr>
            <p:ph type="sldImg"/>
          </p:nvPr>
        </p:nvSpPr>
        <p:spPr>
          <a:xfrm>
            <a:off x="917575" y="744538"/>
            <a:ext cx="4962525" cy="3722687"/>
          </a:xfrm>
          <a:ln/>
        </p:spPr>
      </p:sp>
      <p:sp>
        <p:nvSpPr>
          <p:cNvPr id="27652" name="Rectangle 3"/>
          <p:cNvSpPr>
            <a:spLocks noGrp="1" noChangeArrowheads="1"/>
          </p:cNvSpPr>
          <p:nvPr>
            <p:ph type="body" idx="1"/>
          </p:nvPr>
        </p:nvSpPr>
        <p:spPr>
          <a:xfrm>
            <a:off x="679451" y="4717219"/>
            <a:ext cx="5438775" cy="4466351"/>
          </a:xfrm>
          <a:noFill/>
        </p:spPr>
        <p:txBody>
          <a:bodyPr/>
          <a:lstStyle/>
          <a:p>
            <a:pPr eaLnBrk="1" hangingPunct="1"/>
            <a:endParaRPr lang="zh-HK" altLang="zh-HK"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919163" y="744538"/>
            <a:ext cx="4962525" cy="3722687"/>
          </a:xfrm>
          <a:ln/>
        </p:spPr>
      </p:sp>
      <p:sp>
        <p:nvSpPr>
          <p:cNvPr id="55299" name="Rectangle 3"/>
          <p:cNvSpPr>
            <a:spLocks noGrp="1" noChangeArrowheads="1"/>
          </p:cNvSpPr>
          <p:nvPr>
            <p:ph type="body" idx="1"/>
          </p:nvPr>
        </p:nvSpPr>
        <p:spPr>
          <a:noFill/>
        </p:spPr>
        <p:txBody>
          <a:bodyPr/>
          <a:lstStyle/>
          <a:p>
            <a:pPr eaLnBrk="1" hangingPunct="1"/>
            <a:endParaRPr lang="zh-HK" altLang="zh-HK" smtClean="0">
              <a:ea typeface="新細明體" charset="-12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919163" y="744538"/>
            <a:ext cx="4962525" cy="3722687"/>
          </a:xfrm>
          <a:ln/>
        </p:spPr>
      </p:sp>
      <p:sp>
        <p:nvSpPr>
          <p:cNvPr id="55299" name="Rectangle 3"/>
          <p:cNvSpPr>
            <a:spLocks noGrp="1" noChangeArrowheads="1"/>
          </p:cNvSpPr>
          <p:nvPr>
            <p:ph type="body" idx="1"/>
          </p:nvPr>
        </p:nvSpPr>
        <p:spPr>
          <a:noFill/>
        </p:spPr>
        <p:txBody>
          <a:bodyPr/>
          <a:lstStyle/>
          <a:p>
            <a:pPr eaLnBrk="1" hangingPunct="1"/>
            <a:endParaRPr lang="zh-HK" altLang="zh-HK" smtClean="0">
              <a:ea typeface="新細明體" charset="-12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zh-HK" altLang="zh-HK"/>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Rot="1" noChangeAspect="1" noChangeArrowheads="1" noTextEdit="1"/>
          </p:cNvSpPr>
          <p:nvPr>
            <p:ph type="sldImg"/>
          </p:nvPr>
        </p:nvSpPr>
        <p:spPr>
          <a:xfrm>
            <a:off x="917575" y="744538"/>
            <a:ext cx="4962525" cy="3722687"/>
          </a:xfrm>
          <a:ln/>
        </p:spPr>
      </p:sp>
      <p:sp>
        <p:nvSpPr>
          <p:cNvPr id="443395" name="Rectangle 3"/>
          <p:cNvSpPr>
            <a:spLocks noGrp="1" noChangeArrowheads="1"/>
          </p:cNvSpPr>
          <p:nvPr>
            <p:ph type="body" idx="1"/>
          </p:nvPr>
        </p:nvSpPr>
        <p:spPr/>
        <p:txBody>
          <a:bodyPr/>
          <a:lstStyle/>
          <a:p>
            <a:endParaRPr lang="zh-HK" altLang="zh-HK"/>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82" name="Rectangle 2"/>
          <p:cNvSpPr>
            <a:spLocks noGrp="1" noRot="1" noChangeAspect="1" noChangeArrowheads="1" noTextEdit="1"/>
          </p:cNvSpPr>
          <p:nvPr>
            <p:ph type="sldImg"/>
          </p:nvPr>
        </p:nvSpPr>
        <p:spPr>
          <a:xfrm>
            <a:off x="917575" y="744538"/>
            <a:ext cx="4962525" cy="3722687"/>
          </a:xfrm>
          <a:ln/>
        </p:spPr>
      </p:sp>
      <p:sp>
        <p:nvSpPr>
          <p:cNvPr id="737283" name="Rectangle 3"/>
          <p:cNvSpPr>
            <a:spLocks noGrp="1" noChangeArrowheads="1"/>
          </p:cNvSpPr>
          <p:nvPr>
            <p:ph type="body" idx="1"/>
          </p:nvPr>
        </p:nvSpPr>
        <p:spPr/>
        <p:txBody>
          <a:bodyPr/>
          <a:lstStyle/>
          <a:p>
            <a:endParaRPr lang="zh-HK" altLang="zh-HK"/>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917575" y="744538"/>
            <a:ext cx="4962525" cy="3722687"/>
          </a:xfrm>
          <a:ln/>
        </p:spPr>
      </p:sp>
      <p:sp>
        <p:nvSpPr>
          <p:cNvPr id="70659" name="Rectangle 3"/>
          <p:cNvSpPr>
            <a:spLocks noGrp="1" noChangeArrowheads="1"/>
          </p:cNvSpPr>
          <p:nvPr>
            <p:ph type="body" idx="1"/>
          </p:nvPr>
        </p:nvSpPr>
        <p:spPr>
          <a:noFill/>
        </p:spPr>
        <p:txBody>
          <a:bodyPr/>
          <a:lstStyle/>
          <a:p>
            <a:pPr eaLnBrk="1" hangingPunct="1"/>
            <a:endParaRPr lang="zh-HK" altLang="zh-HK" smtClean="0">
              <a:ea typeface="新細明體"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2338" eaLnBrk="0" hangingPunct="0">
              <a:defRPr kumimoji="1">
                <a:solidFill>
                  <a:schemeClr val="tx1"/>
                </a:solidFill>
                <a:latin typeface="Arial" charset="0"/>
                <a:ea typeface="SimSun" pitchFamily="2" charset="-122"/>
              </a:defRPr>
            </a:lvl1pPr>
            <a:lvl2pPr marL="742950" indent="-285750" defTabSz="922338" eaLnBrk="0" hangingPunct="0">
              <a:defRPr kumimoji="1">
                <a:solidFill>
                  <a:schemeClr val="tx1"/>
                </a:solidFill>
                <a:latin typeface="Arial" charset="0"/>
                <a:ea typeface="SimSun" pitchFamily="2" charset="-122"/>
              </a:defRPr>
            </a:lvl2pPr>
            <a:lvl3pPr marL="1143000" indent="-228600" defTabSz="922338" eaLnBrk="0" hangingPunct="0">
              <a:defRPr kumimoji="1">
                <a:solidFill>
                  <a:schemeClr val="tx1"/>
                </a:solidFill>
                <a:latin typeface="Arial" charset="0"/>
                <a:ea typeface="SimSun" pitchFamily="2" charset="-122"/>
              </a:defRPr>
            </a:lvl3pPr>
            <a:lvl4pPr marL="1600200" indent="-228600" defTabSz="922338" eaLnBrk="0" hangingPunct="0">
              <a:defRPr kumimoji="1">
                <a:solidFill>
                  <a:schemeClr val="tx1"/>
                </a:solidFill>
                <a:latin typeface="Arial" charset="0"/>
                <a:ea typeface="SimSun" pitchFamily="2" charset="-122"/>
              </a:defRPr>
            </a:lvl4pPr>
            <a:lvl5pPr marL="2057400" indent="-228600" defTabSz="922338" eaLnBrk="0" hangingPunct="0">
              <a:defRPr kumimoji="1">
                <a:solidFill>
                  <a:schemeClr val="tx1"/>
                </a:solidFill>
                <a:latin typeface="Arial" charset="0"/>
                <a:ea typeface="SimSun" pitchFamily="2" charset="-122"/>
              </a:defRPr>
            </a:lvl5pPr>
            <a:lvl6pPr marL="2514600" indent="-228600" defTabSz="922338" eaLnBrk="0" fontAlgn="base" hangingPunct="0">
              <a:spcBef>
                <a:spcPct val="0"/>
              </a:spcBef>
              <a:spcAft>
                <a:spcPct val="0"/>
              </a:spcAft>
              <a:defRPr kumimoji="1">
                <a:solidFill>
                  <a:schemeClr val="tx1"/>
                </a:solidFill>
                <a:latin typeface="Arial" charset="0"/>
                <a:ea typeface="SimSun" pitchFamily="2" charset="-122"/>
              </a:defRPr>
            </a:lvl6pPr>
            <a:lvl7pPr marL="2971800" indent="-228600" defTabSz="922338" eaLnBrk="0" fontAlgn="base" hangingPunct="0">
              <a:spcBef>
                <a:spcPct val="0"/>
              </a:spcBef>
              <a:spcAft>
                <a:spcPct val="0"/>
              </a:spcAft>
              <a:defRPr kumimoji="1">
                <a:solidFill>
                  <a:schemeClr val="tx1"/>
                </a:solidFill>
                <a:latin typeface="Arial" charset="0"/>
                <a:ea typeface="SimSun" pitchFamily="2" charset="-122"/>
              </a:defRPr>
            </a:lvl7pPr>
            <a:lvl8pPr marL="3429000" indent="-228600" defTabSz="922338" eaLnBrk="0" fontAlgn="base" hangingPunct="0">
              <a:spcBef>
                <a:spcPct val="0"/>
              </a:spcBef>
              <a:spcAft>
                <a:spcPct val="0"/>
              </a:spcAft>
              <a:defRPr kumimoji="1">
                <a:solidFill>
                  <a:schemeClr val="tx1"/>
                </a:solidFill>
                <a:latin typeface="Arial" charset="0"/>
                <a:ea typeface="SimSun" pitchFamily="2" charset="-122"/>
              </a:defRPr>
            </a:lvl8pPr>
            <a:lvl9pPr marL="3886200" indent="-228600" defTabSz="922338" eaLnBrk="0" fontAlgn="base" hangingPunct="0">
              <a:spcBef>
                <a:spcPct val="0"/>
              </a:spcBef>
              <a:spcAft>
                <a:spcPct val="0"/>
              </a:spcAft>
              <a:defRPr kumimoji="1">
                <a:solidFill>
                  <a:schemeClr val="tx1"/>
                </a:solidFill>
                <a:latin typeface="Arial" charset="0"/>
                <a:ea typeface="SimSun" pitchFamily="2" charset="-122"/>
              </a:defRPr>
            </a:lvl9pPr>
          </a:lstStyle>
          <a:p>
            <a:pPr eaLnBrk="1" hangingPunct="1"/>
            <a:fld id="{AD69E172-54C8-4FD5-83E5-D214262782DA}" type="slidenum">
              <a:rPr lang="en-US" altLang="zh-TW">
                <a:ea typeface="新細明體" pitchFamily="18" charset="-120"/>
              </a:rPr>
              <a:pPr eaLnBrk="1" hangingPunct="1"/>
              <a:t>2</a:t>
            </a:fld>
            <a:endParaRPr lang="en-US" altLang="zh-TW">
              <a:ea typeface="新細明體" pitchFamily="18" charset="-120"/>
            </a:endParaRPr>
          </a:p>
        </p:txBody>
      </p:sp>
      <p:sp>
        <p:nvSpPr>
          <p:cNvPr id="28675" name="Rectangle 2"/>
          <p:cNvSpPr>
            <a:spLocks noGrp="1" noRot="1" noChangeAspect="1" noChangeArrowheads="1" noTextEdit="1"/>
          </p:cNvSpPr>
          <p:nvPr>
            <p:ph type="sldImg"/>
          </p:nvPr>
        </p:nvSpPr>
        <p:spPr>
          <a:xfrm>
            <a:off x="917575" y="744538"/>
            <a:ext cx="4964113" cy="3722687"/>
          </a:xfrm>
          <a:ln/>
        </p:spPr>
      </p:sp>
      <p:sp>
        <p:nvSpPr>
          <p:cNvPr id="28676" name="Rectangle 3"/>
          <p:cNvSpPr>
            <a:spLocks noGrp="1" noChangeArrowheads="1"/>
          </p:cNvSpPr>
          <p:nvPr>
            <p:ph type="body" idx="1"/>
          </p:nvPr>
        </p:nvSpPr>
        <p:spPr>
          <a:xfrm>
            <a:off x="679450" y="4718804"/>
            <a:ext cx="5438775" cy="4464764"/>
          </a:xfrm>
          <a:noFill/>
        </p:spPr>
        <p:txBody>
          <a:bodyPr/>
          <a:lstStyle/>
          <a:p>
            <a:pPr eaLnBrk="1" hangingPunct="1"/>
            <a:endParaRPr lang="zh-HK" altLang="zh-HK"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2338" eaLnBrk="0" hangingPunct="0">
              <a:defRPr kumimoji="1">
                <a:solidFill>
                  <a:schemeClr val="tx1"/>
                </a:solidFill>
                <a:latin typeface="Arial" charset="0"/>
                <a:ea typeface="SimSun" pitchFamily="2" charset="-122"/>
              </a:defRPr>
            </a:lvl1pPr>
            <a:lvl2pPr marL="742950" indent="-285750" defTabSz="922338" eaLnBrk="0" hangingPunct="0">
              <a:defRPr kumimoji="1">
                <a:solidFill>
                  <a:schemeClr val="tx1"/>
                </a:solidFill>
                <a:latin typeface="Arial" charset="0"/>
                <a:ea typeface="SimSun" pitchFamily="2" charset="-122"/>
              </a:defRPr>
            </a:lvl2pPr>
            <a:lvl3pPr marL="1143000" indent="-228600" defTabSz="922338" eaLnBrk="0" hangingPunct="0">
              <a:defRPr kumimoji="1">
                <a:solidFill>
                  <a:schemeClr val="tx1"/>
                </a:solidFill>
                <a:latin typeface="Arial" charset="0"/>
                <a:ea typeface="SimSun" pitchFamily="2" charset="-122"/>
              </a:defRPr>
            </a:lvl3pPr>
            <a:lvl4pPr marL="1600200" indent="-228600" defTabSz="922338" eaLnBrk="0" hangingPunct="0">
              <a:defRPr kumimoji="1">
                <a:solidFill>
                  <a:schemeClr val="tx1"/>
                </a:solidFill>
                <a:latin typeface="Arial" charset="0"/>
                <a:ea typeface="SimSun" pitchFamily="2" charset="-122"/>
              </a:defRPr>
            </a:lvl4pPr>
            <a:lvl5pPr marL="2057400" indent="-228600" defTabSz="922338" eaLnBrk="0" hangingPunct="0">
              <a:defRPr kumimoji="1">
                <a:solidFill>
                  <a:schemeClr val="tx1"/>
                </a:solidFill>
                <a:latin typeface="Arial" charset="0"/>
                <a:ea typeface="SimSun" pitchFamily="2" charset="-122"/>
              </a:defRPr>
            </a:lvl5pPr>
            <a:lvl6pPr marL="2514600" indent="-228600" defTabSz="922338" eaLnBrk="0" fontAlgn="base" hangingPunct="0">
              <a:spcBef>
                <a:spcPct val="0"/>
              </a:spcBef>
              <a:spcAft>
                <a:spcPct val="0"/>
              </a:spcAft>
              <a:defRPr kumimoji="1">
                <a:solidFill>
                  <a:schemeClr val="tx1"/>
                </a:solidFill>
                <a:latin typeface="Arial" charset="0"/>
                <a:ea typeface="SimSun" pitchFamily="2" charset="-122"/>
              </a:defRPr>
            </a:lvl6pPr>
            <a:lvl7pPr marL="2971800" indent="-228600" defTabSz="922338" eaLnBrk="0" fontAlgn="base" hangingPunct="0">
              <a:spcBef>
                <a:spcPct val="0"/>
              </a:spcBef>
              <a:spcAft>
                <a:spcPct val="0"/>
              </a:spcAft>
              <a:defRPr kumimoji="1">
                <a:solidFill>
                  <a:schemeClr val="tx1"/>
                </a:solidFill>
                <a:latin typeface="Arial" charset="0"/>
                <a:ea typeface="SimSun" pitchFamily="2" charset="-122"/>
              </a:defRPr>
            </a:lvl7pPr>
            <a:lvl8pPr marL="3429000" indent="-228600" defTabSz="922338" eaLnBrk="0" fontAlgn="base" hangingPunct="0">
              <a:spcBef>
                <a:spcPct val="0"/>
              </a:spcBef>
              <a:spcAft>
                <a:spcPct val="0"/>
              </a:spcAft>
              <a:defRPr kumimoji="1">
                <a:solidFill>
                  <a:schemeClr val="tx1"/>
                </a:solidFill>
                <a:latin typeface="Arial" charset="0"/>
                <a:ea typeface="SimSun" pitchFamily="2" charset="-122"/>
              </a:defRPr>
            </a:lvl8pPr>
            <a:lvl9pPr marL="3886200" indent="-228600" defTabSz="922338" eaLnBrk="0" fontAlgn="base" hangingPunct="0">
              <a:spcBef>
                <a:spcPct val="0"/>
              </a:spcBef>
              <a:spcAft>
                <a:spcPct val="0"/>
              </a:spcAft>
              <a:defRPr kumimoji="1">
                <a:solidFill>
                  <a:schemeClr val="tx1"/>
                </a:solidFill>
                <a:latin typeface="Arial" charset="0"/>
                <a:ea typeface="SimSun" pitchFamily="2" charset="-122"/>
              </a:defRPr>
            </a:lvl9pPr>
          </a:lstStyle>
          <a:p>
            <a:pPr eaLnBrk="1" hangingPunct="1"/>
            <a:fld id="{1249D986-3829-49F9-BF3A-A98CBDD43557}" type="slidenum">
              <a:rPr lang="en-US" altLang="zh-TW">
                <a:ea typeface="新細明體" pitchFamily="18" charset="-120"/>
              </a:rPr>
              <a:pPr eaLnBrk="1" hangingPunct="1"/>
              <a:t>3</a:t>
            </a:fld>
            <a:endParaRPr lang="en-US" altLang="zh-TW">
              <a:ea typeface="新細明體" pitchFamily="18" charset="-120"/>
            </a:endParaRPr>
          </a:p>
        </p:txBody>
      </p:sp>
      <p:sp>
        <p:nvSpPr>
          <p:cNvPr id="29699" name="Rectangle 2"/>
          <p:cNvSpPr>
            <a:spLocks noGrp="1" noRot="1" noChangeAspect="1" noChangeArrowheads="1" noTextEdit="1"/>
          </p:cNvSpPr>
          <p:nvPr>
            <p:ph type="sldImg"/>
          </p:nvPr>
        </p:nvSpPr>
        <p:spPr>
          <a:xfrm>
            <a:off x="917575" y="744538"/>
            <a:ext cx="4964113" cy="3722687"/>
          </a:xfrm>
          <a:ln/>
        </p:spPr>
      </p:sp>
      <p:sp>
        <p:nvSpPr>
          <p:cNvPr id="29700" name="Rectangle 3"/>
          <p:cNvSpPr>
            <a:spLocks noGrp="1" noChangeArrowheads="1"/>
          </p:cNvSpPr>
          <p:nvPr>
            <p:ph type="body" idx="1"/>
          </p:nvPr>
        </p:nvSpPr>
        <p:spPr>
          <a:xfrm>
            <a:off x="679450" y="4718804"/>
            <a:ext cx="5438775" cy="4464764"/>
          </a:xfrm>
          <a:noFill/>
        </p:spPr>
        <p:txBody>
          <a:bodyPr/>
          <a:lstStyle/>
          <a:p>
            <a:pPr eaLnBrk="1" hangingPunct="1"/>
            <a:endParaRPr lang="zh-HK" altLang="zh-HK"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defTabSz="922338" eaLnBrk="0" hangingPunct="0">
              <a:defRPr kumimoji="1">
                <a:solidFill>
                  <a:schemeClr val="tx1"/>
                </a:solidFill>
                <a:latin typeface="Arial" charset="0"/>
                <a:ea typeface="SimSun" pitchFamily="2" charset="-122"/>
              </a:defRPr>
            </a:lvl1pPr>
            <a:lvl2pPr marL="742950" indent="-285750" defTabSz="922338" eaLnBrk="0" hangingPunct="0">
              <a:defRPr kumimoji="1">
                <a:solidFill>
                  <a:schemeClr val="tx1"/>
                </a:solidFill>
                <a:latin typeface="Arial" charset="0"/>
                <a:ea typeface="SimSun" pitchFamily="2" charset="-122"/>
              </a:defRPr>
            </a:lvl2pPr>
            <a:lvl3pPr marL="1143000" indent="-228600" defTabSz="922338" eaLnBrk="0" hangingPunct="0">
              <a:defRPr kumimoji="1">
                <a:solidFill>
                  <a:schemeClr val="tx1"/>
                </a:solidFill>
                <a:latin typeface="Arial" charset="0"/>
                <a:ea typeface="SimSun" pitchFamily="2" charset="-122"/>
              </a:defRPr>
            </a:lvl3pPr>
            <a:lvl4pPr marL="1600200" indent="-228600" defTabSz="922338" eaLnBrk="0" hangingPunct="0">
              <a:defRPr kumimoji="1">
                <a:solidFill>
                  <a:schemeClr val="tx1"/>
                </a:solidFill>
                <a:latin typeface="Arial" charset="0"/>
                <a:ea typeface="SimSun" pitchFamily="2" charset="-122"/>
              </a:defRPr>
            </a:lvl4pPr>
            <a:lvl5pPr marL="2057400" indent="-228600" defTabSz="922338" eaLnBrk="0" hangingPunct="0">
              <a:defRPr kumimoji="1">
                <a:solidFill>
                  <a:schemeClr val="tx1"/>
                </a:solidFill>
                <a:latin typeface="Arial" charset="0"/>
                <a:ea typeface="SimSun" pitchFamily="2" charset="-122"/>
              </a:defRPr>
            </a:lvl5pPr>
            <a:lvl6pPr marL="2514600" indent="-228600" defTabSz="922338" eaLnBrk="0" fontAlgn="base" hangingPunct="0">
              <a:spcBef>
                <a:spcPct val="0"/>
              </a:spcBef>
              <a:spcAft>
                <a:spcPct val="0"/>
              </a:spcAft>
              <a:defRPr kumimoji="1">
                <a:solidFill>
                  <a:schemeClr val="tx1"/>
                </a:solidFill>
                <a:latin typeface="Arial" charset="0"/>
                <a:ea typeface="SimSun" pitchFamily="2" charset="-122"/>
              </a:defRPr>
            </a:lvl6pPr>
            <a:lvl7pPr marL="2971800" indent="-228600" defTabSz="922338" eaLnBrk="0" fontAlgn="base" hangingPunct="0">
              <a:spcBef>
                <a:spcPct val="0"/>
              </a:spcBef>
              <a:spcAft>
                <a:spcPct val="0"/>
              </a:spcAft>
              <a:defRPr kumimoji="1">
                <a:solidFill>
                  <a:schemeClr val="tx1"/>
                </a:solidFill>
                <a:latin typeface="Arial" charset="0"/>
                <a:ea typeface="SimSun" pitchFamily="2" charset="-122"/>
              </a:defRPr>
            </a:lvl7pPr>
            <a:lvl8pPr marL="3429000" indent="-228600" defTabSz="922338" eaLnBrk="0" fontAlgn="base" hangingPunct="0">
              <a:spcBef>
                <a:spcPct val="0"/>
              </a:spcBef>
              <a:spcAft>
                <a:spcPct val="0"/>
              </a:spcAft>
              <a:defRPr kumimoji="1">
                <a:solidFill>
                  <a:schemeClr val="tx1"/>
                </a:solidFill>
                <a:latin typeface="Arial" charset="0"/>
                <a:ea typeface="SimSun" pitchFamily="2" charset="-122"/>
              </a:defRPr>
            </a:lvl8pPr>
            <a:lvl9pPr marL="3886200" indent="-228600" defTabSz="922338" eaLnBrk="0" fontAlgn="base" hangingPunct="0">
              <a:spcBef>
                <a:spcPct val="0"/>
              </a:spcBef>
              <a:spcAft>
                <a:spcPct val="0"/>
              </a:spcAft>
              <a:defRPr kumimoji="1">
                <a:solidFill>
                  <a:schemeClr val="tx1"/>
                </a:solidFill>
                <a:latin typeface="Arial" charset="0"/>
                <a:ea typeface="SimSun" pitchFamily="2" charset="-122"/>
              </a:defRPr>
            </a:lvl9pPr>
          </a:lstStyle>
          <a:p>
            <a:pPr eaLnBrk="1" hangingPunct="1"/>
            <a:fld id="{AF8948CD-004A-4619-8AEE-2EB4B5B7934F}" type="slidenum">
              <a:rPr lang="en-US" altLang="zh-TW">
                <a:ea typeface="新細明體" pitchFamily="18" charset="-120"/>
              </a:rPr>
              <a:pPr eaLnBrk="1" hangingPunct="1"/>
              <a:t>4</a:t>
            </a:fld>
            <a:endParaRPr lang="en-US" altLang="zh-TW">
              <a:ea typeface="新細明體" pitchFamily="18" charset="-120"/>
            </a:endParaRPr>
          </a:p>
        </p:txBody>
      </p:sp>
      <p:sp>
        <p:nvSpPr>
          <p:cNvPr id="32771" name="Rectangle 2"/>
          <p:cNvSpPr>
            <a:spLocks noGrp="1" noRot="1" noChangeAspect="1" noChangeArrowheads="1" noTextEdit="1"/>
          </p:cNvSpPr>
          <p:nvPr>
            <p:ph type="sldImg"/>
          </p:nvPr>
        </p:nvSpPr>
        <p:spPr>
          <a:xfrm>
            <a:off x="917575" y="744538"/>
            <a:ext cx="4964113" cy="3722687"/>
          </a:xfrm>
          <a:ln/>
        </p:spPr>
      </p:sp>
      <p:sp>
        <p:nvSpPr>
          <p:cNvPr id="32772" name="Rectangle 3"/>
          <p:cNvSpPr>
            <a:spLocks noGrp="1" noChangeArrowheads="1"/>
          </p:cNvSpPr>
          <p:nvPr>
            <p:ph type="body" idx="1"/>
          </p:nvPr>
        </p:nvSpPr>
        <p:spPr>
          <a:xfrm>
            <a:off x="679450" y="4718804"/>
            <a:ext cx="5438775" cy="4464764"/>
          </a:xfrm>
          <a:noFill/>
        </p:spPr>
        <p:txBody>
          <a:bodyPr/>
          <a:lstStyle/>
          <a:p>
            <a:pPr eaLnBrk="1" hangingPunct="1"/>
            <a:endParaRPr lang="zh-HK" altLang="zh-HK"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22338" eaLnBrk="0" hangingPunct="0">
              <a:defRPr kumimoji="1">
                <a:solidFill>
                  <a:schemeClr val="tx1"/>
                </a:solidFill>
                <a:latin typeface="Arial" charset="0"/>
                <a:ea typeface="SimSun" pitchFamily="2" charset="-122"/>
              </a:defRPr>
            </a:lvl1pPr>
            <a:lvl2pPr marL="742950" indent="-285750" defTabSz="922338" eaLnBrk="0" hangingPunct="0">
              <a:defRPr kumimoji="1">
                <a:solidFill>
                  <a:schemeClr val="tx1"/>
                </a:solidFill>
                <a:latin typeface="Arial" charset="0"/>
                <a:ea typeface="SimSun" pitchFamily="2" charset="-122"/>
              </a:defRPr>
            </a:lvl2pPr>
            <a:lvl3pPr marL="1143000" indent="-228600" defTabSz="922338" eaLnBrk="0" hangingPunct="0">
              <a:defRPr kumimoji="1">
                <a:solidFill>
                  <a:schemeClr val="tx1"/>
                </a:solidFill>
                <a:latin typeface="Arial" charset="0"/>
                <a:ea typeface="SimSun" pitchFamily="2" charset="-122"/>
              </a:defRPr>
            </a:lvl3pPr>
            <a:lvl4pPr marL="1600200" indent="-228600" defTabSz="922338" eaLnBrk="0" hangingPunct="0">
              <a:defRPr kumimoji="1">
                <a:solidFill>
                  <a:schemeClr val="tx1"/>
                </a:solidFill>
                <a:latin typeface="Arial" charset="0"/>
                <a:ea typeface="SimSun" pitchFamily="2" charset="-122"/>
              </a:defRPr>
            </a:lvl4pPr>
            <a:lvl5pPr marL="2057400" indent="-228600" defTabSz="922338" eaLnBrk="0" hangingPunct="0">
              <a:defRPr kumimoji="1">
                <a:solidFill>
                  <a:schemeClr val="tx1"/>
                </a:solidFill>
                <a:latin typeface="Arial" charset="0"/>
                <a:ea typeface="SimSun" pitchFamily="2" charset="-122"/>
              </a:defRPr>
            </a:lvl5pPr>
            <a:lvl6pPr marL="2514600" indent="-228600" defTabSz="922338" eaLnBrk="0" fontAlgn="base" hangingPunct="0">
              <a:spcBef>
                <a:spcPct val="0"/>
              </a:spcBef>
              <a:spcAft>
                <a:spcPct val="0"/>
              </a:spcAft>
              <a:defRPr kumimoji="1">
                <a:solidFill>
                  <a:schemeClr val="tx1"/>
                </a:solidFill>
                <a:latin typeface="Arial" charset="0"/>
                <a:ea typeface="SimSun" pitchFamily="2" charset="-122"/>
              </a:defRPr>
            </a:lvl6pPr>
            <a:lvl7pPr marL="2971800" indent="-228600" defTabSz="922338" eaLnBrk="0" fontAlgn="base" hangingPunct="0">
              <a:spcBef>
                <a:spcPct val="0"/>
              </a:spcBef>
              <a:spcAft>
                <a:spcPct val="0"/>
              </a:spcAft>
              <a:defRPr kumimoji="1">
                <a:solidFill>
                  <a:schemeClr val="tx1"/>
                </a:solidFill>
                <a:latin typeface="Arial" charset="0"/>
                <a:ea typeface="SimSun" pitchFamily="2" charset="-122"/>
              </a:defRPr>
            </a:lvl7pPr>
            <a:lvl8pPr marL="3429000" indent="-228600" defTabSz="922338" eaLnBrk="0" fontAlgn="base" hangingPunct="0">
              <a:spcBef>
                <a:spcPct val="0"/>
              </a:spcBef>
              <a:spcAft>
                <a:spcPct val="0"/>
              </a:spcAft>
              <a:defRPr kumimoji="1">
                <a:solidFill>
                  <a:schemeClr val="tx1"/>
                </a:solidFill>
                <a:latin typeface="Arial" charset="0"/>
                <a:ea typeface="SimSun" pitchFamily="2" charset="-122"/>
              </a:defRPr>
            </a:lvl8pPr>
            <a:lvl9pPr marL="3886200" indent="-228600" defTabSz="922338" eaLnBrk="0" fontAlgn="base" hangingPunct="0">
              <a:spcBef>
                <a:spcPct val="0"/>
              </a:spcBef>
              <a:spcAft>
                <a:spcPct val="0"/>
              </a:spcAft>
              <a:defRPr kumimoji="1">
                <a:solidFill>
                  <a:schemeClr val="tx1"/>
                </a:solidFill>
                <a:latin typeface="Arial" charset="0"/>
                <a:ea typeface="SimSun" pitchFamily="2" charset="-122"/>
              </a:defRPr>
            </a:lvl9pPr>
          </a:lstStyle>
          <a:p>
            <a:pPr eaLnBrk="1" hangingPunct="1"/>
            <a:fld id="{3F86C759-4991-4B9F-AFD5-71ECBBC056BB}" type="slidenum">
              <a:rPr lang="en-US" altLang="zh-TW">
                <a:ea typeface="新細明體" pitchFamily="18" charset="-120"/>
              </a:rPr>
              <a:pPr eaLnBrk="1" hangingPunct="1"/>
              <a:t>11</a:t>
            </a:fld>
            <a:endParaRPr lang="en-US" altLang="zh-TW">
              <a:ea typeface="新細明體" pitchFamily="18" charset="-120"/>
            </a:endParaRPr>
          </a:p>
        </p:txBody>
      </p:sp>
      <p:sp>
        <p:nvSpPr>
          <p:cNvPr id="39939" name="Rectangle 2"/>
          <p:cNvSpPr>
            <a:spLocks noGrp="1" noRot="1" noChangeAspect="1" noChangeArrowheads="1" noTextEdit="1"/>
          </p:cNvSpPr>
          <p:nvPr>
            <p:ph type="sldImg"/>
          </p:nvPr>
        </p:nvSpPr>
        <p:spPr>
          <a:xfrm>
            <a:off x="917575" y="744538"/>
            <a:ext cx="4962525" cy="3722687"/>
          </a:xfrm>
          <a:ln/>
        </p:spPr>
      </p:sp>
      <p:sp>
        <p:nvSpPr>
          <p:cNvPr id="39940" name="Rectangle 3"/>
          <p:cNvSpPr>
            <a:spLocks noGrp="1" noChangeArrowheads="1"/>
          </p:cNvSpPr>
          <p:nvPr>
            <p:ph type="body" idx="1"/>
          </p:nvPr>
        </p:nvSpPr>
        <p:spPr>
          <a:xfrm>
            <a:off x="679450" y="4717218"/>
            <a:ext cx="5438775" cy="4466351"/>
          </a:xfrm>
          <a:noFill/>
        </p:spPr>
        <p:txBody>
          <a:bodyPr/>
          <a:lstStyle/>
          <a:p>
            <a:pPr eaLnBrk="1" hangingPunct="1"/>
            <a:endParaRPr lang="zh-HK" altLang="zh-HK"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Rectangle 2"/>
          <p:cNvSpPr>
            <a:spLocks noGrp="1" noRot="1" noChangeAspect="1" noChangeArrowheads="1" noTextEdit="1"/>
          </p:cNvSpPr>
          <p:nvPr>
            <p:ph type="sldImg"/>
          </p:nvPr>
        </p:nvSpPr>
        <p:spPr>
          <a:xfrm>
            <a:off x="917575" y="744538"/>
            <a:ext cx="4962525" cy="3722687"/>
          </a:xfrm>
          <a:ln/>
        </p:spPr>
      </p:sp>
      <p:sp>
        <p:nvSpPr>
          <p:cNvPr id="817155" name="Rectangle 3"/>
          <p:cNvSpPr>
            <a:spLocks noGrp="1" noChangeArrowheads="1"/>
          </p:cNvSpPr>
          <p:nvPr>
            <p:ph type="body" idx="1"/>
          </p:nvPr>
        </p:nvSpPr>
        <p:spPr/>
        <p:txBody>
          <a:bodyPr/>
          <a:lstStyle/>
          <a:p>
            <a:endParaRPr lang="zh-HK" altLang="zh-H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02" name="Rectangle 2"/>
          <p:cNvSpPr>
            <a:spLocks noGrp="1" noRot="1" noChangeAspect="1" noChangeArrowheads="1" noTextEdit="1"/>
          </p:cNvSpPr>
          <p:nvPr>
            <p:ph type="sldImg"/>
          </p:nvPr>
        </p:nvSpPr>
        <p:spPr>
          <a:xfrm>
            <a:off x="917575" y="744538"/>
            <a:ext cx="4962525" cy="3722687"/>
          </a:xfrm>
          <a:ln/>
        </p:spPr>
      </p:sp>
      <p:sp>
        <p:nvSpPr>
          <p:cNvPr id="819203" name="Rectangle 3"/>
          <p:cNvSpPr>
            <a:spLocks noGrp="1" noChangeArrowheads="1"/>
          </p:cNvSpPr>
          <p:nvPr>
            <p:ph type="body" idx="1"/>
          </p:nvPr>
        </p:nvSpPr>
        <p:spPr/>
        <p:txBody>
          <a:bodyPr/>
          <a:lstStyle/>
          <a:p>
            <a:endParaRPr lang="zh-HK" altLang="zh-H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919163" y="744538"/>
            <a:ext cx="4962525" cy="3722687"/>
          </a:xfrm>
          <a:ln/>
        </p:spPr>
      </p:sp>
      <p:sp>
        <p:nvSpPr>
          <p:cNvPr id="55299" name="Rectangle 3"/>
          <p:cNvSpPr>
            <a:spLocks noGrp="1" noChangeArrowheads="1"/>
          </p:cNvSpPr>
          <p:nvPr>
            <p:ph type="body" idx="1"/>
          </p:nvPr>
        </p:nvSpPr>
        <p:spPr>
          <a:noFill/>
        </p:spPr>
        <p:txBody>
          <a:bodyPr/>
          <a:lstStyle/>
          <a:p>
            <a:pPr eaLnBrk="1" hangingPunct="1"/>
            <a:endParaRPr lang="zh-HK" altLang="zh-HK" smtClean="0">
              <a:ea typeface="新細明體" charset="-12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919163" y="744538"/>
            <a:ext cx="4962525" cy="3722687"/>
          </a:xfrm>
          <a:ln/>
        </p:spPr>
      </p:sp>
      <p:sp>
        <p:nvSpPr>
          <p:cNvPr id="55299" name="Rectangle 3"/>
          <p:cNvSpPr>
            <a:spLocks noGrp="1" noChangeArrowheads="1"/>
          </p:cNvSpPr>
          <p:nvPr>
            <p:ph type="body" idx="1"/>
          </p:nvPr>
        </p:nvSpPr>
        <p:spPr>
          <a:noFill/>
        </p:spPr>
        <p:txBody>
          <a:bodyPr/>
          <a:lstStyle/>
          <a:p>
            <a:pPr eaLnBrk="1" hangingPunct="1"/>
            <a:endParaRPr lang="zh-HK" altLang="zh-HK" smtClean="0">
              <a:ea typeface="新細明體" charset="-12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6" name="投影片編號版面配置區 5"/>
          <p:cNvSpPr>
            <a:spLocks noGrp="1"/>
          </p:cNvSpPr>
          <p:nvPr>
            <p:ph type="sldNum" sz="quarter" idx="12"/>
          </p:nvPr>
        </p:nvSpPr>
        <p:spPr/>
        <p:txBody>
          <a:bodyPr/>
          <a:lstStyle/>
          <a:p>
            <a:pPr>
              <a:defRPr/>
            </a:pPr>
            <a:fld id="{0D42D582-3713-4CD6-B6F2-62AC9CCB9BDE}" type="slidenum">
              <a:rPr lang="en-US" altLang="zh-HK" smtClean="0"/>
              <a:pPr>
                <a:defRPr/>
              </a:pPr>
              <a:t>‹#›</a:t>
            </a:fld>
            <a:endParaRPr lang="en-US" altLang="zh-HK"/>
          </a:p>
        </p:txBody>
      </p:sp>
    </p:spTree>
    <p:extLst>
      <p:ext uri="{BB962C8B-B14F-4D97-AF65-F5344CB8AC3E}">
        <p14:creationId xmlns:p14="http://schemas.microsoft.com/office/powerpoint/2010/main" val="808403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6" name="投影片編號版面配置區 5"/>
          <p:cNvSpPr>
            <a:spLocks noGrp="1"/>
          </p:cNvSpPr>
          <p:nvPr>
            <p:ph type="sldNum" sz="quarter" idx="12"/>
          </p:nvPr>
        </p:nvSpPr>
        <p:spPr/>
        <p:txBody>
          <a:bodyPr/>
          <a:lstStyle/>
          <a:p>
            <a:pPr>
              <a:defRPr/>
            </a:pPr>
            <a:fld id="{8DE388EC-C493-4434-99F9-C39BCF89C635}" type="slidenum">
              <a:rPr lang="en-US" altLang="zh-HK" smtClean="0"/>
              <a:pPr>
                <a:defRPr/>
              </a:pPr>
              <a:t>‹#›</a:t>
            </a:fld>
            <a:endParaRPr lang="en-US" altLang="zh-HK"/>
          </a:p>
        </p:txBody>
      </p:sp>
    </p:spTree>
    <p:extLst>
      <p:ext uri="{BB962C8B-B14F-4D97-AF65-F5344CB8AC3E}">
        <p14:creationId xmlns:p14="http://schemas.microsoft.com/office/powerpoint/2010/main" val="49378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6" name="投影片編號版面配置區 5"/>
          <p:cNvSpPr>
            <a:spLocks noGrp="1"/>
          </p:cNvSpPr>
          <p:nvPr>
            <p:ph type="sldNum" sz="quarter" idx="12"/>
          </p:nvPr>
        </p:nvSpPr>
        <p:spPr/>
        <p:txBody>
          <a:bodyPr/>
          <a:lstStyle/>
          <a:p>
            <a:pPr>
              <a:defRPr/>
            </a:pPr>
            <a:fld id="{E63F9431-B574-4CD1-A59C-A0DB1BE53366}" type="slidenum">
              <a:rPr lang="en-US" altLang="zh-HK" smtClean="0"/>
              <a:pPr>
                <a:defRPr/>
              </a:pPr>
              <a:t>‹#›</a:t>
            </a:fld>
            <a:endParaRPr lang="en-US" altLang="zh-HK"/>
          </a:p>
        </p:txBody>
      </p:sp>
    </p:spTree>
    <p:extLst>
      <p:ext uri="{BB962C8B-B14F-4D97-AF65-F5344CB8AC3E}">
        <p14:creationId xmlns:p14="http://schemas.microsoft.com/office/powerpoint/2010/main" val="89012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6" name="投影片編號版面配置區 5"/>
          <p:cNvSpPr>
            <a:spLocks noGrp="1"/>
          </p:cNvSpPr>
          <p:nvPr>
            <p:ph type="sldNum" sz="quarter" idx="12"/>
          </p:nvPr>
        </p:nvSpPr>
        <p:spPr/>
        <p:txBody>
          <a:bodyPr/>
          <a:lstStyle/>
          <a:p>
            <a:pPr>
              <a:defRPr/>
            </a:pPr>
            <a:fld id="{3E29E152-333F-4C78-BEC9-8EBF792C7ED1}" type="slidenum">
              <a:rPr lang="en-US" altLang="zh-HK" smtClean="0"/>
              <a:pPr>
                <a:defRPr/>
              </a:pPr>
              <a:t>‹#›</a:t>
            </a:fld>
            <a:endParaRPr lang="en-US" altLang="zh-HK"/>
          </a:p>
        </p:txBody>
      </p:sp>
    </p:spTree>
    <p:extLst>
      <p:ext uri="{BB962C8B-B14F-4D97-AF65-F5344CB8AC3E}">
        <p14:creationId xmlns:p14="http://schemas.microsoft.com/office/powerpoint/2010/main" val="626903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pPr>
              <a:defRPr/>
            </a:pPr>
            <a:endParaRPr lang="en-US" altLang="zh-TW"/>
          </a:p>
        </p:txBody>
      </p:sp>
      <p:sp>
        <p:nvSpPr>
          <p:cNvPr id="5" name="頁尾版面配置區 4"/>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6" name="投影片編號版面配置區 5"/>
          <p:cNvSpPr>
            <a:spLocks noGrp="1"/>
          </p:cNvSpPr>
          <p:nvPr>
            <p:ph type="sldNum" sz="quarter" idx="12"/>
          </p:nvPr>
        </p:nvSpPr>
        <p:spPr/>
        <p:txBody>
          <a:bodyPr/>
          <a:lstStyle/>
          <a:p>
            <a:pPr>
              <a:defRPr/>
            </a:pPr>
            <a:fld id="{D056D364-FB7A-421F-A038-8E7EE58A5F34}" type="slidenum">
              <a:rPr lang="en-US" altLang="zh-HK" smtClean="0"/>
              <a:pPr>
                <a:defRPr/>
              </a:pPr>
              <a:t>‹#›</a:t>
            </a:fld>
            <a:endParaRPr lang="en-US" altLang="zh-HK"/>
          </a:p>
        </p:txBody>
      </p:sp>
    </p:spTree>
    <p:extLst>
      <p:ext uri="{BB962C8B-B14F-4D97-AF65-F5344CB8AC3E}">
        <p14:creationId xmlns:p14="http://schemas.microsoft.com/office/powerpoint/2010/main" val="3429854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pPr>
              <a:defRPr/>
            </a:pPr>
            <a:endParaRPr lang="en-US" altLang="zh-TW"/>
          </a:p>
        </p:txBody>
      </p:sp>
      <p:sp>
        <p:nvSpPr>
          <p:cNvPr id="6" name="頁尾版面配置區 5"/>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7" name="投影片編號版面配置區 6"/>
          <p:cNvSpPr>
            <a:spLocks noGrp="1"/>
          </p:cNvSpPr>
          <p:nvPr>
            <p:ph type="sldNum" sz="quarter" idx="12"/>
          </p:nvPr>
        </p:nvSpPr>
        <p:spPr/>
        <p:txBody>
          <a:bodyPr/>
          <a:lstStyle/>
          <a:p>
            <a:pPr>
              <a:defRPr/>
            </a:pPr>
            <a:fld id="{95E5FAA7-8907-4059-8520-FFB18437C973}" type="slidenum">
              <a:rPr lang="en-US" altLang="zh-HK" smtClean="0"/>
              <a:pPr>
                <a:defRPr/>
              </a:pPr>
              <a:t>‹#›</a:t>
            </a:fld>
            <a:endParaRPr lang="en-US" altLang="zh-HK"/>
          </a:p>
        </p:txBody>
      </p:sp>
    </p:spTree>
    <p:extLst>
      <p:ext uri="{BB962C8B-B14F-4D97-AF65-F5344CB8AC3E}">
        <p14:creationId xmlns:p14="http://schemas.microsoft.com/office/powerpoint/2010/main" val="2645521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pPr>
              <a:defRPr/>
            </a:pPr>
            <a:endParaRPr lang="en-US" altLang="zh-TW"/>
          </a:p>
        </p:txBody>
      </p:sp>
      <p:sp>
        <p:nvSpPr>
          <p:cNvPr id="8" name="頁尾版面配置區 7"/>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9" name="投影片編號版面配置區 8"/>
          <p:cNvSpPr>
            <a:spLocks noGrp="1"/>
          </p:cNvSpPr>
          <p:nvPr>
            <p:ph type="sldNum" sz="quarter" idx="12"/>
          </p:nvPr>
        </p:nvSpPr>
        <p:spPr/>
        <p:txBody>
          <a:bodyPr/>
          <a:lstStyle/>
          <a:p>
            <a:pPr>
              <a:defRPr/>
            </a:pPr>
            <a:fld id="{2DD94B7C-ACD9-488C-98A4-979C675A7C39}" type="slidenum">
              <a:rPr lang="en-US" altLang="zh-HK" smtClean="0"/>
              <a:pPr>
                <a:defRPr/>
              </a:pPr>
              <a:t>‹#›</a:t>
            </a:fld>
            <a:endParaRPr lang="en-US" altLang="zh-HK"/>
          </a:p>
        </p:txBody>
      </p:sp>
    </p:spTree>
    <p:extLst>
      <p:ext uri="{BB962C8B-B14F-4D97-AF65-F5344CB8AC3E}">
        <p14:creationId xmlns:p14="http://schemas.microsoft.com/office/powerpoint/2010/main" val="399813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pPr>
              <a:defRPr/>
            </a:pPr>
            <a:endParaRPr lang="en-US" altLang="zh-TW"/>
          </a:p>
        </p:txBody>
      </p:sp>
      <p:sp>
        <p:nvSpPr>
          <p:cNvPr id="4" name="頁尾版面配置區 3"/>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5" name="投影片編號版面配置區 4"/>
          <p:cNvSpPr>
            <a:spLocks noGrp="1"/>
          </p:cNvSpPr>
          <p:nvPr>
            <p:ph type="sldNum" sz="quarter" idx="12"/>
          </p:nvPr>
        </p:nvSpPr>
        <p:spPr/>
        <p:txBody>
          <a:bodyPr/>
          <a:lstStyle/>
          <a:p>
            <a:pPr>
              <a:defRPr/>
            </a:pPr>
            <a:fld id="{B397CF37-6EDF-49D0-A9E1-B05236582824}" type="slidenum">
              <a:rPr lang="en-US" altLang="zh-HK" smtClean="0"/>
              <a:pPr>
                <a:defRPr/>
              </a:pPr>
              <a:t>‹#›</a:t>
            </a:fld>
            <a:endParaRPr lang="en-US" altLang="zh-HK"/>
          </a:p>
        </p:txBody>
      </p:sp>
    </p:spTree>
    <p:extLst>
      <p:ext uri="{BB962C8B-B14F-4D97-AF65-F5344CB8AC3E}">
        <p14:creationId xmlns:p14="http://schemas.microsoft.com/office/powerpoint/2010/main" val="2139484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pPr>
              <a:defRPr/>
            </a:pPr>
            <a:endParaRPr lang="en-US" altLang="zh-TW"/>
          </a:p>
        </p:txBody>
      </p:sp>
      <p:sp>
        <p:nvSpPr>
          <p:cNvPr id="3" name="頁尾版面配置區 2"/>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4" name="投影片編號版面配置區 3"/>
          <p:cNvSpPr>
            <a:spLocks noGrp="1"/>
          </p:cNvSpPr>
          <p:nvPr>
            <p:ph type="sldNum" sz="quarter" idx="12"/>
          </p:nvPr>
        </p:nvSpPr>
        <p:spPr/>
        <p:txBody>
          <a:bodyPr/>
          <a:lstStyle/>
          <a:p>
            <a:pPr>
              <a:defRPr/>
            </a:pPr>
            <a:fld id="{DF725FDE-BE5A-40DF-B022-E578C276A7C4}" type="slidenum">
              <a:rPr lang="en-US" altLang="zh-HK" smtClean="0"/>
              <a:pPr>
                <a:defRPr/>
              </a:pPr>
              <a:t>‹#›</a:t>
            </a:fld>
            <a:endParaRPr lang="en-US" altLang="zh-HK"/>
          </a:p>
        </p:txBody>
      </p:sp>
    </p:spTree>
    <p:extLst>
      <p:ext uri="{BB962C8B-B14F-4D97-AF65-F5344CB8AC3E}">
        <p14:creationId xmlns:p14="http://schemas.microsoft.com/office/powerpoint/2010/main" val="4179980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pPr>
              <a:defRPr/>
            </a:pPr>
            <a:endParaRPr lang="en-US" altLang="zh-TW"/>
          </a:p>
        </p:txBody>
      </p:sp>
      <p:sp>
        <p:nvSpPr>
          <p:cNvPr id="6" name="頁尾版面配置區 5"/>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7" name="投影片編號版面配置區 6"/>
          <p:cNvSpPr>
            <a:spLocks noGrp="1"/>
          </p:cNvSpPr>
          <p:nvPr>
            <p:ph type="sldNum" sz="quarter" idx="12"/>
          </p:nvPr>
        </p:nvSpPr>
        <p:spPr/>
        <p:txBody>
          <a:bodyPr/>
          <a:lstStyle/>
          <a:p>
            <a:pPr>
              <a:defRPr/>
            </a:pPr>
            <a:fld id="{53D58ABE-972B-45F0-A86E-279F094F18BB}" type="slidenum">
              <a:rPr lang="en-US" altLang="zh-HK" smtClean="0"/>
              <a:pPr>
                <a:defRPr/>
              </a:pPr>
              <a:t>‹#›</a:t>
            </a:fld>
            <a:endParaRPr lang="en-US" altLang="zh-HK"/>
          </a:p>
        </p:txBody>
      </p:sp>
    </p:spTree>
    <p:extLst>
      <p:ext uri="{BB962C8B-B14F-4D97-AF65-F5344CB8AC3E}">
        <p14:creationId xmlns:p14="http://schemas.microsoft.com/office/powerpoint/2010/main" val="597117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pPr>
              <a:defRPr/>
            </a:pPr>
            <a:endParaRPr lang="en-US" altLang="zh-TW"/>
          </a:p>
        </p:txBody>
      </p:sp>
      <p:sp>
        <p:nvSpPr>
          <p:cNvPr id="6" name="頁尾版面配置區 5"/>
          <p:cNvSpPr>
            <a:spLocks noGrp="1"/>
          </p:cNvSpPr>
          <p:nvPr>
            <p:ph type="ftr" sz="quarter" idx="11"/>
          </p:nvPr>
        </p:nvSpPr>
        <p:spPr/>
        <p:txBody>
          <a:bodyPr/>
          <a:lstStyle/>
          <a:p>
            <a:pPr>
              <a:defRPr/>
            </a:pPr>
            <a:r>
              <a:rPr lang="zh-TW" altLang="en-US" smtClean="0"/>
              <a:t>教育局訓育及輔導組硏討會</a:t>
            </a:r>
            <a:endParaRPr lang="en-US" altLang="zh-TW"/>
          </a:p>
        </p:txBody>
      </p:sp>
      <p:sp>
        <p:nvSpPr>
          <p:cNvPr id="7" name="投影片編號版面配置區 6"/>
          <p:cNvSpPr>
            <a:spLocks noGrp="1"/>
          </p:cNvSpPr>
          <p:nvPr>
            <p:ph type="sldNum" sz="quarter" idx="12"/>
          </p:nvPr>
        </p:nvSpPr>
        <p:spPr/>
        <p:txBody>
          <a:bodyPr/>
          <a:lstStyle/>
          <a:p>
            <a:pPr>
              <a:defRPr/>
            </a:pPr>
            <a:fld id="{E7D1252A-59DC-4C56-8AAA-DA13943C1F24}" type="slidenum">
              <a:rPr lang="en-US" altLang="zh-HK" smtClean="0"/>
              <a:pPr>
                <a:defRPr/>
              </a:pPr>
              <a:t>‹#›</a:t>
            </a:fld>
            <a:endParaRPr lang="en-US" altLang="zh-HK"/>
          </a:p>
        </p:txBody>
      </p:sp>
    </p:spTree>
    <p:extLst>
      <p:ext uri="{BB962C8B-B14F-4D97-AF65-F5344CB8AC3E}">
        <p14:creationId xmlns:p14="http://schemas.microsoft.com/office/powerpoint/2010/main" val="1296133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zh-TW"/>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zh-TW" altLang="en-US" smtClean="0"/>
              <a:t>教育局訓育及輔導組硏討會</a:t>
            </a:r>
            <a:endParaRPr lang="en-US" altLang="zh-TW"/>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4D0229F-1A7A-48E8-96CD-F49FE2C58595}" type="slidenum">
              <a:rPr lang="en-US" altLang="zh-HK" smtClean="0"/>
              <a:pPr>
                <a:defRPr/>
              </a:pPr>
              <a:t>‹#›</a:t>
            </a:fld>
            <a:endParaRPr lang="en-US" altLang="zh-HK"/>
          </a:p>
        </p:txBody>
      </p:sp>
    </p:spTree>
    <p:extLst>
      <p:ext uri="{BB962C8B-B14F-4D97-AF65-F5344CB8AC3E}">
        <p14:creationId xmlns:p14="http://schemas.microsoft.com/office/powerpoint/2010/main" val="172173026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ctrTitle"/>
          </p:nvPr>
        </p:nvSpPr>
        <p:spPr>
          <a:xfrm>
            <a:off x="827088" y="1196975"/>
            <a:ext cx="7926387" cy="1100138"/>
          </a:xfrm>
        </p:spPr>
        <p:txBody>
          <a:bodyPr>
            <a:normAutofit fontScale="90000"/>
          </a:bodyPr>
          <a:lstStyle/>
          <a:p>
            <a:pPr eaLnBrk="1" hangingPunct="1">
              <a:defRPr/>
            </a:pPr>
            <a:r>
              <a:rPr lang="zh-TW" altLang="en-US" sz="5400" b="1" dirty="0" smtClean="0">
                <a:solidFill>
                  <a:srgbClr val="4F2270"/>
                </a:solidFill>
                <a:effectLst>
                  <a:outerShdw blurRad="38100" dist="38100" dir="2700000" algn="tl">
                    <a:srgbClr val="C0C0C0"/>
                  </a:outerShdw>
                </a:effectLst>
              </a:rPr>
              <a:t>多專業合作</a:t>
            </a:r>
            <a:r>
              <a:rPr lang="en-US" altLang="zh-TW" sz="5400" b="1" dirty="0" smtClean="0">
                <a:solidFill>
                  <a:srgbClr val="4F2270"/>
                </a:solidFill>
                <a:effectLst>
                  <a:outerShdw blurRad="38100" dist="38100" dir="2700000" algn="tl">
                    <a:srgbClr val="C0C0C0"/>
                  </a:outerShdw>
                </a:effectLst>
              </a:rPr>
              <a:t/>
            </a:r>
            <a:br>
              <a:rPr lang="en-US" altLang="zh-TW" sz="5400" b="1" dirty="0" smtClean="0">
                <a:solidFill>
                  <a:srgbClr val="4F2270"/>
                </a:solidFill>
                <a:effectLst>
                  <a:outerShdw blurRad="38100" dist="38100" dir="2700000" algn="tl">
                    <a:srgbClr val="C0C0C0"/>
                  </a:outerShdw>
                </a:effectLst>
              </a:rPr>
            </a:br>
            <a:r>
              <a:rPr lang="zh-TW" altLang="en-US" sz="5400" b="1" dirty="0" smtClean="0">
                <a:solidFill>
                  <a:srgbClr val="4F2270"/>
                </a:solidFill>
                <a:effectLst>
                  <a:outerShdw blurRad="38100" dist="38100" dir="2700000" algn="tl">
                    <a:srgbClr val="C0C0C0"/>
                  </a:outerShdw>
                </a:effectLst>
              </a:rPr>
              <a:t>保護懷疑受</a:t>
            </a:r>
            <a:r>
              <a:rPr lang="zh-TW" altLang="en-US" sz="5400" b="1" dirty="0">
                <a:solidFill>
                  <a:srgbClr val="4F2270"/>
                </a:solidFill>
                <a:effectLst>
                  <a:outerShdw blurRad="38100" dist="38100" dir="2700000" algn="tl">
                    <a:srgbClr val="C0C0C0"/>
                  </a:outerShdw>
                </a:effectLst>
              </a:rPr>
              <a:t>虐待</a:t>
            </a:r>
            <a:r>
              <a:rPr lang="zh-TW" altLang="en-US" sz="5400" b="1" dirty="0" smtClean="0">
                <a:solidFill>
                  <a:srgbClr val="4F2270"/>
                </a:solidFill>
                <a:effectLst>
                  <a:outerShdw blurRad="38100" dist="38100" dir="2700000" algn="tl">
                    <a:srgbClr val="C0C0C0"/>
                  </a:outerShdw>
                </a:effectLst>
              </a:rPr>
              <a:t>兒童</a:t>
            </a:r>
            <a:endParaRPr lang="zh-TW" altLang="en-US" sz="5400" b="1" dirty="0">
              <a:solidFill>
                <a:srgbClr val="4F2270"/>
              </a:solidFill>
              <a:effectLst>
                <a:outerShdw blurRad="38100" dist="38100" dir="2700000" algn="tl">
                  <a:srgbClr val="C0C0C0"/>
                </a:outerShdw>
              </a:effectLst>
            </a:endParaRPr>
          </a:p>
        </p:txBody>
      </p:sp>
      <p:sp>
        <p:nvSpPr>
          <p:cNvPr id="2053" name="Rectangle 3"/>
          <p:cNvSpPr>
            <a:spLocks noGrp="1" noChangeArrowheads="1"/>
          </p:cNvSpPr>
          <p:nvPr>
            <p:ph type="subTitle" idx="1"/>
          </p:nvPr>
        </p:nvSpPr>
        <p:spPr>
          <a:xfrm>
            <a:off x="1043608" y="2996952"/>
            <a:ext cx="7632848" cy="2520950"/>
          </a:xfrm>
        </p:spPr>
        <p:txBody>
          <a:bodyPr>
            <a:normAutofit fontScale="92500" lnSpcReduction="10000"/>
          </a:bodyPr>
          <a:lstStyle/>
          <a:p>
            <a:pPr eaLnBrk="1" hangingPunct="1"/>
            <a:r>
              <a:rPr lang="zh-TW" altLang="en-US" sz="2800" b="1" dirty="0" smtClean="0"/>
              <a:t>社會福利署保護家庭及兒童服務課 </a:t>
            </a:r>
            <a:r>
              <a:rPr lang="en-US" altLang="zh-TW" sz="2800" b="1" dirty="0" smtClean="0"/>
              <a:t>(</a:t>
            </a:r>
            <a:r>
              <a:rPr lang="zh-TW" altLang="en-US" sz="2800" b="1" dirty="0" smtClean="0"/>
              <a:t>屯門</a:t>
            </a:r>
            <a:r>
              <a:rPr lang="en-US" altLang="zh-TW" sz="2800" b="1" dirty="0" smtClean="0"/>
              <a:t>)</a:t>
            </a:r>
          </a:p>
          <a:p>
            <a:pPr eaLnBrk="1" hangingPunct="1"/>
            <a:endParaRPr lang="en-US" altLang="zh-TW" sz="2800" b="1" dirty="0" smtClean="0"/>
          </a:p>
          <a:p>
            <a:pPr eaLnBrk="1" hangingPunct="1"/>
            <a:r>
              <a:rPr lang="zh-TW" altLang="en-US" sz="2800" b="1" dirty="0" smtClean="0"/>
              <a:t>高級社會工作主任   盧妙嫻</a:t>
            </a:r>
            <a:endParaRPr lang="en-US" altLang="zh-TW" sz="2800" b="1" dirty="0" smtClean="0"/>
          </a:p>
          <a:p>
            <a:pPr eaLnBrk="1" hangingPunct="1"/>
            <a:r>
              <a:rPr lang="zh-TW" altLang="en-US" sz="2800" b="1" dirty="0" smtClean="0"/>
              <a:t>社會工作主任   林琬</a:t>
            </a:r>
            <a:endParaRPr lang="en-US" altLang="zh-TW" sz="2800" b="1" dirty="0" smtClean="0"/>
          </a:p>
          <a:p>
            <a:pPr eaLnBrk="1" hangingPunct="1"/>
            <a:endParaRPr lang="en-US" altLang="zh-TW" sz="2400" b="1" dirty="0" smtClean="0"/>
          </a:p>
          <a:p>
            <a:pPr eaLnBrk="1" hangingPunct="1"/>
            <a:r>
              <a:rPr lang="en-US" altLang="zh-TW" sz="2400" b="1" dirty="0" smtClean="0">
                <a:solidFill>
                  <a:srgbClr val="0070C0"/>
                </a:solidFill>
              </a:rPr>
              <a:t>2016</a:t>
            </a:r>
            <a:r>
              <a:rPr lang="zh-TW" altLang="en-US" sz="2400" b="1" dirty="0" smtClean="0">
                <a:solidFill>
                  <a:srgbClr val="0070C0"/>
                </a:solidFill>
              </a:rPr>
              <a:t>年</a:t>
            </a:r>
            <a:r>
              <a:rPr lang="en-US" altLang="zh-TW" sz="2400" b="1" dirty="0" smtClean="0">
                <a:solidFill>
                  <a:srgbClr val="0070C0"/>
                </a:solidFill>
              </a:rPr>
              <a:t>11</a:t>
            </a:r>
            <a:r>
              <a:rPr lang="zh-TW" altLang="en-US" sz="2400" b="1" dirty="0" smtClean="0">
                <a:solidFill>
                  <a:srgbClr val="0070C0"/>
                </a:solidFill>
              </a:rPr>
              <a:t>月</a:t>
            </a:r>
            <a:r>
              <a:rPr lang="en-US" altLang="zh-TW" sz="2400" b="1" dirty="0" smtClean="0">
                <a:solidFill>
                  <a:srgbClr val="0070C0"/>
                </a:solidFill>
              </a:rPr>
              <a:t>30</a:t>
            </a:r>
            <a:r>
              <a:rPr lang="zh-TW" altLang="en-US" sz="2400" b="1" dirty="0" smtClean="0">
                <a:solidFill>
                  <a:srgbClr val="0070C0"/>
                </a:solidFill>
              </a:rPr>
              <a:t>日上午</a:t>
            </a:r>
            <a:endParaRPr lang="zh-TW" altLang="en-US" sz="2400" dirty="0" smtClean="0">
              <a:solidFill>
                <a:srgbClr val="0070C0"/>
              </a:solidFill>
            </a:endParaRPr>
          </a:p>
        </p:txBody>
      </p:sp>
      <p:sp>
        <p:nvSpPr>
          <p:cNvPr id="2" name="投影片編號版面配置區 1"/>
          <p:cNvSpPr>
            <a:spLocks noGrp="1"/>
          </p:cNvSpPr>
          <p:nvPr>
            <p:ph type="sldNum" sz="quarter" idx="12"/>
          </p:nvPr>
        </p:nvSpPr>
        <p:spPr/>
        <p:txBody>
          <a:bodyPr/>
          <a:lstStyle/>
          <a:p>
            <a:pPr>
              <a:defRPr/>
            </a:pPr>
            <a:fld id="{0D42D582-3713-4CD6-B6F2-62AC9CCB9BDE}" type="slidenum">
              <a:rPr lang="en-US" altLang="zh-HK" smtClean="0"/>
              <a:pPr>
                <a:defRPr/>
              </a:pPr>
              <a:t>1</a:t>
            </a:fld>
            <a:endParaRPr lang="en-US" altLang="zh-HK"/>
          </a:p>
        </p:txBody>
      </p:sp>
    </p:spTree>
    <p:extLst>
      <p:ext uri="{BB962C8B-B14F-4D97-AF65-F5344CB8AC3E}">
        <p14:creationId xmlns:p14="http://schemas.microsoft.com/office/powerpoint/2010/main" val="1466025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zh-TW" altLang="en-US" b="1" dirty="0" smtClean="0">
                <a:latin typeface="新細明體" pitchFamily="18" charset="-120"/>
              </a:rPr>
              <a:t>兒童遭</a:t>
            </a:r>
            <a:r>
              <a:rPr lang="zh-TW" altLang="en-US" b="1" dirty="0" smtClean="0">
                <a:solidFill>
                  <a:srgbClr val="FF0000"/>
                </a:solidFill>
                <a:latin typeface="新細明體" pitchFamily="18" charset="-120"/>
              </a:rPr>
              <a:t>性侵犯</a:t>
            </a:r>
            <a:r>
              <a:rPr lang="zh-TW" altLang="en-US" b="1" dirty="0" smtClean="0">
                <a:latin typeface="新細明體" pitchFamily="18" charset="-120"/>
              </a:rPr>
              <a:t>的表徵</a:t>
            </a:r>
          </a:p>
        </p:txBody>
      </p:sp>
      <p:sp>
        <p:nvSpPr>
          <p:cNvPr id="17413" name="Rectangle 3"/>
          <p:cNvSpPr>
            <a:spLocks noGrp="1" noChangeArrowheads="1"/>
          </p:cNvSpPr>
          <p:nvPr>
            <p:ph sz="half" idx="1"/>
          </p:nvPr>
        </p:nvSpPr>
        <p:spPr>
          <a:xfrm>
            <a:off x="677416" y="1600200"/>
            <a:ext cx="4038600" cy="4525963"/>
          </a:xfrm>
        </p:spPr>
        <p:txBody>
          <a:bodyPr/>
          <a:lstStyle/>
          <a:p>
            <a:pPr marL="0" indent="0" eaLnBrk="1" hangingPunct="1">
              <a:lnSpc>
                <a:spcPct val="120000"/>
              </a:lnSpc>
              <a:buNone/>
            </a:pPr>
            <a:r>
              <a:rPr lang="zh-TW" altLang="en-US" sz="3600" b="1" u="sng" dirty="0">
                <a:solidFill>
                  <a:srgbClr val="A50021"/>
                </a:solidFill>
                <a:latin typeface="新細明體" pitchFamily="18" charset="-120"/>
              </a:rPr>
              <a:t>行為</a:t>
            </a:r>
            <a:r>
              <a:rPr lang="zh-TW" altLang="en-US" sz="3600" b="1" u="sng" dirty="0">
                <a:latin typeface="新細明體" pitchFamily="18" charset="-120"/>
              </a:rPr>
              <a:t>表徵</a:t>
            </a:r>
            <a:endParaRPr lang="en-US" altLang="zh-TW" sz="3600" b="1" u="sng" dirty="0" smtClean="0"/>
          </a:p>
          <a:p>
            <a:pPr eaLnBrk="1" hangingPunct="1">
              <a:lnSpc>
                <a:spcPct val="120000"/>
              </a:lnSpc>
            </a:pPr>
            <a:r>
              <a:rPr lang="zh-TW" altLang="en-US" sz="3200" dirty="0" smtClean="0"/>
              <a:t>創傷反應</a:t>
            </a:r>
          </a:p>
          <a:p>
            <a:pPr lvl="1" eaLnBrk="1" hangingPunct="1">
              <a:buFont typeface="Wingdings" pitchFamily="2" charset="2"/>
              <a:buChar char="Ø"/>
            </a:pPr>
            <a:r>
              <a:rPr lang="zh-TW" altLang="en-US" sz="2800" dirty="0" smtClean="0"/>
              <a:t>驚懼</a:t>
            </a:r>
          </a:p>
          <a:p>
            <a:pPr eaLnBrk="1" hangingPunct="1"/>
            <a:r>
              <a:rPr lang="zh-TW" altLang="en-US" sz="3200" dirty="0" smtClean="0"/>
              <a:t>功能水平倒退</a:t>
            </a:r>
          </a:p>
          <a:p>
            <a:pPr lvl="1" eaLnBrk="1" hangingPunct="1">
              <a:buFont typeface="Wingdings" pitchFamily="2" charset="2"/>
              <a:buChar char="Ø"/>
            </a:pPr>
            <a:r>
              <a:rPr lang="zh-TW" altLang="en-US" sz="2800" dirty="0" smtClean="0"/>
              <a:t>遺尿</a:t>
            </a:r>
          </a:p>
          <a:p>
            <a:pPr lvl="1" eaLnBrk="1" hangingPunct="1">
              <a:buFont typeface="Wingdings" pitchFamily="2" charset="2"/>
              <a:buChar char="Ø"/>
            </a:pPr>
            <a:r>
              <a:rPr lang="zh-TW" altLang="en-US" sz="2800" dirty="0" smtClean="0"/>
              <a:t>大便失禁</a:t>
            </a:r>
          </a:p>
          <a:p>
            <a:pPr lvl="1" eaLnBrk="1" hangingPunct="1">
              <a:buFont typeface="Wingdings" pitchFamily="2" charset="2"/>
              <a:buChar char="Ø"/>
            </a:pPr>
            <a:r>
              <a:rPr lang="zh-TW" altLang="en-US" sz="2800" dirty="0" smtClean="0"/>
              <a:t>啜手指</a:t>
            </a:r>
          </a:p>
        </p:txBody>
      </p:sp>
      <p:sp>
        <p:nvSpPr>
          <p:cNvPr id="17414" name="Rectangle 4"/>
          <p:cNvSpPr>
            <a:spLocks noGrp="1" noChangeArrowheads="1"/>
          </p:cNvSpPr>
          <p:nvPr>
            <p:ph sz="half" idx="2"/>
          </p:nvPr>
        </p:nvSpPr>
        <p:spPr>
          <a:xfrm>
            <a:off x="4759325" y="2332037"/>
            <a:ext cx="4038600" cy="4525963"/>
          </a:xfrm>
        </p:spPr>
        <p:txBody>
          <a:bodyPr/>
          <a:lstStyle/>
          <a:p>
            <a:pPr eaLnBrk="1" hangingPunct="1">
              <a:lnSpc>
                <a:spcPct val="120000"/>
              </a:lnSpc>
            </a:pPr>
            <a:r>
              <a:rPr lang="zh-TW" altLang="en-US" sz="3200" dirty="0" smtClean="0"/>
              <a:t>睡眠失調</a:t>
            </a:r>
          </a:p>
          <a:p>
            <a:pPr lvl="1" eaLnBrk="1" hangingPunct="1">
              <a:buFont typeface="Wingdings" pitchFamily="2" charset="2"/>
              <a:buChar char="Ø"/>
            </a:pPr>
            <a:r>
              <a:rPr lang="zh-TW" altLang="en-US" sz="2800" dirty="0" smtClean="0"/>
              <a:t>惡夢</a:t>
            </a:r>
          </a:p>
          <a:p>
            <a:pPr lvl="1" eaLnBrk="1" hangingPunct="1">
              <a:buFont typeface="Wingdings" pitchFamily="2" charset="2"/>
              <a:buChar char="Ø"/>
            </a:pPr>
            <a:r>
              <a:rPr lang="zh-TW" altLang="en-US" sz="2800" dirty="0" smtClean="0"/>
              <a:t>失眠</a:t>
            </a:r>
          </a:p>
          <a:p>
            <a:pPr lvl="1" eaLnBrk="1" hangingPunct="1">
              <a:buFont typeface="Wingdings" pitchFamily="2" charset="2"/>
              <a:buChar char="Ø"/>
            </a:pPr>
            <a:r>
              <a:rPr lang="zh-TW" altLang="en-US" sz="2800" dirty="0" smtClean="0"/>
              <a:t>夢遊</a:t>
            </a:r>
          </a:p>
          <a:p>
            <a:pPr lvl="1" eaLnBrk="1" hangingPunct="1">
              <a:buFont typeface="Wingdings" pitchFamily="2" charset="2"/>
              <a:buChar char="Ø"/>
            </a:pPr>
            <a:r>
              <a:rPr lang="zh-TW" altLang="en-US" sz="2800" dirty="0" smtClean="0">
                <a:latin typeface="新細明體" pitchFamily="18" charset="-120"/>
              </a:rPr>
              <a:t>不能熟睡</a:t>
            </a:r>
            <a:endParaRPr lang="zh-TW" altLang="en-US" sz="2800" dirty="0" smtClean="0"/>
          </a:p>
          <a:p>
            <a:pPr eaLnBrk="1" hangingPunct="1"/>
            <a:endParaRPr lang="en-US" altLang="zh-TW" dirty="0" smtClean="0"/>
          </a:p>
        </p:txBody>
      </p:sp>
      <p:sp>
        <p:nvSpPr>
          <p:cNvPr id="2" name="投影片編號版面配置區 1"/>
          <p:cNvSpPr>
            <a:spLocks noGrp="1"/>
          </p:cNvSpPr>
          <p:nvPr>
            <p:ph type="sldNum" sz="quarter" idx="12"/>
          </p:nvPr>
        </p:nvSpPr>
        <p:spPr/>
        <p:txBody>
          <a:bodyPr/>
          <a:lstStyle/>
          <a:p>
            <a:pPr>
              <a:defRPr/>
            </a:pPr>
            <a:fld id="{95E5FAA7-8907-4059-8520-FFB18437C973}" type="slidenum">
              <a:rPr lang="en-US" altLang="zh-HK" smtClean="0"/>
              <a:pPr>
                <a:defRPr/>
              </a:pPr>
              <a:t>10</a:t>
            </a:fld>
            <a:endParaRPr lang="en-US" altLang="zh-HK"/>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r>
              <a:rPr lang="zh-TW" altLang="en-US" b="1" dirty="0" smtClean="0">
                <a:latin typeface="新細明體" pitchFamily="18" charset="-120"/>
              </a:rPr>
              <a:t>兒童遭</a:t>
            </a:r>
            <a:r>
              <a:rPr lang="zh-TW" altLang="en-US" b="1" dirty="0" smtClean="0">
                <a:solidFill>
                  <a:srgbClr val="FF0000"/>
                </a:solidFill>
                <a:latin typeface="新細明體" pitchFamily="18" charset="-120"/>
              </a:rPr>
              <a:t>性侵犯</a:t>
            </a:r>
            <a:r>
              <a:rPr lang="zh-TW" altLang="en-US" b="1" dirty="0" smtClean="0">
                <a:latin typeface="新細明體" pitchFamily="18" charset="-120"/>
              </a:rPr>
              <a:t>的表徵</a:t>
            </a:r>
          </a:p>
        </p:txBody>
      </p:sp>
      <p:sp>
        <p:nvSpPr>
          <p:cNvPr id="18437" name="Rectangle 3"/>
          <p:cNvSpPr>
            <a:spLocks noGrp="1" noChangeArrowheads="1"/>
          </p:cNvSpPr>
          <p:nvPr>
            <p:ph idx="1"/>
          </p:nvPr>
        </p:nvSpPr>
        <p:spPr>
          <a:xfrm>
            <a:off x="1115616" y="1556792"/>
            <a:ext cx="7772400" cy="4464596"/>
          </a:xfrm>
        </p:spPr>
        <p:txBody>
          <a:bodyPr/>
          <a:lstStyle/>
          <a:p>
            <a:pPr marL="0" indent="0" eaLnBrk="1" hangingPunct="1">
              <a:lnSpc>
                <a:spcPct val="90000"/>
              </a:lnSpc>
              <a:buNone/>
            </a:pPr>
            <a:r>
              <a:rPr lang="zh-TW" altLang="en-US" sz="3600" b="1" u="sng" dirty="0">
                <a:solidFill>
                  <a:srgbClr val="A50021"/>
                </a:solidFill>
                <a:latin typeface="新細明體" pitchFamily="18" charset="-120"/>
              </a:rPr>
              <a:t>行為</a:t>
            </a:r>
            <a:r>
              <a:rPr lang="zh-TW" altLang="en-US" sz="3600" b="1" dirty="0">
                <a:latin typeface="新細明體" pitchFamily="18" charset="-120"/>
              </a:rPr>
              <a:t>表徵</a:t>
            </a:r>
            <a:endParaRPr lang="en-US" altLang="zh-TW" sz="3600" dirty="0"/>
          </a:p>
          <a:p>
            <a:pPr eaLnBrk="1" hangingPunct="1">
              <a:lnSpc>
                <a:spcPct val="90000"/>
              </a:lnSpc>
            </a:pPr>
            <a:r>
              <a:rPr lang="zh-TW" altLang="en-US" dirty="0" smtClean="0"/>
              <a:t>飲食問題</a:t>
            </a:r>
          </a:p>
          <a:p>
            <a:pPr lvl="1" eaLnBrk="1" hangingPunct="1">
              <a:lnSpc>
                <a:spcPct val="90000"/>
              </a:lnSpc>
              <a:buFont typeface="Wingdings" pitchFamily="2" charset="2"/>
              <a:buChar char="Ø"/>
            </a:pPr>
            <a:r>
              <a:rPr lang="zh-TW" altLang="en-US" dirty="0" smtClean="0"/>
              <a:t>飲食困難</a:t>
            </a:r>
          </a:p>
          <a:p>
            <a:pPr lvl="1" eaLnBrk="1" hangingPunct="1">
              <a:lnSpc>
                <a:spcPct val="90000"/>
              </a:lnSpc>
              <a:buFont typeface="Wingdings" pitchFamily="2" charset="2"/>
              <a:buChar char="Ø"/>
            </a:pPr>
            <a:r>
              <a:rPr lang="zh-TW" altLang="en-US" dirty="0" smtClean="0"/>
              <a:t>厭食</a:t>
            </a:r>
          </a:p>
          <a:p>
            <a:pPr lvl="1" eaLnBrk="1" hangingPunct="1">
              <a:lnSpc>
                <a:spcPct val="90000"/>
              </a:lnSpc>
              <a:buFont typeface="Wingdings" pitchFamily="2" charset="2"/>
              <a:buChar char="Ø"/>
            </a:pPr>
            <a:r>
              <a:rPr lang="zh-TW" altLang="en-US" dirty="0" smtClean="0"/>
              <a:t>暴食</a:t>
            </a:r>
          </a:p>
          <a:p>
            <a:pPr eaLnBrk="1" hangingPunct="1">
              <a:lnSpc>
                <a:spcPct val="90000"/>
              </a:lnSpc>
            </a:pPr>
            <a:r>
              <a:rPr lang="zh-TW" altLang="en-US" dirty="0" smtClean="0"/>
              <a:t>學習問題</a:t>
            </a:r>
          </a:p>
          <a:p>
            <a:pPr lvl="1" eaLnBrk="1" hangingPunct="1">
              <a:lnSpc>
                <a:spcPct val="90000"/>
              </a:lnSpc>
              <a:buFont typeface="Wingdings" pitchFamily="2" charset="2"/>
              <a:buChar char="Ø"/>
            </a:pPr>
            <a:r>
              <a:rPr lang="zh-TW" altLang="en-US" dirty="0" smtClean="0">
                <a:latin typeface="新細明體" pitchFamily="18" charset="-120"/>
              </a:rPr>
              <a:t>學業突然顯著退步</a:t>
            </a:r>
          </a:p>
          <a:p>
            <a:pPr lvl="1" eaLnBrk="1" hangingPunct="1">
              <a:lnSpc>
                <a:spcPct val="90000"/>
              </a:lnSpc>
              <a:buFont typeface="Wingdings" pitchFamily="2" charset="2"/>
              <a:buChar char="Ø"/>
            </a:pPr>
            <a:r>
              <a:rPr lang="zh-TW" altLang="en-US" dirty="0" smtClean="0"/>
              <a:t>心神分散</a:t>
            </a:r>
            <a:endParaRPr lang="en-US" altLang="zh-TW" dirty="0" smtClean="0"/>
          </a:p>
          <a:p>
            <a:pPr lvl="1" eaLnBrk="1" hangingPunct="1">
              <a:lnSpc>
                <a:spcPct val="90000"/>
              </a:lnSpc>
            </a:pPr>
            <a:endParaRPr lang="zh-TW" altLang="en-US" sz="3200" dirty="0" smtClean="0"/>
          </a:p>
          <a:p>
            <a:pPr eaLnBrk="1" hangingPunct="1">
              <a:lnSpc>
                <a:spcPct val="120000"/>
              </a:lnSpc>
            </a:pPr>
            <a:endParaRPr lang="zh-TW" altLang="en-US" u="sng" dirty="0" smtClean="0">
              <a:latin typeface="新細明體" pitchFamily="18" charset="-120"/>
            </a:endParaRPr>
          </a:p>
          <a:p>
            <a:pPr lvl="3" eaLnBrk="1" hangingPunct="1">
              <a:lnSpc>
                <a:spcPct val="90000"/>
              </a:lnSpc>
            </a:pPr>
            <a:endParaRPr lang="en-US" altLang="zh-TW" sz="1800"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11</a:t>
            </a:fld>
            <a:endParaRPr lang="en-US" altLang="zh-HK"/>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457200" y="188640"/>
            <a:ext cx="8229600" cy="1371600"/>
          </a:xfrm>
        </p:spPr>
        <p:txBody>
          <a:bodyPr/>
          <a:lstStyle/>
          <a:p>
            <a:pPr eaLnBrk="1" hangingPunct="1"/>
            <a:r>
              <a:rPr lang="zh-TW" altLang="en-US" b="1" dirty="0" smtClean="0">
                <a:latin typeface="新細明體" pitchFamily="18" charset="-120"/>
              </a:rPr>
              <a:t>兒童遭</a:t>
            </a:r>
            <a:r>
              <a:rPr lang="zh-TW" altLang="en-US" b="1" dirty="0" smtClean="0">
                <a:solidFill>
                  <a:srgbClr val="FF0000"/>
                </a:solidFill>
                <a:latin typeface="新細明體" pitchFamily="18" charset="-120"/>
              </a:rPr>
              <a:t>性侵犯</a:t>
            </a:r>
            <a:r>
              <a:rPr lang="zh-TW" altLang="en-US" b="1" dirty="0" smtClean="0">
                <a:latin typeface="新細明體" pitchFamily="18" charset="-120"/>
              </a:rPr>
              <a:t>的表徵</a:t>
            </a:r>
          </a:p>
        </p:txBody>
      </p:sp>
      <p:sp>
        <p:nvSpPr>
          <p:cNvPr id="19461" name="Rectangle 3"/>
          <p:cNvSpPr>
            <a:spLocks noGrp="1" noChangeArrowheads="1"/>
          </p:cNvSpPr>
          <p:nvPr>
            <p:ph sz="half" idx="1"/>
          </p:nvPr>
        </p:nvSpPr>
        <p:spPr>
          <a:xfrm>
            <a:off x="889000" y="1557338"/>
            <a:ext cx="8255000" cy="4824412"/>
          </a:xfrm>
        </p:spPr>
        <p:txBody>
          <a:bodyPr/>
          <a:lstStyle/>
          <a:p>
            <a:pPr marL="0" indent="0" eaLnBrk="1" hangingPunct="1">
              <a:buNone/>
            </a:pPr>
            <a:r>
              <a:rPr lang="zh-TW" altLang="en-US" sz="3600" b="1" u="sng" dirty="0" smtClean="0">
                <a:solidFill>
                  <a:srgbClr val="A50021"/>
                </a:solidFill>
              </a:rPr>
              <a:t>行為</a:t>
            </a:r>
            <a:r>
              <a:rPr lang="zh-TW" altLang="en-US" sz="3600" b="1" u="sng" dirty="0" smtClean="0"/>
              <a:t>改變</a:t>
            </a:r>
          </a:p>
          <a:p>
            <a:pPr eaLnBrk="1" hangingPunct="1">
              <a:spcBef>
                <a:spcPts val="600"/>
              </a:spcBef>
            </a:pPr>
            <a:r>
              <a:rPr lang="zh-TW" altLang="en-US" sz="3200" dirty="0" smtClean="0"/>
              <a:t>沮喪，自卑</a:t>
            </a:r>
          </a:p>
          <a:p>
            <a:pPr eaLnBrk="1" hangingPunct="1">
              <a:spcBef>
                <a:spcPts val="600"/>
              </a:spcBef>
            </a:pPr>
            <a:r>
              <a:rPr lang="zh-TW" altLang="en-US" sz="3200" dirty="0" smtClean="0">
                <a:solidFill>
                  <a:srgbClr val="FF0000"/>
                </a:solidFill>
              </a:rPr>
              <a:t>不恰當性行為表現</a:t>
            </a:r>
          </a:p>
          <a:p>
            <a:pPr lvl="1" eaLnBrk="1" hangingPunct="1">
              <a:spcBef>
                <a:spcPts val="600"/>
              </a:spcBef>
              <a:buFont typeface="Wingdings" pitchFamily="2" charset="2"/>
              <a:buChar char="Ø"/>
            </a:pPr>
            <a:r>
              <a:rPr lang="zh-TW" altLang="en-US" sz="3000" dirty="0">
                <a:solidFill>
                  <a:srgbClr val="FF0000"/>
                </a:solidFill>
              </a:rPr>
              <a:t>懂得超乎自己年齡所及的性知識或性行為</a:t>
            </a:r>
          </a:p>
          <a:p>
            <a:pPr lvl="1" eaLnBrk="1" hangingPunct="1">
              <a:spcBef>
                <a:spcPts val="600"/>
              </a:spcBef>
              <a:buFont typeface="Wingdings" pitchFamily="2" charset="2"/>
              <a:buChar char="Ø"/>
            </a:pPr>
            <a:r>
              <a:rPr lang="zh-TW" altLang="en-US" sz="3000" dirty="0" smtClean="0">
                <a:solidFill>
                  <a:srgbClr val="FF0000"/>
                </a:solidFill>
              </a:rPr>
              <a:t>畫人物時畫出性器官</a:t>
            </a:r>
          </a:p>
          <a:p>
            <a:pPr lvl="1" eaLnBrk="1" hangingPunct="1">
              <a:spcBef>
                <a:spcPts val="600"/>
              </a:spcBef>
              <a:buFont typeface="Wingdings" pitchFamily="2" charset="2"/>
              <a:buChar char="Ø"/>
            </a:pPr>
            <a:r>
              <a:rPr lang="zh-TW" altLang="en-US" sz="3000" dirty="0" smtClean="0">
                <a:solidFill>
                  <a:srgbClr val="FF0000"/>
                </a:solidFill>
              </a:rPr>
              <a:t>經常自瀆</a:t>
            </a:r>
          </a:p>
          <a:p>
            <a:pPr eaLnBrk="1" hangingPunct="1">
              <a:spcBef>
                <a:spcPts val="600"/>
              </a:spcBef>
            </a:pPr>
            <a:r>
              <a:rPr lang="zh-TW" altLang="en-US" sz="3200" dirty="0" smtClean="0">
                <a:latin typeface="新細明體" pitchFamily="18" charset="-120"/>
              </a:rPr>
              <a:t>對被觸摸的反應激烈</a:t>
            </a:r>
          </a:p>
          <a:p>
            <a:pPr eaLnBrk="1" hangingPunct="1">
              <a:spcBef>
                <a:spcPts val="600"/>
              </a:spcBef>
            </a:pPr>
            <a:r>
              <a:rPr lang="zh-TW" altLang="en-US" sz="3200" dirty="0" smtClean="0">
                <a:latin typeface="新細明體" pitchFamily="18" charset="-120"/>
              </a:rPr>
              <a:t>十分厭惡被留置某處或與某人獨處</a:t>
            </a:r>
          </a:p>
        </p:txBody>
      </p:sp>
      <p:sp>
        <p:nvSpPr>
          <p:cNvPr id="2" name="投影片編號版面配置區 1"/>
          <p:cNvSpPr>
            <a:spLocks noGrp="1"/>
          </p:cNvSpPr>
          <p:nvPr>
            <p:ph type="sldNum" sz="quarter" idx="12"/>
          </p:nvPr>
        </p:nvSpPr>
        <p:spPr/>
        <p:txBody>
          <a:bodyPr/>
          <a:lstStyle/>
          <a:p>
            <a:pPr>
              <a:defRPr/>
            </a:pPr>
            <a:fld id="{95E5FAA7-8907-4059-8520-FFB18437C973}" type="slidenum">
              <a:rPr lang="en-US" altLang="zh-HK" smtClean="0"/>
              <a:pPr>
                <a:defRPr/>
              </a:pPr>
              <a:t>12</a:t>
            </a:fld>
            <a:endParaRPr lang="en-US" altLang="zh-HK"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452760" y="384076"/>
            <a:ext cx="8229600" cy="1143000"/>
          </a:xfrm>
        </p:spPr>
        <p:txBody>
          <a:bodyPr/>
          <a:lstStyle/>
          <a:p>
            <a:r>
              <a:rPr lang="zh-TW" altLang="en-US" b="1" dirty="0">
                <a:solidFill>
                  <a:srgbClr val="000099"/>
                </a:solidFill>
                <a:latin typeface="新細明體" pitchFamily="18" charset="-120"/>
              </a:rPr>
              <a:t>兒童遭</a:t>
            </a:r>
            <a:r>
              <a:rPr lang="zh-TW" altLang="en-US" b="1" dirty="0">
                <a:solidFill>
                  <a:srgbClr val="FF0000"/>
                </a:solidFill>
                <a:latin typeface="新細明體" pitchFamily="18" charset="-120"/>
              </a:rPr>
              <a:t>疏忽照顧</a:t>
            </a:r>
            <a:r>
              <a:rPr lang="zh-TW" altLang="en-US" b="1" dirty="0">
                <a:solidFill>
                  <a:srgbClr val="000099"/>
                </a:solidFill>
                <a:latin typeface="新細明體" pitchFamily="18" charset="-120"/>
              </a:rPr>
              <a:t>的表徵</a:t>
            </a:r>
          </a:p>
        </p:txBody>
      </p:sp>
      <p:sp>
        <p:nvSpPr>
          <p:cNvPr id="329731" name="Rectangle 3"/>
          <p:cNvSpPr>
            <a:spLocks noGrp="1" noChangeArrowheads="1"/>
          </p:cNvSpPr>
          <p:nvPr>
            <p:ph idx="1"/>
          </p:nvPr>
        </p:nvSpPr>
        <p:spPr>
          <a:xfrm>
            <a:off x="1259632" y="1600200"/>
            <a:ext cx="7427168" cy="4525963"/>
          </a:xfrm>
        </p:spPr>
        <p:txBody>
          <a:bodyPr/>
          <a:lstStyle/>
          <a:p>
            <a:pPr marL="0" indent="0">
              <a:lnSpc>
                <a:spcPct val="130000"/>
              </a:lnSpc>
              <a:buNone/>
            </a:pPr>
            <a:r>
              <a:rPr lang="zh-TW" altLang="en-US" sz="3600" b="1" u="sng" dirty="0">
                <a:solidFill>
                  <a:srgbClr val="A50021"/>
                </a:solidFill>
                <a:latin typeface="新細明體" pitchFamily="18" charset="-120"/>
              </a:rPr>
              <a:t>身體</a:t>
            </a:r>
            <a:r>
              <a:rPr lang="zh-TW" altLang="en-US" sz="3600" b="1" u="sng" dirty="0" smtClean="0">
                <a:latin typeface="新細明體" pitchFamily="18" charset="-120"/>
              </a:rPr>
              <a:t>表徵</a:t>
            </a:r>
            <a:endParaRPr lang="zh-TW" altLang="en-US" sz="3600" b="1" u="sng" dirty="0">
              <a:latin typeface="新細明體" pitchFamily="18" charset="-120"/>
            </a:endParaRPr>
          </a:p>
          <a:p>
            <a:pPr>
              <a:lnSpc>
                <a:spcPct val="130000"/>
              </a:lnSpc>
            </a:pPr>
            <a:r>
              <a:rPr lang="zh-TW" altLang="en-US" sz="3600" dirty="0" smtClean="0">
                <a:latin typeface="新細明體" pitchFamily="18" charset="-120"/>
              </a:rPr>
              <a:t>體重過輕</a:t>
            </a:r>
            <a:endParaRPr lang="en-US" altLang="zh-TW" sz="3600" dirty="0" smtClean="0">
              <a:latin typeface="新細明體" pitchFamily="18" charset="-120"/>
            </a:endParaRPr>
          </a:p>
          <a:p>
            <a:pPr>
              <a:lnSpc>
                <a:spcPct val="130000"/>
              </a:lnSpc>
            </a:pPr>
            <a:r>
              <a:rPr lang="zh-TW" altLang="en-US" sz="3600" dirty="0" smtClean="0">
                <a:latin typeface="新細明體" pitchFamily="18" charset="-120"/>
              </a:rPr>
              <a:t>發育遲緩</a:t>
            </a:r>
            <a:endParaRPr lang="en-US" altLang="zh-TW" sz="3600" dirty="0" smtClean="0">
              <a:latin typeface="新細明體" pitchFamily="18" charset="-120"/>
            </a:endParaRPr>
          </a:p>
          <a:p>
            <a:pPr>
              <a:lnSpc>
                <a:spcPct val="130000"/>
              </a:lnSpc>
            </a:pPr>
            <a:r>
              <a:rPr lang="zh-TW" altLang="zh-HK" sz="3600" dirty="0">
                <a:latin typeface="新細明體" pitchFamily="18" charset="-120"/>
              </a:rPr>
              <a:t>嚴重的皮疹或其他</a:t>
            </a:r>
            <a:r>
              <a:rPr lang="zh-TW" altLang="zh-HK" sz="3600" dirty="0"/>
              <a:t>皮膚</a:t>
            </a:r>
            <a:r>
              <a:rPr lang="zh-TW" altLang="zh-HK" sz="3600" dirty="0" smtClean="0"/>
              <a:t>問題</a:t>
            </a:r>
            <a:endParaRPr lang="zh-TW" altLang="en-US" sz="3600" dirty="0">
              <a:latin typeface="新細明體" pitchFamily="18" charset="-120"/>
            </a:endParaRPr>
          </a:p>
        </p:txBody>
      </p:sp>
      <p:sp>
        <p:nvSpPr>
          <p:cNvPr id="3" name="投影片編號版面配置區 2"/>
          <p:cNvSpPr>
            <a:spLocks noGrp="1"/>
          </p:cNvSpPr>
          <p:nvPr>
            <p:ph type="sldNum" sz="quarter" idx="12"/>
          </p:nvPr>
        </p:nvSpPr>
        <p:spPr/>
        <p:txBody>
          <a:bodyPr/>
          <a:lstStyle/>
          <a:p>
            <a:pPr>
              <a:defRPr/>
            </a:pPr>
            <a:fld id="{3E29E152-333F-4C78-BEC9-8EBF792C7ED1}" type="slidenum">
              <a:rPr lang="en-US" altLang="zh-HK" smtClean="0"/>
              <a:pPr>
                <a:defRPr/>
              </a:pPr>
              <a:t>13</a:t>
            </a:fld>
            <a:endParaRPr lang="en-US" altLang="zh-HK"/>
          </a:p>
        </p:txBody>
      </p:sp>
    </p:spTree>
    <p:extLst>
      <p:ext uri="{BB962C8B-B14F-4D97-AF65-F5344CB8AC3E}">
        <p14:creationId xmlns:p14="http://schemas.microsoft.com/office/powerpoint/2010/main" val="2791271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8290" name="Rectangle 2"/>
          <p:cNvSpPr>
            <a:spLocks noGrp="1" noChangeArrowheads="1"/>
          </p:cNvSpPr>
          <p:nvPr>
            <p:ph type="title"/>
          </p:nvPr>
        </p:nvSpPr>
        <p:spPr>
          <a:xfrm>
            <a:off x="611560" y="360363"/>
            <a:ext cx="8388350" cy="1052512"/>
          </a:xfrm>
        </p:spPr>
        <p:txBody>
          <a:bodyPr/>
          <a:lstStyle/>
          <a:p>
            <a:pPr eaLnBrk="1" hangingPunct="1">
              <a:defRPr/>
            </a:pPr>
            <a:r>
              <a:rPr lang="zh-TW" altLang="en-US" sz="4800" b="1" dirty="0" smtClean="0">
                <a:solidFill>
                  <a:srgbClr val="000099"/>
                </a:solidFill>
                <a:latin typeface="新細明體" pitchFamily="18" charset="-120"/>
              </a:rPr>
              <a:t>兒童遭</a:t>
            </a:r>
            <a:r>
              <a:rPr lang="zh-TW" altLang="en-US" sz="4800" b="1" dirty="0" smtClean="0">
                <a:solidFill>
                  <a:srgbClr val="FF0000"/>
                </a:solidFill>
                <a:latin typeface="新細明體" pitchFamily="18" charset="-120"/>
              </a:rPr>
              <a:t>疏忽照顧</a:t>
            </a:r>
            <a:r>
              <a:rPr lang="zh-TW" altLang="en-US" sz="4800" b="1" dirty="0" smtClean="0">
                <a:solidFill>
                  <a:srgbClr val="000099"/>
                </a:solidFill>
                <a:latin typeface="新細明體" pitchFamily="18" charset="-120"/>
              </a:rPr>
              <a:t>的表徵</a:t>
            </a:r>
          </a:p>
        </p:txBody>
      </p:sp>
      <p:sp>
        <p:nvSpPr>
          <p:cNvPr id="20485" name="Rectangle 3"/>
          <p:cNvSpPr>
            <a:spLocks noGrp="1" noChangeArrowheads="1"/>
          </p:cNvSpPr>
          <p:nvPr>
            <p:ph idx="1"/>
          </p:nvPr>
        </p:nvSpPr>
        <p:spPr>
          <a:xfrm>
            <a:off x="971550" y="1484784"/>
            <a:ext cx="7848600" cy="4968875"/>
          </a:xfrm>
        </p:spPr>
        <p:txBody>
          <a:bodyPr/>
          <a:lstStyle/>
          <a:p>
            <a:pPr marL="0" indent="0" eaLnBrk="1" hangingPunct="1">
              <a:buNone/>
            </a:pPr>
            <a:r>
              <a:rPr lang="zh-TW" altLang="en-US" sz="3600" b="1" u="sng" dirty="0" smtClean="0">
                <a:solidFill>
                  <a:srgbClr val="A50021"/>
                </a:solidFill>
                <a:effectLst>
                  <a:outerShdw blurRad="38100" dist="38100" dir="2700000" algn="tl">
                    <a:srgbClr val="C0C0C0"/>
                  </a:outerShdw>
                </a:effectLst>
                <a:latin typeface="新細明體" pitchFamily="18" charset="-120"/>
              </a:rPr>
              <a:t>行為及環境</a:t>
            </a:r>
            <a:r>
              <a:rPr lang="zh-TW" altLang="en-US" sz="3600" b="1" u="sng" dirty="0" smtClean="0">
                <a:effectLst>
                  <a:outerShdw blurRad="38100" dist="38100" dir="2700000" algn="tl">
                    <a:srgbClr val="C0C0C0"/>
                  </a:outerShdw>
                </a:effectLst>
                <a:latin typeface="新細明體" pitchFamily="18" charset="-120"/>
              </a:rPr>
              <a:t>表徵</a:t>
            </a:r>
            <a:endParaRPr kumimoji="0" lang="en-US" altLang="zh-TW" sz="3600" b="1" u="sng" dirty="0" smtClean="0"/>
          </a:p>
          <a:p>
            <a:pPr eaLnBrk="1" hangingPunct="1"/>
            <a:r>
              <a:rPr kumimoji="0" lang="zh-TW" altLang="en-US" dirty="0" smtClean="0"/>
              <a:t>不按時接受防疫注射及體格檢驗</a:t>
            </a:r>
          </a:p>
          <a:p>
            <a:pPr eaLnBrk="1" hangingPunct="1"/>
            <a:r>
              <a:rPr kumimoji="0" lang="zh-TW" altLang="en-US" dirty="0" smtClean="0"/>
              <a:t>年幼兒童獨留在某地方無人看管</a:t>
            </a:r>
          </a:p>
          <a:p>
            <a:pPr eaLnBrk="1" hangingPunct="1"/>
            <a:r>
              <a:rPr kumimoji="0" lang="zh-TW" altLang="en-US" dirty="0" smtClean="0"/>
              <a:t>交由不適當的人士看管</a:t>
            </a:r>
          </a:p>
          <a:p>
            <a:pPr eaLnBrk="1" hangingPunct="1"/>
            <a:r>
              <a:rPr kumimoji="0" lang="zh-TW" altLang="en-US" dirty="0" smtClean="0"/>
              <a:t>家中缺乏成人照顧</a:t>
            </a:r>
          </a:p>
          <a:p>
            <a:pPr eaLnBrk="1" hangingPunct="1"/>
            <a:r>
              <a:rPr kumimoji="0" lang="zh-TW" altLang="en-US" dirty="0" smtClean="0"/>
              <a:t>被遺棄</a:t>
            </a:r>
          </a:p>
          <a:p>
            <a:pPr eaLnBrk="1" hangingPunct="1"/>
            <a:r>
              <a:rPr kumimoji="0" lang="zh-TW" altLang="en-US" dirty="0" smtClean="0"/>
              <a:t>年幼兒童經常在外流連</a:t>
            </a:r>
          </a:p>
          <a:p>
            <a:pPr eaLnBrk="1" hangingPunct="1"/>
            <a:r>
              <a:rPr kumimoji="0" lang="zh-TW" altLang="en-US" dirty="0" smtClean="0"/>
              <a:t>長時間或參與危險活動時照顧不足</a:t>
            </a:r>
          </a:p>
          <a:p>
            <a:pPr eaLnBrk="1" hangingPunct="1">
              <a:buFontTx/>
              <a:buNone/>
            </a:pPr>
            <a:endParaRPr kumimoji="0" lang="zh-TW" altLang="en-US" sz="4000" dirty="0" smtClean="0"/>
          </a:p>
          <a:p>
            <a:pPr eaLnBrk="1" hangingPunct="1"/>
            <a:endParaRPr kumimoji="0" lang="en-US" altLang="zh-TW" sz="3300" b="1"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14</a:t>
            </a:fld>
            <a:endParaRPr lang="en-US" altLang="zh-HK"/>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9314" name="Rectangle 2"/>
          <p:cNvSpPr>
            <a:spLocks noGrp="1" noChangeArrowheads="1"/>
          </p:cNvSpPr>
          <p:nvPr>
            <p:ph type="title"/>
          </p:nvPr>
        </p:nvSpPr>
        <p:spPr>
          <a:xfrm>
            <a:off x="468313" y="44624"/>
            <a:ext cx="8675687" cy="1341438"/>
          </a:xfrm>
        </p:spPr>
        <p:txBody>
          <a:bodyPr/>
          <a:lstStyle/>
          <a:p>
            <a:pPr eaLnBrk="1" hangingPunct="1">
              <a:defRPr/>
            </a:pPr>
            <a:r>
              <a:rPr lang="zh-TW" altLang="en-US" sz="4800" b="1" dirty="0" smtClean="0">
                <a:solidFill>
                  <a:srgbClr val="000099"/>
                </a:solidFill>
                <a:latin typeface="新細明體" pitchFamily="18" charset="-120"/>
              </a:rPr>
              <a:t>兒童遭</a:t>
            </a:r>
            <a:r>
              <a:rPr lang="zh-TW" altLang="en-US" sz="4800" b="1" dirty="0" smtClean="0">
                <a:solidFill>
                  <a:srgbClr val="FF0000"/>
                </a:solidFill>
                <a:latin typeface="新細明體" pitchFamily="18" charset="-120"/>
              </a:rPr>
              <a:t>疏忽照顧</a:t>
            </a:r>
            <a:r>
              <a:rPr lang="zh-TW" altLang="en-US" sz="4800" b="1" dirty="0" smtClean="0">
                <a:solidFill>
                  <a:srgbClr val="000099"/>
                </a:solidFill>
                <a:latin typeface="新細明體" pitchFamily="18" charset="-120"/>
              </a:rPr>
              <a:t>的表徵</a:t>
            </a:r>
          </a:p>
        </p:txBody>
      </p:sp>
      <p:sp>
        <p:nvSpPr>
          <p:cNvPr id="21509" name="Rectangle 3"/>
          <p:cNvSpPr>
            <a:spLocks noGrp="1" noChangeArrowheads="1"/>
          </p:cNvSpPr>
          <p:nvPr>
            <p:ph idx="1"/>
          </p:nvPr>
        </p:nvSpPr>
        <p:spPr>
          <a:xfrm>
            <a:off x="900113" y="1268760"/>
            <a:ext cx="7848600" cy="4464050"/>
          </a:xfrm>
        </p:spPr>
        <p:txBody>
          <a:bodyPr>
            <a:normAutofit lnSpcReduction="10000"/>
          </a:bodyPr>
          <a:lstStyle/>
          <a:p>
            <a:pPr marL="0" indent="0" eaLnBrk="1" hangingPunct="1">
              <a:lnSpc>
                <a:spcPct val="90000"/>
              </a:lnSpc>
              <a:buNone/>
            </a:pPr>
            <a:r>
              <a:rPr lang="zh-TW" altLang="en-US" sz="3600" u="sng" dirty="0" smtClean="0">
                <a:solidFill>
                  <a:srgbClr val="A50021"/>
                </a:solidFill>
                <a:effectLst>
                  <a:outerShdw blurRad="38100" dist="38100" dir="2700000" algn="tl">
                    <a:srgbClr val="C0C0C0"/>
                  </a:outerShdw>
                </a:effectLst>
                <a:latin typeface="新細明體" pitchFamily="18" charset="-120"/>
              </a:rPr>
              <a:t>行為</a:t>
            </a:r>
            <a:r>
              <a:rPr lang="zh-TW" altLang="en-US" sz="3600" u="sng" dirty="0">
                <a:solidFill>
                  <a:srgbClr val="A50021"/>
                </a:solidFill>
                <a:effectLst>
                  <a:outerShdw blurRad="38100" dist="38100" dir="2700000" algn="tl">
                    <a:srgbClr val="C0C0C0"/>
                  </a:outerShdw>
                </a:effectLst>
                <a:latin typeface="新細明體" pitchFamily="18" charset="-120"/>
              </a:rPr>
              <a:t>及環境</a:t>
            </a:r>
            <a:r>
              <a:rPr lang="zh-TW" altLang="en-US" sz="3600" dirty="0" smtClean="0">
                <a:solidFill>
                  <a:srgbClr val="000099"/>
                </a:solidFill>
                <a:effectLst>
                  <a:outerShdw blurRad="38100" dist="38100" dir="2700000" algn="tl">
                    <a:srgbClr val="C0C0C0"/>
                  </a:outerShdw>
                </a:effectLst>
                <a:latin typeface="新細明體" pitchFamily="18" charset="-120"/>
              </a:rPr>
              <a:t>表徵</a:t>
            </a:r>
            <a:endParaRPr kumimoji="0" lang="en-US" altLang="zh-TW" sz="3600" dirty="0"/>
          </a:p>
          <a:p>
            <a:pPr eaLnBrk="1" hangingPunct="1">
              <a:lnSpc>
                <a:spcPct val="90000"/>
              </a:lnSpc>
            </a:pPr>
            <a:r>
              <a:rPr kumimoji="0" lang="zh-TW" altLang="en-US" dirty="0" smtClean="0"/>
              <a:t>缺乏所需的醫療或牙科護理</a:t>
            </a:r>
          </a:p>
          <a:p>
            <a:pPr eaLnBrk="1" hangingPunct="1">
              <a:lnSpc>
                <a:spcPct val="90000"/>
              </a:lnSpc>
            </a:pPr>
            <a:r>
              <a:rPr kumimoji="0" lang="zh-TW" altLang="en-US" dirty="0" smtClean="0"/>
              <a:t>衣著及儀容經常不整潔</a:t>
            </a:r>
          </a:p>
          <a:p>
            <a:pPr eaLnBrk="1" hangingPunct="1">
              <a:lnSpc>
                <a:spcPct val="90000"/>
              </a:lnSpc>
            </a:pPr>
            <a:r>
              <a:rPr kumimoji="0" lang="zh-TW" altLang="en-US" dirty="0" smtClean="0"/>
              <a:t>經常乞討或偷取食物</a:t>
            </a:r>
          </a:p>
          <a:p>
            <a:pPr eaLnBrk="1" hangingPunct="1">
              <a:lnSpc>
                <a:spcPct val="90000"/>
              </a:lnSpc>
            </a:pPr>
            <a:r>
              <a:rPr kumimoji="0" lang="zh-TW" altLang="en-US" dirty="0" smtClean="0"/>
              <a:t>食物不足或進食已變壞的食物</a:t>
            </a:r>
            <a:r>
              <a:rPr kumimoji="0" lang="en-US" altLang="zh-TW" dirty="0" smtClean="0"/>
              <a:t>/</a:t>
            </a:r>
            <a:r>
              <a:rPr kumimoji="0" lang="zh-TW" altLang="en-US" dirty="0" smtClean="0"/>
              <a:t>不潔的水</a:t>
            </a:r>
          </a:p>
          <a:p>
            <a:pPr eaLnBrk="1" hangingPunct="1">
              <a:lnSpc>
                <a:spcPct val="90000"/>
              </a:lnSpc>
            </a:pPr>
            <a:r>
              <a:rPr kumimoji="0" lang="zh-TW" altLang="en-US" dirty="0" smtClean="0"/>
              <a:t>使用污穢的食具或用品</a:t>
            </a:r>
          </a:p>
          <a:p>
            <a:pPr eaLnBrk="1" hangingPunct="1">
              <a:lnSpc>
                <a:spcPct val="90000"/>
              </a:lnSpc>
            </a:pPr>
            <a:r>
              <a:rPr kumimoji="0" lang="zh-TW" altLang="en-US" dirty="0" smtClean="0"/>
              <a:t>須承擔與年齡不符的責任</a:t>
            </a:r>
          </a:p>
          <a:p>
            <a:pPr eaLnBrk="1" hangingPunct="1">
              <a:lnSpc>
                <a:spcPct val="90000"/>
              </a:lnSpc>
            </a:pPr>
            <a:r>
              <a:rPr kumimoji="0" lang="zh-TW" altLang="en-US" dirty="0" smtClean="0"/>
              <a:t>學齡兒童經常缺課或沒有安排適當教育</a:t>
            </a:r>
          </a:p>
          <a:p>
            <a:pPr eaLnBrk="1" hangingPunct="1">
              <a:lnSpc>
                <a:spcPct val="90000"/>
              </a:lnSpc>
            </a:pPr>
            <a:r>
              <a:rPr kumimoji="0" lang="zh-TW" altLang="en-US" dirty="0" smtClean="0"/>
              <a:t>居住環境惡劣或沒有住處</a:t>
            </a:r>
          </a:p>
          <a:p>
            <a:pPr eaLnBrk="1" hangingPunct="1">
              <a:lnSpc>
                <a:spcPct val="90000"/>
              </a:lnSpc>
            </a:pPr>
            <a:endParaRPr kumimoji="0" lang="en-US" altLang="zh-TW" sz="3400"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15</a:t>
            </a:fld>
            <a:endParaRPr lang="en-US" altLang="zh-HK"/>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zh-TW" altLang="en-US" b="1" dirty="0" smtClean="0"/>
              <a:t>獨留在家是否疏忽照顧</a:t>
            </a:r>
            <a:r>
              <a:rPr lang="en-US" altLang="zh-TW" b="1" dirty="0" smtClean="0"/>
              <a:t>?</a:t>
            </a:r>
          </a:p>
        </p:txBody>
      </p:sp>
      <p:sp>
        <p:nvSpPr>
          <p:cNvPr id="22533" name="Rectangle 3"/>
          <p:cNvSpPr>
            <a:spLocks noGrp="1" noChangeArrowheads="1"/>
          </p:cNvSpPr>
          <p:nvPr>
            <p:ph idx="1"/>
          </p:nvPr>
        </p:nvSpPr>
        <p:spPr>
          <a:xfrm>
            <a:off x="971550" y="2132856"/>
            <a:ext cx="7715250" cy="3993307"/>
          </a:xfrm>
        </p:spPr>
        <p:txBody>
          <a:bodyPr/>
          <a:lstStyle/>
          <a:p>
            <a:pPr eaLnBrk="1" hangingPunct="1">
              <a:buFontTx/>
              <a:buNone/>
            </a:pPr>
            <a:r>
              <a:rPr lang="zh-TW" altLang="en-US" sz="3600" dirty="0" smtClean="0">
                <a:solidFill>
                  <a:srgbClr val="9900CC"/>
                </a:solidFill>
              </a:rPr>
              <a:t>考慮因素</a:t>
            </a:r>
          </a:p>
          <a:p>
            <a:pPr eaLnBrk="1" hangingPunct="1"/>
            <a:r>
              <a:rPr lang="zh-TW" altLang="en-US" dirty="0" smtClean="0"/>
              <a:t>兒童的年齡？</a:t>
            </a:r>
          </a:p>
          <a:p>
            <a:pPr eaLnBrk="1" hangingPunct="1"/>
            <a:r>
              <a:rPr lang="zh-TW" altLang="en-US" dirty="0" smtClean="0"/>
              <a:t>兒童的自理及解決問題的能力？</a:t>
            </a:r>
          </a:p>
          <a:p>
            <a:pPr eaLnBrk="1" hangingPunct="1"/>
            <a:r>
              <a:rPr lang="zh-TW" altLang="en-US" dirty="0" smtClean="0"/>
              <a:t>被獨留在家的時間及頻密程度？</a:t>
            </a:r>
          </a:p>
          <a:p>
            <a:pPr eaLnBrk="1" hangingPunct="1"/>
            <a:r>
              <a:rPr lang="zh-TW" altLang="en-US" dirty="0" smtClean="0"/>
              <a:t>家長的事前安排？</a:t>
            </a:r>
          </a:p>
          <a:p>
            <a:pPr eaLnBrk="1" hangingPunct="1"/>
            <a:r>
              <a:rPr lang="zh-TW" altLang="en-US" dirty="0" smtClean="0"/>
              <a:t>其他人士的支援及支援形式？</a:t>
            </a:r>
          </a:p>
          <a:p>
            <a:pPr eaLnBrk="1" hangingPunct="1"/>
            <a:endParaRPr lang="en-US" altLang="zh-TW"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16</a:t>
            </a:fld>
            <a:endParaRPr lang="en-US" altLang="zh-HK"/>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b="1" dirty="0">
                <a:solidFill>
                  <a:srgbClr val="000099"/>
                </a:solidFill>
                <a:latin typeface="新細明體" pitchFamily="18" charset="-120"/>
              </a:rPr>
              <a:t>兒童遭</a:t>
            </a:r>
            <a:r>
              <a:rPr lang="zh-TW" altLang="en-US" sz="4800" b="1" dirty="0">
                <a:solidFill>
                  <a:srgbClr val="FF0000"/>
                </a:solidFill>
                <a:latin typeface="新細明體" pitchFamily="18" charset="-120"/>
              </a:rPr>
              <a:t>精神虐待</a:t>
            </a:r>
            <a:r>
              <a:rPr lang="zh-TW" altLang="en-US" sz="4800" b="1" dirty="0">
                <a:solidFill>
                  <a:srgbClr val="000099"/>
                </a:solidFill>
                <a:latin typeface="新細明體" pitchFamily="18" charset="-120"/>
              </a:rPr>
              <a:t>的表徵</a:t>
            </a:r>
            <a:endParaRPr lang="zh-HK" altLang="en-US" sz="4800" b="1" dirty="0"/>
          </a:p>
        </p:txBody>
      </p:sp>
      <p:sp>
        <p:nvSpPr>
          <p:cNvPr id="3" name="內容版面配置區 2"/>
          <p:cNvSpPr>
            <a:spLocks noGrp="1"/>
          </p:cNvSpPr>
          <p:nvPr>
            <p:ph idx="1"/>
          </p:nvPr>
        </p:nvSpPr>
        <p:spPr>
          <a:xfrm>
            <a:off x="1043608" y="1916832"/>
            <a:ext cx="7643192" cy="4209331"/>
          </a:xfrm>
        </p:spPr>
        <p:txBody>
          <a:bodyPr/>
          <a:lstStyle/>
          <a:p>
            <a:pPr marL="0" indent="0">
              <a:buNone/>
            </a:pPr>
            <a:r>
              <a:rPr lang="zh-TW" altLang="en-US" sz="3600" b="1" u="sng" dirty="0">
                <a:solidFill>
                  <a:srgbClr val="A50021"/>
                </a:solidFill>
                <a:latin typeface="新細明體" pitchFamily="18" charset="-120"/>
              </a:rPr>
              <a:t>身體</a:t>
            </a:r>
            <a:r>
              <a:rPr lang="zh-TW" altLang="en-US" sz="3600" b="1" u="sng" dirty="0" smtClean="0">
                <a:latin typeface="新細明體" pitchFamily="18" charset="-120"/>
              </a:rPr>
              <a:t>表徵</a:t>
            </a:r>
            <a:endParaRPr lang="zh-TW" altLang="en-US" sz="3600" b="1" u="sng" dirty="0">
              <a:latin typeface="新細明體" pitchFamily="18" charset="-120"/>
            </a:endParaRPr>
          </a:p>
          <a:p>
            <a:r>
              <a:rPr lang="zh-TW" altLang="zh-HK" sz="3600" dirty="0" smtClean="0"/>
              <a:t>不能</a:t>
            </a:r>
            <a:r>
              <a:rPr lang="zh-TW" altLang="zh-HK" sz="3600" dirty="0"/>
              <a:t>健康成長</a:t>
            </a:r>
          </a:p>
          <a:p>
            <a:r>
              <a:rPr lang="zh-TW" altLang="zh-HK" sz="3600" dirty="0"/>
              <a:t>發育遲緩，例如言語紊亂</a:t>
            </a:r>
          </a:p>
          <a:p>
            <a:r>
              <a:rPr lang="zh-TW" altLang="zh-HK" sz="3600" dirty="0"/>
              <a:t>厭食症</a:t>
            </a:r>
            <a:endParaRPr lang="zh-HK" altLang="en-US" sz="3600" dirty="0"/>
          </a:p>
        </p:txBody>
      </p:sp>
      <p:sp>
        <p:nvSpPr>
          <p:cNvPr id="6" name="投影片編號版面配置區 5"/>
          <p:cNvSpPr>
            <a:spLocks noGrp="1"/>
          </p:cNvSpPr>
          <p:nvPr>
            <p:ph type="sldNum" sz="quarter" idx="12"/>
          </p:nvPr>
        </p:nvSpPr>
        <p:spPr/>
        <p:txBody>
          <a:bodyPr/>
          <a:lstStyle/>
          <a:p>
            <a:pPr>
              <a:defRPr/>
            </a:pPr>
            <a:fld id="{3E29E152-333F-4C78-BEC9-8EBF792C7ED1}" type="slidenum">
              <a:rPr lang="en-US" altLang="zh-HK" smtClean="0"/>
              <a:pPr>
                <a:defRPr/>
              </a:pPr>
              <a:t>17</a:t>
            </a:fld>
            <a:endParaRPr lang="en-US" altLang="zh-HK"/>
          </a:p>
        </p:txBody>
      </p:sp>
    </p:spTree>
    <p:extLst>
      <p:ext uri="{BB962C8B-B14F-4D97-AF65-F5344CB8AC3E}">
        <p14:creationId xmlns:p14="http://schemas.microsoft.com/office/powerpoint/2010/main" val="2258026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0338" name="Rectangle 2"/>
          <p:cNvSpPr>
            <a:spLocks noGrp="1" noChangeArrowheads="1"/>
          </p:cNvSpPr>
          <p:nvPr>
            <p:ph type="title"/>
          </p:nvPr>
        </p:nvSpPr>
        <p:spPr/>
        <p:txBody>
          <a:bodyPr/>
          <a:lstStyle/>
          <a:p>
            <a:pPr eaLnBrk="1" hangingPunct="1">
              <a:defRPr/>
            </a:pPr>
            <a:r>
              <a:rPr lang="zh-TW" altLang="en-US" sz="4800" b="1" dirty="0" smtClean="0">
                <a:solidFill>
                  <a:srgbClr val="000099"/>
                </a:solidFill>
                <a:latin typeface="新細明體" pitchFamily="18" charset="-120"/>
              </a:rPr>
              <a:t>兒童遭</a:t>
            </a:r>
            <a:r>
              <a:rPr lang="zh-TW" altLang="en-US" sz="4800" b="1" dirty="0" smtClean="0">
                <a:solidFill>
                  <a:srgbClr val="FF0000"/>
                </a:solidFill>
                <a:latin typeface="新細明體" pitchFamily="18" charset="-120"/>
              </a:rPr>
              <a:t>精神虐待</a:t>
            </a:r>
            <a:r>
              <a:rPr lang="zh-TW" altLang="en-US" sz="4800" b="1" dirty="0" smtClean="0">
                <a:solidFill>
                  <a:srgbClr val="000099"/>
                </a:solidFill>
                <a:latin typeface="新細明體" pitchFamily="18" charset="-120"/>
              </a:rPr>
              <a:t>的表徵</a:t>
            </a:r>
          </a:p>
        </p:txBody>
      </p:sp>
      <p:sp>
        <p:nvSpPr>
          <p:cNvPr id="24581" name="Rectangle 3"/>
          <p:cNvSpPr>
            <a:spLocks noGrp="1" noChangeArrowheads="1"/>
          </p:cNvSpPr>
          <p:nvPr>
            <p:ph sz="half" idx="1"/>
          </p:nvPr>
        </p:nvSpPr>
        <p:spPr>
          <a:xfrm>
            <a:off x="539552" y="1484784"/>
            <a:ext cx="4326632" cy="4525963"/>
          </a:xfrm>
        </p:spPr>
        <p:txBody>
          <a:bodyPr>
            <a:normAutofit lnSpcReduction="10000"/>
          </a:bodyPr>
          <a:lstStyle/>
          <a:p>
            <a:pPr marL="0" indent="0" eaLnBrk="1" hangingPunct="1">
              <a:lnSpc>
                <a:spcPct val="90000"/>
              </a:lnSpc>
              <a:buNone/>
            </a:pPr>
            <a:r>
              <a:rPr lang="zh-TW" altLang="en-US" sz="3600" b="1" u="sng" dirty="0">
                <a:solidFill>
                  <a:srgbClr val="FF0000"/>
                </a:solidFill>
                <a:latin typeface="新細明體" pitchFamily="18" charset="-120"/>
              </a:rPr>
              <a:t>行為</a:t>
            </a:r>
            <a:r>
              <a:rPr lang="zh-TW" altLang="en-US" sz="3600" b="1" u="sng" dirty="0" smtClean="0">
                <a:latin typeface="新細明體" pitchFamily="18" charset="-120"/>
              </a:rPr>
              <a:t>表徵</a:t>
            </a:r>
            <a:endParaRPr lang="en-US" altLang="zh-TW" sz="3600" b="1" u="sng" dirty="0" smtClean="0">
              <a:latin typeface="新細明體" pitchFamily="18" charset="-120"/>
            </a:endParaRPr>
          </a:p>
          <a:p>
            <a:pPr eaLnBrk="1" hangingPunct="1">
              <a:lnSpc>
                <a:spcPct val="90000"/>
              </a:lnSpc>
            </a:pPr>
            <a:r>
              <a:rPr lang="zh-TW" altLang="en-US" sz="3200" b="1" dirty="0" smtClean="0"/>
              <a:t>兒童方面</a:t>
            </a:r>
          </a:p>
          <a:p>
            <a:pPr lvl="1" eaLnBrk="1" hangingPunct="1">
              <a:lnSpc>
                <a:spcPct val="90000"/>
              </a:lnSpc>
              <a:buFont typeface="Wingdings" pitchFamily="2" charset="2"/>
              <a:buChar char="Ø"/>
            </a:pPr>
            <a:r>
              <a:rPr lang="zh-TW" altLang="en-US" sz="3200" dirty="0" smtClean="0"/>
              <a:t>疏離感</a:t>
            </a:r>
          </a:p>
          <a:p>
            <a:pPr lvl="1" eaLnBrk="1" hangingPunct="1">
              <a:lnSpc>
                <a:spcPct val="90000"/>
              </a:lnSpc>
              <a:buFont typeface="Wingdings" pitchFamily="2" charset="2"/>
              <a:buChar char="Ø"/>
            </a:pPr>
            <a:r>
              <a:rPr lang="zh-TW" altLang="en-US" sz="3200" dirty="0" smtClean="0"/>
              <a:t>習慣紊亂</a:t>
            </a:r>
          </a:p>
          <a:p>
            <a:pPr lvl="1" eaLnBrk="1" hangingPunct="1">
              <a:lnSpc>
                <a:spcPct val="90000"/>
              </a:lnSpc>
              <a:buFont typeface="Wingdings" pitchFamily="2" charset="2"/>
              <a:buChar char="Ø"/>
            </a:pPr>
            <a:r>
              <a:rPr lang="zh-TW" altLang="en-US" sz="3200" dirty="0" smtClean="0"/>
              <a:t>遺尿／便溺</a:t>
            </a:r>
          </a:p>
          <a:p>
            <a:pPr lvl="1" eaLnBrk="1" hangingPunct="1">
              <a:lnSpc>
                <a:spcPct val="90000"/>
              </a:lnSpc>
              <a:buFont typeface="Wingdings" pitchFamily="2" charset="2"/>
              <a:buChar char="Ø"/>
            </a:pPr>
            <a:r>
              <a:rPr lang="zh-TW" altLang="en-US" sz="3200" dirty="0" smtClean="0"/>
              <a:t>學習障礙，例如學業成績顯著變差</a:t>
            </a:r>
          </a:p>
          <a:p>
            <a:pPr lvl="1" eaLnBrk="1" hangingPunct="1">
              <a:lnSpc>
                <a:spcPct val="90000"/>
              </a:lnSpc>
              <a:buFont typeface="Wingdings" pitchFamily="2" charset="2"/>
              <a:buChar char="Ø"/>
            </a:pPr>
            <a:r>
              <a:rPr lang="zh-TW" altLang="en-US" sz="3200" dirty="0" smtClean="0"/>
              <a:t>智力、情緒及社交方面發展遲緩</a:t>
            </a:r>
          </a:p>
        </p:txBody>
      </p:sp>
      <p:sp>
        <p:nvSpPr>
          <p:cNvPr id="2" name="內容版面配置區 1"/>
          <p:cNvSpPr>
            <a:spLocks noGrp="1"/>
          </p:cNvSpPr>
          <p:nvPr>
            <p:ph sz="half" idx="2"/>
          </p:nvPr>
        </p:nvSpPr>
        <p:spPr>
          <a:xfrm>
            <a:off x="4648200" y="2441599"/>
            <a:ext cx="4038600" cy="3795713"/>
          </a:xfrm>
        </p:spPr>
        <p:txBody>
          <a:bodyPr>
            <a:normAutofit lnSpcReduction="10000"/>
          </a:bodyPr>
          <a:lstStyle/>
          <a:p>
            <a:pPr lvl="1" eaLnBrk="1" hangingPunct="1">
              <a:lnSpc>
                <a:spcPct val="90000"/>
              </a:lnSpc>
              <a:buFont typeface="Wingdings" pitchFamily="2" charset="2"/>
              <a:buChar char="Ø"/>
            </a:pPr>
            <a:r>
              <a:rPr lang="zh-TW" altLang="en-US" sz="3200" dirty="0"/>
              <a:t>傷害自己或有自殺念頭／企圖</a:t>
            </a:r>
          </a:p>
          <a:p>
            <a:pPr lvl="1" eaLnBrk="1" hangingPunct="1">
              <a:lnSpc>
                <a:spcPct val="90000"/>
              </a:lnSpc>
              <a:buFont typeface="Wingdings" pitchFamily="2" charset="2"/>
              <a:buChar char="Ø"/>
            </a:pPr>
            <a:r>
              <a:rPr lang="zh-TW" altLang="en-US" sz="3200" dirty="0"/>
              <a:t>破壞行為或行為問題</a:t>
            </a:r>
          </a:p>
          <a:p>
            <a:pPr lvl="1" eaLnBrk="1" hangingPunct="1">
              <a:lnSpc>
                <a:spcPct val="90000"/>
              </a:lnSpc>
              <a:buFont typeface="Wingdings" pitchFamily="2" charset="2"/>
              <a:buChar char="Ø"/>
            </a:pPr>
            <a:r>
              <a:rPr lang="zh-TW" altLang="en-US" sz="3200" dirty="0"/>
              <a:t>睡眠不安</a:t>
            </a:r>
          </a:p>
          <a:p>
            <a:pPr lvl="1" eaLnBrk="1" hangingPunct="1">
              <a:lnSpc>
                <a:spcPct val="90000"/>
              </a:lnSpc>
              <a:buFont typeface="Wingdings" pitchFamily="2" charset="2"/>
              <a:buChar char="Ø"/>
            </a:pPr>
            <a:r>
              <a:rPr lang="zh-TW" altLang="en-US" sz="3200" dirty="0"/>
              <a:t>食慾不振</a:t>
            </a:r>
          </a:p>
          <a:p>
            <a:pPr lvl="1" eaLnBrk="1" hangingPunct="1">
              <a:lnSpc>
                <a:spcPct val="90000"/>
              </a:lnSpc>
              <a:buFont typeface="Wingdings" pitchFamily="2" charset="2"/>
              <a:buChar char="Ø"/>
            </a:pPr>
            <a:r>
              <a:rPr lang="zh-TW" altLang="en-US" sz="3200" dirty="0"/>
              <a:t>語言障礙</a:t>
            </a:r>
          </a:p>
          <a:p>
            <a:endParaRPr lang="zh-HK" altLang="en-US" sz="3200" dirty="0"/>
          </a:p>
        </p:txBody>
      </p:sp>
      <p:sp>
        <p:nvSpPr>
          <p:cNvPr id="3" name="投影片編號版面配置區 2"/>
          <p:cNvSpPr>
            <a:spLocks noGrp="1"/>
          </p:cNvSpPr>
          <p:nvPr>
            <p:ph type="sldNum" sz="quarter" idx="12"/>
          </p:nvPr>
        </p:nvSpPr>
        <p:spPr/>
        <p:txBody>
          <a:bodyPr/>
          <a:lstStyle/>
          <a:p>
            <a:pPr>
              <a:defRPr/>
            </a:pPr>
            <a:fld id="{95E5FAA7-8907-4059-8520-FFB18437C973}" type="slidenum">
              <a:rPr lang="en-US" altLang="zh-HK" smtClean="0"/>
              <a:pPr>
                <a:defRPr/>
              </a:pPr>
              <a:t>18</a:t>
            </a:fld>
            <a:endParaRPr lang="en-US" altLang="zh-HK"/>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62" name="Rectangle 2"/>
          <p:cNvSpPr>
            <a:spLocks noGrp="1" noChangeArrowheads="1"/>
          </p:cNvSpPr>
          <p:nvPr>
            <p:ph type="title"/>
          </p:nvPr>
        </p:nvSpPr>
        <p:spPr>
          <a:xfrm>
            <a:off x="468313" y="260350"/>
            <a:ext cx="8675687" cy="1052513"/>
          </a:xfrm>
        </p:spPr>
        <p:txBody>
          <a:bodyPr/>
          <a:lstStyle/>
          <a:p>
            <a:pPr eaLnBrk="1" hangingPunct="1">
              <a:defRPr/>
            </a:pPr>
            <a:r>
              <a:rPr lang="zh-TW" altLang="en-US" sz="4800" b="1" dirty="0" smtClean="0">
                <a:solidFill>
                  <a:srgbClr val="000099"/>
                </a:solidFill>
                <a:latin typeface="新細明體" pitchFamily="18" charset="-120"/>
              </a:rPr>
              <a:t>兒童遭</a:t>
            </a:r>
            <a:r>
              <a:rPr lang="zh-TW" altLang="en-US" sz="4800" b="1" dirty="0" smtClean="0">
                <a:solidFill>
                  <a:srgbClr val="FF0000"/>
                </a:solidFill>
                <a:latin typeface="新細明體" pitchFamily="18" charset="-120"/>
              </a:rPr>
              <a:t>精神虐待</a:t>
            </a:r>
            <a:r>
              <a:rPr lang="zh-TW" altLang="en-US" sz="4800" b="1" dirty="0" smtClean="0">
                <a:solidFill>
                  <a:srgbClr val="000099"/>
                </a:solidFill>
                <a:latin typeface="新細明體" pitchFamily="18" charset="-120"/>
              </a:rPr>
              <a:t>的表徵</a:t>
            </a:r>
          </a:p>
        </p:txBody>
      </p:sp>
      <p:sp>
        <p:nvSpPr>
          <p:cNvPr id="25605" name="Rectangle 3"/>
          <p:cNvSpPr>
            <a:spLocks noGrp="1" noChangeArrowheads="1"/>
          </p:cNvSpPr>
          <p:nvPr>
            <p:ph idx="1"/>
          </p:nvPr>
        </p:nvSpPr>
        <p:spPr>
          <a:xfrm>
            <a:off x="971550" y="1412776"/>
            <a:ext cx="7848600" cy="4895850"/>
          </a:xfrm>
        </p:spPr>
        <p:txBody>
          <a:bodyPr/>
          <a:lstStyle/>
          <a:p>
            <a:pPr marL="0" indent="0" eaLnBrk="1" hangingPunct="1">
              <a:buNone/>
            </a:pPr>
            <a:r>
              <a:rPr lang="zh-TW" altLang="en-US" sz="3600" b="1" u="sng" dirty="0">
                <a:solidFill>
                  <a:srgbClr val="FF0000"/>
                </a:solidFill>
                <a:latin typeface="新細明體" pitchFamily="18" charset="-120"/>
              </a:rPr>
              <a:t>行為</a:t>
            </a:r>
            <a:r>
              <a:rPr lang="zh-TW" altLang="en-US" sz="3600" b="1" u="sng" dirty="0">
                <a:latin typeface="新細明體" pitchFamily="18" charset="-120"/>
              </a:rPr>
              <a:t>表徵</a:t>
            </a:r>
            <a:endParaRPr lang="en-US" altLang="zh-TW" sz="3600" b="1" u="sng" dirty="0">
              <a:latin typeface="新細明體" pitchFamily="18" charset="-120"/>
            </a:endParaRPr>
          </a:p>
          <a:p>
            <a:pPr eaLnBrk="1" hangingPunct="1"/>
            <a:r>
              <a:rPr lang="zh-TW" altLang="en-US" b="1" dirty="0" smtClean="0"/>
              <a:t>家庭方面</a:t>
            </a:r>
          </a:p>
          <a:p>
            <a:pPr lvl="1" eaLnBrk="1" hangingPunct="1">
              <a:buFont typeface="Wingdings" pitchFamily="2" charset="2"/>
              <a:buChar char="Ø"/>
            </a:pPr>
            <a:r>
              <a:rPr lang="zh-TW" altLang="en-US" sz="3200" dirty="0" smtClean="0"/>
              <a:t>排斥</a:t>
            </a:r>
          </a:p>
          <a:p>
            <a:pPr lvl="1" eaLnBrk="1" hangingPunct="1">
              <a:buFont typeface="Wingdings" pitchFamily="2" charset="2"/>
              <a:buChar char="Ø"/>
            </a:pPr>
            <a:r>
              <a:rPr lang="zh-TW" altLang="en-US" sz="3200" dirty="0" smtClean="0"/>
              <a:t>終日責罵</a:t>
            </a:r>
          </a:p>
          <a:p>
            <a:pPr lvl="1" eaLnBrk="1" hangingPunct="1">
              <a:buFont typeface="Wingdings" pitchFamily="2" charset="2"/>
              <a:buChar char="Ø"/>
            </a:pPr>
            <a:r>
              <a:rPr lang="zh-TW" altLang="en-US" sz="3200" dirty="0" smtClean="0"/>
              <a:t>侮辱性的批評</a:t>
            </a:r>
          </a:p>
          <a:p>
            <a:pPr lvl="1" eaLnBrk="1" hangingPunct="1">
              <a:buFont typeface="Wingdings" pitchFamily="2" charset="2"/>
              <a:buChar char="Ø"/>
            </a:pPr>
            <a:r>
              <a:rPr lang="zh-TW" altLang="en-US" sz="3200" dirty="0" smtClean="0"/>
              <a:t>恐嚇</a:t>
            </a:r>
          </a:p>
          <a:p>
            <a:pPr lvl="1" eaLnBrk="1" hangingPunct="1">
              <a:buFont typeface="Wingdings" pitchFamily="2" charset="2"/>
              <a:buChar char="Ø"/>
            </a:pPr>
            <a:r>
              <a:rPr lang="zh-TW" altLang="en-US" sz="3200" dirty="0" smtClean="0"/>
              <a:t>鼓勵偏差行為</a:t>
            </a:r>
          </a:p>
          <a:p>
            <a:pPr lvl="1" eaLnBrk="1" hangingPunct="1">
              <a:buFont typeface="Wingdings" pitchFamily="2" charset="2"/>
              <a:buChar char="Ø"/>
            </a:pPr>
            <a:r>
              <a:rPr lang="zh-TW" altLang="en-US" sz="3200" dirty="0" smtClean="0"/>
              <a:t>奇怪的懲罰方式</a:t>
            </a:r>
          </a:p>
          <a:p>
            <a:pPr lvl="1" eaLnBrk="1" hangingPunct="1"/>
            <a:endParaRPr lang="en-US" altLang="zh-TW" sz="3200"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19</a:t>
            </a:fld>
            <a:endParaRPr lang="en-US" altLang="zh-HK"/>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684213" y="360363"/>
            <a:ext cx="8101012" cy="1052512"/>
          </a:xfrm>
        </p:spPr>
        <p:txBody>
          <a:bodyPr/>
          <a:lstStyle/>
          <a:p>
            <a:pPr eaLnBrk="1" hangingPunct="1"/>
            <a:r>
              <a:rPr lang="zh-TW" altLang="en-US" sz="4800" b="1" dirty="0" smtClean="0"/>
              <a:t>虐待兒童的定義</a:t>
            </a:r>
          </a:p>
        </p:txBody>
      </p:sp>
      <p:sp>
        <p:nvSpPr>
          <p:cNvPr id="3077" name="Rectangle 3"/>
          <p:cNvSpPr>
            <a:spLocks noGrp="1" noChangeArrowheads="1"/>
          </p:cNvSpPr>
          <p:nvPr>
            <p:ph idx="1"/>
          </p:nvPr>
        </p:nvSpPr>
        <p:spPr>
          <a:xfrm>
            <a:off x="611560" y="2847975"/>
            <a:ext cx="8208912" cy="3461345"/>
          </a:xfrm>
        </p:spPr>
        <p:txBody>
          <a:bodyPr/>
          <a:lstStyle/>
          <a:p>
            <a:pPr eaLnBrk="1" hangingPunct="1"/>
            <a:r>
              <a:rPr lang="zh-TW" altLang="zh-TW" dirty="0" smtClean="0"/>
              <a:t>基於</a:t>
            </a:r>
            <a:r>
              <a:rPr lang="zh-TW" altLang="zh-TW" u="sng" dirty="0">
                <a:solidFill>
                  <a:srgbClr val="FF3300"/>
                </a:solidFill>
              </a:rPr>
              <a:t>社會的標準</a:t>
            </a:r>
            <a:r>
              <a:rPr lang="zh-TW" altLang="zh-TW" dirty="0"/>
              <a:t>和</a:t>
            </a:r>
            <a:r>
              <a:rPr lang="zh-TW" altLang="zh-TW" u="sng" dirty="0">
                <a:solidFill>
                  <a:srgbClr val="FF3300"/>
                </a:solidFill>
              </a:rPr>
              <a:t>專業知識</a:t>
            </a:r>
            <a:r>
              <a:rPr lang="zh-TW" altLang="zh-TW" dirty="0"/>
              <a:t>，去</a:t>
            </a:r>
            <a:r>
              <a:rPr lang="zh-TW" altLang="zh-TW" dirty="0" smtClean="0"/>
              <a:t>衡量</a:t>
            </a:r>
            <a:r>
              <a:rPr lang="zh-TW" altLang="en-US" dirty="0" smtClean="0"/>
              <a:t>哪</a:t>
            </a:r>
            <a:r>
              <a:rPr lang="zh-TW" altLang="zh-TW" dirty="0" smtClean="0"/>
              <a:t>些</a:t>
            </a:r>
            <a:r>
              <a:rPr lang="zh-TW" altLang="zh-TW" dirty="0"/>
              <a:t>是虐待兒童的</a:t>
            </a:r>
            <a:r>
              <a:rPr lang="zh-TW" altLang="zh-TW" dirty="0" smtClean="0"/>
              <a:t>行為。</a:t>
            </a:r>
            <a:endParaRPr lang="zh-TW" altLang="zh-TW" dirty="0"/>
          </a:p>
          <a:p>
            <a:pPr eaLnBrk="1" hangingPunct="1">
              <a:buFont typeface="Wingdings" pitchFamily="2" charset="2"/>
              <a:buChar char="Ø"/>
            </a:pPr>
            <a:r>
              <a:rPr lang="zh-TW" altLang="en-US" b="1" dirty="0" smtClean="0">
                <a:solidFill>
                  <a:srgbClr val="FF0000"/>
                </a:solidFill>
              </a:rPr>
              <a:t>作出</a:t>
            </a:r>
            <a:r>
              <a:rPr lang="zh-TW" altLang="en-US" b="1" dirty="0" smtClean="0"/>
              <a:t>危害</a:t>
            </a:r>
            <a:r>
              <a:rPr lang="zh-TW" altLang="en-US" b="1" dirty="0"/>
              <a:t>或損害兒童</a:t>
            </a:r>
            <a:r>
              <a:rPr lang="zh-TW" altLang="en-US" b="1" dirty="0" smtClean="0"/>
              <a:t>身 </a:t>
            </a:r>
            <a:r>
              <a:rPr lang="en-US" altLang="zh-TW" b="1" dirty="0" smtClean="0"/>
              <a:t>/</a:t>
            </a:r>
            <a:r>
              <a:rPr lang="zh-TW" altLang="en-US" b="1" dirty="0" smtClean="0"/>
              <a:t> 心</a:t>
            </a:r>
            <a:r>
              <a:rPr lang="zh-TW" altLang="en-US" b="1" dirty="0"/>
              <a:t>健康發展</a:t>
            </a:r>
            <a:r>
              <a:rPr lang="zh-TW" altLang="en-US" b="1" dirty="0" smtClean="0"/>
              <a:t>的行為</a:t>
            </a:r>
            <a:endParaRPr lang="en-US" altLang="zh-TW" b="1" dirty="0" smtClean="0"/>
          </a:p>
          <a:p>
            <a:pPr marL="0" indent="0" algn="ctr" eaLnBrk="1" hangingPunct="1">
              <a:buNone/>
            </a:pPr>
            <a:r>
              <a:rPr lang="zh-TW" altLang="en-US" dirty="0" smtClean="0"/>
              <a:t>或</a:t>
            </a:r>
            <a:endParaRPr lang="en-US" altLang="zh-TW" dirty="0" smtClean="0"/>
          </a:p>
          <a:p>
            <a:pPr eaLnBrk="1" hangingPunct="1">
              <a:buFont typeface="Wingdings" pitchFamily="2" charset="2"/>
              <a:buChar char="Ø"/>
            </a:pPr>
            <a:r>
              <a:rPr lang="zh-TW" altLang="en-US" b="1" dirty="0" smtClean="0">
                <a:solidFill>
                  <a:srgbClr val="FF0000"/>
                </a:solidFill>
              </a:rPr>
              <a:t>不作</a:t>
            </a:r>
            <a:r>
              <a:rPr lang="zh-TW" altLang="en-US" b="1" dirty="0" smtClean="0"/>
              <a:t>出某行為以致兒童的身 </a:t>
            </a:r>
            <a:r>
              <a:rPr lang="en-US" altLang="zh-TW" b="1" dirty="0" smtClean="0"/>
              <a:t>/</a:t>
            </a:r>
            <a:r>
              <a:rPr lang="zh-TW" altLang="en-US" b="1" dirty="0" smtClean="0"/>
              <a:t> 心健康發展受危害或損害</a:t>
            </a:r>
            <a:endParaRPr lang="zh-TW" altLang="en-US" b="1"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2</a:t>
            </a:fld>
            <a:endParaRPr lang="en-US" altLang="zh-HK"/>
          </a:p>
        </p:txBody>
      </p:sp>
      <p:sp>
        <p:nvSpPr>
          <p:cNvPr id="3078" name="Rectangle 4"/>
          <p:cNvSpPr>
            <a:spLocks noChangeArrowheads="1"/>
          </p:cNvSpPr>
          <p:nvPr/>
        </p:nvSpPr>
        <p:spPr bwMode="auto">
          <a:xfrm>
            <a:off x="971550" y="1546225"/>
            <a:ext cx="700704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SimSun" pitchFamily="2" charset="-122"/>
              </a:defRPr>
            </a:lvl1pPr>
            <a:lvl2pPr marL="742950" indent="-285750" eaLnBrk="0" hangingPunct="0">
              <a:defRPr kumimoji="1">
                <a:solidFill>
                  <a:schemeClr val="tx1"/>
                </a:solidFill>
                <a:latin typeface="Arial" charset="0"/>
                <a:ea typeface="SimSun" pitchFamily="2" charset="-122"/>
              </a:defRPr>
            </a:lvl2pPr>
            <a:lvl3pPr marL="1143000" indent="-228600" eaLnBrk="0" hangingPunct="0">
              <a:defRPr kumimoji="1">
                <a:solidFill>
                  <a:schemeClr val="tx1"/>
                </a:solidFill>
                <a:latin typeface="Arial" charset="0"/>
                <a:ea typeface="SimSun" pitchFamily="2" charset="-122"/>
              </a:defRPr>
            </a:lvl3pPr>
            <a:lvl4pPr marL="1600200" indent="-228600" eaLnBrk="0" hangingPunct="0">
              <a:defRPr kumimoji="1">
                <a:solidFill>
                  <a:schemeClr val="tx1"/>
                </a:solidFill>
                <a:latin typeface="Arial" charset="0"/>
                <a:ea typeface="SimSun" pitchFamily="2" charset="-122"/>
              </a:defRPr>
            </a:lvl4pPr>
            <a:lvl5pPr marL="2057400" indent="-228600" eaLnBrk="0" hangingPunct="0">
              <a:defRPr kumimoji="1">
                <a:solidFill>
                  <a:schemeClr val="tx1"/>
                </a:solidFill>
                <a:latin typeface="Arial" charset="0"/>
                <a:ea typeface="SimSun" pitchFamily="2" charset="-122"/>
              </a:defRPr>
            </a:lvl5pPr>
            <a:lvl6pPr marL="2514600" indent="-228600" eaLnBrk="0" fontAlgn="base" hangingPunct="0">
              <a:spcBef>
                <a:spcPct val="0"/>
              </a:spcBef>
              <a:spcAft>
                <a:spcPct val="0"/>
              </a:spcAft>
              <a:defRPr kumimoji="1">
                <a:solidFill>
                  <a:schemeClr val="tx1"/>
                </a:solidFill>
                <a:latin typeface="Arial" charset="0"/>
                <a:ea typeface="SimSun" pitchFamily="2" charset="-122"/>
              </a:defRPr>
            </a:lvl6pPr>
            <a:lvl7pPr marL="2971800" indent="-228600" eaLnBrk="0" fontAlgn="base" hangingPunct="0">
              <a:spcBef>
                <a:spcPct val="0"/>
              </a:spcBef>
              <a:spcAft>
                <a:spcPct val="0"/>
              </a:spcAft>
              <a:defRPr kumimoji="1">
                <a:solidFill>
                  <a:schemeClr val="tx1"/>
                </a:solidFill>
                <a:latin typeface="Arial" charset="0"/>
                <a:ea typeface="SimSun" pitchFamily="2" charset="-122"/>
              </a:defRPr>
            </a:lvl7pPr>
            <a:lvl8pPr marL="3429000" indent="-228600" eaLnBrk="0" fontAlgn="base" hangingPunct="0">
              <a:spcBef>
                <a:spcPct val="0"/>
              </a:spcBef>
              <a:spcAft>
                <a:spcPct val="0"/>
              </a:spcAft>
              <a:defRPr kumimoji="1">
                <a:solidFill>
                  <a:schemeClr val="tx1"/>
                </a:solidFill>
                <a:latin typeface="Arial" charset="0"/>
                <a:ea typeface="SimSun" pitchFamily="2" charset="-122"/>
              </a:defRPr>
            </a:lvl8pPr>
            <a:lvl9pPr marL="3886200" indent="-228600" eaLnBrk="0" fontAlgn="base" hangingPunct="0">
              <a:spcBef>
                <a:spcPct val="0"/>
              </a:spcBef>
              <a:spcAft>
                <a:spcPct val="0"/>
              </a:spcAft>
              <a:defRPr kumimoji="1">
                <a:solidFill>
                  <a:schemeClr val="tx1"/>
                </a:solidFill>
                <a:latin typeface="Arial" charset="0"/>
                <a:ea typeface="SimSun" pitchFamily="2" charset="-122"/>
              </a:defRPr>
            </a:lvl9pPr>
          </a:lstStyle>
          <a:p>
            <a:r>
              <a:rPr lang="zh-TW" altLang="en-US" sz="2800" dirty="0">
                <a:solidFill>
                  <a:schemeClr val="tx2"/>
                </a:solidFill>
                <a:latin typeface="標楷體" pitchFamily="65" charset="-120"/>
                <a:ea typeface="標楷體" pitchFamily="65" charset="-120"/>
              </a:rPr>
              <a:t>社會福利署</a:t>
            </a:r>
          </a:p>
          <a:p>
            <a:r>
              <a:rPr lang="zh-TW" altLang="en-US" sz="2800" u="sng" dirty="0">
                <a:solidFill>
                  <a:schemeClr val="tx2"/>
                </a:solidFill>
                <a:latin typeface="標楷體" pitchFamily="65" charset="-120"/>
                <a:ea typeface="標楷體" pitchFamily="65" charset="-120"/>
              </a:rPr>
              <a:t>處理虐待兒童個案程序指引</a:t>
            </a:r>
            <a:r>
              <a:rPr lang="en-US" altLang="zh-TW" sz="2800" u="sng" dirty="0">
                <a:solidFill>
                  <a:schemeClr val="tx2"/>
                </a:solidFill>
                <a:latin typeface="標楷體" pitchFamily="65" charset="-120"/>
                <a:ea typeface="標楷體" pitchFamily="65" charset="-120"/>
              </a:rPr>
              <a:t>(</a:t>
            </a:r>
            <a:r>
              <a:rPr lang="en-US" altLang="zh-TW" sz="2800" u="sng" dirty="0" smtClean="0">
                <a:solidFill>
                  <a:schemeClr val="tx2"/>
                </a:solidFill>
                <a:latin typeface="標楷體" pitchFamily="65" charset="-120"/>
                <a:ea typeface="標楷體" pitchFamily="65" charset="-120"/>
              </a:rPr>
              <a:t>2015</a:t>
            </a:r>
            <a:r>
              <a:rPr lang="zh-TW" altLang="en-US" sz="2800" u="sng" dirty="0" smtClean="0">
                <a:solidFill>
                  <a:schemeClr val="tx2"/>
                </a:solidFill>
                <a:latin typeface="標楷體" pitchFamily="65" charset="-120"/>
                <a:ea typeface="標楷體" pitchFamily="65" charset="-120"/>
              </a:rPr>
              <a:t>年</a:t>
            </a:r>
            <a:r>
              <a:rPr lang="zh-TW" altLang="en-US" sz="2800" u="sng" dirty="0">
                <a:solidFill>
                  <a:schemeClr val="tx2"/>
                </a:solidFill>
                <a:latin typeface="標楷體" pitchFamily="65" charset="-120"/>
                <a:ea typeface="標楷體" pitchFamily="65" charset="-120"/>
              </a:rPr>
              <a:t>修訂版</a:t>
            </a:r>
            <a:r>
              <a:rPr lang="en-US" altLang="zh-TW" sz="2800" u="sng" dirty="0">
                <a:solidFill>
                  <a:schemeClr val="tx2"/>
                </a:solidFill>
                <a:latin typeface="標楷體" pitchFamily="65" charset="-120"/>
                <a:ea typeface="標楷體" pitchFamily="65" charset="-120"/>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116632"/>
            <a:ext cx="8229600" cy="1143000"/>
          </a:xfrm>
        </p:spPr>
        <p:txBody>
          <a:bodyPr/>
          <a:lstStyle/>
          <a:p>
            <a:r>
              <a:rPr lang="zh-TW" altLang="en-US" b="1" dirty="0">
                <a:solidFill>
                  <a:srgbClr val="000000"/>
                </a:solidFill>
              </a:rPr>
              <a:t>處理懷疑虐兒個案的原則</a:t>
            </a:r>
          </a:p>
        </p:txBody>
      </p:sp>
      <p:sp>
        <p:nvSpPr>
          <p:cNvPr id="64515" name="Rectangle 3"/>
          <p:cNvSpPr>
            <a:spLocks noGrp="1" noChangeArrowheads="1"/>
          </p:cNvSpPr>
          <p:nvPr>
            <p:ph idx="1"/>
          </p:nvPr>
        </p:nvSpPr>
        <p:spPr>
          <a:xfrm>
            <a:off x="539552" y="1124745"/>
            <a:ext cx="8424936" cy="4896544"/>
          </a:xfrm>
        </p:spPr>
        <p:txBody>
          <a:bodyPr/>
          <a:lstStyle/>
          <a:p>
            <a:pPr>
              <a:lnSpc>
                <a:spcPct val="90000"/>
              </a:lnSpc>
              <a:spcBef>
                <a:spcPct val="30000"/>
              </a:spcBef>
              <a:buFont typeface="Wingdings" pitchFamily="2" charset="2"/>
              <a:buNone/>
            </a:pPr>
            <a:r>
              <a:rPr lang="zh-TW" altLang="en-US" sz="3600" b="1" u="sng" dirty="0">
                <a:solidFill>
                  <a:srgbClr val="FF5050"/>
                </a:solidFill>
              </a:rPr>
              <a:t>處理程序</a:t>
            </a:r>
          </a:p>
          <a:p>
            <a:pPr>
              <a:lnSpc>
                <a:spcPct val="90000"/>
              </a:lnSpc>
              <a:spcBef>
                <a:spcPct val="30000"/>
              </a:spcBef>
            </a:pPr>
            <a:r>
              <a:rPr lang="zh-TW" altLang="en-US" dirty="0" smtClean="0"/>
              <a:t>以</a:t>
            </a:r>
            <a:r>
              <a:rPr lang="zh-TW" altLang="en-US" dirty="0"/>
              <a:t>兒童的安全、需要、福祉和權利為重</a:t>
            </a:r>
            <a:r>
              <a:rPr lang="zh-TW" altLang="en-US" dirty="0" smtClean="0"/>
              <a:t>及最</a:t>
            </a:r>
            <a:r>
              <a:rPr lang="zh-TW" altLang="en-US" dirty="0"/>
              <a:t>優先</a:t>
            </a:r>
            <a:r>
              <a:rPr lang="zh-TW" altLang="en-US" dirty="0" smtClean="0"/>
              <a:t>考慮</a:t>
            </a:r>
            <a:endParaRPr lang="zh-TW" altLang="en-US" dirty="0"/>
          </a:p>
          <a:p>
            <a:pPr>
              <a:lnSpc>
                <a:spcPct val="90000"/>
              </a:lnSpc>
              <a:spcBef>
                <a:spcPct val="30000"/>
              </a:spcBef>
            </a:pPr>
            <a:r>
              <a:rPr lang="zh-TW" altLang="en-US" dirty="0"/>
              <a:t>必須</a:t>
            </a:r>
            <a:r>
              <a:rPr lang="zh-TW" altLang="en-US" u="sng" dirty="0">
                <a:solidFill>
                  <a:srgbClr val="9900CC"/>
                </a:solidFill>
              </a:rPr>
              <a:t>認真看待</a:t>
            </a:r>
            <a:r>
              <a:rPr lang="zh-TW" altLang="en-US" dirty="0"/>
              <a:t>懷疑有虐兒跡象的個案或接獲的懷疑虐兒個案舉報，並</a:t>
            </a:r>
            <a:r>
              <a:rPr lang="zh-TW" altLang="en-US" u="sng" dirty="0">
                <a:solidFill>
                  <a:srgbClr val="9900CC"/>
                </a:solidFill>
              </a:rPr>
              <a:t>盡早展開</a:t>
            </a:r>
            <a:r>
              <a:rPr lang="zh-TW" altLang="en-US" u="sng" dirty="0" smtClean="0">
                <a:solidFill>
                  <a:srgbClr val="9900CC"/>
                </a:solidFill>
              </a:rPr>
              <a:t>調查</a:t>
            </a:r>
            <a:endParaRPr lang="zh-TW" altLang="en-US" u="sng" dirty="0">
              <a:solidFill>
                <a:srgbClr val="FF66FF"/>
              </a:solidFill>
            </a:endParaRPr>
          </a:p>
          <a:p>
            <a:pPr>
              <a:lnSpc>
                <a:spcPct val="90000"/>
              </a:lnSpc>
              <a:spcBef>
                <a:spcPct val="30000"/>
              </a:spcBef>
            </a:pPr>
            <a:r>
              <a:rPr lang="zh-TW" altLang="en-US" dirty="0" smtClean="0"/>
              <a:t>首先</a:t>
            </a:r>
            <a:r>
              <a:rPr lang="zh-TW" altLang="en-US" dirty="0"/>
              <a:t>考慮有關兒童的</a:t>
            </a:r>
            <a:r>
              <a:rPr lang="zh-TW" altLang="en-US" u="sng" dirty="0">
                <a:solidFill>
                  <a:srgbClr val="CC0000"/>
                </a:solidFill>
              </a:rPr>
              <a:t>即時</a:t>
            </a:r>
            <a:r>
              <a:rPr lang="zh-TW" altLang="en-US" u="sng" dirty="0" smtClean="0">
                <a:solidFill>
                  <a:srgbClr val="CC0000"/>
                </a:solidFill>
              </a:rPr>
              <a:t>安全</a:t>
            </a:r>
            <a:endParaRPr lang="zh-TW" altLang="en-US" dirty="0"/>
          </a:p>
          <a:p>
            <a:pPr>
              <a:lnSpc>
                <a:spcPct val="90000"/>
              </a:lnSpc>
              <a:spcBef>
                <a:spcPct val="30000"/>
              </a:spcBef>
            </a:pPr>
            <a:r>
              <a:rPr lang="zh-TW" altLang="en-US" dirty="0" smtClean="0"/>
              <a:t>與</a:t>
            </a:r>
            <a:r>
              <a:rPr lang="zh-TW" altLang="en-US" dirty="0"/>
              <a:t>懷疑受虐兒童</a:t>
            </a:r>
            <a:r>
              <a:rPr lang="zh-TW" altLang="en-US" u="sng" dirty="0">
                <a:solidFill>
                  <a:srgbClr val="9900FF"/>
                </a:solidFill>
              </a:rPr>
              <a:t>面談</a:t>
            </a:r>
            <a:r>
              <a:rPr lang="zh-TW" altLang="en-US" dirty="0"/>
              <a:t>，並應向懷疑施虐者以外的其他有關人士收集相關資料，從而確定兒童的</a:t>
            </a:r>
            <a:r>
              <a:rPr lang="zh-TW" altLang="en-US" dirty="0" smtClean="0"/>
              <a:t>狀況</a:t>
            </a:r>
            <a:endParaRPr lang="zh-TW" altLang="en-US"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20</a:t>
            </a:fld>
            <a:endParaRPr lang="en-US" altLang="zh-HK"/>
          </a:p>
        </p:txBody>
      </p:sp>
    </p:spTree>
    <p:extLst>
      <p:ext uri="{BB962C8B-B14F-4D97-AF65-F5344CB8AC3E}">
        <p14:creationId xmlns:p14="http://schemas.microsoft.com/office/powerpoint/2010/main" val="2110589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zh-TW" altLang="en-US" b="1">
                <a:solidFill>
                  <a:srgbClr val="000000"/>
                </a:solidFill>
              </a:rPr>
              <a:t>處理懷疑虐兒個案的原則</a:t>
            </a:r>
          </a:p>
        </p:txBody>
      </p:sp>
      <p:sp>
        <p:nvSpPr>
          <p:cNvPr id="65539" name="Rectangle 3"/>
          <p:cNvSpPr>
            <a:spLocks noGrp="1" noChangeArrowheads="1"/>
          </p:cNvSpPr>
          <p:nvPr>
            <p:ph idx="1"/>
          </p:nvPr>
        </p:nvSpPr>
        <p:spPr>
          <a:xfrm>
            <a:off x="827584" y="1412776"/>
            <a:ext cx="7921129" cy="4753074"/>
          </a:xfrm>
        </p:spPr>
        <p:txBody>
          <a:bodyPr/>
          <a:lstStyle/>
          <a:p>
            <a:pPr>
              <a:lnSpc>
                <a:spcPct val="95000"/>
              </a:lnSpc>
              <a:spcBef>
                <a:spcPct val="45000"/>
              </a:spcBef>
              <a:buFont typeface="Wingdings" pitchFamily="2" charset="2"/>
              <a:buNone/>
            </a:pPr>
            <a:r>
              <a:rPr lang="zh-TW" altLang="en-US" sz="3600" b="1" u="sng" dirty="0">
                <a:solidFill>
                  <a:srgbClr val="FF5050"/>
                </a:solidFill>
              </a:rPr>
              <a:t>兒童</a:t>
            </a:r>
          </a:p>
          <a:p>
            <a:pPr>
              <a:lnSpc>
                <a:spcPct val="95000"/>
              </a:lnSpc>
            </a:pPr>
            <a:r>
              <a:rPr lang="zh-TW" altLang="en-US" u="sng" dirty="0" smtClean="0">
                <a:solidFill>
                  <a:srgbClr val="CC0000"/>
                </a:solidFill>
              </a:rPr>
              <a:t>避免</a:t>
            </a:r>
            <a:r>
              <a:rPr lang="zh-TW" altLang="en-US" dirty="0"/>
              <a:t>要求有關</a:t>
            </a:r>
            <a:r>
              <a:rPr lang="zh-TW" altLang="en-US" u="sng" dirty="0">
                <a:solidFill>
                  <a:srgbClr val="CC0000"/>
                </a:solidFill>
              </a:rPr>
              <a:t>兒童重複描述受虐事件</a:t>
            </a:r>
            <a:r>
              <a:rPr lang="zh-TW" altLang="en-US" dirty="0"/>
              <a:t>， 以及將</a:t>
            </a:r>
            <a:r>
              <a:rPr lang="zh-TW" altLang="en-US" u="sng" dirty="0">
                <a:solidFill>
                  <a:srgbClr val="CC0000"/>
                </a:solidFill>
              </a:rPr>
              <a:t>檢驗次數減至</a:t>
            </a:r>
            <a:r>
              <a:rPr lang="zh-TW" altLang="en-US" u="sng" dirty="0" smtClean="0">
                <a:solidFill>
                  <a:srgbClr val="CC0000"/>
                </a:solidFill>
              </a:rPr>
              <a:t>最少</a:t>
            </a:r>
            <a:endParaRPr lang="en-US" altLang="zh-TW" u="sng" dirty="0" smtClean="0">
              <a:solidFill>
                <a:srgbClr val="CC0000"/>
              </a:solidFill>
            </a:endParaRPr>
          </a:p>
          <a:p>
            <a:pPr>
              <a:lnSpc>
                <a:spcPct val="95000"/>
              </a:lnSpc>
            </a:pPr>
            <a:r>
              <a:rPr lang="zh-TW" altLang="en-US" dirty="0" smtClean="0"/>
              <a:t>顧及受</a:t>
            </a:r>
            <a:r>
              <a:rPr lang="zh-TW" altLang="en-US" dirty="0"/>
              <a:t>虐兒童</a:t>
            </a:r>
            <a:r>
              <a:rPr lang="zh-TW" altLang="en-US" dirty="0" smtClean="0"/>
              <a:t>的</a:t>
            </a:r>
            <a:r>
              <a:rPr lang="zh-TW" altLang="en-US" u="sng" dirty="0" smtClean="0">
                <a:solidFill>
                  <a:srgbClr val="9900CC"/>
                </a:solidFill>
              </a:rPr>
              <a:t>意願和感受</a:t>
            </a:r>
            <a:r>
              <a:rPr lang="zh-TW" altLang="en-US" dirty="0" smtClean="0"/>
              <a:t>及</a:t>
            </a:r>
            <a:r>
              <a:rPr lang="zh-TW" altLang="en-US" u="sng" dirty="0" smtClean="0">
                <a:solidFill>
                  <a:srgbClr val="9900CC"/>
                </a:solidFill>
              </a:rPr>
              <a:t>安全</a:t>
            </a:r>
            <a:r>
              <a:rPr lang="zh-TW" altLang="en-US" dirty="0" smtClean="0"/>
              <a:t>之間取得</a:t>
            </a:r>
            <a:r>
              <a:rPr lang="zh-TW" altLang="en-US" u="sng" dirty="0" smtClean="0">
                <a:solidFill>
                  <a:srgbClr val="9900CC"/>
                </a:solidFill>
              </a:rPr>
              <a:t>平衡</a:t>
            </a:r>
            <a:endParaRPr lang="zh-TW" altLang="en-US" dirty="0" smtClean="0"/>
          </a:p>
          <a:p>
            <a:pPr>
              <a:lnSpc>
                <a:spcPct val="95000"/>
              </a:lnSpc>
            </a:pPr>
            <a:r>
              <a:rPr lang="zh-TW" altLang="en-US" dirty="0" smtClean="0"/>
              <a:t>向受虐兒童解釋</a:t>
            </a:r>
            <a:r>
              <a:rPr lang="zh-TW" altLang="en-US" dirty="0"/>
              <a:t>，為保障其最佳利益，</a:t>
            </a:r>
            <a:r>
              <a:rPr lang="zh-TW" altLang="en-US" u="sng" dirty="0">
                <a:solidFill>
                  <a:schemeClr val="hlink"/>
                </a:solidFill>
              </a:rPr>
              <a:t>不能作出保密</a:t>
            </a:r>
            <a:r>
              <a:rPr lang="zh-TW" altLang="en-US" u="sng" dirty="0" smtClean="0">
                <a:solidFill>
                  <a:schemeClr val="hlink"/>
                </a:solidFill>
              </a:rPr>
              <a:t>承諾</a:t>
            </a:r>
            <a:endParaRPr lang="zh-TW" altLang="en-US" dirty="0"/>
          </a:p>
          <a:p>
            <a:pPr>
              <a:lnSpc>
                <a:spcPct val="95000"/>
              </a:lnSpc>
              <a:spcBef>
                <a:spcPct val="45000"/>
              </a:spcBef>
              <a:buFont typeface="Wingdings" pitchFamily="2" charset="2"/>
              <a:buNone/>
            </a:pPr>
            <a:endParaRPr lang="en-US" altLang="zh-TW" sz="2800"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21</a:t>
            </a:fld>
            <a:endParaRPr lang="en-US" altLang="zh-HK"/>
          </a:p>
        </p:txBody>
      </p:sp>
    </p:spTree>
    <p:extLst>
      <p:ext uri="{BB962C8B-B14F-4D97-AF65-F5344CB8AC3E}">
        <p14:creationId xmlns:p14="http://schemas.microsoft.com/office/powerpoint/2010/main" val="3830206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zh-TW" altLang="en-US" b="1">
                <a:solidFill>
                  <a:srgbClr val="000000"/>
                </a:solidFill>
              </a:rPr>
              <a:t>處理懷疑虐兒個案的原則</a:t>
            </a:r>
          </a:p>
        </p:txBody>
      </p:sp>
      <p:sp>
        <p:nvSpPr>
          <p:cNvPr id="66563" name="Rectangle 3"/>
          <p:cNvSpPr>
            <a:spLocks noGrp="1" noChangeArrowheads="1"/>
          </p:cNvSpPr>
          <p:nvPr>
            <p:ph idx="1"/>
          </p:nvPr>
        </p:nvSpPr>
        <p:spPr>
          <a:xfrm>
            <a:off x="899592" y="1268760"/>
            <a:ext cx="7784033" cy="4895949"/>
          </a:xfrm>
        </p:spPr>
        <p:txBody>
          <a:bodyPr/>
          <a:lstStyle/>
          <a:p>
            <a:pPr>
              <a:lnSpc>
                <a:spcPct val="95000"/>
              </a:lnSpc>
              <a:buFont typeface="Wingdings" pitchFamily="2" charset="2"/>
              <a:buNone/>
            </a:pPr>
            <a:r>
              <a:rPr lang="zh-TW" altLang="en-US" sz="3600" b="1" u="sng" dirty="0">
                <a:solidFill>
                  <a:srgbClr val="FF5050"/>
                </a:solidFill>
              </a:rPr>
              <a:t>家長</a:t>
            </a:r>
          </a:p>
          <a:p>
            <a:pPr>
              <a:lnSpc>
                <a:spcPct val="95000"/>
              </a:lnSpc>
            </a:pPr>
            <a:r>
              <a:rPr lang="zh-TW" altLang="en-US" u="sng" dirty="0" smtClean="0">
                <a:solidFill>
                  <a:srgbClr val="9900CC"/>
                </a:solidFill>
              </a:rPr>
              <a:t>協助</a:t>
            </a:r>
            <a:r>
              <a:rPr lang="zh-TW" altLang="en-US" dirty="0"/>
              <a:t>受虐</a:t>
            </a:r>
            <a:r>
              <a:rPr lang="zh-TW" altLang="en-US" dirty="0" smtClean="0"/>
              <a:t>兒童及其</a:t>
            </a:r>
            <a:r>
              <a:rPr lang="zh-TW" altLang="en-US" dirty="0"/>
              <a:t>家人和與其關係密切的人士，以保護受虐</a:t>
            </a:r>
            <a:r>
              <a:rPr lang="zh-TW" altLang="en-US" dirty="0" smtClean="0"/>
              <a:t>兒童</a:t>
            </a:r>
            <a:endParaRPr lang="zh-TW" altLang="en-US" dirty="0"/>
          </a:p>
          <a:p>
            <a:pPr>
              <a:lnSpc>
                <a:spcPct val="95000"/>
              </a:lnSpc>
            </a:pPr>
            <a:r>
              <a:rPr lang="zh-TW" altLang="en-US" u="sng" dirty="0" smtClean="0">
                <a:solidFill>
                  <a:srgbClr val="9900CC"/>
                </a:solidFill>
              </a:rPr>
              <a:t>徵詢</a:t>
            </a:r>
            <a:r>
              <a:rPr lang="zh-TW" altLang="en-US" u="sng" dirty="0">
                <a:solidFill>
                  <a:srgbClr val="9900CC"/>
                </a:solidFill>
              </a:rPr>
              <a:t>和</a:t>
            </a:r>
            <a:r>
              <a:rPr lang="zh-TW" altLang="en-US" u="sng" dirty="0" smtClean="0">
                <a:solidFill>
                  <a:srgbClr val="9900CC"/>
                </a:solidFill>
              </a:rPr>
              <a:t>考慮</a:t>
            </a:r>
            <a:r>
              <a:rPr lang="zh-TW" altLang="en-US" dirty="0" smtClean="0"/>
              <a:t>父母</a:t>
            </a:r>
            <a:r>
              <a:rPr lang="en-US" altLang="zh-TW" dirty="0" smtClean="0"/>
              <a:t>/</a:t>
            </a:r>
            <a:r>
              <a:rPr lang="zh-TW" altLang="en-US" dirty="0" smtClean="0"/>
              <a:t>監護人</a:t>
            </a:r>
            <a:r>
              <a:rPr lang="en-US" altLang="zh-TW" dirty="0" smtClean="0"/>
              <a:t>/</a:t>
            </a:r>
            <a:r>
              <a:rPr lang="zh-TW" altLang="en-US" dirty="0" smtClean="0"/>
              <a:t>與受虐兒童關係</a:t>
            </a:r>
            <a:r>
              <a:rPr lang="zh-TW" altLang="en-US" dirty="0"/>
              <a:t>密切人士的</a:t>
            </a:r>
            <a:r>
              <a:rPr lang="zh-TW" altLang="en-US" u="sng" dirty="0" smtClean="0">
                <a:solidFill>
                  <a:srgbClr val="9900CC"/>
                </a:solidFill>
              </a:rPr>
              <a:t>意見</a:t>
            </a:r>
            <a:endParaRPr lang="en-US" altLang="zh-TW" u="sng" dirty="0" smtClean="0">
              <a:solidFill>
                <a:srgbClr val="9900CC"/>
              </a:solidFill>
            </a:endParaRPr>
          </a:p>
          <a:p>
            <a:pPr>
              <a:lnSpc>
                <a:spcPct val="95000"/>
              </a:lnSpc>
            </a:pPr>
            <a:r>
              <a:rPr lang="zh-TW" altLang="en-US" dirty="0" smtClean="0"/>
              <a:t>考慮父母</a:t>
            </a:r>
            <a:r>
              <a:rPr lang="en-US" altLang="zh-TW" dirty="0"/>
              <a:t>/</a:t>
            </a:r>
            <a:r>
              <a:rPr lang="zh-TW" altLang="en-US" dirty="0" smtClean="0"/>
              <a:t>照顧</a:t>
            </a:r>
            <a:r>
              <a:rPr lang="zh-TW" altLang="en-US" dirty="0"/>
              <a:t>者</a:t>
            </a:r>
            <a:r>
              <a:rPr lang="zh-TW" altLang="en-US" u="sng" dirty="0">
                <a:solidFill>
                  <a:srgbClr val="9900CC"/>
                </a:solidFill>
              </a:rPr>
              <a:t>是否合作</a:t>
            </a:r>
            <a:r>
              <a:rPr lang="zh-TW" altLang="en-US" dirty="0"/>
              <a:t>和</a:t>
            </a:r>
            <a:r>
              <a:rPr lang="zh-TW" altLang="en-US" u="sng" dirty="0">
                <a:solidFill>
                  <a:srgbClr val="9900CC"/>
                </a:solidFill>
              </a:rPr>
              <a:t>能否保護</a:t>
            </a:r>
            <a:r>
              <a:rPr lang="zh-TW" altLang="en-US" dirty="0"/>
              <a:t>受虐</a:t>
            </a:r>
            <a:r>
              <a:rPr lang="zh-TW" altLang="en-US" dirty="0" smtClean="0"/>
              <a:t>兒童</a:t>
            </a:r>
            <a:endParaRPr lang="zh-TW" altLang="en-US" dirty="0"/>
          </a:p>
          <a:p>
            <a:pPr>
              <a:lnSpc>
                <a:spcPct val="95000"/>
              </a:lnSpc>
            </a:pPr>
            <a:r>
              <a:rPr lang="zh-TW" altLang="en-US" dirty="0"/>
              <a:t>必須</a:t>
            </a:r>
            <a:r>
              <a:rPr lang="zh-TW" altLang="en-US" u="sng" dirty="0">
                <a:solidFill>
                  <a:srgbClr val="CC0000"/>
                </a:solidFill>
              </a:rPr>
              <a:t>把兒童的利益放在</a:t>
            </a:r>
            <a:r>
              <a:rPr lang="zh-TW" altLang="en-US" u="sng" dirty="0" smtClean="0">
                <a:solidFill>
                  <a:srgbClr val="CC0000"/>
                </a:solidFill>
              </a:rPr>
              <a:t>首位</a:t>
            </a:r>
            <a:endParaRPr lang="zh-TW" altLang="en-US" sz="2800"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22</a:t>
            </a:fld>
            <a:endParaRPr lang="en-US" altLang="zh-HK"/>
          </a:p>
        </p:txBody>
      </p:sp>
    </p:spTree>
    <p:extLst>
      <p:ext uri="{BB962C8B-B14F-4D97-AF65-F5344CB8AC3E}">
        <p14:creationId xmlns:p14="http://schemas.microsoft.com/office/powerpoint/2010/main" val="1545430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zh-TW" altLang="en-US" b="1" dirty="0">
                <a:solidFill>
                  <a:srgbClr val="000000"/>
                </a:solidFill>
              </a:rPr>
              <a:t>處理懷疑虐兒個案的原則</a:t>
            </a:r>
          </a:p>
        </p:txBody>
      </p:sp>
      <p:sp>
        <p:nvSpPr>
          <p:cNvPr id="67587" name="Rectangle 3"/>
          <p:cNvSpPr>
            <a:spLocks noGrp="1" noChangeArrowheads="1"/>
          </p:cNvSpPr>
          <p:nvPr>
            <p:ph idx="1"/>
          </p:nvPr>
        </p:nvSpPr>
        <p:spPr>
          <a:xfrm>
            <a:off x="323528" y="1268760"/>
            <a:ext cx="8748464" cy="5256584"/>
          </a:xfrm>
        </p:spPr>
        <p:txBody>
          <a:bodyPr/>
          <a:lstStyle/>
          <a:p>
            <a:pPr>
              <a:lnSpc>
                <a:spcPct val="95000"/>
              </a:lnSpc>
              <a:buFont typeface="Wingdings" pitchFamily="2" charset="2"/>
              <a:buNone/>
            </a:pPr>
            <a:r>
              <a:rPr lang="zh-TW" altLang="en-US" sz="3600" b="1" u="sng" dirty="0">
                <a:solidFill>
                  <a:srgbClr val="FF5050"/>
                </a:solidFill>
              </a:rPr>
              <a:t>多專業合作</a:t>
            </a:r>
          </a:p>
          <a:p>
            <a:pPr>
              <a:lnSpc>
                <a:spcPct val="95000"/>
              </a:lnSpc>
            </a:pPr>
            <a:r>
              <a:rPr lang="zh-TW" altLang="en-US" dirty="0"/>
              <a:t>專業人士應把在執行職務的過程中所得的當事人個人</a:t>
            </a:r>
            <a:r>
              <a:rPr lang="zh-TW" altLang="en-US" u="sng" dirty="0">
                <a:solidFill>
                  <a:srgbClr val="CC0000"/>
                </a:solidFill>
              </a:rPr>
              <a:t>資料</a:t>
            </a:r>
            <a:r>
              <a:rPr lang="zh-TW" altLang="en-US" u="sng" dirty="0" smtClean="0">
                <a:solidFill>
                  <a:srgbClr val="CC0000"/>
                </a:solidFill>
              </a:rPr>
              <a:t>保密</a:t>
            </a:r>
            <a:endParaRPr lang="en-US" altLang="zh-TW" u="sng" dirty="0" smtClean="0">
              <a:solidFill>
                <a:srgbClr val="CC0000"/>
              </a:solidFill>
            </a:endParaRPr>
          </a:p>
          <a:p>
            <a:pPr>
              <a:lnSpc>
                <a:spcPct val="95000"/>
              </a:lnSpc>
            </a:pPr>
            <a:r>
              <a:rPr lang="zh-TW" altLang="en-US" dirty="0" smtClean="0"/>
              <a:t>在</a:t>
            </a:r>
            <a:r>
              <a:rPr lang="zh-TW" altLang="en-US" dirty="0"/>
              <a:t>特殊情況下，如有需要披露資料以防止對兒童造成可預見的傷害，則</a:t>
            </a:r>
            <a:r>
              <a:rPr lang="zh-TW" altLang="en-US" u="sng" dirty="0">
                <a:solidFill>
                  <a:srgbClr val="CC0000"/>
                </a:solidFill>
              </a:rPr>
              <a:t>可視乎情況披露</a:t>
            </a:r>
            <a:r>
              <a:rPr lang="zh-TW" altLang="en-US" dirty="0"/>
              <a:t>有關</a:t>
            </a:r>
            <a:r>
              <a:rPr lang="zh-TW" altLang="en-US" dirty="0" smtClean="0"/>
              <a:t>資料</a:t>
            </a:r>
            <a:endParaRPr lang="zh-TW" altLang="en-US" dirty="0"/>
          </a:p>
          <a:p>
            <a:pPr>
              <a:lnSpc>
                <a:spcPct val="95000"/>
              </a:lnSpc>
            </a:pPr>
            <a:r>
              <a:rPr lang="zh-TW" altLang="en-US" dirty="0" smtClean="0"/>
              <a:t>應</a:t>
            </a:r>
            <a:r>
              <a:rPr lang="zh-TW" altLang="en-US" u="sng" dirty="0">
                <a:solidFill>
                  <a:srgbClr val="C00000"/>
                </a:solidFill>
              </a:rPr>
              <a:t>盡早</a:t>
            </a:r>
            <a:r>
              <a:rPr lang="zh-TW" altLang="en-US" dirty="0"/>
              <a:t>把所得的受虐事件資料</a:t>
            </a:r>
            <a:r>
              <a:rPr lang="zh-TW" altLang="en-US" u="sng" dirty="0">
                <a:solidFill>
                  <a:srgbClr val="9900CC"/>
                </a:solidFill>
              </a:rPr>
              <a:t>提供給其他相關人士</a:t>
            </a:r>
            <a:r>
              <a:rPr lang="zh-TW" altLang="en-US" dirty="0"/>
              <a:t>，以確保能有效保護受虐</a:t>
            </a:r>
            <a:r>
              <a:rPr lang="zh-TW" altLang="en-US" dirty="0" smtClean="0"/>
              <a:t>兒童</a:t>
            </a:r>
            <a:endParaRPr lang="zh-TW" altLang="en-US" dirty="0"/>
          </a:p>
          <a:p>
            <a:pPr>
              <a:lnSpc>
                <a:spcPct val="95000"/>
              </a:lnSpc>
            </a:pPr>
            <a:r>
              <a:rPr lang="zh-TW" altLang="en-US" dirty="0" smtClean="0"/>
              <a:t>專業</a:t>
            </a:r>
            <a:r>
              <a:rPr lang="zh-TW" altLang="en-US" dirty="0"/>
              <a:t>人士應在切實可行的範圍內</a:t>
            </a:r>
            <a:r>
              <a:rPr lang="zh-TW" altLang="en-US" b="1" u="sng" dirty="0">
                <a:solidFill>
                  <a:srgbClr val="CC0000"/>
                </a:solidFill>
              </a:rPr>
              <a:t>達成共識</a:t>
            </a:r>
            <a:r>
              <a:rPr lang="zh-TW" altLang="en-US" dirty="0"/>
              <a:t>，並緊記</a:t>
            </a:r>
            <a:r>
              <a:rPr lang="zh-TW" altLang="en-US" u="sng" dirty="0">
                <a:solidFill>
                  <a:srgbClr val="C00000"/>
                </a:solidFill>
              </a:rPr>
              <a:t>首要關注</a:t>
            </a:r>
            <a:r>
              <a:rPr lang="zh-TW" altLang="en-US" dirty="0"/>
              <a:t>的是有關</a:t>
            </a:r>
            <a:r>
              <a:rPr lang="zh-TW" altLang="en-US" u="sng" dirty="0">
                <a:solidFill>
                  <a:srgbClr val="C00000"/>
                </a:solidFill>
              </a:rPr>
              <a:t>兒童的安全和</a:t>
            </a:r>
            <a:r>
              <a:rPr lang="zh-TW" altLang="en-US" u="sng" dirty="0" smtClean="0">
                <a:solidFill>
                  <a:srgbClr val="C00000"/>
                </a:solidFill>
              </a:rPr>
              <a:t>福祉</a:t>
            </a:r>
            <a:endParaRPr lang="zh-TW" altLang="en-US" u="sng" dirty="0">
              <a:solidFill>
                <a:srgbClr val="C00000"/>
              </a:solidFill>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23</a:t>
            </a:fld>
            <a:endParaRPr lang="en-US" altLang="zh-HK"/>
          </a:p>
        </p:txBody>
      </p:sp>
    </p:spTree>
    <p:extLst>
      <p:ext uri="{BB962C8B-B14F-4D97-AF65-F5344CB8AC3E}">
        <p14:creationId xmlns:p14="http://schemas.microsoft.com/office/powerpoint/2010/main" val="1393860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6130" name="Rectangle 2"/>
          <p:cNvSpPr>
            <a:spLocks noGrp="1" noChangeArrowheads="1"/>
          </p:cNvSpPr>
          <p:nvPr>
            <p:ph type="title"/>
          </p:nvPr>
        </p:nvSpPr>
        <p:spPr>
          <a:xfrm>
            <a:off x="908497" y="404714"/>
            <a:ext cx="7188200" cy="1143000"/>
          </a:xfrm>
          <a:noFill/>
          <a:ln/>
        </p:spPr>
        <p:txBody>
          <a:bodyPr/>
          <a:lstStyle/>
          <a:p>
            <a:r>
              <a:rPr lang="zh-TW" altLang="en-US" sz="4800" b="1" dirty="0">
                <a:latin typeface="新細明體" charset="-120"/>
              </a:rPr>
              <a:t>處理懷疑虐兒個案</a:t>
            </a:r>
          </a:p>
        </p:txBody>
      </p:sp>
      <p:sp>
        <p:nvSpPr>
          <p:cNvPr id="816131" name="Rectangle 3"/>
          <p:cNvSpPr>
            <a:spLocks noGrp="1" noChangeArrowheads="1"/>
          </p:cNvSpPr>
          <p:nvPr>
            <p:ph idx="1"/>
          </p:nvPr>
        </p:nvSpPr>
        <p:spPr>
          <a:xfrm>
            <a:off x="1115616" y="1835150"/>
            <a:ext cx="8064897" cy="4114800"/>
          </a:xfrm>
          <a:noFill/>
          <a:ln/>
        </p:spPr>
        <p:txBody>
          <a:bodyPr/>
          <a:lstStyle/>
          <a:p>
            <a:pPr>
              <a:lnSpc>
                <a:spcPct val="90000"/>
              </a:lnSpc>
              <a:buFont typeface="Wingdings" pitchFamily="2" charset="2"/>
              <a:buNone/>
            </a:pPr>
            <a:r>
              <a:rPr lang="zh-TW" altLang="en-US" sz="3600" b="1" dirty="0">
                <a:solidFill>
                  <a:srgbClr val="009900"/>
                </a:solidFill>
              </a:rPr>
              <a:t>需搜集的基本資料</a:t>
            </a:r>
          </a:p>
          <a:p>
            <a:pPr>
              <a:lnSpc>
                <a:spcPct val="90000"/>
              </a:lnSpc>
              <a:buFont typeface="Wingdings" pitchFamily="2" charset="2"/>
              <a:buChar char="Ø"/>
            </a:pPr>
            <a:r>
              <a:rPr lang="zh-TW" altLang="en-US" dirty="0">
                <a:solidFill>
                  <a:srgbClr val="000000"/>
                </a:solidFill>
              </a:rPr>
              <a:t>舉報人姓名、聯絡方法</a:t>
            </a:r>
          </a:p>
          <a:p>
            <a:pPr>
              <a:lnSpc>
                <a:spcPct val="90000"/>
              </a:lnSpc>
              <a:buFont typeface="Wingdings" pitchFamily="2" charset="2"/>
              <a:buChar char="Ø"/>
            </a:pPr>
            <a:r>
              <a:rPr lang="zh-TW" altLang="en-US" dirty="0">
                <a:solidFill>
                  <a:srgbClr val="000000"/>
                </a:solidFill>
              </a:rPr>
              <a:t>舉報人如何得知此懷疑虐兒個案</a:t>
            </a:r>
          </a:p>
          <a:p>
            <a:pPr>
              <a:lnSpc>
                <a:spcPct val="90000"/>
              </a:lnSpc>
              <a:buFont typeface="Wingdings" pitchFamily="2" charset="2"/>
              <a:buChar char="Ø"/>
            </a:pPr>
            <a:r>
              <a:rPr lang="zh-TW" altLang="en-US" dirty="0">
                <a:solidFill>
                  <a:srgbClr val="000000"/>
                </a:solidFill>
              </a:rPr>
              <a:t>有否其他人得知此事情</a:t>
            </a:r>
          </a:p>
          <a:p>
            <a:pPr>
              <a:lnSpc>
                <a:spcPct val="90000"/>
              </a:lnSpc>
              <a:buFont typeface="Wingdings" pitchFamily="2" charset="2"/>
              <a:buChar char="Ø"/>
            </a:pPr>
            <a:r>
              <a:rPr lang="zh-TW" altLang="en-US" dirty="0">
                <a:solidFill>
                  <a:srgbClr val="000000"/>
                </a:solidFill>
              </a:rPr>
              <a:t>有否其他機構與此家庭有接觸</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24</a:t>
            </a:fld>
            <a:endParaRPr lang="en-US" altLang="zh-HK"/>
          </a:p>
        </p:txBody>
      </p:sp>
    </p:spTree>
    <p:extLst>
      <p:ext uri="{BB962C8B-B14F-4D97-AF65-F5344CB8AC3E}">
        <p14:creationId xmlns:p14="http://schemas.microsoft.com/office/powerpoint/2010/main" val="2676288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Rectangle 2"/>
          <p:cNvSpPr>
            <a:spLocks noGrp="1" noChangeArrowheads="1"/>
          </p:cNvSpPr>
          <p:nvPr>
            <p:ph type="title"/>
          </p:nvPr>
        </p:nvSpPr>
        <p:spPr>
          <a:xfrm>
            <a:off x="1476375" y="301625"/>
            <a:ext cx="7061200" cy="1143000"/>
          </a:xfrm>
          <a:noFill/>
          <a:ln/>
        </p:spPr>
        <p:txBody>
          <a:bodyPr/>
          <a:lstStyle/>
          <a:p>
            <a:r>
              <a:rPr lang="zh-TW" altLang="en-US" sz="4800" b="1" dirty="0">
                <a:latin typeface="新細明體" charset="-120"/>
              </a:rPr>
              <a:t>處理懷疑虐兒個案</a:t>
            </a:r>
          </a:p>
        </p:txBody>
      </p:sp>
      <p:sp>
        <p:nvSpPr>
          <p:cNvPr id="818179" name="Rectangle 3"/>
          <p:cNvSpPr>
            <a:spLocks noGrp="1" noChangeArrowheads="1"/>
          </p:cNvSpPr>
          <p:nvPr>
            <p:ph idx="1"/>
          </p:nvPr>
        </p:nvSpPr>
        <p:spPr>
          <a:xfrm>
            <a:off x="683568" y="1412776"/>
            <a:ext cx="8352928" cy="5112568"/>
          </a:xfrm>
          <a:noFill/>
          <a:ln/>
        </p:spPr>
        <p:txBody>
          <a:bodyPr>
            <a:normAutofit lnSpcReduction="10000"/>
          </a:bodyPr>
          <a:lstStyle/>
          <a:p>
            <a:pPr>
              <a:buFont typeface="Monotype Sorts" pitchFamily="2" charset="2"/>
              <a:buNone/>
            </a:pPr>
            <a:r>
              <a:rPr lang="zh-TW" altLang="en-US" sz="3600" b="1" dirty="0">
                <a:solidFill>
                  <a:srgbClr val="009900"/>
                </a:solidFill>
              </a:rPr>
              <a:t>了解懷疑受虐兒童及其家庭情況</a:t>
            </a:r>
          </a:p>
          <a:p>
            <a:pPr>
              <a:buClr>
                <a:srgbClr val="9900FF"/>
              </a:buClr>
              <a:buFont typeface="Wingdings" pitchFamily="2" charset="2"/>
              <a:buChar char="Ø"/>
            </a:pPr>
            <a:r>
              <a:rPr lang="zh-TW" altLang="en-US" dirty="0"/>
              <a:t>虐待性質、事發地點、時間及次數</a:t>
            </a:r>
          </a:p>
          <a:p>
            <a:pPr>
              <a:buClr>
                <a:srgbClr val="9900FF"/>
              </a:buClr>
              <a:buFont typeface="Wingdings" pitchFamily="2" charset="2"/>
              <a:buChar char="Ø"/>
            </a:pPr>
            <a:r>
              <a:rPr lang="zh-TW" altLang="en-US" dirty="0"/>
              <a:t>受害兒童姓名、地址、出生日期、有否殘疾及特別需要</a:t>
            </a:r>
          </a:p>
          <a:p>
            <a:pPr>
              <a:buClr>
                <a:srgbClr val="9900FF"/>
              </a:buClr>
              <a:buFont typeface="Wingdings" pitchFamily="2" charset="2"/>
              <a:buChar char="Ø"/>
            </a:pPr>
            <a:r>
              <a:rPr lang="zh-TW" altLang="en-US" dirty="0"/>
              <a:t>兒童目前身處何地</a:t>
            </a:r>
          </a:p>
          <a:p>
            <a:pPr>
              <a:buClr>
                <a:srgbClr val="9900FF"/>
              </a:buClr>
              <a:buFont typeface="Wingdings" pitchFamily="2" charset="2"/>
              <a:buChar char="Ø"/>
            </a:pPr>
            <a:r>
              <a:rPr lang="zh-TW" altLang="en-US" dirty="0"/>
              <a:t>兒童當前的危險性</a:t>
            </a:r>
          </a:p>
          <a:p>
            <a:pPr>
              <a:buClr>
                <a:srgbClr val="9900FF"/>
              </a:buClr>
              <a:buFont typeface="Wingdings" pitchFamily="2" charset="2"/>
              <a:buChar char="Ø"/>
            </a:pPr>
            <a:r>
              <a:rPr lang="zh-TW" altLang="en-US" dirty="0" smtClean="0"/>
              <a:t>父母</a:t>
            </a:r>
            <a:r>
              <a:rPr lang="en-US" altLang="zh-TW" dirty="0" smtClean="0"/>
              <a:t>/</a:t>
            </a:r>
            <a:r>
              <a:rPr lang="zh-TW" altLang="en-US" dirty="0" smtClean="0"/>
              <a:t>照顧</a:t>
            </a:r>
            <a:r>
              <a:rPr lang="zh-TW" altLang="en-US" dirty="0"/>
              <a:t>者的姓名及其他資料</a:t>
            </a:r>
          </a:p>
          <a:p>
            <a:pPr>
              <a:buClr>
                <a:srgbClr val="9900FF"/>
              </a:buClr>
              <a:buFont typeface="Wingdings" pitchFamily="2" charset="2"/>
              <a:buChar char="Ø"/>
            </a:pPr>
            <a:r>
              <a:rPr lang="zh-TW" altLang="en-US" dirty="0"/>
              <a:t>家中其他兒童姓名、年齡及危險性</a:t>
            </a:r>
          </a:p>
          <a:p>
            <a:pPr>
              <a:buClr>
                <a:srgbClr val="9900FF"/>
              </a:buClr>
              <a:buFont typeface="Wingdings" pitchFamily="2" charset="2"/>
              <a:buChar char="Ø"/>
            </a:pPr>
            <a:r>
              <a:rPr lang="zh-TW" altLang="en-US" dirty="0"/>
              <a:t>兒童就讀</a:t>
            </a:r>
            <a:r>
              <a:rPr lang="zh-TW" altLang="en-US" dirty="0" smtClean="0"/>
              <a:t>學校</a:t>
            </a:r>
            <a:r>
              <a:rPr lang="en-US" altLang="zh-TW" dirty="0" smtClean="0"/>
              <a:t>/</a:t>
            </a:r>
            <a:r>
              <a:rPr lang="zh-TW" altLang="en-US" dirty="0" smtClean="0"/>
              <a:t>幼兒</a:t>
            </a:r>
            <a:r>
              <a:rPr lang="zh-TW" altLang="en-US" dirty="0"/>
              <a:t>中心名稱</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25</a:t>
            </a:fld>
            <a:endParaRPr lang="en-US" altLang="zh-HK"/>
          </a:p>
        </p:txBody>
      </p:sp>
    </p:spTree>
    <p:extLst>
      <p:ext uri="{BB962C8B-B14F-4D97-AF65-F5344CB8AC3E}">
        <p14:creationId xmlns:p14="http://schemas.microsoft.com/office/powerpoint/2010/main" val="4143888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6" name="Rectangle 2"/>
          <p:cNvSpPr>
            <a:spLocks noGrp="1" noChangeArrowheads="1"/>
          </p:cNvSpPr>
          <p:nvPr>
            <p:ph type="title"/>
          </p:nvPr>
        </p:nvSpPr>
        <p:spPr>
          <a:xfrm>
            <a:off x="1301750" y="476250"/>
            <a:ext cx="6726238" cy="865188"/>
          </a:xfrm>
        </p:spPr>
        <p:txBody>
          <a:bodyPr/>
          <a:lstStyle/>
          <a:p>
            <a:r>
              <a:rPr lang="zh-TW" altLang="en-US" sz="4400" b="1" dirty="0" smtClean="0"/>
              <a:t>初步家庭</a:t>
            </a:r>
            <a:r>
              <a:rPr lang="zh-TW" altLang="en-US" b="1" dirty="0"/>
              <a:t>／</a:t>
            </a:r>
            <a:r>
              <a:rPr lang="zh-TW" altLang="en-US" sz="4400" b="1" dirty="0" smtClean="0"/>
              <a:t>社會背景評估</a:t>
            </a:r>
            <a:endParaRPr lang="zh-TW" altLang="en-US" sz="4400" b="1" dirty="0"/>
          </a:p>
        </p:txBody>
      </p:sp>
      <p:sp>
        <p:nvSpPr>
          <p:cNvPr id="840707" name="Rectangle 3"/>
          <p:cNvSpPr>
            <a:spLocks noGrp="1" noChangeArrowheads="1"/>
          </p:cNvSpPr>
          <p:nvPr>
            <p:ph idx="1"/>
          </p:nvPr>
        </p:nvSpPr>
        <p:spPr>
          <a:xfrm>
            <a:off x="971600" y="1484784"/>
            <a:ext cx="7921575" cy="5040559"/>
          </a:xfrm>
        </p:spPr>
        <p:txBody>
          <a:bodyPr/>
          <a:lstStyle/>
          <a:p>
            <a:r>
              <a:rPr lang="zh-TW" altLang="en-US" dirty="0" smtClean="0"/>
              <a:t>兒童目前是否</a:t>
            </a:r>
            <a:r>
              <a:rPr lang="zh-TW" altLang="en-US" dirty="0" smtClean="0">
                <a:solidFill>
                  <a:srgbClr val="FF0000"/>
                </a:solidFill>
              </a:rPr>
              <a:t>安全</a:t>
            </a:r>
            <a:r>
              <a:rPr lang="zh-TW" altLang="en-US" dirty="0" smtClean="0"/>
              <a:t>？</a:t>
            </a:r>
            <a:endParaRPr lang="en-US" altLang="zh-TW" dirty="0" smtClean="0"/>
          </a:p>
          <a:p>
            <a:r>
              <a:rPr lang="zh-TW" altLang="en-US" dirty="0"/>
              <a:t>兒童面對甚麼</a:t>
            </a:r>
            <a:r>
              <a:rPr lang="zh-TW" altLang="en-US" dirty="0" smtClean="0">
                <a:solidFill>
                  <a:srgbClr val="FF0000"/>
                </a:solidFill>
              </a:rPr>
              <a:t>危機</a:t>
            </a:r>
            <a:r>
              <a:rPr lang="zh-TW" altLang="en-US" dirty="0" smtClean="0"/>
              <a:t>？（目前／日後）</a:t>
            </a:r>
            <a:endParaRPr lang="en-US" altLang="zh-TW" dirty="0"/>
          </a:p>
          <a:p>
            <a:pPr lvl="1">
              <a:buFont typeface="Wingdings" pitchFamily="2" charset="2"/>
              <a:buChar char="Ø"/>
            </a:pPr>
            <a:r>
              <a:rPr lang="zh-TW" altLang="en-US" dirty="0"/>
              <a:t>再受傷害</a:t>
            </a:r>
            <a:endParaRPr lang="en-US" altLang="zh-TW" dirty="0"/>
          </a:p>
          <a:p>
            <a:pPr lvl="1">
              <a:buFont typeface="Wingdings" pitchFamily="2" charset="2"/>
              <a:buChar char="Ø"/>
            </a:pPr>
            <a:r>
              <a:rPr lang="zh-TW" altLang="en-US" dirty="0"/>
              <a:t>受壓力不能說出真相／接受幫助</a:t>
            </a:r>
            <a:endParaRPr lang="en-US" altLang="zh-TW" dirty="0"/>
          </a:p>
          <a:p>
            <a:r>
              <a:rPr lang="zh-TW" altLang="en-US" dirty="0" smtClean="0"/>
              <a:t>是否有</a:t>
            </a:r>
            <a:r>
              <a:rPr lang="zh-TW" altLang="en-US" dirty="0" smtClean="0">
                <a:solidFill>
                  <a:srgbClr val="FF0000"/>
                </a:solidFill>
              </a:rPr>
              <a:t>其他兒童</a:t>
            </a:r>
            <a:r>
              <a:rPr lang="zh-TW" altLang="en-US" dirty="0" smtClean="0"/>
              <a:t>面對</a:t>
            </a:r>
            <a:r>
              <a:rPr lang="zh-TW" altLang="en-US" dirty="0" smtClean="0">
                <a:solidFill>
                  <a:srgbClr val="FF0000"/>
                </a:solidFill>
              </a:rPr>
              <a:t>危機</a:t>
            </a:r>
            <a:r>
              <a:rPr lang="zh-TW" altLang="en-US" dirty="0" smtClean="0"/>
              <a:t>？</a:t>
            </a:r>
            <a:endParaRPr lang="en-US" altLang="zh-TW" dirty="0" smtClean="0"/>
          </a:p>
          <a:p>
            <a:r>
              <a:rPr lang="zh-TW" altLang="en-US" dirty="0" smtClean="0"/>
              <a:t>兒童有何</a:t>
            </a:r>
            <a:r>
              <a:rPr lang="zh-TW" altLang="en-US" dirty="0" smtClean="0">
                <a:solidFill>
                  <a:srgbClr val="FF0000"/>
                </a:solidFill>
              </a:rPr>
              <a:t>緊急需要</a:t>
            </a:r>
            <a:r>
              <a:rPr lang="zh-TW" altLang="en-US" dirty="0" smtClean="0"/>
              <a:t>？</a:t>
            </a:r>
            <a:endParaRPr lang="en-US" altLang="zh-TW" dirty="0" smtClean="0"/>
          </a:p>
          <a:p>
            <a:pPr lvl="1">
              <a:buFont typeface="Wingdings" pitchFamily="2" charset="2"/>
              <a:buChar char="Ø"/>
            </a:pPr>
            <a:r>
              <a:rPr lang="zh-TW" altLang="en-US" dirty="0" smtClean="0"/>
              <a:t>治療</a:t>
            </a:r>
            <a:endParaRPr lang="en-US" altLang="zh-TW" dirty="0" smtClean="0"/>
          </a:p>
          <a:p>
            <a:pPr lvl="1">
              <a:buFont typeface="Wingdings" pitchFamily="2" charset="2"/>
              <a:buChar char="Ø"/>
            </a:pPr>
            <a:r>
              <a:rPr lang="zh-TW" altLang="en-US" dirty="0" smtClean="0"/>
              <a:t>照顧</a:t>
            </a:r>
            <a:endParaRPr lang="en-US" altLang="zh-TW" dirty="0" smtClean="0"/>
          </a:p>
          <a:p>
            <a:pPr lvl="1">
              <a:buFont typeface="Wingdings" pitchFamily="2" charset="2"/>
              <a:buChar char="Ø"/>
            </a:pPr>
            <a:r>
              <a:rPr lang="zh-TW" altLang="en-US" dirty="0" smtClean="0"/>
              <a:t>保護</a:t>
            </a:r>
            <a:endParaRPr lang="en-US" altLang="zh-TW" dirty="0" smtClean="0"/>
          </a:p>
          <a:p>
            <a:pPr lvl="1"/>
            <a:endParaRPr lang="zh-TW" altLang="en-US"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26</a:t>
            </a:fld>
            <a:endParaRPr lang="en-US" altLang="zh-HK"/>
          </a:p>
        </p:txBody>
      </p:sp>
    </p:spTree>
    <p:extLst>
      <p:ext uri="{BB962C8B-B14F-4D97-AF65-F5344CB8AC3E}">
        <p14:creationId xmlns:p14="http://schemas.microsoft.com/office/powerpoint/2010/main" val="925347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6" name="Rectangle 2"/>
          <p:cNvSpPr>
            <a:spLocks noGrp="1" noChangeArrowheads="1"/>
          </p:cNvSpPr>
          <p:nvPr>
            <p:ph type="title"/>
          </p:nvPr>
        </p:nvSpPr>
        <p:spPr>
          <a:xfrm>
            <a:off x="1301750" y="476250"/>
            <a:ext cx="6726238" cy="865188"/>
          </a:xfrm>
        </p:spPr>
        <p:txBody>
          <a:bodyPr/>
          <a:lstStyle/>
          <a:p>
            <a:r>
              <a:rPr lang="zh-TW" altLang="en-US" sz="4400" b="1" dirty="0" smtClean="0"/>
              <a:t>初步家庭</a:t>
            </a:r>
            <a:r>
              <a:rPr lang="zh-TW" altLang="en-US" b="1" dirty="0"/>
              <a:t>／</a:t>
            </a:r>
            <a:r>
              <a:rPr lang="zh-TW" altLang="en-US" sz="4400" b="1" dirty="0" smtClean="0"/>
              <a:t>社會背景評估</a:t>
            </a:r>
            <a:endParaRPr lang="zh-TW" altLang="en-US" sz="4400" b="1" dirty="0"/>
          </a:p>
        </p:txBody>
      </p:sp>
      <p:sp>
        <p:nvSpPr>
          <p:cNvPr id="840707" name="Rectangle 3"/>
          <p:cNvSpPr>
            <a:spLocks noGrp="1" noChangeArrowheads="1"/>
          </p:cNvSpPr>
          <p:nvPr>
            <p:ph idx="1"/>
          </p:nvPr>
        </p:nvSpPr>
        <p:spPr>
          <a:xfrm>
            <a:off x="683568" y="1340768"/>
            <a:ext cx="8209607" cy="4752628"/>
          </a:xfrm>
        </p:spPr>
        <p:txBody>
          <a:bodyPr/>
          <a:lstStyle/>
          <a:p>
            <a:pPr marL="0" indent="0">
              <a:buNone/>
            </a:pPr>
            <a:r>
              <a:rPr lang="zh-TW" altLang="en-US" b="1" dirty="0"/>
              <a:t>與兒童單獨會面</a:t>
            </a:r>
          </a:p>
          <a:p>
            <a:pPr lvl="1">
              <a:buFont typeface="Wingdings" pitchFamily="2" charset="2"/>
              <a:buChar char="Ø"/>
            </a:pPr>
            <a:r>
              <a:rPr lang="zh-TW" altLang="en-US" dirty="0"/>
              <a:t>了解</a:t>
            </a:r>
            <a:r>
              <a:rPr lang="zh-TW" altLang="en-US" dirty="0" smtClean="0"/>
              <a:t>兒童身體有否受傷</a:t>
            </a:r>
            <a:endParaRPr lang="zh-TW" altLang="en-US" u="sng" dirty="0"/>
          </a:p>
          <a:p>
            <a:pPr lvl="1">
              <a:buFont typeface="Wingdings" pitchFamily="2" charset="2"/>
              <a:buChar char="Ø"/>
            </a:pPr>
            <a:r>
              <a:rPr lang="zh-TW" altLang="en-US" dirty="0" smtClean="0"/>
              <a:t>事件</a:t>
            </a:r>
            <a:r>
              <a:rPr lang="zh-TW" altLang="en-US" dirty="0"/>
              <a:t>經過、過往</a:t>
            </a:r>
            <a:r>
              <a:rPr lang="zh-TW" altLang="en-US" dirty="0" smtClean="0"/>
              <a:t>管教</a:t>
            </a:r>
            <a:r>
              <a:rPr lang="en-US" altLang="zh-TW" dirty="0" smtClean="0"/>
              <a:t>/</a:t>
            </a:r>
            <a:r>
              <a:rPr lang="zh-TW" altLang="en-US" dirty="0" smtClean="0"/>
              <a:t>照顧</a:t>
            </a:r>
            <a:r>
              <a:rPr lang="zh-TW" altLang="en-US" dirty="0"/>
              <a:t>兒童的模式</a:t>
            </a:r>
          </a:p>
          <a:p>
            <a:pPr lvl="1">
              <a:buFont typeface="Wingdings" pitchFamily="2" charset="2"/>
              <a:buChar char="Ø"/>
            </a:pPr>
            <a:r>
              <a:rPr lang="zh-TW" altLang="en-US" dirty="0"/>
              <a:t>兒童情緒及行為表現</a:t>
            </a:r>
          </a:p>
          <a:p>
            <a:pPr lvl="1">
              <a:buFont typeface="Wingdings" pitchFamily="2" charset="2"/>
              <a:buChar char="Ø"/>
            </a:pPr>
            <a:r>
              <a:rPr lang="zh-TW" altLang="en-US" dirty="0"/>
              <a:t>兒童與家人關係</a:t>
            </a:r>
          </a:p>
          <a:p>
            <a:pPr marL="0" indent="0">
              <a:buNone/>
            </a:pPr>
            <a:r>
              <a:rPr lang="zh-TW" altLang="en-US" b="1" dirty="0"/>
              <a:t>與家長</a:t>
            </a:r>
            <a:r>
              <a:rPr lang="zh-TW" altLang="en-US" b="1" dirty="0" smtClean="0"/>
              <a:t>會面</a:t>
            </a:r>
            <a:r>
              <a:rPr lang="en-US" altLang="zh-TW" b="1" dirty="0" smtClean="0"/>
              <a:t>/</a:t>
            </a:r>
            <a:r>
              <a:rPr lang="zh-TW" altLang="en-US" b="1" dirty="0" smtClean="0"/>
              <a:t>聯絡</a:t>
            </a:r>
            <a:r>
              <a:rPr lang="zh-TW" altLang="en-US" dirty="0"/>
              <a:t>（適當時候</a:t>
            </a:r>
            <a:r>
              <a:rPr lang="zh-TW" altLang="en-US" dirty="0" smtClean="0"/>
              <a:t>）</a:t>
            </a:r>
            <a:endParaRPr lang="en-US" altLang="zh-TW" dirty="0" smtClean="0"/>
          </a:p>
          <a:p>
            <a:pPr lvl="1">
              <a:buFont typeface="Wingdings" pitchFamily="2" charset="2"/>
              <a:buChar char="Ø"/>
            </a:pPr>
            <a:r>
              <a:rPr lang="zh-TW" altLang="en-US" dirty="0" smtClean="0">
                <a:solidFill>
                  <a:srgbClr val="0000CC"/>
                </a:solidFill>
              </a:rPr>
              <a:t>如屬家庭內性侵犯個案，在聯絡家長前先諮詢保護家庭及兒童服務課，商討適合的處理方法</a:t>
            </a:r>
            <a:endParaRPr lang="zh-TW" altLang="en-US" dirty="0">
              <a:solidFill>
                <a:srgbClr val="0000CC"/>
              </a:solidFill>
            </a:endParaRPr>
          </a:p>
          <a:p>
            <a:pPr marL="0" indent="0">
              <a:buNone/>
            </a:pPr>
            <a:r>
              <a:rPr lang="zh-TW" altLang="en-US" b="1" dirty="0" smtClean="0"/>
              <a:t>如</a:t>
            </a:r>
            <a:r>
              <a:rPr lang="zh-TW" altLang="en-US" b="1" dirty="0"/>
              <a:t>有需要，與其他家人及人士聯絡</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27</a:t>
            </a:fld>
            <a:endParaRPr lang="en-US" altLang="zh-HK" dirty="0"/>
          </a:p>
        </p:txBody>
      </p:sp>
    </p:spTree>
    <p:extLst>
      <p:ext uri="{BB962C8B-B14F-4D97-AF65-F5344CB8AC3E}">
        <p14:creationId xmlns:p14="http://schemas.microsoft.com/office/powerpoint/2010/main" val="120290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457200" y="485800"/>
            <a:ext cx="8229600" cy="1143000"/>
          </a:xfrm>
        </p:spPr>
        <p:txBody>
          <a:bodyPr>
            <a:normAutofit fontScale="90000"/>
          </a:bodyPr>
          <a:lstStyle/>
          <a:p>
            <a:r>
              <a:rPr lang="zh-TW" altLang="en-US" sz="4400" b="1" dirty="0"/>
              <a:t>危機</a:t>
            </a:r>
            <a:r>
              <a:rPr lang="zh-TW" altLang="en-US" sz="4400" b="1" dirty="0" smtClean="0"/>
              <a:t>因素</a:t>
            </a:r>
            <a:r>
              <a:rPr lang="en-US" altLang="zh-TW" sz="4400" b="1" dirty="0" smtClean="0"/>
              <a:t/>
            </a:r>
            <a:br>
              <a:rPr lang="en-US" altLang="zh-TW" sz="4400" b="1" dirty="0" smtClean="0"/>
            </a:br>
            <a:r>
              <a:rPr lang="en-US" altLang="zh-TW" sz="2800" dirty="0">
                <a:latin typeface="標楷體" pitchFamily="65" charset="-120"/>
              </a:rPr>
              <a:t/>
            </a:r>
            <a:br>
              <a:rPr lang="en-US" altLang="zh-TW" sz="2800" dirty="0">
                <a:latin typeface="標楷體" pitchFamily="65" charset="-120"/>
              </a:rPr>
            </a:br>
            <a:endParaRPr lang="zh-TW" altLang="en-US" sz="2800" b="1" dirty="0"/>
          </a:p>
        </p:txBody>
      </p:sp>
      <p:sp>
        <p:nvSpPr>
          <p:cNvPr id="614403" name="Rectangle 3"/>
          <p:cNvSpPr>
            <a:spLocks noGrp="1" noChangeArrowheads="1"/>
          </p:cNvSpPr>
          <p:nvPr>
            <p:ph sz="half" idx="1"/>
          </p:nvPr>
        </p:nvSpPr>
        <p:spPr>
          <a:xfrm>
            <a:off x="611560" y="1556792"/>
            <a:ext cx="3982988" cy="4241205"/>
          </a:xfrm>
        </p:spPr>
        <p:txBody>
          <a:bodyPr/>
          <a:lstStyle/>
          <a:p>
            <a:pPr marL="0" indent="0">
              <a:buNone/>
            </a:pPr>
            <a:r>
              <a:rPr lang="zh-TW" altLang="en-US" sz="3200" b="1" u="sng" dirty="0"/>
              <a:t>引發事件</a:t>
            </a:r>
          </a:p>
          <a:p>
            <a:pPr marL="444500" lvl="1">
              <a:buFont typeface="Wingdings" pitchFamily="2" charset="2"/>
              <a:buChar char="Ø"/>
            </a:pPr>
            <a:r>
              <a:rPr lang="zh-TW" altLang="en-US" sz="2800" dirty="0"/>
              <a:t>事件的嚴重性及類似事件頻密程度</a:t>
            </a:r>
          </a:p>
          <a:p>
            <a:pPr marL="444500" lvl="1">
              <a:buFont typeface="Wingdings" pitchFamily="2" charset="2"/>
              <a:buChar char="Ø"/>
            </a:pPr>
            <a:r>
              <a:rPr lang="zh-TW" altLang="en-US" sz="2800" dirty="0"/>
              <a:t>身體受傷部位</a:t>
            </a:r>
          </a:p>
          <a:p>
            <a:pPr marL="444500" lvl="1">
              <a:buFont typeface="Wingdings" pitchFamily="2" charset="2"/>
              <a:buChar char="Ø"/>
            </a:pPr>
            <a:r>
              <a:rPr lang="zh-TW" altLang="en-US" sz="2800" dirty="0"/>
              <a:t>過往虐待記錄</a:t>
            </a:r>
          </a:p>
        </p:txBody>
      </p:sp>
      <p:sp>
        <p:nvSpPr>
          <p:cNvPr id="614404" name="Rectangle 4"/>
          <p:cNvSpPr>
            <a:spLocks noGrp="1" noChangeArrowheads="1"/>
          </p:cNvSpPr>
          <p:nvPr>
            <p:ph sz="half" idx="2"/>
          </p:nvPr>
        </p:nvSpPr>
        <p:spPr>
          <a:xfrm>
            <a:off x="4427984" y="1427163"/>
            <a:ext cx="4608512" cy="4708525"/>
          </a:xfrm>
        </p:spPr>
        <p:txBody>
          <a:bodyPr/>
          <a:lstStyle/>
          <a:p>
            <a:pPr marL="0" indent="0">
              <a:buNone/>
            </a:pPr>
            <a:r>
              <a:rPr lang="zh-TW" altLang="en-US" sz="3200" b="1" u="sng" dirty="0"/>
              <a:t>兒童方面</a:t>
            </a:r>
          </a:p>
          <a:p>
            <a:pPr marL="444500" lvl="1">
              <a:buFont typeface="Wingdings" pitchFamily="2" charset="2"/>
              <a:buChar char="Ø"/>
            </a:pPr>
            <a:r>
              <a:rPr lang="zh-TW" altLang="en-US" sz="2800" dirty="0" smtClean="0"/>
              <a:t>年齡</a:t>
            </a:r>
            <a:r>
              <a:rPr lang="zh-TW" altLang="en-US" sz="2800" dirty="0"/>
              <a:t>、體能</a:t>
            </a:r>
            <a:r>
              <a:rPr lang="zh-TW" altLang="en-US" sz="2800" dirty="0" smtClean="0"/>
              <a:t>及</a:t>
            </a:r>
            <a:r>
              <a:rPr lang="en-US" altLang="zh-TW" sz="2800" dirty="0" smtClean="0"/>
              <a:t>/</a:t>
            </a:r>
            <a:r>
              <a:rPr lang="zh-TW" altLang="en-US" sz="2800" dirty="0" smtClean="0"/>
              <a:t>或</a:t>
            </a:r>
            <a:r>
              <a:rPr lang="zh-TW" altLang="en-US" sz="2800" dirty="0"/>
              <a:t>心智能力</a:t>
            </a:r>
          </a:p>
          <a:p>
            <a:pPr marL="444500" lvl="1">
              <a:buFont typeface="Wingdings" pitchFamily="2" charset="2"/>
              <a:buChar char="Ø"/>
            </a:pPr>
            <a:r>
              <a:rPr lang="zh-TW" altLang="en-US" sz="2800" dirty="0"/>
              <a:t>行為及精神健康</a:t>
            </a:r>
          </a:p>
          <a:p>
            <a:pPr marL="444500" lvl="1">
              <a:buFont typeface="Wingdings" pitchFamily="2" charset="2"/>
              <a:buChar char="Ø"/>
            </a:pPr>
            <a:r>
              <a:rPr lang="zh-TW" altLang="en-US" sz="2800" dirty="0"/>
              <a:t>施虐者是否可以接觸有關兒童</a:t>
            </a:r>
          </a:p>
          <a:p>
            <a:pPr marL="444500" lvl="1">
              <a:buFont typeface="Wingdings" pitchFamily="2" charset="2"/>
              <a:buChar char="Ø"/>
            </a:pPr>
            <a:r>
              <a:rPr lang="zh-TW" altLang="en-US" sz="2800" dirty="0"/>
              <a:t>兒童與照顧者之間</a:t>
            </a:r>
            <a:r>
              <a:rPr lang="zh-TW" altLang="en-US" sz="2800" dirty="0" smtClean="0"/>
              <a:t>的相處</a:t>
            </a:r>
            <a:endParaRPr lang="zh-TW" altLang="en-US" sz="2800" dirty="0"/>
          </a:p>
          <a:p>
            <a:pPr marL="444500" lvl="1">
              <a:buFont typeface="Wingdings" pitchFamily="2" charset="2"/>
              <a:buChar char="Ø"/>
            </a:pPr>
            <a:r>
              <a:rPr lang="zh-TW" altLang="en-US" sz="2800" dirty="0"/>
              <a:t>兒童與兄弟姊妹、朋輩及其他人的相處</a:t>
            </a:r>
          </a:p>
        </p:txBody>
      </p:sp>
      <p:sp>
        <p:nvSpPr>
          <p:cNvPr id="2" name="投影片編號版面配置區 1"/>
          <p:cNvSpPr>
            <a:spLocks noGrp="1"/>
          </p:cNvSpPr>
          <p:nvPr>
            <p:ph type="sldNum" sz="quarter" idx="12"/>
          </p:nvPr>
        </p:nvSpPr>
        <p:spPr/>
        <p:txBody>
          <a:bodyPr/>
          <a:lstStyle/>
          <a:p>
            <a:pPr>
              <a:defRPr/>
            </a:pPr>
            <a:fld id="{95E5FAA7-8907-4059-8520-FFB18437C973}" type="slidenum">
              <a:rPr lang="en-US" altLang="zh-HK" smtClean="0"/>
              <a:pPr>
                <a:defRPr/>
              </a:pPr>
              <a:t>28</a:t>
            </a:fld>
            <a:endParaRPr lang="en-US" altLang="zh-HK"/>
          </a:p>
        </p:txBody>
      </p:sp>
    </p:spTree>
    <p:extLst>
      <p:ext uri="{BB962C8B-B14F-4D97-AF65-F5344CB8AC3E}">
        <p14:creationId xmlns:p14="http://schemas.microsoft.com/office/powerpoint/2010/main" val="782897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a:lstStyle/>
          <a:p>
            <a:r>
              <a:rPr lang="zh-TW" altLang="en-US" sz="4400" b="1"/>
              <a:t>危機因素</a:t>
            </a:r>
          </a:p>
        </p:txBody>
      </p:sp>
      <p:sp>
        <p:nvSpPr>
          <p:cNvPr id="615427" name="Rectangle 3"/>
          <p:cNvSpPr>
            <a:spLocks noGrp="1" noChangeArrowheads="1"/>
          </p:cNvSpPr>
          <p:nvPr>
            <p:ph sz="half" idx="1"/>
          </p:nvPr>
        </p:nvSpPr>
        <p:spPr>
          <a:xfrm>
            <a:off x="467544" y="1268760"/>
            <a:ext cx="4199061" cy="4114800"/>
          </a:xfrm>
        </p:spPr>
        <p:txBody>
          <a:bodyPr>
            <a:normAutofit fontScale="92500" lnSpcReduction="10000"/>
          </a:bodyPr>
          <a:lstStyle/>
          <a:p>
            <a:pPr marL="0" indent="0">
              <a:buNone/>
            </a:pPr>
            <a:r>
              <a:rPr lang="zh-TW" altLang="en-US" sz="3200" b="1" u="sng" dirty="0"/>
              <a:t>照顧者方面</a:t>
            </a:r>
          </a:p>
          <a:p>
            <a:pPr marL="615950" lvl="1" indent="-457200">
              <a:buFont typeface="Wingdings" pitchFamily="2" charset="2"/>
              <a:buChar char="Ø"/>
            </a:pPr>
            <a:r>
              <a:rPr lang="zh-TW" altLang="en-US" sz="2800" dirty="0"/>
              <a:t>照顧兒童的能力</a:t>
            </a:r>
          </a:p>
          <a:p>
            <a:pPr marL="615950" lvl="1" indent="-457200">
              <a:buFont typeface="Wingdings" pitchFamily="2" charset="2"/>
              <a:buChar char="Ø"/>
            </a:pPr>
            <a:r>
              <a:rPr lang="zh-TW" altLang="en-US" sz="2800" dirty="0"/>
              <a:t>兒童與照顧者之間的 相處</a:t>
            </a:r>
          </a:p>
          <a:p>
            <a:pPr marL="615950" lvl="1" indent="-457200">
              <a:buFont typeface="Wingdings" pitchFamily="2" charset="2"/>
              <a:buChar char="Ø"/>
            </a:pPr>
            <a:r>
              <a:rPr lang="zh-TW" altLang="en-US" sz="2800" dirty="0"/>
              <a:t>各照顧者之間的相處</a:t>
            </a:r>
          </a:p>
          <a:p>
            <a:pPr marL="615950" lvl="1" indent="-457200">
              <a:buFont typeface="Wingdings" pitchFamily="2" charset="2"/>
              <a:buChar char="Ø"/>
            </a:pPr>
            <a:r>
              <a:rPr lang="zh-TW" altLang="en-US" sz="2800" dirty="0"/>
              <a:t>教養兒童的</a:t>
            </a:r>
            <a:r>
              <a:rPr lang="zh-TW" altLang="en-US" sz="2800" dirty="0" smtClean="0"/>
              <a:t>技巧</a:t>
            </a:r>
            <a:r>
              <a:rPr lang="en-US" altLang="zh-TW" sz="2800" dirty="0" smtClean="0"/>
              <a:t>/</a:t>
            </a:r>
            <a:r>
              <a:rPr lang="zh-TW" altLang="en-US" sz="2800" dirty="0" smtClean="0"/>
              <a:t>知識</a:t>
            </a:r>
            <a:endParaRPr lang="zh-TW" altLang="en-US" sz="2800" dirty="0"/>
          </a:p>
          <a:p>
            <a:pPr marL="615950" lvl="1" indent="-457200">
              <a:buFont typeface="Wingdings" pitchFamily="2" charset="2"/>
              <a:buChar char="Ø"/>
            </a:pPr>
            <a:r>
              <a:rPr lang="zh-TW" altLang="en-US" sz="2800" dirty="0"/>
              <a:t>有否濫用</a:t>
            </a:r>
            <a:r>
              <a:rPr lang="zh-TW" altLang="en-US" sz="2800" dirty="0" smtClean="0"/>
              <a:t>藥物</a:t>
            </a:r>
            <a:r>
              <a:rPr lang="en-US" altLang="zh-TW" sz="2800" dirty="0" smtClean="0"/>
              <a:t>/</a:t>
            </a:r>
            <a:r>
              <a:rPr lang="zh-TW" altLang="en-US" sz="2800" dirty="0" smtClean="0"/>
              <a:t>酗酒</a:t>
            </a:r>
            <a:endParaRPr lang="zh-TW" altLang="en-US" sz="2800" dirty="0"/>
          </a:p>
          <a:p>
            <a:pPr marL="615950" lvl="1" indent="-457200">
              <a:buFont typeface="Wingdings" pitchFamily="2" charset="2"/>
              <a:buChar char="Ø"/>
            </a:pPr>
            <a:r>
              <a:rPr lang="zh-TW" altLang="en-US" sz="2800" dirty="0"/>
              <a:t>有否犯罪行為</a:t>
            </a:r>
          </a:p>
          <a:p>
            <a:pPr marL="615950" lvl="1" indent="-457200">
              <a:buFont typeface="Wingdings" pitchFamily="2" charset="2"/>
              <a:buChar char="Ø"/>
            </a:pPr>
            <a:r>
              <a:rPr lang="zh-TW" altLang="en-US" sz="2800" dirty="0"/>
              <a:t>情緒及精神健康</a:t>
            </a:r>
          </a:p>
        </p:txBody>
      </p:sp>
      <p:sp>
        <p:nvSpPr>
          <p:cNvPr id="615428" name="Rectangle 4"/>
          <p:cNvSpPr>
            <a:spLocks noGrp="1" noChangeArrowheads="1"/>
          </p:cNvSpPr>
          <p:nvPr>
            <p:ph sz="half" idx="2"/>
          </p:nvPr>
        </p:nvSpPr>
        <p:spPr>
          <a:xfrm>
            <a:off x="4644008" y="1340768"/>
            <a:ext cx="4499992" cy="4927600"/>
          </a:xfrm>
        </p:spPr>
        <p:txBody>
          <a:bodyPr>
            <a:normAutofit fontScale="92500" lnSpcReduction="10000"/>
          </a:bodyPr>
          <a:lstStyle/>
          <a:p>
            <a:pPr marL="0" indent="0">
              <a:buNone/>
            </a:pPr>
            <a:r>
              <a:rPr lang="zh-TW" altLang="en-US" sz="3200" b="1" u="sng" dirty="0"/>
              <a:t>家庭方面</a:t>
            </a:r>
          </a:p>
          <a:p>
            <a:pPr marL="444500" lvl="1">
              <a:buFont typeface="Wingdings" pitchFamily="2" charset="2"/>
              <a:buChar char="Ø"/>
            </a:pPr>
            <a:r>
              <a:rPr lang="zh-TW" altLang="en-US" sz="2800" dirty="0"/>
              <a:t>家庭成員間的</a:t>
            </a:r>
            <a:r>
              <a:rPr lang="zh-TW" altLang="en-US" sz="2800" dirty="0" smtClean="0"/>
              <a:t>相處</a:t>
            </a:r>
            <a:r>
              <a:rPr lang="en-US" altLang="zh-TW" sz="2800" dirty="0" smtClean="0"/>
              <a:t>/</a:t>
            </a:r>
            <a:r>
              <a:rPr lang="zh-TW" altLang="en-US" sz="2800" dirty="0" smtClean="0"/>
              <a:t>關係</a:t>
            </a:r>
            <a:endParaRPr lang="zh-TW" altLang="en-US" sz="2800" dirty="0"/>
          </a:p>
          <a:p>
            <a:pPr marL="444500" lvl="1">
              <a:buFont typeface="Wingdings" pitchFamily="2" charset="2"/>
              <a:buChar char="Ø"/>
            </a:pPr>
            <a:r>
              <a:rPr lang="zh-TW" altLang="en-US" sz="2800" dirty="0" smtClean="0"/>
              <a:t>家庭</a:t>
            </a:r>
            <a:r>
              <a:rPr lang="en-US" altLang="zh-TW" sz="2800" dirty="0" smtClean="0"/>
              <a:t>/</a:t>
            </a:r>
            <a:r>
              <a:rPr lang="zh-TW" altLang="en-US" sz="2800" dirty="0" smtClean="0"/>
              <a:t>支援</a:t>
            </a:r>
            <a:r>
              <a:rPr lang="zh-TW" altLang="en-US" sz="2800" dirty="0"/>
              <a:t>系統的能力</a:t>
            </a:r>
          </a:p>
          <a:p>
            <a:pPr marL="444500" lvl="1">
              <a:buFont typeface="Wingdings" pitchFamily="2" charset="2"/>
              <a:buChar char="Ø"/>
            </a:pPr>
            <a:r>
              <a:rPr lang="zh-TW" altLang="en-US" sz="2800" dirty="0"/>
              <a:t>家庭內</a:t>
            </a:r>
            <a:r>
              <a:rPr lang="zh-TW" altLang="en-US" sz="2800" dirty="0" smtClean="0"/>
              <a:t>虐待</a:t>
            </a:r>
            <a:r>
              <a:rPr lang="en-US" altLang="zh-TW" sz="2800" dirty="0" smtClean="0"/>
              <a:t>/</a:t>
            </a:r>
            <a:r>
              <a:rPr lang="zh-TW" altLang="en-US" sz="2800" dirty="0" smtClean="0"/>
              <a:t>疏忽</a:t>
            </a:r>
            <a:r>
              <a:rPr lang="zh-TW" altLang="en-US" sz="2800" dirty="0"/>
              <a:t>照顧的記錄</a:t>
            </a:r>
          </a:p>
          <a:p>
            <a:pPr marL="444500" lvl="1">
              <a:buFont typeface="Wingdings" pitchFamily="2" charset="2"/>
              <a:buChar char="Ø"/>
            </a:pPr>
            <a:r>
              <a:rPr lang="zh-TW" altLang="en-US" sz="2800" dirty="0"/>
              <a:t>家庭有可取代父或母的成員</a:t>
            </a:r>
          </a:p>
          <a:p>
            <a:pPr marL="444500" lvl="1">
              <a:buFont typeface="Wingdings" pitchFamily="2" charset="2"/>
              <a:buChar char="Ø"/>
            </a:pPr>
            <a:r>
              <a:rPr lang="zh-TW" altLang="en-US" sz="2800" dirty="0"/>
              <a:t>正在接受治療的</a:t>
            </a:r>
            <a:r>
              <a:rPr lang="zh-TW" altLang="en-US" sz="2800" dirty="0" smtClean="0"/>
              <a:t>兒童</a:t>
            </a:r>
            <a:r>
              <a:rPr lang="en-US" altLang="zh-TW" sz="2800" dirty="0" smtClean="0"/>
              <a:t>/</a:t>
            </a:r>
            <a:r>
              <a:rPr lang="zh-TW" altLang="en-US" sz="2800" dirty="0" smtClean="0"/>
              <a:t>家庭</a:t>
            </a:r>
            <a:r>
              <a:rPr lang="zh-TW" altLang="en-US" sz="2800" dirty="0"/>
              <a:t>的進展</a:t>
            </a:r>
          </a:p>
        </p:txBody>
      </p:sp>
      <p:sp>
        <p:nvSpPr>
          <p:cNvPr id="2" name="投影片編號版面配置區 1"/>
          <p:cNvSpPr>
            <a:spLocks noGrp="1"/>
          </p:cNvSpPr>
          <p:nvPr>
            <p:ph type="sldNum" sz="quarter" idx="12"/>
          </p:nvPr>
        </p:nvSpPr>
        <p:spPr/>
        <p:txBody>
          <a:bodyPr/>
          <a:lstStyle/>
          <a:p>
            <a:pPr>
              <a:defRPr/>
            </a:pPr>
            <a:fld id="{95E5FAA7-8907-4059-8520-FFB18437C973}" type="slidenum">
              <a:rPr lang="en-US" altLang="zh-HK" smtClean="0"/>
              <a:pPr>
                <a:defRPr/>
              </a:pPr>
              <a:t>29</a:t>
            </a:fld>
            <a:endParaRPr lang="en-US" altLang="zh-HK"/>
          </a:p>
        </p:txBody>
      </p:sp>
    </p:spTree>
    <p:extLst>
      <p:ext uri="{BB962C8B-B14F-4D97-AF65-F5344CB8AC3E}">
        <p14:creationId xmlns:p14="http://schemas.microsoft.com/office/powerpoint/2010/main" val="589437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3"/>
          <p:cNvSpPr>
            <a:spLocks noGrp="1" noChangeArrowheads="1"/>
          </p:cNvSpPr>
          <p:nvPr>
            <p:ph type="title"/>
          </p:nvPr>
        </p:nvSpPr>
        <p:spPr>
          <a:xfrm>
            <a:off x="755650" y="44450"/>
            <a:ext cx="7424738" cy="1143000"/>
          </a:xfrm>
          <a:noFill/>
        </p:spPr>
        <p:txBody>
          <a:bodyPr anchor="b"/>
          <a:lstStyle/>
          <a:p>
            <a:pPr eaLnBrk="1" hangingPunct="1"/>
            <a:r>
              <a:rPr lang="zh-TW" altLang="en-US" sz="4800" b="1" smtClean="0"/>
              <a:t>虐待兒童的定義</a:t>
            </a:r>
          </a:p>
        </p:txBody>
      </p:sp>
      <p:sp>
        <p:nvSpPr>
          <p:cNvPr id="4100" name="Rectangle 2"/>
          <p:cNvSpPr>
            <a:spLocks noGrp="1" noChangeArrowheads="1"/>
          </p:cNvSpPr>
          <p:nvPr>
            <p:ph idx="1"/>
          </p:nvPr>
        </p:nvSpPr>
        <p:spPr>
          <a:xfrm>
            <a:off x="682625" y="1512888"/>
            <a:ext cx="8137525" cy="4796432"/>
          </a:xfrm>
        </p:spPr>
        <p:txBody>
          <a:bodyPr>
            <a:normAutofit lnSpcReduction="10000"/>
          </a:bodyPr>
          <a:lstStyle/>
          <a:p>
            <a:pPr marL="0" indent="0" eaLnBrk="1" hangingPunct="1">
              <a:buNone/>
            </a:pPr>
            <a:r>
              <a:rPr lang="zh-TW" altLang="en-US" sz="3600" b="1" dirty="0" smtClean="0">
                <a:solidFill>
                  <a:srgbClr val="9900FF"/>
                </a:solidFill>
              </a:rPr>
              <a:t>兒童</a:t>
            </a:r>
            <a:endParaRPr lang="en-US" altLang="zh-TW" sz="3600" dirty="0" smtClean="0">
              <a:solidFill>
                <a:srgbClr val="9900FF"/>
              </a:solidFill>
            </a:endParaRPr>
          </a:p>
          <a:p>
            <a:pPr lvl="1" eaLnBrk="1" hangingPunct="1">
              <a:buFont typeface="Wingdings" pitchFamily="2" charset="2"/>
              <a:buChar char="Ø"/>
            </a:pPr>
            <a:r>
              <a:rPr lang="zh-TW" altLang="en-US" dirty="0" smtClean="0"/>
              <a:t>未滿</a:t>
            </a:r>
            <a:r>
              <a:rPr lang="en-US" altLang="zh-TW" dirty="0"/>
              <a:t>18</a:t>
            </a:r>
            <a:r>
              <a:rPr lang="zh-TW" altLang="en-US" dirty="0" smtClean="0"/>
              <a:t>歲</a:t>
            </a:r>
          </a:p>
          <a:p>
            <a:pPr marL="0" indent="0" eaLnBrk="1" hangingPunct="1">
              <a:buNone/>
            </a:pPr>
            <a:r>
              <a:rPr lang="zh-TW" altLang="en-US" sz="3600" b="1" dirty="0" smtClean="0">
                <a:solidFill>
                  <a:srgbClr val="9900FF"/>
                </a:solidFill>
              </a:rPr>
              <a:t>施虐者</a:t>
            </a:r>
            <a:endParaRPr lang="en-US" altLang="zh-TW" sz="3600" b="1" dirty="0" smtClean="0">
              <a:solidFill>
                <a:srgbClr val="9900FF"/>
              </a:solidFill>
            </a:endParaRPr>
          </a:p>
          <a:p>
            <a:pPr lvl="1" eaLnBrk="1" hangingPunct="1">
              <a:buFont typeface="Wingdings" pitchFamily="2" charset="2"/>
              <a:buChar char="Ø"/>
            </a:pPr>
            <a:r>
              <a:rPr lang="zh-TW" altLang="en-US" dirty="0" smtClean="0"/>
              <a:t>父母</a:t>
            </a:r>
            <a:r>
              <a:rPr lang="zh-TW" altLang="en-US" dirty="0"/>
              <a:t>／</a:t>
            </a:r>
            <a:r>
              <a:rPr lang="zh-TW" altLang="en-US" dirty="0" smtClean="0"/>
              <a:t>監護人</a:t>
            </a:r>
            <a:endParaRPr lang="zh-TW" altLang="en-US" dirty="0"/>
          </a:p>
          <a:p>
            <a:pPr lvl="1" eaLnBrk="1" hangingPunct="1">
              <a:buFont typeface="Wingdings" pitchFamily="2" charset="2"/>
              <a:buChar char="Ø"/>
            </a:pPr>
            <a:r>
              <a:rPr lang="zh-TW" altLang="en-US" dirty="0" smtClean="0"/>
              <a:t>受</a:t>
            </a:r>
            <a:r>
              <a:rPr lang="zh-TW" altLang="en-US" dirty="0"/>
              <a:t>委託照顧及管教兒童的人士，例如兒童託管人、親戚、教師等</a:t>
            </a:r>
            <a:r>
              <a:rPr lang="en-US" altLang="zh-TW" dirty="0" smtClean="0"/>
              <a:t>;</a:t>
            </a:r>
          </a:p>
          <a:p>
            <a:pPr lvl="1" eaLnBrk="1" hangingPunct="1">
              <a:buFont typeface="Wingdings" pitchFamily="2" charset="2"/>
              <a:buChar char="Ø"/>
            </a:pPr>
            <a:r>
              <a:rPr lang="zh-TW" altLang="en-US" dirty="0"/>
              <a:t>兒童</a:t>
            </a:r>
            <a:r>
              <a:rPr lang="zh-TW" altLang="en-US" dirty="0">
                <a:solidFill>
                  <a:srgbClr val="FF0000"/>
                </a:solidFill>
              </a:rPr>
              <a:t>性侵犯</a:t>
            </a:r>
            <a:r>
              <a:rPr lang="zh-TW" altLang="en-US" dirty="0"/>
              <a:t>，則包括由陌生人</a:t>
            </a:r>
          </a:p>
          <a:p>
            <a:pPr lvl="1" eaLnBrk="1" hangingPunct="1">
              <a:buFont typeface="Wingdings" pitchFamily="2" charset="2"/>
              <a:buChar char="Ø"/>
            </a:pPr>
            <a:r>
              <a:rPr lang="zh-TW" altLang="en-US" dirty="0" smtClean="0"/>
              <a:t>權力</a:t>
            </a:r>
            <a:r>
              <a:rPr lang="zh-TW" altLang="en-US" dirty="0"/>
              <a:t>差異</a:t>
            </a:r>
            <a:r>
              <a:rPr lang="en-US" altLang="zh-TW" dirty="0">
                <a:latin typeface="標楷體" pitchFamily="65" charset="-120"/>
              </a:rPr>
              <a:t>(</a:t>
            </a:r>
            <a:r>
              <a:rPr lang="zh-TW" altLang="en-US" dirty="0">
                <a:latin typeface="標楷體" pitchFamily="65" charset="-120"/>
              </a:rPr>
              <a:t>如年齡、身分、知識、組織形式</a:t>
            </a:r>
            <a:r>
              <a:rPr lang="en-US" altLang="zh-TW" dirty="0" smtClean="0">
                <a:latin typeface="標楷體" pitchFamily="65" charset="-120"/>
              </a:rPr>
              <a:t>)</a:t>
            </a:r>
          </a:p>
          <a:p>
            <a:pPr lvl="1" eaLnBrk="1" hangingPunct="1">
              <a:buFont typeface="Wingdings" pitchFamily="2" charset="2"/>
              <a:buChar char="Ø"/>
            </a:pPr>
            <a:r>
              <a:rPr lang="zh-TW" altLang="zh-TW" dirty="0" smtClean="0">
                <a:latin typeface="標楷體" pitchFamily="65" charset="-120"/>
              </a:rPr>
              <a:t>單獨或集體</a:t>
            </a:r>
            <a:endParaRPr lang="zh-CN" altLang="en-US" dirty="0" smtClean="0">
              <a:solidFill>
                <a:srgbClr val="9900CC"/>
              </a:solidFill>
              <a:latin typeface="標楷體" pitchFamily="65" charset="-120"/>
            </a:endParaRPr>
          </a:p>
          <a:p>
            <a:pPr eaLnBrk="1" hangingPunct="1">
              <a:buFontTx/>
              <a:buNone/>
            </a:pPr>
            <a:endParaRPr lang="en-US" altLang="zh-TW" sz="2800" dirty="0" smtClean="0">
              <a:solidFill>
                <a:schemeClr val="tx2"/>
              </a:solidFill>
              <a:latin typeface="標楷體" pitchFamily="65" charset="-120"/>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3</a:t>
            </a:fld>
            <a:endParaRPr lang="en-US" altLang="zh-HK"/>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971600" y="188913"/>
            <a:ext cx="7848872" cy="1190625"/>
          </a:xfrm>
        </p:spPr>
        <p:txBody>
          <a:bodyPr/>
          <a:lstStyle/>
          <a:p>
            <a:r>
              <a:rPr lang="zh-TW" altLang="en-GB" sz="4000" b="1" dirty="0"/>
              <a:t>與懷疑施虐家長及非施虐家長聯絡</a:t>
            </a:r>
            <a:endParaRPr lang="zh-TW" altLang="en-US" sz="4000" b="1" dirty="0"/>
          </a:p>
        </p:txBody>
      </p:sp>
      <p:sp>
        <p:nvSpPr>
          <p:cNvPr id="604163" name="Rectangle 3"/>
          <p:cNvSpPr>
            <a:spLocks noGrp="1" noChangeArrowheads="1"/>
          </p:cNvSpPr>
          <p:nvPr>
            <p:ph idx="1"/>
          </p:nvPr>
        </p:nvSpPr>
        <p:spPr>
          <a:xfrm>
            <a:off x="683568" y="1196752"/>
            <a:ext cx="8460432" cy="5256883"/>
          </a:xfrm>
        </p:spPr>
        <p:txBody>
          <a:bodyPr/>
          <a:lstStyle/>
          <a:p>
            <a:pPr>
              <a:buFont typeface="Wingdings" pitchFamily="2" charset="2"/>
              <a:buChar char="Ø"/>
            </a:pPr>
            <a:r>
              <a:rPr lang="zh-TW" altLang="en-GB" sz="2800" dirty="0"/>
              <a:t>清楚聯絡目的</a:t>
            </a:r>
          </a:p>
          <a:p>
            <a:pPr lvl="1"/>
            <a:r>
              <a:rPr lang="zh-TW" altLang="en-GB" sz="2400" dirty="0"/>
              <a:t>了解及澄清</a:t>
            </a:r>
            <a:r>
              <a:rPr lang="zh-TW" altLang="en-GB" sz="2400" dirty="0" smtClean="0"/>
              <a:t>事件</a:t>
            </a:r>
            <a:endParaRPr lang="en-US" altLang="zh-TW" sz="2400" dirty="0" smtClean="0"/>
          </a:p>
          <a:p>
            <a:pPr lvl="1"/>
            <a:r>
              <a:rPr lang="zh-TW" altLang="en-GB" sz="2400" dirty="0" smtClean="0"/>
              <a:t>表達</a:t>
            </a:r>
            <a:r>
              <a:rPr lang="zh-TW" altLang="en-GB" sz="2400" dirty="0"/>
              <a:t>關心及明白家長</a:t>
            </a:r>
            <a:r>
              <a:rPr lang="zh-TW" altLang="en-GB" sz="2400" dirty="0" smtClean="0"/>
              <a:t>管教</a:t>
            </a:r>
            <a:r>
              <a:rPr lang="en-US" altLang="zh-TW" sz="2400" dirty="0" smtClean="0"/>
              <a:t>/</a:t>
            </a:r>
            <a:r>
              <a:rPr lang="zh-TW" altLang="en-GB" sz="2400" dirty="0" smtClean="0"/>
              <a:t>照顧</a:t>
            </a:r>
            <a:r>
              <a:rPr lang="zh-TW" altLang="en-GB" sz="2400" dirty="0"/>
              <a:t>兒童的</a:t>
            </a:r>
            <a:r>
              <a:rPr lang="zh-TW" altLang="en-GB" sz="2400" dirty="0" smtClean="0"/>
              <a:t>困難</a:t>
            </a:r>
            <a:endParaRPr lang="zh-TW" altLang="en-GB" sz="2400" dirty="0"/>
          </a:p>
          <a:p>
            <a:pPr lvl="1"/>
            <a:r>
              <a:rPr lang="zh-TW" altLang="en-GB" sz="2400" dirty="0"/>
              <a:t>進行危機評估</a:t>
            </a:r>
          </a:p>
          <a:p>
            <a:pPr lvl="1"/>
            <a:r>
              <a:rPr lang="zh-TW" altLang="en-GB" sz="2400" dirty="0"/>
              <a:t>決定跟進方向</a:t>
            </a:r>
          </a:p>
          <a:p>
            <a:pPr>
              <a:buFont typeface="Wingdings" pitchFamily="2" charset="2"/>
              <a:buChar char="Ø"/>
            </a:pPr>
            <a:r>
              <a:rPr lang="zh-TW" altLang="en-GB" sz="2800" dirty="0">
                <a:solidFill>
                  <a:srgbClr val="0000FF"/>
                </a:solidFill>
              </a:rPr>
              <a:t>如</a:t>
            </a:r>
            <a:r>
              <a:rPr lang="zh-TW" altLang="en-GB" sz="2800" u="sng" dirty="0">
                <a:solidFill>
                  <a:srgbClr val="0000FF"/>
                </a:solidFill>
              </a:rPr>
              <a:t>不需</a:t>
            </a:r>
            <a:r>
              <a:rPr lang="zh-TW" altLang="en-GB" sz="2800" dirty="0">
                <a:solidFill>
                  <a:srgbClr val="0000FF"/>
                </a:solidFill>
              </a:rPr>
              <a:t>採取即時保護兒童行動</a:t>
            </a:r>
          </a:p>
          <a:p>
            <a:pPr lvl="1"/>
            <a:r>
              <a:rPr lang="zh-TW" altLang="en-GB" sz="2400" dirty="0" smtClean="0"/>
              <a:t>探討</a:t>
            </a:r>
            <a:r>
              <a:rPr lang="en-US" altLang="zh-TW" sz="2400" dirty="0" smtClean="0"/>
              <a:t>/</a:t>
            </a:r>
            <a:r>
              <a:rPr lang="zh-TW" altLang="en-GB" sz="2400" dirty="0" smtClean="0"/>
              <a:t>改善</a:t>
            </a:r>
            <a:r>
              <a:rPr lang="zh-TW" altLang="en-GB" sz="2400" dirty="0"/>
              <a:t>解決問題的方法</a:t>
            </a:r>
          </a:p>
          <a:p>
            <a:pPr lvl="1"/>
            <a:r>
              <a:rPr lang="zh-TW" altLang="en-GB" sz="2400" dirty="0"/>
              <a:t>提醒家長有關保護兒童的信息及關注</a:t>
            </a:r>
          </a:p>
          <a:p>
            <a:pPr>
              <a:buFont typeface="Wingdings" pitchFamily="2" charset="2"/>
              <a:buChar char="Ø"/>
            </a:pPr>
            <a:r>
              <a:rPr lang="zh-TW" altLang="en-GB" sz="2800" dirty="0">
                <a:solidFill>
                  <a:srgbClr val="0000FF"/>
                </a:solidFill>
              </a:rPr>
              <a:t>如</a:t>
            </a:r>
            <a:r>
              <a:rPr lang="zh-TW" altLang="en-GB" sz="2800" u="sng" dirty="0">
                <a:solidFill>
                  <a:srgbClr val="0000FF"/>
                </a:solidFill>
              </a:rPr>
              <a:t>需</a:t>
            </a:r>
            <a:r>
              <a:rPr lang="zh-TW" altLang="en-GB" sz="2800" dirty="0">
                <a:solidFill>
                  <a:srgbClr val="0000FF"/>
                </a:solidFill>
              </a:rPr>
              <a:t>採取即時保護兒童行動</a:t>
            </a:r>
          </a:p>
          <a:p>
            <a:pPr lvl="1"/>
            <a:r>
              <a:rPr lang="zh-TW" altLang="en-GB" sz="2400" dirty="0"/>
              <a:t>向家長解釋有關程序及跟進單位的工作</a:t>
            </a:r>
          </a:p>
          <a:p>
            <a:pPr lvl="1"/>
            <a:r>
              <a:rPr lang="zh-TW" altLang="en-GB" sz="2400" dirty="0"/>
              <a:t>留意家長與工作人員對「虐兒」一詞可能有不同的理解</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30</a:t>
            </a:fld>
            <a:endParaRPr lang="en-US" altLang="zh-HK"/>
          </a:p>
        </p:txBody>
      </p:sp>
    </p:spTree>
    <p:extLst>
      <p:ext uri="{BB962C8B-B14F-4D97-AF65-F5344CB8AC3E}">
        <p14:creationId xmlns:p14="http://schemas.microsoft.com/office/powerpoint/2010/main" val="2337664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Rectangle 2"/>
          <p:cNvSpPr>
            <a:spLocks noGrp="1" noChangeArrowheads="1"/>
          </p:cNvSpPr>
          <p:nvPr>
            <p:ph type="title"/>
          </p:nvPr>
        </p:nvSpPr>
        <p:spPr/>
        <p:txBody>
          <a:bodyPr/>
          <a:lstStyle/>
          <a:p>
            <a:r>
              <a:rPr lang="zh-TW" altLang="en-US" sz="4800" b="1" dirty="0">
                <a:latin typeface="新細明體" charset="-120"/>
              </a:rPr>
              <a:t>危機介入</a:t>
            </a:r>
          </a:p>
        </p:txBody>
      </p:sp>
      <p:sp>
        <p:nvSpPr>
          <p:cNvPr id="822275" name="Rectangle 3"/>
          <p:cNvSpPr>
            <a:spLocks noGrp="1" noChangeArrowheads="1"/>
          </p:cNvSpPr>
          <p:nvPr>
            <p:ph idx="1"/>
          </p:nvPr>
        </p:nvSpPr>
        <p:spPr>
          <a:xfrm>
            <a:off x="611560" y="1484784"/>
            <a:ext cx="8316416" cy="4680373"/>
          </a:xfrm>
        </p:spPr>
        <p:txBody>
          <a:bodyPr/>
          <a:lstStyle/>
          <a:p>
            <a:pPr>
              <a:lnSpc>
                <a:spcPct val="90000"/>
              </a:lnSpc>
            </a:pPr>
            <a:r>
              <a:rPr lang="zh-TW" altLang="en-US" dirty="0">
                <a:solidFill>
                  <a:srgbClr val="000000"/>
                </a:solidFill>
              </a:rPr>
              <a:t>如有需要，把兒童帶往醫院接受檢查或治療</a:t>
            </a:r>
            <a:endParaRPr lang="zh-TW" altLang="en-US" dirty="0"/>
          </a:p>
          <a:p>
            <a:pPr>
              <a:lnSpc>
                <a:spcPct val="90000"/>
              </a:lnSpc>
            </a:pPr>
            <a:r>
              <a:rPr lang="zh-TW" altLang="en-US" dirty="0">
                <a:solidFill>
                  <a:srgbClr val="000000"/>
                </a:solidFill>
              </a:rPr>
              <a:t>如有需要，</a:t>
            </a:r>
            <a:r>
              <a:rPr lang="zh-TW" altLang="en-US" dirty="0"/>
              <a:t>為兒童安排適當的臨時住宿照顧</a:t>
            </a:r>
          </a:p>
          <a:p>
            <a:pPr>
              <a:lnSpc>
                <a:spcPct val="90000"/>
              </a:lnSpc>
            </a:pPr>
            <a:r>
              <a:rPr lang="zh-TW" altLang="en-US" dirty="0" smtClean="0"/>
              <a:t>如</a:t>
            </a:r>
            <a:r>
              <a:rPr lang="zh-TW" altLang="en-US" dirty="0"/>
              <a:t>有需要，向警方舉</a:t>
            </a:r>
            <a:r>
              <a:rPr lang="zh-TW" altLang="en-US" dirty="0" smtClean="0"/>
              <a:t>報</a:t>
            </a:r>
            <a:endParaRPr lang="zh-TW" altLang="en-US" dirty="0"/>
          </a:p>
          <a:p>
            <a:pPr>
              <a:lnSpc>
                <a:spcPct val="90000"/>
              </a:lnSpc>
            </a:pPr>
            <a:r>
              <a:rPr lang="zh-TW" altLang="en-US" dirty="0" smtClean="0"/>
              <a:t>如</a:t>
            </a:r>
            <a:r>
              <a:rPr lang="zh-TW" altLang="en-US" dirty="0"/>
              <a:t>有需要</a:t>
            </a:r>
            <a:r>
              <a:rPr lang="zh-TW" altLang="en-US" dirty="0" smtClean="0"/>
              <a:t>，請警方或社署社工引用</a:t>
            </a:r>
            <a:r>
              <a:rPr lang="zh-TW" altLang="en-US" dirty="0"/>
              <a:t>保護兒童及少年條例</a:t>
            </a:r>
          </a:p>
          <a:p>
            <a:pPr>
              <a:lnSpc>
                <a:spcPct val="90000"/>
              </a:lnSpc>
            </a:pPr>
            <a:r>
              <a:rPr lang="zh-TW" altLang="en-US" dirty="0"/>
              <a:t>協助有關家庭處理即時危機</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31</a:t>
            </a:fld>
            <a:endParaRPr lang="en-US" altLang="zh-HK"/>
          </a:p>
        </p:txBody>
      </p:sp>
    </p:spTree>
    <p:extLst>
      <p:ext uri="{BB962C8B-B14F-4D97-AF65-F5344CB8AC3E}">
        <p14:creationId xmlns:p14="http://schemas.microsoft.com/office/powerpoint/2010/main" val="120180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229600" cy="1143000"/>
          </a:xfrm>
        </p:spPr>
        <p:txBody>
          <a:bodyPr>
            <a:normAutofit fontScale="90000"/>
          </a:bodyPr>
          <a:lstStyle/>
          <a:p>
            <a:r>
              <a:rPr lang="zh-TW" altLang="en-US" sz="3600" dirty="0"/>
              <a:t>	</a:t>
            </a:r>
            <a:r>
              <a:rPr lang="zh-TW" altLang="en-US" sz="3600" b="1" dirty="0"/>
              <a:t>處理</a:t>
            </a:r>
            <a:r>
              <a:rPr lang="zh-TW" altLang="en-US" sz="3600" b="1" dirty="0" smtClean="0"/>
              <a:t>不同情況的</a:t>
            </a:r>
            <a:r>
              <a:rPr lang="zh-TW" altLang="en-US" sz="3600" b="1" dirty="0"/>
              <a:t>懷疑虐待兒童個案需注意事項</a:t>
            </a:r>
            <a:endParaRPr lang="zh-HK" altLang="en-US" sz="3600" b="1" dirty="0"/>
          </a:p>
        </p:txBody>
      </p:sp>
      <p:sp>
        <p:nvSpPr>
          <p:cNvPr id="3" name="內容版面配置區 2"/>
          <p:cNvSpPr>
            <a:spLocks noGrp="1"/>
          </p:cNvSpPr>
          <p:nvPr>
            <p:ph idx="1"/>
          </p:nvPr>
        </p:nvSpPr>
        <p:spPr>
          <a:xfrm>
            <a:off x="467544" y="1484784"/>
            <a:ext cx="8676456" cy="5112568"/>
          </a:xfrm>
        </p:spPr>
        <p:txBody>
          <a:bodyPr/>
          <a:lstStyle/>
          <a:p>
            <a:pPr marL="0" indent="0">
              <a:buNone/>
            </a:pPr>
            <a:r>
              <a:rPr lang="zh-TW" altLang="en-US" b="1" dirty="0" smtClean="0">
                <a:solidFill>
                  <a:srgbClr val="0000CC"/>
                </a:solidFill>
              </a:rPr>
              <a:t>兒童身體受傷</a:t>
            </a:r>
            <a:endParaRPr lang="en-US" altLang="zh-TW" b="1" dirty="0" smtClean="0">
              <a:solidFill>
                <a:srgbClr val="0000CC"/>
              </a:solidFill>
            </a:endParaRPr>
          </a:p>
          <a:p>
            <a:pPr marL="450850" lvl="1" indent="-355600">
              <a:buFont typeface="Wingdings" pitchFamily="2" charset="2"/>
              <a:buChar char="Ø"/>
            </a:pPr>
            <a:r>
              <a:rPr lang="zh-TW" altLang="en-US" dirty="0" smtClean="0"/>
              <a:t>了解兒童身體受傷情況</a:t>
            </a:r>
            <a:endParaRPr lang="en-US" altLang="zh-TW" dirty="0" smtClean="0"/>
          </a:p>
          <a:p>
            <a:pPr marL="900113" lvl="2" indent="-355600"/>
            <a:r>
              <a:rPr lang="zh-TW" altLang="en-US" sz="2600" dirty="0" smtClean="0"/>
              <a:t>先得家長及兒童同意</a:t>
            </a:r>
            <a:endParaRPr lang="en-US" altLang="zh-TW" sz="2600" dirty="0" smtClean="0"/>
          </a:p>
          <a:p>
            <a:pPr marL="900113" lvl="2" indent="-355600"/>
            <a:r>
              <a:rPr lang="zh-TW" altLang="en-US" sz="2600" dirty="0" smtClean="0"/>
              <a:t>受傷位置是否適宜檢查</a:t>
            </a:r>
            <a:endParaRPr lang="en-US" altLang="zh-TW" sz="2600" dirty="0" smtClean="0"/>
          </a:p>
          <a:p>
            <a:pPr marL="900113" lvl="2" indent="-355600"/>
            <a:r>
              <a:rPr lang="zh-TW" altLang="en-US" sz="2600" dirty="0" smtClean="0"/>
              <a:t>工作人員性別及見證人員</a:t>
            </a:r>
            <a:endParaRPr lang="en-US" altLang="zh-TW" sz="2600" dirty="0" smtClean="0"/>
          </a:p>
          <a:p>
            <a:pPr marL="538163" lvl="1" indent="-457200" defTabSz="627063">
              <a:buFont typeface="Wingdings" pitchFamily="2" charset="2"/>
              <a:buChar char="Ø"/>
            </a:pPr>
            <a:r>
              <a:rPr lang="zh-TW" altLang="en-US" dirty="0" smtClean="0"/>
              <a:t>是否急需醫療檢查和治療</a:t>
            </a:r>
            <a:endParaRPr lang="en-US" altLang="zh-TW" dirty="0" smtClean="0"/>
          </a:p>
          <a:p>
            <a:pPr marL="900113" lvl="2" indent="-355600"/>
            <a:r>
              <a:rPr lang="zh-TW" altLang="en-US" sz="2600" dirty="0"/>
              <a:t>如需前往醫院檢查，取得</a:t>
            </a:r>
            <a:r>
              <a:rPr lang="zh-TW" altLang="en-US" sz="2600" u="sng" dirty="0">
                <a:solidFill>
                  <a:srgbClr val="009900"/>
                </a:solidFill>
              </a:rPr>
              <a:t>家長同意</a:t>
            </a:r>
            <a:r>
              <a:rPr lang="zh-TW" altLang="en-US" sz="2600" dirty="0"/>
              <a:t>，與醫院「虐兒個案統籌醫生」</a:t>
            </a:r>
            <a:r>
              <a:rPr lang="zh-TW" altLang="en-US" sz="2600" dirty="0" smtClean="0"/>
              <a:t>聯絡，安排</a:t>
            </a:r>
            <a:r>
              <a:rPr lang="zh-TW" altLang="en-US" sz="2600" dirty="0"/>
              <a:t>直接入住兒科</a:t>
            </a:r>
            <a:r>
              <a:rPr lang="zh-TW" altLang="en-US" sz="2600" dirty="0" smtClean="0"/>
              <a:t>病房</a:t>
            </a:r>
            <a:endParaRPr lang="en-US" altLang="zh-TW" sz="2600" dirty="0" smtClean="0"/>
          </a:p>
          <a:p>
            <a:pPr marL="900113" lvl="2" indent="-355600"/>
            <a:r>
              <a:rPr lang="zh-TW" altLang="en-US" sz="2600" dirty="0" smtClean="0"/>
              <a:t>如</a:t>
            </a:r>
            <a:r>
              <a:rPr lang="zh-TW" altLang="en-US" sz="2600" u="sng" dirty="0">
                <a:solidFill>
                  <a:srgbClr val="009900"/>
                </a:solidFill>
              </a:rPr>
              <a:t>未能聯絡上家長</a:t>
            </a:r>
            <a:r>
              <a:rPr lang="zh-TW" altLang="en-US" sz="2600" dirty="0" smtClean="0"/>
              <a:t>，可前往</a:t>
            </a:r>
            <a:r>
              <a:rPr lang="zh-TW" altLang="en-US" sz="2600" u="sng" dirty="0">
                <a:solidFill>
                  <a:srgbClr val="009900"/>
                </a:solidFill>
              </a:rPr>
              <a:t>急症室</a:t>
            </a:r>
            <a:r>
              <a:rPr lang="zh-TW" altLang="en-US" sz="2600" dirty="0"/>
              <a:t>作初步檢查及治療</a:t>
            </a:r>
          </a:p>
          <a:p>
            <a:pPr marL="914400" lvl="2" indent="0">
              <a:buNone/>
            </a:pPr>
            <a:endParaRPr lang="zh-HK" altLang="en-US" dirty="0"/>
          </a:p>
        </p:txBody>
      </p:sp>
      <p:sp>
        <p:nvSpPr>
          <p:cNvPr id="5" name="投影片編號版面配置區 4"/>
          <p:cNvSpPr>
            <a:spLocks noGrp="1"/>
          </p:cNvSpPr>
          <p:nvPr>
            <p:ph type="sldNum" sz="quarter" idx="12"/>
          </p:nvPr>
        </p:nvSpPr>
        <p:spPr/>
        <p:txBody>
          <a:bodyPr/>
          <a:lstStyle/>
          <a:p>
            <a:pPr>
              <a:defRPr/>
            </a:pPr>
            <a:fld id="{3E29E152-333F-4C78-BEC9-8EBF792C7ED1}" type="slidenum">
              <a:rPr lang="en-US" altLang="zh-HK" smtClean="0"/>
              <a:pPr>
                <a:defRPr/>
              </a:pPr>
              <a:t>32</a:t>
            </a:fld>
            <a:endParaRPr lang="en-US" altLang="zh-HK"/>
          </a:p>
        </p:txBody>
      </p:sp>
    </p:spTree>
    <p:extLst>
      <p:ext uri="{BB962C8B-B14F-4D97-AF65-F5344CB8AC3E}">
        <p14:creationId xmlns:p14="http://schemas.microsoft.com/office/powerpoint/2010/main" val="3271808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229600" cy="1143000"/>
          </a:xfrm>
        </p:spPr>
        <p:txBody>
          <a:bodyPr>
            <a:normAutofit fontScale="90000"/>
          </a:bodyPr>
          <a:lstStyle/>
          <a:p>
            <a:r>
              <a:rPr lang="zh-TW" altLang="en-US" sz="3600" dirty="0"/>
              <a:t>	</a:t>
            </a:r>
            <a:r>
              <a:rPr lang="zh-TW" altLang="en-US" sz="3600" b="1" dirty="0"/>
              <a:t>處理不同情況的懷疑虐待兒童個案需注意事項</a:t>
            </a:r>
            <a:endParaRPr lang="zh-HK" altLang="en-US" sz="3600" b="1" dirty="0"/>
          </a:p>
        </p:txBody>
      </p:sp>
      <p:sp>
        <p:nvSpPr>
          <p:cNvPr id="3" name="內容版面配置區 2"/>
          <p:cNvSpPr>
            <a:spLocks noGrp="1"/>
          </p:cNvSpPr>
          <p:nvPr>
            <p:ph idx="1"/>
          </p:nvPr>
        </p:nvSpPr>
        <p:spPr>
          <a:xfrm>
            <a:off x="683568" y="1556792"/>
            <a:ext cx="8003232" cy="4824535"/>
          </a:xfrm>
        </p:spPr>
        <p:txBody>
          <a:bodyPr/>
          <a:lstStyle/>
          <a:p>
            <a:pPr marL="0" indent="0">
              <a:buNone/>
            </a:pPr>
            <a:r>
              <a:rPr lang="zh-TW" altLang="en-US" b="1" dirty="0" smtClean="0">
                <a:solidFill>
                  <a:srgbClr val="0000CC"/>
                </a:solidFill>
              </a:rPr>
              <a:t>懷疑性侵犯個案</a:t>
            </a:r>
            <a:endParaRPr lang="en-US" altLang="zh-TW" b="1" dirty="0" smtClean="0">
              <a:solidFill>
                <a:srgbClr val="0000CC"/>
              </a:solidFill>
            </a:endParaRPr>
          </a:p>
          <a:p>
            <a:pPr marL="349250" lvl="1">
              <a:buFont typeface="Wingdings" pitchFamily="2" charset="2"/>
              <a:buChar char="Ø"/>
            </a:pPr>
            <a:r>
              <a:rPr lang="zh-TW" altLang="en-US" dirty="0" smtClean="0"/>
              <a:t>了解</a:t>
            </a:r>
            <a:r>
              <a:rPr lang="zh-TW" altLang="en-US" u="sng" dirty="0" smtClean="0">
                <a:solidFill>
                  <a:srgbClr val="009900"/>
                </a:solidFill>
              </a:rPr>
              <a:t>家庭內</a:t>
            </a:r>
            <a:r>
              <a:rPr lang="zh-TW" altLang="en-US" dirty="0" smtClean="0"/>
              <a:t>性侵犯事件的特性及家庭成員可能的心理狀況</a:t>
            </a:r>
            <a:endParaRPr lang="en-US" altLang="zh-TW" dirty="0" smtClean="0"/>
          </a:p>
          <a:p>
            <a:pPr marL="349250" lvl="1">
              <a:buFont typeface="Wingdings" pitchFamily="2" charset="2"/>
              <a:buChar char="Ø"/>
            </a:pPr>
            <a:r>
              <a:rPr lang="zh-TW" altLang="en-US" dirty="0"/>
              <a:t>如涉案人是學校／機構員工</a:t>
            </a:r>
            <a:endParaRPr lang="en-US" altLang="zh-TW" dirty="0"/>
          </a:p>
          <a:p>
            <a:pPr marL="720725" lvl="2"/>
            <a:r>
              <a:rPr lang="zh-TW" altLang="en-US" sz="2600" dirty="0"/>
              <a:t>可能受害人數眾多</a:t>
            </a:r>
            <a:endParaRPr lang="en-US" altLang="zh-TW" sz="2600" dirty="0"/>
          </a:p>
          <a:p>
            <a:pPr marL="720725" lvl="2"/>
            <a:r>
              <a:rPr lang="zh-TW" altLang="en-US" sz="2600" dirty="0"/>
              <a:t>找出可能受害人的方法</a:t>
            </a:r>
            <a:endParaRPr lang="en-US" altLang="zh-TW" sz="2600" dirty="0"/>
          </a:p>
          <a:p>
            <a:pPr marL="720725" lvl="2"/>
            <a:r>
              <a:rPr lang="zh-TW" altLang="en-US" sz="2600" dirty="0"/>
              <a:t>注意資料保密</a:t>
            </a:r>
            <a:endParaRPr lang="en-US" altLang="zh-TW" sz="2600" dirty="0"/>
          </a:p>
          <a:p>
            <a:pPr marL="349250" lvl="1">
              <a:buFont typeface="Wingdings" pitchFamily="2" charset="2"/>
              <a:buChar char="Ø"/>
            </a:pPr>
            <a:r>
              <a:rPr lang="zh-TW" altLang="en-US" dirty="0" smtClean="0"/>
              <a:t>如懷疑施虐者亦是兒童</a:t>
            </a:r>
            <a:endParaRPr lang="en-US" altLang="zh-TW" dirty="0" smtClean="0"/>
          </a:p>
          <a:p>
            <a:pPr lvl="2"/>
            <a:r>
              <a:rPr lang="zh-TW" altLang="en-US" sz="2600" dirty="0" smtClean="0"/>
              <a:t>了解該兒童曾否遭性侵犯</a:t>
            </a:r>
            <a:endParaRPr lang="en-US" altLang="zh-TW" sz="2600" dirty="0"/>
          </a:p>
          <a:p>
            <a:pPr marL="914400" lvl="2" indent="0">
              <a:buNone/>
            </a:pPr>
            <a:endParaRPr lang="en-US" altLang="zh-HK" dirty="0"/>
          </a:p>
          <a:p>
            <a:pPr marL="914400" lvl="2" indent="0">
              <a:buNone/>
            </a:pPr>
            <a:endParaRPr lang="zh-HK" altLang="en-US" dirty="0"/>
          </a:p>
        </p:txBody>
      </p:sp>
      <p:sp>
        <p:nvSpPr>
          <p:cNvPr id="5" name="投影片編號版面配置區 4"/>
          <p:cNvSpPr>
            <a:spLocks noGrp="1"/>
          </p:cNvSpPr>
          <p:nvPr>
            <p:ph type="sldNum" sz="quarter" idx="12"/>
          </p:nvPr>
        </p:nvSpPr>
        <p:spPr/>
        <p:txBody>
          <a:bodyPr/>
          <a:lstStyle/>
          <a:p>
            <a:pPr>
              <a:defRPr/>
            </a:pPr>
            <a:fld id="{3E29E152-333F-4C78-BEC9-8EBF792C7ED1}" type="slidenum">
              <a:rPr lang="en-US" altLang="zh-HK" smtClean="0"/>
              <a:pPr>
                <a:defRPr/>
              </a:pPr>
              <a:t>33</a:t>
            </a:fld>
            <a:endParaRPr lang="en-US" altLang="zh-HK"/>
          </a:p>
        </p:txBody>
      </p:sp>
    </p:spTree>
    <p:extLst>
      <p:ext uri="{BB962C8B-B14F-4D97-AF65-F5344CB8AC3E}">
        <p14:creationId xmlns:p14="http://schemas.microsoft.com/office/powerpoint/2010/main" val="33103020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229600" cy="1143000"/>
          </a:xfrm>
        </p:spPr>
        <p:txBody>
          <a:bodyPr>
            <a:normAutofit fontScale="90000"/>
          </a:bodyPr>
          <a:lstStyle/>
          <a:p>
            <a:r>
              <a:rPr lang="zh-TW" altLang="en-US" sz="3600" dirty="0"/>
              <a:t>	</a:t>
            </a:r>
            <a:r>
              <a:rPr lang="zh-TW" altLang="en-US" sz="3600" b="1" dirty="0"/>
              <a:t>處理不同情況的懷疑虐待兒童個案需注意事項</a:t>
            </a:r>
            <a:endParaRPr lang="zh-HK" altLang="en-US" sz="3600" b="1" dirty="0"/>
          </a:p>
        </p:txBody>
      </p:sp>
      <p:sp>
        <p:nvSpPr>
          <p:cNvPr id="3" name="內容版面配置區 2"/>
          <p:cNvSpPr>
            <a:spLocks noGrp="1"/>
          </p:cNvSpPr>
          <p:nvPr>
            <p:ph idx="1"/>
          </p:nvPr>
        </p:nvSpPr>
        <p:spPr>
          <a:xfrm>
            <a:off x="683568" y="1412776"/>
            <a:ext cx="8003232" cy="4824536"/>
          </a:xfrm>
        </p:spPr>
        <p:txBody>
          <a:bodyPr>
            <a:normAutofit lnSpcReduction="10000"/>
          </a:bodyPr>
          <a:lstStyle/>
          <a:p>
            <a:r>
              <a:rPr lang="zh-TW" altLang="en-US" sz="2800" dirty="0" smtClean="0">
                <a:solidFill>
                  <a:srgbClr val="0000CC"/>
                </a:solidFill>
              </a:rPr>
              <a:t>懷疑性侵犯個案</a:t>
            </a:r>
            <a:r>
              <a:rPr lang="zh-TW" altLang="en-US" sz="2800" dirty="0" smtClean="0">
                <a:solidFill>
                  <a:srgbClr val="FF3300"/>
                </a:solidFill>
              </a:rPr>
              <a:t>是否</a:t>
            </a:r>
            <a:r>
              <a:rPr lang="zh-TW" altLang="en-US" sz="2800" dirty="0">
                <a:solidFill>
                  <a:srgbClr val="FF3300"/>
                </a:solidFill>
              </a:rPr>
              <a:t>必須報警</a:t>
            </a:r>
            <a:r>
              <a:rPr lang="en-US" altLang="zh-TW" sz="2800" dirty="0">
                <a:solidFill>
                  <a:srgbClr val="FF3300"/>
                </a:solidFill>
              </a:rPr>
              <a:t>?</a:t>
            </a:r>
          </a:p>
          <a:p>
            <a:pPr lvl="1"/>
            <a:r>
              <a:rPr lang="zh-TW" altLang="en-US" sz="2400" dirty="0"/>
              <a:t>找出真相</a:t>
            </a:r>
          </a:p>
          <a:p>
            <a:pPr lvl="1"/>
            <a:r>
              <a:rPr lang="zh-TW" altLang="en-US" sz="2400" dirty="0"/>
              <a:t>侵犯者要為他所做的事負責任</a:t>
            </a:r>
          </a:p>
          <a:p>
            <a:pPr lvl="1"/>
            <a:r>
              <a:rPr lang="zh-TW" altLang="en-US" sz="2400" dirty="0"/>
              <a:t>加強對受害兒童的保護</a:t>
            </a:r>
          </a:p>
          <a:p>
            <a:pPr lvl="1"/>
            <a:r>
              <a:rPr lang="zh-TW" altLang="en-US" sz="2400" dirty="0"/>
              <a:t>要幫助侵犯者停止性侵犯行為</a:t>
            </a:r>
          </a:p>
          <a:p>
            <a:pPr lvl="1"/>
            <a:r>
              <a:rPr lang="zh-TW" altLang="en-US" sz="2400" dirty="0"/>
              <a:t>減少受害兒童的數目</a:t>
            </a:r>
          </a:p>
          <a:p>
            <a:pPr lvl="1"/>
            <a:r>
              <a:rPr lang="zh-TW" altLang="en-US" sz="2400" dirty="0"/>
              <a:t>找出其他可能受侵犯的兒童</a:t>
            </a:r>
          </a:p>
          <a:p>
            <a:r>
              <a:rPr lang="zh-TW" altLang="en-US" sz="2600" dirty="0" smtClean="0"/>
              <a:t>報警前先讓兒童有</a:t>
            </a:r>
            <a:r>
              <a:rPr lang="zh-TW" altLang="en-US" sz="2600" u="sng" dirty="0" smtClean="0">
                <a:solidFill>
                  <a:srgbClr val="009900"/>
                </a:solidFill>
              </a:rPr>
              <a:t>心理準備</a:t>
            </a:r>
            <a:r>
              <a:rPr lang="zh-TW" altLang="en-US" sz="2600" dirty="0" smtClean="0"/>
              <a:t>會如何處理個案</a:t>
            </a:r>
            <a:endParaRPr lang="en-US" altLang="zh-TW" sz="2600" dirty="0" smtClean="0"/>
          </a:p>
          <a:p>
            <a:r>
              <a:rPr lang="zh-TW" altLang="en-US" sz="2600" dirty="0" smtClean="0">
                <a:solidFill>
                  <a:srgbClr val="0000CC"/>
                </a:solidFill>
              </a:rPr>
              <a:t>如</a:t>
            </a:r>
            <a:r>
              <a:rPr lang="zh-TW" altLang="en-US" sz="2600" dirty="0">
                <a:solidFill>
                  <a:srgbClr val="0000CC"/>
                </a:solidFill>
              </a:rPr>
              <a:t>屬</a:t>
            </a:r>
            <a:r>
              <a:rPr lang="zh-TW" altLang="en-US" sz="2600" u="sng" dirty="0">
                <a:solidFill>
                  <a:srgbClr val="009900"/>
                </a:solidFill>
              </a:rPr>
              <a:t>家庭內</a:t>
            </a:r>
            <a:r>
              <a:rPr lang="zh-TW" altLang="en-US" sz="2600" dirty="0">
                <a:solidFill>
                  <a:srgbClr val="0000CC"/>
                </a:solidFill>
              </a:rPr>
              <a:t>或</a:t>
            </a:r>
            <a:r>
              <a:rPr lang="zh-TW" altLang="en-US" sz="2600" u="sng" dirty="0">
                <a:solidFill>
                  <a:srgbClr val="009900"/>
                </a:solidFill>
              </a:rPr>
              <a:t>嚴重性侵犯</a:t>
            </a:r>
            <a:r>
              <a:rPr lang="zh-TW" altLang="en-US" sz="2600" dirty="0">
                <a:solidFill>
                  <a:srgbClr val="0000CC"/>
                </a:solidFill>
              </a:rPr>
              <a:t>個案，先聯絡保護家庭及兒童服務課，由該課</a:t>
            </a:r>
            <a:r>
              <a:rPr lang="zh-TW" altLang="en-US" sz="2600" dirty="0" smtClean="0">
                <a:solidFill>
                  <a:srgbClr val="0000CC"/>
                </a:solidFill>
              </a:rPr>
              <a:t>與警務</a:t>
            </a:r>
            <a:r>
              <a:rPr lang="zh-TW" altLang="en-US" sz="2600" dirty="0">
                <a:solidFill>
                  <a:srgbClr val="0000CC"/>
                </a:solidFill>
              </a:rPr>
              <a:t>處虐兒案件調查組進行初步諮詢，商討如何進行</a:t>
            </a:r>
            <a:r>
              <a:rPr lang="zh-TW" altLang="en-US" sz="2600" b="1" u="sng" dirty="0">
                <a:solidFill>
                  <a:srgbClr val="009900"/>
                </a:solidFill>
              </a:rPr>
              <a:t>聯合調查及跟進</a:t>
            </a:r>
          </a:p>
          <a:p>
            <a:pPr marL="914400" lvl="2" indent="0">
              <a:buNone/>
            </a:pPr>
            <a:endParaRPr lang="en-US" altLang="zh-HK" sz="1600" dirty="0"/>
          </a:p>
          <a:p>
            <a:pPr marL="914400" lvl="2" indent="0">
              <a:buNone/>
            </a:pPr>
            <a:endParaRPr lang="en-US" altLang="zh-HK" sz="1800" dirty="0" smtClean="0"/>
          </a:p>
          <a:p>
            <a:pPr marL="914400" lvl="2" indent="0">
              <a:buNone/>
            </a:pPr>
            <a:endParaRPr lang="en-US" altLang="zh-HK" sz="1800" dirty="0"/>
          </a:p>
          <a:p>
            <a:pPr marL="914400" lvl="2" indent="0">
              <a:buNone/>
            </a:pPr>
            <a:endParaRPr lang="zh-HK" altLang="en-US" sz="1800" dirty="0"/>
          </a:p>
        </p:txBody>
      </p:sp>
      <p:sp>
        <p:nvSpPr>
          <p:cNvPr id="5" name="投影片編號版面配置區 4"/>
          <p:cNvSpPr>
            <a:spLocks noGrp="1"/>
          </p:cNvSpPr>
          <p:nvPr>
            <p:ph type="sldNum" sz="quarter" idx="12"/>
          </p:nvPr>
        </p:nvSpPr>
        <p:spPr/>
        <p:txBody>
          <a:bodyPr/>
          <a:lstStyle/>
          <a:p>
            <a:pPr>
              <a:defRPr/>
            </a:pPr>
            <a:fld id="{3E29E152-333F-4C78-BEC9-8EBF792C7ED1}" type="slidenum">
              <a:rPr lang="en-US" altLang="zh-HK" smtClean="0"/>
              <a:pPr>
                <a:defRPr/>
              </a:pPr>
              <a:t>34</a:t>
            </a:fld>
            <a:endParaRPr lang="en-US" altLang="zh-HK"/>
          </a:p>
        </p:txBody>
      </p:sp>
    </p:spTree>
    <p:extLst>
      <p:ext uri="{BB962C8B-B14F-4D97-AF65-F5344CB8AC3E}">
        <p14:creationId xmlns:p14="http://schemas.microsoft.com/office/powerpoint/2010/main" val="911046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b="1" dirty="0"/>
              <a:t>聯合</a:t>
            </a:r>
            <a:r>
              <a:rPr lang="zh-TW" altLang="en-US" sz="4800" b="1" dirty="0" smtClean="0"/>
              <a:t>調查</a:t>
            </a:r>
            <a:endParaRPr lang="zh-HK" altLang="en-US" sz="4800" dirty="0"/>
          </a:p>
        </p:txBody>
      </p:sp>
      <p:sp>
        <p:nvSpPr>
          <p:cNvPr id="3" name="內容版面配置區 2"/>
          <p:cNvSpPr>
            <a:spLocks noGrp="1"/>
          </p:cNvSpPr>
          <p:nvPr>
            <p:ph idx="1"/>
          </p:nvPr>
        </p:nvSpPr>
        <p:spPr/>
        <p:txBody>
          <a:bodyPr/>
          <a:lstStyle/>
          <a:p>
            <a:pPr marL="0" indent="0">
              <a:buNone/>
            </a:pPr>
            <a:r>
              <a:rPr lang="zh-TW" altLang="en-US" b="1" u="sng" dirty="0">
                <a:solidFill>
                  <a:schemeClr val="tx2"/>
                </a:solidFill>
              </a:rPr>
              <a:t>程序</a:t>
            </a:r>
          </a:p>
          <a:p>
            <a:pPr>
              <a:buFont typeface="Symbol" pitchFamily="18" charset="2"/>
              <a:buNone/>
              <a:defRPr/>
            </a:pPr>
            <a:endParaRPr lang="zh-TW" altLang="en-US" dirty="0">
              <a:effectLst>
                <a:outerShdw blurRad="38100" dist="38100" dir="2700000" algn="tl">
                  <a:srgbClr val="000000"/>
                </a:outerShdw>
              </a:effectLst>
            </a:endParaRPr>
          </a:p>
          <a:p>
            <a:pPr>
              <a:lnSpc>
                <a:spcPct val="80000"/>
              </a:lnSpc>
              <a:buFont typeface="Symbol" pitchFamily="18" charset="2"/>
              <a:buNone/>
              <a:defRPr/>
            </a:pPr>
            <a:r>
              <a:rPr lang="zh-TW" altLang="en-US" sz="2800" b="1" dirty="0">
                <a:solidFill>
                  <a:srgbClr val="FF0000"/>
                </a:solidFill>
                <a:effectLst>
                  <a:outerShdw blurRad="38100" dist="38100" dir="2700000" algn="tl">
                    <a:srgbClr val="000000"/>
                  </a:outerShdw>
                </a:effectLst>
              </a:rPr>
              <a:t>	</a:t>
            </a:r>
            <a:r>
              <a:rPr lang="en-US" altLang="zh-TW" b="1" dirty="0">
                <a:solidFill>
                  <a:srgbClr val="FF0000"/>
                </a:solidFill>
              </a:rPr>
              <a:t>1.	</a:t>
            </a:r>
            <a:r>
              <a:rPr lang="zh-TW" altLang="en-US" b="1" u="sng" dirty="0">
                <a:solidFill>
                  <a:srgbClr val="FF0000"/>
                </a:solidFill>
              </a:rPr>
              <a:t>初步諮詢</a:t>
            </a:r>
          </a:p>
          <a:p>
            <a:pPr>
              <a:lnSpc>
                <a:spcPct val="80000"/>
              </a:lnSpc>
              <a:buFont typeface="Symbol" pitchFamily="18" charset="2"/>
              <a:buNone/>
              <a:defRPr/>
            </a:pPr>
            <a:endParaRPr lang="zh-TW" altLang="en-US" sz="2800" b="1" u="sng" dirty="0">
              <a:solidFill>
                <a:srgbClr val="669900"/>
              </a:solidFill>
            </a:endParaRPr>
          </a:p>
          <a:p>
            <a:pPr lvl="1">
              <a:lnSpc>
                <a:spcPct val="80000"/>
              </a:lnSpc>
              <a:buClr>
                <a:schemeClr val="accent2"/>
              </a:buClr>
              <a:buFont typeface="Wingdings" pitchFamily="2" charset="2"/>
              <a:buChar char="§"/>
              <a:defRPr/>
            </a:pPr>
            <a:r>
              <a:rPr lang="zh-TW" altLang="en-US" dirty="0">
                <a:solidFill>
                  <a:srgbClr val="FF9900"/>
                </a:solidFill>
              </a:rPr>
              <a:t>	</a:t>
            </a:r>
            <a:r>
              <a:rPr lang="zh-TW" altLang="en-US" dirty="0">
                <a:solidFill>
                  <a:srgbClr val="6600FF"/>
                </a:solidFill>
              </a:rPr>
              <a:t>  </a:t>
            </a:r>
            <a:r>
              <a:rPr lang="zh-TW" altLang="en-US" dirty="0"/>
              <a:t>交換資料</a:t>
            </a:r>
          </a:p>
          <a:p>
            <a:pPr lvl="1">
              <a:lnSpc>
                <a:spcPct val="80000"/>
              </a:lnSpc>
              <a:buClr>
                <a:schemeClr val="accent2"/>
              </a:buClr>
              <a:buFont typeface="Wingdings" pitchFamily="2" charset="2"/>
              <a:buChar char="§"/>
              <a:defRPr/>
            </a:pPr>
            <a:endParaRPr lang="zh-TW" altLang="en-US" dirty="0"/>
          </a:p>
          <a:p>
            <a:pPr lvl="1">
              <a:lnSpc>
                <a:spcPct val="80000"/>
              </a:lnSpc>
              <a:buClr>
                <a:schemeClr val="accent2"/>
              </a:buClr>
              <a:buFont typeface="Wingdings" pitchFamily="2" charset="2"/>
              <a:buChar char="§"/>
              <a:defRPr/>
            </a:pPr>
            <a:r>
              <a:rPr lang="zh-TW" altLang="en-US" dirty="0"/>
              <a:t>	  決定是否組成保護兒童特別調查隊</a:t>
            </a:r>
            <a:r>
              <a:rPr lang="en-US" altLang="zh-TW" dirty="0"/>
              <a:t>(CPSIT)</a:t>
            </a:r>
            <a:endParaRPr lang="zh-TW" altLang="en-US" dirty="0"/>
          </a:p>
          <a:p>
            <a:endParaRPr lang="zh-HK" altLang="en-US" dirty="0"/>
          </a:p>
        </p:txBody>
      </p:sp>
      <p:sp>
        <p:nvSpPr>
          <p:cNvPr id="4" name="投影片編號版面配置區 3"/>
          <p:cNvSpPr>
            <a:spLocks noGrp="1"/>
          </p:cNvSpPr>
          <p:nvPr>
            <p:ph type="sldNum" sz="quarter" idx="12"/>
          </p:nvPr>
        </p:nvSpPr>
        <p:spPr/>
        <p:txBody>
          <a:bodyPr/>
          <a:lstStyle/>
          <a:p>
            <a:pPr>
              <a:defRPr/>
            </a:pPr>
            <a:fld id="{3E29E152-333F-4C78-BEC9-8EBF792C7ED1}" type="slidenum">
              <a:rPr lang="en-US" altLang="zh-HK" smtClean="0"/>
              <a:pPr>
                <a:defRPr/>
              </a:pPr>
              <a:t>35</a:t>
            </a:fld>
            <a:endParaRPr lang="en-US" altLang="zh-HK"/>
          </a:p>
        </p:txBody>
      </p:sp>
    </p:spTree>
    <p:extLst>
      <p:ext uri="{BB962C8B-B14F-4D97-AF65-F5344CB8AC3E}">
        <p14:creationId xmlns:p14="http://schemas.microsoft.com/office/powerpoint/2010/main" val="730718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b="1" dirty="0">
                <a:solidFill>
                  <a:srgbClr val="000000"/>
                </a:solidFill>
              </a:rPr>
              <a:t>聯合調查</a:t>
            </a:r>
            <a:endParaRPr lang="zh-HK" altLang="en-US" dirty="0"/>
          </a:p>
        </p:txBody>
      </p:sp>
      <p:sp>
        <p:nvSpPr>
          <p:cNvPr id="3" name="內容版面配置區 2"/>
          <p:cNvSpPr>
            <a:spLocks noGrp="1"/>
          </p:cNvSpPr>
          <p:nvPr>
            <p:ph idx="1"/>
          </p:nvPr>
        </p:nvSpPr>
        <p:spPr>
          <a:xfrm>
            <a:off x="457200" y="1600200"/>
            <a:ext cx="8229600" cy="4925144"/>
          </a:xfrm>
        </p:spPr>
        <p:txBody>
          <a:bodyPr/>
          <a:lstStyle/>
          <a:p>
            <a:pPr lvl="0">
              <a:spcBef>
                <a:spcPct val="50000"/>
              </a:spcBef>
              <a:buNone/>
              <a:defRPr/>
            </a:pPr>
            <a:r>
              <a:rPr lang="en-US" altLang="zh-TW" b="1" dirty="0">
                <a:solidFill>
                  <a:srgbClr val="FF0000"/>
                </a:solidFill>
                <a:latin typeface="+mj-lt"/>
                <a:ea typeface="+mj-ea"/>
                <a:cs typeface="Times New Roman" pitchFamily="18" charset="0"/>
              </a:rPr>
              <a:t>2.</a:t>
            </a:r>
            <a:r>
              <a:rPr lang="en-US" altLang="zh-TW" b="1" dirty="0">
                <a:solidFill>
                  <a:srgbClr val="FF0000"/>
                </a:solidFill>
                <a:latin typeface="+mj-lt"/>
                <a:ea typeface="+mj-ea"/>
              </a:rPr>
              <a:t>	</a:t>
            </a:r>
            <a:r>
              <a:rPr lang="zh-TW" altLang="en-US" b="1" u="sng" dirty="0">
                <a:solidFill>
                  <a:srgbClr val="FF0000"/>
                </a:solidFill>
                <a:latin typeface="+mj-ea"/>
                <a:ea typeface="+mj-ea"/>
              </a:rPr>
              <a:t>策略計劃</a:t>
            </a:r>
          </a:p>
          <a:p>
            <a:pPr lvl="1">
              <a:lnSpc>
                <a:spcPct val="115000"/>
              </a:lnSpc>
              <a:spcBef>
                <a:spcPct val="50000"/>
              </a:spcBef>
              <a:buClr>
                <a:srgbClr val="00CC99"/>
              </a:buClr>
              <a:buFont typeface="Wingdings" pitchFamily="2" charset="2"/>
              <a:buChar char="§"/>
              <a:defRPr/>
            </a:pPr>
            <a:r>
              <a:rPr lang="zh-TW" altLang="en-US" dirty="0">
                <a:solidFill>
                  <a:srgbClr val="FF9900"/>
                </a:solidFill>
                <a:latin typeface="+mj-ea"/>
                <a:ea typeface="+mj-ea"/>
              </a:rPr>
              <a:t>	</a:t>
            </a:r>
            <a:r>
              <a:rPr lang="zh-TW" altLang="en-US" dirty="0">
                <a:solidFill>
                  <a:srgbClr val="003300"/>
                </a:solidFill>
                <a:latin typeface="+mj-ea"/>
                <a:ea typeface="+mj-ea"/>
              </a:rPr>
              <a:t>了解受害兒童的處境及家庭狀況</a:t>
            </a:r>
          </a:p>
          <a:p>
            <a:pPr lvl="1">
              <a:lnSpc>
                <a:spcPct val="115000"/>
              </a:lnSpc>
              <a:spcBef>
                <a:spcPct val="50000"/>
              </a:spcBef>
              <a:buClr>
                <a:srgbClr val="00CC99"/>
              </a:buClr>
              <a:buFont typeface="Wingdings" pitchFamily="2" charset="2"/>
              <a:buChar char="§"/>
              <a:defRPr/>
            </a:pPr>
            <a:r>
              <a:rPr lang="zh-TW" altLang="en-US" dirty="0">
                <a:solidFill>
                  <a:srgbClr val="003300"/>
                </a:solidFill>
                <a:latin typeface="+mj-ea"/>
                <a:ea typeface="+mj-ea"/>
              </a:rPr>
              <a:t>	商討如何接觸受害兒童</a:t>
            </a:r>
          </a:p>
          <a:p>
            <a:pPr lvl="1">
              <a:lnSpc>
                <a:spcPct val="115000"/>
              </a:lnSpc>
              <a:spcBef>
                <a:spcPct val="50000"/>
              </a:spcBef>
              <a:buClr>
                <a:srgbClr val="00CC99"/>
              </a:buClr>
              <a:buFont typeface="Wingdings" pitchFamily="2" charset="2"/>
              <a:buChar char="§"/>
              <a:defRPr/>
            </a:pPr>
            <a:r>
              <a:rPr lang="zh-TW" altLang="en-US" dirty="0">
                <a:solidFill>
                  <a:srgbClr val="003300"/>
                </a:solidFill>
                <a:latin typeface="+mj-ea"/>
                <a:ea typeface="+mj-ea"/>
              </a:rPr>
              <a:t>	決定錄取證供的方式及細節</a:t>
            </a:r>
          </a:p>
          <a:p>
            <a:pPr lvl="1">
              <a:lnSpc>
                <a:spcPct val="115000"/>
              </a:lnSpc>
              <a:spcBef>
                <a:spcPct val="50000"/>
              </a:spcBef>
              <a:buClr>
                <a:srgbClr val="00CC99"/>
              </a:buClr>
              <a:buFont typeface="Wingdings" pitchFamily="2" charset="2"/>
              <a:buChar char="§"/>
              <a:defRPr/>
            </a:pPr>
            <a:r>
              <a:rPr lang="zh-TW" altLang="en-US" dirty="0">
                <a:solidFill>
                  <a:srgbClr val="003300"/>
                </a:solidFill>
                <a:latin typeface="+mj-ea"/>
                <a:ea typeface="+mj-ea"/>
              </a:rPr>
              <a:t>	計劃其他有關行動</a:t>
            </a:r>
          </a:p>
          <a:p>
            <a:pPr lvl="3">
              <a:lnSpc>
                <a:spcPct val="115000"/>
              </a:lnSpc>
              <a:spcBef>
                <a:spcPct val="50000"/>
              </a:spcBef>
              <a:buClr>
                <a:srgbClr val="3333CC"/>
              </a:buClr>
              <a:buSzPct val="80000"/>
              <a:buFont typeface="Wingdings" pitchFamily="2" charset="2"/>
              <a:buChar char="Ø"/>
              <a:defRPr/>
            </a:pPr>
            <a:r>
              <a:rPr lang="zh-TW" altLang="en-US" sz="2800" dirty="0">
                <a:solidFill>
                  <a:srgbClr val="003300"/>
                </a:solidFill>
                <a:latin typeface="+mj-ea"/>
                <a:ea typeface="+mj-ea"/>
              </a:rPr>
              <a:t> 身體檢查及治療</a:t>
            </a:r>
          </a:p>
          <a:p>
            <a:pPr lvl="3">
              <a:lnSpc>
                <a:spcPct val="115000"/>
              </a:lnSpc>
              <a:spcBef>
                <a:spcPct val="50000"/>
              </a:spcBef>
              <a:buClr>
                <a:srgbClr val="3333CC"/>
              </a:buClr>
              <a:buSzPct val="80000"/>
              <a:buFont typeface="Wingdings" pitchFamily="2" charset="2"/>
              <a:buChar char="Ø"/>
              <a:defRPr/>
            </a:pPr>
            <a:r>
              <a:rPr lang="zh-TW" altLang="en-US" sz="2800" dirty="0">
                <a:solidFill>
                  <a:srgbClr val="003300"/>
                </a:solidFill>
                <a:latin typeface="+mj-ea"/>
                <a:ea typeface="+mj-ea"/>
              </a:rPr>
              <a:t> 保護家中其他兒童</a:t>
            </a:r>
          </a:p>
          <a:p>
            <a:endParaRPr lang="zh-HK" altLang="en-US" dirty="0"/>
          </a:p>
        </p:txBody>
      </p:sp>
      <p:sp>
        <p:nvSpPr>
          <p:cNvPr id="4" name="投影片編號版面配置區 3"/>
          <p:cNvSpPr>
            <a:spLocks noGrp="1"/>
          </p:cNvSpPr>
          <p:nvPr>
            <p:ph type="sldNum" sz="quarter" idx="12"/>
          </p:nvPr>
        </p:nvSpPr>
        <p:spPr/>
        <p:txBody>
          <a:bodyPr/>
          <a:lstStyle/>
          <a:p>
            <a:pPr>
              <a:defRPr/>
            </a:pPr>
            <a:fld id="{3E29E152-333F-4C78-BEC9-8EBF792C7ED1}" type="slidenum">
              <a:rPr lang="en-US" altLang="zh-HK" smtClean="0"/>
              <a:pPr>
                <a:defRPr/>
              </a:pPr>
              <a:t>36</a:t>
            </a:fld>
            <a:endParaRPr lang="en-US" altLang="zh-HK"/>
          </a:p>
        </p:txBody>
      </p:sp>
    </p:spTree>
    <p:extLst>
      <p:ext uri="{BB962C8B-B14F-4D97-AF65-F5344CB8AC3E}">
        <p14:creationId xmlns:p14="http://schemas.microsoft.com/office/powerpoint/2010/main" val="3146321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b="1" dirty="0">
                <a:solidFill>
                  <a:srgbClr val="000000"/>
                </a:solidFill>
              </a:rPr>
              <a:t>聯合調查</a:t>
            </a:r>
            <a:endParaRPr lang="zh-HK" altLang="en-US" sz="4800" dirty="0"/>
          </a:p>
        </p:txBody>
      </p:sp>
      <p:sp>
        <p:nvSpPr>
          <p:cNvPr id="3" name="內容版面配置區 2"/>
          <p:cNvSpPr>
            <a:spLocks noGrp="1"/>
          </p:cNvSpPr>
          <p:nvPr>
            <p:ph idx="1"/>
          </p:nvPr>
        </p:nvSpPr>
        <p:spPr/>
        <p:txBody>
          <a:bodyPr/>
          <a:lstStyle/>
          <a:p>
            <a:pPr lvl="0">
              <a:spcBef>
                <a:spcPct val="50000"/>
              </a:spcBef>
              <a:buNone/>
              <a:defRPr/>
            </a:pPr>
            <a:r>
              <a:rPr lang="en-US" altLang="zh-TW" b="1" dirty="0">
                <a:solidFill>
                  <a:srgbClr val="FF0000"/>
                </a:solidFill>
                <a:latin typeface="+mj-lt"/>
                <a:ea typeface="新細明體"/>
                <a:cs typeface="Times New Roman" pitchFamily="18" charset="0"/>
              </a:rPr>
              <a:t>3.	</a:t>
            </a:r>
            <a:r>
              <a:rPr lang="zh-TW" altLang="en-US" b="1" u="sng" dirty="0">
                <a:solidFill>
                  <a:srgbClr val="FF0000"/>
                </a:solidFill>
                <a:latin typeface="+mn-ea"/>
              </a:rPr>
              <a:t>錄取證供的會談</a:t>
            </a:r>
            <a:endParaRPr lang="zh-TW" altLang="en-US" b="1" dirty="0">
              <a:solidFill>
                <a:srgbClr val="FF0000"/>
              </a:solidFill>
              <a:latin typeface="+mn-ea"/>
            </a:endParaRPr>
          </a:p>
          <a:p>
            <a:pPr lvl="1">
              <a:lnSpc>
                <a:spcPct val="80000"/>
              </a:lnSpc>
              <a:spcBef>
                <a:spcPct val="50000"/>
              </a:spcBef>
              <a:buFont typeface="Wingdings" pitchFamily="2" charset="2"/>
              <a:buChar char="§"/>
              <a:defRPr/>
            </a:pPr>
            <a:r>
              <a:rPr lang="zh-TW" altLang="en-US" dirty="0">
                <a:solidFill>
                  <a:srgbClr val="003300"/>
                </a:solidFill>
                <a:latin typeface="+mn-ea"/>
              </a:rPr>
              <a:t>錄影或</a:t>
            </a:r>
            <a:r>
              <a:rPr lang="zh-TW" altLang="en-US" dirty="0" smtClean="0">
                <a:solidFill>
                  <a:srgbClr val="003300"/>
                </a:solidFill>
                <a:latin typeface="+mn-ea"/>
              </a:rPr>
              <a:t>筆錄</a:t>
            </a:r>
            <a:endParaRPr lang="en-US" altLang="zh-TW" dirty="0" smtClean="0">
              <a:solidFill>
                <a:srgbClr val="003300"/>
              </a:solidFill>
              <a:latin typeface="+mn-ea"/>
            </a:endParaRPr>
          </a:p>
          <a:p>
            <a:pPr marL="457200" lvl="1" indent="0">
              <a:lnSpc>
                <a:spcPct val="80000"/>
              </a:lnSpc>
              <a:spcBef>
                <a:spcPct val="50000"/>
              </a:spcBef>
              <a:buNone/>
              <a:defRPr/>
            </a:pPr>
            <a:r>
              <a:rPr lang="en-US" altLang="zh-TW" dirty="0" smtClean="0">
                <a:solidFill>
                  <a:srgbClr val="003300"/>
                </a:solidFill>
                <a:latin typeface="+mn-ea"/>
              </a:rPr>
              <a:t>(</a:t>
            </a:r>
            <a:r>
              <a:rPr lang="zh-HK" altLang="en-US" dirty="0" smtClean="0">
                <a:solidFill>
                  <a:srgbClr val="003300"/>
                </a:solidFill>
                <a:latin typeface="+mn-ea"/>
              </a:rPr>
              <a:t>調查社工在場</a:t>
            </a:r>
            <a:r>
              <a:rPr lang="en-US" altLang="zh-HK" dirty="0" smtClean="0">
                <a:solidFill>
                  <a:srgbClr val="003300"/>
                </a:solidFill>
                <a:latin typeface="+mn-ea"/>
              </a:rPr>
              <a:t>)</a:t>
            </a:r>
            <a:endParaRPr lang="zh-TW" altLang="en-US" dirty="0" smtClean="0">
              <a:solidFill>
                <a:srgbClr val="003300"/>
              </a:solidFill>
              <a:latin typeface="+mn-ea"/>
            </a:endParaRPr>
          </a:p>
          <a:p>
            <a:pPr lvl="1">
              <a:lnSpc>
                <a:spcPct val="80000"/>
              </a:lnSpc>
              <a:spcBef>
                <a:spcPct val="50000"/>
              </a:spcBef>
              <a:buFont typeface="Wingdings" pitchFamily="2" charset="2"/>
              <a:buChar char="§"/>
              <a:defRPr/>
            </a:pPr>
            <a:r>
              <a:rPr lang="zh-TW" altLang="en-US" dirty="0" smtClean="0">
                <a:solidFill>
                  <a:srgbClr val="003300"/>
                </a:solidFill>
                <a:latin typeface="+mn-ea"/>
              </a:rPr>
              <a:t>錄影</a:t>
            </a:r>
            <a:r>
              <a:rPr lang="zh-TW" altLang="en-US" dirty="0">
                <a:solidFill>
                  <a:srgbClr val="003300"/>
                </a:solidFill>
                <a:latin typeface="+mn-ea"/>
              </a:rPr>
              <a:t>證供必須由下列受訓人員擔任：</a:t>
            </a:r>
          </a:p>
          <a:p>
            <a:pPr lvl="3">
              <a:spcBef>
                <a:spcPct val="50000"/>
              </a:spcBef>
              <a:buClr>
                <a:srgbClr val="3333CC"/>
              </a:buClr>
              <a:buSzPct val="80000"/>
              <a:buFont typeface="Wingdings" pitchFamily="2" charset="2"/>
              <a:buChar char="Ø"/>
              <a:defRPr/>
            </a:pPr>
            <a:r>
              <a:rPr lang="zh-TW" altLang="en-US" sz="2800" dirty="0">
                <a:solidFill>
                  <a:srgbClr val="003300"/>
                </a:solidFill>
                <a:latin typeface="+mn-ea"/>
              </a:rPr>
              <a:t> 警方</a:t>
            </a:r>
          </a:p>
          <a:p>
            <a:pPr lvl="3">
              <a:spcBef>
                <a:spcPct val="50000"/>
              </a:spcBef>
              <a:buClr>
                <a:srgbClr val="3333CC"/>
              </a:buClr>
              <a:buSzPct val="80000"/>
              <a:buFont typeface="Wingdings" pitchFamily="2" charset="2"/>
              <a:buChar char="Ø"/>
              <a:defRPr/>
            </a:pPr>
            <a:r>
              <a:rPr lang="zh-TW" altLang="en-US" sz="2800" dirty="0">
                <a:solidFill>
                  <a:srgbClr val="003300"/>
                </a:solidFill>
                <a:latin typeface="+mn-ea"/>
              </a:rPr>
              <a:t> 社會福利署社工</a:t>
            </a:r>
          </a:p>
          <a:p>
            <a:pPr lvl="3">
              <a:spcBef>
                <a:spcPct val="50000"/>
              </a:spcBef>
              <a:buClr>
                <a:srgbClr val="3333CC"/>
              </a:buClr>
              <a:buSzPct val="80000"/>
              <a:buFont typeface="Wingdings" pitchFamily="2" charset="2"/>
              <a:buChar char="Ø"/>
              <a:defRPr/>
            </a:pPr>
            <a:r>
              <a:rPr lang="zh-TW" altLang="en-US" sz="2800" dirty="0">
                <a:solidFill>
                  <a:srgbClr val="003300"/>
                </a:solidFill>
                <a:latin typeface="+mn-ea"/>
              </a:rPr>
              <a:t> 社會福利署臨床心理學家</a:t>
            </a:r>
          </a:p>
          <a:p>
            <a:endParaRPr lang="zh-HK" altLang="en-US" dirty="0"/>
          </a:p>
        </p:txBody>
      </p:sp>
      <p:sp>
        <p:nvSpPr>
          <p:cNvPr id="4" name="投影片編號版面配置區 3"/>
          <p:cNvSpPr>
            <a:spLocks noGrp="1"/>
          </p:cNvSpPr>
          <p:nvPr>
            <p:ph type="sldNum" sz="quarter" idx="12"/>
          </p:nvPr>
        </p:nvSpPr>
        <p:spPr/>
        <p:txBody>
          <a:bodyPr/>
          <a:lstStyle/>
          <a:p>
            <a:pPr>
              <a:defRPr/>
            </a:pPr>
            <a:fld id="{3E29E152-333F-4C78-BEC9-8EBF792C7ED1}" type="slidenum">
              <a:rPr lang="en-US" altLang="zh-HK" smtClean="0"/>
              <a:pPr>
                <a:defRPr/>
              </a:pPr>
              <a:t>37</a:t>
            </a:fld>
            <a:endParaRPr lang="en-US" altLang="zh-HK"/>
          </a:p>
        </p:txBody>
      </p:sp>
    </p:spTree>
    <p:extLst>
      <p:ext uri="{BB962C8B-B14F-4D97-AF65-F5344CB8AC3E}">
        <p14:creationId xmlns:p14="http://schemas.microsoft.com/office/powerpoint/2010/main" val="933092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b="1" dirty="0">
                <a:solidFill>
                  <a:srgbClr val="000000"/>
                </a:solidFill>
              </a:rPr>
              <a:t>聯合調查</a:t>
            </a:r>
            <a:endParaRPr lang="zh-HK" altLang="en-US" sz="4800" dirty="0"/>
          </a:p>
        </p:txBody>
      </p:sp>
      <p:sp>
        <p:nvSpPr>
          <p:cNvPr id="3" name="內容版面配置區 2"/>
          <p:cNvSpPr>
            <a:spLocks noGrp="1"/>
          </p:cNvSpPr>
          <p:nvPr>
            <p:ph idx="1"/>
          </p:nvPr>
        </p:nvSpPr>
        <p:spPr/>
        <p:txBody>
          <a:bodyPr/>
          <a:lstStyle/>
          <a:p>
            <a:pPr lvl="0">
              <a:spcBef>
                <a:spcPct val="50000"/>
              </a:spcBef>
              <a:buNone/>
              <a:defRPr/>
            </a:pPr>
            <a:r>
              <a:rPr lang="en-US" altLang="zh-TW" b="1" dirty="0">
                <a:solidFill>
                  <a:srgbClr val="FF0000"/>
                </a:solidFill>
                <a:latin typeface="+mj-lt"/>
                <a:ea typeface="新細明體"/>
                <a:cs typeface="Times New Roman" pitchFamily="18" charset="0"/>
              </a:rPr>
              <a:t>4.</a:t>
            </a:r>
            <a:r>
              <a:rPr lang="en-US" altLang="zh-TW" b="1" dirty="0">
                <a:solidFill>
                  <a:srgbClr val="FF0000"/>
                </a:solidFill>
                <a:latin typeface="+mj-lt"/>
                <a:ea typeface="新細明體"/>
              </a:rPr>
              <a:t>	</a:t>
            </a:r>
            <a:r>
              <a:rPr lang="zh-TW" altLang="en-US" b="1" u="sng" dirty="0">
                <a:solidFill>
                  <a:srgbClr val="FF0000"/>
                </a:solidFill>
                <a:latin typeface="+mj-lt"/>
                <a:ea typeface="+mj-ea"/>
                <a:cs typeface="Times New Roman" pitchFamily="18" charset="0"/>
              </a:rPr>
              <a:t>即時個案評估</a:t>
            </a:r>
          </a:p>
          <a:p>
            <a:pPr lvl="0">
              <a:lnSpc>
                <a:spcPct val="80000"/>
              </a:lnSpc>
              <a:spcBef>
                <a:spcPct val="50000"/>
              </a:spcBef>
              <a:buNone/>
              <a:defRPr/>
            </a:pPr>
            <a:endParaRPr lang="zh-TW" altLang="en-US" sz="1800" dirty="0" smtClean="0">
              <a:solidFill>
                <a:srgbClr val="000000"/>
              </a:solidFill>
              <a:latin typeface="+mj-ea"/>
              <a:ea typeface="+mj-ea"/>
              <a:cs typeface="Times New Roman" pitchFamily="18" charset="0"/>
            </a:endParaRPr>
          </a:p>
          <a:p>
            <a:pPr lvl="1">
              <a:lnSpc>
                <a:spcPct val="115000"/>
              </a:lnSpc>
              <a:spcBef>
                <a:spcPct val="50000"/>
              </a:spcBef>
              <a:buFont typeface="Wingdings" pitchFamily="2" charset="2"/>
              <a:buChar char="§"/>
              <a:defRPr/>
            </a:pPr>
            <a:r>
              <a:rPr lang="zh-TW" altLang="en-US" dirty="0" smtClean="0">
                <a:solidFill>
                  <a:srgbClr val="003300"/>
                </a:solidFill>
                <a:latin typeface="+mj-ea"/>
                <a:ea typeface="+mj-ea"/>
                <a:cs typeface="Times New Roman" pitchFamily="18" charset="0"/>
              </a:rPr>
              <a:t>考慮</a:t>
            </a:r>
            <a:r>
              <a:rPr lang="zh-TW" altLang="en-US" dirty="0">
                <a:solidFill>
                  <a:srgbClr val="003300"/>
                </a:solidFill>
                <a:latin typeface="+mj-ea"/>
                <a:ea typeface="+mj-ea"/>
                <a:cs typeface="Times New Roman" pitchFamily="18" charset="0"/>
              </a:rPr>
              <a:t>證據是否足夠</a:t>
            </a:r>
          </a:p>
          <a:p>
            <a:pPr lvl="1">
              <a:lnSpc>
                <a:spcPct val="115000"/>
              </a:lnSpc>
              <a:spcBef>
                <a:spcPct val="50000"/>
              </a:spcBef>
              <a:buFont typeface="Wingdings" pitchFamily="2" charset="2"/>
              <a:buChar char="§"/>
              <a:defRPr/>
            </a:pPr>
            <a:r>
              <a:rPr lang="zh-TW" altLang="en-US" dirty="0">
                <a:solidFill>
                  <a:srgbClr val="003300"/>
                </a:solidFill>
                <a:latin typeface="+mj-ea"/>
                <a:ea typeface="+mj-ea"/>
                <a:cs typeface="Times New Roman" pitchFamily="18" charset="0"/>
              </a:rPr>
              <a:t>討論案件性質</a:t>
            </a:r>
          </a:p>
          <a:p>
            <a:pPr lvl="1">
              <a:lnSpc>
                <a:spcPct val="115000"/>
              </a:lnSpc>
              <a:spcBef>
                <a:spcPct val="50000"/>
              </a:spcBef>
              <a:buFont typeface="Wingdings" pitchFamily="2" charset="2"/>
              <a:buChar char="§"/>
              <a:defRPr/>
            </a:pPr>
            <a:r>
              <a:rPr lang="zh-TW" altLang="en-US" dirty="0">
                <a:solidFill>
                  <a:srgbClr val="003300"/>
                </a:solidFill>
                <a:latin typeface="+mj-ea"/>
                <a:ea typeface="+mj-ea"/>
                <a:cs typeface="Times New Roman" pitchFamily="18" charset="0"/>
              </a:rPr>
              <a:t>決定即時保護兒童計劃</a:t>
            </a:r>
          </a:p>
          <a:p>
            <a:pPr lvl="3">
              <a:lnSpc>
                <a:spcPct val="115000"/>
              </a:lnSpc>
              <a:spcBef>
                <a:spcPct val="50000"/>
              </a:spcBef>
              <a:buClr>
                <a:srgbClr val="3333CC"/>
              </a:buClr>
              <a:buSzPct val="80000"/>
              <a:buFont typeface="Wingdings" pitchFamily="2" charset="2"/>
              <a:buChar char="Ø"/>
              <a:defRPr/>
            </a:pPr>
            <a:r>
              <a:rPr lang="zh-TW" altLang="en-US" sz="2800" dirty="0">
                <a:solidFill>
                  <a:srgbClr val="003300"/>
                </a:solidFill>
                <a:latin typeface="+mj-ea"/>
                <a:ea typeface="+mj-ea"/>
                <a:cs typeface="Times New Roman" pitchFamily="18" charset="0"/>
              </a:rPr>
              <a:t> 回家 </a:t>
            </a:r>
            <a:r>
              <a:rPr lang="en-US" altLang="zh-TW" sz="2800" dirty="0">
                <a:solidFill>
                  <a:srgbClr val="003300"/>
                </a:solidFill>
                <a:latin typeface="+mj-ea"/>
                <a:ea typeface="+mj-ea"/>
                <a:cs typeface="Times New Roman" pitchFamily="18" charset="0"/>
              </a:rPr>
              <a:t>/ </a:t>
            </a:r>
            <a:r>
              <a:rPr lang="zh-TW" altLang="en-US" sz="2800" dirty="0">
                <a:solidFill>
                  <a:srgbClr val="003300"/>
                </a:solidFill>
                <a:latin typeface="+mj-ea"/>
                <a:ea typeface="+mj-ea"/>
                <a:cs typeface="Times New Roman" pitchFamily="18" charset="0"/>
              </a:rPr>
              <a:t>安排住宿服務</a:t>
            </a:r>
          </a:p>
          <a:p>
            <a:pPr lvl="1">
              <a:lnSpc>
                <a:spcPct val="115000"/>
              </a:lnSpc>
              <a:spcBef>
                <a:spcPct val="50000"/>
              </a:spcBef>
              <a:buFont typeface="Wingdings" pitchFamily="2" charset="2"/>
              <a:buChar char="§"/>
              <a:defRPr/>
            </a:pPr>
            <a:r>
              <a:rPr lang="zh-TW" altLang="en-US" dirty="0">
                <a:solidFill>
                  <a:srgbClr val="003300"/>
                </a:solidFill>
                <a:latin typeface="+mj-ea"/>
                <a:ea typeface="+mj-ea"/>
                <a:cs typeface="Times New Roman" pitchFamily="18" charset="0"/>
              </a:rPr>
              <a:t> 決定進一步刑事調查行動</a:t>
            </a:r>
          </a:p>
          <a:p>
            <a:endParaRPr lang="zh-HK" altLang="en-US" dirty="0"/>
          </a:p>
        </p:txBody>
      </p:sp>
      <p:sp>
        <p:nvSpPr>
          <p:cNvPr id="4" name="投影片編號版面配置區 3"/>
          <p:cNvSpPr>
            <a:spLocks noGrp="1"/>
          </p:cNvSpPr>
          <p:nvPr>
            <p:ph type="sldNum" sz="quarter" idx="12"/>
          </p:nvPr>
        </p:nvSpPr>
        <p:spPr/>
        <p:txBody>
          <a:bodyPr/>
          <a:lstStyle/>
          <a:p>
            <a:pPr>
              <a:defRPr/>
            </a:pPr>
            <a:fld id="{3E29E152-333F-4C78-BEC9-8EBF792C7ED1}" type="slidenum">
              <a:rPr lang="en-US" altLang="zh-HK" smtClean="0"/>
              <a:pPr>
                <a:defRPr/>
              </a:pPr>
              <a:t>38</a:t>
            </a:fld>
            <a:endParaRPr lang="en-US" altLang="zh-HK"/>
          </a:p>
        </p:txBody>
      </p:sp>
    </p:spTree>
    <p:extLst>
      <p:ext uri="{BB962C8B-B14F-4D97-AF65-F5344CB8AC3E}">
        <p14:creationId xmlns:p14="http://schemas.microsoft.com/office/powerpoint/2010/main" val="1483253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229600" cy="1143000"/>
          </a:xfrm>
        </p:spPr>
        <p:txBody>
          <a:bodyPr>
            <a:normAutofit fontScale="90000"/>
          </a:bodyPr>
          <a:lstStyle/>
          <a:p>
            <a:r>
              <a:rPr lang="zh-TW" altLang="en-US" sz="3600" dirty="0"/>
              <a:t>	</a:t>
            </a:r>
            <a:r>
              <a:rPr lang="zh-TW" altLang="en-US" sz="3600" b="1" dirty="0"/>
              <a:t>處理不同情況的懷疑虐待兒童個案需注意事項</a:t>
            </a:r>
            <a:endParaRPr lang="zh-HK" altLang="en-US" sz="3600" b="1" dirty="0"/>
          </a:p>
        </p:txBody>
      </p:sp>
      <p:sp>
        <p:nvSpPr>
          <p:cNvPr id="3" name="內容版面配置區 2"/>
          <p:cNvSpPr>
            <a:spLocks noGrp="1"/>
          </p:cNvSpPr>
          <p:nvPr>
            <p:ph idx="1"/>
          </p:nvPr>
        </p:nvSpPr>
        <p:spPr>
          <a:xfrm>
            <a:off x="683568" y="1711349"/>
            <a:ext cx="8003232" cy="4525963"/>
          </a:xfrm>
        </p:spPr>
        <p:txBody>
          <a:bodyPr/>
          <a:lstStyle/>
          <a:p>
            <a:pPr marL="0" indent="0">
              <a:buNone/>
            </a:pPr>
            <a:r>
              <a:rPr lang="zh-TW" altLang="en-US" b="1" dirty="0" smtClean="0">
                <a:solidFill>
                  <a:srgbClr val="0000CC"/>
                </a:solidFill>
              </a:rPr>
              <a:t>如未能接觸兒童</a:t>
            </a:r>
            <a:endParaRPr lang="en-US" altLang="zh-TW" b="1" dirty="0" smtClean="0">
              <a:solidFill>
                <a:srgbClr val="0000CC"/>
              </a:solidFill>
            </a:endParaRPr>
          </a:p>
          <a:p>
            <a:pPr marL="444500" lvl="1">
              <a:buFont typeface="Wingdings" pitchFamily="2" charset="2"/>
              <a:buChar char="Ø"/>
            </a:pPr>
            <a:r>
              <a:rPr lang="zh-TW" altLang="en-US" dirty="0" smtClean="0"/>
              <a:t>了解</a:t>
            </a:r>
            <a:r>
              <a:rPr lang="en-US" altLang="zh-TW" dirty="0" smtClean="0"/>
              <a:t>/</a:t>
            </a:r>
            <a:r>
              <a:rPr lang="zh-TW" altLang="en-US" dirty="0" smtClean="0"/>
              <a:t>預計兒童是否有即時危險</a:t>
            </a:r>
            <a:endParaRPr lang="en-US" altLang="zh-TW" dirty="0" smtClean="0"/>
          </a:p>
          <a:p>
            <a:pPr marL="444500" lvl="1">
              <a:buFont typeface="Wingdings" pitchFamily="2" charset="2"/>
              <a:buChar char="Ø"/>
            </a:pPr>
            <a:r>
              <a:rPr lang="zh-TW" altLang="en-US" dirty="0" smtClean="0"/>
              <a:t>所得資料顯示是否需要即時介入</a:t>
            </a:r>
            <a:endParaRPr lang="en-US" altLang="zh-TW" dirty="0" smtClean="0"/>
          </a:p>
          <a:p>
            <a:pPr marL="444500" lvl="1">
              <a:buFont typeface="Wingdings" pitchFamily="2" charset="2"/>
              <a:buChar char="Ø"/>
            </a:pPr>
            <a:r>
              <a:rPr lang="zh-TW" altLang="en-US" dirty="0" smtClean="0"/>
              <a:t>與有關人員商討如何可接觸兒童及作出評估</a:t>
            </a:r>
            <a:endParaRPr lang="en-US" altLang="zh-TW" dirty="0" smtClean="0"/>
          </a:p>
          <a:p>
            <a:pPr marL="914400" lvl="2" indent="0">
              <a:buNone/>
            </a:pPr>
            <a:endParaRPr lang="en-US" altLang="zh-HK" dirty="0" smtClean="0"/>
          </a:p>
          <a:p>
            <a:pPr marL="914400" lvl="2" indent="0">
              <a:buNone/>
            </a:pPr>
            <a:endParaRPr lang="en-US" altLang="zh-HK" dirty="0"/>
          </a:p>
          <a:p>
            <a:pPr marL="914400" lvl="2" indent="0">
              <a:buNone/>
            </a:pPr>
            <a:endParaRPr lang="zh-HK" altLang="en-US" dirty="0"/>
          </a:p>
        </p:txBody>
      </p:sp>
      <p:sp>
        <p:nvSpPr>
          <p:cNvPr id="5" name="投影片編號版面配置區 4"/>
          <p:cNvSpPr>
            <a:spLocks noGrp="1"/>
          </p:cNvSpPr>
          <p:nvPr>
            <p:ph type="sldNum" sz="quarter" idx="12"/>
          </p:nvPr>
        </p:nvSpPr>
        <p:spPr/>
        <p:txBody>
          <a:bodyPr/>
          <a:lstStyle/>
          <a:p>
            <a:pPr>
              <a:defRPr/>
            </a:pPr>
            <a:fld id="{3E29E152-333F-4C78-BEC9-8EBF792C7ED1}" type="slidenum">
              <a:rPr lang="en-US" altLang="zh-HK" smtClean="0"/>
              <a:pPr>
                <a:defRPr/>
              </a:pPr>
              <a:t>39</a:t>
            </a:fld>
            <a:endParaRPr lang="en-US" altLang="zh-HK"/>
          </a:p>
        </p:txBody>
      </p:sp>
    </p:spTree>
    <p:extLst>
      <p:ext uri="{BB962C8B-B14F-4D97-AF65-F5344CB8AC3E}">
        <p14:creationId xmlns:p14="http://schemas.microsoft.com/office/powerpoint/2010/main" val="3323373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11188" y="360363"/>
            <a:ext cx="7453312" cy="1052512"/>
          </a:xfrm>
        </p:spPr>
        <p:txBody>
          <a:bodyPr/>
          <a:lstStyle/>
          <a:p>
            <a:pPr eaLnBrk="1" hangingPunct="1"/>
            <a:r>
              <a:rPr lang="zh-TW" altLang="en-US" sz="4800" b="1" dirty="0">
                <a:solidFill>
                  <a:schemeClr val="tx1"/>
                </a:solidFill>
              </a:rPr>
              <a:t>虐待兒童的類型</a:t>
            </a:r>
            <a:endParaRPr lang="zh-TW" altLang="en-US" sz="4800" b="1" dirty="0" smtClean="0"/>
          </a:p>
        </p:txBody>
      </p:sp>
      <p:sp>
        <p:nvSpPr>
          <p:cNvPr id="7173" name="Rectangle 3"/>
          <p:cNvSpPr>
            <a:spLocks noGrp="1" noChangeArrowheads="1"/>
          </p:cNvSpPr>
          <p:nvPr>
            <p:ph idx="1"/>
          </p:nvPr>
        </p:nvSpPr>
        <p:spPr>
          <a:xfrm>
            <a:off x="539552" y="1916832"/>
            <a:ext cx="8229600" cy="4320480"/>
          </a:xfrm>
        </p:spPr>
        <p:txBody>
          <a:bodyPr/>
          <a:lstStyle/>
          <a:p>
            <a:pPr marL="0" indent="0" eaLnBrk="1" hangingPunct="1">
              <a:lnSpc>
                <a:spcPct val="90000"/>
              </a:lnSpc>
              <a:buNone/>
            </a:pPr>
            <a:r>
              <a:rPr lang="zh-TW" altLang="en-US" sz="3600" b="1" dirty="0">
                <a:solidFill>
                  <a:srgbClr val="9900FF"/>
                </a:solidFill>
              </a:rPr>
              <a:t>身體</a:t>
            </a:r>
            <a:r>
              <a:rPr lang="zh-TW" altLang="en-US" sz="3600" b="1" dirty="0" smtClean="0">
                <a:solidFill>
                  <a:srgbClr val="9900FF"/>
                </a:solidFill>
              </a:rPr>
              <a:t>虐待</a:t>
            </a:r>
            <a:endParaRPr lang="en-US" altLang="zh-TW" sz="3600" b="1" dirty="0" smtClean="0">
              <a:solidFill>
                <a:srgbClr val="9900FF"/>
              </a:solidFill>
            </a:endParaRPr>
          </a:p>
          <a:p>
            <a:pPr eaLnBrk="1" hangingPunct="1">
              <a:lnSpc>
                <a:spcPct val="90000"/>
              </a:lnSpc>
              <a:buFont typeface="Wingdings" pitchFamily="2" charset="2"/>
              <a:buChar char="Ø"/>
            </a:pPr>
            <a:r>
              <a:rPr lang="zh-TW" altLang="en-US" b="1" dirty="0" smtClean="0">
                <a:solidFill>
                  <a:schemeClr val="accent2"/>
                </a:solidFill>
              </a:rPr>
              <a:t>對</a:t>
            </a:r>
            <a:r>
              <a:rPr lang="zh-TW" altLang="en-US" b="1" dirty="0">
                <a:solidFill>
                  <a:schemeClr val="accent2"/>
                </a:solidFill>
              </a:rPr>
              <a:t>兒童造成身體傷害或</a:t>
            </a:r>
            <a:r>
              <a:rPr lang="zh-TW" altLang="en-US" b="1" dirty="0" smtClean="0">
                <a:solidFill>
                  <a:schemeClr val="accent2"/>
                </a:solidFill>
              </a:rPr>
              <a:t>痛苦</a:t>
            </a:r>
            <a:endParaRPr lang="en-US" altLang="zh-TW" b="1" dirty="0" smtClean="0">
              <a:solidFill>
                <a:schemeClr val="accent2"/>
              </a:solidFill>
            </a:endParaRPr>
          </a:p>
          <a:p>
            <a:pPr eaLnBrk="1" hangingPunct="1">
              <a:lnSpc>
                <a:spcPct val="90000"/>
              </a:lnSpc>
              <a:buFont typeface="Wingdings" pitchFamily="2" charset="2"/>
              <a:buChar char="Ø"/>
            </a:pPr>
            <a:r>
              <a:rPr lang="zh-TW" altLang="en-US" b="1" dirty="0" smtClean="0">
                <a:solidFill>
                  <a:schemeClr val="accent2"/>
                </a:solidFill>
              </a:rPr>
              <a:t>有證據可以肯定或合理地懷疑並非意外造成的傷害</a:t>
            </a:r>
            <a:endParaRPr lang="zh-TW" altLang="en-US" b="1" dirty="0">
              <a:solidFill>
                <a:schemeClr val="accent2"/>
              </a:solidFill>
            </a:endParaRPr>
          </a:p>
          <a:p>
            <a:pPr marL="0" indent="0" eaLnBrk="1" hangingPunct="1">
              <a:lnSpc>
                <a:spcPct val="90000"/>
              </a:lnSpc>
              <a:buNone/>
            </a:pPr>
            <a:endParaRPr lang="en-US" altLang="zh-TW" b="1" dirty="0" smtClean="0">
              <a:solidFill>
                <a:srgbClr val="CC00FF"/>
              </a:solidFill>
            </a:endParaRPr>
          </a:p>
          <a:p>
            <a:pPr marL="0" indent="0" eaLnBrk="1" hangingPunct="1">
              <a:lnSpc>
                <a:spcPct val="90000"/>
              </a:lnSpc>
              <a:buNone/>
            </a:pPr>
            <a:r>
              <a:rPr lang="zh-TW" altLang="en-US" sz="3600" b="1" dirty="0" smtClean="0">
                <a:solidFill>
                  <a:srgbClr val="9900FF"/>
                </a:solidFill>
              </a:rPr>
              <a:t>疏忽照顧</a:t>
            </a:r>
            <a:endParaRPr lang="en-US" altLang="zh-TW" sz="3600" b="1" dirty="0" smtClean="0">
              <a:solidFill>
                <a:srgbClr val="9900FF"/>
              </a:solidFill>
            </a:endParaRPr>
          </a:p>
          <a:p>
            <a:pPr eaLnBrk="1" hangingPunct="1">
              <a:lnSpc>
                <a:spcPct val="90000"/>
              </a:lnSpc>
              <a:buFont typeface="Wingdings" pitchFamily="2" charset="2"/>
              <a:buChar char="Ø"/>
            </a:pPr>
            <a:r>
              <a:rPr lang="zh-TW" altLang="en-US" b="1" dirty="0" smtClean="0">
                <a:solidFill>
                  <a:schemeClr val="accent2"/>
                </a:solidFill>
              </a:rPr>
              <a:t>嚴重或重複地忽視</a:t>
            </a:r>
            <a:r>
              <a:rPr lang="zh-TW" altLang="en-US" b="1" dirty="0">
                <a:solidFill>
                  <a:schemeClr val="accent2"/>
                </a:solidFill>
              </a:rPr>
              <a:t>兒童的基本</a:t>
            </a:r>
            <a:r>
              <a:rPr lang="zh-TW" altLang="en-US" b="1" dirty="0" smtClean="0">
                <a:solidFill>
                  <a:schemeClr val="accent2"/>
                </a:solidFill>
              </a:rPr>
              <a:t>需要，以致危害或損害兒童的健康或發展</a:t>
            </a:r>
            <a:endParaRPr lang="en-US" altLang="zh-TW" b="1" dirty="0" smtClean="0">
              <a:solidFill>
                <a:schemeClr val="accent2"/>
              </a:solidFill>
            </a:endParaRPr>
          </a:p>
          <a:p>
            <a:pPr eaLnBrk="1" hangingPunct="1">
              <a:lnSpc>
                <a:spcPct val="90000"/>
              </a:lnSpc>
              <a:buFont typeface="Wingdings" pitchFamily="2" charset="2"/>
              <a:buChar char="Ø"/>
            </a:pPr>
            <a:endParaRPr lang="zh-TW" altLang="en-US" b="1" dirty="0">
              <a:solidFill>
                <a:schemeClr val="accent2"/>
              </a:solidFill>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4</a:t>
            </a:fld>
            <a:endParaRPr lang="en-US" altLang="zh-HK"/>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229600" cy="1143000"/>
          </a:xfrm>
        </p:spPr>
        <p:txBody>
          <a:bodyPr>
            <a:normAutofit fontScale="90000"/>
          </a:bodyPr>
          <a:lstStyle/>
          <a:p>
            <a:r>
              <a:rPr lang="zh-TW" altLang="en-US" sz="3600" dirty="0"/>
              <a:t>	</a:t>
            </a:r>
            <a:r>
              <a:rPr lang="zh-TW" altLang="en-US" sz="3600" b="1" dirty="0"/>
              <a:t>處理不同情況的懷疑虐待兒童個案需注意事項</a:t>
            </a:r>
            <a:endParaRPr lang="zh-HK" altLang="en-US" sz="3600" b="1" dirty="0"/>
          </a:p>
        </p:txBody>
      </p:sp>
      <p:sp>
        <p:nvSpPr>
          <p:cNvPr id="3" name="內容版面配置區 2"/>
          <p:cNvSpPr>
            <a:spLocks noGrp="1"/>
          </p:cNvSpPr>
          <p:nvPr>
            <p:ph idx="1"/>
          </p:nvPr>
        </p:nvSpPr>
        <p:spPr>
          <a:xfrm>
            <a:off x="683568" y="1567333"/>
            <a:ext cx="8460432" cy="5030019"/>
          </a:xfrm>
        </p:spPr>
        <p:txBody>
          <a:bodyPr/>
          <a:lstStyle/>
          <a:p>
            <a:pPr>
              <a:buFont typeface="Wingdings" pitchFamily="2" charset="2"/>
              <a:buChar char="Ø"/>
            </a:pPr>
            <a:r>
              <a:rPr lang="zh-TW" altLang="en-US" dirty="0" smtClean="0">
                <a:solidFill>
                  <a:srgbClr val="0000CC"/>
                </a:solidFill>
              </a:rPr>
              <a:t>如未能接觸家長商討安排</a:t>
            </a:r>
            <a:r>
              <a:rPr lang="zh-TW" altLang="en-US" dirty="0" smtClean="0"/>
              <a:t>，考慮以下問題：</a:t>
            </a:r>
            <a:endParaRPr lang="en-US" altLang="zh-TW" dirty="0"/>
          </a:p>
          <a:p>
            <a:pPr lvl="1"/>
            <a:r>
              <a:rPr lang="zh-TW" altLang="en-US" dirty="0"/>
              <a:t>兒童</a:t>
            </a:r>
            <a:r>
              <a:rPr lang="zh-TW" altLang="en-US" dirty="0" smtClean="0"/>
              <a:t>是否急需治療</a:t>
            </a:r>
            <a:endParaRPr lang="en-US" altLang="zh-TW" dirty="0" smtClean="0"/>
          </a:p>
          <a:p>
            <a:pPr lvl="1"/>
            <a:r>
              <a:rPr lang="zh-TW" altLang="en-US" dirty="0" smtClean="0"/>
              <a:t>兒童返家是否有即時危險或受虐危機</a:t>
            </a:r>
            <a:endParaRPr lang="en-US" altLang="zh-TW" dirty="0" smtClean="0"/>
          </a:p>
          <a:p>
            <a:pPr lvl="1"/>
            <a:r>
              <a:rPr lang="zh-TW" altLang="en-US" dirty="0" smtClean="0"/>
              <a:t>是否急需報警及危機介入</a:t>
            </a:r>
            <a:endParaRPr lang="en-US" altLang="zh-TW" dirty="0" smtClean="0"/>
          </a:p>
          <a:p>
            <a:pPr lvl="1"/>
            <a:r>
              <a:rPr lang="zh-TW" altLang="en-US" dirty="0" smtClean="0"/>
              <a:t>是否有其他親友可支援</a:t>
            </a:r>
            <a:endParaRPr lang="en-US" altLang="zh-TW" dirty="0" smtClean="0"/>
          </a:p>
          <a:p>
            <a:pPr>
              <a:buFont typeface="Wingdings" pitchFamily="2" charset="2"/>
              <a:buChar char="Ø"/>
            </a:pPr>
            <a:r>
              <a:rPr lang="zh-TW" altLang="en-US" dirty="0" smtClean="0"/>
              <a:t>以</a:t>
            </a:r>
            <a:r>
              <a:rPr lang="zh-TW" altLang="en-US" u="sng" dirty="0" smtClean="0">
                <a:solidFill>
                  <a:srgbClr val="009900"/>
                </a:solidFill>
              </a:rPr>
              <a:t>兒童安全</a:t>
            </a:r>
            <a:r>
              <a:rPr lang="zh-TW" altLang="en-US" dirty="0" smtClean="0"/>
              <a:t>及</a:t>
            </a:r>
            <a:r>
              <a:rPr lang="zh-TW" altLang="en-US" u="sng" dirty="0" smtClean="0">
                <a:solidFill>
                  <a:srgbClr val="009900"/>
                </a:solidFill>
              </a:rPr>
              <a:t>最佳利益</a:t>
            </a:r>
            <a:r>
              <a:rPr lang="zh-TW" altLang="en-US" dirty="0" smtClean="0"/>
              <a:t>為大前提，先處理兒童即時需要</a:t>
            </a:r>
            <a:endParaRPr lang="en-US" altLang="zh-TW" dirty="0" smtClean="0"/>
          </a:p>
          <a:p>
            <a:pPr>
              <a:buFont typeface="Wingdings" pitchFamily="2" charset="2"/>
              <a:buChar char="Ø"/>
            </a:pPr>
            <a:r>
              <a:rPr lang="zh-TW" altLang="en-US" dirty="0" smtClean="0"/>
              <a:t>按兒童年齡及能力，考慮兒童意願</a:t>
            </a:r>
            <a:endParaRPr lang="en-US" altLang="zh-TW" dirty="0" smtClean="0"/>
          </a:p>
          <a:p>
            <a:pPr>
              <a:buFont typeface="Wingdings" pitchFamily="2" charset="2"/>
              <a:buChar char="Ø"/>
            </a:pPr>
            <a:r>
              <a:rPr lang="zh-TW" altLang="en-US" u="sng" dirty="0" smtClean="0">
                <a:solidFill>
                  <a:srgbClr val="009900"/>
                </a:solidFill>
              </a:rPr>
              <a:t>清楚記錄</a:t>
            </a:r>
            <a:r>
              <a:rPr lang="zh-TW" altLang="en-US" dirty="0" smtClean="0"/>
              <a:t>所採取的行動及理據</a:t>
            </a:r>
            <a:endParaRPr lang="en-US" altLang="zh-HK" dirty="0"/>
          </a:p>
          <a:p>
            <a:pPr marL="914400" lvl="2" indent="0">
              <a:buNone/>
            </a:pPr>
            <a:endParaRPr lang="zh-HK" altLang="en-US" sz="3200" dirty="0"/>
          </a:p>
        </p:txBody>
      </p:sp>
      <p:sp>
        <p:nvSpPr>
          <p:cNvPr id="5" name="投影片編號版面配置區 4"/>
          <p:cNvSpPr>
            <a:spLocks noGrp="1"/>
          </p:cNvSpPr>
          <p:nvPr>
            <p:ph type="sldNum" sz="quarter" idx="12"/>
          </p:nvPr>
        </p:nvSpPr>
        <p:spPr/>
        <p:txBody>
          <a:bodyPr/>
          <a:lstStyle/>
          <a:p>
            <a:pPr>
              <a:defRPr/>
            </a:pPr>
            <a:fld id="{3E29E152-333F-4C78-BEC9-8EBF792C7ED1}" type="slidenum">
              <a:rPr lang="en-US" altLang="zh-HK" smtClean="0"/>
              <a:pPr>
                <a:defRPr/>
              </a:pPr>
              <a:t>40</a:t>
            </a:fld>
            <a:endParaRPr lang="en-US" altLang="zh-HK"/>
          </a:p>
        </p:txBody>
      </p:sp>
    </p:spTree>
    <p:extLst>
      <p:ext uri="{BB962C8B-B14F-4D97-AF65-F5344CB8AC3E}">
        <p14:creationId xmlns:p14="http://schemas.microsoft.com/office/powerpoint/2010/main" val="3999303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229600" cy="1143000"/>
          </a:xfrm>
        </p:spPr>
        <p:txBody>
          <a:bodyPr>
            <a:normAutofit fontScale="90000"/>
          </a:bodyPr>
          <a:lstStyle/>
          <a:p>
            <a:r>
              <a:rPr lang="zh-TW" altLang="en-US" sz="3600" dirty="0"/>
              <a:t>	</a:t>
            </a:r>
            <a:r>
              <a:rPr lang="zh-TW" altLang="en-US" sz="3600" b="1" dirty="0"/>
              <a:t>處理不同情況的懷疑虐待兒童個案需注意事項</a:t>
            </a:r>
            <a:endParaRPr lang="zh-HK" altLang="en-US" sz="3600" b="1" dirty="0"/>
          </a:p>
        </p:txBody>
      </p:sp>
      <p:sp>
        <p:nvSpPr>
          <p:cNvPr id="3" name="內容版面配置區 2"/>
          <p:cNvSpPr>
            <a:spLocks noGrp="1"/>
          </p:cNvSpPr>
          <p:nvPr>
            <p:ph idx="1"/>
          </p:nvPr>
        </p:nvSpPr>
        <p:spPr>
          <a:xfrm>
            <a:off x="683568" y="1639341"/>
            <a:ext cx="8460432" cy="4886003"/>
          </a:xfrm>
        </p:spPr>
        <p:txBody>
          <a:bodyPr/>
          <a:lstStyle/>
          <a:p>
            <a:pPr>
              <a:buFont typeface="Wingdings" pitchFamily="2" charset="2"/>
              <a:buChar char="Ø"/>
            </a:pPr>
            <a:r>
              <a:rPr lang="zh-TW" altLang="en-US" dirty="0" smtClean="0">
                <a:solidFill>
                  <a:srgbClr val="0000CC"/>
                </a:solidFill>
              </a:rPr>
              <a:t>如暫時不宜接觸家長商討安排</a:t>
            </a:r>
            <a:endParaRPr lang="en-US" altLang="zh-TW" dirty="0" smtClean="0">
              <a:solidFill>
                <a:srgbClr val="0000CC"/>
              </a:solidFill>
            </a:endParaRPr>
          </a:p>
          <a:p>
            <a:pPr lvl="1"/>
            <a:r>
              <a:rPr lang="zh-TW" altLang="en-US" dirty="0" smtClean="0"/>
              <a:t>預計家長不會以兒童利益為先</a:t>
            </a:r>
            <a:endParaRPr lang="en-US" altLang="zh-TW" dirty="0" smtClean="0"/>
          </a:p>
          <a:p>
            <a:pPr lvl="1"/>
            <a:r>
              <a:rPr lang="zh-TW" altLang="en-US" dirty="0" smtClean="0"/>
              <a:t>家長可能會妨礙調查工作（尤其家庭內性侵犯個案）</a:t>
            </a:r>
            <a:endParaRPr lang="en-US" altLang="zh-TW" dirty="0" smtClean="0"/>
          </a:p>
          <a:p>
            <a:pPr>
              <a:buFont typeface="Wingdings" pitchFamily="2" charset="2"/>
              <a:buChar char="Ø"/>
            </a:pPr>
            <a:r>
              <a:rPr lang="zh-TW" altLang="en-US" dirty="0" smtClean="0"/>
              <a:t>聯絡其他親友支援兒童</a:t>
            </a:r>
            <a:endParaRPr lang="zh-TW" altLang="en-US" dirty="0"/>
          </a:p>
          <a:p>
            <a:pPr>
              <a:buFont typeface="Wingdings" pitchFamily="2" charset="2"/>
              <a:buChar char="Ø"/>
            </a:pPr>
            <a:r>
              <a:rPr lang="zh-TW" altLang="en-US" dirty="0"/>
              <a:t>以</a:t>
            </a:r>
            <a:r>
              <a:rPr lang="zh-TW" altLang="en-US" u="sng" dirty="0">
                <a:solidFill>
                  <a:srgbClr val="009900"/>
                </a:solidFill>
              </a:rPr>
              <a:t>兒童安全</a:t>
            </a:r>
            <a:r>
              <a:rPr lang="zh-TW" altLang="en-US" dirty="0"/>
              <a:t>及</a:t>
            </a:r>
            <a:r>
              <a:rPr lang="zh-TW" altLang="en-US" u="sng" dirty="0">
                <a:solidFill>
                  <a:srgbClr val="009900"/>
                </a:solidFill>
              </a:rPr>
              <a:t>最佳利益</a:t>
            </a:r>
            <a:r>
              <a:rPr lang="zh-TW" altLang="en-US" dirty="0"/>
              <a:t>為大前提，先處理兒童即時需要</a:t>
            </a:r>
            <a:endParaRPr lang="en-US" altLang="zh-TW" dirty="0"/>
          </a:p>
          <a:p>
            <a:pPr>
              <a:buFont typeface="Wingdings" pitchFamily="2" charset="2"/>
              <a:buChar char="Ø"/>
            </a:pPr>
            <a:r>
              <a:rPr lang="zh-TW" altLang="en-US" dirty="0"/>
              <a:t>按兒童年齡及能力，考慮兒童意願</a:t>
            </a:r>
            <a:endParaRPr lang="en-US" altLang="zh-TW" dirty="0"/>
          </a:p>
          <a:p>
            <a:pPr>
              <a:buFont typeface="Wingdings" pitchFamily="2" charset="2"/>
              <a:buChar char="Ø"/>
            </a:pPr>
            <a:r>
              <a:rPr lang="zh-TW" altLang="en-US" u="sng" dirty="0">
                <a:solidFill>
                  <a:srgbClr val="009900"/>
                </a:solidFill>
              </a:rPr>
              <a:t>清楚記錄</a:t>
            </a:r>
            <a:r>
              <a:rPr lang="zh-TW" altLang="en-US" dirty="0"/>
              <a:t>所採取的行動及理據</a:t>
            </a:r>
            <a:endParaRPr lang="en-US" altLang="zh-HK" dirty="0"/>
          </a:p>
          <a:p>
            <a:endParaRPr lang="en-US" altLang="zh-HK" sz="2800" dirty="0" smtClean="0"/>
          </a:p>
          <a:p>
            <a:pPr marL="914400" lvl="2" indent="0">
              <a:buNone/>
            </a:pPr>
            <a:endParaRPr lang="en-US" altLang="zh-HK" sz="2000" dirty="0"/>
          </a:p>
          <a:p>
            <a:pPr marL="914400" lvl="2" indent="0">
              <a:buNone/>
            </a:pPr>
            <a:endParaRPr lang="zh-HK" altLang="en-US" sz="2000" dirty="0"/>
          </a:p>
        </p:txBody>
      </p:sp>
      <p:sp>
        <p:nvSpPr>
          <p:cNvPr id="5" name="投影片編號版面配置區 4"/>
          <p:cNvSpPr>
            <a:spLocks noGrp="1"/>
          </p:cNvSpPr>
          <p:nvPr>
            <p:ph type="sldNum" sz="quarter" idx="12"/>
          </p:nvPr>
        </p:nvSpPr>
        <p:spPr/>
        <p:txBody>
          <a:bodyPr/>
          <a:lstStyle/>
          <a:p>
            <a:pPr>
              <a:defRPr/>
            </a:pPr>
            <a:fld id="{3E29E152-333F-4C78-BEC9-8EBF792C7ED1}" type="slidenum">
              <a:rPr lang="en-US" altLang="zh-HK" smtClean="0"/>
              <a:pPr>
                <a:defRPr/>
              </a:pPr>
              <a:t>41</a:t>
            </a:fld>
            <a:endParaRPr lang="en-US" altLang="zh-HK"/>
          </a:p>
        </p:txBody>
      </p:sp>
    </p:spTree>
    <p:extLst>
      <p:ext uri="{BB962C8B-B14F-4D97-AF65-F5344CB8AC3E}">
        <p14:creationId xmlns:p14="http://schemas.microsoft.com/office/powerpoint/2010/main" val="3274315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229600" cy="1143000"/>
          </a:xfrm>
        </p:spPr>
        <p:txBody>
          <a:bodyPr>
            <a:normAutofit fontScale="90000"/>
          </a:bodyPr>
          <a:lstStyle/>
          <a:p>
            <a:r>
              <a:rPr lang="zh-TW" altLang="en-US" sz="3600" dirty="0"/>
              <a:t>	</a:t>
            </a:r>
            <a:r>
              <a:rPr lang="zh-TW" altLang="en-US" sz="3600" b="1" dirty="0"/>
              <a:t>處理不同情況的懷疑虐待兒童個案需注意事項</a:t>
            </a:r>
            <a:endParaRPr lang="zh-HK" altLang="en-US" sz="3600" b="1" dirty="0"/>
          </a:p>
        </p:txBody>
      </p:sp>
      <p:sp>
        <p:nvSpPr>
          <p:cNvPr id="3" name="內容版面配置區 2"/>
          <p:cNvSpPr>
            <a:spLocks noGrp="1"/>
          </p:cNvSpPr>
          <p:nvPr>
            <p:ph idx="1"/>
          </p:nvPr>
        </p:nvSpPr>
        <p:spPr>
          <a:xfrm>
            <a:off x="683568" y="1556792"/>
            <a:ext cx="8003232" cy="4752528"/>
          </a:xfrm>
        </p:spPr>
        <p:txBody>
          <a:bodyPr/>
          <a:lstStyle/>
          <a:p>
            <a:pPr>
              <a:buFont typeface="Wingdings" pitchFamily="2" charset="2"/>
              <a:buChar char="Ø"/>
            </a:pPr>
            <a:r>
              <a:rPr lang="zh-TW" altLang="en-US" sz="2800" dirty="0" smtClean="0">
                <a:solidFill>
                  <a:srgbClr val="0000CC"/>
                </a:solidFill>
              </a:rPr>
              <a:t>兒童暫時不宜與家人同住</a:t>
            </a:r>
            <a:endParaRPr lang="en-US" altLang="zh-TW" sz="2800" dirty="0" smtClean="0">
              <a:solidFill>
                <a:srgbClr val="0000CC"/>
              </a:solidFill>
            </a:endParaRPr>
          </a:p>
          <a:p>
            <a:pPr lvl="1"/>
            <a:r>
              <a:rPr lang="zh-TW" altLang="en-US" sz="2600" dirty="0" smtClean="0"/>
              <a:t>有受虐危機</a:t>
            </a:r>
            <a:endParaRPr lang="en-US" altLang="zh-TW" sz="2600" dirty="0" smtClean="0"/>
          </a:p>
          <a:p>
            <a:pPr lvl="1"/>
            <a:r>
              <a:rPr lang="zh-TW" altLang="en-US" sz="2600" dirty="0" smtClean="0"/>
              <a:t>需留院檢查及治療</a:t>
            </a:r>
            <a:endParaRPr lang="en-US" altLang="zh-TW" sz="2600" dirty="0" smtClean="0"/>
          </a:p>
          <a:p>
            <a:pPr lvl="1"/>
            <a:r>
              <a:rPr lang="zh-TW" altLang="en-US" sz="2600" dirty="0" smtClean="0"/>
              <a:t>考慮調查程序所需</a:t>
            </a:r>
            <a:endParaRPr lang="en-US" altLang="zh-HK" sz="2600" dirty="0" smtClean="0"/>
          </a:p>
          <a:p>
            <a:pPr>
              <a:buFont typeface="Wingdings" pitchFamily="2" charset="2"/>
              <a:buChar char="Ø"/>
            </a:pPr>
            <a:r>
              <a:rPr lang="zh-TW" altLang="en-US" sz="2800" dirty="0"/>
              <a:t>如獲家長同意</a:t>
            </a:r>
          </a:p>
          <a:p>
            <a:pPr lvl="1"/>
            <a:r>
              <a:rPr lang="zh-TW" altLang="en-US" sz="2600" dirty="0"/>
              <a:t>暫居親友家中</a:t>
            </a:r>
          </a:p>
          <a:p>
            <a:pPr lvl="1"/>
            <a:r>
              <a:rPr lang="zh-TW" altLang="en-US" sz="2600" dirty="0"/>
              <a:t>安排緊急住宿照顧</a:t>
            </a:r>
            <a:r>
              <a:rPr lang="zh-TW" altLang="en-US" sz="2600" dirty="0" smtClean="0"/>
              <a:t>服務</a:t>
            </a:r>
            <a:endParaRPr lang="en-US" altLang="zh-TW" sz="2600" dirty="0" smtClean="0"/>
          </a:p>
          <a:p>
            <a:pPr lvl="1"/>
            <a:r>
              <a:rPr lang="zh-TW" altLang="en-US" sz="2600" dirty="0" smtClean="0"/>
              <a:t>留</a:t>
            </a:r>
            <a:r>
              <a:rPr lang="zh-TW" altLang="en-US" sz="2600" dirty="0"/>
              <a:t>院</a:t>
            </a:r>
            <a:r>
              <a:rPr lang="zh-TW" altLang="en-US" sz="2600" dirty="0" smtClean="0"/>
              <a:t>接受檢查</a:t>
            </a:r>
            <a:r>
              <a:rPr lang="zh-TW" altLang="en-US" sz="2600" dirty="0"/>
              <a:t>及治療</a:t>
            </a:r>
            <a:endParaRPr lang="en-US" altLang="zh-TW" sz="2600" dirty="0"/>
          </a:p>
          <a:p>
            <a:pPr lvl="1"/>
            <a:r>
              <a:rPr lang="zh-TW" altLang="en-US" sz="2600" dirty="0" smtClean="0"/>
              <a:t>其他：如</a:t>
            </a:r>
            <a:r>
              <a:rPr lang="zh-TW" altLang="en-US" sz="2600" dirty="0"/>
              <a:t>婦女庇護中心</a:t>
            </a:r>
          </a:p>
          <a:p>
            <a:pPr marL="914400" lvl="2" indent="0">
              <a:buNone/>
            </a:pPr>
            <a:endParaRPr lang="en-US" altLang="zh-HK" sz="2000" dirty="0"/>
          </a:p>
          <a:p>
            <a:pPr marL="914400" lvl="2" indent="0">
              <a:buNone/>
            </a:pPr>
            <a:endParaRPr lang="zh-HK" altLang="en-US" sz="2000" dirty="0"/>
          </a:p>
        </p:txBody>
      </p:sp>
      <p:sp>
        <p:nvSpPr>
          <p:cNvPr id="5" name="投影片編號版面配置區 4"/>
          <p:cNvSpPr>
            <a:spLocks noGrp="1"/>
          </p:cNvSpPr>
          <p:nvPr>
            <p:ph type="sldNum" sz="quarter" idx="12"/>
          </p:nvPr>
        </p:nvSpPr>
        <p:spPr/>
        <p:txBody>
          <a:bodyPr/>
          <a:lstStyle/>
          <a:p>
            <a:pPr>
              <a:defRPr/>
            </a:pPr>
            <a:fld id="{3E29E152-333F-4C78-BEC9-8EBF792C7ED1}" type="slidenum">
              <a:rPr lang="en-US" altLang="zh-HK" smtClean="0"/>
              <a:pPr>
                <a:defRPr/>
              </a:pPr>
              <a:t>42</a:t>
            </a:fld>
            <a:endParaRPr lang="en-US" altLang="zh-HK"/>
          </a:p>
        </p:txBody>
      </p:sp>
    </p:spTree>
    <p:extLst>
      <p:ext uri="{BB962C8B-B14F-4D97-AF65-F5344CB8AC3E}">
        <p14:creationId xmlns:p14="http://schemas.microsoft.com/office/powerpoint/2010/main" val="1392076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692696"/>
            <a:ext cx="8229600" cy="1143000"/>
          </a:xfrm>
        </p:spPr>
        <p:txBody>
          <a:bodyPr/>
          <a:lstStyle/>
          <a:p>
            <a:r>
              <a:rPr lang="zh-TW" altLang="en-US" b="1" dirty="0" smtClean="0">
                <a:solidFill>
                  <a:srgbClr val="7030A0"/>
                </a:solidFill>
              </a:rPr>
              <a:t>與兒童會面</a:t>
            </a:r>
            <a:endParaRPr lang="zh-HK" altLang="en-US" b="1" dirty="0">
              <a:solidFill>
                <a:srgbClr val="7030A0"/>
              </a:solidFill>
            </a:endParaRPr>
          </a:p>
        </p:txBody>
      </p:sp>
      <p:sp>
        <p:nvSpPr>
          <p:cNvPr id="3" name="投影片編號版面配置區 2"/>
          <p:cNvSpPr>
            <a:spLocks noGrp="1"/>
          </p:cNvSpPr>
          <p:nvPr>
            <p:ph type="sldNum" sz="quarter" idx="12"/>
          </p:nvPr>
        </p:nvSpPr>
        <p:spPr/>
        <p:txBody>
          <a:bodyPr/>
          <a:lstStyle/>
          <a:p>
            <a:pPr>
              <a:defRPr/>
            </a:pPr>
            <a:fld id="{3E29E152-333F-4C78-BEC9-8EBF792C7ED1}" type="slidenum">
              <a:rPr lang="en-US" altLang="zh-HK" smtClean="0"/>
              <a:pPr>
                <a:defRPr/>
              </a:pPr>
              <a:t>43</a:t>
            </a:fld>
            <a:endParaRPr lang="en-US" altLang="zh-HK"/>
          </a:p>
        </p:txBody>
      </p:sp>
      <p:sp>
        <p:nvSpPr>
          <p:cNvPr id="4" name="Content Placeholder 3"/>
          <p:cNvSpPr>
            <a:spLocks noGrp="1"/>
          </p:cNvSpPr>
          <p:nvPr>
            <p:ph idx="1"/>
          </p:nvPr>
        </p:nvSpPr>
        <p:spPr/>
        <p:txBody>
          <a:bodyPr/>
          <a:lstStyle/>
          <a:p>
            <a:endParaRPr lang="zh-HK" altLang="en-US"/>
          </a:p>
        </p:txBody>
      </p:sp>
    </p:spTree>
    <p:extLst>
      <p:ext uri="{BB962C8B-B14F-4D97-AF65-F5344CB8AC3E}">
        <p14:creationId xmlns:p14="http://schemas.microsoft.com/office/powerpoint/2010/main" val="1919943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a:xfrm>
            <a:off x="457200" y="44450"/>
            <a:ext cx="8229600" cy="1371600"/>
          </a:xfrm>
        </p:spPr>
        <p:txBody>
          <a:bodyPr/>
          <a:lstStyle/>
          <a:p>
            <a:pPr eaLnBrk="1" hangingPunct="1">
              <a:defRPr/>
            </a:pPr>
            <a:r>
              <a:rPr lang="zh-TW" altLang="en-US" sz="4800" b="1" dirty="0" smtClean="0">
                <a:solidFill>
                  <a:srgbClr val="7030A0"/>
                </a:solidFill>
              </a:rPr>
              <a:t>初步提問技巧</a:t>
            </a:r>
          </a:p>
        </p:txBody>
      </p:sp>
      <p:sp>
        <p:nvSpPr>
          <p:cNvPr id="563203" name="Rectangle 3"/>
          <p:cNvSpPr>
            <a:spLocks noGrp="1" noChangeArrowheads="1"/>
          </p:cNvSpPr>
          <p:nvPr>
            <p:ph idx="1"/>
          </p:nvPr>
        </p:nvSpPr>
        <p:spPr>
          <a:xfrm>
            <a:off x="611560" y="2204864"/>
            <a:ext cx="8281044" cy="4321150"/>
          </a:xfrm>
        </p:spPr>
        <p:txBody>
          <a:bodyPr/>
          <a:lstStyle/>
          <a:p>
            <a:pPr marL="0" indent="0" eaLnBrk="1" hangingPunct="1">
              <a:lnSpc>
                <a:spcPct val="90000"/>
              </a:lnSpc>
              <a:buNone/>
              <a:defRPr/>
            </a:pPr>
            <a:r>
              <a:rPr lang="zh-CN" altLang="en-US" sz="3600" b="1" dirty="0" smtClean="0">
                <a:solidFill>
                  <a:srgbClr val="FF0000"/>
                </a:solidFill>
                <a:latin typeface="新細明體" pitchFamily="18" charset="-120"/>
              </a:rPr>
              <a:t>自由敘述</a:t>
            </a:r>
            <a:endParaRPr lang="en-US" altLang="zh-CN" sz="3600" b="1" dirty="0" smtClean="0">
              <a:solidFill>
                <a:srgbClr val="FF0000"/>
              </a:solidFill>
              <a:latin typeface="Times New Roman" pitchFamily="18" charset="0"/>
            </a:endParaRPr>
          </a:p>
          <a:p>
            <a:pPr marL="457200" lvl="1" eaLnBrk="1" hangingPunct="1">
              <a:lnSpc>
                <a:spcPct val="90000"/>
              </a:lnSpc>
              <a:buFont typeface="Wingdings" pitchFamily="2" charset="2"/>
              <a:buChar char="Ø"/>
              <a:defRPr/>
            </a:pPr>
            <a:r>
              <a:rPr lang="zh-TW" altLang="en-US" sz="3200" b="1" dirty="0" smtClean="0">
                <a:latin typeface="新細明體" pitchFamily="18" charset="-120"/>
              </a:rPr>
              <a:t>由兒童用</a:t>
            </a:r>
            <a:r>
              <a:rPr lang="zh-TW" altLang="en-US" sz="3200" b="1" u="sng" dirty="0" smtClean="0">
                <a:solidFill>
                  <a:srgbClr val="009900"/>
                </a:solidFill>
                <a:latin typeface="新細明體" pitchFamily="18" charset="-120"/>
              </a:rPr>
              <a:t>自己的語言</a:t>
            </a:r>
            <a:r>
              <a:rPr lang="zh-TW" altLang="en-US" sz="3200" b="1" dirty="0" smtClean="0">
                <a:latin typeface="新細明體" pitchFamily="18" charset="-120"/>
              </a:rPr>
              <a:t>和</a:t>
            </a:r>
            <a:r>
              <a:rPr lang="zh-TW" altLang="en-US" sz="3200" b="1" u="sng" dirty="0" smtClean="0">
                <a:solidFill>
                  <a:srgbClr val="009900"/>
                </a:solidFill>
                <a:latin typeface="新細明體" pitchFamily="18" charset="-120"/>
              </a:rPr>
              <a:t>步伐</a:t>
            </a:r>
            <a:r>
              <a:rPr lang="zh-TW" altLang="en-US" sz="3200" b="1" dirty="0" smtClean="0">
                <a:latin typeface="新細明體" pitchFamily="18" charset="-120"/>
              </a:rPr>
              <a:t>來講述事件</a:t>
            </a:r>
          </a:p>
          <a:p>
            <a:pPr marL="914400" lvl="2" indent="0" eaLnBrk="1" hangingPunct="1">
              <a:lnSpc>
                <a:spcPct val="90000"/>
              </a:lnSpc>
              <a:buNone/>
              <a:defRPr/>
            </a:pPr>
            <a:endParaRPr lang="en-US" altLang="zh-TW" sz="2800" b="1" dirty="0" smtClean="0">
              <a:latin typeface="新細明體" pitchFamily="18" charset="-120"/>
            </a:endParaRPr>
          </a:p>
          <a:p>
            <a:pPr marL="531813" lvl="2" indent="0" eaLnBrk="1" hangingPunct="1">
              <a:lnSpc>
                <a:spcPct val="90000"/>
              </a:lnSpc>
              <a:buNone/>
              <a:defRPr/>
            </a:pPr>
            <a:r>
              <a:rPr lang="en-US" altLang="zh-TW" sz="2800" b="1" i="1" dirty="0" smtClean="0">
                <a:solidFill>
                  <a:srgbClr val="0070C0"/>
                </a:solidFill>
                <a:latin typeface="新細明體" pitchFamily="18" charset="-120"/>
              </a:rPr>
              <a:t>“</a:t>
            </a:r>
            <a:r>
              <a:rPr lang="zh-TW" altLang="en-US" sz="3200" b="1" i="1" dirty="0" smtClean="0">
                <a:solidFill>
                  <a:srgbClr val="0070C0"/>
                </a:solidFill>
                <a:latin typeface="新細明體" pitchFamily="18" charset="-120"/>
              </a:rPr>
              <a:t>請你將件事情</a:t>
            </a:r>
            <a:r>
              <a:rPr lang="zh-TW" altLang="en-US" sz="3200" b="1" i="1" dirty="0">
                <a:solidFill>
                  <a:srgbClr val="0070C0"/>
                </a:solidFill>
                <a:latin typeface="新細明體" pitchFamily="18" charset="-120"/>
              </a:rPr>
              <a:t>由</a:t>
            </a:r>
            <a:r>
              <a:rPr lang="zh-TW" altLang="en-US" sz="3200" b="1" i="1" dirty="0" smtClean="0">
                <a:solidFill>
                  <a:srgbClr val="0070C0"/>
                </a:solidFill>
                <a:latin typeface="新細明體" pitchFamily="18" charset="-120"/>
              </a:rPr>
              <a:t>頭到尾話慢慢話我知</a:t>
            </a:r>
            <a:r>
              <a:rPr lang="en-US" altLang="zh-TW" sz="3200" b="1" i="1" dirty="0" smtClean="0">
                <a:solidFill>
                  <a:srgbClr val="0070C0"/>
                </a:solidFill>
              </a:rPr>
              <a:t>”</a:t>
            </a:r>
          </a:p>
          <a:p>
            <a:pPr marL="531813" lvl="2" indent="0" eaLnBrk="1" hangingPunct="1">
              <a:lnSpc>
                <a:spcPct val="90000"/>
              </a:lnSpc>
              <a:buNone/>
              <a:defRPr/>
            </a:pPr>
            <a:r>
              <a:rPr lang="zh-TW" altLang="en-US" sz="3200" b="1" i="1" dirty="0" smtClean="0">
                <a:solidFill>
                  <a:srgbClr val="0070C0"/>
                </a:solidFill>
                <a:latin typeface="新細明體" pitchFamily="18" charset="-120"/>
              </a:rPr>
              <a:t> </a:t>
            </a:r>
            <a:r>
              <a:rPr lang="en-US" altLang="zh-TW" sz="3200" b="1" i="1" dirty="0" smtClean="0">
                <a:solidFill>
                  <a:srgbClr val="0070C0"/>
                </a:solidFill>
                <a:latin typeface="新細明體" pitchFamily="18" charset="-120"/>
              </a:rPr>
              <a:t>“</a:t>
            </a:r>
            <a:r>
              <a:rPr lang="zh-TW" altLang="en-US" sz="3200" b="1" i="1" dirty="0" smtClean="0">
                <a:solidFill>
                  <a:srgbClr val="0070C0"/>
                </a:solidFill>
                <a:latin typeface="新細明體" pitchFamily="18" charset="-120"/>
              </a:rPr>
              <a:t>你話我知發生</a:t>
            </a:r>
            <a:r>
              <a:rPr lang="zh-TW" altLang="en-US" sz="3200" b="1" i="1" dirty="0">
                <a:solidFill>
                  <a:srgbClr val="0070C0"/>
                </a:solidFill>
                <a:latin typeface="新細明體" pitchFamily="18" charset="-120"/>
              </a:rPr>
              <a:t>了甚麼</a:t>
            </a:r>
            <a:r>
              <a:rPr lang="zh-TW" altLang="en-US" sz="3200" b="1" i="1" dirty="0" smtClean="0">
                <a:solidFill>
                  <a:srgbClr val="0070C0"/>
                </a:solidFill>
                <a:latin typeface="新細明體" pitchFamily="18" charset="-120"/>
              </a:rPr>
              <a:t>事</a:t>
            </a:r>
            <a:r>
              <a:rPr lang="en-US" altLang="zh-TW" sz="3200" b="1" i="1" dirty="0" smtClean="0">
                <a:solidFill>
                  <a:srgbClr val="0070C0"/>
                </a:solidFill>
                <a:latin typeface="新細明體" pitchFamily="18" charset="-120"/>
              </a:rPr>
              <a:t>?”</a:t>
            </a:r>
          </a:p>
          <a:p>
            <a:pPr marL="914400" lvl="2" indent="0" eaLnBrk="1" hangingPunct="1">
              <a:lnSpc>
                <a:spcPct val="90000"/>
              </a:lnSpc>
              <a:buNone/>
              <a:defRPr/>
            </a:pPr>
            <a:endParaRPr lang="en-US" altLang="zh-TW" sz="2800" b="1" i="1" dirty="0" smtClean="0">
              <a:latin typeface="新細明體" pitchFamily="18" charset="-120"/>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44</a:t>
            </a:fld>
            <a:endParaRPr lang="en-US" altLang="zh-HK"/>
          </a:p>
        </p:txBody>
      </p:sp>
    </p:spTree>
    <p:extLst>
      <p:ext uri="{BB962C8B-B14F-4D97-AF65-F5344CB8AC3E}">
        <p14:creationId xmlns:p14="http://schemas.microsoft.com/office/powerpoint/2010/main" val="3320996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a:xfrm>
            <a:off x="457200" y="44450"/>
            <a:ext cx="8229600" cy="1371600"/>
          </a:xfrm>
        </p:spPr>
        <p:txBody>
          <a:bodyPr/>
          <a:lstStyle/>
          <a:p>
            <a:pPr eaLnBrk="1" hangingPunct="1">
              <a:defRPr/>
            </a:pPr>
            <a:r>
              <a:rPr lang="zh-TW" altLang="en-US" sz="4800" b="1" dirty="0" smtClean="0">
                <a:solidFill>
                  <a:srgbClr val="7030A0"/>
                </a:solidFill>
              </a:rPr>
              <a:t>初步提問技巧</a:t>
            </a:r>
          </a:p>
        </p:txBody>
      </p:sp>
      <p:sp>
        <p:nvSpPr>
          <p:cNvPr id="563203" name="Rectangle 3"/>
          <p:cNvSpPr>
            <a:spLocks noGrp="1" noChangeArrowheads="1"/>
          </p:cNvSpPr>
          <p:nvPr>
            <p:ph idx="1"/>
          </p:nvPr>
        </p:nvSpPr>
        <p:spPr>
          <a:xfrm>
            <a:off x="683569" y="1628800"/>
            <a:ext cx="8281044" cy="4321150"/>
          </a:xfrm>
        </p:spPr>
        <p:txBody>
          <a:bodyPr/>
          <a:lstStyle/>
          <a:p>
            <a:pPr marL="0" indent="0" eaLnBrk="1" hangingPunct="1">
              <a:lnSpc>
                <a:spcPct val="90000"/>
              </a:lnSpc>
              <a:buNone/>
              <a:defRPr/>
            </a:pPr>
            <a:r>
              <a:rPr lang="zh-CN" altLang="en-US" sz="3600" b="1" dirty="0" smtClean="0">
                <a:solidFill>
                  <a:srgbClr val="FF0000"/>
                </a:solidFill>
                <a:latin typeface="新細明體" pitchFamily="18" charset="-120"/>
              </a:rPr>
              <a:t>自由敘述</a:t>
            </a:r>
            <a:r>
              <a:rPr lang="zh-TW" altLang="en-US" sz="3600" b="1" dirty="0" smtClean="0">
                <a:solidFill>
                  <a:srgbClr val="FF0000"/>
                </a:solidFill>
                <a:latin typeface="新細明體" pitchFamily="18" charset="-120"/>
              </a:rPr>
              <a:t> </a:t>
            </a:r>
            <a:r>
              <a:rPr lang="en-US" altLang="zh-TW" sz="3600" b="1" dirty="0" smtClean="0">
                <a:solidFill>
                  <a:srgbClr val="FF0000"/>
                </a:solidFill>
                <a:latin typeface="新細明體" pitchFamily="18" charset="-120"/>
              </a:rPr>
              <a:t>(</a:t>
            </a:r>
            <a:r>
              <a:rPr lang="zh-TW" altLang="en-US" sz="3600" b="1" dirty="0" smtClean="0">
                <a:solidFill>
                  <a:srgbClr val="FF0000"/>
                </a:solidFill>
                <a:latin typeface="新細明體" pitchFamily="18" charset="-120"/>
              </a:rPr>
              <a:t>續</a:t>
            </a:r>
            <a:r>
              <a:rPr lang="en-US" altLang="zh-TW" sz="3600" b="1" dirty="0" smtClean="0">
                <a:solidFill>
                  <a:srgbClr val="FF0000"/>
                </a:solidFill>
                <a:latin typeface="新細明體" pitchFamily="18" charset="-120"/>
              </a:rPr>
              <a:t>)</a:t>
            </a:r>
            <a:endParaRPr lang="en-US" altLang="zh-CN" sz="3600" b="1" dirty="0" smtClean="0">
              <a:solidFill>
                <a:srgbClr val="FF0000"/>
              </a:solidFill>
              <a:latin typeface="Times New Roman" pitchFamily="18" charset="0"/>
            </a:endParaRPr>
          </a:p>
          <a:p>
            <a:pPr lvl="2" eaLnBrk="1" hangingPunct="1">
              <a:lnSpc>
                <a:spcPct val="90000"/>
              </a:lnSpc>
              <a:buFont typeface="Wingdings" pitchFamily="2" charset="2"/>
              <a:buChar char="Ø"/>
              <a:defRPr/>
            </a:pPr>
            <a:r>
              <a:rPr lang="zh-TW" altLang="en-US" sz="3200" b="1" dirty="0" smtClean="0">
                <a:latin typeface="新細明體" pitchFamily="18" charset="-120"/>
              </a:rPr>
              <a:t>鼓勵兒童繼續</a:t>
            </a:r>
            <a:r>
              <a:rPr lang="zh-TW" altLang="en-US" sz="3200" b="1" dirty="0">
                <a:latin typeface="新細明體" pitchFamily="18" charset="-120"/>
              </a:rPr>
              <a:t>說</a:t>
            </a:r>
            <a:r>
              <a:rPr lang="zh-TW" altLang="en-US" sz="3200" b="1" dirty="0" smtClean="0">
                <a:latin typeface="新細明體" pitchFamily="18" charset="-120"/>
              </a:rPr>
              <a:t>下去</a:t>
            </a:r>
            <a:endParaRPr lang="en-US" altLang="zh-TW" sz="3200" b="1" dirty="0" smtClean="0">
              <a:latin typeface="新細明體" pitchFamily="18" charset="-120"/>
            </a:endParaRPr>
          </a:p>
          <a:p>
            <a:pPr marL="914400" lvl="2" indent="0" eaLnBrk="1" hangingPunct="1">
              <a:lnSpc>
                <a:spcPct val="90000"/>
              </a:lnSpc>
              <a:buNone/>
              <a:defRPr/>
            </a:pPr>
            <a:r>
              <a:rPr lang="zh-TW" altLang="en-US" sz="2800" b="1" i="1" dirty="0" smtClean="0">
                <a:latin typeface="新細明體" pitchFamily="18" charset="-120"/>
              </a:rPr>
              <a:t>  </a:t>
            </a:r>
            <a:endParaRPr lang="en-US" altLang="zh-TW" sz="2800" b="1" i="1" dirty="0" smtClean="0">
              <a:latin typeface="新細明體" pitchFamily="18" charset="-120"/>
            </a:endParaRPr>
          </a:p>
          <a:p>
            <a:pPr marL="914400" lvl="2" indent="0" eaLnBrk="1" hangingPunct="1">
              <a:lnSpc>
                <a:spcPct val="90000"/>
              </a:lnSpc>
              <a:buNone/>
              <a:defRPr/>
            </a:pPr>
            <a:r>
              <a:rPr lang="en-US" altLang="zh-TW" sz="3200" b="1" i="1" dirty="0">
                <a:solidFill>
                  <a:srgbClr val="0070C0"/>
                </a:solidFill>
                <a:latin typeface="新細明體" pitchFamily="18" charset="-120"/>
              </a:rPr>
              <a:t>“</a:t>
            </a:r>
            <a:r>
              <a:rPr lang="zh-TW" altLang="en-US" sz="3200" b="1" i="1" dirty="0" smtClean="0">
                <a:solidFill>
                  <a:srgbClr val="0070C0"/>
                </a:solidFill>
                <a:latin typeface="新細明體" pitchFamily="18" charset="-120"/>
              </a:rPr>
              <a:t>唔</a:t>
            </a:r>
            <a:r>
              <a:rPr lang="en-US" altLang="zh-TW" sz="3200" b="1" i="1" dirty="0" smtClean="0">
                <a:solidFill>
                  <a:srgbClr val="0070C0"/>
                </a:solidFill>
                <a:latin typeface="新細明體" pitchFamily="18" charset="-120"/>
              </a:rPr>
              <a:t>!”(</a:t>
            </a:r>
            <a:r>
              <a:rPr lang="zh-TW" altLang="en-US" sz="3200" b="1" i="1" dirty="0">
                <a:solidFill>
                  <a:srgbClr val="0070C0"/>
                </a:solidFill>
                <a:latin typeface="新細明體" pitchFamily="18" charset="-120"/>
              </a:rPr>
              <a:t>點頭</a:t>
            </a:r>
            <a:r>
              <a:rPr lang="en-US" altLang="zh-TW" sz="3200" b="1" i="1" dirty="0">
                <a:solidFill>
                  <a:srgbClr val="0070C0"/>
                </a:solidFill>
                <a:latin typeface="新細明體" pitchFamily="18" charset="-120"/>
              </a:rPr>
              <a:t>)</a:t>
            </a:r>
          </a:p>
          <a:p>
            <a:pPr marL="914400" lvl="2" indent="0" eaLnBrk="1" hangingPunct="1">
              <a:lnSpc>
                <a:spcPct val="90000"/>
              </a:lnSpc>
              <a:buNone/>
              <a:defRPr/>
            </a:pPr>
            <a:r>
              <a:rPr lang="en-US" altLang="zh-TW" sz="3200" b="1" i="1" dirty="0" smtClean="0">
                <a:solidFill>
                  <a:srgbClr val="0070C0"/>
                </a:solidFill>
                <a:latin typeface="新細明體" pitchFamily="18" charset="-120"/>
              </a:rPr>
              <a:t>“</a:t>
            </a:r>
            <a:r>
              <a:rPr lang="zh-TW" altLang="en-US" sz="3200" b="1" i="1" dirty="0" smtClean="0">
                <a:solidFill>
                  <a:srgbClr val="0070C0"/>
                </a:solidFill>
                <a:latin typeface="新細明體" pitchFamily="18" charset="-120"/>
              </a:rPr>
              <a:t>跟</a:t>
            </a:r>
            <a:r>
              <a:rPr lang="zh-TW" altLang="en-US" sz="3200" b="1" i="1" dirty="0">
                <a:solidFill>
                  <a:srgbClr val="0070C0"/>
                </a:solidFill>
                <a:latin typeface="新細明體" pitchFamily="18" charset="-120"/>
              </a:rPr>
              <a:t>住</a:t>
            </a:r>
            <a:r>
              <a:rPr lang="zh-TW" altLang="en-US" sz="3200" b="1" i="1" dirty="0" smtClean="0">
                <a:solidFill>
                  <a:srgbClr val="0070C0"/>
                </a:solidFill>
                <a:latin typeface="新細明體" pitchFamily="18" charset="-120"/>
              </a:rPr>
              <a:t>呢</a:t>
            </a:r>
            <a:r>
              <a:rPr lang="en-US" altLang="zh-TW" sz="3200" b="1" i="1" dirty="0" smtClean="0">
                <a:solidFill>
                  <a:srgbClr val="0070C0"/>
                </a:solidFill>
                <a:latin typeface="新細明體" pitchFamily="18" charset="-120"/>
              </a:rPr>
              <a:t>?”</a:t>
            </a:r>
          </a:p>
          <a:p>
            <a:pPr marL="914400" lvl="2" indent="0" eaLnBrk="1" hangingPunct="1">
              <a:lnSpc>
                <a:spcPct val="90000"/>
              </a:lnSpc>
              <a:buNone/>
              <a:defRPr/>
            </a:pPr>
            <a:r>
              <a:rPr lang="en-US" altLang="zh-TW" sz="3200" b="1" i="1" dirty="0" smtClean="0">
                <a:solidFill>
                  <a:srgbClr val="0070C0"/>
                </a:solidFill>
                <a:latin typeface="新細明體" pitchFamily="18" charset="-120"/>
              </a:rPr>
              <a:t>“</a:t>
            </a:r>
            <a:r>
              <a:rPr lang="zh-TW" altLang="en-US" sz="3200" b="1" i="1" dirty="0" smtClean="0">
                <a:solidFill>
                  <a:srgbClr val="0070C0"/>
                </a:solidFill>
                <a:latin typeface="新細明體" pitchFamily="18" charset="-120"/>
              </a:rPr>
              <a:t>然後怎麼</a:t>
            </a:r>
            <a:r>
              <a:rPr lang="en-US" altLang="zh-TW" sz="3200" b="1" i="1" dirty="0" smtClean="0">
                <a:solidFill>
                  <a:srgbClr val="0070C0"/>
                </a:solidFill>
                <a:latin typeface="新細明體" pitchFamily="18" charset="-120"/>
              </a:rPr>
              <a:t>?”</a:t>
            </a:r>
          </a:p>
          <a:p>
            <a:pPr marL="914400" lvl="2" indent="0" eaLnBrk="1" hangingPunct="1">
              <a:lnSpc>
                <a:spcPct val="90000"/>
              </a:lnSpc>
              <a:buNone/>
              <a:defRPr/>
            </a:pPr>
            <a:r>
              <a:rPr lang="en-US" altLang="zh-TW" sz="3200" b="1" i="1" dirty="0" smtClean="0">
                <a:solidFill>
                  <a:srgbClr val="0070C0"/>
                </a:solidFill>
                <a:latin typeface="新細明體" pitchFamily="18" charset="-120"/>
              </a:rPr>
              <a:t>“</a:t>
            </a:r>
            <a:r>
              <a:rPr lang="zh-TW" altLang="en-US" sz="3200" b="1" i="1" dirty="0" smtClean="0">
                <a:solidFill>
                  <a:srgbClr val="0070C0"/>
                </a:solidFill>
                <a:latin typeface="新細明體" pitchFamily="18" charset="-120"/>
              </a:rPr>
              <a:t>之後呢</a:t>
            </a:r>
            <a:r>
              <a:rPr lang="en-US" altLang="zh-TW" sz="3200" b="1" i="1" dirty="0" smtClean="0">
                <a:solidFill>
                  <a:srgbClr val="0070C0"/>
                </a:solidFill>
                <a:latin typeface="新細明體" pitchFamily="18" charset="-120"/>
              </a:rPr>
              <a:t>?”</a:t>
            </a:r>
            <a:r>
              <a:rPr lang="zh-TW" altLang="en-US" sz="3200" b="1" i="1" dirty="0" smtClean="0">
                <a:solidFill>
                  <a:srgbClr val="0070C0"/>
                </a:solidFill>
                <a:latin typeface="新細明體" pitchFamily="18" charset="-120"/>
              </a:rPr>
              <a:t>   </a:t>
            </a:r>
            <a:endParaRPr lang="en-US" altLang="zh-TW" sz="3200" b="1" i="1" dirty="0" smtClean="0">
              <a:solidFill>
                <a:srgbClr val="0070C0"/>
              </a:solidFill>
              <a:latin typeface="新細明體" pitchFamily="18" charset="-120"/>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45</a:t>
            </a:fld>
            <a:endParaRPr lang="en-US" altLang="zh-HK"/>
          </a:p>
        </p:txBody>
      </p:sp>
    </p:spTree>
    <p:extLst>
      <p:ext uri="{BB962C8B-B14F-4D97-AF65-F5344CB8AC3E}">
        <p14:creationId xmlns:p14="http://schemas.microsoft.com/office/powerpoint/2010/main" val="1744937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a:xfrm>
            <a:off x="457200" y="44450"/>
            <a:ext cx="8229600" cy="1371600"/>
          </a:xfrm>
        </p:spPr>
        <p:txBody>
          <a:bodyPr/>
          <a:lstStyle/>
          <a:p>
            <a:pPr eaLnBrk="1" hangingPunct="1">
              <a:defRPr/>
            </a:pPr>
            <a:r>
              <a:rPr lang="zh-TW" altLang="en-US" sz="4800" b="1" dirty="0" smtClean="0">
                <a:solidFill>
                  <a:srgbClr val="7030A0"/>
                </a:solidFill>
              </a:rPr>
              <a:t>初步提問技巧</a:t>
            </a:r>
          </a:p>
        </p:txBody>
      </p:sp>
      <p:sp>
        <p:nvSpPr>
          <p:cNvPr id="563203" name="Rectangle 3"/>
          <p:cNvSpPr>
            <a:spLocks noGrp="1" noChangeArrowheads="1"/>
          </p:cNvSpPr>
          <p:nvPr>
            <p:ph idx="1"/>
          </p:nvPr>
        </p:nvSpPr>
        <p:spPr>
          <a:xfrm>
            <a:off x="251520" y="1351568"/>
            <a:ext cx="8281044" cy="4321150"/>
          </a:xfrm>
        </p:spPr>
        <p:txBody>
          <a:bodyPr/>
          <a:lstStyle/>
          <a:p>
            <a:pPr marL="914400" lvl="2" indent="0" eaLnBrk="1" hangingPunct="1">
              <a:lnSpc>
                <a:spcPct val="90000"/>
              </a:lnSpc>
              <a:buNone/>
              <a:defRPr/>
            </a:pPr>
            <a:r>
              <a:rPr lang="zh-TW" altLang="en-US" sz="3200" b="1" dirty="0" smtClean="0">
                <a:latin typeface="新細明體" pitchFamily="18" charset="-120"/>
              </a:rPr>
              <a:t>當</a:t>
            </a:r>
            <a:r>
              <a:rPr lang="zh-TW" altLang="en-US" sz="3200" b="1" dirty="0">
                <a:latin typeface="新細明體" pitchFamily="18" charset="-120"/>
              </a:rPr>
              <a:t>兒童以</a:t>
            </a:r>
            <a:r>
              <a:rPr lang="zh-TW" altLang="en-US" sz="3200" b="1" dirty="0">
                <a:solidFill>
                  <a:srgbClr val="FF0000"/>
                </a:solidFill>
                <a:latin typeface="新細明體" pitchFamily="18" charset="-120"/>
              </a:rPr>
              <a:t>自由叙述</a:t>
            </a:r>
            <a:r>
              <a:rPr lang="zh-TW" altLang="en-US" sz="3200" b="1" dirty="0">
                <a:latin typeface="新細明體" pitchFamily="18" charset="-120"/>
              </a:rPr>
              <a:t>形式披露事件後，如內容的</a:t>
            </a:r>
            <a:r>
              <a:rPr lang="zh-TW" altLang="en-US" sz="3200" b="1" u="sng" dirty="0">
                <a:latin typeface="新細明體" pitchFamily="18" charset="-120"/>
              </a:rPr>
              <a:t>資料不足</a:t>
            </a:r>
            <a:r>
              <a:rPr lang="zh-TW" altLang="en-US" sz="3200" b="1" dirty="0">
                <a:latin typeface="新細明體" pitchFamily="18" charset="-120"/>
              </a:rPr>
              <a:t>，調查員可用</a:t>
            </a:r>
            <a:r>
              <a:rPr lang="zh-TW" altLang="en-US" sz="3200" b="1" dirty="0">
                <a:solidFill>
                  <a:srgbClr val="FF0000"/>
                </a:solidFill>
                <a:latin typeface="新細明體" pitchFamily="18" charset="-120"/>
              </a:rPr>
              <a:t>開放式問題</a:t>
            </a:r>
            <a:r>
              <a:rPr lang="zh-TW" altLang="en-US" sz="3200" b="1" dirty="0">
                <a:latin typeface="新細明體" pitchFamily="18" charset="-120"/>
              </a:rPr>
              <a:t>澄清事件的時、地、人</a:t>
            </a:r>
            <a:r>
              <a:rPr lang="zh-TW" altLang="en-US" sz="3200" b="1" dirty="0" smtClean="0">
                <a:latin typeface="新細明體" pitchFamily="18" charset="-120"/>
              </a:rPr>
              <a:t>、</a:t>
            </a:r>
            <a:r>
              <a:rPr lang="zh-TW" altLang="en-US" sz="3200" b="1" dirty="0">
                <a:latin typeface="新細明體" pitchFamily="18" charset="-120"/>
              </a:rPr>
              <a:t>性</a:t>
            </a:r>
            <a:r>
              <a:rPr lang="zh-TW" altLang="en-US" sz="3200" b="1" dirty="0" smtClean="0">
                <a:latin typeface="新細明體" pitchFamily="18" charset="-120"/>
              </a:rPr>
              <a:t>質</a:t>
            </a:r>
            <a:r>
              <a:rPr lang="zh-TW" altLang="en-US" sz="3200" b="1" dirty="0">
                <a:latin typeface="新細明體" pitchFamily="18" charset="-120"/>
              </a:rPr>
              <a:t>及發生經過</a:t>
            </a:r>
            <a:endParaRPr lang="en-US" altLang="zh-TW" sz="3200" b="1" dirty="0" smtClean="0">
              <a:latin typeface="新細明體" pitchFamily="18" charset="-120"/>
            </a:endParaRPr>
          </a:p>
        </p:txBody>
      </p:sp>
      <p:sp>
        <p:nvSpPr>
          <p:cNvPr id="3" name="投影片編號版面配置區 2"/>
          <p:cNvSpPr>
            <a:spLocks noGrp="1"/>
          </p:cNvSpPr>
          <p:nvPr>
            <p:ph type="sldNum" sz="quarter" idx="12"/>
          </p:nvPr>
        </p:nvSpPr>
        <p:spPr/>
        <p:txBody>
          <a:bodyPr/>
          <a:lstStyle/>
          <a:p>
            <a:pPr>
              <a:defRPr/>
            </a:pPr>
            <a:fld id="{3E29E152-333F-4C78-BEC9-8EBF792C7ED1}" type="slidenum">
              <a:rPr lang="en-US" altLang="zh-HK" smtClean="0"/>
              <a:pPr>
                <a:defRPr/>
              </a:pPr>
              <a:t>46</a:t>
            </a:fld>
            <a:endParaRPr lang="en-US" altLang="zh-HK"/>
          </a:p>
        </p:txBody>
      </p:sp>
    </p:spTree>
    <p:extLst>
      <p:ext uri="{BB962C8B-B14F-4D97-AF65-F5344CB8AC3E}">
        <p14:creationId xmlns:p14="http://schemas.microsoft.com/office/powerpoint/2010/main" val="3590129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a:xfrm>
            <a:off x="467544" y="260648"/>
            <a:ext cx="8229600" cy="1371600"/>
          </a:xfrm>
        </p:spPr>
        <p:txBody>
          <a:bodyPr/>
          <a:lstStyle/>
          <a:p>
            <a:pPr eaLnBrk="1" hangingPunct="1">
              <a:defRPr/>
            </a:pPr>
            <a:r>
              <a:rPr lang="zh-TW" altLang="en-US" sz="4800" b="1" dirty="0" smtClean="0">
                <a:solidFill>
                  <a:srgbClr val="7030A0"/>
                </a:solidFill>
              </a:rPr>
              <a:t>初步提問技巧</a:t>
            </a:r>
          </a:p>
        </p:txBody>
      </p:sp>
      <p:sp>
        <p:nvSpPr>
          <p:cNvPr id="563203" name="Rectangle 3"/>
          <p:cNvSpPr>
            <a:spLocks noGrp="1" noChangeArrowheads="1"/>
          </p:cNvSpPr>
          <p:nvPr>
            <p:ph idx="1"/>
          </p:nvPr>
        </p:nvSpPr>
        <p:spPr>
          <a:xfrm>
            <a:off x="395536" y="2055694"/>
            <a:ext cx="8208268" cy="4802306"/>
          </a:xfrm>
        </p:spPr>
        <p:txBody>
          <a:bodyPr/>
          <a:lstStyle/>
          <a:p>
            <a:pPr marL="0" indent="0" eaLnBrk="1" hangingPunct="1">
              <a:lnSpc>
                <a:spcPct val="90000"/>
              </a:lnSpc>
              <a:buNone/>
              <a:defRPr/>
            </a:pPr>
            <a:r>
              <a:rPr lang="zh-CN" altLang="en-US" sz="3600" b="1" dirty="0" smtClean="0">
                <a:solidFill>
                  <a:srgbClr val="FF0000"/>
                </a:solidFill>
                <a:latin typeface="新細明體" pitchFamily="18" charset="-120"/>
              </a:rPr>
              <a:t>開放式問題 </a:t>
            </a:r>
            <a:r>
              <a:rPr lang="en-US" altLang="zh-CN" sz="3600" b="1" dirty="0" smtClean="0">
                <a:solidFill>
                  <a:srgbClr val="FF0000"/>
                </a:solidFill>
                <a:latin typeface="新細明體" pitchFamily="18" charset="-120"/>
              </a:rPr>
              <a:t>(</a:t>
            </a:r>
            <a:r>
              <a:rPr lang="en-US" altLang="zh-CN" sz="3600" b="1" dirty="0" smtClean="0">
                <a:solidFill>
                  <a:srgbClr val="FF0000"/>
                </a:solidFill>
                <a:latin typeface="Times New Roman" pitchFamily="18" charset="0"/>
              </a:rPr>
              <a:t>Open-ended Questions)</a:t>
            </a:r>
            <a:r>
              <a:rPr lang="zh-CN" altLang="en-US" sz="3600" b="1" dirty="0" smtClean="0">
                <a:solidFill>
                  <a:srgbClr val="FF0000"/>
                </a:solidFill>
                <a:latin typeface="新細明體" pitchFamily="18" charset="-120"/>
              </a:rPr>
              <a:t>）</a:t>
            </a:r>
          </a:p>
          <a:p>
            <a:pPr marL="444500" lvl="1" eaLnBrk="1" hangingPunct="1">
              <a:lnSpc>
                <a:spcPct val="90000"/>
              </a:lnSpc>
              <a:defRPr/>
            </a:pPr>
            <a:r>
              <a:rPr lang="zh-CN" altLang="en-US" sz="3200" b="1" dirty="0" smtClean="0">
                <a:latin typeface="新細明體" pitchFamily="18" charset="-120"/>
              </a:rPr>
              <a:t>四何一怎</a:t>
            </a:r>
            <a:r>
              <a:rPr lang="zh-TW" altLang="en-US" sz="3200" b="1" dirty="0" smtClean="0">
                <a:latin typeface="新細明體" pitchFamily="18" charset="-120"/>
              </a:rPr>
              <a:t> </a:t>
            </a:r>
            <a:r>
              <a:rPr lang="en-US" altLang="zh-TW" sz="3200" b="1" dirty="0" smtClean="0">
                <a:latin typeface="Times New Roman" pitchFamily="18" charset="0"/>
              </a:rPr>
              <a:t>(4W1H)</a:t>
            </a:r>
          </a:p>
          <a:p>
            <a:pPr marL="801688" lvl="2" eaLnBrk="1" hangingPunct="1">
              <a:lnSpc>
                <a:spcPct val="90000"/>
              </a:lnSpc>
              <a:defRPr/>
            </a:pPr>
            <a:r>
              <a:rPr lang="zh-TW" altLang="en-US" sz="2800" b="1" dirty="0">
                <a:solidFill>
                  <a:srgbClr val="FF0000"/>
                </a:solidFill>
                <a:latin typeface="新細明體" pitchFamily="18" charset="-120"/>
              </a:rPr>
              <a:t>何時</a:t>
            </a:r>
            <a:r>
              <a:rPr lang="zh-TW" altLang="en-US" sz="2800" b="1" dirty="0">
                <a:latin typeface="新細明體" pitchFamily="18" charset="-120"/>
              </a:rPr>
              <a:t> </a:t>
            </a:r>
            <a:r>
              <a:rPr lang="en-US" altLang="zh-TW" sz="2800" b="1" dirty="0">
                <a:latin typeface="新細明體" pitchFamily="18" charset="-120"/>
              </a:rPr>
              <a:t>(when</a:t>
            </a:r>
            <a:r>
              <a:rPr lang="en-US" altLang="zh-TW" sz="2800" b="1" dirty="0" smtClean="0">
                <a:latin typeface="新細明體" pitchFamily="18" charset="-120"/>
              </a:rPr>
              <a:t>) </a:t>
            </a:r>
            <a:r>
              <a:rPr lang="zh-TW" altLang="en-US" sz="2400" b="1" dirty="0" smtClean="0">
                <a:latin typeface="新細明體" pitchFamily="18" charset="-120"/>
              </a:rPr>
              <a:t>大概</a:t>
            </a:r>
            <a:r>
              <a:rPr lang="zh-TW" altLang="en-US" sz="2400" b="1" dirty="0">
                <a:latin typeface="新細明體" pitchFamily="18" charset="-120"/>
              </a:rPr>
              <a:t>日期</a:t>
            </a:r>
            <a:r>
              <a:rPr lang="zh-TW" altLang="en-US" sz="2400" b="1" dirty="0" smtClean="0">
                <a:latin typeface="新細明體" pitchFamily="18" charset="-120"/>
              </a:rPr>
              <a:t>時間</a:t>
            </a:r>
            <a:r>
              <a:rPr lang="en-US" altLang="zh-TW" sz="2400" b="1" dirty="0" smtClean="0">
                <a:latin typeface="新細明體" pitchFamily="18" charset="-120"/>
              </a:rPr>
              <a:t>?</a:t>
            </a:r>
            <a:r>
              <a:rPr lang="zh-TW" altLang="en-US" sz="2400" b="1" dirty="0">
                <a:latin typeface="新細明體" pitchFamily="18" charset="-120"/>
              </a:rPr>
              <a:t> </a:t>
            </a:r>
            <a:r>
              <a:rPr lang="zh-TW" altLang="en-US" sz="2400" b="1" dirty="0" smtClean="0">
                <a:latin typeface="新細明體" pitchFamily="18" charset="-120"/>
              </a:rPr>
              <a:t>最早</a:t>
            </a:r>
            <a:r>
              <a:rPr lang="zh-TW" altLang="en-US" sz="2400" b="1" dirty="0">
                <a:latin typeface="新細明體" pitchFamily="18" charset="-120"/>
              </a:rPr>
              <a:t>及最近</a:t>
            </a:r>
            <a:r>
              <a:rPr lang="zh-TW" altLang="en-US" sz="2400" b="1" dirty="0" smtClean="0">
                <a:latin typeface="新細明體" pitchFamily="18" charset="-120"/>
              </a:rPr>
              <a:t>一次</a:t>
            </a:r>
            <a:r>
              <a:rPr lang="en-US" altLang="zh-TW" sz="2400" b="1" dirty="0">
                <a:latin typeface="新細明體" pitchFamily="18" charset="-120"/>
              </a:rPr>
              <a:t>?</a:t>
            </a:r>
            <a:endParaRPr lang="zh-TW" altLang="en-US" sz="2400" b="1" dirty="0">
              <a:latin typeface="新細明體" pitchFamily="18" charset="-120"/>
            </a:endParaRPr>
          </a:p>
          <a:p>
            <a:pPr marL="801688" lvl="2" eaLnBrk="1" hangingPunct="1">
              <a:lnSpc>
                <a:spcPct val="90000"/>
              </a:lnSpc>
              <a:defRPr/>
            </a:pPr>
            <a:r>
              <a:rPr lang="zh-TW" altLang="en-US" sz="2800" b="1" dirty="0">
                <a:solidFill>
                  <a:srgbClr val="FF0000"/>
                </a:solidFill>
                <a:latin typeface="新細明體" pitchFamily="18" charset="-120"/>
              </a:rPr>
              <a:t>何處</a:t>
            </a:r>
            <a:r>
              <a:rPr lang="zh-TW" altLang="en-US" sz="2800" b="1" dirty="0">
                <a:latin typeface="新細明體" pitchFamily="18" charset="-120"/>
              </a:rPr>
              <a:t> </a:t>
            </a:r>
            <a:r>
              <a:rPr lang="en-US" altLang="zh-TW" sz="2800" b="1" dirty="0">
                <a:latin typeface="新細明體" pitchFamily="18" charset="-120"/>
              </a:rPr>
              <a:t>(where</a:t>
            </a:r>
            <a:r>
              <a:rPr lang="en-US" altLang="zh-TW" sz="2800" b="1" dirty="0" smtClean="0">
                <a:latin typeface="新細明體" pitchFamily="18" charset="-120"/>
              </a:rPr>
              <a:t>) </a:t>
            </a:r>
            <a:r>
              <a:rPr lang="zh-TW" altLang="en-US" sz="2400" b="1" dirty="0" smtClean="0">
                <a:latin typeface="新細明體" pitchFamily="18" charset="-120"/>
              </a:rPr>
              <a:t>事</a:t>
            </a:r>
            <a:r>
              <a:rPr lang="zh-TW" altLang="en-US" sz="2400" b="1" dirty="0">
                <a:latin typeface="新細明體" pitchFamily="18" charset="-120"/>
              </a:rPr>
              <a:t>發</a:t>
            </a:r>
            <a:r>
              <a:rPr lang="zh-TW" altLang="en-US" sz="2400" b="1" dirty="0" smtClean="0">
                <a:latin typeface="新細明體" pitchFamily="18" charset="-120"/>
              </a:rPr>
              <a:t>地點</a:t>
            </a:r>
            <a:r>
              <a:rPr lang="en-US" altLang="zh-TW" b="1" dirty="0">
                <a:latin typeface="新細明體" pitchFamily="18" charset="-120"/>
              </a:rPr>
              <a:t>?</a:t>
            </a:r>
            <a:endParaRPr lang="zh-TW" altLang="en-US" sz="2400" b="1" dirty="0">
              <a:latin typeface="新細明體" pitchFamily="18" charset="-120"/>
            </a:endParaRPr>
          </a:p>
          <a:p>
            <a:pPr marL="801688" lvl="2" eaLnBrk="1" hangingPunct="1">
              <a:lnSpc>
                <a:spcPct val="90000"/>
              </a:lnSpc>
              <a:defRPr/>
            </a:pPr>
            <a:r>
              <a:rPr lang="zh-TW" altLang="en-US" sz="2800" b="1" dirty="0">
                <a:solidFill>
                  <a:srgbClr val="FF0000"/>
                </a:solidFill>
                <a:latin typeface="新細明體" pitchFamily="18" charset="-120"/>
              </a:rPr>
              <a:t>何人</a:t>
            </a:r>
            <a:r>
              <a:rPr lang="zh-TW" altLang="en-US" sz="2800" b="1" dirty="0">
                <a:latin typeface="新細明體" pitchFamily="18" charset="-120"/>
              </a:rPr>
              <a:t> </a:t>
            </a:r>
            <a:r>
              <a:rPr lang="en-US" altLang="zh-TW" sz="2800" b="1" dirty="0">
                <a:latin typeface="新細明體" pitchFamily="18" charset="-120"/>
              </a:rPr>
              <a:t>(who</a:t>
            </a:r>
            <a:r>
              <a:rPr lang="en-US" altLang="zh-TW" sz="2800" b="1" dirty="0" smtClean="0">
                <a:latin typeface="新細明體" pitchFamily="18" charset="-120"/>
              </a:rPr>
              <a:t>)</a:t>
            </a:r>
            <a:r>
              <a:rPr lang="zh-TW" altLang="en-US" sz="2800" b="1" dirty="0" smtClean="0">
                <a:latin typeface="新細明體" pitchFamily="18" charset="-120"/>
              </a:rPr>
              <a:t> 有誰在場</a:t>
            </a:r>
            <a:r>
              <a:rPr lang="en-US" altLang="zh-TW" sz="2800" b="1" dirty="0" smtClean="0">
                <a:latin typeface="新細明體" pitchFamily="18" charset="-120"/>
              </a:rPr>
              <a:t>?</a:t>
            </a:r>
            <a:endParaRPr lang="zh-TW" altLang="en-US" sz="2800" b="1" dirty="0">
              <a:latin typeface="新細明體" pitchFamily="18" charset="-120"/>
            </a:endParaRPr>
          </a:p>
          <a:p>
            <a:pPr marL="801688" lvl="2" eaLnBrk="1" hangingPunct="1">
              <a:lnSpc>
                <a:spcPct val="90000"/>
              </a:lnSpc>
              <a:defRPr/>
            </a:pPr>
            <a:r>
              <a:rPr lang="zh-TW" altLang="en-US" sz="2800" b="1" dirty="0">
                <a:solidFill>
                  <a:srgbClr val="FF0000"/>
                </a:solidFill>
                <a:latin typeface="新細明體" pitchFamily="18" charset="-120"/>
              </a:rPr>
              <a:t>何事</a:t>
            </a:r>
            <a:r>
              <a:rPr lang="zh-TW" altLang="en-US" sz="2800" b="1" dirty="0">
                <a:latin typeface="新細明體" pitchFamily="18" charset="-120"/>
              </a:rPr>
              <a:t> </a:t>
            </a:r>
            <a:r>
              <a:rPr lang="en-US" altLang="zh-TW" sz="2800" b="1" dirty="0">
                <a:latin typeface="新細明體" pitchFamily="18" charset="-120"/>
              </a:rPr>
              <a:t>(what</a:t>
            </a:r>
            <a:r>
              <a:rPr lang="en-US" altLang="zh-TW" sz="2800" b="1" dirty="0" smtClean="0">
                <a:latin typeface="新細明體" pitchFamily="18" charset="-120"/>
              </a:rPr>
              <a:t>) </a:t>
            </a:r>
            <a:r>
              <a:rPr lang="zh-TW" altLang="en-US" sz="2400" b="1" dirty="0" smtClean="0">
                <a:latin typeface="新細明體" pitchFamily="18" charset="-120"/>
              </a:rPr>
              <a:t>事件嚴重性</a:t>
            </a:r>
            <a:r>
              <a:rPr lang="en-US" altLang="zh-TW" b="1" dirty="0" smtClean="0">
                <a:latin typeface="新細明體" pitchFamily="18" charset="-120"/>
              </a:rPr>
              <a:t>?</a:t>
            </a:r>
            <a:r>
              <a:rPr lang="zh-TW" altLang="en-US" b="1" dirty="0" smtClean="0">
                <a:latin typeface="新細明體" pitchFamily="18" charset="-120"/>
              </a:rPr>
              <a:t> 懷疑有罪案發生</a:t>
            </a:r>
            <a:r>
              <a:rPr lang="en-US" altLang="zh-TW" b="1" dirty="0" smtClean="0">
                <a:latin typeface="新細明體" pitchFamily="18" charset="-120"/>
              </a:rPr>
              <a:t>?</a:t>
            </a:r>
            <a:endParaRPr lang="zh-TW" altLang="en-US" sz="2400" b="1" dirty="0">
              <a:latin typeface="新細明體" pitchFamily="18" charset="-120"/>
            </a:endParaRPr>
          </a:p>
          <a:p>
            <a:pPr marL="801688" lvl="2" eaLnBrk="1" hangingPunct="1">
              <a:lnSpc>
                <a:spcPct val="90000"/>
              </a:lnSpc>
              <a:defRPr/>
            </a:pPr>
            <a:r>
              <a:rPr lang="zh-TW" altLang="en-US" sz="2800" b="1" dirty="0">
                <a:solidFill>
                  <a:srgbClr val="FF0000"/>
                </a:solidFill>
                <a:latin typeface="新細明體" pitchFamily="18" charset="-120"/>
              </a:rPr>
              <a:t>怎樣</a:t>
            </a:r>
            <a:r>
              <a:rPr lang="zh-TW" altLang="en-US" sz="2800" b="1" dirty="0">
                <a:latin typeface="新細明體" pitchFamily="18" charset="-120"/>
              </a:rPr>
              <a:t> </a:t>
            </a:r>
            <a:r>
              <a:rPr lang="en-US" altLang="zh-TW" sz="2800" b="1" dirty="0">
                <a:latin typeface="新細明體" pitchFamily="18" charset="-120"/>
              </a:rPr>
              <a:t>(how</a:t>
            </a:r>
            <a:r>
              <a:rPr lang="en-US" altLang="zh-TW" sz="2800" b="1" dirty="0" smtClean="0">
                <a:latin typeface="新細明體" pitchFamily="18" charset="-120"/>
              </a:rPr>
              <a:t>) </a:t>
            </a:r>
            <a:r>
              <a:rPr lang="zh-TW" altLang="en-US" sz="2800" b="1" dirty="0" smtClean="0">
                <a:latin typeface="新細明體" pitchFamily="18" charset="-120"/>
              </a:rPr>
              <a:t>事件</a:t>
            </a:r>
            <a:r>
              <a:rPr lang="zh-TW" altLang="en-US" sz="2800" b="1" dirty="0">
                <a:latin typeface="新細明體" pitchFamily="18" charset="-120"/>
              </a:rPr>
              <a:t>簡單</a:t>
            </a:r>
            <a:r>
              <a:rPr lang="zh-TW" altLang="en-US" sz="2800" b="1" dirty="0" smtClean="0">
                <a:latin typeface="新細明體" pitchFamily="18" charset="-120"/>
              </a:rPr>
              <a:t>經過</a:t>
            </a:r>
            <a:r>
              <a:rPr lang="en-US" altLang="zh-TW" sz="2800" b="1" dirty="0">
                <a:latin typeface="新細明體" pitchFamily="18" charset="-120"/>
              </a:rPr>
              <a:t>? </a:t>
            </a:r>
            <a:endParaRPr lang="zh-TW" altLang="en-US" sz="2800" b="1" dirty="0">
              <a:latin typeface="新細明體" pitchFamily="18" charset="-120"/>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47</a:t>
            </a:fld>
            <a:endParaRPr lang="en-US" altLang="zh-HK"/>
          </a:p>
        </p:txBody>
      </p:sp>
    </p:spTree>
    <p:extLst>
      <p:ext uri="{BB962C8B-B14F-4D97-AF65-F5344CB8AC3E}">
        <p14:creationId xmlns:p14="http://schemas.microsoft.com/office/powerpoint/2010/main" val="2520869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橢圓形圖說文字 4"/>
          <p:cNvSpPr/>
          <p:nvPr/>
        </p:nvSpPr>
        <p:spPr>
          <a:xfrm>
            <a:off x="395536" y="2969949"/>
            <a:ext cx="3782224" cy="1311778"/>
          </a:xfrm>
          <a:prstGeom prst="wedgeEllipseCallout">
            <a:avLst>
              <a:gd name="adj1" fmla="val -46092"/>
              <a:gd name="adj2" fmla="val 54995"/>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6" name="圓角矩形圖說文字 5"/>
          <p:cNvSpPr/>
          <p:nvPr/>
        </p:nvSpPr>
        <p:spPr>
          <a:xfrm>
            <a:off x="1187624" y="4725144"/>
            <a:ext cx="4500594" cy="1433320"/>
          </a:xfrm>
          <a:prstGeom prst="wedgeRoundRectCallout">
            <a:avLst>
              <a:gd name="adj1" fmla="val -61165"/>
              <a:gd name="adj2" fmla="val 88825"/>
              <a:gd name="adj3" fmla="val 16667"/>
            </a:avLst>
          </a:prstGeom>
          <a:no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9" name="矩形 8"/>
          <p:cNvSpPr/>
          <p:nvPr/>
        </p:nvSpPr>
        <p:spPr>
          <a:xfrm>
            <a:off x="1016089" y="3212976"/>
            <a:ext cx="2736304" cy="954107"/>
          </a:xfrm>
          <a:prstGeom prst="rect">
            <a:avLst/>
          </a:prstGeom>
        </p:spPr>
        <p:txBody>
          <a:bodyPr wrap="square">
            <a:spAutoFit/>
          </a:bodyPr>
          <a:lstStyle/>
          <a:p>
            <a:r>
              <a:rPr lang="zh-TW" altLang="en-US" sz="2800" b="1" dirty="0" smtClean="0">
                <a:latin typeface="新細明體" pitchFamily="18" charset="-120"/>
              </a:rPr>
              <a:t>呢件事係點發生，幾時發生</a:t>
            </a:r>
            <a:r>
              <a:rPr lang="en-US" altLang="zh-TW" sz="2800" b="1" dirty="0" smtClean="0">
                <a:latin typeface="新細明體" pitchFamily="18" charset="-120"/>
              </a:rPr>
              <a:t>?</a:t>
            </a:r>
            <a:endParaRPr lang="en-GB" sz="2800" b="1" dirty="0"/>
          </a:p>
        </p:txBody>
      </p:sp>
      <p:sp>
        <p:nvSpPr>
          <p:cNvPr id="11" name="橢圓形圖說文字 10"/>
          <p:cNvSpPr/>
          <p:nvPr/>
        </p:nvSpPr>
        <p:spPr>
          <a:xfrm>
            <a:off x="593716" y="1388638"/>
            <a:ext cx="3888432" cy="1255590"/>
          </a:xfrm>
          <a:prstGeom prst="wedgeEllipseCallout">
            <a:avLst>
              <a:gd name="adj1" fmla="val -47508"/>
              <a:gd name="adj2" fmla="val 61413"/>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0000"/>
              </a:solidFill>
            </a:endParaRPr>
          </a:p>
        </p:txBody>
      </p:sp>
      <p:sp>
        <p:nvSpPr>
          <p:cNvPr id="13" name="矩形 12"/>
          <p:cNvSpPr/>
          <p:nvPr/>
        </p:nvSpPr>
        <p:spPr>
          <a:xfrm>
            <a:off x="983016" y="1625557"/>
            <a:ext cx="2857488" cy="781752"/>
          </a:xfrm>
          <a:prstGeom prst="rect">
            <a:avLst/>
          </a:prstGeom>
        </p:spPr>
        <p:txBody>
          <a:bodyPr wrap="square">
            <a:spAutoFit/>
          </a:bodyPr>
          <a:lstStyle/>
          <a:p>
            <a:pPr marL="0" lvl="2" eaLnBrk="1" hangingPunct="1">
              <a:lnSpc>
                <a:spcPct val="80000"/>
              </a:lnSpc>
              <a:defRPr/>
            </a:pPr>
            <a:r>
              <a:rPr lang="zh-TW" altLang="en-US" sz="2800" b="1" dirty="0" smtClean="0">
                <a:solidFill>
                  <a:srgbClr val="9900CC"/>
                </a:solidFill>
                <a:latin typeface="標楷體" pitchFamily="65" charset="-120"/>
              </a:rPr>
              <a:t>你可唔可以話我聽發生了咩事？</a:t>
            </a:r>
          </a:p>
        </p:txBody>
      </p:sp>
      <p:sp>
        <p:nvSpPr>
          <p:cNvPr id="14" name="矩形 13"/>
          <p:cNvSpPr/>
          <p:nvPr/>
        </p:nvSpPr>
        <p:spPr>
          <a:xfrm>
            <a:off x="1331640" y="5085184"/>
            <a:ext cx="4286280" cy="781752"/>
          </a:xfrm>
          <a:prstGeom prst="rect">
            <a:avLst/>
          </a:prstGeom>
        </p:spPr>
        <p:txBody>
          <a:bodyPr wrap="square">
            <a:spAutoFit/>
          </a:bodyPr>
          <a:lstStyle/>
          <a:p>
            <a:pPr marL="0" lvl="2" eaLnBrk="1" hangingPunct="1">
              <a:lnSpc>
                <a:spcPct val="80000"/>
              </a:lnSpc>
              <a:spcBef>
                <a:spcPct val="40000"/>
              </a:spcBef>
              <a:defRPr/>
            </a:pPr>
            <a:r>
              <a:rPr lang="zh-TW" altLang="en-US" sz="2800" b="1" dirty="0" smtClean="0">
                <a:solidFill>
                  <a:srgbClr val="9900CC"/>
                </a:solidFill>
                <a:latin typeface="標楷體" pitchFamily="65" charset="-120"/>
              </a:rPr>
              <a:t>佢係唔係曾經同你講唔好話比佢地聽佢搞過你？</a:t>
            </a:r>
          </a:p>
        </p:txBody>
      </p:sp>
      <p:sp>
        <p:nvSpPr>
          <p:cNvPr id="12" name="Rectangle 2"/>
          <p:cNvSpPr txBox="1">
            <a:spLocks noChangeArrowheads="1"/>
          </p:cNvSpPr>
          <p:nvPr/>
        </p:nvSpPr>
        <p:spPr>
          <a:xfrm>
            <a:off x="257519" y="253957"/>
            <a:ext cx="8229600" cy="1371600"/>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標楷體" pitchFamily="65" charset="-120"/>
              </a:defRPr>
            </a:lvl2pPr>
            <a:lvl3pPr algn="ctr" rtl="0" eaLnBrk="0" fontAlgn="base" hangingPunct="0">
              <a:spcBef>
                <a:spcPct val="0"/>
              </a:spcBef>
              <a:spcAft>
                <a:spcPct val="0"/>
              </a:spcAft>
              <a:defRPr kumimoji="1" sz="4400">
                <a:solidFill>
                  <a:schemeClr val="tx2"/>
                </a:solidFill>
                <a:latin typeface="Arial" charset="0"/>
                <a:ea typeface="標楷體" pitchFamily="65" charset="-120"/>
              </a:defRPr>
            </a:lvl3pPr>
            <a:lvl4pPr algn="ctr" rtl="0" eaLnBrk="0" fontAlgn="base" hangingPunct="0">
              <a:spcBef>
                <a:spcPct val="0"/>
              </a:spcBef>
              <a:spcAft>
                <a:spcPct val="0"/>
              </a:spcAft>
              <a:defRPr kumimoji="1" sz="4400">
                <a:solidFill>
                  <a:schemeClr val="tx2"/>
                </a:solidFill>
                <a:latin typeface="Arial" charset="0"/>
                <a:ea typeface="標楷體" pitchFamily="65" charset="-120"/>
              </a:defRPr>
            </a:lvl4pPr>
            <a:lvl5pPr algn="ctr" rtl="0" eaLnBrk="0" fontAlgn="base" hangingPunct="0">
              <a:spcBef>
                <a:spcPct val="0"/>
              </a:spcBef>
              <a:spcAft>
                <a:spcPct val="0"/>
              </a:spcAft>
              <a:defRPr kumimoji="1" sz="4400">
                <a:solidFill>
                  <a:schemeClr val="tx2"/>
                </a:solidFill>
                <a:latin typeface="Arial" charset="0"/>
                <a:ea typeface="標楷體" pitchFamily="65" charset="-120"/>
              </a:defRPr>
            </a:lvl5pPr>
            <a:lvl6pPr marL="457200" algn="ctr" rtl="0" fontAlgn="base">
              <a:spcBef>
                <a:spcPct val="0"/>
              </a:spcBef>
              <a:spcAft>
                <a:spcPct val="0"/>
              </a:spcAft>
              <a:defRPr kumimoji="1" sz="4400">
                <a:solidFill>
                  <a:schemeClr val="tx2"/>
                </a:solidFill>
                <a:latin typeface="Arial" charset="0"/>
                <a:ea typeface="標楷體" pitchFamily="65" charset="-120"/>
              </a:defRPr>
            </a:lvl6pPr>
            <a:lvl7pPr marL="914400" algn="ctr" rtl="0" fontAlgn="base">
              <a:spcBef>
                <a:spcPct val="0"/>
              </a:spcBef>
              <a:spcAft>
                <a:spcPct val="0"/>
              </a:spcAft>
              <a:defRPr kumimoji="1" sz="4400">
                <a:solidFill>
                  <a:schemeClr val="tx2"/>
                </a:solidFill>
                <a:latin typeface="Arial" charset="0"/>
                <a:ea typeface="標楷體" pitchFamily="65" charset="-120"/>
              </a:defRPr>
            </a:lvl7pPr>
            <a:lvl8pPr marL="1371600" algn="ctr" rtl="0" fontAlgn="base">
              <a:spcBef>
                <a:spcPct val="0"/>
              </a:spcBef>
              <a:spcAft>
                <a:spcPct val="0"/>
              </a:spcAft>
              <a:defRPr kumimoji="1" sz="4400">
                <a:solidFill>
                  <a:schemeClr val="tx2"/>
                </a:solidFill>
                <a:latin typeface="Arial" charset="0"/>
                <a:ea typeface="標楷體" pitchFamily="65" charset="-120"/>
              </a:defRPr>
            </a:lvl8pPr>
            <a:lvl9pPr marL="1828800" algn="ctr" rtl="0" fontAlgn="base">
              <a:spcBef>
                <a:spcPct val="0"/>
              </a:spcBef>
              <a:spcAft>
                <a:spcPct val="0"/>
              </a:spcAft>
              <a:defRPr kumimoji="1" sz="4400">
                <a:solidFill>
                  <a:schemeClr val="tx2"/>
                </a:solidFill>
                <a:latin typeface="Arial" charset="0"/>
                <a:ea typeface="標楷體" pitchFamily="65" charset="-120"/>
              </a:defRPr>
            </a:lvl9pPr>
          </a:lstStyle>
          <a:p>
            <a:pPr eaLnBrk="1" hangingPunct="1">
              <a:defRPr/>
            </a:pPr>
            <a:r>
              <a:rPr lang="zh-TW" altLang="en-US" b="1" dirty="0" smtClean="0">
                <a:solidFill>
                  <a:srgbClr val="7030A0"/>
                </a:solidFill>
              </a:rPr>
              <a:t>提問技巧</a:t>
            </a:r>
            <a:r>
              <a:rPr lang="en-US" altLang="zh-TW" b="1" dirty="0" smtClean="0">
                <a:solidFill>
                  <a:srgbClr val="7030A0"/>
                </a:solidFill>
              </a:rPr>
              <a:t>-</a:t>
            </a:r>
            <a:r>
              <a:rPr lang="zh-TW" altLang="en-US" b="1" dirty="0" smtClean="0">
                <a:solidFill>
                  <a:srgbClr val="7030A0"/>
                </a:solidFill>
              </a:rPr>
              <a:t>錯誤示範</a:t>
            </a:r>
          </a:p>
        </p:txBody>
      </p:sp>
      <p:sp>
        <p:nvSpPr>
          <p:cNvPr id="2" name="矩形 1"/>
          <p:cNvSpPr/>
          <p:nvPr/>
        </p:nvSpPr>
        <p:spPr>
          <a:xfrm>
            <a:off x="4878288" y="2407309"/>
            <a:ext cx="4572000" cy="892552"/>
          </a:xfrm>
          <a:prstGeom prst="rect">
            <a:avLst/>
          </a:prstGeom>
        </p:spPr>
        <p:txBody>
          <a:bodyPr>
            <a:spAutoFit/>
          </a:bodyPr>
          <a:lstStyle/>
          <a:p>
            <a:pPr lvl="1" eaLnBrk="1" hangingPunct="1">
              <a:lnSpc>
                <a:spcPct val="80000"/>
              </a:lnSpc>
              <a:spcBef>
                <a:spcPct val="40000"/>
              </a:spcBef>
              <a:defRPr/>
            </a:pPr>
            <a:r>
              <a:rPr lang="zh-TW" altLang="en-US" sz="2600" b="1" dirty="0" smtClean="0">
                <a:latin typeface="標楷體" pitchFamily="65" charset="-120"/>
              </a:rPr>
              <a:t>  </a:t>
            </a:r>
            <a:r>
              <a:rPr lang="zh-CN" altLang="en-US" sz="2600" b="1" dirty="0" smtClean="0">
                <a:solidFill>
                  <a:srgbClr val="009900"/>
                </a:solidFill>
                <a:latin typeface="標楷體" pitchFamily="65" charset="-120"/>
              </a:rPr>
              <a:t>多重</a:t>
            </a:r>
            <a:r>
              <a:rPr lang="zh-CN" altLang="en-US" sz="2600" b="1" dirty="0" smtClean="0">
                <a:latin typeface="標楷體" pitchFamily="65" charset="-120"/>
              </a:rPr>
              <a:t>問題</a:t>
            </a:r>
            <a:endParaRPr lang="en-US" altLang="zh-CN" sz="2600" b="1" dirty="0">
              <a:latin typeface="標楷體" pitchFamily="65" charset="-120"/>
            </a:endParaRPr>
          </a:p>
          <a:p>
            <a:pPr lvl="1" eaLnBrk="1" hangingPunct="1">
              <a:lnSpc>
                <a:spcPct val="80000"/>
              </a:lnSpc>
              <a:spcBef>
                <a:spcPct val="40000"/>
              </a:spcBef>
              <a:defRPr/>
            </a:pPr>
            <a:r>
              <a:rPr lang="zh-CN" altLang="en-US" sz="2600" b="1" dirty="0" smtClean="0">
                <a:latin typeface="標楷體" pitchFamily="65" charset="-120"/>
              </a:rPr>
              <a:t>（</a:t>
            </a:r>
            <a:r>
              <a:rPr lang="en-US" altLang="zh-CN" sz="2600" b="1" dirty="0"/>
              <a:t>two-part question</a:t>
            </a:r>
            <a:r>
              <a:rPr lang="en-US" altLang="zh-CN" sz="2600" b="1" dirty="0">
                <a:latin typeface="標楷體" pitchFamily="65" charset="-120"/>
              </a:rPr>
              <a:t>)</a:t>
            </a:r>
            <a:endParaRPr lang="en-US" altLang="zh-TW" sz="2600" b="1" dirty="0">
              <a:latin typeface="標楷體" pitchFamily="65" charset="-120"/>
            </a:endParaRPr>
          </a:p>
        </p:txBody>
      </p:sp>
      <p:sp>
        <p:nvSpPr>
          <p:cNvPr id="3" name="右大括弧 2"/>
          <p:cNvSpPr/>
          <p:nvPr/>
        </p:nvSpPr>
        <p:spPr>
          <a:xfrm>
            <a:off x="4934205" y="1625557"/>
            <a:ext cx="306288" cy="245151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HK" altLang="en-US"/>
          </a:p>
        </p:txBody>
      </p:sp>
      <p:sp>
        <p:nvSpPr>
          <p:cNvPr id="7" name="矩形 6"/>
          <p:cNvSpPr/>
          <p:nvPr/>
        </p:nvSpPr>
        <p:spPr>
          <a:xfrm>
            <a:off x="5940152" y="5097760"/>
            <a:ext cx="2991525" cy="412421"/>
          </a:xfrm>
          <a:prstGeom prst="rect">
            <a:avLst/>
          </a:prstGeom>
        </p:spPr>
        <p:txBody>
          <a:bodyPr wrap="none">
            <a:spAutoFit/>
          </a:bodyPr>
          <a:lstStyle/>
          <a:p>
            <a:pPr lvl="1" eaLnBrk="1" hangingPunct="1">
              <a:lnSpc>
                <a:spcPct val="80000"/>
              </a:lnSpc>
              <a:spcBef>
                <a:spcPct val="40000"/>
              </a:spcBef>
              <a:defRPr/>
            </a:pPr>
            <a:r>
              <a:rPr lang="zh-TW" altLang="en-US" sz="2600" b="1" dirty="0">
                <a:solidFill>
                  <a:srgbClr val="009900"/>
                </a:solidFill>
                <a:latin typeface="標楷體" pitchFamily="65" charset="-120"/>
              </a:rPr>
              <a:t>不清晰</a:t>
            </a:r>
            <a:r>
              <a:rPr lang="zh-TW" altLang="en-US" sz="2600" b="1" dirty="0">
                <a:latin typeface="標楷體" pitchFamily="65" charset="-120"/>
              </a:rPr>
              <a:t>的代名詞</a:t>
            </a:r>
          </a:p>
        </p:txBody>
      </p:sp>
      <p:sp>
        <p:nvSpPr>
          <p:cNvPr id="8" name="投影片編號版面配置區 7"/>
          <p:cNvSpPr>
            <a:spLocks noGrp="1"/>
          </p:cNvSpPr>
          <p:nvPr>
            <p:ph type="sldNum" sz="quarter" idx="12"/>
          </p:nvPr>
        </p:nvSpPr>
        <p:spPr/>
        <p:txBody>
          <a:bodyPr/>
          <a:lstStyle/>
          <a:p>
            <a:pPr>
              <a:defRPr/>
            </a:pPr>
            <a:fld id="{DF725FDE-BE5A-40DF-B022-E578C276A7C4}" type="slidenum">
              <a:rPr lang="en-US" altLang="zh-HK" smtClean="0"/>
              <a:pPr>
                <a:defRPr/>
              </a:pPr>
              <a:t>48</a:t>
            </a:fld>
            <a:endParaRPr lang="en-US" altLang="zh-HK"/>
          </a:p>
        </p:txBody>
      </p:sp>
    </p:spTree>
    <p:extLst>
      <p:ext uri="{BB962C8B-B14F-4D97-AF65-F5344CB8AC3E}">
        <p14:creationId xmlns:p14="http://schemas.microsoft.com/office/powerpoint/2010/main" val="1272041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橢圓形圖說文字 4"/>
          <p:cNvSpPr/>
          <p:nvPr/>
        </p:nvSpPr>
        <p:spPr>
          <a:xfrm>
            <a:off x="683568" y="1402293"/>
            <a:ext cx="3062144" cy="1297284"/>
          </a:xfrm>
          <a:prstGeom prst="wedgeEllipseCallout">
            <a:avLst>
              <a:gd name="adj1" fmla="val -50684"/>
              <a:gd name="adj2" fmla="val 47489"/>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9" name="矩形 8"/>
          <p:cNvSpPr/>
          <p:nvPr/>
        </p:nvSpPr>
        <p:spPr>
          <a:xfrm>
            <a:off x="678564" y="1735832"/>
            <a:ext cx="2991276" cy="523220"/>
          </a:xfrm>
          <a:prstGeom prst="rect">
            <a:avLst/>
          </a:prstGeom>
        </p:spPr>
        <p:txBody>
          <a:bodyPr wrap="square">
            <a:spAutoFit/>
          </a:bodyPr>
          <a:lstStyle/>
          <a:p>
            <a:r>
              <a:rPr lang="zh-TW" altLang="en-US" sz="2800" b="1" dirty="0" smtClean="0">
                <a:latin typeface="新細明體" pitchFamily="18" charset="-120"/>
              </a:rPr>
              <a:t>點解你俾阿媽打</a:t>
            </a:r>
            <a:r>
              <a:rPr lang="en-US" altLang="zh-TW" sz="2800" b="1" dirty="0" smtClean="0">
                <a:latin typeface="新細明體" pitchFamily="18" charset="-120"/>
              </a:rPr>
              <a:t>?</a:t>
            </a:r>
            <a:endParaRPr lang="en-GB" sz="2800" b="1" dirty="0"/>
          </a:p>
        </p:txBody>
      </p:sp>
      <p:sp>
        <p:nvSpPr>
          <p:cNvPr id="16" name="圓角矩形圖說文字 15"/>
          <p:cNvSpPr/>
          <p:nvPr/>
        </p:nvSpPr>
        <p:spPr>
          <a:xfrm>
            <a:off x="1043608" y="3322718"/>
            <a:ext cx="3071802" cy="928694"/>
          </a:xfrm>
          <a:prstGeom prst="wedgeRoundRectCallout">
            <a:avLst>
              <a:gd name="adj1" fmla="val -71927"/>
              <a:gd name="adj2" fmla="val 105118"/>
              <a:gd name="adj3" fmla="val 16667"/>
            </a:avLst>
          </a:prstGeom>
          <a:no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20" name="矩形 8"/>
          <p:cNvSpPr/>
          <p:nvPr/>
        </p:nvSpPr>
        <p:spPr>
          <a:xfrm>
            <a:off x="1083871" y="3584328"/>
            <a:ext cx="2991276" cy="523220"/>
          </a:xfrm>
          <a:prstGeom prst="rect">
            <a:avLst/>
          </a:prstGeom>
        </p:spPr>
        <p:txBody>
          <a:bodyPr wrap="square">
            <a:spAutoFit/>
          </a:bodyPr>
          <a:lstStyle/>
          <a:p>
            <a:r>
              <a:rPr lang="zh-TW" altLang="en-US" sz="2800" b="1" dirty="0" smtClean="0">
                <a:latin typeface="新細明體" pitchFamily="18" charset="-120"/>
              </a:rPr>
              <a:t>點解阿媽打你</a:t>
            </a:r>
            <a:r>
              <a:rPr lang="en-US" altLang="zh-TW" sz="2800" b="1" dirty="0" smtClean="0">
                <a:latin typeface="新細明體" pitchFamily="18" charset="-120"/>
              </a:rPr>
              <a:t>?</a:t>
            </a:r>
            <a:endParaRPr lang="en-GB" sz="2800" b="1" dirty="0"/>
          </a:p>
        </p:txBody>
      </p:sp>
      <p:sp>
        <p:nvSpPr>
          <p:cNvPr id="2" name="矩形 1"/>
          <p:cNvSpPr/>
          <p:nvPr/>
        </p:nvSpPr>
        <p:spPr>
          <a:xfrm>
            <a:off x="5836040" y="2981584"/>
            <a:ext cx="2656496" cy="892552"/>
          </a:xfrm>
          <a:prstGeom prst="rect">
            <a:avLst/>
          </a:prstGeom>
        </p:spPr>
        <p:txBody>
          <a:bodyPr wrap="none">
            <a:spAutoFit/>
          </a:bodyPr>
          <a:lstStyle/>
          <a:p>
            <a:pPr lvl="1" eaLnBrk="1" hangingPunct="1">
              <a:lnSpc>
                <a:spcPct val="80000"/>
              </a:lnSpc>
              <a:spcBef>
                <a:spcPct val="40000"/>
              </a:spcBef>
              <a:defRPr/>
            </a:pPr>
            <a:r>
              <a:rPr lang="zh-TW" altLang="en-US" sz="2600" b="1" dirty="0">
                <a:latin typeface="標楷體" pitchFamily="65" charset="-120"/>
              </a:rPr>
              <a:t>問「</a:t>
            </a:r>
            <a:r>
              <a:rPr lang="zh-TW" altLang="en-US" sz="2600" b="1" dirty="0">
                <a:solidFill>
                  <a:srgbClr val="009900"/>
                </a:solidFill>
                <a:latin typeface="標楷體" pitchFamily="65" charset="-120"/>
              </a:rPr>
              <a:t>為甚麼</a:t>
            </a:r>
            <a:r>
              <a:rPr lang="zh-TW" altLang="en-US" sz="2600" b="1" dirty="0" smtClean="0">
                <a:latin typeface="標楷體" pitchFamily="65" charset="-120"/>
              </a:rPr>
              <a:t>」</a:t>
            </a:r>
            <a:endParaRPr lang="en-US" altLang="zh-TW" sz="2600" b="1" dirty="0" smtClean="0">
              <a:latin typeface="標楷體" pitchFamily="65" charset="-120"/>
            </a:endParaRPr>
          </a:p>
          <a:p>
            <a:pPr lvl="1" eaLnBrk="1" hangingPunct="1">
              <a:lnSpc>
                <a:spcPct val="80000"/>
              </a:lnSpc>
              <a:spcBef>
                <a:spcPct val="40000"/>
              </a:spcBef>
              <a:defRPr/>
            </a:pPr>
            <a:r>
              <a:rPr lang="zh-TW" altLang="en-US" sz="2600" b="1" dirty="0" smtClean="0">
                <a:latin typeface="標楷體" pitchFamily="65" charset="-120"/>
              </a:rPr>
              <a:t>（</a:t>
            </a:r>
            <a:r>
              <a:rPr lang="en-US" altLang="zh-TW" sz="2600" b="1" dirty="0"/>
              <a:t>why</a:t>
            </a:r>
            <a:r>
              <a:rPr lang="zh-TW" altLang="en-US" sz="2600" b="1" dirty="0"/>
              <a:t>？）</a:t>
            </a:r>
          </a:p>
        </p:txBody>
      </p:sp>
      <p:sp>
        <p:nvSpPr>
          <p:cNvPr id="3" name="右大括弧 2"/>
          <p:cNvSpPr/>
          <p:nvPr/>
        </p:nvSpPr>
        <p:spPr>
          <a:xfrm>
            <a:off x="4794868" y="1200212"/>
            <a:ext cx="1041172" cy="424501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HK" altLang="en-US"/>
          </a:p>
        </p:txBody>
      </p:sp>
      <p:sp>
        <p:nvSpPr>
          <p:cNvPr id="12" name="Rectangle 2"/>
          <p:cNvSpPr txBox="1">
            <a:spLocks noChangeArrowheads="1"/>
          </p:cNvSpPr>
          <p:nvPr/>
        </p:nvSpPr>
        <p:spPr>
          <a:xfrm>
            <a:off x="257519" y="253957"/>
            <a:ext cx="8229600" cy="1371600"/>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標楷體" pitchFamily="65" charset="-120"/>
              </a:defRPr>
            </a:lvl2pPr>
            <a:lvl3pPr algn="ctr" rtl="0" eaLnBrk="0" fontAlgn="base" hangingPunct="0">
              <a:spcBef>
                <a:spcPct val="0"/>
              </a:spcBef>
              <a:spcAft>
                <a:spcPct val="0"/>
              </a:spcAft>
              <a:defRPr kumimoji="1" sz="4400">
                <a:solidFill>
                  <a:schemeClr val="tx2"/>
                </a:solidFill>
                <a:latin typeface="Arial" charset="0"/>
                <a:ea typeface="標楷體" pitchFamily="65" charset="-120"/>
              </a:defRPr>
            </a:lvl3pPr>
            <a:lvl4pPr algn="ctr" rtl="0" eaLnBrk="0" fontAlgn="base" hangingPunct="0">
              <a:spcBef>
                <a:spcPct val="0"/>
              </a:spcBef>
              <a:spcAft>
                <a:spcPct val="0"/>
              </a:spcAft>
              <a:defRPr kumimoji="1" sz="4400">
                <a:solidFill>
                  <a:schemeClr val="tx2"/>
                </a:solidFill>
                <a:latin typeface="Arial" charset="0"/>
                <a:ea typeface="標楷體" pitchFamily="65" charset="-120"/>
              </a:defRPr>
            </a:lvl4pPr>
            <a:lvl5pPr algn="ctr" rtl="0" eaLnBrk="0" fontAlgn="base" hangingPunct="0">
              <a:spcBef>
                <a:spcPct val="0"/>
              </a:spcBef>
              <a:spcAft>
                <a:spcPct val="0"/>
              </a:spcAft>
              <a:defRPr kumimoji="1" sz="4400">
                <a:solidFill>
                  <a:schemeClr val="tx2"/>
                </a:solidFill>
                <a:latin typeface="Arial" charset="0"/>
                <a:ea typeface="標楷體" pitchFamily="65" charset="-120"/>
              </a:defRPr>
            </a:lvl5pPr>
            <a:lvl6pPr marL="457200" algn="ctr" rtl="0" fontAlgn="base">
              <a:spcBef>
                <a:spcPct val="0"/>
              </a:spcBef>
              <a:spcAft>
                <a:spcPct val="0"/>
              </a:spcAft>
              <a:defRPr kumimoji="1" sz="4400">
                <a:solidFill>
                  <a:schemeClr val="tx2"/>
                </a:solidFill>
                <a:latin typeface="Arial" charset="0"/>
                <a:ea typeface="標楷體" pitchFamily="65" charset="-120"/>
              </a:defRPr>
            </a:lvl6pPr>
            <a:lvl7pPr marL="914400" algn="ctr" rtl="0" fontAlgn="base">
              <a:spcBef>
                <a:spcPct val="0"/>
              </a:spcBef>
              <a:spcAft>
                <a:spcPct val="0"/>
              </a:spcAft>
              <a:defRPr kumimoji="1" sz="4400">
                <a:solidFill>
                  <a:schemeClr val="tx2"/>
                </a:solidFill>
                <a:latin typeface="Arial" charset="0"/>
                <a:ea typeface="標楷體" pitchFamily="65" charset="-120"/>
              </a:defRPr>
            </a:lvl7pPr>
            <a:lvl8pPr marL="1371600" algn="ctr" rtl="0" fontAlgn="base">
              <a:spcBef>
                <a:spcPct val="0"/>
              </a:spcBef>
              <a:spcAft>
                <a:spcPct val="0"/>
              </a:spcAft>
              <a:defRPr kumimoji="1" sz="4400">
                <a:solidFill>
                  <a:schemeClr val="tx2"/>
                </a:solidFill>
                <a:latin typeface="Arial" charset="0"/>
                <a:ea typeface="標楷體" pitchFamily="65" charset="-120"/>
              </a:defRPr>
            </a:lvl8pPr>
            <a:lvl9pPr marL="1828800" algn="ctr" rtl="0" fontAlgn="base">
              <a:spcBef>
                <a:spcPct val="0"/>
              </a:spcBef>
              <a:spcAft>
                <a:spcPct val="0"/>
              </a:spcAft>
              <a:defRPr kumimoji="1" sz="4400">
                <a:solidFill>
                  <a:schemeClr val="tx2"/>
                </a:solidFill>
                <a:latin typeface="Arial" charset="0"/>
                <a:ea typeface="標楷體" pitchFamily="65" charset="-120"/>
              </a:defRPr>
            </a:lvl9pPr>
          </a:lstStyle>
          <a:p>
            <a:pPr eaLnBrk="1" hangingPunct="1">
              <a:defRPr/>
            </a:pPr>
            <a:r>
              <a:rPr lang="zh-TW" altLang="en-US" b="1" dirty="0" smtClean="0">
                <a:solidFill>
                  <a:srgbClr val="7030A0"/>
                </a:solidFill>
              </a:rPr>
              <a:t>提問技巧</a:t>
            </a:r>
            <a:r>
              <a:rPr lang="en-US" altLang="zh-TW" b="1" dirty="0" smtClean="0">
                <a:solidFill>
                  <a:srgbClr val="7030A0"/>
                </a:solidFill>
              </a:rPr>
              <a:t>-</a:t>
            </a:r>
            <a:r>
              <a:rPr lang="zh-TW" altLang="en-US" b="1" dirty="0" smtClean="0">
                <a:solidFill>
                  <a:srgbClr val="7030A0"/>
                </a:solidFill>
              </a:rPr>
              <a:t>錯誤示範</a:t>
            </a:r>
          </a:p>
        </p:txBody>
      </p:sp>
      <p:sp>
        <p:nvSpPr>
          <p:cNvPr id="14" name="圓角矩形圖說文字 13"/>
          <p:cNvSpPr/>
          <p:nvPr/>
        </p:nvSpPr>
        <p:spPr>
          <a:xfrm>
            <a:off x="1300517" y="5229200"/>
            <a:ext cx="3071802" cy="928694"/>
          </a:xfrm>
          <a:prstGeom prst="wedgeRoundRectCallout">
            <a:avLst>
              <a:gd name="adj1" fmla="val -71927"/>
              <a:gd name="adj2" fmla="val 105118"/>
              <a:gd name="adj3" fmla="val 16667"/>
            </a:avLst>
          </a:prstGeom>
          <a:no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18" name="矩形 8"/>
          <p:cNvSpPr/>
          <p:nvPr/>
        </p:nvSpPr>
        <p:spPr>
          <a:xfrm>
            <a:off x="1354518" y="5445224"/>
            <a:ext cx="2991276" cy="523220"/>
          </a:xfrm>
          <a:prstGeom prst="rect">
            <a:avLst/>
          </a:prstGeom>
        </p:spPr>
        <p:txBody>
          <a:bodyPr wrap="square">
            <a:spAutoFit/>
          </a:bodyPr>
          <a:lstStyle/>
          <a:p>
            <a:r>
              <a:rPr lang="zh-TW" altLang="en-US" sz="2800" b="1" dirty="0" smtClean="0">
                <a:latin typeface="新細明體" pitchFamily="18" charset="-120"/>
              </a:rPr>
              <a:t>做咩叔叔會摸你</a:t>
            </a:r>
            <a:r>
              <a:rPr lang="en-US" altLang="zh-TW" sz="2800" b="1" dirty="0">
                <a:latin typeface="新細明體" pitchFamily="18" charset="-120"/>
              </a:rPr>
              <a:t>?</a:t>
            </a:r>
            <a:endParaRPr lang="en-GB" sz="2800" b="1" dirty="0"/>
          </a:p>
        </p:txBody>
      </p:sp>
      <p:sp>
        <p:nvSpPr>
          <p:cNvPr id="6" name="投影片編號版面配置區 5"/>
          <p:cNvSpPr>
            <a:spLocks noGrp="1"/>
          </p:cNvSpPr>
          <p:nvPr>
            <p:ph type="sldNum" sz="quarter" idx="12"/>
          </p:nvPr>
        </p:nvSpPr>
        <p:spPr/>
        <p:txBody>
          <a:bodyPr/>
          <a:lstStyle/>
          <a:p>
            <a:pPr>
              <a:defRPr/>
            </a:pPr>
            <a:fld id="{DF725FDE-BE5A-40DF-B022-E578C276A7C4}" type="slidenum">
              <a:rPr lang="en-US" altLang="zh-HK" smtClean="0"/>
              <a:pPr>
                <a:defRPr/>
              </a:pPr>
              <a:t>49</a:t>
            </a:fld>
            <a:endParaRPr lang="en-US" altLang="zh-HK"/>
          </a:p>
        </p:txBody>
      </p:sp>
    </p:spTree>
    <p:extLst>
      <p:ext uri="{BB962C8B-B14F-4D97-AF65-F5344CB8AC3E}">
        <p14:creationId xmlns:p14="http://schemas.microsoft.com/office/powerpoint/2010/main" val="2496452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b="1" dirty="0">
                <a:solidFill>
                  <a:schemeClr val="tx1"/>
                </a:solidFill>
              </a:rPr>
              <a:t>虐待兒童的類型</a:t>
            </a:r>
            <a:endParaRPr lang="zh-HK" altLang="en-US" sz="4800" dirty="0"/>
          </a:p>
        </p:txBody>
      </p:sp>
      <p:sp>
        <p:nvSpPr>
          <p:cNvPr id="3" name="內容版面配置區 2"/>
          <p:cNvSpPr>
            <a:spLocks noGrp="1"/>
          </p:cNvSpPr>
          <p:nvPr>
            <p:ph idx="1"/>
          </p:nvPr>
        </p:nvSpPr>
        <p:spPr>
          <a:xfrm>
            <a:off x="539552" y="2276872"/>
            <a:ext cx="8147248" cy="3888432"/>
          </a:xfrm>
        </p:spPr>
        <p:txBody>
          <a:bodyPr/>
          <a:lstStyle/>
          <a:p>
            <a:pPr marL="0" indent="0" eaLnBrk="1" hangingPunct="1">
              <a:lnSpc>
                <a:spcPct val="90000"/>
              </a:lnSpc>
              <a:buNone/>
            </a:pPr>
            <a:r>
              <a:rPr lang="zh-TW" altLang="en-US" sz="3600" b="1" dirty="0">
                <a:solidFill>
                  <a:srgbClr val="9900FF"/>
                </a:solidFill>
              </a:rPr>
              <a:t>性</a:t>
            </a:r>
            <a:r>
              <a:rPr lang="zh-TW" altLang="en-US" sz="3600" b="1" dirty="0" smtClean="0">
                <a:solidFill>
                  <a:srgbClr val="9900FF"/>
                </a:solidFill>
              </a:rPr>
              <a:t>侵犯</a:t>
            </a:r>
            <a:endParaRPr lang="en-US" altLang="zh-TW" sz="3600" b="1" dirty="0" smtClean="0">
              <a:solidFill>
                <a:srgbClr val="9900FF"/>
              </a:solidFill>
            </a:endParaRPr>
          </a:p>
          <a:p>
            <a:pPr eaLnBrk="1" hangingPunct="1">
              <a:lnSpc>
                <a:spcPct val="90000"/>
              </a:lnSpc>
              <a:buFont typeface="Wingdings" pitchFamily="2" charset="2"/>
              <a:buChar char="Ø"/>
            </a:pPr>
            <a:r>
              <a:rPr lang="zh-TW" altLang="en-US" b="1" dirty="0" smtClean="0">
                <a:solidFill>
                  <a:schemeClr val="accent2"/>
                </a:solidFill>
              </a:rPr>
              <a:t>牽涉</a:t>
            </a:r>
            <a:r>
              <a:rPr lang="zh-TW" altLang="en-US" b="1" dirty="0">
                <a:solidFill>
                  <a:schemeClr val="accent2"/>
                </a:solidFill>
              </a:rPr>
              <a:t>兒童的非法性活動，或兒童不能作出知情同意的性</a:t>
            </a:r>
            <a:r>
              <a:rPr lang="zh-TW" altLang="en-US" b="1" dirty="0" smtClean="0">
                <a:solidFill>
                  <a:schemeClr val="accent2"/>
                </a:solidFill>
              </a:rPr>
              <a:t>活動</a:t>
            </a:r>
            <a:endParaRPr lang="en-US" altLang="zh-TW" b="1" dirty="0" smtClean="0">
              <a:solidFill>
                <a:schemeClr val="accent2"/>
              </a:solidFill>
            </a:endParaRPr>
          </a:p>
          <a:p>
            <a:pPr eaLnBrk="1" hangingPunct="1">
              <a:lnSpc>
                <a:spcPct val="90000"/>
              </a:lnSpc>
              <a:buFont typeface="Wingdings" pitchFamily="2" charset="2"/>
              <a:buChar char="Ø"/>
            </a:pPr>
            <a:r>
              <a:rPr lang="zh-TW" altLang="en-US" b="1" dirty="0" smtClean="0">
                <a:solidFill>
                  <a:schemeClr val="accent2"/>
                </a:solidFill>
              </a:rPr>
              <a:t>以奬賞或其他方式引誘兒童加以侵犯</a:t>
            </a:r>
            <a:endParaRPr lang="en-US" altLang="zh-TW" b="1" dirty="0" smtClean="0">
              <a:solidFill>
                <a:schemeClr val="accent2"/>
              </a:solidFill>
            </a:endParaRPr>
          </a:p>
          <a:p>
            <a:pPr eaLnBrk="1" hangingPunct="1">
              <a:lnSpc>
                <a:spcPct val="90000"/>
              </a:lnSpc>
              <a:buFont typeface="Wingdings" pitchFamily="2" charset="2"/>
              <a:buChar char="Ø"/>
            </a:pPr>
            <a:r>
              <a:rPr lang="zh-TW" altLang="en-US" dirty="0" smtClean="0">
                <a:solidFill>
                  <a:srgbClr val="FF0000"/>
                </a:solidFill>
                <a:latin typeface="標楷體" pitchFamily="65" charset="-120"/>
              </a:rPr>
              <a:t>有</a:t>
            </a:r>
            <a:r>
              <a:rPr lang="zh-TW" altLang="en-US" dirty="0">
                <a:solidFill>
                  <a:srgbClr val="FF0000"/>
                </a:solidFill>
                <a:latin typeface="標楷體" pitchFamily="65" charset="-120"/>
              </a:rPr>
              <a:t>異於隨便的</a:t>
            </a:r>
            <a:r>
              <a:rPr lang="zh-TW" altLang="en-US" dirty="0" smtClean="0">
                <a:solidFill>
                  <a:srgbClr val="FF0000"/>
                </a:solidFill>
                <a:latin typeface="標楷體" pitchFamily="65" charset="-120"/>
              </a:rPr>
              <a:t>性關係</a:t>
            </a:r>
            <a:endParaRPr lang="zh-TW" altLang="en-US" b="1" dirty="0">
              <a:solidFill>
                <a:srgbClr val="FF0000"/>
              </a:solidFill>
            </a:endParaRPr>
          </a:p>
          <a:p>
            <a:pPr marL="0" indent="0" eaLnBrk="1" hangingPunct="1">
              <a:lnSpc>
                <a:spcPct val="90000"/>
              </a:lnSpc>
              <a:buNone/>
            </a:pPr>
            <a:endParaRPr lang="en-US" altLang="zh-TW" b="1" dirty="0" smtClean="0">
              <a:solidFill>
                <a:srgbClr val="CC00FF"/>
              </a:solidFill>
            </a:endParaRPr>
          </a:p>
          <a:p>
            <a:endParaRPr lang="zh-HK" altLang="en-US" dirty="0"/>
          </a:p>
        </p:txBody>
      </p:sp>
      <p:sp>
        <p:nvSpPr>
          <p:cNvPr id="4" name="投影片編號版面配置區 3"/>
          <p:cNvSpPr>
            <a:spLocks noGrp="1"/>
          </p:cNvSpPr>
          <p:nvPr>
            <p:ph type="sldNum" sz="quarter" idx="12"/>
          </p:nvPr>
        </p:nvSpPr>
        <p:spPr/>
        <p:txBody>
          <a:bodyPr/>
          <a:lstStyle/>
          <a:p>
            <a:pPr>
              <a:defRPr/>
            </a:pPr>
            <a:fld id="{3E29E152-333F-4C78-BEC9-8EBF792C7ED1}" type="slidenum">
              <a:rPr lang="en-US" altLang="zh-HK" smtClean="0"/>
              <a:pPr>
                <a:defRPr/>
              </a:pPr>
              <a:t>5</a:t>
            </a:fld>
            <a:endParaRPr lang="en-US" altLang="zh-HK"/>
          </a:p>
        </p:txBody>
      </p:sp>
    </p:spTree>
    <p:extLst>
      <p:ext uri="{BB962C8B-B14F-4D97-AF65-F5344CB8AC3E}">
        <p14:creationId xmlns:p14="http://schemas.microsoft.com/office/powerpoint/2010/main" val="2694623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圓角矩形圖說文字 5"/>
          <p:cNvSpPr/>
          <p:nvPr/>
        </p:nvSpPr>
        <p:spPr>
          <a:xfrm>
            <a:off x="1606314" y="5013176"/>
            <a:ext cx="2670787" cy="1433320"/>
          </a:xfrm>
          <a:prstGeom prst="wedgeRoundRectCallout">
            <a:avLst>
              <a:gd name="adj1" fmla="val -85620"/>
              <a:gd name="adj2" fmla="val 55408"/>
              <a:gd name="adj3" fmla="val 16667"/>
            </a:avLst>
          </a:prstGeom>
          <a:no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14" name="矩形 13"/>
          <p:cNvSpPr/>
          <p:nvPr/>
        </p:nvSpPr>
        <p:spPr>
          <a:xfrm>
            <a:off x="1661650" y="5284018"/>
            <a:ext cx="2863368" cy="954107"/>
          </a:xfrm>
          <a:prstGeom prst="rect">
            <a:avLst/>
          </a:prstGeom>
        </p:spPr>
        <p:txBody>
          <a:bodyPr wrap="square">
            <a:spAutoFit/>
          </a:bodyPr>
          <a:lstStyle/>
          <a:p>
            <a:pPr marL="0" lvl="2" eaLnBrk="1" hangingPunct="1">
              <a:lnSpc>
                <a:spcPct val="80000"/>
              </a:lnSpc>
              <a:spcBef>
                <a:spcPct val="40000"/>
              </a:spcBef>
              <a:defRPr/>
            </a:pPr>
            <a:r>
              <a:rPr lang="en-US" altLang="zh-TW" sz="2800" b="1" dirty="0" err="1" smtClean="0">
                <a:solidFill>
                  <a:srgbClr val="9900CC"/>
                </a:solidFill>
                <a:latin typeface="標楷體" pitchFamily="65" charset="-120"/>
              </a:rPr>
              <a:t>jur</a:t>
            </a:r>
            <a:r>
              <a:rPr lang="en-US" altLang="zh-TW" sz="2800" b="1" dirty="0" smtClean="0">
                <a:solidFill>
                  <a:srgbClr val="9900CC"/>
                </a:solidFill>
                <a:latin typeface="標楷體" pitchFamily="65" charset="-120"/>
              </a:rPr>
              <a:t> </a:t>
            </a:r>
            <a:r>
              <a:rPr lang="en-US" altLang="zh-TW" sz="2800" b="1" dirty="0" err="1" smtClean="0">
                <a:solidFill>
                  <a:srgbClr val="9900CC"/>
                </a:solidFill>
                <a:latin typeface="標楷體" pitchFamily="65" charset="-120"/>
              </a:rPr>
              <a:t>jur</a:t>
            </a:r>
            <a:r>
              <a:rPr lang="en-US" altLang="zh-TW" sz="2800" b="1" dirty="0" smtClean="0">
                <a:solidFill>
                  <a:srgbClr val="9900CC"/>
                </a:solidFill>
                <a:latin typeface="標楷體" pitchFamily="65" charset="-120"/>
                <a:sym typeface="Wingdings" pitchFamily="2" charset="2"/>
              </a:rPr>
              <a:t></a:t>
            </a:r>
            <a:r>
              <a:rPr lang="zh-TW" altLang="en-US" sz="2800" b="1" dirty="0" smtClean="0">
                <a:solidFill>
                  <a:srgbClr val="9900CC"/>
                </a:solidFill>
                <a:latin typeface="標楷體" pitchFamily="65" charset="-120"/>
                <a:sym typeface="Wingdings" pitchFamily="2" charset="2"/>
              </a:rPr>
              <a:t>陽具</a:t>
            </a:r>
            <a:endParaRPr lang="en-US" altLang="zh-TW" sz="2800" b="1" dirty="0" smtClean="0">
              <a:solidFill>
                <a:srgbClr val="9900CC"/>
              </a:solidFill>
              <a:latin typeface="標楷體" pitchFamily="65" charset="-120"/>
              <a:sym typeface="Wingdings" pitchFamily="2" charset="2"/>
            </a:endParaRPr>
          </a:p>
          <a:p>
            <a:pPr marL="0" lvl="2" eaLnBrk="1" hangingPunct="1">
              <a:lnSpc>
                <a:spcPct val="80000"/>
              </a:lnSpc>
              <a:spcBef>
                <a:spcPct val="40000"/>
              </a:spcBef>
              <a:defRPr/>
            </a:pPr>
            <a:r>
              <a:rPr lang="zh-TW" altLang="en-US" sz="2800" b="1" dirty="0" smtClean="0">
                <a:solidFill>
                  <a:srgbClr val="9900CC"/>
                </a:solidFill>
                <a:latin typeface="標楷體" pitchFamily="65" charset="-120"/>
                <a:sym typeface="Wingdings" pitchFamily="2" charset="2"/>
              </a:rPr>
              <a:t>妹妹</a:t>
            </a:r>
            <a:r>
              <a:rPr lang="en-US" altLang="zh-TW" sz="2800" b="1" dirty="0" smtClean="0">
                <a:solidFill>
                  <a:srgbClr val="9900CC"/>
                </a:solidFill>
                <a:latin typeface="標楷體" pitchFamily="65" charset="-120"/>
                <a:sym typeface="Wingdings" pitchFamily="2" charset="2"/>
              </a:rPr>
              <a:t></a:t>
            </a:r>
            <a:r>
              <a:rPr lang="zh-TW" altLang="en-US" sz="2800" b="1" dirty="0" smtClean="0">
                <a:solidFill>
                  <a:srgbClr val="9900CC"/>
                </a:solidFill>
                <a:latin typeface="標楷體" pitchFamily="65" charset="-120"/>
                <a:sym typeface="Wingdings" pitchFamily="2" charset="2"/>
              </a:rPr>
              <a:t>下體</a:t>
            </a:r>
            <a:endParaRPr lang="zh-TW" altLang="en-US" sz="2800" b="1" dirty="0" smtClean="0">
              <a:solidFill>
                <a:srgbClr val="9900CC"/>
              </a:solidFill>
              <a:latin typeface="標楷體" pitchFamily="65" charset="-120"/>
            </a:endParaRPr>
          </a:p>
        </p:txBody>
      </p:sp>
      <p:sp>
        <p:nvSpPr>
          <p:cNvPr id="12" name="Rectangle 2"/>
          <p:cNvSpPr txBox="1">
            <a:spLocks noChangeArrowheads="1"/>
          </p:cNvSpPr>
          <p:nvPr/>
        </p:nvSpPr>
        <p:spPr>
          <a:xfrm>
            <a:off x="257519" y="253957"/>
            <a:ext cx="8229600" cy="1371600"/>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標楷體" pitchFamily="65" charset="-120"/>
              </a:defRPr>
            </a:lvl2pPr>
            <a:lvl3pPr algn="ctr" rtl="0" eaLnBrk="0" fontAlgn="base" hangingPunct="0">
              <a:spcBef>
                <a:spcPct val="0"/>
              </a:spcBef>
              <a:spcAft>
                <a:spcPct val="0"/>
              </a:spcAft>
              <a:defRPr kumimoji="1" sz="4400">
                <a:solidFill>
                  <a:schemeClr val="tx2"/>
                </a:solidFill>
                <a:latin typeface="Arial" charset="0"/>
                <a:ea typeface="標楷體" pitchFamily="65" charset="-120"/>
              </a:defRPr>
            </a:lvl3pPr>
            <a:lvl4pPr algn="ctr" rtl="0" eaLnBrk="0" fontAlgn="base" hangingPunct="0">
              <a:spcBef>
                <a:spcPct val="0"/>
              </a:spcBef>
              <a:spcAft>
                <a:spcPct val="0"/>
              </a:spcAft>
              <a:defRPr kumimoji="1" sz="4400">
                <a:solidFill>
                  <a:schemeClr val="tx2"/>
                </a:solidFill>
                <a:latin typeface="Arial" charset="0"/>
                <a:ea typeface="標楷體" pitchFamily="65" charset="-120"/>
              </a:defRPr>
            </a:lvl4pPr>
            <a:lvl5pPr algn="ctr" rtl="0" eaLnBrk="0" fontAlgn="base" hangingPunct="0">
              <a:spcBef>
                <a:spcPct val="0"/>
              </a:spcBef>
              <a:spcAft>
                <a:spcPct val="0"/>
              </a:spcAft>
              <a:defRPr kumimoji="1" sz="4400">
                <a:solidFill>
                  <a:schemeClr val="tx2"/>
                </a:solidFill>
                <a:latin typeface="Arial" charset="0"/>
                <a:ea typeface="標楷體" pitchFamily="65" charset="-120"/>
              </a:defRPr>
            </a:lvl5pPr>
            <a:lvl6pPr marL="457200" algn="ctr" rtl="0" fontAlgn="base">
              <a:spcBef>
                <a:spcPct val="0"/>
              </a:spcBef>
              <a:spcAft>
                <a:spcPct val="0"/>
              </a:spcAft>
              <a:defRPr kumimoji="1" sz="4400">
                <a:solidFill>
                  <a:schemeClr val="tx2"/>
                </a:solidFill>
                <a:latin typeface="Arial" charset="0"/>
                <a:ea typeface="標楷體" pitchFamily="65" charset="-120"/>
              </a:defRPr>
            </a:lvl6pPr>
            <a:lvl7pPr marL="914400" algn="ctr" rtl="0" fontAlgn="base">
              <a:spcBef>
                <a:spcPct val="0"/>
              </a:spcBef>
              <a:spcAft>
                <a:spcPct val="0"/>
              </a:spcAft>
              <a:defRPr kumimoji="1" sz="4400">
                <a:solidFill>
                  <a:schemeClr val="tx2"/>
                </a:solidFill>
                <a:latin typeface="Arial" charset="0"/>
                <a:ea typeface="標楷體" pitchFamily="65" charset="-120"/>
              </a:defRPr>
            </a:lvl7pPr>
            <a:lvl8pPr marL="1371600" algn="ctr" rtl="0" fontAlgn="base">
              <a:spcBef>
                <a:spcPct val="0"/>
              </a:spcBef>
              <a:spcAft>
                <a:spcPct val="0"/>
              </a:spcAft>
              <a:defRPr kumimoji="1" sz="4400">
                <a:solidFill>
                  <a:schemeClr val="tx2"/>
                </a:solidFill>
                <a:latin typeface="Arial" charset="0"/>
                <a:ea typeface="標楷體" pitchFamily="65" charset="-120"/>
              </a:defRPr>
            </a:lvl8pPr>
            <a:lvl9pPr marL="1828800" algn="ctr" rtl="0" fontAlgn="base">
              <a:spcBef>
                <a:spcPct val="0"/>
              </a:spcBef>
              <a:spcAft>
                <a:spcPct val="0"/>
              </a:spcAft>
              <a:defRPr kumimoji="1" sz="4400">
                <a:solidFill>
                  <a:schemeClr val="tx2"/>
                </a:solidFill>
                <a:latin typeface="Arial" charset="0"/>
                <a:ea typeface="標楷體" pitchFamily="65" charset="-120"/>
              </a:defRPr>
            </a:lvl9pPr>
          </a:lstStyle>
          <a:p>
            <a:pPr eaLnBrk="1" hangingPunct="1">
              <a:defRPr/>
            </a:pPr>
            <a:r>
              <a:rPr lang="zh-TW" altLang="en-US" b="1" dirty="0" smtClean="0">
                <a:solidFill>
                  <a:srgbClr val="7030A0"/>
                </a:solidFill>
              </a:rPr>
              <a:t>提問技巧</a:t>
            </a:r>
            <a:r>
              <a:rPr lang="en-US" altLang="zh-TW" b="1" dirty="0" smtClean="0">
                <a:solidFill>
                  <a:srgbClr val="7030A0"/>
                </a:solidFill>
              </a:rPr>
              <a:t>-</a:t>
            </a:r>
            <a:r>
              <a:rPr lang="zh-TW" altLang="en-US" b="1" dirty="0" smtClean="0">
                <a:solidFill>
                  <a:srgbClr val="7030A0"/>
                </a:solidFill>
              </a:rPr>
              <a:t>錯誤示範</a:t>
            </a:r>
          </a:p>
        </p:txBody>
      </p:sp>
      <p:sp>
        <p:nvSpPr>
          <p:cNvPr id="2" name="矩形 1"/>
          <p:cNvSpPr/>
          <p:nvPr/>
        </p:nvSpPr>
        <p:spPr>
          <a:xfrm>
            <a:off x="4600330" y="2819729"/>
            <a:ext cx="4572000" cy="412421"/>
          </a:xfrm>
          <a:prstGeom prst="rect">
            <a:avLst/>
          </a:prstGeom>
        </p:spPr>
        <p:txBody>
          <a:bodyPr>
            <a:spAutoFit/>
          </a:bodyPr>
          <a:lstStyle/>
          <a:p>
            <a:pPr lvl="1" eaLnBrk="1" hangingPunct="1">
              <a:lnSpc>
                <a:spcPct val="80000"/>
              </a:lnSpc>
              <a:spcBef>
                <a:spcPct val="40000"/>
              </a:spcBef>
              <a:defRPr/>
            </a:pPr>
            <a:r>
              <a:rPr lang="zh-TW" altLang="en-US" sz="2600" b="1" dirty="0">
                <a:latin typeface="標楷體" pitchFamily="65" charset="-120"/>
              </a:rPr>
              <a:t>重複提問同一問題</a:t>
            </a:r>
          </a:p>
        </p:txBody>
      </p:sp>
      <p:sp>
        <p:nvSpPr>
          <p:cNvPr id="8" name="矩形 7"/>
          <p:cNvSpPr/>
          <p:nvPr/>
        </p:nvSpPr>
        <p:spPr>
          <a:xfrm>
            <a:off x="5680654" y="5490228"/>
            <a:ext cx="2656496" cy="412421"/>
          </a:xfrm>
          <a:prstGeom prst="rect">
            <a:avLst/>
          </a:prstGeom>
        </p:spPr>
        <p:txBody>
          <a:bodyPr wrap="none">
            <a:spAutoFit/>
          </a:bodyPr>
          <a:lstStyle/>
          <a:p>
            <a:pPr lvl="1" eaLnBrk="1" hangingPunct="1">
              <a:lnSpc>
                <a:spcPct val="80000"/>
              </a:lnSpc>
              <a:spcBef>
                <a:spcPct val="40000"/>
              </a:spcBef>
              <a:defRPr/>
            </a:pPr>
            <a:r>
              <a:rPr lang="zh-TW" altLang="en-US" sz="2600" b="1" dirty="0">
                <a:latin typeface="標楷體" pitchFamily="65" charset="-120"/>
              </a:rPr>
              <a:t>改變兒童辭彙</a:t>
            </a:r>
          </a:p>
        </p:txBody>
      </p:sp>
      <p:sp>
        <p:nvSpPr>
          <p:cNvPr id="16" name="圓角矩形圖說文字 15"/>
          <p:cNvSpPr/>
          <p:nvPr/>
        </p:nvSpPr>
        <p:spPr>
          <a:xfrm>
            <a:off x="1300517" y="2811418"/>
            <a:ext cx="3071802" cy="928694"/>
          </a:xfrm>
          <a:prstGeom prst="wedgeRoundRectCallout">
            <a:avLst>
              <a:gd name="adj1" fmla="val -71927"/>
              <a:gd name="adj2" fmla="val 105118"/>
              <a:gd name="adj3" fmla="val 16667"/>
            </a:avLst>
          </a:prstGeom>
          <a:no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3" name="矩形 2"/>
          <p:cNvSpPr/>
          <p:nvPr/>
        </p:nvSpPr>
        <p:spPr>
          <a:xfrm>
            <a:off x="1396949" y="3153235"/>
            <a:ext cx="3060849" cy="523220"/>
          </a:xfrm>
          <a:prstGeom prst="rect">
            <a:avLst/>
          </a:prstGeom>
        </p:spPr>
        <p:txBody>
          <a:bodyPr wrap="square">
            <a:spAutoFit/>
          </a:bodyPr>
          <a:lstStyle/>
          <a:p>
            <a:r>
              <a:rPr lang="zh-HK" altLang="en-US" sz="2800" b="1" dirty="0" smtClean="0">
                <a:solidFill>
                  <a:srgbClr val="9900CC"/>
                </a:solidFill>
              </a:rPr>
              <a:t>係</a:t>
            </a:r>
            <a:r>
              <a:rPr lang="zh-TW" altLang="en-US" sz="2800" b="1" dirty="0" smtClean="0">
                <a:solidFill>
                  <a:srgbClr val="9900CC"/>
                </a:solidFill>
              </a:rPr>
              <a:t>邊度</a:t>
            </a:r>
            <a:r>
              <a:rPr lang="zh-HK" altLang="en-US" sz="2800" b="1" dirty="0" smtClean="0">
                <a:solidFill>
                  <a:srgbClr val="9900CC"/>
                </a:solidFill>
              </a:rPr>
              <a:t>發生</a:t>
            </a:r>
            <a:r>
              <a:rPr lang="en-US" altLang="zh-TW" sz="2800" b="1" dirty="0" smtClean="0">
                <a:solidFill>
                  <a:srgbClr val="9900CC"/>
                </a:solidFill>
              </a:rPr>
              <a:t>?</a:t>
            </a:r>
            <a:r>
              <a:rPr lang="zh-TW" altLang="en-US" sz="2800" b="1" dirty="0" smtClean="0">
                <a:solidFill>
                  <a:srgbClr val="9900CC"/>
                </a:solidFill>
              </a:rPr>
              <a:t> </a:t>
            </a:r>
            <a:r>
              <a:rPr lang="en-US" altLang="zh-TW" sz="2800" b="1" dirty="0" smtClean="0">
                <a:solidFill>
                  <a:srgbClr val="9900CC"/>
                </a:solidFill>
              </a:rPr>
              <a:t>(x 3)</a:t>
            </a:r>
            <a:endParaRPr lang="zh-HK" altLang="en-US" sz="2800" b="1" dirty="0">
              <a:solidFill>
                <a:srgbClr val="9900CC"/>
              </a:solidFill>
            </a:endParaRPr>
          </a:p>
        </p:txBody>
      </p:sp>
      <p:sp>
        <p:nvSpPr>
          <p:cNvPr id="5" name="投影片編號版面配置區 4"/>
          <p:cNvSpPr>
            <a:spLocks noGrp="1"/>
          </p:cNvSpPr>
          <p:nvPr>
            <p:ph type="sldNum" sz="quarter" idx="12"/>
          </p:nvPr>
        </p:nvSpPr>
        <p:spPr/>
        <p:txBody>
          <a:bodyPr/>
          <a:lstStyle/>
          <a:p>
            <a:pPr>
              <a:defRPr/>
            </a:pPr>
            <a:fld id="{DF725FDE-BE5A-40DF-B022-E578C276A7C4}" type="slidenum">
              <a:rPr lang="en-US" altLang="zh-HK" smtClean="0"/>
              <a:pPr>
                <a:defRPr/>
              </a:pPr>
              <a:t>50</a:t>
            </a:fld>
            <a:endParaRPr lang="en-US" altLang="zh-HK"/>
          </a:p>
        </p:txBody>
      </p:sp>
    </p:spTree>
    <p:extLst>
      <p:ext uri="{BB962C8B-B14F-4D97-AF65-F5344CB8AC3E}">
        <p14:creationId xmlns:p14="http://schemas.microsoft.com/office/powerpoint/2010/main" val="1751736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txBox="1">
            <a:spLocks noChangeArrowheads="1"/>
          </p:cNvSpPr>
          <p:nvPr/>
        </p:nvSpPr>
        <p:spPr>
          <a:xfrm>
            <a:off x="224929" y="589617"/>
            <a:ext cx="8229600" cy="1371600"/>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標楷體" pitchFamily="65" charset="-120"/>
              </a:defRPr>
            </a:lvl2pPr>
            <a:lvl3pPr algn="ctr" rtl="0" eaLnBrk="0" fontAlgn="base" hangingPunct="0">
              <a:spcBef>
                <a:spcPct val="0"/>
              </a:spcBef>
              <a:spcAft>
                <a:spcPct val="0"/>
              </a:spcAft>
              <a:defRPr kumimoji="1" sz="4400">
                <a:solidFill>
                  <a:schemeClr val="tx2"/>
                </a:solidFill>
                <a:latin typeface="Arial" charset="0"/>
                <a:ea typeface="標楷體" pitchFamily="65" charset="-120"/>
              </a:defRPr>
            </a:lvl3pPr>
            <a:lvl4pPr algn="ctr" rtl="0" eaLnBrk="0" fontAlgn="base" hangingPunct="0">
              <a:spcBef>
                <a:spcPct val="0"/>
              </a:spcBef>
              <a:spcAft>
                <a:spcPct val="0"/>
              </a:spcAft>
              <a:defRPr kumimoji="1" sz="4400">
                <a:solidFill>
                  <a:schemeClr val="tx2"/>
                </a:solidFill>
                <a:latin typeface="Arial" charset="0"/>
                <a:ea typeface="標楷體" pitchFamily="65" charset="-120"/>
              </a:defRPr>
            </a:lvl4pPr>
            <a:lvl5pPr algn="ctr" rtl="0" eaLnBrk="0" fontAlgn="base" hangingPunct="0">
              <a:spcBef>
                <a:spcPct val="0"/>
              </a:spcBef>
              <a:spcAft>
                <a:spcPct val="0"/>
              </a:spcAft>
              <a:defRPr kumimoji="1" sz="4400">
                <a:solidFill>
                  <a:schemeClr val="tx2"/>
                </a:solidFill>
                <a:latin typeface="Arial" charset="0"/>
                <a:ea typeface="標楷體" pitchFamily="65" charset="-120"/>
              </a:defRPr>
            </a:lvl5pPr>
            <a:lvl6pPr marL="457200" algn="ctr" rtl="0" fontAlgn="base">
              <a:spcBef>
                <a:spcPct val="0"/>
              </a:spcBef>
              <a:spcAft>
                <a:spcPct val="0"/>
              </a:spcAft>
              <a:defRPr kumimoji="1" sz="4400">
                <a:solidFill>
                  <a:schemeClr val="tx2"/>
                </a:solidFill>
                <a:latin typeface="Arial" charset="0"/>
                <a:ea typeface="標楷體" pitchFamily="65" charset="-120"/>
              </a:defRPr>
            </a:lvl6pPr>
            <a:lvl7pPr marL="914400" algn="ctr" rtl="0" fontAlgn="base">
              <a:spcBef>
                <a:spcPct val="0"/>
              </a:spcBef>
              <a:spcAft>
                <a:spcPct val="0"/>
              </a:spcAft>
              <a:defRPr kumimoji="1" sz="4400">
                <a:solidFill>
                  <a:schemeClr val="tx2"/>
                </a:solidFill>
                <a:latin typeface="Arial" charset="0"/>
                <a:ea typeface="標楷體" pitchFamily="65" charset="-120"/>
              </a:defRPr>
            </a:lvl7pPr>
            <a:lvl8pPr marL="1371600" algn="ctr" rtl="0" fontAlgn="base">
              <a:spcBef>
                <a:spcPct val="0"/>
              </a:spcBef>
              <a:spcAft>
                <a:spcPct val="0"/>
              </a:spcAft>
              <a:defRPr kumimoji="1" sz="4400">
                <a:solidFill>
                  <a:schemeClr val="tx2"/>
                </a:solidFill>
                <a:latin typeface="Arial" charset="0"/>
                <a:ea typeface="標楷體" pitchFamily="65" charset="-120"/>
              </a:defRPr>
            </a:lvl8pPr>
            <a:lvl9pPr marL="1828800" algn="ctr" rtl="0" fontAlgn="base">
              <a:spcBef>
                <a:spcPct val="0"/>
              </a:spcBef>
              <a:spcAft>
                <a:spcPct val="0"/>
              </a:spcAft>
              <a:defRPr kumimoji="1" sz="4400">
                <a:solidFill>
                  <a:schemeClr val="tx2"/>
                </a:solidFill>
                <a:latin typeface="Arial" charset="0"/>
                <a:ea typeface="標楷體" pitchFamily="65" charset="-120"/>
              </a:defRPr>
            </a:lvl9pPr>
          </a:lstStyle>
          <a:p>
            <a:pPr eaLnBrk="1" hangingPunct="1">
              <a:defRPr/>
            </a:pPr>
            <a:r>
              <a:rPr lang="zh-TW" altLang="en-US" b="1" dirty="0" smtClean="0">
                <a:solidFill>
                  <a:srgbClr val="7030A0"/>
                </a:solidFill>
              </a:rPr>
              <a:t>提問技巧</a:t>
            </a:r>
            <a:r>
              <a:rPr lang="en-US" altLang="zh-TW" b="1" dirty="0" smtClean="0">
                <a:solidFill>
                  <a:srgbClr val="7030A0"/>
                </a:solidFill>
              </a:rPr>
              <a:t>-</a:t>
            </a:r>
            <a:r>
              <a:rPr lang="zh-TW" altLang="en-US" b="1" dirty="0" smtClean="0">
                <a:solidFill>
                  <a:srgbClr val="7030A0"/>
                </a:solidFill>
              </a:rPr>
              <a:t>錯誤示範</a:t>
            </a:r>
          </a:p>
        </p:txBody>
      </p:sp>
      <p:sp>
        <p:nvSpPr>
          <p:cNvPr id="7" name="矩形 6"/>
          <p:cNvSpPr/>
          <p:nvPr/>
        </p:nvSpPr>
        <p:spPr>
          <a:xfrm>
            <a:off x="5253860" y="2591337"/>
            <a:ext cx="3661580" cy="1372683"/>
          </a:xfrm>
          <a:prstGeom prst="rect">
            <a:avLst/>
          </a:prstGeom>
        </p:spPr>
        <p:txBody>
          <a:bodyPr wrap="none">
            <a:spAutoFit/>
          </a:bodyPr>
          <a:lstStyle/>
          <a:p>
            <a:pPr lvl="1" eaLnBrk="1" hangingPunct="1">
              <a:lnSpc>
                <a:spcPct val="80000"/>
              </a:lnSpc>
              <a:spcBef>
                <a:spcPct val="40000"/>
              </a:spcBef>
              <a:defRPr/>
            </a:pPr>
            <a:r>
              <a:rPr lang="zh-TW" altLang="en-US" sz="2600" b="1" dirty="0">
                <a:latin typeface="標楷體" pitchFamily="65" charset="-120"/>
              </a:rPr>
              <a:t>使用</a:t>
            </a:r>
            <a:r>
              <a:rPr lang="zh-TW" altLang="en-US" sz="2600" b="1" dirty="0">
                <a:solidFill>
                  <a:srgbClr val="009900"/>
                </a:solidFill>
                <a:latin typeface="標楷體" pitchFamily="65" charset="-120"/>
              </a:rPr>
              <a:t>引導性</a:t>
            </a:r>
            <a:r>
              <a:rPr lang="zh-TW" altLang="en-US" sz="2600" b="1" dirty="0">
                <a:latin typeface="標楷體" pitchFamily="65" charset="-120"/>
              </a:rPr>
              <a:t>的說話</a:t>
            </a:r>
            <a:r>
              <a:rPr lang="zh-TW" altLang="en-US" sz="2600" b="1" dirty="0" smtClean="0">
                <a:latin typeface="標楷體" pitchFamily="65" charset="-120"/>
              </a:rPr>
              <a:t>、</a:t>
            </a:r>
            <a:endParaRPr lang="en-US" altLang="zh-TW" sz="2600" b="1" dirty="0" smtClean="0">
              <a:latin typeface="標楷體" pitchFamily="65" charset="-120"/>
            </a:endParaRPr>
          </a:p>
          <a:p>
            <a:pPr lvl="1" eaLnBrk="1" hangingPunct="1">
              <a:lnSpc>
                <a:spcPct val="80000"/>
              </a:lnSpc>
              <a:spcBef>
                <a:spcPct val="40000"/>
              </a:spcBef>
              <a:defRPr/>
            </a:pPr>
            <a:r>
              <a:rPr lang="zh-TW" altLang="en-US" sz="2600" b="1" dirty="0">
                <a:latin typeface="標楷體" pitchFamily="65" charset="-120"/>
              </a:rPr>
              <a:t>手勢、圖畫</a:t>
            </a:r>
            <a:r>
              <a:rPr lang="zh-TW" altLang="en-US" sz="2600" b="1" dirty="0" smtClean="0">
                <a:latin typeface="標楷體" pitchFamily="65" charset="-120"/>
              </a:rPr>
              <a:t>或</a:t>
            </a:r>
            <a:endParaRPr lang="en-US" altLang="zh-TW" sz="2600" b="1" dirty="0" smtClean="0">
              <a:latin typeface="標楷體" pitchFamily="65" charset="-120"/>
            </a:endParaRPr>
          </a:p>
          <a:p>
            <a:pPr lvl="1" eaLnBrk="1" hangingPunct="1">
              <a:lnSpc>
                <a:spcPct val="80000"/>
              </a:lnSpc>
              <a:spcBef>
                <a:spcPct val="40000"/>
              </a:spcBef>
              <a:defRPr/>
            </a:pPr>
            <a:r>
              <a:rPr lang="zh-TW" altLang="en-US" sz="2600" b="1" dirty="0" smtClean="0">
                <a:latin typeface="標楷體" pitchFamily="65" charset="-120"/>
              </a:rPr>
              <a:t>玩具</a:t>
            </a:r>
            <a:r>
              <a:rPr lang="zh-TW" altLang="en-US" sz="2600" b="1" dirty="0">
                <a:latin typeface="標楷體" pitchFamily="65" charset="-120"/>
              </a:rPr>
              <a:t>／</a:t>
            </a:r>
            <a:r>
              <a:rPr lang="zh-TW" altLang="en-US" sz="2600" b="1" dirty="0" smtClean="0">
                <a:latin typeface="標楷體" pitchFamily="65" charset="-120"/>
              </a:rPr>
              <a:t>工具</a:t>
            </a:r>
            <a:r>
              <a:rPr lang="en-US" altLang="zh-TW" sz="2600" b="1" dirty="0" smtClean="0">
                <a:latin typeface="標楷體" pitchFamily="65" charset="-120"/>
              </a:rPr>
              <a:t>…</a:t>
            </a:r>
            <a:endParaRPr lang="zh-TW" altLang="en-US" sz="2600" b="1" dirty="0">
              <a:latin typeface="標楷體" pitchFamily="65" charset="-120"/>
            </a:endParaRPr>
          </a:p>
        </p:txBody>
      </p:sp>
      <p:sp>
        <p:nvSpPr>
          <p:cNvPr id="17" name="矩形 16"/>
          <p:cNvSpPr/>
          <p:nvPr/>
        </p:nvSpPr>
        <p:spPr>
          <a:xfrm>
            <a:off x="1278536" y="2355496"/>
            <a:ext cx="2736304" cy="523220"/>
          </a:xfrm>
          <a:prstGeom prst="rect">
            <a:avLst/>
          </a:prstGeom>
        </p:spPr>
        <p:txBody>
          <a:bodyPr wrap="square">
            <a:spAutoFit/>
          </a:bodyPr>
          <a:lstStyle/>
          <a:p>
            <a:r>
              <a:rPr lang="zh-TW" altLang="en-US" sz="2800" b="1" dirty="0" smtClean="0">
                <a:latin typeface="新細明體" pitchFamily="18" charset="-120"/>
              </a:rPr>
              <a:t>係咪阿媽打你</a:t>
            </a:r>
            <a:r>
              <a:rPr lang="en-US" altLang="zh-TW" sz="2800" b="1" dirty="0" smtClean="0">
                <a:latin typeface="新細明體" pitchFamily="18" charset="-120"/>
              </a:rPr>
              <a:t>?</a:t>
            </a:r>
            <a:endParaRPr lang="en-GB" sz="2800" b="1" dirty="0"/>
          </a:p>
        </p:txBody>
      </p:sp>
      <p:sp>
        <p:nvSpPr>
          <p:cNvPr id="18" name="橢圓形圖說文字 17"/>
          <p:cNvSpPr/>
          <p:nvPr/>
        </p:nvSpPr>
        <p:spPr>
          <a:xfrm>
            <a:off x="755576" y="1961217"/>
            <a:ext cx="3782224" cy="1311778"/>
          </a:xfrm>
          <a:prstGeom prst="wedgeEllipseCallout">
            <a:avLst>
              <a:gd name="adj1" fmla="val -46092"/>
              <a:gd name="adj2" fmla="val 54995"/>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3" name="右大括弧 2"/>
          <p:cNvSpPr/>
          <p:nvPr/>
        </p:nvSpPr>
        <p:spPr>
          <a:xfrm>
            <a:off x="5076056" y="2140052"/>
            <a:ext cx="792088" cy="40972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HK" altLang="en-US"/>
          </a:p>
        </p:txBody>
      </p:sp>
      <p:sp>
        <p:nvSpPr>
          <p:cNvPr id="16" name="矩形 15"/>
          <p:cNvSpPr/>
          <p:nvPr/>
        </p:nvSpPr>
        <p:spPr>
          <a:xfrm>
            <a:off x="1278536" y="3719271"/>
            <a:ext cx="2736304" cy="954107"/>
          </a:xfrm>
          <a:prstGeom prst="rect">
            <a:avLst/>
          </a:prstGeom>
        </p:spPr>
        <p:txBody>
          <a:bodyPr wrap="square">
            <a:spAutoFit/>
          </a:bodyPr>
          <a:lstStyle/>
          <a:p>
            <a:r>
              <a:rPr lang="zh-TW" altLang="en-US" sz="2800" b="1" dirty="0" smtClean="0">
                <a:latin typeface="新細明體" pitchFamily="18" charset="-120"/>
              </a:rPr>
              <a:t>你塊面咁腫，</a:t>
            </a:r>
            <a:endParaRPr lang="en-US" altLang="zh-TW" sz="2800" b="1" dirty="0" smtClean="0">
              <a:latin typeface="新細明體" pitchFamily="18" charset="-120"/>
            </a:endParaRPr>
          </a:p>
          <a:p>
            <a:r>
              <a:rPr lang="zh-TW" altLang="en-US" sz="2800" b="1" dirty="0" smtClean="0">
                <a:latin typeface="新細明體" pitchFamily="18" charset="-120"/>
              </a:rPr>
              <a:t>阿媽擱咗你一巴</a:t>
            </a:r>
            <a:r>
              <a:rPr lang="en-US" altLang="zh-TW" sz="2800" b="1" dirty="0" smtClean="0">
                <a:latin typeface="新細明體" pitchFamily="18" charset="-120"/>
              </a:rPr>
              <a:t>?</a:t>
            </a:r>
            <a:endParaRPr lang="en-GB" sz="2800" b="1" dirty="0"/>
          </a:p>
        </p:txBody>
      </p:sp>
      <p:sp>
        <p:nvSpPr>
          <p:cNvPr id="19" name="橢圓形圖說文字 18"/>
          <p:cNvSpPr/>
          <p:nvPr/>
        </p:nvSpPr>
        <p:spPr>
          <a:xfrm>
            <a:off x="691721" y="3483889"/>
            <a:ext cx="3782224" cy="1313264"/>
          </a:xfrm>
          <a:prstGeom prst="wedgeEllipseCallout">
            <a:avLst>
              <a:gd name="adj1" fmla="val -46092"/>
              <a:gd name="adj2" fmla="val 54995"/>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5" name="矩形 4"/>
          <p:cNvSpPr/>
          <p:nvPr/>
        </p:nvSpPr>
        <p:spPr>
          <a:xfrm>
            <a:off x="224929" y="5445224"/>
            <a:ext cx="5333511" cy="800219"/>
          </a:xfrm>
          <a:prstGeom prst="rect">
            <a:avLst/>
          </a:prstGeom>
        </p:spPr>
        <p:txBody>
          <a:bodyPr wrap="none">
            <a:spAutoFit/>
          </a:bodyPr>
          <a:lstStyle/>
          <a:p>
            <a:r>
              <a:rPr lang="zh-TW" altLang="en-US" sz="2800" b="1" dirty="0" smtClean="0"/>
              <a:t>你</a:t>
            </a:r>
            <a:r>
              <a:rPr lang="zh-TW" altLang="en-US" sz="2800" b="1" dirty="0"/>
              <a:t>呀叔係用</a:t>
            </a:r>
            <a:r>
              <a:rPr lang="zh-TW" altLang="en-US" sz="2800" b="1" dirty="0" smtClean="0"/>
              <a:t>手</a:t>
            </a:r>
            <a:r>
              <a:rPr lang="zh-TW" altLang="en-US" sz="2800" b="1" dirty="0"/>
              <a:t>督</a:t>
            </a:r>
            <a:r>
              <a:rPr lang="zh-TW" altLang="en-US" sz="2800" b="1" dirty="0" smtClean="0"/>
              <a:t>你</a:t>
            </a:r>
            <a:r>
              <a:rPr lang="zh-TW" altLang="en-US" sz="2800" b="1" dirty="0"/>
              <a:t>痾尿嗰度呀！ </a:t>
            </a:r>
          </a:p>
          <a:p>
            <a:r>
              <a:rPr lang="zh-TW" altLang="en-US" dirty="0" smtClean="0"/>
              <a:t> </a:t>
            </a:r>
            <a:endParaRPr lang="zh-TW" altLang="en-US" dirty="0"/>
          </a:p>
        </p:txBody>
      </p:sp>
      <p:sp>
        <p:nvSpPr>
          <p:cNvPr id="20" name="圓角矩形圖說文字 19"/>
          <p:cNvSpPr/>
          <p:nvPr/>
        </p:nvSpPr>
        <p:spPr>
          <a:xfrm>
            <a:off x="280304" y="5233403"/>
            <a:ext cx="5083784" cy="1001272"/>
          </a:xfrm>
          <a:prstGeom prst="wedgeRoundRectCallout">
            <a:avLst>
              <a:gd name="adj1" fmla="val -52699"/>
              <a:gd name="adj2" fmla="val 99697"/>
              <a:gd name="adj3" fmla="val 16667"/>
            </a:avLst>
          </a:prstGeom>
          <a:no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2" name="投影片編號版面配置區 1"/>
          <p:cNvSpPr>
            <a:spLocks noGrp="1"/>
          </p:cNvSpPr>
          <p:nvPr>
            <p:ph type="sldNum" sz="quarter" idx="12"/>
          </p:nvPr>
        </p:nvSpPr>
        <p:spPr/>
        <p:txBody>
          <a:bodyPr/>
          <a:lstStyle/>
          <a:p>
            <a:pPr>
              <a:defRPr/>
            </a:pPr>
            <a:fld id="{DF725FDE-BE5A-40DF-B022-E578C276A7C4}" type="slidenum">
              <a:rPr lang="en-US" altLang="zh-HK" smtClean="0"/>
              <a:pPr>
                <a:defRPr/>
              </a:pPr>
              <a:t>51</a:t>
            </a:fld>
            <a:endParaRPr lang="en-US" altLang="zh-HK"/>
          </a:p>
        </p:txBody>
      </p:sp>
    </p:spTree>
    <p:extLst>
      <p:ext uri="{BB962C8B-B14F-4D97-AF65-F5344CB8AC3E}">
        <p14:creationId xmlns:p14="http://schemas.microsoft.com/office/powerpoint/2010/main" val="3913601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395536" y="836712"/>
            <a:ext cx="8229600" cy="1143000"/>
          </a:xfrm>
        </p:spPr>
        <p:txBody>
          <a:bodyPr>
            <a:normAutofit fontScale="90000"/>
          </a:bodyPr>
          <a:lstStyle/>
          <a:p>
            <a:r>
              <a:rPr lang="zh-TW" altLang="en-US" b="1" dirty="0" smtClean="0">
                <a:solidFill>
                  <a:srgbClr val="7030A0"/>
                </a:solidFill>
              </a:rPr>
              <a:t>是否需要</a:t>
            </a:r>
            <a:r>
              <a:rPr lang="zh-TW" altLang="en-GB" b="1" dirty="0" smtClean="0">
                <a:solidFill>
                  <a:srgbClr val="7030A0"/>
                </a:solidFill>
              </a:rPr>
              <a:t>即時</a:t>
            </a:r>
            <a:r>
              <a:rPr lang="zh-TW" altLang="en-GB" b="1" dirty="0">
                <a:solidFill>
                  <a:srgbClr val="7030A0"/>
                </a:solidFill>
              </a:rPr>
              <a:t>保護兒童行動</a:t>
            </a:r>
            <a:br>
              <a:rPr lang="zh-TW" altLang="en-GB" b="1" dirty="0">
                <a:solidFill>
                  <a:srgbClr val="7030A0"/>
                </a:solidFill>
              </a:rPr>
            </a:br>
            <a:endParaRPr lang="zh-TW" altLang="en-US" b="1" dirty="0">
              <a:solidFill>
                <a:srgbClr val="7030A0"/>
              </a:solidFill>
            </a:endParaRPr>
          </a:p>
        </p:txBody>
      </p:sp>
      <p:sp>
        <p:nvSpPr>
          <p:cNvPr id="604163" name="Rectangle 3"/>
          <p:cNvSpPr>
            <a:spLocks noGrp="1" noChangeArrowheads="1"/>
          </p:cNvSpPr>
          <p:nvPr>
            <p:ph sz="half" idx="1"/>
          </p:nvPr>
        </p:nvSpPr>
        <p:spPr>
          <a:xfrm>
            <a:off x="251520" y="3068960"/>
            <a:ext cx="4608512" cy="3633267"/>
          </a:xfrm>
        </p:spPr>
        <p:txBody>
          <a:bodyPr/>
          <a:lstStyle/>
          <a:p>
            <a:pPr marL="0" indent="0">
              <a:buNone/>
            </a:pPr>
            <a:r>
              <a:rPr lang="zh-TW" altLang="en-GB" sz="3200" b="1" dirty="0" smtClean="0">
                <a:solidFill>
                  <a:srgbClr val="0000FF"/>
                </a:solidFill>
              </a:rPr>
              <a:t>如</a:t>
            </a:r>
            <a:r>
              <a:rPr lang="zh-TW" altLang="en-GB" sz="3200" b="1" u="sng" dirty="0">
                <a:solidFill>
                  <a:srgbClr val="0000FF"/>
                </a:solidFill>
              </a:rPr>
              <a:t>不</a:t>
            </a:r>
            <a:r>
              <a:rPr lang="zh-TW" altLang="en-GB" sz="3200" b="1" u="sng" dirty="0" smtClean="0">
                <a:solidFill>
                  <a:srgbClr val="0000FF"/>
                </a:solidFill>
              </a:rPr>
              <a:t>需</a:t>
            </a:r>
            <a:r>
              <a:rPr lang="zh-TW" altLang="en-US" sz="3200" b="1" u="sng" dirty="0" smtClean="0">
                <a:solidFill>
                  <a:srgbClr val="0000FF"/>
                </a:solidFill>
              </a:rPr>
              <a:t>要 </a:t>
            </a:r>
            <a:endParaRPr lang="en-US" altLang="zh-TW" sz="3200" b="1" u="sng" dirty="0" smtClean="0">
              <a:solidFill>
                <a:srgbClr val="0000FF"/>
              </a:solidFill>
            </a:endParaRPr>
          </a:p>
          <a:p>
            <a:pPr marL="0" indent="0">
              <a:buNone/>
            </a:pPr>
            <a:r>
              <a:rPr lang="en-US" altLang="zh-TW" b="1" dirty="0" smtClean="0">
                <a:solidFill>
                  <a:srgbClr val="00B0F0"/>
                </a:solidFill>
              </a:rPr>
              <a:t>(</a:t>
            </a:r>
            <a:r>
              <a:rPr lang="zh-TW" altLang="en-US" b="1" dirty="0" smtClean="0">
                <a:solidFill>
                  <a:srgbClr val="00B0F0"/>
                </a:solidFill>
              </a:rPr>
              <a:t>例如</a:t>
            </a:r>
            <a:r>
              <a:rPr lang="en-US" altLang="zh-TW" b="1" dirty="0" smtClean="0">
                <a:solidFill>
                  <a:srgbClr val="00B0F0"/>
                </a:solidFill>
              </a:rPr>
              <a:t>:</a:t>
            </a:r>
            <a:r>
              <a:rPr lang="zh-TW" altLang="en-US" b="1" dirty="0" smtClean="0">
                <a:solidFill>
                  <a:srgbClr val="00B0F0"/>
                </a:solidFill>
              </a:rPr>
              <a:t>傷勢較輕或一次過用較輕的體罰</a:t>
            </a:r>
            <a:r>
              <a:rPr lang="en-US" altLang="zh-TW" b="1" dirty="0" smtClean="0">
                <a:solidFill>
                  <a:srgbClr val="00B0F0"/>
                </a:solidFill>
              </a:rPr>
              <a:t>)</a:t>
            </a:r>
            <a:endParaRPr lang="en-US" altLang="zh-TW" b="1" dirty="0">
              <a:solidFill>
                <a:srgbClr val="00B0F0"/>
              </a:solidFill>
            </a:endParaRPr>
          </a:p>
          <a:p>
            <a:r>
              <a:rPr lang="zh-TW" altLang="en-US" sz="2800" b="1" dirty="0" smtClean="0"/>
              <a:t>提供</a:t>
            </a:r>
            <a:r>
              <a:rPr lang="zh-TW" altLang="en-GB" sz="2800" b="1" dirty="0" smtClean="0"/>
              <a:t>改善方法</a:t>
            </a:r>
            <a:r>
              <a:rPr lang="zh-TW" altLang="en-US" b="1" dirty="0"/>
              <a:t> </a:t>
            </a:r>
            <a:endParaRPr lang="en-US" altLang="zh-TW" b="1" dirty="0" smtClean="0"/>
          </a:p>
          <a:p>
            <a:r>
              <a:rPr lang="zh-TW" altLang="en-GB" sz="2800" b="1" dirty="0" smtClean="0"/>
              <a:t>提醒家長</a:t>
            </a:r>
            <a:endParaRPr lang="en-US" altLang="zh-TW" sz="2800" b="1" dirty="0" smtClean="0"/>
          </a:p>
          <a:p>
            <a:r>
              <a:rPr lang="zh-TW" altLang="en-US" b="1" dirty="0" smtClean="0"/>
              <a:t>留意類似情況有否再出現</a:t>
            </a:r>
            <a:endParaRPr lang="zh-TW" altLang="en-GB" sz="2800" b="1" dirty="0"/>
          </a:p>
        </p:txBody>
      </p:sp>
      <p:sp>
        <p:nvSpPr>
          <p:cNvPr id="3" name="內容版面配置區 2"/>
          <p:cNvSpPr>
            <a:spLocks noGrp="1"/>
          </p:cNvSpPr>
          <p:nvPr>
            <p:ph sz="half" idx="2"/>
          </p:nvPr>
        </p:nvSpPr>
        <p:spPr>
          <a:xfrm>
            <a:off x="4695636" y="2924944"/>
            <a:ext cx="4038600" cy="3633267"/>
          </a:xfrm>
        </p:spPr>
        <p:txBody>
          <a:bodyPr/>
          <a:lstStyle/>
          <a:p>
            <a:pPr marL="0" indent="0">
              <a:buNone/>
            </a:pPr>
            <a:r>
              <a:rPr lang="zh-TW" altLang="en-GB" sz="3200" b="1" dirty="0">
                <a:solidFill>
                  <a:srgbClr val="FF0000"/>
                </a:solidFill>
              </a:rPr>
              <a:t>如</a:t>
            </a:r>
            <a:r>
              <a:rPr lang="zh-TW" altLang="en-GB" sz="3200" b="1" u="sng" dirty="0" smtClean="0">
                <a:solidFill>
                  <a:srgbClr val="FF0000"/>
                </a:solidFill>
              </a:rPr>
              <a:t>需</a:t>
            </a:r>
            <a:r>
              <a:rPr lang="zh-TW" altLang="en-US" sz="3200" b="1" u="sng" dirty="0" smtClean="0">
                <a:solidFill>
                  <a:srgbClr val="FF0000"/>
                </a:solidFill>
              </a:rPr>
              <a:t>要</a:t>
            </a:r>
            <a:endParaRPr lang="en-US" altLang="zh-TW" sz="3200" b="1" u="sng" dirty="0" smtClean="0">
              <a:solidFill>
                <a:srgbClr val="FF0000"/>
              </a:solidFill>
            </a:endParaRPr>
          </a:p>
          <a:p>
            <a:r>
              <a:rPr lang="zh-TW" altLang="en-GB" sz="2800" b="1" dirty="0" smtClean="0"/>
              <a:t>向</a:t>
            </a:r>
            <a:r>
              <a:rPr lang="zh-TW" altLang="en-GB" sz="2800" b="1" dirty="0"/>
              <a:t>家長解釋有關程序及</a:t>
            </a:r>
            <a:r>
              <a:rPr lang="zh-TW" altLang="en-GB" sz="2800" b="1" dirty="0" smtClean="0"/>
              <a:t>跟進工作</a:t>
            </a:r>
            <a:endParaRPr lang="en-US" altLang="zh-TW" sz="2800" b="1" dirty="0" smtClean="0"/>
          </a:p>
          <a:p>
            <a:r>
              <a:rPr lang="zh-TW" altLang="en-US" b="1" dirty="0" smtClean="0"/>
              <a:t>切勿隱瞞</a:t>
            </a:r>
            <a:endParaRPr lang="en-US" altLang="zh-TW" sz="2800" b="1" dirty="0" smtClean="0"/>
          </a:p>
          <a:p>
            <a:pPr marL="457200" lvl="1" indent="0">
              <a:buNone/>
            </a:pPr>
            <a:endParaRPr lang="zh-TW" altLang="en-GB" sz="2800" b="1" dirty="0"/>
          </a:p>
          <a:p>
            <a:endParaRPr lang="zh-HK" altLang="en-US" sz="3200" dirty="0"/>
          </a:p>
        </p:txBody>
      </p:sp>
      <p:sp>
        <p:nvSpPr>
          <p:cNvPr id="4" name="投影片編號版面配置區 3"/>
          <p:cNvSpPr>
            <a:spLocks noGrp="1"/>
          </p:cNvSpPr>
          <p:nvPr>
            <p:ph type="sldNum" sz="quarter" idx="12"/>
          </p:nvPr>
        </p:nvSpPr>
        <p:spPr/>
        <p:txBody>
          <a:bodyPr/>
          <a:lstStyle/>
          <a:p>
            <a:pPr>
              <a:defRPr/>
            </a:pPr>
            <a:fld id="{95E5FAA7-8907-4059-8520-FFB18437C973}" type="slidenum">
              <a:rPr lang="en-US" altLang="zh-HK" smtClean="0"/>
              <a:pPr>
                <a:defRPr/>
              </a:pPr>
              <a:t>52</a:t>
            </a:fld>
            <a:endParaRPr lang="en-US" altLang="zh-HK"/>
          </a:p>
        </p:txBody>
      </p:sp>
      <p:sp>
        <p:nvSpPr>
          <p:cNvPr id="2" name="左-上雙向箭號 1"/>
          <p:cNvSpPr/>
          <p:nvPr/>
        </p:nvSpPr>
        <p:spPr>
          <a:xfrm rot="13399684">
            <a:off x="2979273" y="1727134"/>
            <a:ext cx="1820307" cy="1747549"/>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Tree>
    <p:extLst>
      <p:ext uri="{BB962C8B-B14F-4D97-AF65-F5344CB8AC3E}">
        <p14:creationId xmlns:p14="http://schemas.microsoft.com/office/powerpoint/2010/main" val="182444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457200" y="188640"/>
            <a:ext cx="8229600" cy="1143000"/>
          </a:xfrm>
        </p:spPr>
        <p:txBody>
          <a:bodyPr/>
          <a:lstStyle/>
          <a:p>
            <a:r>
              <a:rPr lang="zh-TW" altLang="en-US" b="1" u="sng" dirty="0" smtClean="0">
                <a:solidFill>
                  <a:srgbClr val="7030A0"/>
                </a:solidFill>
                <a:latin typeface="新細明體" charset="-120"/>
              </a:rPr>
              <a:t>與家長接觸</a:t>
            </a:r>
            <a:r>
              <a:rPr lang="en-US" altLang="zh-TW" b="1" u="sng" dirty="0" smtClean="0">
                <a:solidFill>
                  <a:srgbClr val="7030A0"/>
                </a:solidFill>
                <a:latin typeface="新細明體" charset="-120"/>
              </a:rPr>
              <a:t>/</a:t>
            </a:r>
            <a:r>
              <a:rPr lang="zh-TW" altLang="en-US" b="1" u="sng" dirty="0" smtClean="0">
                <a:solidFill>
                  <a:srgbClr val="7030A0"/>
                </a:solidFill>
                <a:latin typeface="新細明體" charset="-120"/>
              </a:rPr>
              <a:t>會面</a:t>
            </a:r>
            <a:endParaRPr lang="zh-TW" altLang="en-US" b="1" dirty="0">
              <a:solidFill>
                <a:srgbClr val="7030A0"/>
              </a:solidFill>
            </a:endParaRPr>
          </a:p>
        </p:txBody>
      </p:sp>
      <p:sp>
        <p:nvSpPr>
          <p:cNvPr id="3" name="投影片編號版面配置區 2"/>
          <p:cNvSpPr>
            <a:spLocks noGrp="1"/>
          </p:cNvSpPr>
          <p:nvPr>
            <p:ph type="sldNum" sz="quarter" idx="12"/>
          </p:nvPr>
        </p:nvSpPr>
        <p:spPr/>
        <p:txBody>
          <a:bodyPr/>
          <a:lstStyle/>
          <a:p>
            <a:pPr>
              <a:defRPr/>
            </a:pPr>
            <a:fld id="{95E5FAA7-8907-4059-8520-FFB18437C973}" type="slidenum">
              <a:rPr lang="en-US" altLang="zh-HK" smtClean="0"/>
              <a:pPr>
                <a:defRPr/>
              </a:pPr>
              <a:t>53</a:t>
            </a:fld>
            <a:endParaRPr lang="en-US" altLang="zh-HK" dirty="0"/>
          </a:p>
        </p:txBody>
      </p:sp>
      <p:sp>
        <p:nvSpPr>
          <p:cNvPr id="7" name="內容版面配置區 2"/>
          <p:cNvSpPr txBox="1">
            <a:spLocks/>
          </p:cNvSpPr>
          <p:nvPr/>
        </p:nvSpPr>
        <p:spPr bwMode="auto">
          <a:xfrm>
            <a:off x="914400" y="1473718"/>
            <a:ext cx="8229600" cy="4331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zh-TW" altLang="en-US" b="1" dirty="0" smtClean="0"/>
              <a:t>家長可能出現的情緒</a:t>
            </a:r>
            <a:r>
              <a:rPr lang="en-US" altLang="zh-TW" b="1" dirty="0" smtClean="0"/>
              <a:t>/</a:t>
            </a:r>
            <a:r>
              <a:rPr lang="zh-TW" altLang="en-US" b="1" dirty="0" smtClean="0"/>
              <a:t>反應</a:t>
            </a:r>
            <a:r>
              <a:rPr lang="en-US" altLang="zh-TW" b="1" dirty="0" smtClean="0"/>
              <a:t>?</a:t>
            </a:r>
          </a:p>
          <a:p>
            <a:endParaRPr lang="en-US" altLang="zh-HK" b="1" dirty="0" smtClean="0"/>
          </a:p>
          <a:p>
            <a:endParaRPr lang="zh-HK" altLang="en-US" b="1" dirty="0" smtClean="0"/>
          </a:p>
          <a:p>
            <a:pPr marL="0" indent="0">
              <a:buNone/>
            </a:pPr>
            <a:r>
              <a:rPr lang="en-US" altLang="zh-TW" b="1" dirty="0" smtClean="0">
                <a:sym typeface="Wingdings" pitchFamily="2" charset="2"/>
              </a:rPr>
              <a:t></a:t>
            </a:r>
            <a:r>
              <a:rPr lang="zh-TW" altLang="en-US" b="1" dirty="0" smtClean="0">
                <a:sym typeface="Wingdings" pitchFamily="2" charset="2"/>
              </a:rPr>
              <a:t>盡早與家長連繫，處理個案會較順利</a:t>
            </a:r>
            <a:endParaRPr lang="en-US" altLang="zh-TW" b="1" dirty="0" smtClean="0">
              <a:sym typeface="Wingdings" pitchFamily="2" charset="2"/>
            </a:endParaRPr>
          </a:p>
          <a:p>
            <a:pPr marL="0" indent="0">
              <a:buNone/>
            </a:pPr>
            <a:endParaRPr lang="en-US" altLang="zh-TW" b="1" dirty="0">
              <a:sym typeface="Wingdings" pitchFamily="2" charset="2"/>
            </a:endParaRPr>
          </a:p>
        </p:txBody>
      </p:sp>
    </p:spTree>
    <p:extLst>
      <p:ext uri="{BB962C8B-B14F-4D97-AF65-F5344CB8AC3E}">
        <p14:creationId xmlns:p14="http://schemas.microsoft.com/office/powerpoint/2010/main" val="812384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467544" y="692696"/>
            <a:ext cx="8229600" cy="1143000"/>
          </a:xfrm>
        </p:spPr>
        <p:txBody>
          <a:bodyPr/>
          <a:lstStyle/>
          <a:p>
            <a:r>
              <a:rPr lang="zh-TW" altLang="en-US" b="1" u="sng" dirty="0" smtClean="0">
                <a:solidFill>
                  <a:srgbClr val="7030A0"/>
                </a:solidFill>
                <a:latin typeface="新細明體" charset="-120"/>
              </a:rPr>
              <a:t>與家長接觸</a:t>
            </a:r>
            <a:r>
              <a:rPr lang="en-US" altLang="zh-TW" b="1" u="sng" dirty="0" smtClean="0">
                <a:solidFill>
                  <a:srgbClr val="7030A0"/>
                </a:solidFill>
                <a:latin typeface="新細明體" charset="-120"/>
              </a:rPr>
              <a:t>/</a:t>
            </a:r>
            <a:r>
              <a:rPr lang="zh-TW" altLang="en-US" b="1" u="sng" dirty="0" smtClean="0">
                <a:solidFill>
                  <a:srgbClr val="7030A0"/>
                </a:solidFill>
                <a:latin typeface="新細明體" charset="-120"/>
              </a:rPr>
              <a:t>會面</a:t>
            </a:r>
            <a:endParaRPr lang="zh-TW" altLang="en-US" b="1" dirty="0">
              <a:solidFill>
                <a:srgbClr val="7030A0"/>
              </a:solidFill>
            </a:endParaRPr>
          </a:p>
        </p:txBody>
      </p:sp>
      <p:sp>
        <p:nvSpPr>
          <p:cNvPr id="2" name="投影片編號版面配置區 1"/>
          <p:cNvSpPr>
            <a:spLocks noGrp="1"/>
          </p:cNvSpPr>
          <p:nvPr>
            <p:ph type="sldNum" sz="quarter" idx="12"/>
          </p:nvPr>
        </p:nvSpPr>
        <p:spPr/>
        <p:txBody>
          <a:bodyPr/>
          <a:lstStyle/>
          <a:p>
            <a:pPr>
              <a:defRPr/>
            </a:pPr>
            <a:fld id="{95E5FAA7-8907-4059-8520-FFB18437C973}" type="slidenum">
              <a:rPr lang="en-US" altLang="zh-HK" smtClean="0"/>
              <a:pPr>
                <a:defRPr/>
              </a:pPr>
              <a:t>54</a:t>
            </a:fld>
            <a:endParaRPr lang="en-US" altLang="zh-HK"/>
          </a:p>
        </p:txBody>
      </p:sp>
      <p:sp>
        <p:nvSpPr>
          <p:cNvPr id="7" name="內容版面配置區 2"/>
          <p:cNvSpPr txBox="1">
            <a:spLocks/>
          </p:cNvSpPr>
          <p:nvPr/>
        </p:nvSpPr>
        <p:spPr bwMode="auto">
          <a:xfrm>
            <a:off x="1061187" y="90872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endParaRPr lang="en-US" altLang="zh-TW" b="1" dirty="0">
              <a:sym typeface="Wingdings" pitchFamily="2" charset="2"/>
            </a:endParaRPr>
          </a:p>
          <a:p>
            <a:pPr marL="0" indent="0">
              <a:buNone/>
            </a:pPr>
            <a:endParaRPr lang="en-US" altLang="zh-TW" b="1" dirty="0" smtClean="0">
              <a:sym typeface="Wingdings" pitchFamily="2" charset="2"/>
            </a:endParaRPr>
          </a:p>
          <a:p>
            <a:pPr marL="0" indent="0">
              <a:buNone/>
            </a:pPr>
            <a:endParaRPr lang="en-US" altLang="zh-TW" b="1" dirty="0">
              <a:sym typeface="Wingdings" pitchFamily="2" charset="2"/>
            </a:endParaRPr>
          </a:p>
          <a:p>
            <a:pPr marL="0" indent="0">
              <a:buNone/>
            </a:pPr>
            <a:r>
              <a:rPr lang="zh-TW" altLang="en-US" b="1" dirty="0" smtClean="0">
                <a:sym typeface="Wingdings" pitchFamily="2" charset="2"/>
              </a:rPr>
              <a:t>              </a:t>
            </a:r>
            <a:r>
              <a:rPr lang="en-US" altLang="zh-TW" b="1" dirty="0" smtClean="0">
                <a:sym typeface="Wingdings" pitchFamily="2" charset="2"/>
              </a:rPr>
              <a:t></a:t>
            </a:r>
            <a:r>
              <a:rPr lang="zh-TW" altLang="en-US" b="1" dirty="0" smtClean="0">
                <a:sym typeface="Wingdings" pitchFamily="2" charset="2"/>
              </a:rPr>
              <a:t>小心使用</a:t>
            </a:r>
            <a:r>
              <a:rPr lang="zh-TW" altLang="en-US" b="1" dirty="0">
                <a:sym typeface="Wingdings" pitchFamily="2" charset="2"/>
              </a:rPr>
              <a:t> </a:t>
            </a:r>
            <a:r>
              <a:rPr lang="en-US" altLang="zh-TW" b="1" dirty="0" smtClean="0">
                <a:sym typeface="Wingdings" pitchFamily="2" charset="2"/>
              </a:rPr>
              <a:t>“</a:t>
            </a:r>
            <a:r>
              <a:rPr lang="zh-TW" altLang="en-US" b="1" dirty="0" smtClean="0">
                <a:sym typeface="Wingdings" pitchFamily="2" charset="2"/>
              </a:rPr>
              <a:t>懷疑虐兒</a:t>
            </a:r>
            <a:r>
              <a:rPr lang="en-US" altLang="zh-TW" b="1" dirty="0" smtClean="0">
                <a:sym typeface="Wingdings" pitchFamily="2" charset="2"/>
              </a:rPr>
              <a:t>”</a:t>
            </a:r>
            <a:r>
              <a:rPr lang="zh-TW" altLang="en-US" b="1" dirty="0" smtClean="0">
                <a:sym typeface="Wingdings" pitchFamily="2" charset="2"/>
              </a:rPr>
              <a:t>字眼</a:t>
            </a:r>
            <a:endParaRPr lang="en-US" altLang="zh-TW" b="1" dirty="0" smtClean="0">
              <a:sym typeface="Wingdings" pitchFamily="2" charset="2"/>
            </a:endParaRPr>
          </a:p>
          <a:p>
            <a:pPr marL="0" indent="0">
              <a:buNone/>
            </a:pPr>
            <a:r>
              <a:rPr lang="zh-TW" altLang="en-US" b="1" dirty="0">
                <a:sym typeface="Wingdings" pitchFamily="2" charset="2"/>
              </a:rPr>
              <a:t> </a:t>
            </a:r>
            <a:r>
              <a:rPr lang="zh-TW" altLang="en-US" b="1" dirty="0" smtClean="0">
                <a:sym typeface="Wingdings" pitchFamily="2" charset="2"/>
              </a:rPr>
              <a:t>             </a:t>
            </a:r>
            <a:r>
              <a:rPr lang="en-US" altLang="zh-TW" b="1" dirty="0" smtClean="0">
                <a:sym typeface="Wingdings" pitchFamily="2" charset="2"/>
              </a:rPr>
              <a:t></a:t>
            </a:r>
            <a:r>
              <a:rPr lang="zh-TW" altLang="en-US" b="1" dirty="0" smtClean="0">
                <a:sym typeface="Wingdings" pitchFamily="2" charset="2"/>
              </a:rPr>
              <a:t>牽涉家庭內性侵犯</a:t>
            </a:r>
            <a:endParaRPr lang="en-US" altLang="zh-TW" b="1" dirty="0" smtClean="0">
              <a:sym typeface="Wingdings" pitchFamily="2" charset="2"/>
            </a:endParaRPr>
          </a:p>
          <a:p>
            <a:pPr marL="0" indent="0">
              <a:buNone/>
            </a:pPr>
            <a:r>
              <a:rPr lang="zh-TW" altLang="en-US" b="1" dirty="0">
                <a:sym typeface="Wingdings" pitchFamily="2" charset="2"/>
              </a:rPr>
              <a:t> </a:t>
            </a:r>
            <a:r>
              <a:rPr lang="zh-TW" altLang="en-US" b="1" dirty="0" smtClean="0">
                <a:sym typeface="Wingdings" pitchFamily="2" charset="2"/>
              </a:rPr>
              <a:t>                </a:t>
            </a:r>
            <a:r>
              <a:rPr lang="zh-TW" altLang="en-US" b="1" dirty="0">
                <a:sym typeface="Wingdings" pitchFamily="2" charset="2"/>
              </a:rPr>
              <a:t>須</a:t>
            </a:r>
            <a:r>
              <a:rPr lang="zh-TW" altLang="en-US" b="1" dirty="0" smtClean="0">
                <a:sym typeface="Wingdings" pitchFamily="2" charset="2"/>
              </a:rPr>
              <a:t>諮詢</a:t>
            </a:r>
            <a:r>
              <a:rPr lang="en-US" altLang="zh-TW" sz="2800" b="1" dirty="0" smtClean="0">
                <a:sym typeface="Wingdings" pitchFamily="2" charset="2"/>
              </a:rPr>
              <a:t>FCPSU/</a:t>
            </a:r>
            <a:r>
              <a:rPr lang="zh-TW" altLang="en-US" sz="2800" b="1" dirty="0" smtClean="0">
                <a:sym typeface="Wingdings" pitchFamily="2" charset="2"/>
              </a:rPr>
              <a:t>警方</a:t>
            </a:r>
            <a:endParaRPr lang="en-US" altLang="zh-TW" sz="2800" b="1" dirty="0" smtClean="0"/>
          </a:p>
          <a:p>
            <a:pPr marL="0" indent="0">
              <a:buNone/>
            </a:pPr>
            <a:endParaRPr lang="zh-HK" altLang="en-US" dirty="0"/>
          </a:p>
        </p:txBody>
      </p:sp>
    </p:spTree>
    <p:extLst>
      <p:ext uri="{BB962C8B-B14F-4D97-AF65-F5344CB8AC3E}">
        <p14:creationId xmlns:p14="http://schemas.microsoft.com/office/powerpoint/2010/main" val="744613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457200" y="188640"/>
            <a:ext cx="8229600" cy="1143000"/>
          </a:xfrm>
        </p:spPr>
        <p:txBody>
          <a:bodyPr/>
          <a:lstStyle/>
          <a:p>
            <a:r>
              <a:rPr lang="zh-TW" altLang="en-US" b="1" u="sng" dirty="0" smtClean="0">
                <a:solidFill>
                  <a:srgbClr val="7030A0"/>
                </a:solidFill>
                <a:latin typeface="新細明體" charset="-120"/>
              </a:rPr>
              <a:t>與家長接觸</a:t>
            </a:r>
            <a:r>
              <a:rPr lang="en-US" altLang="zh-TW" b="1" u="sng" dirty="0" smtClean="0">
                <a:solidFill>
                  <a:srgbClr val="7030A0"/>
                </a:solidFill>
                <a:latin typeface="新細明體" charset="-120"/>
              </a:rPr>
              <a:t>/</a:t>
            </a:r>
            <a:r>
              <a:rPr lang="zh-TW" altLang="en-US" b="1" u="sng" dirty="0" smtClean="0">
                <a:solidFill>
                  <a:srgbClr val="7030A0"/>
                </a:solidFill>
                <a:latin typeface="新細明體" charset="-120"/>
              </a:rPr>
              <a:t>會面</a:t>
            </a:r>
            <a:endParaRPr lang="zh-TW" altLang="en-US" b="1" dirty="0">
              <a:solidFill>
                <a:srgbClr val="7030A0"/>
              </a:solidFill>
            </a:endParaRPr>
          </a:p>
        </p:txBody>
      </p:sp>
      <p:sp>
        <p:nvSpPr>
          <p:cNvPr id="2" name="投影片編號版面配置區 1"/>
          <p:cNvSpPr>
            <a:spLocks noGrp="1"/>
          </p:cNvSpPr>
          <p:nvPr>
            <p:ph type="sldNum" sz="quarter" idx="12"/>
          </p:nvPr>
        </p:nvSpPr>
        <p:spPr/>
        <p:txBody>
          <a:bodyPr/>
          <a:lstStyle/>
          <a:p>
            <a:pPr>
              <a:defRPr/>
            </a:pPr>
            <a:fld id="{95E5FAA7-8907-4059-8520-FFB18437C973}" type="slidenum">
              <a:rPr lang="en-US" altLang="zh-HK" smtClean="0"/>
              <a:pPr>
                <a:defRPr/>
              </a:pPr>
              <a:t>55</a:t>
            </a:fld>
            <a:endParaRPr lang="en-US" altLang="zh-HK"/>
          </a:p>
        </p:txBody>
      </p:sp>
      <p:sp>
        <p:nvSpPr>
          <p:cNvPr id="7" name="內容版面配置區 2"/>
          <p:cNvSpPr txBox="1">
            <a:spLocks/>
          </p:cNvSpPr>
          <p:nvPr/>
        </p:nvSpPr>
        <p:spPr bwMode="auto">
          <a:xfrm>
            <a:off x="683568" y="2060848"/>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zh-TW" altLang="en-US" sz="3600" b="1" dirty="0" smtClean="0">
                <a:solidFill>
                  <a:srgbClr val="FF0000"/>
                </a:solidFill>
                <a:sym typeface="Wingdings" pitchFamily="2" charset="2"/>
              </a:rPr>
              <a:t>認同</a:t>
            </a:r>
            <a:r>
              <a:rPr lang="zh-TW" altLang="en-US" sz="3600" b="1" dirty="0">
                <a:solidFill>
                  <a:srgbClr val="FF0000"/>
                </a:solidFill>
                <a:sym typeface="Wingdings" pitchFamily="2" charset="2"/>
              </a:rPr>
              <a:t>感受，肯定家長的開場白</a:t>
            </a:r>
            <a:endParaRPr lang="en-US" altLang="zh-TW" sz="3600" b="1" dirty="0">
              <a:solidFill>
                <a:srgbClr val="FF0000"/>
              </a:solidFill>
              <a:sym typeface="Wingdings" pitchFamily="2" charset="2"/>
            </a:endParaRPr>
          </a:p>
          <a:p>
            <a:pPr marL="0" indent="0">
              <a:buNone/>
            </a:pPr>
            <a:r>
              <a:rPr lang="en-US" altLang="zh-TW" b="1" dirty="0" smtClean="0">
                <a:sym typeface="Wingdings" pitchFamily="2" charset="2"/>
              </a:rPr>
              <a:t>“</a:t>
            </a:r>
            <a:r>
              <a:rPr lang="zh-TW" altLang="en-US" b="1" dirty="0" smtClean="0">
                <a:sym typeface="Wingdings" pitchFamily="2" charset="2"/>
              </a:rPr>
              <a:t>你</a:t>
            </a:r>
            <a:r>
              <a:rPr lang="zh-TW" altLang="en-US" b="1" dirty="0">
                <a:sym typeface="Wingdings" pitchFamily="2" charset="2"/>
              </a:rPr>
              <a:t>要</a:t>
            </a:r>
            <a:r>
              <a:rPr lang="zh-TW" altLang="en-US" b="1" dirty="0" smtClean="0">
                <a:sym typeface="Wingdings" pitchFamily="2" charset="2"/>
              </a:rPr>
              <a:t>管教阿仔</a:t>
            </a:r>
            <a:r>
              <a:rPr lang="en-US" altLang="zh-TW" b="1" dirty="0" smtClean="0">
                <a:sym typeface="Wingdings" pitchFamily="2" charset="2"/>
              </a:rPr>
              <a:t>/</a:t>
            </a:r>
            <a:r>
              <a:rPr lang="zh-TW" altLang="en-US" b="1" dirty="0" smtClean="0">
                <a:sym typeface="Wingdings" pitchFamily="2" charset="2"/>
              </a:rPr>
              <a:t>女都</a:t>
            </a:r>
            <a:r>
              <a:rPr lang="zh-TW" altLang="en-US" b="1" dirty="0">
                <a:sym typeface="Wingdings" pitchFamily="2" charset="2"/>
              </a:rPr>
              <a:t>好辛苦</a:t>
            </a:r>
            <a:r>
              <a:rPr lang="en-US" altLang="zh-TW" b="1" dirty="0">
                <a:sym typeface="Wingdings" pitchFamily="2" charset="2"/>
              </a:rPr>
              <a:t>?"</a:t>
            </a:r>
          </a:p>
          <a:p>
            <a:pPr marL="0" indent="0">
              <a:buNone/>
            </a:pPr>
            <a:r>
              <a:rPr lang="en-US" altLang="zh-TW" b="1" dirty="0" smtClean="0">
                <a:sym typeface="Wingdings" pitchFamily="2" charset="2"/>
              </a:rPr>
              <a:t> "</a:t>
            </a:r>
            <a:r>
              <a:rPr lang="zh-TW" altLang="en-US" b="1" dirty="0">
                <a:sym typeface="Wingdings" pitchFamily="2" charset="2"/>
              </a:rPr>
              <a:t>當阿仔</a:t>
            </a:r>
            <a:r>
              <a:rPr lang="en-US" altLang="zh-TW" b="1" dirty="0">
                <a:sym typeface="Wingdings" pitchFamily="2" charset="2"/>
              </a:rPr>
              <a:t>/</a:t>
            </a:r>
            <a:r>
              <a:rPr lang="zh-TW" altLang="en-US" b="1" dirty="0">
                <a:sym typeface="Wingdings" pitchFamily="2" charset="2"/>
              </a:rPr>
              <a:t>女唔聽你話時都好激氣</a:t>
            </a:r>
            <a:r>
              <a:rPr lang="en-US" altLang="zh-TW" b="1" dirty="0">
                <a:sym typeface="Wingdings" pitchFamily="2" charset="2"/>
              </a:rPr>
              <a:t>?"</a:t>
            </a:r>
          </a:p>
          <a:p>
            <a:pPr marL="0" indent="0">
              <a:buNone/>
            </a:pPr>
            <a:r>
              <a:rPr lang="en-US" altLang="zh-TW" b="1" dirty="0">
                <a:sym typeface="Wingdings" pitchFamily="2" charset="2"/>
              </a:rPr>
              <a:t> </a:t>
            </a:r>
            <a:r>
              <a:rPr lang="en-US" altLang="zh-TW" b="1" dirty="0" smtClean="0">
                <a:sym typeface="Wingdings" pitchFamily="2" charset="2"/>
              </a:rPr>
              <a:t>“</a:t>
            </a:r>
            <a:r>
              <a:rPr lang="zh-TW" altLang="en-US" b="1" dirty="0">
                <a:sym typeface="Wingdings" pitchFamily="2" charset="2"/>
              </a:rPr>
              <a:t>阿仔</a:t>
            </a:r>
            <a:r>
              <a:rPr lang="en-US" altLang="zh-TW" b="1" dirty="0">
                <a:sym typeface="Wingdings" pitchFamily="2" charset="2"/>
              </a:rPr>
              <a:t>/</a:t>
            </a:r>
            <a:r>
              <a:rPr lang="zh-TW" altLang="en-US" b="1" dirty="0">
                <a:sym typeface="Wingdings" pitchFamily="2" charset="2"/>
              </a:rPr>
              <a:t>女不停打機</a:t>
            </a:r>
            <a:r>
              <a:rPr lang="en-US" altLang="zh-TW" b="1" dirty="0">
                <a:sym typeface="Wingdings" pitchFamily="2" charset="2"/>
              </a:rPr>
              <a:t>/</a:t>
            </a:r>
            <a:r>
              <a:rPr lang="zh-TW" altLang="en-US" b="1" dirty="0">
                <a:sym typeface="Wingdings" pitchFamily="2" charset="2"/>
              </a:rPr>
              <a:t>玩電腦令你好擔心</a:t>
            </a:r>
            <a:r>
              <a:rPr lang="en-US" altLang="zh-TW" b="1" dirty="0" smtClean="0">
                <a:sym typeface="Wingdings" pitchFamily="2" charset="2"/>
              </a:rPr>
              <a:t>?”</a:t>
            </a:r>
          </a:p>
          <a:p>
            <a:pPr marL="0" indent="0">
              <a:buNone/>
            </a:pPr>
            <a:endParaRPr lang="en-US" altLang="zh-TW" b="1" dirty="0">
              <a:sym typeface="Wingdings" pitchFamily="2" charset="2"/>
            </a:endParaRPr>
          </a:p>
          <a:p>
            <a:pPr marL="0" indent="0">
              <a:buNone/>
            </a:pPr>
            <a:r>
              <a:rPr lang="zh-TW" altLang="en-US" b="1" dirty="0" smtClean="0">
                <a:sym typeface="Wingdings" pitchFamily="2" charset="2"/>
              </a:rPr>
              <a:t>              </a:t>
            </a:r>
            <a:r>
              <a:rPr lang="en-US" altLang="zh-TW" b="1" dirty="0" smtClean="0">
                <a:sym typeface="Wingdings" pitchFamily="2" charset="2"/>
              </a:rPr>
              <a:t> </a:t>
            </a:r>
            <a:endParaRPr lang="en-US" altLang="zh-TW" sz="2800" b="1" dirty="0" smtClean="0"/>
          </a:p>
          <a:p>
            <a:pPr marL="0" indent="0">
              <a:buNone/>
            </a:pPr>
            <a:endParaRPr lang="zh-HK" altLang="en-US" dirty="0"/>
          </a:p>
        </p:txBody>
      </p:sp>
    </p:spTree>
    <p:extLst>
      <p:ext uri="{BB962C8B-B14F-4D97-AF65-F5344CB8AC3E}">
        <p14:creationId xmlns:p14="http://schemas.microsoft.com/office/powerpoint/2010/main" val="457573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457200" y="188640"/>
            <a:ext cx="8229600" cy="1143000"/>
          </a:xfrm>
        </p:spPr>
        <p:txBody>
          <a:bodyPr/>
          <a:lstStyle/>
          <a:p>
            <a:r>
              <a:rPr lang="zh-TW" altLang="en-US" b="1" u="sng" dirty="0" smtClean="0">
                <a:solidFill>
                  <a:srgbClr val="7030A0"/>
                </a:solidFill>
                <a:latin typeface="新細明體" charset="-120"/>
              </a:rPr>
              <a:t>與家長接觸</a:t>
            </a:r>
            <a:r>
              <a:rPr lang="en-US" altLang="zh-TW" b="1" u="sng" dirty="0" smtClean="0">
                <a:solidFill>
                  <a:srgbClr val="7030A0"/>
                </a:solidFill>
                <a:latin typeface="新細明體" charset="-120"/>
              </a:rPr>
              <a:t>/</a:t>
            </a:r>
            <a:r>
              <a:rPr lang="zh-TW" altLang="en-US" b="1" u="sng" dirty="0" smtClean="0">
                <a:solidFill>
                  <a:srgbClr val="7030A0"/>
                </a:solidFill>
                <a:latin typeface="新細明體" charset="-120"/>
              </a:rPr>
              <a:t>會面</a:t>
            </a:r>
            <a:endParaRPr lang="zh-TW" altLang="en-US" b="1" dirty="0">
              <a:solidFill>
                <a:srgbClr val="7030A0"/>
              </a:solidFill>
            </a:endParaRPr>
          </a:p>
        </p:txBody>
      </p:sp>
      <p:sp>
        <p:nvSpPr>
          <p:cNvPr id="2" name="投影片編號版面配置區 1"/>
          <p:cNvSpPr>
            <a:spLocks noGrp="1"/>
          </p:cNvSpPr>
          <p:nvPr>
            <p:ph type="sldNum" sz="quarter" idx="12"/>
          </p:nvPr>
        </p:nvSpPr>
        <p:spPr/>
        <p:txBody>
          <a:bodyPr/>
          <a:lstStyle/>
          <a:p>
            <a:pPr>
              <a:defRPr/>
            </a:pPr>
            <a:fld id="{95E5FAA7-8907-4059-8520-FFB18437C973}" type="slidenum">
              <a:rPr lang="en-US" altLang="zh-HK" smtClean="0"/>
              <a:pPr>
                <a:defRPr/>
              </a:pPr>
              <a:t>56</a:t>
            </a:fld>
            <a:endParaRPr lang="en-US" altLang="zh-HK"/>
          </a:p>
        </p:txBody>
      </p:sp>
      <p:sp>
        <p:nvSpPr>
          <p:cNvPr id="7" name="內容版面配置區 2"/>
          <p:cNvSpPr txBox="1">
            <a:spLocks/>
          </p:cNvSpPr>
          <p:nvPr/>
        </p:nvSpPr>
        <p:spPr bwMode="auto">
          <a:xfrm>
            <a:off x="609696" y="1593852"/>
            <a:ext cx="8426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zh-TW" altLang="en-US" sz="3600" b="1" dirty="0" smtClean="0">
                <a:solidFill>
                  <a:srgbClr val="FF0000"/>
                </a:solidFill>
                <a:sym typeface="Wingdings" pitchFamily="2" charset="2"/>
              </a:rPr>
              <a:t>認同</a:t>
            </a:r>
            <a:r>
              <a:rPr lang="zh-TW" altLang="en-US" sz="3600" b="1" dirty="0">
                <a:solidFill>
                  <a:srgbClr val="FF0000"/>
                </a:solidFill>
                <a:sym typeface="Wingdings" pitchFamily="2" charset="2"/>
              </a:rPr>
              <a:t>家長的感受但</a:t>
            </a:r>
            <a:r>
              <a:rPr lang="zh-TW" altLang="en-US" sz="3600" b="1" u="sng" dirty="0" smtClean="0">
                <a:solidFill>
                  <a:srgbClr val="FF0000"/>
                </a:solidFill>
                <a:sym typeface="Wingdings" pitchFamily="2" charset="2"/>
              </a:rPr>
              <a:t>不認同</a:t>
            </a:r>
            <a:r>
              <a:rPr lang="zh-TW" altLang="en-US" sz="3600" b="1" u="sng" dirty="0">
                <a:solidFill>
                  <a:srgbClr val="FF0000"/>
                </a:solidFill>
                <a:sym typeface="Wingdings" pitchFamily="2" charset="2"/>
              </a:rPr>
              <a:t>不當行為</a:t>
            </a:r>
            <a:r>
              <a:rPr lang="zh-TW" altLang="en-US" sz="3600" b="1" dirty="0">
                <a:solidFill>
                  <a:srgbClr val="FF0000"/>
                </a:solidFill>
                <a:sym typeface="Wingdings" pitchFamily="2" charset="2"/>
              </a:rPr>
              <a:t>的</a:t>
            </a:r>
            <a:r>
              <a:rPr lang="zh-TW" altLang="en-US" sz="3600" b="1" dirty="0" smtClean="0">
                <a:solidFill>
                  <a:srgbClr val="FF0000"/>
                </a:solidFill>
                <a:sym typeface="Wingdings" pitchFamily="2" charset="2"/>
              </a:rPr>
              <a:t>回應</a:t>
            </a:r>
            <a:endParaRPr lang="en-US" altLang="zh-TW" sz="3600" b="1" dirty="0">
              <a:solidFill>
                <a:srgbClr val="FF0000"/>
              </a:solidFill>
              <a:sym typeface="Wingdings" pitchFamily="2" charset="2"/>
            </a:endParaRPr>
          </a:p>
          <a:p>
            <a:pPr marL="0" indent="0">
              <a:buNone/>
            </a:pPr>
            <a:r>
              <a:rPr lang="en-US" altLang="zh-TW" b="1" dirty="0" smtClean="0">
                <a:sym typeface="Wingdings" pitchFamily="2" charset="2"/>
              </a:rPr>
              <a:t>“</a:t>
            </a:r>
            <a:r>
              <a:rPr lang="zh-TW" altLang="en-US" b="1" dirty="0" smtClean="0">
                <a:sym typeface="Wingdings" pitchFamily="2" charset="2"/>
              </a:rPr>
              <a:t>聽到</a:t>
            </a:r>
            <a:r>
              <a:rPr lang="zh-TW" altLang="en-US" b="1" dirty="0">
                <a:sym typeface="Wingdings" pitchFamily="2" charset="2"/>
              </a:rPr>
              <a:t>你都在不情願下對阿仔</a:t>
            </a:r>
            <a:r>
              <a:rPr lang="en-US" altLang="zh-TW" b="1" dirty="0">
                <a:sym typeface="Wingdings" pitchFamily="2" charset="2"/>
              </a:rPr>
              <a:t>/</a:t>
            </a:r>
            <a:r>
              <a:rPr lang="zh-TW" altLang="en-US" b="1" dirty="0">
                <a:sym typeface="Wingdings" pitchFamily="2" charset="2"/>
              </a:rPr>
              <a:t>女用了體罰</a:t>
            </a:r>
            <a:r>
              <a:rPr lang="zh-TW" altLang="en-US" b="1" dirty="0" smtClean="0">
                <a:sym typeface="Wingdings" pitchFamily="2" charset="2"/>
              </a:rPr>
              <a:t>，</a:t>
            </a:r>
            <a:endParaRPr lang="en-US" altLang="zh-TW" b="1" dirty="0" smtClean="0">
              <a:sym typeface="Wingdings" pitchFamily="2" charset="2"/>
            </a:endParaRPr>
          </a:p>
          <a:p>
            <a:pPr marL="0" indent="0">
              <a:buNone/>
            </a:pPr>
            <a:r>
              <a:rPr lang="en-US" altLang="zh-TW" b="1" dirty="0">
                <a:sym typeface="Wingdings" pitchFamily="2" charset="2"/>
              </a:rPr>
              <a:t> </a:t>
            </a:r>
            <a:r>
              <a:rPr lang="en-US" altLang="zh-TW" b="1" dirty="0" smtClean="0">
                <a:sym typeface="Wingdings" pitchFamily="2" charset="2"/>
              </a:rPr>
              <a:t>  </a:t>
            </a:r>
            <a:r>
              <a:rPr lang="zh-TW" altLang="en-US" b="1" dirty="0" smtClean="0">
                <a:sym typeface="Wingdings" pitchFamily="2" charset="2"/>
              </a:rPr>
              <a:t>但在</a:t>
            </a:r>
            <a:r>
              <a:rPr lang="zh-TW" altLang="en-US" b="1" dirty="0">
                <a:sym typeface="Wingdings" pitchFamily="2" charset="2"/>
              </a:rPr>
              <a:t>香港家長不</a:t>
            </a:r>
            <a:r>
              <a:rPr lang="zh-TW" altLang="en-US" b="1" dirty="0" smtClean="0">
                <a:sym typeface="Wingdings" pitchFamily="2" charset="2"/>
              </a:rPr>
              <a:t>可以打小朋友，似乎你</a:t>
            </a:r>
            <a:r>
              <a:rPr lang="zh-TW" altLang="en-US" b="1" dirty="0">
                <a:sym typeface="Wingdings" pitchFamily="2" charset="2"/>
              </a:rPr>
              <a:t>在</a:t>
            </a:r>
            <a:r>
              <a:rPr lang="zh-TW" altLang="en-US" b="1" dirty="0" smtClean="0">
                <a:sym typeface="Wingdings" pitchFamily="2" charset="2"/>
              </a:rPr>
              <a:t>管 </a:t>
            </a:r>
            <a:endParaRPr lang="en-US" altLang="zh-TW" b="1" dirty="0" smtClean="0">
              <a:sym typeface="Wingdings" pitchFamily="2" charset="2"/>
            </a:endParaRPr>
          </a:p>
          <a:p>
            <a:pPr marL="0" indent="0">
              <a:buNone/>
            </a:pPr>
            <a:r>
              <a:rPr lang="en-US" altLang="zh-TW" b="1" dirty="0">
                <a:sym typeface="Wingdings" pitchFamily="2" charset="2"/>
              </a:rPr>
              <a:t> </a:t>
            </a:r>
            <a:r>
              <a:rPr lang="en-US" altLang="zh-TW" b="1" dirty="0" smtClean="0">
                <a:sym typeface="Wingdings" pitchFamily="2" charset="2"/>
              </a:rPr>
              <a:t>  </a:t>
            </a:r>
            <a:r>
              <a:rPr lang="zh-TW" altLang="en-US" b="1" dirty="0" smtClean="0">
                <a:sym typeface="Wingdings" pitchFamily="2" charset="2"/>
              </a:rPr>
              <a:t>教</a:t>
            </a:r>
            <a:r>
              <a:rPr lang="zh-TW" altLang="en-US" b="1" dirty="0">
                <a:sym typeface="Wingdings" pitchFamily="2" charset="2"/>
              </a:rPr>
              <a:t>阿仔</a:t>
            </a:r>
            <a:r>
              <a:rPr lang="en-US" altLang="zh-TW" b="1" dirty="0">
                <a:sym typeface="Wingdings" pitchFamily="2" charset="2"/>
              </a:rPr>
              <a:t>/</a:t>
            </a:r>
            <a:r>
              <a:rPr lang="zh-TW" altLang="en-US" b="1" dirty="0">
                <a:sym typeface="Wingdings" pitchFamily="2" charset="2"/>
              </a:rPr>
              <a:t>女上有一定困難</a:t>
            </a:r>
            <a:r>
              <a:rPr lang="zh-TW" altLang="en-US" b="1" dirty="0" smtClean="0">
                <a:sym typeface="Wingdings" pitchFamily="2" charset="2"/>
              </a:rPr>
              <a:t>，俾</a:t>
            </a:r>
            <a:r>
              <a:rPr lang="zh-TW" altLang="en-US" b="1" dirty="0">
                <a:sym typeface="Wingdings" pitchFamily="2" charset="2"/>
              </a:rPr>
              <a:t>我哋幫下你。＂</a:t>
            </a:r>
          </a:p>
          <a:p>
            <a:pPr marL="0" indent="0">
              <a:buNone/>
            </a:pPr>
            <a:endParaRPr lang="en-US" altLang="zh-TW" b="1" dirty="0">
              <a:sym typeface="Wingdings" pitchFamily="2" charset="2"/>
            </a:endParaRPr>
          </a:p>
          <a:p>
            <a:pPr marL="0" indent="0">
              <a:buNone/>
            </a:pPr>
            <a:r>
              <a:rPr lang="zh-TW" altLang="en-US" b="1" dirty="0" smtClean="0">
                <a:sym typeface="Wingdings" pitchFamily="2" charset="2"/>
              </a:rPr>
              <a:t>              </a:t>
            </a:r>
            <a:r>
              <a:rPr lang="en-US" altLang="zh-TW" b="1" dirty="0" smtClean="0">
                <a:sym typeface="Wingdings" pitchFamily="2" charset="2"/>
              </a:rPr>
              <a:t> </a:t>
            </a:r>
            <a:endParaRPr lang="en-US" altLang="zh-TW" sz="2800" b="1" dirty="0" smtClean="0"/>
          </a:p>
          <a:p>
            <a:pPr marL="0" indent="0">
              <a:buNone/>
            </a:pPr>
            <a:endParaRPr lang="zh-HK" altLang="en-US" dirty="0"/>
          </a:p>
        </p:txBody>
      </p:sp>
    </p:spTree>
    <p:extLst>
      <p:ext uri="{BB962C8B-B14F-4D97-AF65-F5344CB8AC3E}">
        <p14:creationId xmlns:p14="http://schemas.microsoft.com/office/powerpoint/2010/main" val="4162844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457200" y="188640"/>
            <a:ext cx="8229600" cy="1143000"/>
          </a:xfrm>
        </p:spPr>
        <p:txBody>
          <a:bodyPr/>
          <a:lstStyle/>
          <a:p>
            <a:r>
              <a:rPr lang="zh-TW" altLang="en-US" b="1" u="sng" dirty="0" smtClean="0">
                <a:solidFill>
                  <a:srgbClr val="7030A0"/>
                </a:solidFill>
                <a:latin typeface="新細明體" charset="-120"/>
              </a:rPr>
              <a:t>與家長接觸</a:t>
            </a:r>
            <a:r>
              <a:rPr lang="en-US" altLang="zh-TW" b="1" u="sng" dirty="0" smtClean="0">
                <a:solidFill>
                  <a:srgbClr val="7030A0"/>
                </a:solidFill>
                <a:latin typeface="新細明體" charset="-120"/>
              </a:rPr>
              <a:t>/</a:t>
            </a:r>
            <a:r>
              <a:rPr lang="zh-TW" altLang="en-US" b="1" u="sng" dirty="0" smtClean="0">
                <a:solidFill>
                  <a:srgbClr val="7030A0"/>
                </a:solidFill>
                <a:latin typeface="新細明體" charset="-120"/>
              </a:rPr>
              <a:t>會面</a:t>
            </a:r>
            <a:endParaRPr lang="zh-TW" altLang="en-US" b="1" dirty="0">
              <a:solidFill>
                <a:srgbClr val="7030A0"/>
              </a:solidFill>
            </a:endParaRPr>
          </a:p>
        </p:txBody>
      </p:sp>
      <p:sp>
        <p:nvSpPr>
          <p:cNvPr id="2" name="投影片編號版面配置區 1"/>
          <p:cNvSpPr>
            <a:spLocks noGrp="1"/>
          </p:cNvSpPr>
          <p:nvPr>
            <p:ph type="sldNum" sz="quarter" idx="12"/>
          </p:nvPr>
        </p:nvSpPr>
        <p:spPr/>
        <p:txBody>
          <a:bodyPr/>
          <a:lstStyle/>
          <a:p>
            <a:pPr>
              <a:defRPr/>
            </a:pPr>
            <a:fld id="{95E5FAA7-8907-4059-8520-FFB18437C973}" type="slidenum">
              <a:rPr lang="en-US" altLang="zh-HK" smtClean="0"/>
              <a:pPr>
                <a:defRPr/>
              </a:pPr>
              <a:t>57</a:t>
            </a:fld>
            <a:endParaRPr lang="en-US" altLang="zh-HK"/>
          </a:p>
        </p:txBody>
      </p:sp>
      <p:sp>
        <p:nvSpPr>
          <p:cNvPr id="7" name="內容版面配置區 2"/>
          <p:cNvSpPr txBox="1">
            <a:spLocks/>
          </p:cNvSpPr>
          <p:nvPr/>
        </p:nvSpPr>
        <p:spPr bwMode="auto">
          <a:xfrm>
            <a:off x="1835696" y="1538964"/>
            <a:ext cx="648072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zh-TW" altLang="en-US" b="1" dirty="0" smtClean="0">
                <a:solidFill>
                  <a:srgbClr val="FF0000"/>
                </a:solidFill>
              </a:rPr>
              <a:t>向家長解釋子女送院目的</a:t>
            </a:r>
            <a:r>
              <a:rPr lang="zh-TW" altLang="en-US" b="1" dirty="0" smtClean="0"/>
              <a:t>，是確保子女身體</a:t>
            </a:r>
            <a:r>
              <a:rPr lang="zh-TW" altLang="en-US" b="1" dirty="0"/>
              <a:t>狀況無事</a:t>
            </a:r>
          </a:p>
          <a:p>
            <a:pPr marL="0" indent="0">
              <a:buNone/>
            </a:pPr>
            <a:r>
              <a:rPr lang="en-US" altLang="zh-TW" b="1" dirty="0" smtClean="0">
                <a:sym typeface="Wingdings" pitchFamily="2" charset="2"/>
              </a:rPr>
              <a:t></a:t>
            </a:r>
            <a:r>
              <a:rPr lang="zh-TW" altLang="en-US" b="1" dirty="0" smtClean="0">
                <a:sym typeface="Wingdings" pitchFamily="2" charset="2"/>
              </a:rPr>
              <a:t>如家長同意，可聯絡</a:t>
            </a:r>
            <a:r>
              <a:rPr lang="zh-TW" altLang="en-US" b="1" dirty="0">
                <a:sym typeface="Wingdings" pitchFamily="2" charset="2"/>
              </a:rPr>
              <a:t>兒科當值醫生直接安排兒童入病房</a:t>
            </a:r>
            <a:r>
              <a:rPr lang="zh-TW" altLang="en-US" b="1" dirty="0" smtClean="0">
                <a:sym typeface="Wingdings" pitchFamily="2" charset="2"/>
              </a:rPr>
              <a:t>，而無須</a:t>
            </a:r>
            <a:r>
              <a:rPr lang="zh-TW" altLang="en-US" b="1" dirty="0">
                <a:sym typeface="Wingdings" pitchFamily="2" charset="2"/>
              </a:rPr>
              <a:t>經</a:t>
            </a:r>
            <a:r>
              <a:rPr lang="zh-TW" altLang="en-US" b="1" dirty="0" smtClean="0">
                <a:sym typeface="Wingdings" pitchFamily="2" charset="2"/>
              </a:rPr>
              <a:t>急症室</a:t>
            </a:r>
            <a:endParaRPr lang="en-US" altLang="zh-TW" b="1" dirty="0" smtClean="0">
              <a:sym typeface="Wingdings" pitchFamily="2" charset="2"/>
            </a:endParaRPr>
          </a:p>
          <a:p>
            <a:pPr marL="0" indent="0">
              <a:buNone/>
            </a:pPr>
            <a:endParaRPr lang="en-US" altLang="zh-TW" b="1" dirty="0" smtClean="0">
              <a:sym typeface="Wingdings" pitchFamily="2" charset="2"/>
            </a:endParaRPr>
          </a:p>
          <a:p>
            <a:pPr marL="0" indent="0">
              <a:buNone/>
            </a:pPr>
            <a:r>
              <a:rPr lang="zh-TW" altLang="en-US" b="1" dirty="0" smtClean="0"/>
              <a:t>*</a:t>
            </a:r>
            <a:r>
              <a:rPr lang="zh-TW" altLang="en-US" b="1" dirty="0" smtClean="0">
                <a:solidFill>
                  <a:srgbClr val="FF0000"/>
                </a:solidFill>
              </a:rPr>
              <a:t>若不需要入院</a:t>
            </a:r>
            <a:r>
              <a:rPr lang="zh-TW" altLang="en-US" b="1" dirty="0" smtClean="0"/>
              <a:t>，考慮安排適當的臨 時住宿照顧</a:t>
            </a:r>
            <a:r>
              <a:rPr lang="en-US" altLang="zh-TW" b="1" dirty="0" smtClean="0"/>
              <a:t>(</a:t>
            </a:r>
            <a:r>
              <a:rPr lang="zh-TW" altLang="en-US" b="1" dirty="0" smtClean="0"/>
              <a:t>親友家中</a:t>
            </a:r>
            <a:r>
              <a:rPr lang="en-US" altLang="zh-TW" b="1" dirty="0" smtClean="0"/>
              <a:t>/</a:t>
            </a:r>
            <a:r>
              <a:rPr lang="zh-TW" altLang="en-US" b="1" dirty="0" smtClean="0"/>
              <a:t>緊急住宿服務</a:t>
            </a:r>
            <a:r>
              <a:rPr lang="en-US" altLang="zh-TW" b="1" dirty="0" smtClean="0"/>
              <a:t>)</a:t>
            </a:r>
          </a:p>
          <a:p>
            <a:pPr marL="0" indent="0">
              <a:buNone/>
            </a:pPr>
            <a:endParaRPr lang="en-US" altLang="zh-TW" dirty="0"/>
          </a:p>
          <a:p>
            <a:pPr marL="0" indent="0">
              <a:buNone/>
            </a:pPr>
            <a:endParaRPr lang="zh-HK" altLang="en-US" dirty="0"/>
          </a:p>
        </p:txBody>
      </p:sp>
    </p:spTree>
    <p:extLst>
      <p:ext uri="{BB962C8B-B14F-4D97-AF65-F5344CB8AC3E}">
        <p14:creationId xmlns:p14="http://schemas.microsoft.com/office/powerpoint/2010/main" val="2918928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611560" y="288925"/>
            <a:ext cx="8388350" cy="1052513"/>
          </a:xfrm>
        </p:spPr>
        <p:txBody>
          <a:bodyPr/>
          <a:lstStyle/>
          <a:p>
            <a:r>
              <a:rPr lang="zh-TW" altLang="en-US" sz="4400" b="1" dirty="0">
                <a:solidFill>
                  <a:srgbClr val="000000"/>
                </a:solidFill>
              </a:rPr>
              <a:t>跨專業處理懷疑虐兒個案的流程</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58</a:t>
            </a:fld>
            <a:endParaRPr lang="en-US" altLang="zh-HK"/>
          </a:p>
        </p:txBody>
      </p:sp>
      <p:sp>
        <p:nvSpPr>
          <p:cNvPr id="406532" name="Oval 4"/>
          <p:cNvSpPr>
            <a:spLocks noChangeArrowheads="1"/>
          </p:cNvSpPr>
          <p:nvPr/>
        </p:nvSpPr>
        <p:spPr bwMode="auto">
          <a:xfrm>
            <a:off x="1843088" y="1700213"/>
            <a:ext cx="1722437" cy="1657350"/>
          </a:xfrm>
          <a:prstGeom prst="ellipse">
            <a:avLst/>
          </a:prstGeom>
          <a:solidFill>
            <a:srgbClr val="66FFCC"/>
          </a:solidFill>
          <a:ln w="381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2800" dirty="0">
                <a:solidFill>
                  <a:srgbClr val="000000"/>
                </a:solidFill>
                <a:latin typeface="Times New Roman" pitchFamily="18" charset="0"/>
                <a:ea typeface="標楷體" pitchFamily="65" charset="-120"/>
              </a:rPr>
              <a:t>識別</a:t>
            </a:r>
          </a:p>
          <a:p>
            <a:pPr algn="ctr"/>
            <a:r>
              <a:rPr lang="zh-TW" altLang="en-US" sz="2800" dirty="0">
                <a:solidFill>
                  <a:srgbClr val="000000"/>
                </a:solidFill>
                <a:latin typeface="Times New Roman" pitchFamily="18" charset="0"/>
                <a:ea typeface="標楷體" pitchFamily="65" charset="-120"/>
              </a:rPr>
              <a:t>個案及</a:t>
            </a:r>
          </a:p>
          <a:p>
            <a:pPr algn="ctr"/>
            <a:r>
              <a:rPr lang="zh-TW" altLang="en-US" sz="2800" dirty="0">
                <a:solidFill>
                  <a:srgbClr val="000000"/>
                </a:solidFill>
                <a:ea typeface="標楷體" pitchFamily="65" charset="-120"/>
              </a:rPr>
              <a:t>轉介</a:t>
            </a:r>
          </a:p>
        </p:txBody>
      </p:sp>
      <p:sp>
        <p:nvSpPr>
          <p:cNvPr id="406533" name="Oval 5"/>
          <p:cNvSpPr>
            <a:spLocks noChangeArrowheads="1"/>
          </p:cNvSpPr>
          <p:nvPr/>
        </p:nvSpPr>
        <p:spPr bwMode="auto">
          <a:xfrm>
            <a:off x="3354388" y="2349500"/>
            <a:ext cx="1722437" cy="1657350"/>
          </a:xfrm>
          <a:prstGeom prst="ellipse">
            <a:avLst/>
          </a:prstGeom>
          <a:solidFill>
            <a:srgbClr val="99FF33"/>
          </a:solidFill>
          <a:ln w="381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2800">
                <a:solidFill>
                  <a:srgbClr val="000000"/>
                </a:solidFill>
                <a:latin typeface="Arial" charset="0"/>
                <a:ea typeface="標楷體" pitchFamily="65" charset="-120"/>
              </a:rPr>
              <a:t>危機介入</a:t>
            </a:r>
          </a:p>
        </p:txBody>
      </p:sp>
      <p:sp>
        <p:nvSpPr>
          <p:cNvPr id="406534" name="Oval 6"/>
          <p:cNvSpPr>
            <a:spLocks noChangeArrowheads="1"/>
          </p:cNvSpPr>
          <p:nvPr/>
        </p:nvSpPr>
        <p:spPr bwMode="auto">
          <a:xfrm>
            <a:off x="4945063" y="1844675"/>
            <a:ext cx="1722437" cy="1658938"/>
          </a:xfrm>
          <a:prstGeom prst="ellipse">
            <a:avLst/>
          </a:prstGeom>
          <a:solidFill>
            <a:srgbClr val="FFFF66"/>
          </a:solidFill>
          <a:ln w="381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TW" altLang="en-US" sz="3200">
                <a:solidFill>
                  <a:srgbClr val="000000"/>
                </a:solidFill>
                <a:latin typeface="Arial" charset="0"/>
                <a:ea typeface="標楷體" pitchFamily="65" charset="-120"/>
              </a:rPr>
              <a:t>調查</a:t>
            </a:r>
          </a:p>
          <a:p>
            <a:pPr algn="ctr" eaLnBrk="0" hangingPunct="0"/>
            <a:r>
              <a:rPr lang="zh-TW" altLang="en-US" sz="3200">
                <a:solidFill>
                  <a:srgbClr val="000000"/>
                </a:solidFill>
                <a:latin typeface="Arial" charset="0"/>
                <a:ea typeface="標楷體" pitchFamily="65" charset="-120"/>
              </a:rPr>
              <a:t>及評估</a:t>
            </a:r>
            <a:endParaRPr lang="zh-TW" altLang="en-US" sz="3200">
              <a:solidFill>
                <a:srgbClr val="000000"/>
              </a:solidFill>
              <a:latin typeface="Times New Roman" pitchFamily="18" charset="0"/>
              <a:ea typeface="標楷體" pitchFamily="65" charset="-120"/>
            </a:endParaRPr>
          </a:p>
        </p:txBody>
      </p:sp>
      <p:sp>
        <p:nvSpPr>
          <p:cNvPr id="406535" name="Oval 7"/>
          <p:cNvSpPr>
            <a:spLocks noChangeArrowheads="1"/>
          </p:cNvSpPr>
          <p:nvPr/>
        </p:nvSpPr>
        <p:spPr bwMode="auto">
          <a:xfrm>
            <a:off x="6378575" y="2492375"/>
            <a:ext cx="1722438" cy="1657350"/>
          </a:xfrm>
          <a:prstGeom prst="ellipse">
            <a:avLst/>
          </a:prstGeom>
          <a:solidFill>
            <a:srgbClr val="FFCC66"/>
          </a:solidFill>
          <a:ln w="381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2800">
                <a:solidFill>
                  <a:srgbClr val="000000"/>
                </a:solidFill>
                <a:latin typeface="Times New Roman" pitchFamily="18" charset="0"/>
                <a:ea typeface="標楷體" pitchFamily="65" charset="-120"/>
              </a:rPr>
              <a:t>多專業</a:t>
            </a:r>
          </a:p>
          <a:p>
            <a:pPr algn="ctr"/>
            <a:r>
              <a:rPr lang="zh-TW" altLang="en-US" sz="2800">
                <a:solidFill>
                  <a:srgbClr val="000000"/>
                </a:solidFill>
                <a:latin typeface="Times New Roman" pitchFamily="18" charset="0"/>
                <a:ea typeface="標楷體" pitchFamily="65" charset="-120"/>
              </a:rPr>
              <a:t>個案會議</a:t>
            </a:r>
          </a:p>
        </p:txBody>
      </p:sp>
      <p:sp>
        <p:nvSpPr>
          <p:cNvPr id="406536" name="Oval 8"/>
          <p:cNvSpPr>
            <a:spLocks noChangeArrowheads="1"/>
          </p:cNvSpPr>
          <p:nvPr/>
        </p:nvSpPr>
        <p:spPr bwMode="auto">
          <a:xfrm>
            <a:off x="6240463" y="4005263"/>
            <a:ext cx="1722437" cy="1658937"/>
          </a:xfrm>
          <a:prstGeom prst="ellipse">
            <a:avLst/>
          </a:prstGeom>
          <a:solidFill>
            <a:srgbClr val="FF99FF"/>
          </a:solidFill>
          <a:ln w="381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3600">
                <a:solidFill>
                  <a:srgbClr val="000000"/>
                </a:solidFill>
                <a:latin typeface="Times New Roman" pitchFamily="18" charset="0"/>
                <a:ea typeface="標楷體" pitchFamily="65" charset="-120"/>
              </a:rPr>
              <a:t>跟進</a:t>
            </a:r>
          </a:p>
          <a:p>
            <a:pPr algn="ctr"/>
            <a:r>
              <a:rPr lang="zh-TW" altLang="en-US" sz="3600">
                <a:solidFill>
                  <a:srgbClr val="000000"/>
                </a:solidFill>
                <a:latin typeface="Times New Roman" pitchFamily="18" charset="0"/>
                <a:ea typeface="標楷體" pitchFamily="65" charset="-120"/>
              </a:rPr>
              <a:t>服務</a:t>
            </a:r>
          </a:p>
        </p:txBody>
      </p:sp>
      <p:sp>
        <p:nvSpPr>
          <p:cNvPr id="406537" name="Oval 9"/>
          <p:cNvSpPr>
            <a:spLocks noChangeArrowheads="1"/>
          </p:cNvSpPr>
          <p:nvPr/>
        </p:nvSpPr>
        <p:spPr bwMode="auto">
          <a:xfrm>
            <a:off x="4860032" y="4581128"/>
            <a:ext cx="1722437" cy="1657350"/>
          </a:xfrm>
          <a:prstGeom prst="ellipse">
            <a:avLst/>
          </a:prstGeom>
          <a:solidFill>
            <a:srgbClr val="CCFFCC"/>
          </a:solidFill>
          <a:ln w="381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2800" dirty="0">
                <a:solidFill>
                  <a:srgbClr val="000000"/>
                </a:solidFill>
                <a:ea typeface="標楷體" pitchFamily="65" charset="-120"/>
              </a:rPr>
              <a:t>填報</a:t>
            </a:r>
          </a:p>
          <a:p>
            <a:pPr algn="ctr"/>
            <a:r>
              <a:rPr lang="zh-TW" altLang="en-US" sz="2800" dirty="0">
                <a:solidFill>
                  <a:srgbClr val="000000"/>
                </a:solidFill>
                <a:latin typeface="Times New Roman" pitchFamily="18" charset="0"/>
                <a:ea typeface="標楷體" pitchFamily="65" charset="-120"/>
              </a:rPr>
              <a:t>資料系統</a:t>
            </a:r>
          </a:p>
        </p:txBody>
      </p:sp>
    </p:spTree>
    <p:extLst>
      <p:ext uri="{BB962C8B-B14F-4D97-AF65-F5344CB8AC3E}">
        <p14:creationId xmlns:p14="http://schemas.microsoft.com/office/powerpoint/2010/main" val="599308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06532"/>
                                        </p:tgtEl>
                                        <p:attrNameLst>
                                          <p:attrName>style.visibility</p:attrName>
                                        </p:attrNameLst>
                                      </p:cBhvr>
                                      <p:to>
                                        <p:strVal val="visible"/>
                                      </p:to>
                                    </p:set>
                                    <p:animScale>
                                      <p:cBhvr>
                                        <p:cTn id="7" dur="1000" decel="50000" fill="hold">
                                          <p:stCondLst>
                                            <p:cond delay="0"/>
                                          </p:stCondLst>
                                        </p:cTn>
                                        <p:tgtEl>
                                          <p:spTgt spid="40653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06532"/>
                                        </p:tgtEl>
                                        <p:attrNameLst>
                                          <p:attrName>ppt_x</p:attrName>
                                          <p:attrName>ppt_y</p:attrName>
                                        </p:attrNameLst>
                                      </p:cBhvr>
                                    </p:animMotion>
                                    <p:animEffect transition="in" filter="fade">
                                      <p:cBhvr>
                                        <p:cTn id="9" dur="1000"/>
                                        <p:tgtEl>
                                          <p:spTgt spid="40653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406533"/>
                                        </p:tgtEl>
                                        <p:attrNameLst>
                                          <p:attrName>style.visibility</p:attrName>
                                        </p:attrNameLst>
                                      </p:cBhvr>
                                      <p:to>
                                        <p:strVal val="visible"/>
                                      </p:to>
                                    </p:set>
                                    <p:animEffect transition="in" filter="slide(fromBottom)">
                                      <p:cBhvr>
                                        <p:cTn id="14" dur="500"/>
                                        <p:tgtEl>
                                          <p:spTgt spid="40653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4" presetClass="entr" presetSubtype="0" accel="100000" fill="hold" grpId="0" nodeType="clickEffect">
                                  <p:stCondLst>
                                    <p:cond delay="0"/>
                                  </p:stCondLst>
                                  <p:childTnLst>
                                    <p:set>
                                      <p:cBhvr>
                                        <p:cTn id="18" dur="1" fill="hold">
                                          <p:stCondLst>
                                            <p:cond delay="0"/>
                                          </p:stCondLst>
                                        </p:cTn>
                                        <p:tgtEl>
                                          <p:spTgt spid="406534"/>
                                        </p:tgtEl>
                                        <p:attrNameLst>
                                          <p:attrName>style.visibility</p:attrName>
                                        </p:attrNameLst>
                                      </p:cBhvr>
                                      <p:to>
                                        <p:strVal val="visible"/>
                                      </p:to>
                                    </p:set>
                                    <p:anim calcmode="lin" valueType="num">
                                      <p:cBhvr>
                                        <p:cTn id="19" dur="500" fill="hold"/>
                                        <p:tgtEl>
                                          <p:spTgt spid="406534"/>
                                        </p:tgtEl>
                                        <p:attrNameLst>
                                          <p:attrName>ppt_w</p:attrName>
                                        </p:attrNameLst>
                                      </p:cBhvr>
                                      <p:tavLst>
                                        <p:tav tm="0">
                                          <p:val>
                                            <p:strVal val="#ppt_w*0.05"/>
                                          </p:val>
                                        </p:tav>
                                        <p:tav tm="100000">
                                          <p:val>
                                            <p:strVal val="#ppt_w"/>
                                          </p:val>
                                        </p:tav>
                                      </p:tavLst>
                                    </p:anim>
                                    <p:anim calcmode="lin" valueType="num">
                                      <p:cBhvr>
                                        <p:cTn id="20" dur="500" fill="hold"/>
                                        <p:tgtEl>
                                          <p:spTgt spid="406534"/>
                                        </p:tgtEl>
                                        <p:attrNameLst>
                                          <p:attrName>ppt_h</p:attrName>
                                        </p:attrNameLst>
                                      </p:cBhvr>
                                      <p:tavLst>
                                        <p:tav tm="0">
                                          <p:val>
                                            <p:strVal val="#ppt_h"/>
                                          </p:val>
                                        </p:tav>
                                        <p:tav tm="100000">
                                          <p:val>
                                            <p:strVal val="#ppt_h"/>
                                          </p:val>
                                        </p:tav>
                                      </p:tavLst>
                                    </p:anim>
                                    <p:anim calcmode="lin" valueType="num">
                                      <p:cBhvr>
                                        <p:cTn id="21" dur="500" fill="hold"/>
                                        <p:tgtEl>
                                          <p:spTgt spid="406534"/>
                                        </p:tgtEl>
                                        <p:attrNameLst>
                                          <p:attrName>ppt_x</p:attrName>
                                        </p:attrNameLst>
                                      </p:cBhvr>
                                      <p:tavLst>
                                        <p:tav tm="0">
                                          <p:val>
                                            <p:strVal val="#ppt_x-.2"/>
                                          </p:val>
                                        </p:tav>
                                        <p:tav tm="100000">
                                          <p:val>
                                            <p:strVal val="#ppt_x"/>
                                          </p:val>
                                        </p:tav>
                                      </p:tavLst>
                                    </p:anim>
                                    <p:anim calcmode="lin" valueType="num">
                                      <p:cBhvr>
                                        <p:cTn id="22" dur="500" fill="hold"/>
                                        <p:tgtEl>
                                          <p:spTgt spid="406534"/>
                                        </p:tgtEl>
                                        <p:attrNameLst>
                                          <p:attrName>ppt_y</p:attrName>
                                        </p:attrNameLst>
                                      </p:cBhvr>
                                      <p:tavLst>
                                        <p:tav tm="0">
                                          <p:val>
                                            <p:strVal val="#ppt_y"/>
                                          </p:val>
                                        </p:tav>
                                        <p:tav tm="100000">
                                          <p:val>
                                            <p:strVal val="#ppt_y"/>
                                          </p:val>
                                        </p:tav>
                                      </p:tavLst>
                                    </p:anim>
                                    <p:animEffect transition="in" filter="fade">
                                      <p:cBhvr>
                                        <p:cTn id="23" dur="500"/>
                                        <p:tgtEl>
                                          <p:spTgt spid="40653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406535"/>
                                        </p:tgtEl>
                                        <p:attrNameLst>
                                          <p:attrName>style.visibility</p:attrName>
                                        </p:attrNameLst>
                                      </p:cBhvr>
                                      <p:to>
                                        <p:strVal val="visible"/>
                                      </p:to>
                                    </p:set>
                                    <p:animEffect transition="in" filter="wipe(down)">
                                      <p:cBhvr>
                                        <p:cTn id="28" dur="580">
                                          <p:stCondLst>
                                            <p:cond delay="0"/>
                                          </p:stCondLst>
                                        </p:cTn>
                                        <p:tgtEl>
                                          <p:spTgt spid="406535"/>
                                        </p:tgtEl>
                                      </p:cBhvr>
                                    </p:animEffect>
                                    <p:anim calcmode="lin" valueType="num">
                                      <p:cBhvr>
                                        <p:cTn id="29" dur="1822" tmFilter="0,0; 0.14,0.36; 0.43,0.73; 0.71,0.91; 1.0,1.0">
                                          <p:stCondLst>
                                            <p:cond delay="0"/>
                                          </p:stCondLst>
                                        </p:cTn>
                                        <p:tgtEl>
                                          <p:spTgt spid="406535"/>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406535"/>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406535"/>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406535"/>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406535"/>
                                        </p:tgtEl>
                                        <p:attrNameLst>
                                          <p:attrName>ppt_y</p:attrName>
                                        </p:attrNameLst>
                                      </p:cBhvr>
                                      <p:tavLst>
                                        <p:tav tm="0" fmla="#ppt_y-sin(pi*$)/81">
                                          <p:val>
                                            <p:fltVal val="0"/>
                                          </p:val>
                                        </p:tav>
                                        <p:tav tm="100000">
                                          <p:val>
                                            <p:fltVal val="1"/>
                                          </p:val>
                                        </p:tav>
                                      </p:tavLst>
                                    </p:anim>
                                    <p:animScale>
                                      <p:cBhvr>
                                        <p:cTn id="34" dur="26">
                                          <p:stCondLst>
                                            <p:cond delay="650"/>
                                          </p:stCondLst>
                                        </p:cTn>
                                        <p:tgtEl>
                                          <p:spTgt spid="406535"/>
                                        </p:tgtEl>
                                      </p:cBhvr>
                                      <p:to x="100000" y="60000"/>
                                    </p:animScale>
                                    <p:animScale>
                                      <p:cBhvr>
                                        <p:cTn id="35" dur="166" decel="50000">
                                          <p:stCondLst>
                                            <p:cond delay="676"/>
                                          </p:stCondLst>
                                        </p:cTn>
                                        <p:tgtEl>
                                          <p:spTgt spid="406535"/>
                                        </p:tgtEl>
                                      </p:cBhvr>
                                      <p:to x="100000" y="100000"/>
                                    </p:animScale>
                                    <p:animScale>
                                      <p:cBhvr>
                                        <p:cTn id="36" dur="26">
                                          <p:stCondLst>
                                            <p:cond delay="1312"/>
                                          </p:stCondLst>
                                        </p:cTn>
                                        <p:tgtEl>
                                          <p:spTgt spid="406535"/>
                                        </p:tgtEl>
                                      </p:cBhvr>
                                      <p:to x="100000" y="80000"/>
                                    </p:animScale>
                                    <p:animScale>
                                      <p:cBhvr>
                                        <p:cTn id="37" dur="166" decel="50000">
                                          <p:stCondLst>
                                            <p:cond delay="1338"/>
                                          </p:stCondLst>
                                        </p:cTn>
                                        <p:tgtEl>
                                          <p:spTgt spid="406535"/>
                                        </p:tgtEl>
                                      </p:cBhvr>
                                      <p:to x="100000" y="100000"/>
                                    </p:animScale>
                                    <p:animScale>
                                      <p:cBhvr>
                                        <p:cTn id="38" dur="26">
                                          <p:stCondLst>
                                            <p:cond delay="1642"/>
                                          </p:stCondLst>
                                        </p:cTn>
                                        <p:tgtEl>
                                          <p:spTgt spid="406535"/>
                                        </p:tgtEl>
                                      </p:cBhvr>
                                      <p:to x="100000" y="90000"/>
                                    </p:animScale>
                                    <p:animScale>
                                      <p:cBhvr>
                                        <p:cTn id="39" dur="166" decel="50000">
                                          <p:stCondLst>
                                            <p:cond delay="1668"/>
                                          </p:stCondLst>
                                        </p:cTn>
                                        <p:tgtEl>
                                          <p:spTgt spid="406535"/>
                                        </p:tgtEl>
                                      </p:cBhvr>
                                      <p:to x="100000" y="100000"/>
                                    </p:animScale>
                                    <p:animScale>
                                      <p:cBhvr>
                                        <p:cTn id="40" dur="26">
                                          <p:stCondLst>
                                            <p:cond delay="1808"/>
                                          </p:stCondLst>
                                        </p:cTn>
                                        <p:tgtEl>
                                          <p:spTgt spid="406535"/>
                                        </p:tgtEl>
                                      </p:cBhvr>
                                      <p:to x="100000" y="95000"/>
                                    </p:animScale>
                                    <p:animScale>
                                      <p:cBhvr>
                                        <p:cTn id="41" dur="166" decel="50000">
                                          <p:stCondLst>
                                            <p:cond delay="1834"/>
                                          </p:stCondLst>
                                        </p:cTn>
                                        <p:tgtEl>
                                          <p:spTgt spid="406535"/>
                                        </p:tgtEl>
                                      </p:cBhvr>
                                      <p:to x="100000" y="100000"/>
                                    </p:animScale>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grpId="0" nodeType="clickEffect">
                                  <p:stCondLst>
                                    <p:cond delay="0"/>
                                  </p:stCondLst>
                                  <p:iterate type="lt">
                                    <p:tmPct val="0"/>
                                  </p:iterate>
                                  <p:childTnLst>
                                    <p:set>
                                      <p:cBhvr>
                                        <p:cTn id="45" dur="1" fill="hold">
                                          <p:stCondLst>
                                            <p:cond delay="0"/>
                                          </p:stCondLst>
                                        </p:cTn>
                                        <p:tgtEl>
                                          <p:spTgt spid="406536"/>
                                        </p:tgtEl>
                                        <p:attrNameLst>
                                          <p:attrName>style.visibility</p:attrName>
                                        </p:attrNameLst>
                                      </p:cBhvr>
                                      <p:to>
                                        <p:strVal val="visible"/>
                                      </p:to>
                                    </p:set>
                                    <p:anim calcmode="lin" valueType="num">
                                      <p:cBhvr additive="base">
                                        <p:cTn id="46" dur="500" fill="hold"/>
                                        <p:tgtEl>
                                          <p:spTgt spid="406536"/>
                                        </p:tgtEl>
                                        <p:attrNameLst>
                                          <p:attrName>ppt_x</p:attrName>
                                        </p:attrNameLst>
                                      </p:cBhvr>
                                      <p:tavLst>
                                        <p:tav tm="0">
                                          <p:val>
                                            <p:strVal val="#ppt_x"/>
                                          </p:val>
                                        </p:tav>
                                        <p:tav tm="100000">
                                          <p:val>
                                            <p:strVal val="#ppt_x"/>
                                          </p:val>
                                        </p:tav>
                                      </p:tavLst>
                                    </p:anim>
                                    <p:anim calcmode="lin" valueType="num">
                                      <p:cBhvr additive="base">
                                        <p:cTn id="47" dur="500" fill="hold"/>
                                        <p:tgtEl>
                                          <p:spTgt spid="406536"/>
                                        </p:tgtEl>
                                        <p:attrNameLst>
                                          <p:attrName>ppt_y</p:attrName>
                                        </p:attrNameLst>
                                      </p:cBhvr>
                                      <p:tavLst>
                                        <p:tav tm="0">
                                          <p:val>
                                            <p:strVal val="1+#ppt_h/2"/>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406537"/>
                                        </p:tgtEl>
                                        <p:attrNameLst>
                                          <p:attrName>style.visibility</p:attrName>
                                        </p:attrNameLst>
                                      </p:cBhvr>
                                      <p:to>
                                        <p:strVal val="visible"/>
                                      </p:to>
                                    </p:set>
                                    <p:animEffect transition="in" filter="randombar(horizontal)">
                                      <p:cBhvr>
                                        <p:cTn id="52" dur="500"/>
                                        <p:tgtEl>
                                          <p:spTgt spid="406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32" grpId="0" animBg="1"/>
      <p:bldP spid="406533" grpId="0" animBg="1"/>
      <p:bldP spid="406534" grpId="0" animBg="1"/>
      <p:bldP spid="406535" grpId="0" animBg="1"/>
      <p:bldP spid="406536" grpId="0" animBg="1"/>
      <p:bldP spid="406537"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3" name="Rectangle 3"/>
          <p:cNvSpPr>
            <a:spLocks noChangeArrowheads="1"/>
          </p:cNvSpPr>
          <p:nvPr/>
        </p:nvSpPr>
        <p:spPr bwMode="auto">
          <a:xfrm>
            <a:off x="1979613" y="3573463"/>
            <a:ext cx="5480050" cy="592137"/>
          </a:xfrm>
          <a:prstGeom prst="rect">
            <a:avLst/>
          </a:prstGeom>
          <a:noFill/>
          <a:ln w="12700">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1" hangingPunct="1">
              <a:spcBef>
                <a:spcPct val="50000"/>
              </a:spcBef>
            </a:pPr>
            <a:r>
              <a:rPr kumimoji="1" lang="zh-TW" altLang="en-US" sz="3200" dirty="0">
                <a:solidFill>
                  <a:srgbClr val="0033CC"/>
                </a:solidFill>
                <a:latin typeface="+mn-ea"/>
                <a:ea typeface="+mn-ea"/>
              </a:rPr>
              <a:t>提供個案服務的社會服務單位</a:t>
            </a:r>
          </a:p>
        </p:txBody>
      </p:sp>
      <p:pic>
        <p:nvPicPr>
          <p:cNvPr id="363524" name="Picture 4" descr="AG00090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215606" y="4293096"/>
            <a:ext cx="769938" cy="990600"/>
          </a:xfrm>
          <a:prstGeom prst="rect">
            <a:avLst/>
          </a:prstGeom>
          <a:noFill/>
          <a:extLst>
            <a:ext uri="{909E8E84-426E-40DD-AFC4-6F175D3DCCD1}">
              <a14:hiddenFill xmlns:a14="http://schemas.microsoft.com/office/drawing/2010/main">
                <a:solidFill>
                  <a:srgbClr val="FFFFFF"/>
                </a:solidFill>
              </a14:hiddenFill>
            </a:ext>
          </a:extLst>
        </p:spPr>
      </p:pic>
      <p:sp>
        <p:nvSpPr>
          <p:cNvPr id="363525" name="Rectangle 5"/>
          <p:cNvSpPr>
            <a:spLocks noChangeArrowheads="1"/>
          </p:cNvSpPr>
          <p:nvPr/>
        </p:nvSpPr>
        <p:spPr bwMode="auto">
          <a:xfrm>
            <a:off x="3689350" y="5301208"/>
            <a:ext cx="1822450" cy="592137"/>
          </a:xfrm>
          <a:prstGeom prst="rect">
            <a:avLst/>
          </a:prstGeom>
          <a:noFill/>
          <a:ln w="12700">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1" hangingPunct="1"/>
            <a:r>
              <a:rPr kumimoji="1" lang="zh-TW" altLang="en-US" sz="3200" dirty="0">
                <a:solidFill>
                  <a:srgbClr val="0033CC"/>
                </a:solidFill>
                <a:latin typeface="+mn-ea"/>
                <a:ea typeface="+mn-ea"/>
              </a:rPr>
              <a:t>負責社工</a:t>
            </a:r>
          </a:p>
        </p:txBody>
      </p:sp>
      <p:sp>
        <p:nvSpPr>
          <p:cNvPr id="363526" name="Rectangle 6"/>
          <p:cNvSpPr>
            <a:spLocks noGrp="1" noChangeArrowheads="1"/>
          </p:cNvSpPr>
          <p:nvPr>
            <p:ph idx="1"/>
          </p:nvPr>
        </p:nvSpPr>
        <p:spPr>
          <a:xfrm>
            <a:off x="949722" y="1600993"/>
            <a:ext cx="7848600" cy="1900015"/>
          </a:xfrm>
        </p:spPr>
        <p:txBody>
          <a:bodyPr/>
          <a:lstStyle/>
          <a:p>
            <a:pPr>
              <a:buFont typeface="Wingdings" pitchFamily="2" charset="2"/>
              <a:buNone/>
            </a:pPr>
            <a:r>
              <a:rPr lang="zh-TW" altLang="en-US" sz="3600" b="1" dirty="0">
                <a:solidFill>
                  <a:srgbClr val="000000"/>
                </a:solidFill>
              </a:rPr>
              <a:t>「個案主管」模式</a:t>
            </a:r>
          </a:p>
          <a:p>
            <a:r>
              <a:rPr lang="zh-TW" altLang="en-US" sz="3300" dirty="0"/>
              <a:t>個案主管負責協調各專業人員間的合作</a:t>
            </a:r>
          </a:p>
          <a:p>
            <a:r>
              <a:rPr lang="zh-TW" altLang="en-US" sz="3300" dirty="0"/>
              <a:t>避免兒童要多次重複不快經歷</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59</a:t>
            </a:fld>
            <a:endParaRPr lang="en-US" altLang="zh-HK"/>
          </a:p>
        </p:txBody>
      </p:sp>
      <p:sp>
        <p:nvSpPr>
          <p:cNvPr id="363529" name="Rectangle 9"/>
          <p:cNvSpPr>
            <a:spLocks noChangeArrowheads="1"/>
          </p:cNvSpPr>
          <p:nvPr/>
        </p:nvSpPr>
        <p:spPr bwMode="auto">
          <a:xfrm>
            <a:off x="971550" y="404813"/>
            <a:ext cx="396081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zh-TW" altLang="en-US" sz="4800" b="1" dirty="0">
                <a:solidFill>
                  <a:srgbClr val="000000"/>
                </a:solidFill>
                <a:latin typeface="+mj-lt"/>
                <a:ea typeface="+mj-ea"/>
                <a:cs typeface="+mj-cs"/>
              </a:rPr>
              <a:t>跨專業合作</a:t>
            </a:r>
          </a:p>
        </p:txBody>
      </p:sp>
    </p:spTree>
    <p:extLst>
      <p:ext uri="{BB962C8B-B14F-4D97-AF65-F5344CB8AC3E}">
        <p14:creationId xmlns:p14="http://schemas.microsoft.com/office/powerpoint/2010/main" val="157674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63523"/>
                                        </p:tgtEl>
                                        <p:attrNameLst>
                                          <p:attrName>style.visibility</p:attrName>
                                        </p:attrNameLst>
                                      </p:cBhvr>
                                      <p:to>
                                        <p:strVal val="visible"/>
                                      </p:to>
                                    </p:set>
                                    <p:animScale>
                                      <p:cBhvr>
                                        <p:cTn id="7" dur="1000" decel="50000" fill="hold">
                                          <p:stCondLst>
                                            <p:cond delay="0"/>
                                          </p:stCondLst>
                                        </p:cTn>
                                        <p:tgtEl>
                                          <p:spTgt spid="3635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63523"/>
                                        </p:tgtEl>
                                        <p:attrNameLst>
                                          <p:attrName>ppt_x</p:attrName>
                                          <p:attrName>ppt_y</p:attrName>
                                        </p:attrNameLst>
                                      </p:cBhvr>
                                    </p:animMotion>
                                    <p:animEffect transition="in" filter="fade">
                                      <p:cBhvr>
                                        <p:cTn id="9" dur="1000"/>
                                        <p:tgtEl>
                                          <p:spTgt spid="36352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363524"/>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52" presetClass="entr" presetSubtype="0" fill="hold" grpId="0" nodeType="clickEffect">
                                  <p:stCondLst>
                                    <p:cond delay="0"/>
                                  </p:stCondLst>
                                  <p:childTnLst>
                                    <p:set>
                                      <p:cBhvr>
                                        <p:cTn id="17" dur="1" fill="hold">
                                          <p:stCondLst>
                                            <p:cond delay="0"/>
                                          </p:stCondLst>
                                        </p:cTn>
                                        <p:tgtEl>
                                          <p:spTgt spid="363525"/>
                                        </p:tgtEl>
                                        <p:attrNameLst>
                                          <p:attrName>style.visibility</p:attrName>
                                        </p:attrNameLst>
                                      </p:cBhvr>
                                      <p:to>
                                        <p:strVal val="visible"/>
                                      </p:to>
                                    </p:set>
                                    <p:animScale>
                                      <p:cBhvr>
                                        <p:cTn id="18" dur="1000" decel="50000" fill="hold">
                                          <p:stCondLst>
                                            <p:cond delay="0"/>
                                          </p:stCondLst>
                                        </p:cTn>
                                        <p:tgtEl>
                                          <p:spTgt spid="3635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363525"/>
                                        </p:tgtEl>
                                        <p:attrNameLst>
                                          <p:attrName>ppt_x</p:attrName>
                                          <p:attrName>ppt_y</p:attrName>
                                        </p:attrNameLst>
                                      </p:cBhvr>
                                    </p:animMotion>
                                    <p:animEffect transition="in" filter="fade">
                                      <p:cBhvr>
                                        <p:cTn id="20" dur="1000"/>
                                        <p:tgtEl>
                                          <p:spTgt spid="3635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3" grpId="0" animBg="1"/>
      <p:bldP spid="3635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chemeClr val="tx1"/>
                </a:solidFill>
              </a:rPr>
              <a:t>虐待兒童的類型</a:t>
            </a:r>
            <a:endParaRPr lang="zh-HK" altLang="en-US" dirty="0"/>
          </a:p>
        </p:txBody>
      </p:sp>
      <p:sp>
        <p:nvSpPr>
          <p:cNvPr id="3" name="內容版面配置區 2"/>
          <p:cNvSpPr>
            <a:spLocks noGrp="1"/>
          </p:cNvSpPr>
          <p:nvPr>
            <p:ph idx="1"/>
          </p:nvPr>
        </p:nvSpPr>
        <p:spPr>
          <a:xfrm>
            <a:off x="611560" y="2204864"/>
            <a:ext cx="8075240" cy="3921299"/>
          </a:xfrm>
        </p:spPr>
        <p:txBody>
          <a:bodyPr/>
          <a:lstStyle/>
          <a:p>
            <a:pPr marL="0" lvl="0" indent="0" eaLnBrk="1" hangingPunct="1">
              <a:lnSpc>
                <a:spcPct val="90000"/>
              </a:lnSpc>
              <a:buNone/>
            </a:pPr>
            <a:r>
              <a:rPr lang="zh-TW" altLang="en-US" sz="3600" b="1" dirty="0" smtClean="0">
                <a:solidFill>
                  <a:srgbClr val="9900FF"/>
                </a:solidFill>
              </a:rPr>
              <a:t>精神</a:t>
            </a:r>
            <a:r>
              <a:rPr lang="zh-TW" altLang="en-US" sz="3600" b="1" dirty="0">
                <a:solidFill>
                  <a:srgbClr val="9900FF"/>
                </a:solidFill>
              </a:rPr>
              <a:t>虐待</a:t>
            </a:r>
            <a:endParaRPr lang="en-US" altLang="zh-TW" sz="3600" b="1" dirty="0">
              <a:solidFill>
                <a:srgbClr val="9900FF"/>
              </a:solidFill>
            </a:endParaRPr>
          </a:p>
          <a:p>
            <a:pPr lvl="0" eaLnBrk="1" hangingPunct="1">
              <a:lnSpc>
                <a:spcPct val="90000"/>
              </a:lnSpc>
              <a:buFont typeface="Wingdings" pitchFamily="2" charset="2"/>
              <a:buChar char="Ø"/>
            </a:pPr>
            <a:r>
              <a:rPr lang="zh-TW" altLang="en-US" b="1" dirty="0">
                <a:solidFill>
                  <a:srgbClr val="333399"/>
                </a:solidFill>
              </a:rPr>
              <a:t>危害或損害兒童情緒或智力發展</a:t>
            </a:r>
            <a:r>
              <a:rPr lang="zh-TW" altLang="en-US" b="1" dirty="0" smtClean="0">
                <a:solidFill>
                  <a:srgbClr val="333399"/>
                </a:solidFill>
              </a:rPr>
              <a:t>的重複行為</a:t>
            </a:r>
            <a:r>
              <a:rPr lang="zh-TW" altLang="en-US" b="1" dirty="0">
                <a:solidFill>
                  <a:srgbClr val="333399"/>
                </a:solidFill>
              </a:rPr>
              <a:t>及態度</a:t>
            </a:r>
            <a:r>
              <a:rPr lang="zh-TW" altLang="en-US" b="1" dirty="0" smtClean="0">
                <a:solidFill>
                  <a:srgbClr val="333399"/>
                </a:solidFill>
              </a:rPr>
              <a:t>模式或極端事件</a:t>
            </a:r>
            <a:endParaRPr lang="zh-TW" altLang="en-US" b="1" dirty="0">
              <a:solidFill>
                <a:srgbClr val="333399"/>
              </a:solidFill>
            </a:endParaRPr>
          </a:p>
          <a:p>
            <a:pPr marL="0" lvl="0" indent="0" eaLnBrk="1" hangingPunct="1">
              <a:lnSpc>
                <a:spcPct val="90000"/>
              </a:lnSpc>
              <a:buNone/>
            </a:pPr>
            <a:endParaRPr lang="en-US" altLang="zh-TW" b="1" dirty="0">
              <a:solidFill>
                <a:srgbClr val="CC00FF"/>
              </a:solidFill>
            </a:endParaRPr>
          </a:p>
          <a:p>
            <a:pPr marL="0" lvl="0" indent="0" eaLnBrk="1" hangingPunct="1">
              <a:lnSpc>
                <a:spcPct val="90000"/>
              </a:lnSpc>
              <a:buNone/>
            </a:pPr>
            <a:r>
              <a:rPr lang="zh-TW" altLang="en-US" sz="3600" b="1" dirty="0">
                <a:solidFill>
                  <a:srgbClr val="9900FF"/>
                </a:solidFill>
              </a:rPr>
              <a:t>多種虐待</a:t>
            </a:r>
          </a:p>
          <a:p>
            <a:endParaRPr lang="zh-HK" altLang="en-US" dirty="0"/>
          </a:p>
        </p:txBody>
      </p:sp>
      <p:sp>
        <p:nvSpPr>
          <p:cNvPr id="4" name="投影片編號版面配置區 3"/>
          <p:cNvSpPr>
            <a:spLocks noGrp="1"/>
          </p:cNvSpPr>
          <p:nvPr>
            <p:ph type="sldNum" sz="quarter" idx="12"/>
          </p:nvPr>
        </p:nvSpPr>
        <p:spPr/>
        <p:txBody>
          <a:bodyPr/>
          <a:lstStyle/>
          <a:p>
            <a:pPr>
              <a:defRPr/>
            </a:pPr>
            <a:fld id="{3E29E152-333F-4C78-BEC9-8EBF792C7ED1}" type="slidenum">
              <a:rPr lang="en-US" altLang="zh-HK" smtClean="0"/>
              <a:pPr>
                <a:defRPr/>
              </a:pPr>
              <a:t>6</a:t>
            </a:fld>
            <a:endParaRPr lang="en-US" altLang="zh-HK"/>
          </a:p>
        </p:txBody>
      </p:sp>
    </p:spTree>
    <p:extLst>
      <p:ext uri="{BB962C8B-B14F-4D97-AF65-F5344CB8AC3E}">
        <p14:creationId xmlns:p14="http://schemas.microsoft.com/office/powerpoint/2010/main" val="3973387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a:xfrm>
            <a:off x="971550" y="117475"/>
            <a:ext cx="7596188" cy="1295400"/>
          </a:xfrm>
          <a:noFill/>
          <a:ln/>
        </p:spPr>
        <p:txBody>
          <a:bodyPr/>
          <a:lstStyle/>
          <a:p>
            <a:r>
              <a:rPr lang="zh-TW" altLang="en-US" b="1" dirty="0"/>
              <a:t>個案主管</a:t>
            </a:r>
          </a:p>
        </p:txBody>
      </p:sp>
      <p:sp>
        <p:nvSpPr>
          <p:cNvPr id="736259" name="Rectangle 3"/>
          <p:cNvSpPr>
            <a:spLocks noGrp="1" noChangeArrowheads="1"/>
          </p:cNvSpPr>
          <p:nvPr>
            <p:ph idx="1"/>
          </p:nvPr>
        </p:nvSpPr>
        <p:spPr>
          <a:xfrm>
            <a:off x="467544" y="1268760"/>
            <a:ext cx="8219256" cy="4968552"/>
          </a:xfrm>
          <a:noFill/>
          <a:ln/>
        </p:spPr>
        <p:txBody>
          <a:bodyPr/>
          <a:lstStyle/>
          <a:p>
            <a:pPr marL="0" indent="0">
              <a:lnSpc>
                <a:spcPct val="80000"/>
              </a:lnSpc>
              <a:buNone/>
            </a:pPr>
            <a:r>
              <a:rPr lang="zh-TW" altLang="en-US" b="1" dirty="0" smtClean="0">
                <a:latin typeface="新細明體" charset="-120"/>
              </a:rPr>
              <a:t>已知個案</a:t>
            </a:r>
            <a:endParaRPr lang="en-US" altLang="zh-TW" b="1" dirty="0" smtClean="0">
              <a:latin typeface="新細明體" charset="-120"/>
            </a:endParaRPr>
          </a:p>
          <a:p>
            <a:pPr marL="349250" lvl="1" indent="-349250">
              <a:lnSpc>
                <a:spcPct val="80000"/>
              </a:lnSpc>
            </a:pPr>
            <a:r>
              <a:rPr lang="zh-TW" altLang="en-US" sz="3200" dirty="0" smtClean="0">
                <a:latin typeface="新細明體" charset="-120"/>
              </a:rPr>
              <a:t>個案社工</a:t>
            </a:r>
            <a:endParaRPr lang="en-US" altLang="zh-TW" sz="3200" dirty="0" smtClean="0">
              <a:latin typeface="新細明體" charset="-120"/>
            </a:endParaRPr>
          </a:p>
          <a:p>
            <a:pPr marL="349250" lvl="1" indent="-349250">
              <a:lnSpc>
                <a:spcPct val="80000"/>
              </a:lnSpc>
            </a:pPr>
            <a:r>
              <a:rPr lang="zh-TW" altLang="en-US" sz="3200" dirty="0">
                <a:latin typeface="新細明體" charset="-120"/>
              </a:rPr>
              <a:t>於</a:t>
            </a:r>
            <a:r>
              <a:rPr lang="zh-TW" altLang="zh-HK" sz="3200" dirty="0" smtClean="0">
                <a:latin typeface="新細明體" charset="-120"/>
              </a:rPr>
              <a:t>小學</a:t>
            </a:r>
            <a:r>
              <a:rPr lang="zh-TW" altLang="zh-HK" sz="3200" dirty="0">
                <a:latin typeface="新細明體" charset="-120"/>
              </a:rPr>
              <a:t>服務的學生輔導</a:t>
            </a:r>
            <a:r>
              <a:rPr lang="zh-TW" altLang="zh-HK" sz="3200" dirty="0" smtClean="0">
                <a:latin typeface="新細明體" charset="-120"/>
              </a:rPr>
              <a:t>人員</a:t>
            </a:r>
            <a:r>
              <a:rPr lang="en-US" altLang="zh-TW" sz="3200" dirty="0" smtClean="0">
                <a:latin typeface="新細明體" charset="-120"/>
              </a:rPr>
              <a:t>(</a:t>
            </a:r>
            <a:r>
              <a:rPr lang="zh-TW" altLang="zh-HK" sz="3200" dirty="0" smtClean="0">
                <a:latin typeface="新細明體" charset="-120"/>
              </a:rPr>
              <a:t>由</a:t>
            </a:r>
            <a:r>
              <a:rPr lang="zh-TW" altLang="zh-HK" sz="3200" dirty="0">
                <a:latin typeface="新細明體" charset="-120"/>
              </a:rPr>
              <a:t>非政府機構聘用的註冊</a:t>
            </a:r>
            <a:r>
              <a:rPr lang="zh-TW" altLang="zh-HK" sz="3200" dirty="0" smtClean="0">
                <a:latin typeface="新細明體" charset="-120"/>
              </a:rPr>
              <a:t>社工</a:t>
            </a:r>
            <a:r>
              <a:rPr lang="en-US" altLang="zh-TW" sz="3200" dirty="0" smtClean="0">
                <a:latin typeface="新細明體" charset="-120"/>
              </a:rPr>
              <a:t>)</a:t>
            </a:r>
            <a:endParaRPr lang="en-US" altLang="zh-TW" sz="3200" dirty="0">
              <a:latin typeface="新細明體" charset="-120"/>
            </a:endParaRPr>
          </a:p>
          <a:p>
            <a:pPr marL="0" indent="0">
              <a:lnSpc>
                <a:spcPct val="80000"/>
              </a:lnSpc>
              <a:buNone/>
            </a:pPr>
            <a:r>
              <a:rPr lang="zh-TW" altLang="en-US" b="1" dirty="0" smtClean="0">
                <a:latin typeface="新細明體" charset="-120"/>
              </a:rPr>
              <a:t>新個案：</a:t>
            </a:r>
            <a:r>
              <a:rPr lang="zh-CN" altLang="en-US" b="1" dirty="0" smtClean="0">
                <a:latin typeface="新細明體" charset="-120"/>
              </a:rPr>
              <a:t>社會福利</a:t>
            </a:r>
            <a:r>
              <a:rPr lang="zh-CN" altLang="en-US" b="1" dirty="0">
                <a:latin typeface="新細明體" charset="-120"/>
              </a:rPr>
              <a:t>署</a:t>
            </a:r>
            <a:r>
              <a:rPr lang="zh-CN" altLang="en-US" b="1" dirty="0">
                <a:solidFill>
                  <a:srgbClr val="FF0000"/>
                </a:solidFill>
                <a:latin typeface="新細明體" charset="-120"/>
              </a:rPr>
              <a:t>保護家庭及兒童服務課</a:t>
            </a:r>
            <a:endParaRPr lang="zh-CN" altLang="zh-TW" b="1" dirty="0">
              <a:solidFill>
                <a:srgbClr val="FF0000"/>
              </a:solidFill>
              <a:latin typeface="新細明體" charset="-120"/>
            </a:endParaRPr>
          </a:p>
          <a:p>
            <a:pPr>
              <a:lnSpc>
                <a:spcPct val="80000"/>
              </a:lnSpc>
              <a:buFont typeface="Wingdings" pitchFamily="2" charset="2"/>
              <a:buNone/>
            </a:pPr>
            <a:r>
              <a:rPr lang="zh-TW" altLang="en-US" sz="2800" dirty="0">
                <a:latin typeface="Times New Roman" pitchFamily="18" charset="0"/>
              </a:rPr>
              <a:t>	</a:t>
            </a:r>
            <a:r>
              <a:rPr lang="en-US" altLang="zh-CN" sz="2800" dirty="0">
                <a:latin typeface="Times New Roman" pitchFamily="18" charset="0"/>
              </a:rPr>
              <a:t>(Family and Child Protective Services Unit/ FCPSU)</a:t>
            </a:r>
          </a:p>
          <a:p>
            <a:pPr marL="349250" lvl="1" indent="-349250">
              <a:lnSpc>
                <a:spcPct val="80000"/>
              </a:lnSpc>
            </a:pPr>
            <a:r>
              <a:rPr lang="zh-TW" altLang="en-US" sz="3200" dirty="0">
                <a:latin typeface="新細明體" charset="-120"/>
              </a:rPr>
              <a:t>當值社工</a:t>
            </a:r>
          </a:p>
          <a:p>
            <a:pPr marL="349250" lvl="1" indent="-349250">
              <a:lnSpc>
                <a:spcPct val="80000"/>
              </a:lnSpc>
            </a:pPr>
            <a:r>
              <a:rPr lang="zh-TW" altLang="en-US" sz="3200" dirty="0">
                <a:latin typeface="新細明體" charset="-120"/>
              </a:rPr>
              <a:t>保護兒童特別調查</a:t>
            </a:r>
            <a:r>
              <a:rPr lang="zh-TW" altLang="en-US" sz="3200" dirty="0" smtClean="0">
                <a:latin typeface="新細明體" charset="-120"/>
              </a:rPr>
              <a:t>隊　</a:t>
            </a:r>
            <a:r>
              <a:rPr lang="en-US" altLang="zh-TW" sz="3200" dirty="0" smtClean="0">
                <a:latin typeface="Times New Roman" pitchFamily="18" charset="0"/>
              </a:rPr>
              <a:t>(</a:t>
            </a:r>
            <a:r>
              <a:rPr lang="en-US" altLang="zh-TW" sz="3200" dirty="0">
                <a:latin typeface="Times New Roman" pitchFamily="18" charset="0"/>
              </a:rPr>
              <a:t>Child Protection Special Investigation Team/ CPSIT</a:t>
            </a:r>
            <a:r>
              <a:rPr lang="en-US" altLang="zh-TW" sz="3200" dirty="0" smtClean="0">
                <a:latin typeface="Times New Roman" pitchFamily="18" charset="0"/>
              </a:rPr>
              <a:t>)</a:t>
            </a:r>
          </a:p>
          <a:p>
            <a:pPr marL="349250" lvl="1">
              <a:lnSpc>
                <a:spcPct val="80000"/>
              </a:lnSpc>
            </a:pPr>
            <a:r>
              <a:rPr lang="zh-TW" altLang="en-US" sz="3200" dirty="0" smtClean="0">
                <a:latin typeface="Times New Roman" pitchFamily="18" charset="0"/>
              </a:rPr>
              <a:t>調查社工</a:t>
            </a:r>
            <a:endParaRPr lang="en-US" altLang="zh-TW" sz="3200" dirty="0">
              <a:latin typeface="新細明體" charset="-120"/>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60</a:t>
            </a:fld>
            <a:endParaRPr lang="en-US" altLang="zh-HK"/>
          </a:p>
        </p:txBody>
      </p:sp>
    </p:spTree>
    <p:extLst>
      <p:ext uri="{BB962C8B-B14F-4D97-AF65-F5344CB8AC3E}">
        <p14:creationId xmlns:p14="http://schemas.microsoft.com/office/powerpoint/2010/main" val="3332461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nvPr>
        </p:nvSpPr>
        <p:spPr/>
        <p:txBody>
          <a:bodyPr/>
          <a:lstStyle/>
          <a:p>
            <a:r>
              <a:rPr lang="zh-TW" altLang="en-US" sz="4400" b="1" dirty="0">
                <a:solidFill>
                  <a:srgbClr val="000000"/>
                </a:solidFill>
              </a:rPr>
              <a:t>社會背景調查</a:t>
            </a:r>
          </a:p>
        </p:txBody>
      </p:sp>
      <p:sp>
        <p:nvSpPr>
          <p:cNvPr id="620547" name="Rectangle 3"/>
          <p:cNvSpPr>
            <a:spLocks noGrp="1" noChangeArrowheads="1"/>
          </p:cNvSpPr>
          <p:nvPr>
            <p:ph idx="1"/>
          </p:nvPr>
        </p:nvSpPr>
        <p:spPr/>
        <p:txBody>
          <a:bodyPr/>
          <a:lstStyle/>
          <a:p>
            <a:pPr>
              <a:lnSpc>
                <a:spcPct val="90000"/>
              </a:lnSpc>
              <a:buFont typeface="Wingdings" panose="05000000000000000000" pitchFamily="2" charset="2"/>
              <a:buChar char="Ø"/>
            </a:pPr>
            <a:r>
              <a:rPr lang="zh-TW" altLang="en-US" b="1" dirty="0">
                <a:solidFill>
                  <a:srgbClr val="000000"/>
                </a:solidFill>
              </a:rPr>
              <a:t>由負責社工調查</a:t>
            </a:r>
          </a:p>
          <a:p>
            <a:pPr marL="857250" lvl="2" indent="-457200">
              <a:lnSpc>
                <a:spcPct val="90000"/>
              </a:lnSpc>
              <a:buFont typeface="Wingdings" panose="05000000000000000000" pitchFamily="2" charset="2"/>
              <a:buChar char="ü"/>
            </a:pPr>
            <a:r>
              <a:rPr lang="zh-TW" altLang="en-US" sz="2800" dirty="0">
                <a:solidFill>
                  <a:srgbClr val="000000"/>
                </a:solidFill>
                <a:cs typeface="+mn-cs"/>
              </a:rPr>
              <a:t>家庭成員及關係</a:t>
            </a:r>
          </a:p>
          <a:p>
            <a:pPr marL="857250" lvl="2" indent="-457200">
              <a:lnSpc>
                <a:spcPct val="90000"/>
              </a:lnSpc>
              <a:buFont typeface="Wingdings" panose="05000000000000000000" pitchFamily="2" charset="2"/>
              <a:buChar char="ü"/>
            </a:pPr>
            <a:r>
              <a:rPr lang="zh-TW" altLang="en-US" sz="2800" dirty="0">
                <a:solidFill>
                  <a:srgbClr val="000000"/>
                </a:solidFill>
                <a:cs typeface="+mn-cs"/>
              </a:rPr>
              <a:t>居住環境</a:t>
            </a:r>
          </a:p>
          <a:p>
            <a:pPr marL="857250" lvl="2" indent="-457200">
              <a:lnSpc>
                <a:spcPct val="90000"/>
              </a:lnSpc>
              <a:buFont typeface="Wingdings" panose="05000000000000000000" pitchFamily="2" charset="2"/>
              <a:buChar char="ü"/>
            </a:pPr>
            <a:r>
              <a:rPr lang="zh-TW" altLang="en-US" sz="2800" dirty="0">
                <a:solidFill>
                  <a:srgbClr val="000000"/>
                </a:solidFill>
                <a:cs typeface="+mn-cs"/>
              </a:rPr>
              <a:t>經濟情況</a:t>
            </a:r>
          </a:p>
          <a:p>
            <a:pPr marL="857250" lvl="2" indent="-457200">
              <a:lnSpc>
                <a:spcPct val="90000"/>
              </a:lnSpc>
              <a:buFont typeface="Wingdings" panose="05000000000000000000" pitchFamily="2" charset="2"/>
              <a:buChar char="ü"/>
            </a:pPr>
            <a:r>
              <a:rPr lang="zh-TW" altLang="en-US" sz="2800" dirty="0">
                <a:solidFill>
                  <a:srgbClr val="000000"/>
                </a:solidFill>
                <a:cs typeface="+mn-cs"/>
              </a:rPr>
              <a:t>兒童成長歷程及照顧安排</a:t>
            </a:r>
          </a:p>
          <a:p>
            <a:pPr marL="857250" lvl="2" indent="-457200">
              <a:lnSpc>
                <a:spcPct val="90000"/>
              </a:lnSpc>
              <a:buFont typeface="Wingdings" panose="05000000000000000000" pitchFamily="2" charset="2"/>
              <a:buChar char="ü"/>
            </a:pPr>
            <a:r>
              <a:rPr lang="zh-TW" altLang="en-US" sz="2800" dirty="0">
                <a:solidFill>
                  <a:srgbClr val="000000"/>
                </a:solidFill>
                <a:cs typeface="+mn-cs"/>
              </a:rPr>
              <a:t>父母照顧／管教子女的模式</a:t>
            </a:r>
          </a:p>
          <a:p>
            <a:pPr marL="857250" lvl="2" indent="-457200">
              <a:lnSpc>
                <a:spcPct val="90000"/>
              </a:lnSpc>
              <a:buFont typeface="Wingdings" panose="05000000000000000000" pitchFamily="2" charset="2"/>
              <a:buChar char="ü"/>
            </a:pPr>
            <a:r>
              <a:rPr lang="zh-TW" altLang="en-US" sz="2800" dirty="0">
                <a:solidFill>
                  <a:srgbClr val="000000"/>
                </a:solidFill>
                <a:cs typeface="+mn-cs"/>
              </a:rPr>
              <a:t>家庭成員的問題、能力及支援網路</a:t>
            </a:r>
          </a:p>
          <a:p>
            <a:pPr marL="857250" lvl="2" indent="-457200">
              <a:lnSpc>
                <a:spcPct val="90000"/>
              </a:lnSpc>
              <a:buFont typeface="Wingdings" panose="05000000000000000000" pitchFamily="2" charset="2"/>
              <a:buChar char="ü"/>
            </a:pPr>
            <a:r>
              <a:rPr lang="zh-TW" altLang="en-US" sz="2800" dirty="0">
                <a:solidFill>
                  <a:srgbClr val="000000"/>
                </a:solidFill>
                <a:cs typeface="+mn-cs"/>
              </a:rPr>
              <a:t>父母、兒童</a:t>
            </a:r>
            <a:r>
              <a:rPr lang="zh-TW" altLang="en-US" sz="2800" dirty="0">
                <a:solidFill>
                  <a:srgbClr val="000000"/>
                </a:solidFill>
              </a:rPr>
              <a:t>及有關家庭成員的態度及未來計劃</a:t>
            </a:r>
          </a:p>
          <a:p>
            <a:pPr>
              <a:lnSpc>
                <a:spcPct val="90000"/>
              </a:lnSpc>
              <a:buFont typeface="Wingdings" panose="05000000000000000000" pitchFamily="2" charset="2"/>
              <a:buChar char="ü"/>
            </a:pPr>
            <a:endParaRPr lang="en-US" altLang="zh-TW" sz="2800"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61</a:t>
            </a:fld>
            <a:endParaRPr lang="en-US" altLang="zh-HK"/>
          </a:p>
        </p:txBody>
      </p:sp>
    </p:spTree>
    <p:extLst>
      <p:ext uri="{BB962C8B-B14F-4D97-AF65-F5344CB8AC3E}">
        <p14:creationId xmlns:p14="http://schemas.microsoft.com/office/powerpoint/2010/main" val="302877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5666" name="Rectangle 2"/>
          <p:cNvSpPr>
            <a:spLocks noGrp="1" noChangeArrowheads="1"/>
          </p:cNvSpPr>
          <p:nvPr>
            <p:ph type="title"/>
          </p:nvPr>
        </p:nvSpPr>
        <p:spPr>
          <a:xfrm>
            <a:off x="537294" y="193204"/>
            <a:ext cx="8229600" cy="1143000"/>
          </a:xfrm>
        </p:spPr>
        <p:txBody>
          <a:bodyPr/>
          <a:lstStyle/>
          <a:p>
            <a:r>
              <a:rPr lang="zh-TW" altLang="en-US" sz="4000" b="1" dirty="0">
                <a:solidFill>
                  <a:srgbClr val="000000"/>
                </a:solidFill>
              </a:rPr>
              <a:t>社會背景調查</a:t>
            </a:r>
            <a:r>
              <a:rPr lang="en-US" altLang="zh-TW" sz="4000" b="1" dirty="0">
                <a:solidFill>
                  <a:srgbClr val="000000"/>
                </a:solidFill>
              </a:rPr>
              <a:t>--</a:t>
            </a:r>
            <a:r>
              <a:rPr lang="zh-TW" altLang="en-US" sz="4000" b="1" dirty="0">
                <a:solidFill>
                  <a:srgbClr val="000000"/>
                </a:solidFill>
              </a:rPr>
              <a:t>注意事項</a:t>
            </a:r>
          </a:p>
        </p:txBody>
      </p:sp>
      <p:sp>
        <p:nvSpPr>
          <p:cNvPr id="625667" name="Rectangle 3"/>
          <p:cNvSpPr>
            <a:spLocks noGrp="1" noChangeArrowheads="1"/>
          </p:cNvSpPr>
          <p:nvPr>
            <p:ph idx="1"/>
          </p:nvPr>
        </p:nvSpPr>
        <p:spPr>
          <a:xfrm>
            <a:off x="683568" y="1340768"/>
            <a:ext cx="8003232" cy="4608511"/>
          </a:xfrm>
        </p:spPr>
        <p:txBody>
          <a:bodyPr>
            <a:noAutofit/>
          </a:bodyPr>
          <a:lstStyle/>
          <a:p>
            <a:pPr>
              <a:lnSpc>
                <a:spcPct val="90000"/>
              </a:lnSpc>
            </a:pPr>
            <a:r>
              <a:rPr lang="zh-TW" altLang="en-US" dirty="0" smtClean="0"/>
              <a:t>清楚資料</a:t>
            </a:r>
            <a:r>
              <a:rPr lang="zh-TW" altLang="en-US" dirty="0"/>
              <a:t>來源 </a:t>
            </a:r>
          </a:p>
          <a:p>
            <a:pPr>
              <a:lnSpc>
                <a:spcPct val="90000"/>
              </a:lnSpc>
            </a:pPr>
            <a:r>
              <a:rPr lang="zh-TW" altLang="en-US" dirty="0" smtClean="0"/>
              <a:t>核實</a:t>
            </a:r>
            <a:r>
              <a:rPr lang="zh-TW" altLang="en-US" dirty="0"/>
              <a:t>及印證資料</a:t>
            </a:r>
          </a:p>
          <a:p>
            <a:pPr>
              <a:lnSpc>
                <a:spcPct val="90000"/>
              </a:lnSpc>
            </a:pPr>
            <a:r>
              <a:rPr lang="zh-TW" altLang="en-US" dirty="0"/>
              <a:t>避免側重一方資料 </a:t>
            </a:r>
          </a:p>
          <a:p>
            <a:pPr>
              <a:lnSpc>
                <a:spcPct val="90000"/>
              </a:lnSpc>
            </a:pPr>
            <a:r>
              <a:rPr lang="zh-TW" altLang="en-US" dirty="0"/>
              <a:t>讓家長及兒童了解多專業個案會議將討論的事項及可能建議的福利計劃</a:t>
            </a:r>
          </a:p>
          <a:p>
            <a:pPr lvl="1">
              <a:lnSpc>
                <a:spcPct val="90000"/>
              </a:lnSpc>
            </a:pPr>
            <a:r>
              <a:rPr lang="zh-TW" altLang="en-US" dirty="0"/>
              <a:t>兒童是否需要住宿照顧服務</a:t>
            </a:r>
          </a:p>
          <a:p>
            <a:pPr lvl="1">
              <a:lnSpc>
                <a:spcPct val="90000"/>
              </a:lnSpc>
            </a:pPr>
            <a:r>
              <a:rPr lang="zh-TW" altLang="en-US" dirty="0"/>
              <a:t>是否需要向法庭申請照顧或保護兒童令</a:t>
            </a:r>
          </a:p>
          <a:p>
            <a:pPr>
              <a:lnSpc>
                <a:spcPct val="90000"/>
              </a:lnSpc>
            </a:pPr>
            <a:r>
              <a:rPr lang="zh-TW" altLang="en-US" dirty="0"/>
              <a:t>留意家長及兒童對個案性質的關注並作出</a:t>
            </a:r>
            <a:r>
              <a:rPr lang="zh-TW" altLang="en-US" dirty="0" smtClean="0"/>
              <a:t>解釋</a:t>
            </a:r>
            <a:endParaRPr lang="en-US" altLang="zh-TW"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62</a:t>
            </a:fld>
            <a:endParaRPr lang="en-US" altLang="zh-HK"/>
          </a:p>
        </p:txBody>
      </p:sp>
    </p:spTree>
    <p:extLst>
      <p:ext uri="{BB962C8B-B14F-4D97-AF65-F5344CB8AC3E}">
        <p14:creationId xmlns:p14="http://schemas.microsoft.com/office/powerpoint/2010/main" val="1895969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title"/>
          </p:nvPr>
        </p:nvSpPr>
        <p:spPr/>
        <p:txBody>
          <a:bodyPr/>
          <a:lstStyle/>
          <a:p>
            <a:r>
              <a:rPr lang="zh-TW" altLang="en-US" sz="4000" b="1">
                <a:solidFill>
                  <a:srgbClr val="000000"/>
                </a:solidFill>
              </a:rPr>
              <a:t>社會背景調查</a:t>
            </a:r>
            <a:r>
              <a:rPr lang="en-US" altLang="zh-TW" sz="4000" b="1">
                <a:solidFill>
                  <a:srgbClr val="000000"/>
                </a:solidFill>
              </a:rPr>
              <a:t>--</a:t>
            </a:r>
            <a:r>
              <a:rPr lang="zh-TW" altLang="en-US" sz="4000" b="1">
                <a:solidFill>
                  <a:srgbClr val="000000"/>
                </a:solidFill>
              </a:rPr>
              <a:t>注意事項</a:t>
            </a:r>
          </a:p>
        </p:txBody>
      </p:sp>
      <p:sp>
        <p:nvSpPr>
          <p:cNvPr id="637955" name="Rectangle 3"/>
          <p:cNvSpPr>
            <a:spLocks noGrp="1" noChangeArrowheads="1"/>
          </p:cNvSpPr>
          <p:nvPr>
            <p:ph idx="1"/>
          </p:nvPr>
        </p:nvSpPr>
        <p:spPr>
          <a:xfrm>
            <a:off x="899592" y="1484784"/>
            <a:ext cx="8064896" cy="4752505"/>
          </a:xfrm>
        </p:spPr>
        <p:txBody>
          <a:bodyPr/>
          <a:lstStyle/>
          <a:p>
            <a:pPr>
              <a:lnSpc>
                <a:spcPct val="90000"/>
              </a:lnSpc>
            </a:pPr>
            <a:r>
              <a:rPr lang="zh-TW" altLang="en-US" sz="2800" dirty="0" smtClean="0"/>
              <a:t>同時評估</a:t>
            </a:r>
            <a:r>
              <a:rPr lang="zh-TW" altLang="en-US" sz="2800" dirty="0"/>
              <a:t>家庭內的危機及保護因素</a:t>
            </a:r>
          </a:p>
          <a:p>
            <a:pPr>
              <a:lnSpc>
                <a:spcPct val="90000"/>
              </a:lnSpc>
            </a:pPr>
            <a:r>
              <a:rPr lang="zh-TW" altLang="en-US" sz="2800" dirty="0" smtClean="0"/>
              <a:t>徵詢兒童及家長的意見</a:t>
            </a:r>
            <a:endParaRPr lang="zh-TW" altLang="en-US" sz="2800" dirty="0"/>
          </a:p>
          <a:p>
            <a:pPr>
              <a:lnSpc>
                <a:spcPct val="90000"/>
              </a:lnSpc>
            </a:pPr>
            <a:r>
              <a:rPr lang="zh-TW" altLang="en-US" sz="2800" dirty="0" smtClean="0"/>
              <a:t>了解各家庭</a:t>
            </a:r>
            <a:r>
              <a:rPr lang="zh-TW" altLang="en-US" sz="2800" dirty="0"/>
              <a:t>成員的需要</a:t>
            </a:r>
            <a:r>
              <a:rPr lang="zh-TW" altLang="en-US" sz="2800" dirty="0" smtClean="0"/>
              <a:t>及可能需要的服務</a:t>
            </a:r>
            <a:endParaRPr lang="en-US" altLang="zh-TW" sz="2800" dirty="0" smtClean="0"/>
          </a:p>
          <a:p>
            <a:pPr>
              <a:lnSpc>
                <a:spcPct val="90000"/>
              </a:lnSpc>
            </a:pPr>
            <a:r>
              <a:rPr lang="zh-TW" altLang="en-US" sz="2800" dirty="0"/>
              <a:t>如需住宿照顧服務，</a:t>
            </a:r>
            <a:r>
              <a:rPr lang="zh-TW" altLang="zh-HK" sz="2800" dirty="0"/>
              <a:t>應在個案會議展開前找出是否有宿位可供安排，並探討有關安排是否</a:t>
            </a:r>
            <a:r>
              <a:rPr lang="zh-TW" altLang="zh-HK" sz="2800" dirty="0" smtClean="0"/>
              <a:t>合適</a:t>
            </a:r>
            <a:endParaRPr lang="en-US" altLang="zh-TW" sz="2800" dirty="0" smtClean="0"/>
          </a:p>
          <a:p>
            <a:pPr marL="0" indent="0">
              <a:lnSpc>
                <a:spcPct val="90000"/>
              </a:lnSpc>
              <a:buNone/>
            </a:pPr>
            <a:endParaRPr lang="zh-TW" altLang="zh-TW" sz="2800" dirty="0"/>
          </a:p>
          <a:p>
            <a:pPr>
              <a:lnSpc>
                <a:spcPct val="90000"/>
              </a:lnSpc>
            </a:pPr>
            <a:r>
              <a:rPr lang="zh-TW" altLang="en-US" sz="2800" dirty="0" smtClean="0">
                <a:solidFill>
                  <a:srgbClr val="CC0000"/>
                </a:solidFill>
              </a:rPr>
              <a:t>懷疑虐待</a:t>
            </a:r>
            <a:r>
              <a:rPr lang="en-US" altLang="zh-TW" sz="2800" dirty="0" smtClean="0">
                <a:solidFill>
                  <a:srgbClr val="CC0000"/>
                </a:solidFill>
              </a:rPr>
              <a:t>/</a:t>
            </a:r>
            <a:r>
              <a:rPr lang="zh-TW" altLang="en-US" sz="2800" dirty="0" smtClean="0">
                <a:solidFill>
                  <a:srgbClr val="CC0000"/>
                </a:solidFill>
              </a:rPr>
              <a:t>疏忽</a:t>
            </a:r>
            <a:r>
              <a:rPr lang="zh-TW" altLang="en-US" sz="2800" dirty="0">
                <a:solidFill>
                  <a:srgbClr val="CC0000"/>
                </a:solidFill>
              </a:rPr>
              <a:t>照顧兒童可能只是家庭中多個問題的</a:t>
            </a:r>
            <a:r>
              <a:rPr lang="zh-TW" altLang="en-US" sz="2800" dirty="0" smtClean="0">
                <a:solidFill>
                  <a:srgbClr val="CC0000"/>
                </a:solidFill>
              </a:rPr>
              <a:t>其中之一，處理這問題是</a:t>
            </a:r>
            <a:r>
              <a:rPr lang="zh-TW" altLang="en-US" sz="2800" dirty="0">
                <a:solidFill>
                  <a:srgbClr val="CC0000"/>
                </a:solidFill>
              </a:rPr>
              <a:t>協助有關家庭的一個介入點</a:t>
            </a:r>
          </a:p>
          <a:p>
            <a:pPr>
              <a:lnSpc>
                <a:spcPct val="90000"/>
              </a:lnSpc>
            </a:pPr>
            <a:r>
              <a:rPr lang="zh-TW" altLang="en-US" sz="2800" dirty="0">
                <a:solidFill>
                  <a:srgbClr val="CC0000"/>
                </a:solidFill>
              </a:rPr>
              <a:t>宜全面評估家庭狀況以訂定跟進的方向及計劃</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63</a:t>
            </a:fld>
            <a:endParaRPr lang="en-US" altLang="zh-HK"/>
          </a:p>
        </p:txBody>
      </p:sp>
    </p:spTree>
    <p:extLst>
      <p:ext uri="{BB962C8B-B14F-4D97-AF65-F5344CB8AC3E}">
        <p14:creationId xmlns:p14="http://schemas.microsoft.com/office/powerpoint/2010/main" val="2381160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lstStyle/>
          <a:p>
            <a:r>
              <a:rPr lang="zh-TW" altLang="en-US" sz="4400" b="1" dirty="0">
                <a:solidFill>
                  <a:srgbClr val="000000"/>
                </a:solidFill>
              </a:rPr>
              <a:t>多專業個案會議</a:t>
            </a:r>
          </a:p>
        </p:txBody>
      </p:sp>
      <p:sp>
        <p:nvSpPr>
          <p:cNvPr id="621571" name="Rectangle 3"/>
          <p:cNvSpPr>
            <a:spLocks noGrp="1" noChangeArrowheads="1"/>
          </p:cNvSpPr>
          <p:nvPr>
            <p:ph idx="1"/>
          </p:nvPr>
        </p:nvSpPr>
        <p:spPr>
          <a:xfrm>
            <a:off x="827584" y="1268760"/>
            <a:ext cx="7856041" cy="5255865"/>
          </a:xfrm>
        </p:spPr>
        <p:txBody>
          <a:bodyPr/>
          <a:lstStyle/>
          <a:p>
            <a:pPr>
              <a:buFont typeface="Wingdings" panose="05000000000000000000" pitchFamily="2" charset="2"/>
              <a:buChar char="Ø"/>
            </a:pPr>
            <a:r>
              <a:rPr lang="zh-TW" altLang="en-US" sz="2800" dirty="0">
                <a:solidFill>
                  <a:srgbClr val="000000"/>
                </a:solidFill>
              </a:rPr>
              <a:t>讓負責處理及調查個案的各專業人員</a:t>
            </a:r>
            <a:r>
              <a:rPr lang="zh-TW" altLang="en-US" sz="2800" dirty="0">
                <a:solidFill>
                  <a:srgbClr val="3333CC"/>
                </a:solidFill>
              </a:rPr>
              <a:t>交流所得資料、</a:t>
            </a:r>
            <a:r>
              <a:rPr lang="zh-TW" altLang="en-US" sz="2800" dirty="0">
                <a:solidFill>
                  <a:srgbClr val="FF3300"/>
                </a:solidFill>
              </a:rPr>
              <a:t>分析危機程度</a:t>
            </a:r>
            <a:r>
              <a:rPr lang="zh-TW" altLang="en-US" sz="2800" dirty="0">
                <a:solidFill>
                  <a:srgbClr val="3333CC"/>
                </a:solidFill>
              </a:rPr>
              <a:t>、討論個案性質、</a:t>
            </a:r>
            <a:r>
              <a:rPr lang="zh-TW" altLang="en-US" sz="2800" dirty="0">
                <a:solidFill>
                  <a:srgbClr val="FF3300"/>
                </a:solidFill>
              </a:rPr>
              <a:t>建議福利計劃及跟進安排</a:t>
            </a:r>
          </a:p>
          <a:p>
            <a:pPr>
              <a:buFont typeface="Wingdings" panose="05000000000000000000" pitchFamily="2" charset="2"/>
              <a:buChar char="Ø"/>
            </a:pPr>
            <a:r>
              <a:rPr lang="zh-TW" altLang="en-US" sz="2800" dirty="0">
                <a:solidFill>
                  <a:srgbClr val="000000"/>
                </a:solidFill>
              </a:rPr>
              <a:t>通常由負責調查的社會服務單位在收到懷疑虐兒個案的十個工作天內召開</a:t>
            </a:r>
            <a:r>
              <a:rPr lang="zh-TW" altLang="en-US" sz="2800" dirty="0"/>
              <a:t>，如案件複雜可待各項主要調查工作完成後才召開</a:t>
            </a:r>
            <a:endParaRPr lang="zh-TW" altLang="en-US" sz="2800" dirty="0">
              <a:solidFill>
                <a:srgbClr val="000000"/>
              </a:solidFill>
            </a:endParaRPr>
          </a:p>
          <a:p>
            <a:pPr>
              <a:buFont typeface="Wingdings" panose="05000000000000000000" pitchFamily="2" charset="2"/>
              <a:buChar char="Ø"/>
            </a:pPr>
            <a:r>
              <a:rPr lang="zh-TW" altLang="en-US" sz="2800" dirty="0"/>
              <a:t>在下列情況下，個案會議可以延期：</a:t>
            </a:r>
          </a:p>
          <a:p>
            <a:pPr lvl="1"/>
            <a:r>
              <a:rPr lang="zh-TW" altLang="en-US" sz="2400" dirty="0"/>
              <a:t>有關兒童的健康情況極差，令必要的調查無法進行</a:t>
            </a:r>
          </a:p>
          <a:p>
            <a:pPr lvl="1"/>
            <a:r>
              <a:rPr lang="zh-TW" altLang="en-US" sz="2400" dirty="0"/>
              <a:t>重要的臨床檢驗</a:t>
            </a:r>
            <a:r>
              <a:rPr lang="zh-TW" altLang="en-US" sz="2400" dirty="0" smtClean="0"/>
              <a:t>結果</a:t>
            </a:r>
            <a:r>
              <a:rPr lang="en-US" altLang="zh-TW" sz="2400" dirty="0" smtClean="0"/>
              <a:t>/</a:t>
            </a:r>
            <a:r>
              <a:rPr lang="zh-TW" altLang="en-US" sz="2400" dirty="0" smtClean="0"/>
              <a:t>診斷</a:t>
            </a:r>
            <a:r>
              <a:rPr lang="zh-TW" altLang="en-US" sz="2400" dirty="0"/>
              <a:t>未有定案</a:t>
            </a:r>
          </a:p>
          <a:p>
            <a:pPr lvl="1"/>
            <a:r>
              <a:rPr lang="zh-TW" altLang="en-US" sz="2400" dirty="0"/>
              <a:t>因個案複雜（例如有關父母拒絕合作或不知所踪）而無法完成所有必要的</a:t>
            </a:r>
            <a:r>
              <a:rPr lang="zh-TW" altLang="en-US" sz="2400" dirty="0" smtClean="0"/>
              <a:t>調查</a:t>
            </a:r>
            <a:endParaRPr lang="zh-TW" altLang="en-US" sz="2400"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64</a:t>
            </a:fld>
            <a:endParaRPr lang="en-US" altLang="zh-HK"/>
          </a:p>
        </p:txBody>
      </p:sp>
    </p:spTree>
    <p:extLst>
      <p:ext uri="{BB962C8B-B14F-4D97-AF65-F5344CB8AC3E}">
        <p14:creationId xmlns:p14="http://schemas.microsoft.com/office/powerpoint/2010/main" val="2896644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rgbClr val="000000"/>
                </a:solidFill>
              </a:rPr>
              <a:t>多專業個案會議</a:t>
            </a:r>
            <a:endParaRPr lang="zh-HK" altLang="en-US" dirty="0"/>
          </a:p>
        </p:txBody>
      </p:sp>
      <p:sp>
        <p:nvSpPr>
          <p:cNvPr id="3" name="內容版面配置區 2"/>
          <p:cNvSpPr>
            <a:spLocks noGrp="1"/>
          </p:cNvSpPr>
          <p:nvPr>
            <p:ph idx="1"/>
          </p:nvPr>
        </p:nvSpPr>
        <p:spPr>
          <a:xfrm>
            <a:off x="457200" y="1600200"/>
            <a:ext cx="8507288" cy="4925144"/>
          </a:xfrm>
        </p:spPr>
        <p:txBody>
          <a:bodyPr/>
          <a:lstStyle/>
          <a:p>
            <a:r>
              <a:rPr lang="zh-TW" altLang="zh-HK" dirty="0">
                <a:solidFill>
                  <a:srgbClr val="0000CC"/>
                </a:solidFill>
              </a:rPr>
              <a:t>會議</a:t>
            </a:r>
            <a:r>
              <a:rPr lang="zh-TW" altLang="zh-HK" dirty="0" smtClean="0">
                <a:solidFill>
                  <a:srgbClr val="0000CC"/>
                </a:solidFill>
              </a:rPr>
              <a:t>名稱</a:t>
            </a:r>
            <a:r>
              <a:rPr lang="zh-TW" altLang="en-US" dirty="0">
                <a:solidFill>
                  <a:srgbClr val="0000CC"/>
                </a:solidFill>
              </a:rPr>
              <a:t>已</a:t>
            </a:r>
            <a:r>
              <a:rPr lang="zh-TW" altLang="zh-HK" dirty="0" smtClean="0">
                <a:solidFill>
                  <a:srgbClr val="0000CC"/>
                </a:solidFill>
              </a:rPr>
              <a:t>改為</a:t>
            </a:r>
            <a:endParaRPr lang="en-US" altLang="zh-TW" dirty="0" smtClean="0">
              <a:solidFill>
                <a:srgbClr val="0000CC"/>
              </a:solidFill>
            </a:endParaRPr>
          </a:p>
          <a:p>
            <a:pPr marL="0" indent="0">
              <a:buNone/>
            </a:pPr>
            <a:r>
              <a:rPr lang="zh-TW" altLang="zh-HK" b="1" dirty="0" smtClean="0">
                <a:solidFill>
                  <a:srgbClr val="0000CC"/>
                </a:solidFill>
              </a:rPr>
              <a:t>「</a:t>
            </a:r>
            <a:r>
              <a:rPr lang="zh-TW" altLang="zh-HK" b="1" u="sng" dirty="0">
                <a:solidFill>
                  <a:srgbClr val="0000CC"/>
                </a:solidFill>
              </a:rPr>
              <a:t>保護懷疑受虐待兒童多專業個案會議</a:t>
            </a:r>
            <a:r>
              <a:rPr lang="zh-TW" altLang="zh-HK" b="1" dirty="0" smtClean="0">
                <a:solidFill>
                  <a:srgbClr val="0000CC"/>
                </a:solidFill>
              </a:rPr>
              <a:t>」</a:t>
            </a:r>
            <a:endParaRPr lang="en-US" altLang="zh-TW" b="1" dirty="0" smtClean="0">
              <a:solidFill>
                <a:srgbClr val="0000CC"/>
              </a:solidFill>
            </a:endParaRPr>
          </a:p>
          <a:p>
            <a:pPr marL="400050" lvl="1" indent="0">
              <a:buNone/>
            </a:pPr>
            <a:r>
              <a:rPr lang="en-US" altLang="zh-TW" sz="2400" dirty="0" smtClean="0">
                <a:solidFill>
                  <a:srgbClr val="0000CC"/>
                </a:solidFill>
              </a:rPr>
              <a:t>(</a:t>
            </a:r>
            <a:r>
              <a:rPr lang="en-US" altLang="zh-HK" sz="2400" dirty="0">
                <a:solidFill>
                  <a:srgbClr val="0000CC"/>
                </a:solidFill>
              </a:rPr>
              <a:t>Multi-disciplinary Case Conference on Protection of Child with Suspected Abuse</a:t>
            </a:r>
            <a:r>
              <a:rPr lang="en-US" altLang="zh-TW" sz="2400" dirty="0" smtClean="0">
                <a:solidFill>
                  <a:srgbClr val="0000CC"/>
                </a:solidFill>
              </a:rPr>
              <a:t>)</a:t>
            </a:r>
          </a:p>
          <a:p>
            <a:r>
              <a:rPr lang="zh-TW" altLang="zh-HK" sz="2800" dirty="0">
                <a:solidFill>
                  <a:srgbClr val="0000CC"/>
                </a:solidFill>
              </a:rPr>
              <a:t>如個案正由</a:t>
            </a:r>
            <a:r>
              <a:rPr lang="zh-TW" altLang="zh-HK" sz="2800" u="sng" dirty="0">
                <a:solidFill>
                  <a:srgbClr val="0000CC"/>
                </a:solidFill>
              </a:rPr>
              <a:t>兩個或以上</a:t>
            </a:r>
            <a:r>
              <a:rPr lang="zh-TW" altLang="zh-HK" sz="2800" dirty="0">
                <a:solidFill>
                  <a:srgbClr val="0000CC"/>
                </a:solidFill>
              </a:rPr>
              <a:t>的服務單位處理，原則上應由</a:t>
            </a:r>
            <a:r>
              <a:rPr lang="zh-TW" altLang="zh-HK" sz="2800" u="sng" dirty="0" smtClean="0">
                <a:solidFill>
                  <a:srgbClr val="0000CC"/>
                </a:solidFill>
              </a:rPr>
              <a:t>首先</a:t>
            </a:r>
            <a:r>
              <a:rPr lang="zh-TW" altLang="en-US" sz="2800" u="sng" dirty="0" smtClean="0">
                <a:solidFill>
                  <a:srgbClr val="0000CC"/>
                </a:solidFill>
              </a:rPr>
              <a:t>開</a:t>
            </a:r>
            <a:r>
              <a:rPr lang="zh-TW" altLang="zh-HK" sz="2800" u="sng" dirty="0" smtClean="0">
                <a:solidFill>
                  <a:srgbClr val="0000CC"/>
                </a:solidFill>
              </a:rPr>
              <a:t>個案</a:t>
            </a:r>
            <a:r>
              <a:rPr lang="zh-TW" altLang="zh-HK" sz="2800" dirty="0">
                <a:solidFill>
                  <a:srgbClr val="0000CC"/>
                </a:solidFill>
              </a:rPr>
              <a:t>的服務單位負責進行社會</a:t>
            </a:r>
            <a:r>
              <a:rPr lang="zh-TW" altLang="zh-HK" sz="2800" dirty="0" smtClean="0">
                <a:solidFill>
                  <a:srgbClr val="0000CC"/>
                </a:solidFill>
              </a:rPr>
              <a:t>背景</a:t>
            </a:r>
            <a:r>
              <a:rPr lang="zh-TW" altLang="en-US" sz="2800" dirty="0" smtClean="0">
                <a:solidFill>
                  <a:srgbClr val="0000CC"/>
                </a:solidFill>
              </a:rPr>
              <a:t>調</a:t>
            </a:r>
            <a:r>
              <a:rPr lang="zh-TW" altLang="zh-HK" sz="2800" dirty="0" smtClean="0">
                <a:solidFill>
                  <a:srgbClr val="0000CC"/>
                </a:solidFill>
              </a:rPr>
              <a:t>查和</a:t>
            </a:r>
            <a:r>
              <a:rPr lang="zh-TW" altLang="zh-HK" sz="2800" dirty="0">
                <a:solidFill>
                  <a:srgbClr val="0000CC"/>
                </a:solidFill>
              </a:rPr>
              <a:t>主持個案</a:t>
            </a:r>
            <a:r>
              <a:rPr lang="zh-TW" altLang="zh-HK" sz="2800" dirty="0" smtClean="0">
                <a:solidFill>
                  <a:srgbClr val="0000CC"/>
                </a:solidFill>
              </a:rPr>
              <a:t>會議</a:t>
            </a:r>
            <a:endParaRPr lang="en-US" altLang="zh-TW" sz="2800" dirty="0" smtClean="0">
              <a:solidFill>
                <a:srgbClr val="0000CC"/>
              </a:solidFill>
            </a:endParaRPr>
          </a:p>
          <a:p>
            <a:r>
              <a:rPr lang="zh-TW" altLang="zh-HK" sz="2800" u="sng" dirty="0" smtClean="0">
                <a:solidFill>
                  <a:srgbClr val="0000CC"/>
                </a:solidFill>
              </a:rPr>
              <a:t>特殊</a:t>
            </a:r>
            <a:r>
              <a:rPr lang="zh-TW" altLang="zh-HK" sz="2800" u="sng" dirty="0">
                <a:solidFill>
                  <a:srgbClr val="0000CC"/>
                </a:solidFill>
              </a:rPr>
              <a:t>學校的學校社工或在小學任職的學生輔導人員</a:t>
            </a:r>
            <a:r>
              <a:rPr lang="zh-TW" altLang="zh-HK" sz="2800" dirty="0"/>
              <a:t>（校長是其上司</a:t>
            </a:r>
            <a:r>
              <a:rPr lang="zh-TW" altLang="zh-HK" sz="2800" dirty="0" smtClean="0"/>
              <a:t>）保護</a:t>
            </a:r>
            <a:r>
              <a:rPr lang="zh-TW" altLang="zh-HK" sz="2800" dirty="0"/>
              <a:t>家庭及兒童服務課的社工會主持個案會議</a:t>
            </a:r>
            <a:endParaRPr lang="zh-HK" altLang="en-US" sz="2800" dirty="0"/>
          </a:p>
          <a:p>
            <a:endParaRPr lang="zh-TW" altLang="zh-HK" sz="2800" dirty="0">
              <a:solidFill>
                <a:srgbClr val="0000CC"/>
              </a:solidFill>
            </a:endParaRPr>
          </a:p>
          <a:p>
            <a:endParaRPr lang="zh-HK" altLang="en-US" sz="2800" dirty="0">
              <a:solidFill>
                <a:srgbClr val="0000CC"/>
              </a:solidFill>
            </a:endParaRPr>
          </a:p>
        </p:txBody>
      </p:sp>
      <p:sp>
        <p:nvSpPr>
          <p:cNvPr id="5" name="投影片編號版面配置區 4"/>
          <p:cNvSpPr>
            <a:spLocks noGrp="1"/>
          </p:cNvSpPr>
          <p:nvPr>
            <p:ph type="sldNum" sz="quarter" idx="12"/>
          </p:nvPr>
        </p:nvSpPr>
        <p:spPr/>
        <p:txBody>
          <a:bodyPr/>
          <a:lstStyle/>
          <a:p>
            <a:pPr>
              <a:defRPr/>
            </a:pPr>
            <a:fld id="{3E29E152-333F-4C78-BEC9-8EBF792C7ED1}" type="slidenum">
              <a:rPr lang="en-US" altLang="zh-HK" smtClean="0"/>
              <a:pPr>
                <a:defRPr/>
              </a:pPr>
              <a:t>65</a:t>
            </a:fld>
            <a:endParaRPr lang="en-US" altLang="zh-HK"/>
          </a:p>
        </p:txBody>
      </p:sp>
    </p:spTree>
    <p:extLst>
      <p:ext uri="{BB962C8B-B14F-4D97-AF65-F5344CB8AC3E}">
        <p14:creationId xmlns:p14="http://schemas.microsoft.com/office/powerpoint/2010/main" val="3151966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a:xfrm>
            <a:off x="457200" y="413792"/>
            <a:ext cx="8229600" cy="1143000"/>
          </a:xfrm>
        </p:spPr>
        <p:txBody>
          <a:bodyPr/>
          <a:lstStyle/>
          <a:p>
            <a:r>
              <a:rPr lang="zh-TW" altLang="zh-HK" dirty="0" smtClean="0"/>
              <a:t>召開多專業個案會議的責任</a:t>
            </a:r>
            <a:endParaRPr lang="zh-HK" altLang="en-US" sz="3600" dirty="0" smtClean="0"/>
          </a:p>
        </p:txBody>
      </p:sp>
      <p:sp>
        <p:nvSpPr>
          <p:cNvPr id="3" name="內容版面配置區 2"/>
          <p:cNvSpPr>
            <a:spLocks noGrp="1"/>
          </p:cNvSpPr>
          <p:nvPr>
            <p:ph idx="1"/>
          </p:nvPr>
        </p:nvSpPr>
        <p:spPr>
          <a:xfrm>
            <a:off x="457200" y="1700808"/>
            <a:ext cx="8435280" cy="4608512"/>
          </a:xfrm>
        </p:spPr>
        <p:txBody>
          <a:bodyPr/>
          <a:lstStyle/>
          <a:p>
            <a:pPr>
              <a:defRPr/>
            </a:pPr>
            <a:r>
              <a:rPr lang="zh-TW" altLang="en-US" sz="2800" dirty="0" smtClean="0">
                <a:solidFill>
                  <a:srgbClr val="0000CC"/>
                </a:solidFill>
              </a:rPr>
              <a:t>如非出現以下的</a:t>
            </a:r>
            <a:r>
              <a:rPr lang="zh-TW" altLang="en-US" sz="2800" u="sng" dirty="0" smtClean="0">
                <a:solidFill>
                  <a:srgbClr val="0000CC"/>
                </a:solidFill>
              </a:rPr>
              <a:t>例外情況</a:t>
            </a:r>
            <a:r>
              <a:rPr lang="zh-TW" altLang="en-US" sz="2800" dirty="0" smtClean="0">
                <a:solidFill>
                  <a:srgbClr val="0000CC"/>
                </a:solidFill>
              </a:rPr>
              <a:t>，應盡可能就有關事件召開個案會議</a:t>
            </a:r>
            <a:r>
              <a:rPr lang="zh-TW" altLang="zh-HK" sz="2800" dirty="0" smtClean="0">
                <a:solidFill>
                  <a:srgbClr val="0000CC"/>
                </a:solidFill>
              </a:rPr>
              <a:t>：</a:t>
            </a:r>
            <a:endParaRPr lang="zh-TW" altLang="zh-HK" sz="2400" dirty="0">
              <a:solidFill>
                <a:srgbClr val="0000CC"/>
              </a:solidFill>
            </a:endParaRPr>
          </a:p>
          <a:p>
            <a:pPr lvl="1">
              <a:defRPr/>
            </a:pPr>
            <a:r>
              <a:rPr lang="zh-TW" altLang="zh-HK" sz="2400" dirty="0">
                <a:solidFill>
                  <a:srgbClr val="0000CC"/>
                </a:solidFill>
              </a:rPr>
              <a:t>少於三個單位參與調查；或</a:t>
            </a:r>
          </a:p>
          <a:p>
            <a:pPr lvl="1">
              <a:defRPr/>
            </a:pPr>
            <a:r>
              <a:rPr lang="zh-TW" altLang="zh-HK" sz="2400" dirty="0">
                <a:solidFill>
                  <a:srgbClr val="0000CC"/>
                </a:solidFill>
              </a:rPr>
              <a:t>懷疑施虐者並非兒童家庭成員／親屬，或機構職員／照顧者／義工；</a:t>
            </a:r>
          </a:p>
          <a:p>
            <a:pPr marL="0" indent="0">
              <a:buFontTx/>
              <a:buNone/>
              <a:defRPr/>
            </a:pPr>
            <a:r>
              <a:rPr lang="en-US" altLang="zh-TW" sz="2800" dirty="0" smtClean="0">
                <a:solidFill>
                  <a:srgbClr val="0000CC"/>
                </a:solidFill>
              </a:rPr>
              <a:t>	</a:t>
            </a:r>
            <a:r>
              <a:rPr lang="zh-TW" altLang="zh-HK" sz="2400" dirty="0" smtClean="0">
                <a:solidFill>
                  <a:srgbClr val="0000CC"/>
                </a:solidFill>
              </a:rPr>
              <a:t>及</a:t>
            </a:r>
            <a:endParaRPr lang="zh-TW" altLang="zh-HK" sz="2400" dirty="0">
              <a:solidFill>
                <a:srgbClr val="0000CC"/>
              </a:solidFill>
            </a:endParaRPr>
          </a:p>
          <a:p>
            <a:pPr lvl="1">
              <a:defRPr/>
            </a:pPr>
            <a:r>
              <a:rPr lang="zh-TW" altLang="zh-HK" sz="2400" dirty="0">
                <a:solidFill>
                  <a:srgbClr val="0000CC"/>
                </a:solidFill>
              </a:rPr>
              <a:t>所有有關單位（包括跟進單位）皆同意個案性質、危機／需要評估及福利</a:t>
            </a:r>
            <a:r>
              <a:rPr lang="zh-TW" altLang="zh-HK" sz="2400" dirty="0" smtClean="0">
                <a:solidFill>
                  <a:srgbClr val="0000CC"/>
                </a:solidFill>
              </a:rPr>
              <a:t>計劃</a:t>
            </a:r>
            <a:endParaRPr lang="en-US" altLang="zh-TW" sz="2400" dirty="0" smtClean="0">
              <a:solidFill>
                <a:srgbClr val="0000CC"/>
              </a:solidFill>
            </a:endParaRPr>
          </a:p>
          <a:p>
            <a:pPr>
              <a:defRPr/>
            </a:pPr>
            <a:r>
              <a:rPr lang="zh-TW" altLang="zh-HK" sz="2800" dirty="0">
                <a:solidFill>
                  <a:srgbClr val="0000CC"/>
                </a:solidFill>
              </a:rPr>
              <a:t>即使</a:t>
            </a:r>
            <a:r>
              <a:rPr lang="zh-TW" altLang="zh-HK" sz="2800" u="sng" dirty="0">
                <a:solidFill>
                  <a:srgbClr val="0000CC"/>
                </a:solidFill>
              </a:rPr>
              <a:t>不召開會議</a:t>
            </a:r>
            <a:r>
              <a:rPr lang="zh-TW" altLang="zh-HK" sz="2800" dirty="0">
                <a:solidFill>
                  <a:srgbClr val="0000CC"/>
                </a:solidFill>
              </a:rPr>
              <a:t>，</a:t>
            </a:r>
            <a:r>
              <a:rPr lang="zh-TW" altLang="en-US" sz="2800" dirty="0">
                <a:solidFill>
                  <a:srgbClr val="0000CC"/>
                </a:solidFill>
              </a:rPr>
              <a:t>社工</a:t>
            </a:r>
            <a:r>
              <a:rPr lang="zh-TW" altLang="zh-HK" sz="2800" dirty="0">
                <a:solidFill>
                  <a:srgbClr val="0000CC"/>
                </a:solidFill>
              </a:rPr>
              <a:t>仍需要就個案進行社會背景調查</a:t>
            </a:r>
            <a:r>
              <a:rPr lang="zh-TW" altLang="en-US" sz="2800" dirty="0">
                <a:solidFill>
                  <a:srgbClr val="0000CC"/>
                </a:solidFill>
              </a:rPr>
              <a:t>及</a:t>
            </a:r>
            <a:r>
              <a:rPr lang="zh-TW" altLang="zh-HK" sz="2800" dirty="0">
                <a:solidFill>
                  <a:srgbClr val="0000CC"/>
                </a:solidFill>
              </a:rPr>
              <a:t>擬備調查報告，以便有關各方討論</a:t>
            </a:r>
            <a:endParaRPr lang="en-US" altLang="zh-TW" sz="2800" dirty="0">
              <a:solidFill>
                <a:srgbClr val="0000CC"/>
              </a:solidFill>
            </a:endParaRPr>
          </a:p>
          <a:p>
            <a:pPr lvl="1">
              <a:defRPr/>
            </a:pPr>
            <a:endParaRPr lang="zh-HK" altLang="en-US" sz="2400" dirty="0">
              <a:solidFill>
                <a:srgbClr val="0000CC"/>
              </a:solidFill>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66</a:t>
            </a:fld>
            <a:endParaRPr lang="en-US" altLang="zh-HK"/>
          </a:p>
        </p:txBody>
      </p:sp>
    </p:spTree>
    <p:extLst>
      <p:ext uri="{BB962C8B-B14F-4D97-AF65-F5344CB8AC3E}">
        <p14:creationId xmlns:p14="http://schemas.microsoft.com/office/powerpoint/2010/main" val="2131404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標題 1"/>
          <p:cNvSpPr>
            <a:spLocks noGrp="1"/>
          </p:cNvSpPr>
          <p:nvPr>
            <p:ph type="title"/>
          </p:nvPr>
        </p:nvSpPr>
        <p:spPr/>
        <p:txBody>
          <a:bodyPr/>
          <a:lstStyle/>
          <a:p>
            <a:r>
              <a:rPr lang="zh-TW" altLang="zh-HK" dirty="0" smtClean="0"/>
              <a:t>召開多專業個案會議的責任</a:t>
            </a:r>
            <a:endParaRPr lang="zh-HK" altLang="en-US" sz="3600" dirty="0" smtClean="0"/>
          </a:p>
        </p:txBody>
      </p:sp>
      <p:sp>
        <p:nvSpPr>
          <p:cNvPr id="18435" name="內容版面配置區 2"/>
          <p:cNvSpPr>
            <a:spLocks noGrp="1"/>
          </p:cNvSpPr>
          <p:nvPr>
            <p:ph idx="1"/>
          </p:nvPr>
        </p:nvSpPr>
        <p:spPr/>
        <p:txBody>
          <a:bodyPr/>
          <a:lstStyle/>
          <a:p>
            <a:r>
              <a:rPr lang="zh-TW" altLang="en-US" dirty="0" smtClean="0">
                <a:solidFill>
                  <a:srgbClr val="0000CC"/>
                </a:solidFill>
              </a:rPr>
              <a:t>當</a:t>
            </a:r>
            <a:r>
              <a:rPr lang="zh-TW" altLang="zh-HK" dirty="0" smtClean="0">
                <a:solidFill>
                  <a:srgbClr val="0000CC"/>
                </a:solidFill>
              </a:rPr>
              <a:t>有</a:t>
            </a:r>
            <a:r>
              <a:rPr lang="zh-TW" altLang="zh-HK" u="sng" dirty="0" smtClean="0">
                <a:solidFill>
                  <a:srgbClr val="0000CC"/>
                </a:solidFill>
              </a:rPr>
              <a:t>兒童懷疑因受虐待</a:t>
            </a:r>
            <a:r>
              <a:rPr lang="zh-TW" altLang="en-US" u="sng" dirty="0" smtClean="0">
                <a:solidFill>
                  <a:srgbClr val="0000CC"/>
                </a:solidFill>
              </a:rPr>
              <a:t>身故</a:t>
            </a:r>
            <a:r>
              <a:rPr lang="zh-TW" altLang="zh-HK" dirty="0" smtClean="0">
                <a:solidFill>
                  <a:srgbClr val="0000CC"/>
                </a:solidFill>
              </a:rPr>
              <a:t>，</a:t>
            </a:r>
            <a:r>
              <a:rPr lang="zh-TW" altLang="en-US" dirty="0" smtClean="0">
                <a:solidFill>
                  <a:srgbClr val="0000CC"/>
                </a:solidFill>
              </a:rPr>
              <a:t>在下列情況下應召開會議</a:t>
            </a:r>
            <a:r>
              <a:rPr lang="en-US" altLang="zh-TW" dirty="0" smtClean="0">
                <a:solidFill>
                  <a:srgbClr val="0000CC"/>
                </a:solidFill>
              </a:rPr>
              <a:t>:</a:t>
            </a:r>
          </a:p>
          <a:p>
            <a:pPr lvl="1"/>
            <a:r>
              <a:rPr lang="zh-TW" altLang="en-US" dirty="0" smtClean="0">
                <a:solidFill>
                  <a:srgbClr val="0000CC"/>
                </a:solidFill>
              </a:rPr>
              <a:t>如</a:t>
            </a:r>
            <a:r>
              <a:rPr lang="zh-TW" altLang="zh-HK" u="sng" dirty="0" smtClean="0">
                <a:solidFill>
                  <a:srgbClr val="0000CC"/>
                </a:solidFill>
              </a:rPr>
              <a:t>有關兒童有其他兄弟姊妹</a:t>
            </a:r>
            <a:r>
              <a:rPr lang="zh-TW" altLang="zh-HK" dirty="0" smtClean="0">
                <a:solidFill>
                  <a:srgbClr val="0000CC"/>
                </a:solidFill>
              </a:rPr>
              <a:t>，需就有關兒童的懷疑受虐待事件展開調查及召開多專業會議，並為其兄弟姊妹評估危機，為他們制定福利計劃，以保障其安全和福利</a:t>
            </a:r>
          </a:p>
          <a:p>
            <a:pPr lvl="1"/>
            <a:r>
              <a:rPr lang="zh-TW" altLang="zh-HK" dirty="0" smtClean="0">
                <a:solidFill>
                  <a:srgbClr val="0000CC"/>
                </a:solidFill>
              </a:rPr>
              <a:t>如懷疑受虐待兒童在各專業人員的</a:t>
            </a:r>
            <a:r>
              <a:rPr lang="zh-TW" altLang="zh-HK" u="sng" dirty="0" smtClean="0">
                <a:solidFill>
                  <a:srgbClr val="0000CC"/>
                </a:solidFill>
              </a:rPr>
              <a:t>調查期間身故</a:t>
            </a:r>
            <a:r>
              <a:rPr lang="zh-TW" altLang="zh-HK" dirty="0" smtClean="0">
                <a:solidFill>
                  <a:srgbClr val="0000CC"/>
                </a:solidFill>
              </a:rPr>
              <a:t>，不論該兒童有否兄弟姊妹，有關專業人員亦要召開多專業會議以完成該處理程序</a:t>
            </a:r>
            <a:endParaRPr lang="zh-HK" altLang="en-US" dirty="0" smtClean="0">
              <a:solidFill>
                <a:srgbClr val="0000CC"/>
              </a:solidFill>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67</a:t>
            </a:fld>
            <a:endParaRPr lang="en-US" altLang="zh-HK"/>
          </a:p>
        </p:txBody>
      </p:sp>
    </p:spTree>
    <p:extLst>
      <p:ext uri="{BB962C8B-B14F-4D97-AF65-F5344CB8AC3E}">
        <p14:creationId xmlns:p14="http://schemas.microsoft.com/office/powerpoint/2010/main" val="2388764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標題 1"/>
          <p:cNvSpPr>
            <a:spLocks noGrp="1"/>
          </p:cNvSpPr>
          <p:nvPr>
            <p:ph type="title"/>
          </p:nvPr>
        </p:nvSpPr>
        <p:spPr/>
        <p:txBody>
          <a:bodyPr/>
          <a:lstStyle/>
          <a:p>
            <a:r>
              <a:rPr lang="zh-TW" altLang="zh-HK" smtClean="0"/>
              <a:t>會議成員及其職責</a:t>
            </a:r>
            <a:endParaRPr lang="zh-HK" altLang="en-US" smtClean="0"/>
          </a:p>
        </p:txBody>
      </p:sp>
      <p:sp>
        <p:nvSpPr>
          <p:cNvPr id="26627" name="內容版面配置區 2"/>
          <p:cNvSpPr>
            <a:spLocks noGrp="1"/>
          </p:cNvSpPr>
          <p:nvPr>
            <p:ph idx="1"/>
          </p:nvPr>
        </p:nvSpPr>
        <p:spPr>
          <a:xfrm>
            <a:off x="457200" y="1600200"/>
            <a:ext cx="8507288" cy="5068888"/>
          </a:xfrm>
        </p:spPr>
        <p:txBody>
          <a:bodyPr/>
          <a:lstStyle/>
          <a:p>
            <a:r>
              <a:rPr lang="zh-TW" altLang="zh-HK" sz="2800" dirty="0"/>
              <a:t>如懷疑施虐者是機構（例如學校或兒童院舍）的職員或義工，主席應留意</a:t>
            </a:r>
            <a:r>
              <a:rPr lang="zh-TW" altLang="zh-HK" sz="2800" u="sng" dirty="0">
                <a:solidFill>
                  <a:srgbClr val="0000CC"/>
                </a:solidFill>
              </a:rPr>
              <a:t>利益衝突</a:t>
            </a:r>
            <a:r>
              <a:rPr lang="zh-TW" altLang="zh-HK" sz="2800" dirty="0"/>
              <a:t>的問題</a:t>
            </a:r>
            <a:endParaRPr lang="en-US" altLang="zh-TW" sz="2800" dirty="0"/>
          </a:p>
          <a:p>
            <a:pPr lvl="1"/>
            <a:r>
              <a:rPr lang="zh-TW" altLang="zh-HK" sz="2400" u="sng" dirty="0"/>
              <a:t>不應</a:t>
            </a:r>
            <a:r>
              <a:rPr lang="zh-TW" altLang="zh-HK" sz="2400" dirty="0"/>
              <a:t>讓懷疑施虐者出席個案會議</a:t>
            </a:r>
            <a:endParaRPr lang="en-US" altLang="zh-TW" sz="2400" dirty="0"/>
          </a:p>
          <a:p>
            <a:pPr lvl="1"/>
            <a:r>
              <a:rPr lang="zh-TW" altLang="zh-HK" sz="2400" dirty="0"/>
              <a:t>同一機構中其他職員可出席會議提供</a:t>
            </a:r>
            <a:r>
              <a:rPr lang="zh-TW" altLang="en-US" sz="2400" dirty="0"/>
              <a:t>與</a:t>
            </a:r>
            <a:r>
              <a:rPr lang="zh-TW" altLang="zh-HK" sz="2400" dirty="0" smtClean="0"/>
              <a:t>兒童</a:t>
            </a:r>
            <a:r>
              <a:rPr lang="en-US" altLang="zh-TW" sz="2400" dirty="0" smtClean="0"/>
              <a:t>/</a:t>
            </a:r>
            <a:r>
              <a:rPr lang="zh-TW" altLang="zh-HK" sz="2400" dirty="0" smtClean="0"/>
              <a:t>家庭</a:t>
            </a:r>
            <a:r>
              <a:rPr lang="en-US" altLang="zh-TW" sz="2400" dirty="0" smtClean="0"/>
              <a:t>/</a:t>
            </a:r>
            <a:r>
              <a:rPr lang="zh-TW" altLang="zh-HK" sz="2400" dirty="0" smtClean="0"/>
              <a:t>事件</a:t>
            </a:r>
            <a:r>
              <a:rPr lang="zh-TW" altLang="zh-HK" sz="2400" dirty="0"/>
              <a:t>相關資料</a:t>
            </a:r>
            <a:r>
              <a:rPr lang="zh-TW" altLang="en-US" sz="2400" dirty="0"/>
              <a:t>以</a:t>
            </a:r>
            <a:r>
              <a:rPr lang="zh-TW" altLang="zh-HK" sz="2400" dirty="0"/>
              <a:t>助討論，但</a:t>
            </a:r>
            <a:r>
              <a:rPr lang="zh-TW" altLang="en-US" sz="2400" u="sng" dirty="0">
                <a:solidFill>
                  <a:srgbClr val="0000CC"/>
                </a:solidFill>
              </a:rPr>
              <a:t>不</a:t>
            </a:r>
            <a:r>
              <a:rPr lang="zh-TW" altLang="zh-HK" sz="2400" u="sng" dirty="0">
                <a:solidFill>
                  <a:srgbClr val="0000CC"/>
                </a:solidFill>
              </a:rPr>
              <a:t>要求他們就個案性質提出意見</a:t>
            </a:r>
            <a:endParaRPr lang="en-US" altLang="zh-TW" sz="2400" u="sng" dirty="0">
              <a:solidFill>
                <a:srgbClr val="0000CC"/>
              </a:solidFill>
            </a:endParaRPr>
          </a:p>
          <a:p>
            <a:pPr lvl="1"/>
            <a:r>
              <a:rPr lang="zh-TW" altLang="zh-HK" sz="2400" dirty="0"/>
              <a:t>有關安排可記錄在個案會議記錄</a:t>
            </a:r>
            <a:endParaRPr lang="zh-HK" altLang="en-US" sz="2400" dirty="0"/>
          </a:p>
          <a:p>
            <a:r>
              <a:rPr lang="zh-TW" altLang="zh-HK" sz="2800" dirty="0" smtClean="0"/>
              <a:t>專業</a:t>
            </a:r>
            <a:r>
              <a:rPr lang="zh-TW" altLang="zh-HK" sz="2800" dirty="0" smtClean="0">
                <a:solidFill>
                  <a:srgbClr val="0000CC"/>
                </a:solidFill>
              </a:rPr>
              <a:t>觀察員</a:t>
            </a:r>
            <a:r>
              <a:rPr lang="zh-TW" altLang="zh-HK" sz="2800" dirty="0" smtClean="0"/>
              <a:t>（例如剛調職的職員、學員、候任主席等）如要出席個案會議，必須事先取得主席、所有個案會議成員、有關兒童及其家長（如適用）的同意。他們不得參與討論或參與決策。</a:t>
            </a:r>
            <a:endParaRPr lang="en-US" altLang="zh-TW" sz="2800"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68</a:t>
            </a:fld>
            <a:endParaRPr lang="en-US" altLang="zh-HK"/>
          </a:p>
        </p:txBody>
      </p:sp>
    </p:spTree>
    <p:extLst>
      <p:ext uri="{BB962C8B-B14F-4D97-AF65-F5344CB8AC3E}">
        <p14:creationId xmlns:p14="http://schemas.microsoft.com/office/powerpoint/2010/main" val="443352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標題 1"/>
          <p:cNvSpPr>
            <a:spLocks noGrp="1"/>
          </p:cNvSpPr>
          <p:nvPr>
            <p:ph type="title"/>
          </p:nvPr>
        </p:nvSpPr>
        <p:spPr>
          <a:xfrm>
            <a:off x="457200" y="44450"/>
            <a:ext cx="8229600" cy="1143000"/>
          </a:xfrm>
        </p:spPr>
        <p:txBody>
          <a:bodyPr/>
          <a:lstStyle/>
          <a:p>
            <a:r>
              <a:rPr lang="zh-TW" altLang="zh-HK" smtClean="0"/>
              <a:t>會議成員及其職責</a:t>
            </a:r>
            <a:endParaRPr lang="zh-HK" altLang="en-US" smtClean="0"/>
          </a:p>
        </p:txBody>
      </p:sp>
      <p:sp>
        <p:nvSpPr>
          <p:cNvPr id="27651" name="內容版面配置區 2"/>
          <p:cNvSpPr>
            <a:spLocks noGrp="1"/>
          </p:cNvSpPr>
          <p:nvPr>
            <p:ph idx="1"/>
          </p:nvPr>
        </p:nvSpPr>
        <p:spPr>
          <a:xfrm>
            <a:off x="457200" y="1484784"/>
            <a:ext cx="8229600" cy="5257329"/>
          </a:xfrm>
        </p:spPr>
        <p:txBody>
          <a:bodyPr/>
          <a:lstStyle/>
          <a:p>
            <a:r>
              <a:rPr lang="zh-TW" altLang="en-US" sz="2800" dirty="0" smtClean="0"/>
              <a:t>個案會議的成員</a:t>
            </a:r>
            <a:r>
              <a:rPr lang="zh-TW" altLang="en-US" sz="2800" u="sng" dirty="0" smtClean="0">
                <a:solidFill>
                  <a:srgbClr val="0000CC"/>
                </a:solidFill>
              </a:rPr>
              <a:t>應出席整個個案會議（包括專業人士間的討論和與家庭成員會面的部分</a:t>
            </a:r>
            <a:r>
              <a:rPr lang="zh-TW" altLang="en-US" sz="2800" dirty="0" smtClean="0"/>
              <a:t>）</a:t>
            </a:r>
            <a:endParaRPr lang="en-US" altLang="zh-TW" sz="2800" dirty="0" smtClean="0"/>
          </a:p>
          <a:p>
            <a:r>
              <a:rPr lang="zh-TW" altLang="zh-HK" sz="2800" dirty="0" smtClean="0"/>
              <a:t>成員需盡可能在會議舉行前將其報告分發給其他成員</a:t>
            </a:r>
            <a:r>
              <a:rPr lang="zh-TW" altLang="en-US" sz="2800" dirty="0" smtClean="0"/>
              <a:t>，並</a:t>
            </a:r>
            <a:r>
              <a:rPr lang="zh-TW" altLang="zh-HK" sz="2800" u="sng" dirty="0" smtClean="0"/>
              <a:t>應以保密方式傳送報告</a:t>
            </a:r>
            <a:r>
              <a:rPr lang="zh-TW" altLang="en-US" sz="2800" dirty="0" smtClean="0"/>
              <a:t>。</a:t>
            </a:r>
            <a:endParaRPr lang="en-US" altLang="zh-TW" sz="2800" dirty="0" smtClean="0"/>
          </a:p>
          <a:p>
            <a:r>
              <a:rPr lang="zh-TW" altLang="zh-HK" sz="2800" dirty="0" smtClean="0"/>
              <a:t>如</a:t>
            </a:r>
            <a:r>
              <a:rPr lang="zh-TW" altLang="zh-HK" sz="2800" dirty="0"/>
              <a:t>有成員認為個別成員無需保存報告，則可要求向他們取回報告</a:t>
            </a:r>
            <a:endParaRPr lang="en-US" altLang="zh-TW" sz="2800" u="sng" dirty="0" smtClean="0"/>
          </a:p>
          <a:p>
            <a:r>
              <a:rPr lang="zh-TW" altLang="zh-HK" sz="2800" dirty="0" smtClean="0"/>
              <a:t>負責跟進個案的成員應協助執行個案會議的決定，如無法執行個案會議議決的行動，或因情況有變，以致即將需要</a:t>
            </a:r>
            <a:r>
              <a:rPr lang="en-US" altLang="zh-TW" sz="2800" dirty="0" smtClean="0"/>
              <a:t>/</a:t>
            </a:r>
            <a:r>
              <a:rPr lang="zh-TW" altLang="zh-HK" sz="2800" dirty="0" smtClean="0"/>
              <a:t>已採取涉及有關兒童及其家人的後續行動，便應</a:t>
            </a:r>
            <a:r>
              <a:rPr lang="zh-TW" altLang="zh-HK" sz="2800" dirty="0" smtClean="0">
                <a:solidFill>
                  <a:srgbClr val="0000CC"/>
                </a:solidFill>
              </a:rPr>
              <a:t>通知主責社工</a:t>
            </a:r>
            <a:endParaRPr lang="zh-HK" altLang="en-US" sz="2800"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69</a:t>
            </a:fld>
            <a:endParaRPr lang="en-US" altLang="zh-HK"/>
          </a:p>
        </p:txBody>
      </p:sp>
    </p:spTree>
    <p:extLst>
      <p:ext uri="{BB962C8B-B14F-4D97-AF65-F5344CB8AC3E}">
        <p14:creationId xmlns:p14="http://schemas.microsoft.com/office/powerpoint/2010/main" val="2362355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4194" name="Rectangle 2"/>
          <p:cNvSpPr>
            <a:spLocks noGrp="1" noChangeArrowheads="1"/>
          </p:cNvSpPr>
          <p:nvPr>
            <p:ph type="title"/>
          </p:nvPr>
        </p:nvSpPr>
        <p:spPr>
          <a:xfrm>
            <a:off x="468313" y="620713"/>
            <a:ext cx="8229600" cy="1143000"/>
          </a:xfrm>
        </p:spPr>
        <p:txBody>
          <a:bodyPr>
            <a:normAutofit fontScale="90000"/>
          </a:bodyPr>
          <a:lstStyle/>
          <a:p>
            <a:pPr algn="l" eaLnBrk="1" hangingPunct="1">
              <a:defRPr/>
            </a:pPr>
            <a:r>
              <a:rPr lang="en-US" altLang="zh-TW" sz="5400" b="1" smtClean="0">
                <a:solidFill>
                  <a:srgbClr val="000000"/>
                </a:solidFill>
                <a:effectLst>
                  <a:outerShdw blurRad="38100" dist="38100" dir="2700000" algn="tl">
                    <a:srgbClr val="C0C0C0"/>
                  </a:outerShdw>
                </a:effectLst>
              </a:rPr>
              <a:t> </a:t>
            </a:r>
            <a:r>
              <a:rPr lang="zh-TW" altLang="en-US" sz="5400" b="1" smtClean="0">
                <a:solidFill>
                  <a:srgbClr val="000000"/>
                </a:solidFill>
                <a:effectLst>
                  <a:outerShdw blurRad="38100" dist="38100" dir="2700000" algn="tl">
                    <a:srgbClr val="C0C0C0"/>
                  </a:outerShdw>
                </a:effectLst>
              </a:rPr>
              <a:t>識別個案</a:t>
            </a:r>
            <a:r>
              <a:rPr lang="zh-TW" altLang="en-US" sz="4000" b="1" smtClean="0">
                <a:solidFill>
                  <a:srgbClr val="000000"/>
                </a:solidFill>
                <a:effectLst>
                  <a:outerShdw blurRad="38100" dist="38100" dir="2700000" algn="tl">
                    <a:srgbClr val="C0C0C0"/>
                  </a:outerShdw>
                </a:effectLst>
              </a:rPr>
              <a:t/>
            </a:r>
            <a:br>
              <a:rPr lang="zh-TW" altLang="en-US" sz="4000" b="1" smtClean="0">
                <a:solidFill>
                  <a:srgbClr val="000000"/>
                </a:solidFill>
                <a:effectLst>
                  <a:outerShdw blurRad="38100" dist="38100" dir="2700000" algn="tl">
                    <a:srgbClr val="C0C0C0"/>
                  </a:outerShdw>
                </a:effectLst>
              </a:rPr>
            </a:br>
            <a:endParaRPr lang="zh-TW" altLang="en-US" sz="4000" b="1" smtClean="0">
              <a:solidFill>
                <a:srgbClr val="000000"/>
              </a:solidFill>
              <a:effectLst>
                <a:outerShdw blurRad="38100" dist="38100" dir="2700000" algn="tl">
                  <a:srgbClr val="C0C0C0"/>
                </a:outerShdw>
              </a:effectLst>
            </a:endParaRPr>
          </a:p>
        </p:txBody>
      </p:sp>
      <p:sp>
        <p:nvSpPr>
          <p:cNvPr id="16389" name="Rectangle 3"/>
          <p:cNvSpPr>
            <a:spLocks noGrp="1" noChangeArrowheads="1"/>
          </p:cNvSpPr>
          <p:nvPr>
            <p:ph idx="1"/>
          </p:nvPr>
        </p:nvSpPr>
        <p:spPr/>
        <p:txBody>
          <a:bodyPr/>
          <a:lstStyle/>
          <a:p>
            <a:pPr marL="0" indent="0" eaLnBrk="1" hangingPunct="1">
              <a:buNone/>
            </a:pPr>
            <a:r>
              <a:rPr lang="zh-TW" altLang="en-US" sz="3600" b="1" dirty="0" smtClean="0">
                <a:solidFill>
                  <a:srgbClr val="9900FF"/>
                </a:solidFill>
              </a:rPr>
              <a:t>身體表徵</a:t>
            </a:r>
          </a:p>
          <a:p>
            <a:pPr lvl="1" eaLnBrk="1" hangingPunct="1"/>
            <a:r>
              <a:rPr lang="zh-TW" altLang="en-US" dirty="0" smtClean="0">
                <a:solidFill>
                  <a:srgbClr val="000000"/>
                </a:solidFill>
              </a:rPr>
              <a:t>輕微 </a:t>
            </a:r>
            <a:r>
              <a:rPr lang="en-US" altLang="zh-TW" dirty="0" smtClean="0">
                <a:solidFill>
                  <a:srgbClr val="000000"/>
                </a:solidFill>
              </a:rPr>
              <a:t>/ </a:t>
            </a:r>
            <a:r>
              <a:rPr lang="zh-TW" altLang="en-US" dirty="0" smtClean="0">
                <a:solidFill>
                  <a:srgbClr val="000000"/>
                </a:solidFill>
              </a:rPr>
              <a:t>嚴重</a:t>
            </a:r>
          </a:p>
          <a:p>
            <a:pPr lvl="1" eaLnBrk="1" hangingPunct="1"/>
            <a:r>
              <a:rPr lang="zh-TW" altLang="en-US" dirty="0" smtClean="0">
                <a:solidFill>
                  <a:srgbClr val="000000"/>
                </a:solidFill>
              </a:rPr>
              <a:t>較容易察覺</a:t>
            </a:r>
          </a:p>
          <a:p>
            <a:pPr marL="0" indent="0" eaLnBrk="1" hangingPunct="1">
              <a:buNone/>
            </a:pPr>
            <a:r>
              <a:rPr lang="zh-TW" altLang="en-US" sz="3600" b="1" dirty="0" smtClean="0">
                <a:solidFill>
                  <a:srgbClr val="9900FF"/>
                </a:solidFill>
              </a:rPr>
              <a:t>行為表徵</a:t>
            </a:r>
          </a:p>
          <a:p>
            <a:pPr lvl="1" eaLnBrk="1" hangingPunct="1"/>
            <a:r>
              <a:rPr lang="zh-TW" altLang="en-US" dirty="0" smtClean="0">
                <a:solidFill>
                  <a:srgbClr val="000000"/>
                </a:solidFill>
              </a:rPr>
              <a:t>可能獨立出現</a:t>
            </a:r>
          </a:p>
          <a:p>
            <a:pPr lvl="1" eaLnBrk="1" hangingPunct="1"/>
            <a:r>
              <a:rPr lang="zh-TW" altLang="en-US" dirty="0" smtClean="0">
                <a:solidFill>
                  <a:srgbClr val="000000"/>
                </a:solidFill>
              </a:rPr>
              <a:t>或與身體表徵一同出現</a:t>
            </a:r>
          </a:p>
          <a:p>
            <a:pPr lvl="2" eaLnBrk="1" hangingPunct="1">
              <a:buFont typeface="Wingdings" pitchFamily="2" charset="2"/>
              <a:buChar char="Ø"/>
            </a:pPr>
            <a:r>
              <a:rPr lang="zh-TW" altLang="en-US" sz="4000" b="1" dirty="0" smtClean="0">
                <a:solidFill>
                  <a:srgbClr val="0000CC"/>
                </a:solidFill>
              </a:rPr>
              <a:t>需要深入了解及評估</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7</a:t>
            </a:fld>
            <a:endParaRPr lang="en-US" altLang="zh-HK"/>
          </a:p>
        </p:txBody>
      </p:sp>
      <p:sp>
        <p:nvSpPr>
          <p:cNvPr id="904196" name="WordArt 4"/>
          <p:cNvSpPr>
            <a:spLocks noChangeArrowheads="1" noChangeShapeType="1" noTextEdit="1"/>
          </p:cNvSpPr>
          <p:nvPr/>
        </p:nvSpPr>
        <p:spPr bwMode="auto">
          <a:xfrm rot="5400000">
            <a:off x="5183981" y="2096295"/>
            <a:ext cx="4321175" cy="1370012"/>
          </a:xfrm>
          <a:prstGeom prst="rect">
            <a:avLst/>
          </a:prstGeom>
        </p:spPr>
        <p:txBody>
          <a:bodyPr vert="eaVert" wrap="none" fromWordArt="1">
            <a:prstTxWarp prst="textWave1">
              <a:avLst>
                <a:gd name="adj1" fmla="val 13019"/>
                <a:gd name="adj2" fmla="val 370"/>
              </a:avLst>
            </a:prstTxWarp>
          </a:bodyPr>
          <a:lstStyle/>
          <a:p>
            <a:pPr algn="ctr" fontAlgn="auto"/>
            <a:r>
              <a:rPr lang="zh-HK" altLang="en-US" sz="3600" kern="10">
                <a:ln w="9525">
                  <a:solidFill>
                    <a:srgbClr val="800000"/>
                  </a:solidFill>
                  <a:miter lim="800000"/>
                  <a:headEnd/>
                  <a:tailEnd/>
                </a:ln>
                <a:solidFill>
                  <a:srgbClr val="800000"/>
                </a:solidFill>
                <a:effectLst>
                  <a:outerShdw dist="35921" dir="2700000" algn="ctr" rotWithShape="0">
                    <a:srgbClr val="C0C0C0"/>
                  </a:outerShdw>
                </a:effectLst>
                <a:latin typeface="SimSun"/>
                <a:ea typeface="SimSun"/>
              </a:rPr>
              <a:t>表徵   證據</a:t>
            </a:r>
          </a:p>
        </p:txBody>
      </p:sp>
      <p:sp>
        <p:nvSpPr>
          <p:cNvPr id="904197" name="Line 5"/>
          <p:cNvSpPr>
            <a:spLocks noChangeShapeType="1"/>
          </p:cNvSpPr>
          <p:nvPr/>
        </p:nvSpPr>
        <p:spPr bwMode="auto">
          <a:xfrm>
            <a:off x="6948488" y="2565400"/>
            <a:ext cx="968375" cy="0"/>
          </a:xfrm>
          <a:prstGeom prst="line">
            <a:avLst/>
          </a:prstGeom>
          <a:noFill/>
          <a:ln w="825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HK" altLang="en-US"/>
          </a:p>
        </p:txBody>
      </p:sp>
      <p:sp>
        <p:nvSpPr>
          <p:cNvPr id="904198" name="Line 6"/>
          <p:cNvSpPr>
            <a:spLocks noChangeShapeType="1"/>
          </p:cNvSpPr>
          <p:nvPr/>
        </p:nvSpPr>
        <p:spPr bwMode="auto">
          <a:xfrm>
            <a:off x="6804025" y="2924175"/>
            <a:ext cx="968375" cy="0"/>
          </a:xfrm>
          <a:prstGeom prst="line">
            <a:avLst/>
          </a:prstGeom>
          <a:noFill/>
          <a:ln w="825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HK" altLang="en-US"/>
          </a:p>
        </p:txBody>
      </p:sp>
      <p:sp>
        <p:nvSpPr>
          <p:cNvPr id="904199" name="Line 7"/>
          <p:cNvSpPr>
            <a:spLocks noChangeShapeType="1"/>
          </p:cNvSpPr>
          <p:nvPr/>
        </p:nvSpPr>
        <p:spPr bwMode="auto">
          <a:xfrm flipV="1">
            <a:off x="7019925" y="2276475"/>
            <a:ext cx="609600" cy="990600"/>
          </a:xfrm>
          <a:prstGeom prst="line">
            <a:avLst/>
          </a:prstGeom>
          <a:noFill/>
          <a:ln w="825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HK"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904196"/>
                                        </p:tgtEl>
                                        <p:attrNameLst>
                                          <p:attrName>style.visibility</p:attrName>
                                        </p:attrNameLst>
                                      </p:cBhvr>
                                      <p:to>
                                        <p:strVal val="visible"/>
                                      </p:to>
                                    </p:set>
                                    <p:animScale>
                                      <p:cBhvr>
                                        <p:cTn id="7" dur="1000" decel="50000" fill="hold">
                                          <p:stCondLst>
                                            <p:cond delay="0"/>
                                          </p:stCondLst>
                                        </p:cTn>
                                        <p:tgtEl>
                                          <p:spTgt spid="90419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04196"/>
                                        </p:tgtEl>
                                        <p:attrNameLst>
                                          <p:attrName>ppt_x</p:attrName>
                                          <p:attrName>ppt_y</p:attrName>
                                        </p:attrNameLst>
                                      </p:cBhvr>
                                    </p:animMotion>
                                    <p:animEffect transition="in" filter="fade">
                                      <p:cBhvr>
                                        <p:cTn id="9" dur="1000"/>
                                        <p:tgtEl>
                                          <p:spTgt spid="90419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04197"/>
                                        </p:tgtEl>
                                        <p:attrNameLst>
                                          <p:attrName>style.visibility</p:attrName>
                                        </p:attrNameLst>
                                      </p:cBhvr>
                                      <p:to>
                                        <p:strVal val="visible"/>
                                      </p:to>
                                    </p:set>
                                    <p:anim calcmode="lin" valueType="num">
                                      <p:cBhvr additive="base">
                                        <p:cTn id="14" dur="500" fill="hold"/>
                                        <p:tgtEl>
                                          <p:spTgt spid="904197"/>
                                        </p:tgtEl>
                                        <p:attrNameLst>
                                          <p:attrName>ppt_x</p:attrName>
                                        </p:attrNameLst>
                                      </p:cBhvr>
                                      <p:tavLst>
                                        <p:tav tm="0">
                                          <p:val>
                                            <p:strVal val="#ppt_x"/>
                                          </p:val>
                                        </p:tav>
                                        <p:tav tm="100000">
                                          <p:val>
                                            <p:strVal val="#ppt_x"/>
                                          </p:val>
                                        </p:tav>
                                      </p:tavLst>
                                    </p:anim>
                                    <p:anim calcmode="lin" valueType="num">
                                      <p:cBhvr additive="base">
                                        <p:cTn id="15" dur="500" fill="hold"/>
                                        <p:tgtEl>
                                          <p:spTgt spid="904197"/>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904198"/>
                                        </p:tgtEl>
                                        <p:attrNameLst>
                                          <p:attrName>style.visibility</p:attrName>
                                        </p:attrNameLst>
                                      </p:cBhvr>
                                      <p:to>
                                        <p:strVal val="visible"/>
                                      </p:to>
                                    </p:set>
                                    <p:anim calcmode="lin" valueType="num">
                                      <p:cBhvr additive="base">
                                        <p:cTn id="20" dur="500" fill="hold"/>
                                        <p:tgtEl>
                                          <p:spTgt spid="904198"/>
                                        </p:tgtEl>
                                        <p:attrNameLst>
                                          <p:attrName>ppt_x</p:attrName>
                                        </p:attrNameLst>
                                      </p:cBhvr>
                                      <p:tavLst>
                                        <p:tav tm="0">
                                          <p:val>
                                            <p:strVal val="#ppt_x"/>
                                          </p:val>
                                        </p:tav>
                                        <p:tav tm="100000">
                                          <p:val>
                                            <p:strVal val="#ppt_x"/>
                                          </p:val>
                                        </p:tav>
                                      </p:tavLst>
                                    </p:anim>
                                    <p:anim calcmode="lin" valueType="num">
                                      <p:cBhvr additive="base">
                                        <p:cTn id="21" dur="500" fill="hold"/>
                                        <p:tgtEl>
                                          <p:spTgt spid="904198"/>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5" presetClass="entr" presetSubtype="0" fill="hold" grpId="0" nodeType="clickEffect">
                                  <p:stCondLst>
                                    <p:cond delay="0"/>
                                  </p:stCondLst>
                                  <p:childTnLst>
                                    <p:set>
                                      <p:cBhvr>
                                        <p:cTn id="25" dur="1" fill="hold">
                                          <p:stCondLst>
                                            <p:cond delay="0"/>
                                          </p:stCondLst>
                                        </p:cTn>
                                        <p:tgtEl>
                                          <p:spTgt spid="904199"/>
                                        </p:tgtEl>
                                        <p:attrNameLst>
                                          <p:attrName>style.visibility</p:attrName>
                                        </p:attrNameLst>
                                      </p:cBhvr>
                                      <p:to>
                                        <p:strVal val="visible"/>
                                      </p:to>
                                    </p:set>
                                    <p:anim calcmode="lin" valueType="num">
                                      <p:cBhvr>
                                        <p:cTn id="26" dur="1000" fill="hold"/>
                                        <p:tgtEl>
                                          <p:spTgt spid="904199"/>
                                        </p:tgtEl>
                                        <p:attrNameLst>
                                          <p:attrName>ppt_w</p:attrName>
                                        </p:attrNameLst>
                                      </p:cBhvr>
                                      <p:tavLst>
                                        <p:tav tm="0">
                                          <p:val>
                                            <p:fltVal val="0"/>
                                          </p:val>
                                        </p:tav>
                                        <p:tav tm="100000">
                                          <p:val>
                                            <p:strVal val="#ppt_w"/>
                                          </p:val>
                                        </p:tav>
                                      </p:tavLst>
                                    </p:anim>
                                    <p:anim calcmode="lin" valueType="num">
                                      <p:cBhvr>
                                        <p:cTn id="27" dur="1000" fill="hold"/>
                                        <p:tgtEl>
                                          <p:spTgt spid="904199"/>
                                        </p:tgtEl>
                                        <p:attrNameLst>
                                          <p:attrName>ppt_h</p:attrName>
                                        </p:attrNameLst>
                                      </p:cBhvr>
                                      <p:tavLst>
                                        <p:tav tm="0">
                                          <p:val>
                                            <p:fltVal val="0"/>
                                          </p:val>
                                        </p:tav>
                                        <p:tav tm="100000">
                                          <p:val>
                                            <p:strVal val="#ppt_h"/>
                                          </p:val>
                                        </p:tav>
                                      </p:tavLst>
                                    </p:anim>
                                    <p:anim calcmode="lin" valueType="num">
                                      <p:cBhvr>
                                        <p:cTn id="28" dur="1000" fill="hold"/>
                                        <p:tgtEl>
                                          <p:spTgt spid="904199"/>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90419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4196" grpId="0" animBg="1"/>
      <p:bldP spid="904197" grpId="0" animBg="1"/>
      <p:bldP spid="904198" grpId="0" animBg="1"/>
      <p:bldP spid="904199"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p:txBody>
          <a:bodyPr/>
          <a:lstStyle/>
          <a:p>
            <a:r>
              <a:rPr lang="zh-TW" altLang="zh-HK" smtClean="0"/>
              <a:t>會議成員及其職責</a:t>
            </a:r>
            <a:endParaRPr lang="zh-HK" altLang="en-US" smtClean="0"/>
          </a:p>
        </p:txBody>
      </p:sp>
      <p:sp>
        <p:nvSpPr>
          <p:cNvPr id="28675" name="內容版面配置區 2"/>
          <p:cNvSpPr>
            <a:spLocks noGrp="1"/>
          </p:cNvSpPr>
          <p:nvPr>
            <p:ph idx="1"/>
          </p:nvPr>
        </p:nvSpPr>
        <p:spPr>
          <a:xfrm>
            <a:off x="528638" y="2060848"/>
            <a:ext cx="8435975" cy="4065315"/>
          </a:xfrm>
        </p:spPr>
        <p:txBody>
          <a:bodyPr/>
          <a:lstStyle/>
          <a:p>
            <a:r>
              <a:rPr lang="zh-TW" altLang="zh-HK" dirty="0" smtClean="0"/>
              <a:t>獲邀但</a:t>
            </a:r>
            <a:r>
              <a:rPr lang="zh-TW" altLang="zh-HK" u="sng" dirty="0" smtClean="0">
                <a:solidFill>
                  <a:srgbClr val="0000CC"/>
                </a:solidFill>
              </a:rPr>
              <a:t>未能出席</a:t>
            </a:r>
            <a:r>
              <a:rPr lang="zh-TW" altLang="zh-HK" dirty="0" smtClean="0"/>
              <a:t>的成員應以</a:t>
            </a:r>
            <a:r>
              <a:rPr lang="zh-TW" altLang="zh-HK" u="sng" dirty="0" smtClean="0">
                <a:solidFill>
                  <a:srgbClr val="0000CC"/>
                </a:solidFill>
              </a:rPr>
              <a:t>書面</a:t>
            </a:r>
            <a:r>
              <a:rPr lang="zh-TW" altLang="zh-HK" dirty="0" smtClean="0"/>
              <a:t>就個案提供資料，供個案會議參考</a:t>
            </a:r>
            <a:endParaRPr lang="en-US" altLang="zh-TW" dirty="0" smtClean="0"/>
          </a:p>
          <a:p>
            <a:r>
              <a:rPr lang="zh-TW" altLang="zh-HK" dirty="0" smtClean="0"/>
              <a:t>缺席</a:t>
            </a:r>
            <a:r>
              <a:rPr lang="zh-TW" altLang="en-US" dirty="0" smtClean="0"/>
              <a:t>會議但</a:t>
            </a:r>
            <a:r>
              <a:rPr lang="zh-TW" altLang="zh-HK" dirty="0" smtClean="0"/>
              <a:t>需跟進個案的</a:t>
            </a:r>
            <a:r>
              <a:rPr lang="zh-TW" altLang="en-US" dirty="0" smtClean="0"/>
              <a:t>成員可</a:t>
            </a:r>
            <a:r>
              <a:rPr lang="zh-TW" altLang="zh-HK" dirty="0" smtClean="0"/>
              <a:t>獲發相關報告</a:t>
            </a:r>
            <a:r>
              <a:rPr lang="en-US" altLang="zh-TW" dirty="0" smtClean="0"/>
              <a:t>/</a:t>
            </a:r>
            <a:r>
              <a:rPr lang="zh-TW" altLang="zh-HK" dirty="0" smtClean="0"/>
              <a:t>個案會議記錄</a:t>
            </a:r>
            <a:endParaRPr lang="en-US" altLang="zh-TW" dirty="0" smtClean="0"/>
          </a:p>
          <a:p>
            <a:endParaRPr lang="en-US" altLang="zh-TW" dirty="0" smtClean="0"/>
          </a:p>
          <a:p>
            <a:endParaRPr lang="en-US" altLang="zh-TW" dirty="0" smtClean="0"/>
          </a:p>
          <a:p>
            <a:endParaRPr lang="zh-HK" altLang="en-US"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70</a:t>
            </a:fld>
            <a:endParaRPr lang="en-US" altLang="zh-HK"/>
          </a:p>
        </p:txBody>
      </p:sp>
    </p:spTree>
    <p:extLst>
      <p:ext uri="{BB962C8B-B14F-4D97-AF65-F5344CB8AC3E}">
        <p14:creationId xmlns:p14="http://schemas.microsoft.com/office/powerpoint/2010/main" val="3527307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a:xfrm>
            <a:off x="457200" y="-100013"/>
            <a:ext cx="8229600" cy="1143001"/>
          </a:xfrm>
        </p:spPr>
        <p:txBody>
          <a:bodyPr/>
          <a:lstStyle/>
          <a:p>
            <a:r>
              <a:rPr lang="zh-TW" altLang="zh-HK" dirty="0"/>
              <a:t>多專業個案會議需執行的工作</a:t>
            </a:r>
            <a:endParaRPr lang="zh-HK" altLang="en-US" dirty="0" smtClean="0"/>
          </a:p>
        </p:txBody>
      </p:sp>
      <p:sp>
        <p:nvSpPr>
          <p:cNvPr id="30723" name="內容版面配置區 2"/>
          <p:cNvSpPr>
            <a:spLocks noGrp="1"/>
          </p:cNvSpPr>
          <p:nvPr>
            <p:ph idx="1"/>
          </p:nvPr>
        </p:nvSpPr>
        <p:spPr>
          <a:xfrm>
            <a:off x="457200" y="836613"/>
            <a:ext cx="8229600" cy="6021387"/>
          </a:xfrm>
        </p:spPr>
        <p:txBody>
          <a:bodyPr/>
          <a:lstStyle/>
          <a:p>
            <a:pPr marL="0" indent="0">
              <a:buNone/>
            </a:pPr>
            <a:r>
              <a:rPr lang="zh-TW" altLang="zh-HK" sz="2800" b="1" dirty="0" smtClean="0">
                <a:solidFill>
                  <a:srgbClr val="0000CC"/>
                </a:solidFill>
              </a:rPr>
              <a:t>資料交流</a:t>
            </a:r>
            <a:r>
              <a:rPr lang="zh-TW" altLang="en-US" sz="2800" b="1" dirty="0" smtClean="0">
                <a:solidFill>
                  <a:srgbClr val="0000CC"/>
                </a:solidFill>
              </a:rPr>
              <a:t>：各會議成員的報告</a:t>
            </a:r>
            <a:r>
              <a:rPr lang="zh-TW" altLang="zh-HK" sz="2800" b="1" i="1" dirty="0" smtClean="0">
                <a:solidFill>
                  <a:srgbClr val="0000CC"/>
                </a:solidFill>
              </a:rPr>
              <a:t> </a:t>
            </a:r>
            <a:endParaRPr lang="en-US" altLang="zh-TW" sz="2800" b="1" i="1" dirty="0" smtClean="0">
              <a:solidFill>
                <a:srgbClr val="0000CC"/>
              </a:solidFill>
            </a:endParaRPr>
          </a:p>
          <a:p>
            <a:pPr marL="0" indent="0">
              <a:buNone/>
            </a:pPr>
            <a:r>
              <a:rPr lang="zh-TW" altLang="zh-HK" sz="2800" b="1" dirty="0" smtClean="0">
                <a:solidFill>
                  <a:srgbClr val="0000CC"/>
                </a:solidFill>
              </a:rPr>
              <a:t>討論事項</a:t>
            </a:r>
          </a:p>
          <a:p>
            <a:pPr marL="971550" lvl="1" indent="-514350">
              <a:buFontTx/>
              <a:buAutoNum type="alphaLcParenR"/>
            </a:pPr>
            <a:r>
              <a:rPr lang="zh-TW" altLang="zh-HK" sz="2400" dirty="0" smtClean="0"/>
              <a:t>個案性質</a:t>
            </a:r>
            <a:endParaRPr lang="en-US" altLang="zh-TW" sz="2400" dirty="0" smtClean="0"/>
          </a:p>
          <a:p>
            <a:pPr marL="971550" lvl="1" indent="-514350">
              <a:buFontTx/>
              <a:buAutoNum type="alphaLcParenR"/>
            </a:pPr>
            <a:r>
              <a:rPr lang="zh-TW" altLang="zh-HK" sz="2400" dirty="0" smtClean="0"/>
              <a:t>有關兒童</a:t>
            </a:r>
            <a:r>
              <a:rPr lang="zh-TW" altLang="en-US" sz="2400" dirty="0" smtClean="0"/>
              <a:t>及</a:t>
            </a:r>
            <a:r>
              <a:rPr lang="zh-TW" altLang="zh-HK" sz="2400" dirty="0" smtClean="0"/>
              <a:t>家庭內其他兒童</a:t>
            </a:r>
            <a:r>
              <a:rPr lang="zh-TW" altLang="en-US" sz="2400" dirty="0" smtClean="0"/>
              <a:t>的</a:t>
            </a:r>
            <a:r>
              <a:rPr lang="zh-TW" altLang="zh-HK" sz="2400" dirty="0" smtClean="0"/>
              <a:t>受虐危機</a:t>
            </a:r>
            <a:endParaRPr lang="en-US" altLang="zh-TW" sz="2400" dirty="0" smtClean="0"/>
          </a:p>
          <a:p>
            <a:pPr marL="971550" lvl="1" indent="-514350">
              <a:buFontTx/>
              <a:buAutoNum type="alphaLcParenR"/>
            </a:pPr>
            <a:r>
              <a:rPr lang="zh-TW" altLang="en-US" sz="2400" dirty="0" smtClean="0"/>
              <a:t>有</a:t>
            </a:r>
            <a:r>
              <a:rPr lang="zh-TW" altLang="zh-HK" sz="2400" dirty="0" smtClean="0"/>
              <a:t>關兒童及其家庭的需要</a:t>
            </a:r>
            <a:endParaRPr lang="en-US" altLang="zh-TW" sz="2400" dirty="0" smtClean="0"/>
          </a:p>
          <a:p>
            <a:pPr marL="971550" lvl="1" indent="-514350">
              <a:buFontTx/>
              <a:buAutoNum type="alphaLcParenR"/>
            </a:pPr>
            <a:r>
              <a:rPr lang="zh-TW" altLang="en-US" sz="2400" dirty="0" smtClean="0"/>
              <a:t>有關</a:t>
            </a:r>
            <a:r>
              <a:rPr lang="zh-TW" altLang="zh-HK" sz="2400" dirty="0" smtClean="0"/>
              <a:t>兒童及其家庭的福利計劃</a:t>
            </a:r>
          </a:p>
          <a:p>
            <a:pPr marL="914400" lvl="2" indent="0">
              <a:buFontTx/>
              <a:buNone/>
            </a:pPr>
            <a:r>
              <a:rPr lang="zh-TW" altLang="en-US" dirty="0" smtClean="0"/>
              <a:t>包括</a:t>
            </a:r>
            <a:r>
              <a:rPr lang="zh-TW" altLang="zh-HK" dirty="0" smtClean="0"/>
              <a:t>照顧安排</a:t>
            </a:r>
            <a:r>
              <a:rPr lang="zh-TW" altLang="en-US" dirty="0" smtClean="0"/>
              <a:t>、</a:t>
            </a:r>
            <a:r>
              <a:rPr lang="zh-TW" altLang="zh-HK" dirty="0" smtClean="0"/>
              <a:t>是否需要申請法定命令</a:t>
            </a:r>
            <a:r>
              <a:rPr lang="zh-TW" altLang="en-US" dirty="0" smtClean="0"/>
              <a:t>及</a:t>
            </a:r>
            <a:r>
              <a:rPr lang="zh-TW" altLang="zh-HK" dirty="0" smtClean="0"/>
              <a:t>其他服務</a:t>
            </a:r>
          </a:p>
          <a:p>
            <a:pPr marL="0" indent="0">
              <a:buNone/>
            </a:pPr>
            <a:r>
              <a:rPr lang="zh-TW" altLang="zh-HK" sz="2800" b="1" dirty="0" smtClean="0">
                <a:solidFill>
                  <a:srgbClr val="0000CC"/>
                </a:solidFill>
              </a:rPr>
              <a:t>其他事項</a:t>
            </a:r>
          </a:p>
          <a:p>
            <a:pPr marL="971550" lvl="1" indent="-514350">
              <a:buFontTx/>
              <a:buAutoNum type="alphaLcParenR"/>
            </a:pPr>
            <a:r>
              <a:rPr lang="zh-TW" altLang="zh-HK" sz="2400" dirty="0" smtClean="0"/>
              <a:t>是否需要將有關兒童／其兄弟姊妹的姓名登記在保護兒童資料系統內</a:t>
            </a:r>
            <a:endParaRPr lang="en-US" altLang="zh-TW" sz="2400" dirty="0" smtClean="0"/>
          </a:p>
          <a:p>
            <a:pPr marL="971550" lvl="1" indent="-514350">
              <a:buFontTx/>
              <a:buAutoNum type="alphaLcParenR"/>
            </a:pPr>
            <a:r>
              <a:rPr lang="zh-TW" altLang="zh-HK" sz="2400" dirty="0" smtClean="0"/>
              <a:t>是否需要召開覆核會議</a:t>
            </a:r>
            <a:endParaRPr lang="en-US" altLang="zh-TW" sz="2400" dirty="0" smtClean="0"/>
          </a:p>
          <a:p>
            <a:pPr marL="971550" lvl="1" indent="-514350">
              <a:buFontTx/>
              <a:buAutoNum type="alphaLcParenR"/>
            </a:pPr>
            <a:r>
              <a:rPr lang="zh-TW" altLang="zh-HK" sz="2400" dirty="0" smtClean="0"/>
              <a:t>是否需要擬備落實福利計劃的進度報告</a:t>
            </a:r>
          </a:p>
          <a:p>
            <a:pPr marL="0" indent="0">
              <a:buNone/>
            </a:pPr>
            <a:r>
              <a:rPr lang="zh-TW" altLang="zh-HK" sz="2800" b="1" dirty="0" smtClean="0">
                <a:solidFill>
                  <a:srgbClr val="0000CC"/>
                </a:solidFill>
              </a:rPr>
              <a:t>其他安排</a:t>
            </a:r>
            <a:endParaRPr lang="zh-HK" altLang="en-US" sz="2800" b="1" dirty="0" smtClean="0">
              <a:solidFill>
                <a:srgbClr val="0000CC"/>
              </a:solidFill>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71</a:t>
            </a:fld>
            <a:endParaRPr lang="en-US" altLang="zh-HK"/>
          </a:p>
        </p:txBody>
      </p:sp>
    </p:spTree>
    <p:extLst>
      <p:ext uri="{BB962C8B-B14F-4D97-AF65-F5344CB8AC3E}">
        <p14:creationId xmlns:p14="http://schemas.microsoft.com/office/powerpoint/2010/main" val="2461878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title"/>
          </p:nvPr>
        </p:nvSpPr>
        <p:spPr>
          <a:xfrm>
            <a:off x="1187450" y="301625"/>
            <a:ext cx="7313613" cy="1143000"/>
          </a:xfrm>
        </p:spPr>
        <p:txBody>
          <a:bodyPr/>
          <a:lstStyle/>
          <a:p>
            <a:pPr>
              <a:buFont typeface="Wingdings" pitchFamily="2" charset="2"/>
              <a:buNone/>
            </a:pPr>
            <a:r>
              <a:rPr lang="zh-TW" altLang="en-US" sz="4000" b="1" dirty="0">
                <a:solidFill>
                  <a:srgbClr val="000000"/>
                </a:solidFill>
              </a:rPr>
              <a:t>多專業個案</a:t>
            </a:r>
            <a:r>
              <a:rPr lang="zh-TW" altLang="en-US" sz="4000" b="1" dirty="0" smtClean="0">
                <a:solidFill>
                  <a:srgbClr val="000000"/>
                </a:solidFill>
              </a:rPr>
              <a:t>會議</a:t>
            </a:r>
            <a:r>
              <a:rPr lang="en-US" altLang="zh-TW" sz="4000" b="1" dirty="0" smtClean="0">
                <a:solidFill>
                  <a:srgbClr val="000000"/>
                </a:solidFill>
              </a:rPr>
              <a:t>–</a:t>
            </a:r>
            <a:r>
              <a:rPr lang="zh-TW" altLang="en-US" sz="4000" b="1" dirty="0" smtClean="0">
                <a:solidFill>
                  <a:srgbClr val="000000"/>
                </a:solidFill>
              </a:rPr>
              <a:t>商討</a:t>
            </a:r>
            <a:r>
              <a:rPr lang="zh-TW" altLang="en-US" sz="4000" b="1" dirty="0">
                <a:solidFill>
                  <a:srgbClr val="000000"/>
                </a:solidFill>
              </a:rPr>
              <a:t>個案性質</a:t>
            </a:r>
            <a:endParaRPr lang="zh-TW" altLang="en-US" sz="4000" b="1" dirty="0"/>
          </a:p>
        </p:txBody>
      </p:sp>
      <p:sp>
        <p:nvSpPr>
          <p:cNvPr id="661507" name="Rectangle 3"/>
          <p:cNvSpPr>
            <a:spLocks noGrp="1" noChangeArrowheads="1"/>
          </p:cNvSpPr>
          <p:nvPr>
            <p:ph idx="1"/>
          </p:nvPr>
        </p:nvSpPr>
        <p:spPr>
          <a:xfrm>
            <a:off x="539552" y="1556792"/>
            <a:ext cx="8604448" cy="4680520"/>
          </a:xfrm>
        </p:spPr>
        <p:txBody>
          <a:bodyPr/>
          <a:lstStyle/>
          <a:p>
            <a:pPr>
              <a:lnSpc>
                <a:spcPct val="90000"/>
              </a:lnSpc>
              <a:buSzPct val="80000"/>
            </a:pPr>
            <a:r>
              <a:rPr lang="zh-TW" altLang="en-US" u="sng" dirty="0">
                <a:solidFill>
                  <a:srgbClr val="CC0000"/>
                </a:solidFill>
              </a:rPr>
              <a:t>從兒童福利的</a:t>
            </a:r>
            <a:r>
              <a:rPr lang="zh-TW" altLang="en-US" u="sng" dirty="0" smtClean="0">
                <a:solidFill>
                  <a:srgbClr val="CC0000"/>
                </a:solidFill>
              </a:rPr>
              <a:t>角度</a:t>
            </a:r>
            <a:r>
              <a:rPr lang="zh-TW" altLang="en-US" b="1" dirty="0"/>
              <a:t>商討個案</a:t>
            </a:r>
            <a:r>
              <a:rPr lang="zh-TW" altLang="en-US" b="1" dirty="0" smtClean="0"/>
              <a:t>性質</a:t>
            </a:r>
            <a:r>
              <a:rPr lang="zh-TW" altLang="en-US" u="sng" dirty="0">
                <a:solidFill>
                  <a:srgbClr val="CC0000"/>
                </a:solidFill>
              </a:rPr>
              <a:t>是否虐</a:t>
            </a:r>
            <a:r>
              <a:rPr lang="zh-TW" altLang="en-US" u="sng" dirty="0" smtClean="0">
                <a:solidFill>
                  <a:srgbClr val="CC0000"/>
                </a:solidFill>
              </a:rPr>
              <a:t>兒</a:t>
            </a:r>
            <a:r>
              <a:rPr lang="zh-TW" altLang="en-US" dirty="0" smtClean="0"/>
              <a:t>，</a:t>
            </a:r>
            <a:r>
              <a:rPr lang="zh-TW" altLang="en-US" dirty="0" smtClean="0">
                <a:solidFill>
                  <a:srgbClr val="3333CC"/>
                </a:solidFill>
              </a:rPr>
              <a:t>以協助</a:t>
            </a:r>
            <a:r>
              <a:rPr lang="zh-TW" altLang="en-US" dirty="0">
                <a:solidFill>
                  <a:srgbClr val="3333CC"/>
                </a:solidFill>
              </a:rPr>
              <a:t>為有關兒童制訂合適的福利</a:t>
            </a:r>
            <a:r>
              <a:rPr lang="zh-TW" altLang="en-US" dirty="0" smtClean="0">
                <a:solidFill>
                  <a:srgbClr val="3333CC"/>
                </a:solidFill>
              </a:rPr>
              <a:t>計劃</a:t>
            </a:r>
            <a:endParaRPr lang="zh-TW" altLang="en-US" dirty="0">
              <a:solidFill>
                <a:srgbClr val="3333CC"/>
              </a:solidFill>
            </a:endParaRPr>
          </a:p>
          <a:p>
            <a:pPr>
              <a:lnSpc>
                <a:spcPct val="90000"/>
              </a:lnSpc>
              <a:spcAft>
                <a:spcPts val="600"/>
              </a:spcAft>
              <a:buSzPct val="80000"/>
            </a:pPr>
            <a:r>
              <a:rPr lang="zh-TW" altLang="en-US" dirty="0"/>
              <a:t>個案會議的決定對是否檢</a:t>
            </a:r>
            <a:r>
              <a:rPr lang="zh-TW" altLang="en-US" dirty="0" smtClean="0"/>
              <a:t>控懷疑施</a:t>
            </a:r>
            <a:r>
              <a:rPr lang="zh-TW" altLang="en-US" dirty="0"/>
              <a:t>虐者</a:t>
            </a:r>
            <a:r>
              <a:rPr lang="zh-TW" altLang="en-US" u="sng" dirty="0">
                <a:solidFill>
                  <a:srgbClr val="009900"/>
                </a:solidFill>
              </a:rPr>
              <a:t>並無</a:t>
            </a:r>
            <a:r>
              <a:rPr lang="zh-TW" altLang="en-US" u="sng" dirty="0" smtClean="0">
                <a:solidFill>
                  <a:srgbClr val="009900"/>
                </a:solidFill>
              </a:rPr>
              <a:t>約束力</a:t>
            </a:r>
            <a:endParaRPr lang="zh-TW" altLang="en-US" u="sng" dirty="0">
              <a:solidFill>
                <a:srgbClr val="009900"/>
              </a:solidFill>
            </a:endParaRPr>
          </a:p>
          <a:p>
            <a:pPr>
              <a:lnSpc>
                <a:spcPct val="90000"/>
              </a:lnSpc>
              <a:spcAft>
                <a:spcPts val="600"/>
              </a:spcAft>
            </a:pPr>
            <a:r>
              <a:rPr lang="zh-TW" altLang="en-US" dirty="0"/>
              <a:t>成員應在個案會議</a:t>
            </a:r>
            <a:r>
              <a:rPr lang="zh-TW" altLang="en-US" dirty="0" smtClean="0"/>
              <a:t>中對個案性質提出專業意見。</a:t>
            </a:r>
            <a:r>
              <a:rPr lang="zh-TW" altLang="en-US" dirty="0"/>
              <a:t>不過，如他們認為難以作出決定，便</a:t>
            </a:r>
            <a:r>
              <a:rPr lang="zh-TW" altLang="en-US" dirty="0">
                <a:solidFill>
                  <a:srgbClr val="3333CC"/>
                </a:solidFill>
              </a:rPr>
              <a:t>不應強迫他們</a:t>
            </a:r>
            <a:r>
              <a:rPr lang="zh-TW" altLang="en-US" dirty="0" smtClean="0">
                <a:solidFill>
                  <a:srgbClr val="3333CC"/>
                </a:solidFill>
              </a:rPr>
              <a:t>下決定</a:t>
            </a:r>
            <a:endParaRPr lang="zh-TW" altLang="en-US" dirty="0"/>
          </a:p>
          <a:p>
            <a:pPr>
              <a:lnSpc>
                <a:spcPct val="90000"/>
              </a:lnSpc>
              <a:spcAft>
                <a:spcPts val="600"/>
              </a:spcAft>
            </a:pPr>
            <a:r>
              <a:rPr lang="zh-TW" altLang="en-US" dirty="0" smtClean="0">
                <a:solidFill>
                  <a:srgbClr val="3333CC"/>
                </a:solidFill>
              </a:rPr>
              <a:t>警務</a:t>
            </a:r>
            <a:r>
              <a:rPr lang="zh-TW" altLang="en-US" dirty="0">
                <a:solidFill>
                  <a:srgbClr val="3333CC"/>
                </a:solidFill>
              </a:rPr>
              <a:t>人員會在討論個案性質時保持中立</a:t>
            </a:r>
            <a:r>
              <a:rPr lang="zh-TW" altLang="en-US" dirty="0"/>
              <a:t>，以免被指妨礙刑事</a:t>
            </a:r>
            <a:r>
              <a:rPr lang="zh-TW" altLang="en-US" dirty="0" smtClean="0"/>
              <a:t>調查</a:t>
            </a:r>
            <a:endParaRPr lang="zh-TW" altLang="en-US"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72</a:t>
            </a:fld>
            <a:endParaRPr lang="en-US" altLang="zh-HK"/>
          </a:p>
        </p:txBody>
      </p:sp>
    </p:spTree>
    <p:extLst>
      <p:ext uri="{BB962C8B-B14F-4D97-AF65-F5344CB8AC3E}">
        <p14:creationId xmlns:p14="http://schemas.microsoft.com/office/powerpoint/2010/main" val="1741207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標題 1"/>
          <p:cNvSpPr>
            <a:spLocks noGrp="1"/>
          </p:cNvSpPr>
          <p:nvPr>
            <p:ph type="title"/>
          </p:nvPr>
        </p:nvSpPr>
        <p:spPr>
          <a:xfrm>
            <a:off x="457200" y="269875"/>
            <a:ext cx="8229600" cy="1143000"/>
          </a:xfrm>
        </p:spPr>
        <p:txBody>
          <a:bodyPr/>
          <a:lstStyle/>
          <a:p>
            <a:r>
              <a:rPr lang="zh-TW" altLang="zh-HK" dirty="0" smtClean="0"/>
              <a:t>家長／兒童參與會議</a:t>
            </a:r>
            <a:endParaRPr lang="zh-HK" altLang="en-US" sz="3600" dirty="0" smtClean="0"/>
          </a:p>
        </p:txBody>
      </p:sp>
      <p:sp>
        <p:nvSpPr>
          <p:cNvPr id="36867" name="內容版面配置區 2"/>
          <p:cNvSpPr>
            <a:spLocks noGrp="1"/>
          </p:cNvSpPr>
          <p:nvPr>
            <p:ph idx="1"/>
          </p:nvPr>
        </p:nvSpPr>
        <p:spPr>
          <a:xfrm>
            <a:off x="457200" y="1556022"/>
            <a:ext cx="8435975" cy="5113338"/>
          </a:xfrm>
        </p:spPr>
        <p:txBody>
          <a:bodyPr/>
          <a:lstStyle/>
          <a:p>
            <a:pPr marL="0" indent="0">
              <a:buNone/>
            </a:pPr>
            <a:r>
              <a:rPr lang="zh-TW" altLang="zh-HK" sz="2800" b="1" dirty="0" smtClean="0">
                <a:solidFill>
                  <a:srgbClr val="0000CC"/>
                </a:solidFill>
              </a:rPr>
              <a:t>個案會議通常</a:t>
            </a:r>
            <a:r>
              <a:rPr lang="zh-TW" altLang="zh-HK" sz="2800" b="1" u="sng" dirty="0" smtClean="0">
                <a:solidFill>
                  <a:srgbClr val="0000CC"/>
                </a:solidFill>
              </a:rPr>
              <a:t>分兩部分</a:t>
            </a:r>
            <a:endParaRPr lang="en-US" altLang="zh-TW" sz="2800" b="1" u="sng" dirty="0" smtClean="0">
              <a:solidFill>
                <a:srgbClr val="0000CC"/>
              </a:solidFill>
            </a:endParaRPr>
          </a:p>
          <a:p>
            <a:pPr lvl="1"/>
            <a:r>
              <a:rPr lang="zh-TW" altLang="zh-HK" sz="2400" dirty="0" smtClean="0">
                <a:solidFill>
                  <a:srgbClr val="0000CC"/>
                </a:solidFill>
              </a:rPr>
              <a:t>第一部分由專業人士交流意見和討論</a:t>
            </a:r>
            <a:endParaRPr lang="en-US" altLang="zh-TW" sz="2400" dirty="0" smtClean="0">
              <a:solidFill>
                <a:srgbClr val="0000CC"/>
              </a:solidFill>
            </a:endParaRPr>
          </a:p>
          <a:p>
            <a:pPr lvl="1"/>
            <a:r>
              <a:rPr lang="zh-TW" altLang="zh-HK" sz="2400" dirty="0" smtClean="0">
                <a:solidFill>
                  <a:srgbClr val="0000CC"/>
                </a:solidFill>
              </a:rPr>
              <a:t>第二部分會邀請家庭成員參與（包括懷疑施虐者）</a:t>
            </a:r>
            <a:endParaRPr lang="en-US" altLang="zh-TW" sz="2400" dirty="0" smtClean="0">
              <a:solidFill>
                <a:srgbClr val="0000CC"/>
              </a:solidFill>
            </a:endParaRPr>
          </a:p>
          <a:p>
            <a:pPr lvl="1"/>
            <a:r>
              <a:rPr lang="zh-TW" altLang="zh-HK" sz="2400" dirty="0">
                <a:solidFill>
                  <a:srgbClr val="0000CC"/>
                </a:solidFill>
              </a:rPr>
              <a:t>主席</a:t>
            </a:r>
            <a:r>
              <a:rPr lang="zh-TW" altLang="en-US" sz="2400" dirty="0">
                <a:solidFill>
                  <a:srgbClr val="0000CC"/>
                </a:solidFill>
              </a:rPr>
              <a:t>可</a:t>
            </a:r>
            <a:r>
              <a:rPr lang="zh-TW" altLang="zh-HK" sz="2400" dirty="0">
                <a:solidFill>
                  <a:srgbClr val="0000CC"/>
                </a:solidFill>
              </a:rPr>
              <a:t>視乎每宗個案的</a:t>
            </a:r>
            <a:r>
              <a:rPr lang="zh-TW" altLang="en-US" sz="2400" dirty="0">
                <a:solidFill>
                  <a:srgbClr val="0000CC"/>
                </a:solidFill>
              </a:rPr>
              <a:t>情況，建議</a:t>
            </a:r>
            <a:r>
              <a:rPr lang="zh-TW" altLang="zh-HK" sz="2400" dirty="0">
                <a:solidFill>
                  <a:srgbClr val="0000CC"/>
                </a:solidFill>
              </a:rPr>
              <a:t>家庭成員在何時參與個案會議，但</a:t>
            </a:r>
            <a:r>
              <a:rPr lang="zh-TW" altLang="en-US" sz="2400" dirty="0">
                <a:solidFill>
                  <a:srgbClr val="0000CC"/>
                </a:solidFill>
              </a:rPr>
              <a:t>最遲應在</a:t>
            </a:r>
            <a:r>
              <a:rPr lang="zh-TW" altLang="zh-HK" sz="2400" dirty="0">
                <a:solidFill>
                  <a:srgbClr val="0000CC"/>
                </a:solidFill>
              </a:rPr>
              <a:t>制訂</a:t>
            </a:r>
            <a:r>
              <a:rPr lang="zh-TW" altLang="en-US" sz="2400" dirty="0">
                <a:solidFill>
                  <a:srgbClr val="0000CC"/>
                </a:solidFill>
              </a:rPr>
              <a:t>了</a:t>
            </a:r>
            <a:r>
              <a:rPr lang="zh-TW" altLang="zh-HK" sz="2400" dirty="0">
                <a:solidFill>
                  <a:srgbClr val="0000CC"/>
                </a:solidFill>
              </a:rPr>
              <a:t>初步福利計劃</a:t>
            </a:r>
            <a:r>
              <a:rPr lang="zh-TW" altLang="en-US" sz="2400" dirty="0">
                <a:solidFill>
                  <a:srgbClr val="0000CC"/>
                </a:solidFill>
              </a:rPr>
              <a:t>後</a:t>
            </a:r>
            <a:endParaRPr lang="en-US" altLang="zh-TW" sz="2400" dirty="0" smtClean="0">
              <a:solidFill>
                <a:srgbClr val="0000CC"/>
              </a:solidFill>
            </a:endParaRPr>
          </a:p>
          <a:p>
            <a:pPr marL="0" indent="0">
              <a:buNone/>
            </a:pPr>
            <a:r>
              <a:rPr lang="zh-TW" altLang="en-US" sz="2800" b="1" dirty="0" smtClean="0">
                <a:solidFill>
                  <a:srgbClr val="0000CC"/>
                </a:solidFill>
              </a:rPr>
              <a:t>一般應邀請家長參與，</a:t>
            </a:r>
            <a:r>
              <a:rPr lang="zh-TW" altLang="zh-HK" sz="2800" b="1" u="sng" dirty="0" smtClean="0">
                <a:solidFill>
                  <a:srgbClr val="0000CC"/>
                </a:solidFill>
              </a:rPr>
              <a:t>除非</a:t>
            </a:r>
            <a:r>
              <a:rPr lang="zh-TW" altLang="en-US" sz="2800" b="1" dirty="0" smtClean="0">
                <a:solidFill>
                  <a:srgbClr val="0000CC"/>
                </a:solidFill>
              </a:rPr>
              <a:t>有下列情況：</a:t>
            </a:r>
            <a:endParaRPr lang="en-US" altLang="zh-TW" sz="2800" b="1" dirty="0" smtClean="0">
              <a:solidFill>
                <a:srgbClr val="0000CC"/>
              </a:solidFill>
            </a:endParaRPr>
          </a:p>
          <a:p>
            <a:pPr lvl="1"/>
            <a:r>
              <a:rPr lang="zh-TW" altLang="zh-HK" sz="2400" dirty="0" smtClean="0">
                <a:solidFill>
                  <a:srgbClr val="0000CC"/>
                </a:solidFill>
              </a:rPr>
              <a:t>家長參與會議會嚴重損害該兒童的福利</a:t>
            </a:r>
            <a:endParaRPr lang="en-US" altLang="zh-TW" sz="2400" dirty="0" smtClean="0">
              <a:solidFill>
                <a:srgbClr val="0000CC"/>
              </a:solidFill>
            </a:endParaRPr>
          </a:p>
          <a:p>
            <a:pPr lvl="1"/>
            <a:r>
              <a:rPr lang="zh-TW" altLang="zh-HK" sz="2400" dirty="0" smtClean="0">
                <a:solidFill>
                  <a:srgbClr val="0000CC"/>
                </a:solidFill>
              </a:rPr>
              <a:t>有足夠證據顯示家長可能會作出嚴重影響會議工作的行為，例如使用暴力、威脅使用暴力等</a:t>
            </a:r>
            <a:endParaRPr lang="en-US" altLang="zh-TW" sz="2400" dirty="0" smtClean="0">
              <a:solidFill>
                <a:srgbClr val="0000CC"/>
              </a:solidFill>
            </a:endParaRPr>
          </a:p>
          <a:p>
            <a:pPr lvl="1"/>
            <a:r>
              <a:rPr lang="zh-TW" altLang="zh-HK" sz="2400" dirty="0" smtClean="0">
                <a:solidFill>
                  <a:srgbClr val="0000CC"/>
                </a:solidFill>
              </a:rPr>
              <a:t>家長的狀態</a:t>
            </a:r>
            <a:r>
              <a:rPr lang="zh-TW" altLang="zh-HK" sz="2400" dirty="0">
                <a:solidFill>
                  <a:srgbClr val="0000CC"/>
                </a:solidFill>
              </a:rPr>
              <a:t>（例如因服藥、飲酒或急性精神健康問題</a:t>
            </a:r>
            <a:r>
              <a:rPr lang="zh-TW" altLang="zh-HK" sz="2400" dirty="0" smtClean="0">
                <a:solidFill>
                  <a:srgbClr val="0000CC"/>
                </a:solidFill>
              </a:rPr>
              <a:t>）</a:t>
            </a:r>
            <a:r>
              <a:rPr lang="zh-TW" altLang="en-US" sz="2400" dirty="0" smtClean="0">
                <a:solidFill>
                  <a:srgbClr val="0000CC"/>
                </a:solidFill>
              </a:rPr>
              <a:t>導致他們未能有效參與會議討論</a:t>
            </a:r>
            <a:endParaRPr lang="en-US" altLang="zh-TW" sz="2400" dirty="0" smtClean="0">
              <a:solidFill>
                <a:srgbClr val="0000CC"/>
              </a:solidFill>
            </a:endParaRPr>
          </a:p>
          <a:p>
            <a:endParaRPr lang="en-US" altLang="zh-TW" sz="2800" dirty="0" smtClean="0">
              <a:solidFill>
                <a:srgbClr val="0000CC"/>
              </a:solidFill>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73</a:t>
            </a:fld>
            <a:endParaRPr lang="en-US" altLang="zh-HK"/>
          </a:p>
        </p:txBody>
      </p:sp>
    </p:spTree>
    <p:extLst>
      <p:ext uri="{BB962C8B-B14F-4D97-AF65-F5344CB8AC3E}">
        <p14:creationId xmlns:p14="http://schemas.microsoft.com/office/powerpoint/2010/main" val="18144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標題 1"/>
          <p:cNvSpPr>
            <a:spLocks noGrp="1"/>
          </p:cNvSpPr>
          <p:nvPr>
            <p:ph type="title"/>
          </p:nvPr>
        </p:nvSpPr>
        <p:spPr>
          <a:xfrm>
            <a:off x="457200" y="341313"/>
            <a:ext cx="8229600" cy="1143000"/>
          </a:xfrm>
        </p:spPr>
        <p:txBody>
          <a:bodyPr/>
          <a:lstStyle/>
          <a:p>
            <a:r>
              <a:rPr lang="zh-TW" altLang="zh-HK" dirty="0" smtClean="0"/>
              <a:t>家長／兒童參與會議</a:t>
            </a:r>
            <a:endParaRPr lang="zh-HK" altLang="en-US" sz="3600" dirty="0" smtClean="0"/>
          </a:p>
        </p:txBody>
      </p:sp>
      <p:sp>
        <p:nvSpPr>
          <p:cNvPr id="38915" name="內容版面配置區 2"/>
          <p:cNvSpPr>
            <a:spLocks noGrp="1"/>
          </p:cNvSpPr>
          <p:nvPr>
            <p:ph idx="1"/>
          </p:nvPr>
        </p:nvSpPr>
        <p:spPr>
          <a:xfrm>
            <a:off x="457200" y="1495425"/>
            <a:ext cx="8507413" cy="4885903"/>
          </a:xfrm>
        </p:spPr>
        <p:txBody>
          <a:bodyPr/>
          <a:lstStyle/>
          <a:p>
            <a:r>
              <a:rPr lang="zh-TW" altLang="en-US" sz="2800" dirty="0" smtClean="0">
                <a:solidFill>
                  <a:srgbClr val="0000CC"/>
                </a:solidFill>
              </a:rPr>
              <a:t>有關</a:t>
            </a:r>
            <a:r>
              <a:rPr lang="zh-TW" altLang="zh-HK" sz="2800" u="sng" dirty="0" smtClean="0">
                <a:solidFill>
                  <a:srgbClr val="0000CC"/>
                </a:solidFill>
              </a:rPr>
              <a:t>沒有兒童管養權的父母</a:t>
            </a:r>
            <a:r>
              <a:rPr lang="zh-TW" altLang="zh-HK" sz="2800" dirty="0" smtClean="0">
                <a:solidFill>
                  <a:srgbClr val="0000CC"/>
                </a:solidFill>
              </a:rPr>
              <a:t>一方</a:t>
            </a:r>
            <a:endParaRPr lang="en-US" altLang="zh-TW" sz="2800" dirty="0" smtClean="0">
              <a:solidFill>
                <a:srgbClr val="0000CC"/>
              </a:solidFill>
            </a:endParaRPr>
          </a:p>
          <a:p>
            <a:pPr lvl="1"/>
            <a:r>
              <a:rPr lang="zh-TW" altLang="zh-HK" dirty="0" smtClean="0">
                <a:solidFill>
                  <a:srgbClr val="0000CC"/>
                </a:solidFill>
              </a:rPr>
              <a:t>如</a:t>
            </a:r>
            <a:r>
              <a:rPr lang="zh-TW" altLang="zh-HK" u="sng" dirty="0" smtClean="0">
                <a:solidFill>
                  <a:srgbClr val="0000CC"/>
                </a:solidFill>
              </a:rPr>
              <a:t>將作出影響有關兒童的生活的重要決定</a:t>
            </a:r>
            <a:r>
              <a:rPr lang="zh-TW" altLang="zh-HK" dirty="0" smtClean="0">
                <a:solidFill>
                  <a:srgbClr val="0000CC"/>
                </a:solidFill>
              </a:rPr>
              <a:t>，應在進行社會背景</a:t>
            </a:r>
            <a:r>
              <a:rPr lang="zh-TW" altLang="en-US" dirty="0" smtClean="0">
                <a:solidFill>
                  <a:srgbClr val="0000CC"/>
                </a:solidFill>
              </a:rPr>
              <a:t>調</a:t>
            </a:r>
            <a:r>
              <a:rPr lang="zh-TW" altLang="zh-HK" dirty="0" smtClean="0">
                <a:solidFill>
                  <a:srgbClr val="0000CC"/>
                </a:solidFill>
              </a:rPr>
              <a:t>查期間，聯絡沒有兒童管養權的父母一方，聽取其意見</a:t>
            </a:r>
            <a:r>
              <a:rPr lang="zh-TW" altLang="en-US" dirty="0" smtClean="0">
                <a:solidFill>
                  <a:srgbClr val="0000CC"/>
                </a:solidFill>
              </a:rPr>
              <a:t>，並邀請他</a:t>
            </a:r>
            <a:r>
              <a:rPr lang="en-US" altLang="zh-TW" dirty="0" smtClean="0">
                <a:solidFill>
                  <a:srgbClr val="0000CC"/>
                </a:solidFill>
              </a:rPr>
              <a:t>/</a:t>
            </a:r>
            <a:r>
              <a:rPr lang="zh-TW" altLang="en-US" dirty="0" smtClean="0">
                <a:solidFill>
                  <a:srgbClr val="0000CC"/>
                </a:solidFill>
              </a:rPr>
              <a:t>她</a:t>
            </a:r>
            <a:r>
              <a:rPr lang="zh-TW" altLang="zh-HK" dirty="0" smtClean="0">
                <a:solidFill>
                  <a:srgbClr val="0000CC"/>
                </a:solidFill>
              </a:rPr>
              <a:t>參與</a:t>
            </a:r>
            <a:r>
              <a:rPr lang="zh-TW" altLang="en-US" dirty="0" smtClean="0">
                <a:solidFill>
                  <a:srgbClr val="0000CC"/>
                </a:solidFill>
              </a:rPr>
              <a:t>個案</a:t>
            </a:r>
            <a:r>
              <a:rPr lang="zh-TW" altLang="zh-HK" dirty="0" smtClean="0">
                <a:solidFill>
                  <a:srgbClr val="0000CC"/>
                </a:solidFill>
              </a:rPr>
              <a:t>會議</a:t>
            </a:r>
            <a:endParaRPr lang="en-US" altLang="zh-TW" dirty="0" smtClean="0">
              <a:solidFill>
                <a:srgbClr val="0000CC"/>
              </a:solidFill>
            </a:endParaRPr>
          </a:p>
          <a:p>
            <a:pPr lvl="1"/>
            <a:r>
              <a:rPr lang="zh-TW" altLang="zh-HK" dirty="0" smtClean="0">
                <a:solidFill>
                  <a:srgbClr val="0000CC"/>
                </a:solidFill>
              </a:rPr>
              <a:t>即使在召開多專業會議前未能與沒有管養權的父母一方聯絡，亦不應延遲為有關兒童制訂</a:t>
            </a:r>
            <a:r>
              <a:rPr lang="en-US" altLang="zh-TW" dirty="0" smtClean="0">
                <a:solidFill>
                  <a:srgbClr val="0000CC"/>
                </a:solidFill>
              </a:rPr>
              <a:t>/</a:t>
            </a:r>
            <a:r>
              <a:rPr lang="zh-TW" altLang="zh-HK" dirty="0" smtClean="0">
                <a:solidFill>
                  <a:srgbClr val="0000CC"/>
                </a:solidFill>
              </a:rPr>
              <a:t>執行福利計劃</a:t>
            </a:r>
            <a:endParaRPr lang="en-US" altLang="zh-TW" dirty="0" smtClean="0">
              <a:solidFill>
                <a:srgbClr val="0000CC"/>
              </a:solidFill>
            </a:endParaRPr>
          </a:p>
          <a:p>
            <a:pPr lvl="1"/>
            <a:r>
              <a:rPr lang="zh-TW" altLang="zh-HK" dirty="0" smtClean="0">
                <a:solidFill>
                  <a:srgbClr val="0000CC"/>
                </a:solidFill>
              </a:rPr>
              <a:t>如</a:t>
            </a:r>
            <a:r>
              <a:rPr lang="zh-TW" altLang="en-US" dirty="0" smtClean="0">
                <a:solidFill>
                  <a:srgbClr val="0000CC"/>
                </a:solidFill>
              </a:rPr>
              <a:t>沒有</a:t>
            </a:r>
            <a:r>
              <a:rPr lang="zh-TW" altLang="zh-HK" dirty="0" smtClean="0">
                <a:solidFill>
                  <a:srgbClr val="0000CC"/>
                </a:solidFill>
              </a:rPr>
              <a:t>聯絡沒有管養權的父母一方，或其下落不明，應把此事記錄在案並向個案會議匯報</a:t>
            </a:r>
          </a:p>
          <a:p>
            <a:pPr lvl="1"/>
            <a:endParaRPr lang="zh-HK" altLang="en-US" sz="2400" dirty="0" smtClean="0">
              <a:solidFill>
                <a:srgbClr val="0000CC"/>
              </a:solidFill>
            </a:endParaRPr>
          </a:p>
          <a:p>
            <a:endParaRPr lang="zh-HK" altLang="en-US" sz="2800" dirty="0" smtClean="0">
              <a:solidFill>
                <a:srgbClr val="0000CC"/>
              </a:solidFill>
            </a:endParaRP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74</a:t>
            </a:fld>
            <a:endParaRPr lang="en-US" altLang="zh-HK"/>
          </a:p>
        </p:txBody>
      </p:sp>
    </p:spTree>
    <p:extLst>
      <p:ext uri="{BB962C8B-B14F-4D97-AF65-F5344CB8AC3E}">
        <p14:creationId xmlns:p14="http://schemas.microsoft.com/office/powerpoint/2010/main" val="2668219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標題 1"/>
          <p:cNvSpPr>
            <a:spLocks noGrp="1"/>
          </p:cNvSpPr>
          <p:nvPr>
            <p:ph type="title"/>
          </p:nvPr>
        </p:nvSpPr>
        <p:spPr>
          <a:xfrm>
            <a:off x="457200" y="115888"/>
            <a:ext cx="8229600" cy="1143000"/>
          </a:xfrm>
        </p:spPr>
        <p:txBody>
          <a:bodyPr/>
          <a:lstStyle/>
          <a:p>
            <a:r>
              <a:rPr lang="zh-TW" altLang="zh-HK" dirty="0" smtClean="0"/>
              <a:t>處理投訴</a:t>
            </a:r>
            <a:endParaRPr lang="zh-HK" altLang="en-US" dirty="0" smtClean="0"/>
          </a:p>
        </p:txBody>
      </p:sp>
      <p:sp>
        <p:nvSpPr>
          <p:cNvPr id="50179" name="內容版面配置區 2"/>
          <p:cNvSpPr>
            <a:spLocks noGrp="1"/>
          </p:cNvSpPr>
          <p:nvPr>
            <p:ph idx="1"/>
          </p:nvPr>
        </p:nvSpPr>
        <p:spPr>
          <a:xfrm>
            <a:off x="457200" y="1279525"/>
            <a:ext cx="8507413" cy="4957763"/>
          </a:xfrm>
        </p:spPr>
        <p:txBody>
          <a:bodyPr/>
          <a:lstStyle/>
          <a:p>
            <a:r>
              <a:rPr lang="zh-TW" altLang="zh-HK" sz="2400" dirty="0" smtClean="0"/>
              <a:t>假如家長有意就個案會議提出任何投訴，應獲告知投訴程序</a:t>
            </a:r>
            <a:endParaRPr lang="en-US" altLang="zh-TW" sz="2400" dirty="0" smtClean="0"/>
          </a:p>
          <a:p>
            <a:endParaRPr lang="en-US" altLang="zh-TW" sz="2400" dirty="0" smtClean="0"/>
          </a:p>
          <a:p>
            <a:endParaRPr lang="en-US" altLang="zh-TW" sz="2400" dirty="0"/>
          </a:p>
          <a:p>
            <a:endParaRPr lang="en-US" altLang="zh-TW" sz="2400" dirty="0" smtClean="0"/>
          </a:p>
          <a:p>
            <a:endParaRPr lang="en-US" altLang="zh-TW" sz="2400" dirty="0"/>
          </a:p>
          <a:p>
            <a:endParaRPr lang="en-US" altLang="zh-TW" sz="2400" dirty="0" smtClean="0"/>
          </a:p>
          <a:p>
            <a:endParaRPr lang="en-US" altLang="zh-TW" sz="2400" dirty="0"/>
          </a:p>
          <a:p>
            <a:endParaRPr lang="en-US" altLang="zh-TW" sz="2400" dirty="0"/>
          </a:p>
          <a:p>
            <a:endParaRPr lang="zh-HK" altLang="en-US" sz="2400"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75</a:t>
            </a:fld>
            <a:endParaRPr lang="en-US" altLang="zh-HK"/>
          </a:p>
        </p:txBody>
      </p:sp>
      <p:graphicFrame>
        <p:nvGraphicFramePr>
          <p:cNvPr id="3" name="表格 2"/>
          <p:cNvGraphicFramePr>
            <a:graphicFrameLocks noGrp="1"/>
          </p:cNvGraphicFramePr>
          <p:nvPr>
            <p:extLst>
              <p:ext uri="{D42A27DB-BD31-4B8C-83A1-F6EECF244321}">
                <p14:modId xmlns:p14="http://schemas.microsoft.com/office/powerpoint/2010/main" val="1002100303"/>
              </p:ext>
            </p:extLst>
          </p:nvPr>
        </p:nvGraphicFramePr>
        <p:xfrm>
          <a:off x="827584" y="2132856"/>
          <a:ext cx="7920880" cy="3960440"/>
        </p:xfrm>
        <a:graphic>
          <a:graphicData uri="http://schemas.openxmlformats.org/drawingml/2006/table">
            <a:tbl>
              <a:tblPr firstRow="1" bandRow="1">
                <a:tableStyleId>{21E4AEA4-8DFA-4A89-87EB-49C32662AFE0}</a:tableStyleId>
              </a:tblPr>
              <a:tblGrid>
                <a:gridCol w="3960440">
                  <a:extLst>
                    <a:ext uri="{9D8B030D-6E8A-4147-A177-3AD203B41FA5}">
                      <a16:colId xmlns:a16="http://schemas.microsoft.com/office/drawing/2014/main" xmlns="" val="20000"/>
                    </a:ext>
                  </a:extLst>
                </a:gridCol>
                <a:gridCol w="3960440">
                  <a:extLst>
                    <a:ext uri="{9D8B030D-6E8A-4147-A177-3AD203B41FA5}">
                      <a16:colId xmlns:a16="http://schemas.microsoft.com/office/drawing/2014/main" xmlns="" val="20001"/>
                    </a:ext>
                  </a:extLst>
                </a:gridCol>
              </a:tblGrid>
              <a:tr h="495055">
                <a:tc>
                  <a:txBody>
                    <a:bodyPr/>
                    <a:lstStyle/>
                    <a:p>
                      <a:r>
                        <a:rPr lang="zh-TW" altLang="zh-HK" sz="2400" dirty="0" smtClean="0"/>
                        <a:t>投訴事項</a:t>
                      </a:r>
                      <a:endParaRPr lang="zh-HK" altLang="en-US" sz="2400" dirty="0"/>
                    </a:p>
                  </a:txBody>
                  <a:tcPr/>
                </a:tc>
                <a:tc>
                  <a:txBody>
                    <a:bodyPr/>
                    <a:lstStyle/>
                    <a:p>
                      <a:r>
                        <a:rPr lang="zh-TW" altLang="en-US" sz="2400" dirty="0" smtClean="0"/>
                        <a:t>處理程序</a:t>
                      </a:r>
                      <a:endParaRPr lang="zh-HK" altLang="en-US" sz="2400" dirty="0"/>
                    </a:p>
                  </a:txBody>
                  <a:tcPr/>
                </a:tc>
                <a:extLst>
                  <a:ext uri="{0D108BD9-81ED-4DB2-BD59-A6C34878D82A}">
                    <a16:rowId xmlns:a16="http://schemas.microsoft.com/office/drawing/2014/main" xmlns="" val="10000"/>
                  </a:ext>
                </a:extLst>
              </a:tr>
              <a:tr h="4950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HK" sz="2400" u="none" dirty="0" smtClean="0"/>
                        <a:t>涉及個案會議的決定</a:t>
                      </a:r>
                      <a:endParaRPr lang="zh-HK" altLang="en-US" sz="2400" u="none" dirty="0" smtClean="0"/>
                    </a:p>
                  </a:txBody>
                  <a:tcPr/>
                </a:tc>
                <a:tc>
                  <a:txBody>
                    <a:bodyPr/>
                    <a:lstStyle/>
                    <a:p>
                      <a:r>
                        <a:rPr lang="zh-TW" altLang="en-US" sz="2400" u="none" dirty="0" smtClean="0"/>
                        <a:t>由</a:t>
                      </a:r>
                      <a:r>
                        <a:rPr lang="zh-TW" altLang="zh-HK" sz="2400" u="none" dirty="0" smtClean="0"/>
                        <a:t>主席</a:t>
                      </a:r>
                      <a:r>
                        <a:rPr lang="zh-TW" altLang="en-US" sz="2400" u="none" dirty="0" smtClean="0"/>
                        <a:t>處理</a:t>
                      </a:r>
                      <a:endParaRPr lang="zh-HK" altLang="en-US" sz="2400" u="none" dirty="0"/>
                    </a:p>
                  </a:txBody>
                  <a:tcPr/>
                </a:tc>
                <a:extLst>
                  <a:ext uri="{0D108BD9-81ED-4DB2-BD59-A6C34878D82A}">
                    <a16:rowId xmlns:a16="http://schemas.microsoft.com/office/drawing/2014/main" xmlns="" val="10001"/>
                  </a:ext>
                </a:extLst>
              </a:tr>
              <a:tr h="1287143">
                <a:tc>
                  <a:txBody>
                    <a:bodyPr/>
                    <a:lstStyle/>
                    <a:p>
                      <a:r>
                        <a:rPr lang="zh-TW" altLang="zh-HK" sz="2400" u="none" dirty="0" smtClean="0"/>
                        <a:t>涉及福利計劃</a:t>
                      </a:r>
                      <a:r>
                        <a:rPr lang="zh-TW" altLang="en-US" sz="2400" u="none" dirty="0" smtClean="0"/>
                        <a:t>，</a:t>
                      </a:r>
                      <a:r>
                        <a:rPr lang="zh-TW" altLang="zh-HK" sz="2400" u="none" dirty="0" smtClean="0"/>
                        <a:t>而有關計劃將因應法定命令申請而由法庭審理</a:t>
                      </a:r>
                      <a:endParaRPr lang="zh-HK" altLang="en-US" sz="2400" u="none" dirty="0"/>
                    </a:p>
                  </a:txBody>
                  <a:tcPr/>
                </a:tc>
                <a:tc>
                  <a:txBody>
                    <a:bodyPr/>
                    <a:lstStyle/>
                    <a:p>
                      <a:r>
                        <a:rPr lang="zh-TW" altLang="zh-HK" sz="2400" u="none" dirty="0" smtClean="0"/>
                        <a:t>向家長解釋該事項會由法庭處理，他們可在法庭進行聆訊時表達意見</a:t>
                      </a:r>
                      <a:endParaRPr lang="zh-HK" altLang="en-US" sz="2400" u="none" dirty="0"/>
                    </a:p>
                  </a:txBody>
                  <a:tcPr/>
                </a:tc>
                <a:extLst>
                  <a:ext uri="{0D108BD9-81ED-4DB2-BD59-A6C34878D82A}">
                    <a16:rowId xmlns:a16="http://schemas.microsoft.com/office/drawing/2014/main" xmlns="" val="10002"/>
                  </a:ext>
                </a:extLst>
              </a:tr>
              <a:tr h="1683187">
                <a:tc>
                  <a:txBody>
                    <a:bodyPr/>
                    <a:lstStyle/>
                    <a:p>
                      <a:r>
                        <a:rPr lang="zh-TW" altLang="zh-HK" sz="2400" u="none" dirty="0" smtClean="0"/>
                        <a:t>涉及主席或個案會議某一成員</a:t>
                      </a:r>
                      <a:endParaRPr lang="zh-HK" altLang="en-US" sz="2400" u="non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HK" sz="2400" u="none" dirty="0" smtClean="0"/>
                        <a:t>有關投訴應向主席或該個案會議成員所屬的機構提出，或應把投訴轉交該機構處理</a:t>
                      </a:r>
                    </a:p>
                    <a:p>
                      <a:endParaRPr lang="zh-HK" altLang="en-US" sz="2400" u="none"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36598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標題 1"/>
          <p:cNvSpPr>
            <a:spLocks noGrp="1"/>
          </p:cNvSpPr>
          <p:nvPr>
            <p:ph type="title"/>
          </p:nvPr>
        </p:nvSpPr>
        <p:spPr>
          <a:xfrm>
            <a:off x="457200" y="115888"/>
            <a:ext cx="8229600" cy="1143000"/>
          </a:xfrm>
        </p:spPr>
        <p:txBody>
          <a:bodyPr/>
          <a:lstStyle/>
          <a:p>
            <a:r>
              <a:rPr lang="zh-TW" altLang="zh-HK" dirty="0" smtClean="0"/>
              <a:t>處理投訴</a:t>
            </a:r>
            <a:endParaRPr lang="zh-HK" altLang="en-US" dirty="0" smtClean="0"/>
          </a:p>
        </p:txBody>
      </p:sp>
      <p:sp>
        <p:nvSpPr>
          <p:cNvPr id="50179" name="內容版面配置區 2"/>
          <p:cNvSpPr>
            <a:spLocks noGrp="1"/>
          </p:cNvSpPr>
          <p:nvPr>
            <p:ph idx="1"/>
          </p:nvPr>
        </p:nvSpPr>
        <p:spPr>
          <a:xfrm>
            <a:off x="457200" y="1279525"/>
            <a:ext cx="8507413" cy="4957763"/>
          </a:xfrm>
        </p:spPr>
        <p:txBody>
          <a:bodyPr/>
          <a:lstStyle/>
          <a:p>
            <a:endParaRPr lang="en-US" altLang="zh-TW" sz="2400" dirty="0"/>
          </a:p>
          <a:p>
            <a:endParaRPr lang="en-US" altLang="zh-TW" sz="2400" dirty="0"/>
          </a:p>
          <a:p>
            <a:r>
              <a:rPr lang="zh-TW" altLang="en-US" sz="2800" dirty="0" smtClean="0">
                <a:latin typeface="+mj-ea"/>
                <a:ea typeface="+mj-ea"/>
              </a:rPr>
              <a:t>即使有關家長已就福利計劃提出投訴，主</a:t>
            </a:r>
            <a:r>
              <a:rPr lang="zh-TW" altLang="zh-HK" sz="2800" dirty="0" smtClean="0">
                <a:latin typeface="+mj-ea"/>
                <a:ea typeface="+mj-ea"/>
              </a:rPr>
              <a:t>責社工仍應盡可能執行福利計劃</a:t>
            </a:r>
            <a:endParaRPr lang="en-US" altLang="zh-TW" sz="2800" dirty="0" smtClean="0">
              <a:latin typeface="+mj-ea"/>
              <a:ea typeface="+mj-ea"/>
            </a:endParaRPr>
          </a:p>
          <a:p>
            <a:r>
              <a:rPr lang="zh-TW" altLang="zh-HK" sz="2800" dirty="0" smtClean="0">
                <a:latin typeface="+mj-ea"/>
                <a:ea typeface="+mj-ea"/>
              </a:rPr>
              <a:t>如有關家長提供未曾在會議中充分考慮但又可能會影響已作決定的新資料，主席可在諮詢所有成員後考慮召開覆核會議</a:t>
            </a:r>
          </a:p>
          <a:p>
            <a:endParaRPr lang="zh-HK" altLang="en-US" sz="2400" dirty="0" smtClean="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solidFill>
                  <a:srgbClr val="000000"/>
                </a:solidFill>
              </a:rPr>
              <a:pPr>
                <a:defRPr/>
              </a:pPr>
              <a:t>76</a:t>
            </a:fld>
            <a:endParaRPr lang="en-US" altLang="zh-HK">
              <a:solidFill>
                <a:srgbClr val="000000"/>
              </a:solidFill>
            </a:endParaRPr>
          </a:p>
        </p:txBody>
      </p:sp>
    </p:spTree>
    <p:extLst>
      <p:ext uri="{BB962C8B-B14F-4D97-AF65-F5344CB8AC3E}">
        <p14:creationId xmlns:p14="http://schemas.microsoft.com/office/powerpoint/2010/main" val="4254688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Rectangle 2"/>
          <p:cNvSpPr>
            <a:spLocks noGrp="1" noChangeArrowheads="1"/>
          </p:cNvSpPr>
          <p:nvPr>
            <p:ph type="title"/>
          </p:nvPr>
        </p:nvSpPr>
        <p:spPr/>
        <p:txBody>
          <a:bodyPr/>
          <a:lstStyle/>
          <a:p>
            <a:r>
              <a:rPr lang="zh-TW" altLang="en-US" sz="4000" b="1" dirty="0"/>
              <a:t>多專業個案會議</a:t>
            </a:r>
            <a:r>
              <a:rPr lang="en-US" altLang="zh-TW" sz="4000" b="1" dirty="0"/>
              <a:t>–</a:t>
            </a:r>
            <a:r>
              <a:rPr lang="zh-TW" altLang="en-US" sz="4000" b="1" dirty="0" smtClean="0"/>
              <a:t>制訂</a:t>
            </a:r>
            <a:r>
              <a:rPr lang="zh-TW" altLang="en-US" sz="4000" b="1" dirty="0"/>
              <a:t>福利計劃</a:t>
            </a:r>
          </a:p>
        </p:txBody>
      </p:sp>
      <p:sp>
        <p:nvSpPr>
          <p:cNvPr id="666627" name="Rectangle 3"/>
          <p:cNvSpPr>
            <a:spLocks noGrp="1" noChangeArrowheads="1"/>
          </p:cNvSpPr>
          <p:nvPr>
            <p:ph idx="1"/>
          </p:nvPr>
        </p:nvSpPr>
        <p:spPr>
          <a:xfrm>
            <a:off x="755576" y="1474465"/>
            <a:ext cx="8199512" cy="4402807"/>
          </a:xfrm>
        </p:spPr>
        <p:txBody>
          <a:bodyPr>
            <a:normAutofit lnSpcReduction="10000"/>
          </a:bodyPr>
          <a:lstStyle/>
          <a:p>
            <a:pPr>
              <a:lnSpc>
                <a:spcPct val="80000"/>
              </a:lnSpc>
            </a:pPr>
            <a:r>
              <a:rPr lang="zh-TW" altLang="en-US" sz="2800" u="sng" dirty="0">
                <a:solidFill>
                  <a:srgbClr val="FF3300"/>
                </a:solidFill>
              </a:rPr>
              <a:t>考慮整個家庭的情況</a:t>
            </a:r>
            <a:endParaRPr lang="zh-TW" altLang="en-US" sz="2800" dirty="0"/>
          </a:p>
          <a:p>
            <a:pPr>
              <a:lnSpc>
                <a:spcPct val="80000"/>
              </a:lnSpc>
            </a:pPr>
            <a:r>
              <a:rPr lang="zh-TW" altLang="en-US" sz="2800" dirty="0"/>
              <a:t>是否有需要為兒童安排</a:t>
            </a:r>
            <a:r>
              <a:rPr lang="zh-TW" altLang="en-US" sz="2800" dirty="0">
                <a:solidFill>
                  <a:srgbClr val="3333CC"/>
                </a:solidFill>
              </a:rPr>
              <a:t>住宿照顧服務</a:t>
            </a:r>
          </a:p>
          <a:p>
            <a:pPr>
              <a:lnSpc>
                <a:spcPct val="80000"/>
              </a:lnSpc>
            </a:pPr>
            <a:r>
              <a:rPr lang="zh-TW" altLang="en-US" sz="2800" dirty="0"/>
              <a:t>是否有需要採取</a:t>
            </a:r>
            <a:r>
              <a:rPr lang="zh-TW" altLang="en-US" sz="2800" dirty="0">
                <a:solidFill>
                  <a:srgbClr val="3333CC"/>
                </a:solidFill>
              </a:rPr>
              <a:t>法定行動</a:t>
            </a:r>
            <a:r>
              <a:rPr lang="zh-TW" altLang="en-US" sz="2800" dirty="0"/>
              <a:t>，以保護有關兒童或保障其福利</a:t>
            </a:r>
          </a:p>
          <a:p>
            <a:pPr>
              <a:lnSpc>
                <a:spcPct val="80000"/>
              </a:lnSpc>
            </a:pPr>
            <a:r>
              <a:rPr lang="zh-TW" altLang="en-US" sz="2800" dirty="0"/>
              <a:t>指派</a:t>
            </a:r>
            <a:r>
              <a:rPr lang="zh-TW" altLang="en-US" sz="2800" dirty="0">
                <a:solidFill>
                  <a:srgbClr val="3333CC"/>
                </a:solidFill>
              </a:rPr>
              <a:t>主責社工</a:t>
            </a:r>
          </a:p>
          <a:p>
            <a:pPr>
              <a:lnSpc>
                <a:spcPct val="80000"/>
              </a:lnSpc>
            </a:pPr>
            <a:r>
              <a:rPr lang="zh-TW" altLang="en-US" sz="2800" dirty="0"/>
              <a:t>釐定</a:t>
            </a:r>
            <a:r>
              <a:rPr lang="zh-TW" altLang="en-US" sz="2800" dirty="0">
                <a:solidFill>
                  <a:srgbClr val="3333CC"/>
                </a:solidFill>
              </a:rPr>
              <a:t>其他</a:t>
            </a:r>
            <a:r>
              <a:rPr lang="zh-TW" altLang="en-US" sz="2800" dirty="0"/>
              <a:t>提供協助的專業</a:t>
            </a:r>
            <a:r>
              <a:rPr lang="zh-TW" altLang="en-US" sz="2800" dirty="0">
                <a:solidFill>
                  <a:srgbClr val="3333CC"/>
                </a:solidFill>
              </a:rPr>
              <a:t>人士應擔當的角色</a:t>
            </a:r>
          </a:p>
          <a:p>
            <a:pPr>
              <a:lnSpc>
                <a:spcPct val="80000"/>
              </a:lnSpc>
            </a:pPr>
            <a:endParaRPr lang="zh-TW" altLang="en-US" sz="2800" dirty="0"/>
          </a:p>
          <a:p>
            <a:pPr>
              <a:lnSpc>
                <a:spcPct val="80000"/>
              </a:lnSpc>
            </a:pPr>
            <a:r>
              <a:rPr lang="zh-TW" altLang="en-US" sz="2800" dirty="0"/>
              <a:t>在會議紀錄中應註明個案性質及所建議的各項福利計劃的</a:t>
            </a:r>
            <a:r>
              <a:rPr lang="zh-TW" altLang="en-US" sz="2800" dirty="0">
                <a:solidFill>
                  <a:srgbClr val="3333CC"/>
                </a:solidFill>
              </a:rPr>
              <a:t>考慮因素</a:t>
            </a:r>
            <a:r>
              <a:rPr lang="zh-TW" altLang="en-US" sz="2800" dirty="0"/>
              <a:t>（危機因素）</a:t>
            </a:r>
          </a:p>
          <a:p>
            <a:pPr>
              <a:lnSpc>
                <a:spcPct val="80000"/>
              </a:lnSpc>
            </a:pPr>
            <a:r>
              <a:rPr lang="zh-TW" altLang="en-US" sz="2800" dirty="0"/>
              <a:t>如有關兒童及其父母沒有出席個案會議，應決定如何通知他們個案會議的結果和決定</a:t>
            </a:r>
          </a:p>
          <a:p>
            <a:pPr>
              <a:lnSpc>
                <a:spcPct val="80000"/>
              </a:lnSpc>
            </a:pPr>
            <a:endParaRPr lang="en-US" altLang="zh-TW" sz="2800"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77</a:t>
            </a:fld>
            <a:endParaRPr lang="en-US" altLang="zh-HK"/>
          </a:p>
        </p:txBody>
      </p:sp>
    </p:spTree>
    <p:extLst>
      <p:ext uri="{BB962C8B-B14F-4D97-AF65-F5344CB8AC3E}">
        <p14:creationId xmlns:p14="http://schemas.microsoft.com/office/powerpoint/2010/main" val="1249902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668338" y="-100013"/>
            <a:ext cx="8018462" cy="1371601"/>
          </a:xfrm>
        </p:spPr>
        <p:txBody>
          <a:bodyPr/>
          <a:lstStyle/>
          <a:p>
            <a:pPr eaLnBrk="1" hangingPunct="1">
              <a:defRPr/>
            </a:pPr>
            <a:r>
              <a:rPr lang="zh-TW" altLang="en-US" b="1" dirty="0" smtClean="0">
                <a:latin typeface="新細明體" pitchFamily="18" charset="-120"/>
              </a:rPr>
              <a:t>跟進虐兒個案</a:t>
            </a:r>
          </a:p>
        </p:txBody>
      </p:sp>
      <p:sp>
        <p:nvSpPr>
          <p:cNvPr id="502787" name="Rectangle 3"/>
          <p:cNvSpPr>
            <a:spLocks noGrp="1" noChangeArrowheads="1"/>
          </p:cNvSpPr>
          <p:nvPr>
            <p:ph idx="1"/>
          </p:nvPr>
        </p:nvSpPr>
        <p:spPr>
          <a:xfrm>
            <a:off x="683568" y="1269132"/>
            <a:ext cx="8065145" cy="5256212"/>
          </a:xfrm>
        </p:spPr>
        <p:txBody>
          <a:bodyPr/>
          <a:lstStyle/>
          <a:p>
            <a:pPr eaLnBrk="1" hangingPunct="1">
              <a:lnSpc>
                <a:spcPct val="90000"/>
              </a:lnSpc>
              <a:buClr>
                <a:schemeClr val="tx2"/>
              </a:buClr>
              <a:buFont typeface="Wingdings" panose="05000000000000000000" pitchFamily="2" charset="2"/>
              <a:buChar char="Ø"/>
              <a:defRPr/>
            </a:pPr>
            <a:r>
              <a:rPr lang="zh-TW" altLang="en-US" sz="2800" dirty="0" smtClean="0">
                <a:solidFill>
                  <a:srgbClr val="0000CC"/>
                </a:solidFill>
              </a:rPr>
              <a:t>按兒童及家庭情況，由負責社工統籌</a:t>
            </a:r>
            <a:r>
              <a:rPr lang="zh-TW" altLang="en-US" sz="2800" dirty="0" smtClean="0"/>
              <a:t>：</a:t>
            </a:r>
            <a:endParaRPr lang="en-US" altLang="zh-TW" sz="2800" dirty="0" smtClean="0"/>
          </a:p>
          <a:p>
            <a:pPr lvl="1" eaLnBrk="1" hangingPunct="1">
              <a:lnSpc>
                <a:spcPct val="90000"/>
              </a:lnSpc>
              <a:buClr>
                <a:schemeClr val="tx2"/>
              </a:buClr>
              <a:buFont typeface="Wingdings" pitchFamily="2" charset="2"/>
              <a:buChar char="Ø"/>
              <a:defRPr/>
            </a:pPr>
            <a:r>
              <a:rPr lang="zh-TW" altLang="en-US" sz="2600" dirty="0" smtClean="0"/>
              <a:t>提供個人、小組或家庭輔導，包括管教子女的技巧訓練、情緒控制的方法等</a:t>
            </a:r>
          </a:p>
          <a:p>
            <a:pPr lvl="1" eaLnBrk="1" hangingPunct="1">
              <a:lnSpc>
                <a:spcPct val="90000"/>
              </a:lnSpc>
              <a:buClr>
                <a:schemeClr val="tx2"/>
              </a:buClr>
              <a:buFont typeface="Wingdings" pitchFamily="2" charset="2"/>
              <a:buChar char="Ø"/>
              <a:defRPr/>
            </a:pPr>
            <a:r>
              <a:rPr lang="zh-TW" altLang="en-US" sz="2600" dirty="0" smtClean="0">
                <a:latin typeface="新細明體" pitchFamily="18" charset="-120"/>
              </a:rPr>
              <a:t>安排臨床心理輔導服務</a:t>
            </a:r>
          </a:p>
          <a:p>
            <a:pPr lvl="1" eaLnBrk="1" hangingPunct="1">
              <a:lnSpc>
                <a:spcPct val="90000"/>
              </a:lnSpc>
              <a:buClr>
                <a:schemeClr val="tx2"/>
              </a:buClr>
              <a:buFont typeface="Wingdings" pitchFamily="2" charset="2"/>
              <a:buChar char="Ø"/>
              <a:defRPr/>
            </a:pPr>
            <a:r>
              <a:rPr lang="zh-TW" altLang="en-US" sz="2600" dirty="0" smtClean="0">
                <a:latin typeface="新細明體" pitchFamily="18" charset="-120"/>
              </a:rPr>
              <a:t>安排住宿照顧，如寄養服務、兒童之家或院舍照顧</a:t>
            </a:r>
          </a:p>
          <a:p>
            <a:pPr lvl="1" eaLnBrk="1" hangingPunct="1">
              <a:lnSpc>
                <a:spcPct val="90000"/>
              </a:lnSpc>
              <a:buClr>
                <a:schemeClr val="tx2"/>
              </a:buClr>
              <a:buFont typeface="Wingdings" pitchFamily="2" charset="2"/>
              <a:buChar char="Ø"/>
              <a:defRPr/>
            </a:pPr>
            <a:r>
              <a:rPr lang="zh-TW" altLang="en-US" sz="2600" dirty="0" smtClean="0">
                <a:latin typeface="新細明體" pitchFamily="18" charset="-120"/>
              </a:rPr>
              <a:t>經濟或其他實質援助</a:t>
            </a:r>
          </a:p>
          <a:p>
            <a:pPr lvl="1" eaLnBrk="1" hangingPunct="1">
              <a:lnSpc>
                <a:spcPct val="90000"/>
              </a:lnSpc>
              <a:buClr>
                <a:schemeClr val="tx2"/>
              </a:buClr>
              <a:buFont typeface="Wingdings" pitchFamily="2" charset="2"/>
              <a:buChar char="Ø"/>
              <a:defRPr/>
            </a:pPr>
            <a:r>
              <a:rPr lang="zh-TW" altLang="en-US" sz="2600" dirty="0" smtClean="0">
                <a:latin typeface="新細明體" pitchFamily="18" charset="-120"/>
              </a:rPr>
              <a:t>執行法定監管令</a:t>
            </a:r>
          </a:p>
          <a:p>
            <a:pPr lvl="2" eaLnBrk="1" hangingPunct="1">
              <a:lnSpc>
                <a:spcPct val="90000"/>
              </a:lnSpc>
              <a:buClr>
                <a:schemeClr val="tx2"/>
              </a:buClr>
              <a:buFont typeface="Wingdings" pitchFamily="2" charset="2"/>
              <a:buChar char="Ø"/>
              <a:defRPr/>
            </a:pPr>
            <a:r>
              <a:rPr lang="zh-TW" altLang="en-US" dirty="0" smtClean="0">
                <a:latin typeface="新細明體" pitchFamily="18" charset="-120"/>
              </a:rPr>
              <a:t>照顧或保護兒童令</a:t>
            </a:r>
          </a:p>
          <a:p>
            <a:pPr lvl="2" eaLnBrk="1" hangingPunct="1">
              <a:lnSpc>
                <a:spcPct val="90000"/>
              </a:lnSpc>
              <a:buClr>
                <a:schemeClr val="tx2"/>
              </a:buClr>
              <a:buFont typeface="Wingdings" pitchFamily="2" charset="2"/>
              <a:buChar char="Ø"/>
              <a:defRPr/>
            </a:pPr>
            <a:r>
              <a:rPr lang="zh-TW" altLang="en-US" dirty="0" smtClean="0">
                <a:latin typeface="新細明體" pitchFamily="18" charset="-120"/>
              </a:rPr>
              <a:t>感化令</a:t>
            </a:r>
          </a:p>
          <a:p>
            <a:pPr eaLnBrk="1" hangingPunct="1">
              <a:lnSpc>
                <a:spcPct val="90000"/>
              </a:lnSpc>
              <a:buClr>
                <a:schemeClr val="tx2"/>
              </a:buClr>
              <a:buFont typeface="Wingdings" pitchFamily="2" charset="2"/>
              <a:buChar char="Ø"/>
              <a:defRPr/>
            </a:pPr>
            <a:r>
              <a:rPr lang="zh-TW" altLang="en-US" sz="2800" dirty="0" smtClean="0">
                <a:latin typeface="新細明體" pitchFamily="18" charset="-120"/>
              </a:rPr>
              <a:t>社工與其他跟進人員保持聯絡，確保有關兒童及家庭得到所需服務，並定期評估個案進展</a:t>
            </a:r>
            <a:endParaRPr lang="zh-TW" altLang="en-US" sz="2400" dirty="0" smtClean="0"/>
          </a:p>
        </p:txBody>
      </p:sp>
      <p:sp>
        <p:nvSpPr>
          <p:cNvPr id="3" name="投影片編號版面配置區 2"/>
          <p:cNvSpPr>
            <a:spLocks noGrp="1"/>
          </p:cNvSpPr>
          <p:nvPr>
            <p:ph type="sldNum" sz="quarter" idx="12"/>
          </p:nvPr>
        </p:nvSpPr>
        <p:spPr/>
        <p:txBody>
          <a:bodyPr/>
          <a:lstStyle/>
          <a:p>
            <a:pPr>
              <a:defRPr/>
            </a:pPr>
            <a:fld id="{3E29E152-333F-4C78-BEC9-8EBF792C7ED1}" type="slidenum">
              <a:rPr lang="en-US" altLang="zh-HK" smtClean="0"/>
              <a:pPr>
                <a:defRPr/>
              </a:pPr>
              <a:t>78</a:t>
            </a:fld>
            <a:endParaRPr lang="en-US" altLang="zh-HK"/>
          </a:p>
        </p:txBody>
      </p:sp>
    </p:spTree>
    <p:extLst>
      <p:ext uri="{BB962C8B-B14F-4D97-AF65-F5344CB8AC3E}">
        <p14:creationId xmlns:p14="http://schemas.microsoft.com/office/powerpoint/2010/main" val="3814231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298" name="Rectangle 2"/>
          <p:cNvSpPr>
            <a:spLocks noGrp="1" noChangeArrowheads="1"/>
          </p:cNvSpPr>
          <p:nvPr>
            <p:ph type="title"/>
          </p:nvPr>
        </p:nvSpPr>
        <p:spPr/>
        <p:txBody>
          <a:bodyPr>
            <a:normAutofit fontScale="90000"/>
          </a:bodyPr>
          <a:lstStyle/>
          <a:p>
            <a:r>
              <a:rPr lang="zh-TW" altLang="en-US" sz="4400" b="1" dirty="0"/>
              <a:t>保護兒童及少年</a:t>
            </a:r>
            <a:r>
              <a:rPr lang="zh-TW" altLang="en-US" sz="4400" b="1" dirty="0" smtClean="0"/>
              <a:t>條例</a:t>
            </a:r>
            <a:r>
              <a:rPr lang="en-US" altLang="zh-TW" sz="4400" b="1" dirty="0" smtClean="0"/>
              <a:t/>
            </a:r>
            <a:br>
              <a:rPr lang="en-US" altLang="zh-TW" sz="4400" b="1" dirty="0" smtClean="0"/>
            </a:br>
            <a:r>
              <a:rPr lang="zh-TW" altLang="en-US" sz="3600" b="1" dirty="0">
                <a:latin typeface="標楷體" pitchFamily="65" charset="-120"/>
              </a:rPr>
              <a:t>（香港</a:t>
            </a:r>
            <a:r>
              <a:rPr lang="zh-TW" altLang="en-US" sz="3600" b="1" dirty="0" smtClean="0">
                <a:latin typeface="標楷體" pitchFamily="65" charset="-120"/>
              </a:rPr>
              <a:t>法例</a:t>
            </a:r>
            <a:r>
              <a:rPr lang="en-US" altLang="zh-TW" sz="3600" b="1" dirty="0" smtClean="0">
                <a:latin typeface="標楷體" pitchFamily="65" charset="-120"/>
              </a:rPr>
              <a:t>213</a:t>
            </a:r>
            <a:r>
              <a:rPr lang="zh-TW" altLang="en-US" sz="3600" b="1" dirty="0" smtClean="0">
                <a:latin typeface="標楷體" pitchFamily="65" charset="-120"/>
              </a:rPr>
              <a:t>章</a:t>
            </a:r>
            <a:r>
              <a:rPr lang="zh-TW" altLang="en-US" sz="3600" b="1" dirty="0">
                <a:latin typeface="標楷體" pitchFamily="65" charset="-120"/>
              </a:rPr>
              <a:t>）</a:t>
            </a:r>
            <a:endParaRPr lang="zh-TW" altLang="en-US" sz="3600" b="1" dirty="0">
              <a:solidFill>
                <a:schemeClr val="tx1"/>
              </a:solidFill>
            </a:endParaRPr>
          </a:p>
        </p:txBody>
      </p:sp>
      <p:sp>
        <p:nvSpPr>
          <p:cNvPr id="823299" name="Rectangle 3"/>
          <p:cNvSpPr>
            <a:spLocks noGrp="1" noChangeArrowheads="1"/>
          </p:cNvSpPr>
          <p:nvPr>
            <p:ph idx="1"/>
          </p:nvPr>
        </p:nvSpPr>
        <p:spPr>
          <a:xfrm>
            <a:off x="755576" y="1546448"/>
            <a:ext cx="8388424" cy="4546848"/>
          </a:xfrm>
        </p:spPr>
        <p:txBody>
          <a:bodyPr/>
          <a:lstStyle/>
          <a:p>
            <a:pPr marL="609600" indent="-609600">
              <a:lnSpc>
                <a:spcPct val="90000"/>
              </a:lnSpc>
              <a:buFont typeface="Wingdings" pitchFamily="2" charset="2"/>
              <a:buNone/>
            </a:pPr>
            <a:r>
              <a:rPr lang="zh-TW" altLang="en-US" sz="2800" b="1" dirty="0" smtClean="0"/>
              <a:t>第</a:t>
            </a:r>
            <a:r>
              <a:rPr lang="en-US" altLang="zh-TW" sz="2800" b="1" dirty="0"/>
              <a:t>34(2</a:t>
            </a:r>
            <a:r>
              <a:rPr lang="en-US" altLang="zh-TW" sz="2800" b="1" dirty="0" smtClean="0"/>
              <a:t>)</a:t>
            </a:r>
            <a:r>
              <a:rPr lang="zh-TW" altLang="en-US" sz="2800" b="1" dirty="0"/>
              <a:t>條</a:t>
            </a:r>
          </a:p>
          <a:p>
            <a:pPr marL="0" indent="0">
              <a:lnSpc>
                <a:spcPct val="90000"/>
              </a:lnSpc>
              <a:buNone/>
            </a:pPr>
            <a:r>
              <a:rPr lang="zh-TW" altLang="en-US" sz="2800" dirty="0"/>
              <a:t>需要受照顧或保護的兒童或少年指─ </a:t>
            </a:r>
          </a:p>
          <a:p>
            <a:pPr marL="590550" indent="-533400">
              <a:lnSpc>
                <a:spcPct val="90000"/>
              </a:lnSpc>
              <a:buClr>
                <a:schemeClr val="tx1"/>
              </a:buClr>
              <a:buFontTx/>
              <a:buAutoNum type="alphaLcParenR"/>
            </a:pPr>
            <a:r>
              <a:rPr lang="zh-TW" altLang="en-US" sz="2800" dirty="0"/>
              <a:t>曾經或正在受到襲擊、虐待、忽略或性侵犯；或 </a:t>
            </a:r>
          </a:p>
          <a:p>
            <a:pPr marL="590550" indent="-533400">
              <a:lnSpc>
                <a:spcPct val="90000"/>
              </a:lnSpc>
              <a:buClr>
                <a:schemeClr val="tx1"/>
              </a:buClr>
              <a:buFontTx/>
              <a:buAutoNum type="alphaLcParenR"/>
            </a:pPr>
            <a:r>
              <a:rPr lang="zh-TW" altLang="en-US" sz="2800" dirty="0"/>
              <a:t>健康、成長或福利曾經或正在受到忽略或於可避免的情況下受到損害；或</a:t>
            </a:r>
          </a:p>
          <a:p>
            <a:pPr marL="590550" indent="-533400">
              <a:lnSpc>
                <a:spcPct val="90000"/>
              </a:lnSpc>
              <a:buClr>
                <a:schemeClr val="tx1"/>
              </a:buClr>
              <a:buFontTx/>
              <a:buAutoNum type="alphaLcParenR"/>
            </a:pPr>
            <a:r>
              <a:rPr lang="zh-TW" altLang="en-US" sz="2800" dirty="0"/>
              <a:t>健康、成長或福利看來相當可能受到忽略或於可避免的情況下受到損害；或</a:t>
            </a:r>
          </a:p>
          <a:p>
            <a:pPr marL="590550" indent="-533400">
              <a:lnSpc>
                <a:spcPct val="90000"/>
              </a:lnSpc>
              <a:buClr>
                <a:schemeClr val="tx1"/>
              </a:buClr>
              <a:buFontTx/>
              <a:buAutoNum type="alphaLcParenR"/>
            </a:pPr>
            <a:r>
              <a:rPr lang="zh-TW" altLang="en-US" sz="2800" dirty="0"/>
              <a:t>不受控制的程度達至可能令他本人或其他人受到傷害，</a:t>
            </a:r>
          </a:p>
          <a:p>
            <a:pPr marL="590550" indent="-533400">
              <a:lnSpc>
                <a:spcPct val="90000"/>
              </a:lnSpc>
              <a:buFont typeface="Wingdings" pitchFamily="2" charset="2"/>
              <a:buNone/>
            </a:pPr>
            <a:r>
              <a:rPr lang="zh-TW" altLang="en-US" sz="2800" dirty="0"/>
              <a:t>	</a:t>
            </a:r>
            <a:r>
              <a:rPr lang="zh-TW" altLang="en-US" sz="2800" b="1" dirty="0">
                <a:solidFill>
                  <a:srgbClr val="0000CC"/>
                </a:solidFill>
              </a:rPr>
              <a:t>而須受照顧或保護的兒童或少年。</a:t>
            </a:r>
          </a:p>
          <a:p>
            <a:pPr marL="609600" indent="-609600">
              <a:lnSpc>
                <a:spcPct val="90000"/>
              </a:lnSpc>
            </a:pPr>
            <a:endParaRPr lang="en-US" altLang="zh-TW" sz="2800"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79</a:t>
            </a:fld>
            <a:endParaRPr lang="en-US" altLang="zh-HK"/>
          </a:p>
        </p:txBody>
      </p:sp>
    </p:spTree>
    <p:extLst>
      <p:ext uri="{BB962C8B-B14F-4D97-AF65-F5344CB8AC3E}">
        <p14:creationId xmlns:p14="http://schemas.microsoft.com/office/powerpoint/2010/main" val="4111669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r>
              <a:rPr lang="zh-TW" altLang="en-US" b="1" dirty="0">
                <a:solidFill>
                  <a:srgbClr val="000099"/>
                </a:solidFill>
                <a:latin typeface="新細明體" pitchFamily="18" charset="-120"/>
              </a:rPr>
              <a:t>兒童遭</a:t>
            </a:r>
            <a:r>
              <a:rPr lang="zh-TW" altLang="en-US" b="1" dirty="0">
                <a:solidFill>
                  <a:srgbClr val="FF0000"/>
                </a:solidFill>
                <a:latin typeface="新細明體" pitchFamily="18" charset="-120"/>
              </a:rPr>
              <a:t>身體虐待</a:t>
            </a:r>
            <a:r>
              <a:rPr lang="zh-TW" altLang="en-US" b="1" dirty="0">
                <a:solidFill>
                  <a:srgbClr val="000099"/>
                </a:solidFill>
                <a:latin typeface="新細明體" pitchFamily="18" charset="-120"/>
              </a:rPr>
              <a:t>的表徵</a:t>
            </a:r>
          </a:p>
        </p:txBody>
      </p:sp>
      <p:sp>
        <p:nvSpPr>
          <p:cNvPr id="334851" name="Rectangle 3"/>
          <p:cNvSpPr>
            <a:spLocks noGrp="1" noChangeArrowheads="1"/>
          </p:cNvSpPr>
          <p:nvPr>
            <p:ph sz="half" idx="1"/>
          </p:nvPr>
        </p:nvSpPr>
        <p:spPr>
          <a:xfrm>
            <a:off x="899592" y="1484784"/>
            <a:ext cx="4038600" cy="4525963"/>
          </a:xfrm>
        </p:spPr>
        <p:txBody>
          <a:bodyPr/>
          <a:lstStyle/>
          <a:p>
            <a:pPr marL="0" indent="0">
              <a:lnSpc>
                <a:spcPct val="110000"/>
              </a:lnSpc>
              <a:buNone/>
            </a:pPr>
            <a:r>
              <a:rPr lang="zh-TW" altLang="en-US" sz="3600" b="1" u="sng" dirty="0">
                <a:solidFill>
                  <a:srgbClr val="A50021"/>
                </a:solidFill>
                <a:latin typeface="新細明體" pitchFamily="18" charset="-120"/>
              </a:rPr>
              <a:t>身體</a:t>
            </a:r>
            <a:r>
              <a:rPr lang="zh-TW" altLang="en-US" sz="3600" b="1" u="sng" dirty="0" smtClean="0">
                <a:latin typeface="新細明體" pitchFamily="18" charset="-120"/>
              </a:rPr>
              <a:t>表徵</a:t>
            </a:r>
            <a:endParaRPr lang="zh-TW" altLang="en-US" sz="3600" b="1" u="sng" dirty="0">
              <a:latin typeface="新細明體" pitchFamily="18" charset="-120"/>
            </a:endParaRPr>
          </a:p>
          <a:p>
            <a:pPr>
              <a:lnSpc>
                <a:spcPct val="110000"/>
              </a:lnSpc>
            </a:pPr>
            <a:r>
              <a:rPr lang="zh-TW" altLang="en-US" sz="3200" dirty="0">
                <a:latin typeface="新細明體" pitchFamily="18" charset="-120"/>
              </a:rPr>
              <a:t>瘀傷</a:t>
            </a:r>
            <a:r>
              <a:rPr lang="zh-TW" altLang="en-US" sz="3200" dirty="0" smtClean="0">
                <a:latin typeface="新細明體" pitchFamily="18" charset="-120"/>
              </a:rPr>
              <a:t>或條痕</a:t>
            </a:r>
            <a:endParaRPr lang="zh-TW" altLang="en-US" sz="3200" dirty="0">
              <a:latin typeface="新細明體" pitchFamily="18" charset="-120"/>
            </a:endParaRPr>
          </a:p>
          <a:p>
            <a:pPr>
              <a:lnSpc>
                <a:spcPct val="110000"/>
              </a:lnSpc>
            </a:pPr>
            <a:r>
              <a:rPr lang="zh-TW" altLang="en-US" sz="3200" dirty="0">
                <a:latin typeface="新細明體" pitchFamily="18" charset="-120"/>
              </a:rPr>
              <a:t>割傷或擦傷</a:t>
            </a:r>
          </a:p>
          <a:p>
            <a:pPr>
              <a:lnSpc>
                <a:spcPct val="110000"/>
              </a:lnSpc>
            </a:pPr>
            <a:r>
              <a:rPr lang="zh-TW" altLang="en-US" sz="3200" dirty="0" smtClean="0">
                <a:latin typeface="新細明體" pitchFamily="18" charset="-120"/>
              </a:rPr>
              <a:t>燒傷或燙傷</a:t>
            </a:r>
            <a:endParaRPr lang="zh-TW" altLang="en-US" sz="3200" dirty="0">
              <a:latin typeface="新細明體" pitchFamily="18" charset="-120"/>
            </a:endParaRPr>
          </a:p>
          <a:p>
            <a:pPr>
              <a:lnSpc>
                <a:spcPct val="110000"/>
              </a:lnSpc>
            </a:pPr>
            <a:r>
              <a:rPr lang="zh-TW" altLang="en-US" sz="3200" dirty="0">
                <a:latin typeface="新細明體" pitchFamily="18" charset="-120"/>
              </a:rPr>
              <a:t>骨折</a:t>
            </a:r>
          </a:p>
          <a:p>
            <a:pPr>
              <a:lnSpc>
                <a:spcPct val="110000"/>
              </a:lnSpc>
            </a:pPr>
            <a:r>
              <a:rPr lang="zh-TW" altLang="en-US" sz="3200" dirty="0">
                <a:latin typeface="新細明體" pitchFamily="18" charset="-120"/>
              </a:rPr>
              <a:t>內部損傷</a:t>
            </a:r>
          </a:p>
          <a:p>
            <a:pPr>
              <a:lnSpc>
                <a:spcPct val="110000"/>
              </a:lnSpc>
            </a:pPr>
            <a:r>
              <a:rPr lang="zh-TW" altLang="en-US" sz="3200" dirty="0">
                <a:latin typeface="新細明體" pitchFamily="18" charset="-120"/>
              </a:rPr>
              <a:t>其他</a:t>
            </a:r>
          </a:p>
          <a:p>
            <a:pPr lvl="1">
              <a:lnSpc>
                <a:spcPct val="110000"/>
              </a:lnSpc>
            </a:pPr>
            <a:endParaRPr lang="en-US" altLang="zh-TW" sz="2800" dirty="0">
              <a:latin typeface="新細明體" pitchFamily="18" charset="-120"/>
            </a:endParaRPr>
          </a:p>
        </p:txBody>
      </p:sp>
      <p:sp>
        <p:nvSpPr>
          <p:cNvPr id="6" name="內容版面配置區 5"/>
          <p:cNvSpPr>
            <a:spLocks noGrp="1"/>
          </p:cNvSpPr>
          <p:nvPr>
            <p:ph sz="half" idx="2"/>
          </p:nvPr>
        </p:nvSpPr>
        <p:spPr>
          <a:xfrm>
            <a:off x="4648200" y="1484784"/>
            <a:ext cx="4038600" cy="4525963"/>
          </a:xfrm>
        </p:spPr>
        <p:txBody>
          <a:bodyPr/>
          <a:lstStyle/>
          <a:p>
            <a:pPr marL="0" indent="0">
              <a:lnSpc>
                <a:spcPct val="110000"/>
              </a:lnSpc>
              <a:buNone/>
            </a:pPr>
            <a:r>
              <a:rPr lang="zh-TW" altLang="en-US" sz="3600" b="1" u="sng" dirty="0">
                <a:solidFill>
                  <a:srgbClr val="A50021"/>
                </a:solidFill>
                <a:latin typeface="新細明體" pitchFamily="18" charset="-120"/>
              </a:rPr>
              <a:t>行為</a:t>
            </a:r>
            <a:r>
              <a:rPr lang="zh-TW" altLang="en-US" sz="3600" b="1" u="sng" dirty="0">
                <a:latin typeface="新細明體" pitchFamily="18" charset="-120"/>
              </a:rPr>
              <a:t>表徵</a:t>
            </a:r>
          </a:p>
          <a:p>
            <a:pPr>
              <a:lnSpc>
                <a:spcPct val="110000"/>
              </a:lnSpc>
            </a:pPr>
            <a:r>
              <a:rPr lang="zh-TW" altLang="en-US" sz="3200" dirty="0">
                <a:latin typeface="新細明體" pitchFamily="18" charset="-120"/>
              </a:rPr>
              <a:t>學校表現</a:t>
            </a:r>
            <a:r>
              <a:rPr lang="en-US" altLang="zh-TW" sz="3200" dirty="0">
                <a:latin typeface="新細明體" pitchFamily="18" charset="-120"/>
              </a:rPr>
              <a:t>/</a:t>
            </a:r>
            <a:r>
              <a:rPr lang="zh-TW" altLang="en-US" sz="3200" dirty="0">
                <a:latin typeface="新細明體" pitchFamily="18" charset="-120"/>
              </a:rPr>
              <a:t>參與</a:t>
            </a:r>
          </a:p>
          <a:p>
            <a:pPr>
              <a:lnSpc>
                <a:spcPct val="110000"/>
              </a:lnSpc>
            </a:pPr>
            <a:r>
              <a:rPr lang="zh-TW" altLang="en-US" sz="3200" dirty="0">
                <a:latin typeface="新細明體" pitchFamily="18" charset="-120"/>
              </a:rPr>
              <a:t>衣著</a:t>
            </a:r>
          </a:p>
          <a:p>
            <a:pPr>
              <a:lnSpc>
                <a:spcPct val="110000"/>
              </a:lnSpc>
            </a:pPr>
            <a:r>
              <a:rPr lang="zh-TW" altLang="en-US" sz="3200" dirty="0">
                <a:latin typeface="新細明體" pitchFamily="18" charset="-120"/>
              </a:rPr>
              <a:t>傷患解釋</a:t>
            </a:r>
          </a:p>
          <a:p>
            <a:endParaRPr lang="zh-HK" altLang="en-US" sz="3200" dirty="0"/>
          </a:p>
        </p:txBody>
      </p:sp>
      <p:sp>
        <p:nvSpPr>
          <p:cNvPr id="2" name="投影片編號版面配置區 1"/>
          <p:cNvSpPr>
            <a:spLocks noGrp="1"/>
          </p:cNvSpPr>
          <p:nvPr>
            <p:ph type="sldNum" sz="quarter" idx="12"/>
          </p:nvPr>
        </p:nvSpPr>
        <p:spPr/>
        <p:txBody>
          <a:bodyPr/>
          <a:lstStyle/>
          <a:p>
            <a:pPr>
              <a:defRPr/>
            </a:pPr>
            <a:fld id="{95E5FAA7-8907-4059-8520-FFB18437C973}" type="slidenum">
              <a:rPr lang="en-US" altLang="zh-HK" smtClean="0"/>
              <a:pPr>
                <a:defRPr/>
              </a:pPr>
              <a:t>8</a:t>
            </a:fld>
            <a:endParaRPr lang="en-US" altLang="zh-HK"/>
          </a:p>
        </p:txBody>
      </p:sp>
    </p:spTree>
    <p:extLst>
      <p:ext uri="{BB962C8B-B14F-4D97-AF65-F5344CB8AC3E}">
        <p14:creationId xmlns:p14="http://schemas.microsoft.com/office/powerpoint/2010/main" val="965206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2" name="Rectangle 2"/>
          <p:cNvSpPr>
            <a:spLocks noGrp="1" noChangeArrowheads="1"/>
          </p:cNvSpPr>
          <p:nvPr>
            <p:ph type="title"/>
          </p:nvPr>
        </p:nvSpPr>
        <p:spPr>
          <a:xfrm>
            <a:off x="457200" y="44624"/>
            <a:ext cx="8229600" cy="1143000"/>
          </a:xfrm>
        </p:spPr>
        <p:txBody>
          <a:bodyPr/>
          <a:lstStyle/>
          <a:p>
            <a:r>
              <a:rPr lang="zh-TW" altLang="en-US" sz="4400" b="1" dirty="0"/>
              <a:t>保護兒童及少年條例</a:t>
            </a:r>
          </a:p>
        </p:txBody>
      </p:sp>
      <p:sp>
        <p:nvSpPr>
          <p:cNvPr id="824323" name="Rectangle 3"/>
          <p:cNvSpPr>
            <a:spLocks noGrp="1" noChangeArrowheads="1"/>
          </p:cNvSpPr>
          <p:nvPr>
            <p:ph idx="1"/>
          </p:nvPr>
        </p:nvSpPr>
        <p:spPr>
          <a:xfrm>
            <a:off x="611560" y="980729"/>
            <a:ext cx="8352928" cy="5256583"/>
          </a:xfrm>
        </p:spPr>
        <p:txBody>
          <a:bodyPr/>
          <a:lstStyle/>
          <a:p>
            <a:pPr>
              <a:lnSpc>
                <a:spcPct val="90000"/>
              </a:lnSpc>
              <a:buFont typeface="Wingdings" pitchFamily="2" charset="2"/>
              <a:buNone/>
            </a:pPr>
            <a:r>
              <a:rPr lang="zh-TW" altLang="en-US" sz="2800" b="1" dirty="0" smtClean="0"/>
              <a:t>第</a:t>
            </a:r>
            <a:r>
              <a:rPr lang="en-US" altLang="zh-TW" sz="2800" b="1" dirty="0" smtClean="0"/>
              <a:t>34E</a:t>
            </a:r>
            <a:r>
              <a:rPr lang="zh-TW" altLang="en-US" sz="2800" b="1" dirty="0" smtClean="0"/>
              <a:t>條</a:t>
            </a:r>
            <a:endParaRPr lang="zh-TW" altLang="en-US" sz="2800" b="1" dirty="0"/>
          </a:p>
          <a:p>
            <a:pPr>
              <a:lnSpc>
                <a:spcPct val="90000"/>
              </a:lnSpc>
              <a:spcAft>
                <a:spcPts val="600"/>
              </a:spcAft>
            </a:pPr>
            <a:r>
              <a:rPr lang="zh-TW" altLang="en-US" sz="2800" dirty="0"/>
              <a:t>任何獲社會福利署署長以書面授權的人，或警署警長或以上職級的警務人員，</a:t>
            </a:r>
            <a:r>
              <a:rPr lang="zh-TW" altLang="en-US" sz="2800" dirty="0" smtClean="0"/>
              <a:t>均可按規定將兒童</a:t>
            </a:r>
            <a:r>
              <a:rPr lang="zh-TW" altLang="en-US" sz="2800" dirty="0"/>
              <a:t>或少年</a:t>
            </a:r>
            <a:r>
              <a:rPr lang="zh-TW" altLang="en-US" sz="2800" b="1" dirty="0">
                <a:solidFill>
                  <a:srgbClr val="0000CC"/>
                </a:solidFill>
              </a:rPr>
              <a:t>帶往收容所或其認為</a:t>
            </a:r>
            <a:r>
              <a:rPr lang="zh-TW" altLang="en-US" sz="2800" b="1" dirty="0" smtClean="0">
                <a:solidFill>
                  <a:srgbClr val="0000CC"/>
                </a:solidFill>
              </a:rPr>
              <a:t>適當的</a:t>
            </a:r>
            <a:r>
              <a:rPr lang="zh-TW" altLang="en-US" sz="2800" b="1" dirty="0">
                <a:solidFill>
                  <a:srgbClr val="0000CC"/>
                </a:solidFill>
              </a:rPr>
              <a:t>其他</a:t>
            </a:r>
            <a:r>
              <a:rPr lang="zh-TW" altLang="en-US" sz="2800" b="1" dirty="0" smtClean="0">
                <a:solidFill>
                  <a:srgbClr val="0000CC"/>
                </a:solidFill>
              </a:rPr>
              <a:t>地方</a:t>
            </a:r>
            <a:endParaRPr lang="en-US" altLang="zh-TW" sz="2800" b="1" dirty="0" smtClean="0">
              <a:solidFill>
                <a:srgbClr val="0000CC"/>
              </a:solidFill>
            </a:endParaRPr>
          </a:p>
          <a:p>
            <a:pPr>
              <a:lnSpc>
                <a:spcPct val="90000"/>
              </a:lnSpc>
              <a:spcAft>
                <a:spcPts val="600"/>
              </a:spcAft>
            </a:pPr>
            <a:r>
              <a:rPr lang="zh-TW" altLang="en-US" sz="2800" dirty="0"/>
              <a:t>兒童或少年</a:t>
            </a:r>
            <a:r>
              <a:rPr lang="en-US" altLang="zh-TW" sz="2800" dirty="0"/>
              <a:t>… …</a:t>
            </a:r>
            <a:r>
              <a:rPr lang="zh-TW" altLang="en-US" sz="2800" dirty="0"/>
              <a:t>被帶往收容所或其他地方，或獲收容所收容後，如尚未根據第</a:t>
            </a:r>
            <a:r>
              <a:rPr lang="en-US" altLang="zh-TW" sz="2800" dirty="0"/>
              <a:t>34(1)</a:t>
            </a:r>
            <a:r>
              <a:rPr lang="zh-TW" altLang="en-US" sz="2800" dirty="0"/>
              <a:t>或</a:t>
            </a:r>
            <a:r>
              <a:rPr lang="en-US" altLang="zh-TW" sz="2800" dirty="0"/>
              <a:t>34C</a:t>
            </a:r>
            <a:r>
              <a:rPr lang="zh-TW" altLang="en-US" sz="2800" dirty="0"/>
              <a:t>條就該兒童或少年向少年法庭提出申請，則必須在</a:t>
            </a:r>
            <a:r>
              <a:rPr lang="en-US" altLang="zh-TW" sz="2800" dirty="0"/>
              <a:t>48</a:t>
            </a:r>
            <a:r>
              <a:rPr lang="zh-TW" altLang="en-US" sz="2800" dirty="0"/>
              <a:t>小時內提出</a:t>
            </a:r>
            <a:r>
              <a:rPr lang="zh-TW" altLang="en-US" sz="2800" b="1" dirty="0">
                <a:solidFill>
                  <a:srgbClr val="0000CC"/>
                </a:solidFill>
              </a:rPr>
              <a:t>。</a:t>
            </a:r>
            <a:endParaRPr lang="en-US" altLang="zh-TW" sz="2800" b="1" dirty="0" smtClean="0">
              <a:solidFill>
                <a:srgbClr val="0000CC"/>
              </a:solidFill>
            </a:endParaRPr>
          </a:p>
          <a:p>
            <a:pPr>
              <a:lnSpc>
                <a:spcPct val="90000"/>
              </a:lnSpc>
              <a:spcAft>
                <a:spcPts val="600"/>
              </a:spcAft>
            </a:pPr>
            <a:r>
              <a:rPr lang="zh-TW" altLang="en-US" sz="2800" dirty="0"/>
              <a:t>根據第</a:t>
            </a:r>
            <a:r>
              <a:rPr lang="en-US" altLang="zh-TW" sz="2800" dirty="0"/>
              <a:t>34E</a:t>
            </a:r>
            <a:r>
              <a:rPr lang="zh-TW" altLang="en-US" sz="2800" dirty="0"/>
              <a:t>條在憲報公布的三間收容所 </a:t>
            </a:r>
            <a:r>
              <a:rPr lang="en-US" altLang="zh-TW" sz="2800" dirty="0"/>
              <a:t>-</a:t>
            </a:r>
          </a:p>
          <a:p>
            <a:pPr lvl="1">
              <a:lnSpc>
                <a:spcPct val="90000"/>
              </a:lnSpc>
              <a:spcAft>
                <a:spcPts val="0"/>
              </a:spcAft>
            </a:pPr>
            <a:r>
              <a:rPr lang="zh-TW" altLang="en-US" sz="2400" dirty="0" smtClean="0"/>
              <a:t>屯</a:t>
            </a:r>
            <a:r>
              <a:rPr lang="zh-TW" altLang="en-US" sz="2400" dirty="0"/>
              <a:t>門兒童及青少年</a:t>
            </a:r>
            <a:r>
              <a:rPr lang="zh-TW" altLang="en-US" sz="2400" dirty="0" smtClean="0"/>
              <a:t>院  </a:t>
            </a:r>
            <a:endParaRPr lang="en-US" altLang="zh-TW" sz="2400" dirty="0" smtClean="0"/>
          </a:p>
          <a:p>
            <a:pPr lvl="1">
              <a:lnSpc>
                <a:spcPct val="90000"/>
              </a:lnSpc>
              <a:spcAft>
                <a:spcPts val="0"/>
              </a:spcAft>
            </a:pPr>
            <a:r>
              <a:rPr lang="zh-TW" altLang="en-US" sz="2400" dirty="0" smtClean="0"/>
              <a:t>保</a:t>
            </a:r>
            <a:r>
              <a:rPr lang="zh-TW" altLang="en-US" sz="2400" dirty="0"/>
              <a:t>良</a:t>
            </a:r>
            <a:r>
              <a:rPr lang="zh-TW" altLang="en-US" sz="2400" dirty="0" smtClean="0"/>
              <a:t>局</a:t>
            </a:r>
            <a:endParaRPr lang="en-US" altLang="zh-TW" sz="2400" dirty="0" smtClean="0"/>
          </a:p>
          <a:p>
            <a:pPr lvl="1">
              <a:lnSpc>
                <a:spcPct val="90000"/>
              </a:lnSpc>
              <a:spcAft>
                <a:spcPts val="0"/>
              </a:spcAft>
            </a:pPr>
            <a:r>
              <a:rPr lang="zh-TW" altLang="en-US" sz="2400" dirty="0" smtClean="0"/>
              <a:t>保良局永隆銀行金禧庇護工場及宿舍</a:t>
            </a:r>
          </a:p>
          <a:p>
            <a:pPr>
              <a:lnSpc>
                <a:spcPct val="90000"/>
              </a:lnSpc>
              <a:spcAft>
                <a:spcPts val="600"/>
              </a:spcAft>
            </a:pPr>
            <a:endParaRPr lang="zh-TW" altLang="en-US" sz="2800" dirty="0"/>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80</a:t>
            </a:fld>
            <a:endParaRPr lang="en-US" altLang="zh-HK"/>
          </a:p>
        </p:txBody>
      </p:sp>
    </p:spTree>
    <p:extLst>
      <p:ext uri="{BB962C8B-B14F-4D97-AF65-F5344CB8AC3E}">
        <p14:creationId xmlns:p14="http://schemas.microsoft.com/office/powerpoint/2010/main" val="2465750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2" name="Rectangle 2"/>
          <p:cNvSpPr>
            <a:spLocks noGrp="1" noChangeArrowheads="1"/>
          </p:cNvSpPr>
          <p:nvPr>
            <p:ph type="title"/>
          </p:nvPr>
        </p:nvSpPr>
        <p:spPr/>
        <p:txBody>
          <a:bodyPr/>
          <a:lstStyle/>
          <a:p>
            <a:r>
              <a:rPr lang="zh-TW" altLang="en-US" sz="4400" b="1" dirty="0"/>
              <a:t>保護兒童及少年條例</a:t>
            </a:r>
          </a:p>
        </p:txBody>
      </p:sp>
      <p:sp>
        <p:nvSpPr>
          <p:cNvPr id="824323" name="Rectangle 3"/>
          <p:cNvSpPr>
            <a:spLocks noGrp="1" noChangeArrowheads="1"/>
          </p:cNvSpPr>
          <p:nvPr>
            <p:ph idx="1"/>
          </p:nvPr>
        </p:nvSpPr>
        <p:spPr>
          <a:xfrm>
            <a:off x="827584" y="1484784"/>
            <a:ext cx="8136904" cy="5256583"/>
          </a:xfrm>
        </p:spPr>
        <p:txBody>
          <a:bodyPr/>
          <a:lstStyle/>
          <a:p>
            <a:pPr>
              <a:lnSpc>
                <a:spcPct val="90000"/>
              </a:lnSpc>
              <a:buFont typeface="Wingdings" pitchFamily="2" charset="2"/>
              <a:buNone/>
            </a:pPr>
            <a:r>
              <a:rPr lang="zh-TW" altLang="en-US" sz="2800" b="1" dirty="0" smtClean="0"/>
              <a:t>第</a:t>
            </a:r>
            <a:r>
              <a:rPr lang="en-US" altLang="zh-TW" sz="2800" b="1" dirty="0"/>
              <a:t>34F(1</a:t>
            </a:r>
            <a:r>
              <a:rPr lang="en-US" altLang="zh-TW" sz="2800" b="1" dirty="0" smtClean="0"/>
              <a:t>)</a:t>
            </a:r>
            <a:r>
              <a:rPr lang="zh-TW" altLang="en-US" sz="2800" b="1" dirty="0"/>
              <a:t>條</a:t>
            </a:r>
          </a:p>
          <a:p>
            <a:pPr>
              <a:lnSpc>
                <a:spcPct val="90000"/>
              </a:lnSpc>
              <a:spcAft>
                <a:spcPts val="600"/>
              </a:spcAft>
            </a:pPr>
            <a:r>
              <a:rPr lang="zh-TW" altLang="en-US" sz="2800" dirty="0" smtClean="0"/>
              <a:t>根據第</a:t>
            </a:r>
            <a:r>
              <a:rPr lang="en-US" altLang="zh-TW" sz="2800" dirty="0" smtClean="0"/>
              <a:t>34E</a:t>
            </a:r>
            <a:r>
              <a:rPr lang="zh-TW" altLang="en-US" sz="2800" dirty="0" smtClean="0"/>
              <a:t>條款，如</a:t>
            </a:r>
            <a:r>
              <a:rPr lang="zh-TW" altLang="en-US" sz="2800" dirty="0"/>
              <a:t>認為該兒童或少年急需接受內科或外科護理或治療，可將其</a:t>
            </a:r>
            <a:r>
              <a:rPr lang="zh-TW" altLang="en-US" sz="2800" b="1" dirty="0">
                <a:solidFill>
                  <a:srgbClr val="0000CC"/>
                </a:solidFill>
              </a:rPr>
              <a:t>帶往醫院，而非帶往收容所</a:t>
            </a:r>
          </a:p>
          <a:p>
            <a:pPr>
              <a:lnSpc>
                <a:spcPct val="90000"/>
              </a:lnSpc>
              <a:buFont typeface="Wingdings" pitchFamily="2" charset="2"/>
              <a:buNone/>
            </a:pPr>
            <a:r>
              <a:rPr lang="zh-TW" altLang="en-US" sz="2800" b="1" dirty="0"/>
              <a:t>第</a:t>
            </a:r>
            <a:r>
              <a:rPr lang="en-US" altLang="zh-TW" sz="2800" b="1" dirty="0"/>
              <a:t>34F(2</a:t>
            </a:r>
            <a:r>
              <a:rPr lang="en-US" altLang="zh-TW" sz="2800" b="1" dirty="0" smtClean="0"/>
              <a:t>)</a:t>
            </a:r>
            <a:r>
              <a:rPr lang="zh-TW" altLang="en-US" sz="2800" b="1" dirty="0"/>
              <a:t>條</a:t>
            </a:r>
          </a:p>
          <a:p>
            <a:pPr>
              <a:lnSpc>
                <a:spcPct val="90000"/>
              </a:lnSpc>
            </a:pPr>
            <a:r>
              <a:rPr lang="zh-TW" altLang="en-US" sz="2800" b="1" dirty="0">
                <a:solidFill>
                  <a:srgbClr val="0000CC"/>
                </a:solidFill>
              </a:rPr>
              <a:t>根據第</a:t>
            </a:r>
            <a:r>
              <a:rPr lang="en-US" altLang="zh-TW" sz="2800" b="1" dirty="0">
                <a:solidFill>
                  <a:srgbClr val="0000CC"/>
                </a:solidFill>
              </a:rPr>
              <a:t>(1)</a:t>
            </a:r>
            <a:r>
              <a:rPr lang="zh-TW" altLang="en-US" sz="2800" b="1" dirty="0">
                <a:solidFill>
                  <a:srgbClr val="0000CC"/>
                </a:solidFill>
              </a:rPr>
              <a:t>款被帶往醫院後獲安排入院</a:t>
            </a:r>
            <a:r>
              <a:rPr lang="zh-TW" altLang="en-US" sz="2800" dirty="0"/>
              <a:t>的兒童或少年，如必需住院接受內科或外科護理或治療，則在該段期間，社會福利署署長可將其</a:t>
            </a:r>
            <a:r>
              <a:rPr lang="zh-TW" altLang="en-US" sz="2800" b="1" dirty="0">
                <a:solidFill>
                  <a:srgbClr val="0000CC"/>
                </a:solidFill>
              </a:rPr>
              <a:t>羈留在該醫院內</a:t>
            </a:r>
            <a:r>
              <a:rPr lang="zh-TW" altLang="en-US" sz="2800" dirty="0"/>
              <a:t>，隨後，社會福利署署長可將其帶往收容所。</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81</a:t>
            </a:fld>
            <a:endParaRPr lang="en-US" altLang="zh-HK"/>
          </a:p>
        </p:txBody>
      </p:sp>
    </p:spTree>
    <p:extLst>
      <p:ext uri="{BB962C8B-B14F-4D97-AF65-F5344CB8AC3E}">
        <p14:creationId xmlns:p14="http://schemas.microsoft.com/office/powerpoint/2010/main" val="3467772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保護兒童及少年條例</a:t>
            </a:r>
            <a:endParaRPr lang="zh-HK" altLang="en-US" dirty="0"/>
          </a:p>
        </p:txBody>
      </p:sp>
      <p:sp>
        <p:nvSpPr>
          <p:cNvPr id="3" name="內容版面配置區 2"/>
          <p:cNvSpPr>
            <a:spLocks noGrp="1"/>
          </p:cNvSpPr>
          <p:nvPr>
            <p:ph idx="1"/>
          </p:nvPr>
        </p:nvSpPr>
        <p:spPr/>
        <p:txBody>
          <a:bodyPr>
            <a:normAutofit lnSpcReduction="10000"/>
          </a:bodyPr>
          <a:lstStyle/>
          <a:p>
            <a:pPr marL="0" indent="0">
              <a:buNone/>
            </a:pPr>
            <a:r>
              <a:rPr lang="zh-HK" altLang="en-US" b="1" dirty="0" smtClean="0"/>
              <a:t>第</a:t>
            </a:r>
            <a:r>
              <a:rPr lang="en-US" altLang="zh-TW" b="1" dirty="0" smtClean="0"/>
              <a:t>45A</a:t>
            </a:r>
            <a:r>
              <a:rPr lang="zh-HK" altLang="en-US" b="1" dirty="0" smtClean="0"/>
              <a:t>條</a:t>
            </a:r>
            <a:endParaRPr lang="zh-HK" altLang="en-US" b="1" dirty="0"/>
          </a:p>
          <a:p>
            <a:r>
              <a:rPr lang="zh-TW" altLang="en-US" sz="2800" dirty="0" smtClean="0"/>
              <a:t>凡</a:t>
            </a:r>
            <a:r>
              <a:rPr lang="zh-TW" altLang="en-US" sz="2800" dirty="0"/>
              <a:t>社會福利署署長有合理因由懷疑某兒童或少年需要或相當可能需要受照顧或保護</a:t>
            </a:r>
            <a:r>
              <a:rPr lang="zh-TW" altLang="en-US" sz="2800" dirty="0" smtClean="0"/>
              <a:t>，則</a:t>
            </a:r>
            <a:r>
              <a:rPr lang="zh-TW" altLang="en-US" sz="2800" dirty="0"/>
              <a:t>可促使向任何看管或控制該兒童或少年的人</a:t>
            </a:r>
            <a:r>
              <a:rPr lang="zh-TW" altLang="en-US" sz="2800" dirty="0">
                <a:solidFill>
                  <a:srgbClr val="0000CC"/>
                </a:solidFill>
              </a:rPr>
              <a:t>送達通知</a:t>
            </a:r>
            <a:r>
              <a:rPr lang="zh-TW" altLang="en-US" sz="2800" dirty="0"/>
              <a:t>，規定該人交出該兒童或少年以</a:t>
            </a:r>
            <a:r>
              <a:rPr lang="zh-TW" altLang="en-US" sz="2800" dirty="0">
                <a:solidFill>
                  <a:srgbClr val="0000CC"/>
                </a:solidFill>
              </a:rPr>
              <a:t>供醫生、臨床心理學家或認可社工就其健康或成長情況，或就其所遭待遇加以</a:t>
            </a:r>
            <a:r>
              <a:rPr lang="zh-TW" altLang="en-US" sz="2800" dirty="0" smtClean="0">
                <a:solidFill>
                  <a:srgbClr val="0000CC"/>
                </a:solidFill>
              </a:rPr>
              <a:t>評估</a:t>
            </a:r>
            <a:endParaRPr lang="en-US" altLang="zh-TW" sz="2800" dirty="0">
              <a:solidFill>
                <a:srgbClr val="0000CC"/>
              </a:solidFill>
            </a:endParaRPr>
          </a:p>
          <a:p>
            <a:r>
              <a:rPr lang="zh-TW" altLang="en-US" sz="2800" dirty="0"/>
              <a:t>任</a:t>
            </a:r>
            <a:r>
              <a:rPr lang="zh-TW" altLang="en-US" sz="2800" dirty="0" smtClean="0"/>
              <a:t>何</a:t>
            </a:r>
            <a:r>
              <a:rPr lang="zh-TW" altLang="en-US" sz="2800" dirty="0"/>
              <a:t>人獲送達通知，須確保在該通知內指明的時間及地點，交出該兒童或少年以供評估</a:t>
            </a:r>
            <a:r>
              <a:rPr lang="zh-TW" altLang="en-US" dirty="0"/>
              <a:t/>
            </a:r>
            <a:br>
              <a:rPr lang="zh-TW" altLang="en-US" dirty="0"/>
            </a:br>
            <a:endParaRPr lang="zh-HK" altLang="en-US" dirty="0"/>
          </a:p>
        </p:txBody>
      </p:sp>
      <p:sp>
        <p:nvSpPr>
          <p:cNvPr id="5" name="投影片編號版面配置區 4"/>
          <p:cNvSpPr>
            <a:spLocks noGrp="1"/>
          </p:cNvSpPr>
          <p:nvPr>
            <p:ph type="sldNum" sz="quarter" idx="12"/>
          </p:nvPr>
        </p:nvSpPr>
        <p:spPr/>
        <p:txBody>
          <a:bodyPr/>
          <a:lstStyle/>
          <a:p>
            <a:pPr>
              <a:defRPr/>
            </a:pPr>
            <a:fld id="{3E29E152-333F-4C78-BEC9-8EBF792C7ED1}" type="slidenum">
              <a:rPr lang="en-US" altLang="zh-HK" smtClean="0"/>
              <a:pPr>
                <a:defRPr/>
              </a:pPr>
              <a:t>82</a:t>
            </a:fld>
            <a:endParaRPr lang="en-US" altLang="zh-HK"/>
          </a:p>
        </p:txBody>
      </p:sp>
    </p:spTree>
    <p:extLst>
      <p:ext uri="{BB962C8B-B14F-4D97-AF65-F5344CB8AC3E}">
        <p14:creationId xmlns:p14="http://schemas.microsoft.com/office/powerpoint/2010/main" val="2317879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a:defRPr/>
            </a:pPr>
            <a:fld id="{DF725FDE-BE5A-40DF-B022-E578C276A7C4}" type="slidenum">
              <a:rPr lang="en-US" altLang="zh-HK" smtClean="0"/>
              <a:pPr>
                <a:defRPr/>
              </a:pPr>
              <a:t>83</a:t>
            </a:fld>
            <a:endParaRPr lang="en-US" altLang="zh-HK"/>
          </a:p>
        </p:txBody>
      </p:sp>
      <p:sp>
        <p:nvSpPr>
          <p:cNvPr id="602117" name="Rectangle 2"/>
          <p:cNvSpPr>
            <a:spLocks noGrp="1" noChangeArrowheads="1"/>
          </p:cNvSpPr>
          <p:nvPr>
            <p:ph type="title" idx="4294967295"/>
          </p:nvPr>
        </p:nvSpPr>
        <p:spPr>
          <a:xfrm>
            <a:off x="1150938" y="277813"/>
            <a:ext cx="7993062" cy="774700"/>
          </a:xfrm>
        </p:spPr>
        <p:txBody>
          <a:bodyPr anchor="t"/>
          <a:lstStyle/>
          <a:p>
            <a:r>
              <a:rPr lang="zh-TW" altLang="en-US" sz="3600" b="1" dirty="0">
                <a:latin typeface="標楷體" pitchFamily="65" charset="-120"/>
              </a:rPr>
              <a:t>保護兒童及少年</a:t>
            </a:r>
            <a:r>
              <a:rPr lang="zh-TW" altLang="en-US" sz="3600" b="1" dirty="0" smtClean="0">
                <a:latin typeface="標楷體" pitchFamily="65" charset="-120"/>
              </a:rPr>
              <a:t>條例</a:t>
            </a:r>
            <a:endParaRPr lang="en-US" altLang="zh-TW" sz="4000" b="1" dirty="0">
              <a:latin typeface="標楷體" pitchFamily="65" charset="-120"/>
            </a:endParaRPr>
          </a:p>
        </p:txBody>
      </p:sp>
      <p:sp>
        <p:nvSpPr>
          <p:cNvPr id="602118" name="Rectangle 3"/>
          <p:cNvSpPr>
            <a:spLocks noGrp="1" noChangeArrowheads="1"/>
          </p:cNvSpPr>
          <p:nvPr>
            <p:ph type="body" idx="4294967295"/>
          </p:nvPr>
        </p:nvSpPr>
        <p:spPr>
          <a:xfrm>
            <a:off x="468313" y="936625"/>
            <a:ext cx="8675687" cy="5732463"/>
          </a:xfrm>
        </p:spPr>
        <p:txBody>
          <a:bodyPr/>
          <a:lstStyle/>
          <a:p>
            <a:pPr marL="0" indent="0">
              <a:lnSpc>
                <a:spcPct val="105000"/>
              </a:lnSpc>
              <a:buNone/>
            </a:pPr>
            <a:r>
              <a:rPr lang="zh-HK" altLang="en-US" sz="2300" b="1" dirty="0" smtClean="0">
                <a:latin typeface="標楷體" pitchFamily="65" charset="-120"/>
              </a:rPr>
              <a:t>第</a:t>
            </a:r>
            <a:r>
              <a:rPr lang="en-US" altLang="zh-HK" sz="2300" b="1" dirty="0" smtClean="0">
                <a:latin typeface="標楷體" pitchFamily="65" charset="-120"/>
              </a:rPr>
              <a:t>34(1)</a:t>
            </a:r>
            <a:r>
              <a:rPr lang="zh-HK" altLang="en-US" sz="2300" b="1" dirty="0">
                <a:latin typeface="標楷體" pitchFamily="65" charset="-120"/>
              </a:rPr>
              <a:t>條</a:t>
            </a:r>
            <a:endParaRPr lang="en-US" altLang="zh-TW" sz="2300" b="1" dirty="0" smtClean="0">
              <a:latin typeface="標楷體" pitchFamily="65" charset="-120"/>
            </a:endParaRPr>
          </a:p>
          <a:p>
            <a:pPr>
              <a:lnSpc>
                <a:spcPct val="105000"/>
              </a:lnSpc>
              <a:buFont typeface="Wingdings" pitchFamily="2" charset="2"/>
              <a:buNone/>
            </a:pPr>
            <a:r>
              <a:rPr lang="en-US" altLang="zh-TW" sz="2300" b="1" dirty="0" smtClean="0">
                <a:latin typeface="標楷體" pitchFamily="65" charset="-120"/>
              </a:rPr>
              <a:t>	</a:t>
            </a:r>
            <a:r>
              <a:rPr lang="zh-TW" altLang="en-US" sz="2300" dirty="0" smtClean="0">
                <a:latin typeface="標楷體" pitchFamily="65" charset="-120"/>
              </a:rPr>
              <a:t>少年法庭</a:t>
            </a:r>
            <a:r>
              <a:rPr lang="zh-TW" altLang="en-US" sz="2300" dirty="0">
                <a:latin typeface="標楷體" pitchFamily="65" charset="-120"/>
              </a:rPr>
              <a:t>在自行動議下，或在社會福利署署長或任何獲社會福利署署長為此目的以書面作一般或特別授權的人，或任何警務人員的申請下，信納任何被帶往法庭的</a:t>
            </a:r>
            <a:r>
              <a:rPr lang="en-US" altLang="zh-TW" sz="2300" dirty="0">
                <a:latin typeface="標楷體" pitchFamily="65" charset="-120"/>
              </a:rPr>
              <a:t>7</a:t>
            </a:r>
            <a:r>
              <a:rPr lang="zh-TW" altLang="en-US" sz="2300" dirty="0">
                <a:latin typeface="標楷體" pitchFamily="65" charset="-120"/>
              </a:rPr>
              <a:t>歲或以上的人，或任何其他</a:t>
            </a:r>
            <a:r>
              <a:rPr lang="en-US" altLang="zh-TW" sz="2300" dirty="0">
                <a:latin typeface="標楷體" pitchFamily="65" charset="-120"/>
              </a:rPr>
              <a:t>7</a:t>
            </a:r>
            <a:r>
              <a:rPr lang="zh-TW" altLang="en-US" sz="2300" dirty="0">
                <a:latin typeface="標楷體" pitchFamily="65" charset="-120"/>
              </a:rPr>
              <a:t>歲以下的人是需要受照顧或保護的兒童或少年，則</a:t>
            </a:r>
            <a:r>
              <a:rPr lang="zh-TW" altLang="en-US" sz="2300" dirty="0" smtClean="0">
                <a:latin typeface="標楷體" pitchFamily="65" charset="-120"/>
              </a:rPr>
              <a:t>可</a:t>
            </a:r>
            <a:endParaRPr lang="zh-TW" altLang="en-US" sz="2300" dirty="0">
              <a:latin typeface="標楷體" pitchFamily="65" charset="-120"/>
            </a:endParaRPr>
          </a:p>
          <a:p>
            <a:pPr>
              <a:lnSpc>
                <a:spcPct val="105000"/>
              </a:lnSpc>
              <a:buFont typeface="Wingdings" pitchFamily="2" charset="2"/>
              <a:buNone/>
            </a:pPr>
            <a:r>
              <a:rPr lang="en-US" altLang="zh-TW" sz="2300" dirty="0">
                <a:latin typeface="標楷體" pitchFamily="65" charset="-120"/>
              </a:rPr>
              <a:t>(a) </a:t>
            </a:r>
            <a:r>
              <a:rPr lang="zh-TW" altLang="en-US" sz="2300" dirty="0">
                <a:latin typeface="標楷體" pitchFamily="65" charset="-120"/>
              </a:rPr>
              <a:t>委任</a:t>
            </a:r>
            <a:r>
              <a:rPr lang="zh-TW" altLang="en-US" sz="2300" dirty="0">
                <a:solidFill>
                  <a:srgbClr val="FF3300"/>
                </a:solidFill>
                <a:latin typeface="標楷體" pitchFamily="65" charset="-120"/>
              </a:rPr>
              <a:t>社會福利署署長為該兒童或少年的法定監護人</a:t>
            </a:r>
            <a:r>
              <a:rPr lang="zh-TW" altLang="en-US" sz="2300" dirty="0">
                <a:latin typeface="標楷體" pitchFamily="65" charset="-120"/>
              </a:rPr>
              <a:t>；或</a:t>
            </a:r>
          </a:p>
          <a:p>
            <a:pPr>
              <a:lnSpc>
                <a:spcPct val="105000"/>
              </a:lnSpc>
              <a:buFont typeface="Wingdings" pitchFamily="2" charset="2"/>
              <a:buNone/>
            </a:pPr>
            <a:r>
              <a:rPr lang="en-US" altLang="zh-TW" sz="2300" dirty="0">
                <a:latin typeface="標楷體" pitchFamily="65" charset="-120"/>
              </a:rPr>
              <a:t>(b) </a:t>
            </a:r>
            <a:r>
              <a:rPr lang="zh-TW" altLang="en-US" sz="2300" dirty="0">
                <a:solidFill>
                  <a:srgbClr val="3333CC"/>
                </a:solidFill>
                <a:latin typeface="標楷體" pitchFamily="65" charset="-120"/>
              </a:rPr>
              <a:t>將該兒童或少年付託予任何願意負責照顧他的人士</a:t>
            </a:r>
            <a:r>
              <a:rPr lang="zh-TW" altLang="en-US" sz="2300" dirty="0">
                <a:latin typeface="標楷體" pitchFamily="65" charset="-120"/>
              </a:rPr>
              <a:t>，不論該人士是否其親屬，或將他付託予任何願意負責照顧他的機構；或</a:t>
            </a:r>
          </a:p>
          <a:p>
            <a:pPr>
              <a:lnSpc>
                <a:spcPct val="105000"/>
              </a:lnSpc>
              <a:buFont typeface="Wingdings" pitchFamily="2" charset="2"/>
              <a:buNone/>
            </a:pPr>
            <a:r>
              <a:rPr lang="en-US" altLang="zh-TW" sz="2300" dirty="0">
                <a:latin typeface="標楷體" pitchFamily="65" charset="-120"/>
              </a:rPr>
              <a:t>(c) </a:t>
            </a:r>
            <a:r>
              <a:rPr lang="zh-TW" altLang="en-US" sz="2300" dirty="0">
                <a:latin typeface="標楷體" pitchFamily="65" charset="-120"/>
              </a:rPr>
              <a:t>命令該兒童或少年的父母或監護人辦理擔保手續，保證對他作出適當的照顧及監護；或</a:t>
            </a:r>
          </a:p>
          <a:p>
            <a:pPr>
              <a:lnSpc>
                <a:spcPct val="105000"/>
              </a:lnSpc>
              <a:buFont typeface="Wingdings" pitchFamily="2" charset="2"/>
              <a:buNone/>
            </a:pPr>
            <a:r>
              <a:rPr lang="en-US" altLang="zh-TW" sz="2300" dirty="0">
                <a:latin typeface="標楷體" pitchFamily="65" charset="-120"/>
              </a:rPr>
              <a:t>(d) </a:t>
            </a:r>
            <a:r>
              <a:rPr lang="zh-TW" altLang="en-US" sz="2300" dirty="0">
                <a:latin typeface="標楷體" pitchFamily="65" charset="-120"/>
              </a:rPr>
              <a:t>在未有發出上述命令的情況下，或除了根據</a:t>
            </a:r>
            <a:r>
              <a:rPr lang="en-US" altLang="zh-TW" sz="2300" dirty="0">
                <a:latin typeface="標楷體" pitchFamily="65" charset="-120"/>
              </a:rPr>
              <a:t>(b)</a:t>
            </a:r>
            <a:r>
              <a:rPr lang="zh-TW" altLang="en-US" sz="2300" dirty="0">
                <a:latin typeface="標楷體" pitchFamily="65" charset="-120"/>
              </a:rPr>
              <a:t>或</a:t>
            </a:r>
            <a:r>
              <a:rPr lang="en-US" altLang="zh-TW" sz="2300" dirty="0">
                <a:latin typeface="標楷體" pitchFamily="65" charset="-120"/>
              </a:rPr>
              <a:t>(c)</a:t>
            </a:r>
            <a:r>
              <a:rPr lang="zh-TW" altLang="en-US" sz="2300" dirty="0">
                <a:latin typeface="標楷體" pitchFamily="65" charset="-120"/>
              </a:rPr>
              <a:t>段發出命令外，</a:t>
            </a:r>
            <a:r>
              <a:rPr lang="zh-TW" altLang="en-US" sz="2300" dirty="0">
                <a:solidFill>
                  <a:srgbClr val="3333CC"/>
                </a:solidFill>
                <a:latin typeface="標楷體" pitchFamily="65" charset="-120"/>
              </a:rPr>
              <a:t>下令將該兒童或少年交由法庭為此目的而委任的人士監管一段指明的期間，以不超過</a:t>
            </a:r>
            <a:r>
              <a:rPr lang="en-US" altLang="zh-TW" sz="2300" dirty="0">
                <a:solidFill>
                  <a:srgbClr val="3333CC"/>
                </a:solidFill>
                <a:latin typeface="標楷體" pitchFamily="65" charset="-120"/>
              </a:rPr>
              <a:t>3</a:t>
            </a:r>
            <a:r>
              <a:rPr lang="zh-TW" altLang="en-US" sz="2300" dirty="0">
                <a:solidFill>
                  <a:srgbClr val="3333CC"/>
                </a:solidFill>
                <a:latin typeface="標楷體" pitchFamily="65" charset="-120"/>
              </a:rPr>
              <a:t>年為限</a:t>
            </a:r>
            <a:endParaRPr lang="zh-TW" altLang="en-US" sz="2300" dirty="0">
              <a:latin typeface="標楷體" pitchFamily="65" charset="-120"/>
            </a:endParaRPr>
          </a:p>
        </p:txBody>
      </p:sp>
    </p:spTree>
    <p:extLst>
      <p:ext uri="{BB962C8B-B14F-4D97-AF65-F5344CB8AC3E}">
        <p14:creationId xmlns:p14="http://schemas.microsoft.com/office/powerpoint/2010/main" val="4121695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Rectangle 2"/>
          <p:cNvSpPr>
            <a:spLocks noGrp="1" noChangeArrowheads="1"/>
          </p:cNvSpPr>
          <p:nvPr>
            <p:ph type="title"/>
          </p:nvPr>
        </p:nvSpPr>
        <p:spPr/>
        <p:txBody>
          <a:bodyPr/>
          <a:lstStyle/>
          <a:p>
            <a:r>
              <a:rPr lang="zh-TW" altLang="en-US" sz="4400" b="1" dirty="0" smtClean="0"/>
              <a:t>學校人員在</a:t>
            </a:r>
            <a:r>
              <a:rPr lang="zh-TW" altLang="en-US" sz="4400" b="1" dirty="0"/>
              <a:t>刑事調查的角色</a:t>
            </a:r>
          </a:p>
        </p:txBody>
      </p:sp>
      <p:sp>
        <p:nvSpPr>
          <p:cNvPr id="683011" name="Rectangle 3"/>
          <p:cNvSpPr>
            <a:spLocks noGrp="1" noChangeArrowheads="1"/>
          </p:cNvSpPr>
          <p:nvPr>
            <p:ph idx="1"/>
          </p:nvPr>
        </p:nvSpPr>
        <p:spPr>
          <a:xfrm>
            <a:off x="971600" y="1844675"/>
            <a:ext cx="7712025" cy="3956050"/>
          </a:xfrm>
        </p:spPr>
        <p:txBody>
          <a:bodyPr>
            <a:normAutofit lnSpcReduction="10000"/>
          </a:bodyPr>
          <a:lstStyle/>
          <a:p>
            <a:pPr>
              <a:lnSpc>
                <a:spcPct val="80000"/>
              </a:lnSpc>
            </a:pPr>
            <a:r>
              <a:rPr lang="zh-TW" altLang="en-US" sz="2800" dirty="0"/>
              <a:t>為有關案件提供資料，給予證供</a:t>
            </a:r>
          </a:p>
          <a:p>
            <a:pPr>
              <a:lnSpc>
                <a:spcPct val="80000"/>
              </a:lnSpc>
            </a:pPr>
            <a:r>
              <a:rPr lang="zh-TW" altLang="en-US" sz="2800" dirty="0"/>
              <a:t>協助向兒童及其家人解釋刑事調查程序</a:t>
            </a:r>
          </a:p>
          <a:p>
            <a:pPr>
              <a:lnSpc>
                <a:spcPct val="80000"/>
              </a:lnSpc>
            </a:pPr>
            <a:r>
              <a:rPr lang="zh-TW" altLang="en-US" sz="2800" dirty="0"/>
              <a:t>如有需要，充當「合適成年人」見證錄影過程</a:t>
            </a:r>
          </a:p>
          <a:p>
            <a:pPr>
              <a:lnSpc>
                <a:spcPct val="80000"/>
              </a:lnSpc>
            </a:pPr>
            <a:r>
              <a:rPr lang="zh-TW" altLang="en-US" sz="2800" b="1" u="sng" dirty="0">
                <a:solidFill>
                  <a:srgbClr val="FF3300"/>
                </a:solidFill>
              </a:rPr>
              <a:t>不能</a:t>
            </a:r>
            <a:r>
              <a:rPr lang="zh-TW" altLang="en-US" sz="2800" dirty="0"/>
              <a:t>代替家長給予同意讓兒童進行錄影會面或法醫檢查</a:t>
            </a:r>
          </a:p>
          <a:p>
            <a:pPr>
              <a:lnSpc>
                <a:spcPct val="80000"/>
              </a:lnSpc>
            </a:pPr>
            <a:r>
              <a:rPr lang="zh-TW" altLang="en-US" sz="2800" dirty="0"/>
              <a:t>留意兒童及</a:t>
            </a:r>
            <a:r>
              <a:rPr lang="zh-TW" altLang="en-US" sz="2800" dirty="0" smtClean="0"/>
              <a:t>家人（包括懷疑施虐者）的</a:t>
            </a:r>
            <a:r>
              <a:rPr lang="zh-TW" altLang="en-US" sz="2800" dirty="0"/>
              <a:t>情緒，給予所需的協助</a:t>
            </a:r>
          </a:p>
          <a:p>
            <a:pPr>
              <a:lnSpc>
                <a:spcPct val="80000"/>
              </a:lnSpc>
            </a:pPr>
            <a:r>
              <a:rPr lang="zh-TW" altLang="en-US" sz="2800" dirty="0"/>
              <a:t>如兒童及家人需要於法庭聆訊中作供，給予情緒上的支持，並與警方保持聯繫</a:t>
            </a:r>
          </a:p>
          <a:p>
            <a:pPr>
              <a:lnSpc>
                <a:spcPct val="80000"/>
              </a:lnSpc>
            </a:pPr>
            <a:r>
              <a:rPr lang="zh-TW" altLang="en-US" sz="2800" dirty="0"/>
              <a:t>如有需要，於法庭聆訊中作供</a:t>
            </a:r>
          </a:p>
        </p:txBody>
      </p:sp>
      <p:sp>
        <p:nvSpPr>
          <p:cNvPr id="2" name="投影片編號版面配置區 1"/>
          <p:cNvSpPr>
            <a:spLocks noGrp="1"/>
          </p:cNvSpPr>
          <p:nvPr>
            <p:ph type="sldNum" sz="quarter" idx="12"/>
          </p:nvPr>
        </p:nvSpPr>
        <p:spPr/>
        <p:txBody>
          <a:bodyPr/>
          <a:lstStyle/>
          <a:p>
            <a:pPr>
              <a:defRPr/>
            </a:pPr>
            <a:fld id="{3E29E152-333F-4C78-BEC9-8EBF792C7ED1}" type="slidenum">
              <a:rPr lang="en-US" altLang="zh-HK" smtClean="0"/>
              <a:pPr>
                <a:defRPr/>
              </a:pPr>
              <a:t>84</a:t>
            </a:fld>
            <a:endParaRPr lang="en-US" altLang="zh-HK"/>
          </a:p>
        </p:txBody>
      </p:sp>
    </p:spTree>
    <p:extLst>
      <p:ext uri="{BB962C8B-B14F-4D97-AF65-F5344CB8AC3E}">
        <p14:creationId xmlns:p14="http://schemas.microsoft.com/office/powerpoint/2010/main" val="3184961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zh-TW" altLang="en-US" b="1" dirty="0">
                <a:solidFill>
                  <a:srgbClr val="000099"/>
                </a:solidFill>
                <a:latin typeface="新細明體" pitchFamily="18" charset="-120"/>
              </a:rPr>
              <a:t>兒童遭</a:t>
            </a:r>
            <a:r>
              <a:rPr lang="zh-TW" altLang="en-US" b="1" dirty="0">
                <a:solidFill>
                  <a:srgbClr val="FF0000"/>
                </a:solidFill>
                <a:latin typeface="新細明體" pitchFamily="18" charset="-120"/>
              </a:rPr>
              <a:t>性侵犯</a:t>
            </a:r>
            <a:r>
              <a:rPr lang="zh-TW" altLang="en-US" b="1" dirty="0">
                <a:solidFill>
                  <a:srgbClr val="000099"/>
                </a:solidFill>
                <a:latin typeface="新細明體" pitchFamily="18" charset="-120"/>
              </a:rPr>
              <a:t>的表徵</a:t>
            </a:r>
          </a:p>
        </p:txBody>
      </p:sp>
      <p:sp>
        <p:nvSpPr>
          <p:cNvPr id="215043" name="Rectangle 3"/>
          <p:cNvSpPr>
            <a:spLocks noGrp="1" noChangeArrowheads="1"/>
          </p:cNvSpPr>
          <p:nvPr>
            <p:ph idx="1"/>
          </p:nvPr>
        </p:nvSpPr>
        <p:spPr>
          <a:xfrm>
            <a:off x="1043608" y="1524000"/>
            <a:ext cx="7772400" cy="4579937"/>
          </a:xfrm>
        </p:spPr>
        <p:txBody>
          <a:bodyPr>
            <a:normAutofit lnSpcReduction="10000"/>
          </a:bodyPr>
          <a:lstStyle/>
          <a:p>
            <a:pPr marL="0" indent="0">
              <a:lnSpc>
                <a:spcPct val="110000"/>
              </a:lnSpc>
              <a:buNone/>
            </a:pPr>
            <a:r>
              <a:rPr lang="zh-TW" altLang="en-US" sz="3600" b="1" u="sng" dirty="0">
                <a:solidFill>
                  <a:srgbClr val="A50021"/>
                </a:solidFill>
                <a:latin typeface="新細明體" pitchFamily="18" charset="-120"/>
              </a:rPr>
              <a:t>身體</a:t>
            </a:r>
            <a:r>
              <a:rPr lang="zh-TW" altLang="en-US" sz="3600" b="1" u="sng" dirty="0" smtClean="0">
                <a:latin typeface="新細明體" pitchFamily="18" charset="-120"/>
              </a:rPr>
              <a:t>表徵</a:t>
            </a:r>
            <a:endParaRPr lang="zh-TW" altLang="en-US" sz="3600" b="1" u="sng" dirty="0">
              <a:latin typeface="新細明體" pitchFamily="18" charset="-120"/>
            </a:endParaRPr>
          </a:p>
          <a:p>
            <a:pPr>
              <a:lnSpc>
                <a:spcPct val="110000"/>
              </a:lnSpc>
            </a:pPr>
            <a:r>
              <a:rPr lang="zh-TW" altLang="en-US" dirty="0">
                <a:latin typeface="新細明體" pitchFamily="18" charset="-120"/>
              </a:rPr>
              <a:t>懷孕</a:t>
            </a:r>
          </a:p>
          <a:p>
            <a:pPr>
              <a:lnSpc>
                <a:spcPct val="110000"/>
              </a:lnSpc>
            </a:pPr>
            <a:r>
              <a:rPr lang="zh-TW" altLang="en-US" dirty="0">
                <a:latin typeface="新細明體" pitchFamily="18" charset="-120"/>
              </a:rPr>
              <a:t>感染性病</a:t>
            </a:r>
          </a:p>
          <a:p>
            <a:pPr>
              <a:lnSpc>
                <a:spcPct val="110000"/>
              </a:lnSpc>
            </a:pPr>
            <a:r>
              <a:rPr lang="zh-TW" altLang="en-US" dirty="0">
                <a:latin typeface="新細明體" pitchFamily="18" charset="-120"/>
              </a:rPr>
              <a:t>生理異常表徵</a:t>
            </a:r>
            <a:r>
              <a:rPr lang="en-US" altLang="zh-TW" dirty="0">
                <a:latin typeface="新細明體" pitchFamily="18" charset="-120"/>
              </a:rPr>
              <a:t>/</a:t>
            </a:r>
            <a:r>
              <a:rPr lang="zh-TW" altLang="en-US" dirty="0">
                <a:latin typeface="新細明體" pitchFamily="18" charset="-120"/>
              </a:rPr>
              <a:t>引發表現</a:t>
            </a:r>
          </a:p>
          <a:p>
            <a:pPr lvl="1">
              <a:lnSpc>
                <a:spcPct val="110000"/>
              </a:lnSpc>
              <a:buFont typeface="Wingdings" pitchFamily="2" charset="2"/>
              <a:buChar char="Ø"/>
            </a:pPr>
            <a:r>
              <a:rPr lang="zh-TW" altLang="en-US" dirty="0">
                <a:latin typeface="新細明體" pitchFamily="18" charset="-120"/>
              </a:rPr>
              <a:t>下體經常發炎或有不正常分泌物</a:t>
            </a:r>
          </a:p>
          <a:p>
            <a:pPr lvl="1">
              <a:lnSpc>
                <a:spcPct val="110000"/>
              </a:lnSpc>
              <a:buFont typeface="Wingdings" pitchFamily="2" charset="2"/>
              <a:buChar char="Ø"/>
            </a:pPr>
            <a:r>
              <a:rPr lang="zh-TW" altLang="en-US" dirty="0">
                <a:latin typeface="新細明體" pitchFamily="18" charset="-120"/>
              </a:rPr>
              <a:t>下體疼痛、痕癢或腫脹</a:t>
            </a:r>
          </a:p>
          <a:p>
            <a:pPr lvl="1">
              <a:lnSpc>
                <a:spcPct val="110000"/>
              </a:lnSpc>
              <a:buFont typeface="Wingdings" pitchFamily="2" charset="2"/>
              <a:buChar char="Ø"/>
            </a:pPr>
            <a:r>
              <a:rPr lang="zh-TW" altLang="en-US" dirty="0">
                <a:latin typeface="新細明體" pitchFamily="18" charset="-120"/>
              </a:rPr>
              <a:t>衣物破爛、有血漬或污漬</a:t>
            </a:r>
          </a:p>
          <a:p>
            <a:pPr lvl="1">
              <a:lnSpc>
                <a:spcPct val="110000"/>
              </a:lnSpc>
              <a:buFont typeface="Wingdings" pitchFamily="2" charset="2"/>
              <a:buChar char="Ø"/>
            </a:pPr>
            <a:r>
              <a:rPr lang="zh-TW" altLang="en-US" dirty="0">
                <a:latin typeface="新細明體" pitchFamily="18" charset="-120"/>
              </a:rPr>
              <a:t>行動有困難</a:t>
            </a:r>
          </a:p>
        </p:txBody>
      </p:sp>
      <p:sp>
        <p:nvSpPr>
          <p:cNvPr id="3" name="投影片編號版面配置區 2"/>
          <p:cNvSpPr>
            <a:spLocks noGrp="1"/>
          </p:cNvSpPr>
          <p:nvPr>
            <p:ph type="sldNum" sz="quarter" idx="12"/>
          </p:nvPr>
        </p:nvSpPr>
        <p:spPr/>
        <p:txBody>
          <a:bodyPr/>
          <a:lstStyle/>
          <a:p>
            <a:pPr>
              <a:defRPr/>
            </a:pPr>
            <a:fld id="{3E29E152-333F-4C78-BEC9-8EBF792C7ED1}" type="slidenum">
              <a:rPr lang="en-US" altLang="zh-HK" smtClean="0"/>
              <a:pPr>
                <a:defRPr/>
              </a:pPr>
              <a:t>9</a:t>
            </a:fld>
            <a:endParaRPr lang="en-US" altLang="zh-HK"/>
          </a:p>
        </p:txBody>
      </p:sp>
    </p:spTree>
    <p:extLst>
      <p:ext uri="{BB962C8B-B14F-4D97-AF65-F5344CB8AC3E}">
        <p14:creationId xmlns:p14="http://schemas.microsoft.com/office/powerpoint/2010/main" val="642528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10073</TotalTime>
  <Words>5057</Words>
  <Application>Microsoft Office PowerPoint</Application>
  <PresentationFormat>On-screen Show (4:3)</PresentationFormat>
  <Paragraphs>743</Paragraphs>
  <Slides>84</Slides>
  <Notes>15</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佈景主題</vt:lpstr>
      <vt:lpstr>多專業合作 保護懷疑受虐待兒童</vt:lpstr>
      <vt:lpstr>虐待兒童的定義</vt:lpstr>
      <vt:lpstr>虐待兒童的定義</vt:lpstr>
      <vt:lpstr>虐待兒童的類型</vt:lpstr>
      <vt:lpstr>虐待兒童的類型</vt:lpstr>
      <vt:lpstr>虐待兒童的類型</vt:lpstr>
      <vt:lpstr> 識別個案 </vt:lpstr>
      <vt:lpstr>兒童遭身體虐待的表徵</vt:lpstr>
      <vt:lpstr>兒童遭性侵犯的表徵</vt:lpstr>
      <vt:lpstr>兒童遭性侵犯的表徵</vt:lpstr>
      <vt:lpstr>兒童遭性侵犯的表徵</vt:lpstr>
      <vt:lpstr>兒童遭性侵犯的表徵</vt:lpstr>
      <vt:lpstr>兒童遭疏忽照顧的表徵</vt:lpstr>
      <vt:lpstr>兒童遭疏忽照顧的表徵</vt:lpstr>
      <vt:lpstr>兒童遭疏忽照顧的表徵</vt:lpstr>
      <vt:lpstr>獨留在家是否疏忽照顧?</vt:lpstr>
      <vt:lpstr>兒童遭精神虐待的表徵</vt:lpstr>
      <vt:lpstr>兒童遭精神虐待的表徵</vt:lpstr>
      <vt:lpstr>兒童遭精神虐待的表徵</vt:lpstr>
      <vt:lpstr>處理懷疑虐兒個案的原則</vt:lpstr>
      <vt:lpstr>處理懷疑虐兒個案的原則</vt:lpstr>
      <vt:lpstr>處理懷疑虐兒個案的原則</vt:lpstr>
      <vt:lpstr>處理懷疑虐兒個案的原則</vt:lpstr>
      <vt:lpstr>處理懷疑虐兒個案</vt:lpstr>
      <vt:lpstr>處理懷疑虐兒個案</vt:lpstr>
      <vt:lpstr>初步家庭／社會背景評估</vt:lpstr>
      <vt:lpstr>初步家庭／社會背景評估</vt:lpstr>
      <vt:lpstr>危機因素  </vt:lpstr>
      <vt:lpstr>危機因素</vt:lpstr>
      <vt:lpstr>與懷疑施虐家長及非施虐家長聯絡</vt:lpstr>
      <vt:lpstr>危機介入</vt:lpstr>
      <vt:lpstr> 處理不同情況的懷疑虐待兒童個案需注意事項</vt:lpstr>
      <vt:lpstr> 處理不同情況的懷疑虐待兒童個案需注意事項</vt:lpstr>
      <vt:lpstr> 處理不同情況的懷疑虐待兒童個案需注意事項</vt:lpstr>
      <vt:lpstr>聯合調查</vt:lpstr>
      <vt:lpstr>聯合調查</vt:lpstr>
      <vt:lpstr>聯合調查</vt:lpstr>
      <vt:lpstr>聯合調查</vt:lpstr>
      <vt:lpstr> 處理不同情況的懷疑虐待兒童個案需注意事項</vt:lpstr>
      <vt:lpstr> 處理不同情況的懷疑虐待兒童個案需注意事項</vt:lpstr>
      <vt:lpstr> 處理不同情況的懷疑虐待兒童個案需注意事項</vt:lpstr>
      <vt:lpstr> 處理不同情況的懷疑虐待兒童個案需注意事項</vt:lpstr>
      <vt:lpstr>與兒童會面</vt:lpstr>
      <vt:lpstr>初步提問技巧</vt:lpstr>
      <vt:lpstr>初步提問技巧</vt:lpstr>
      <vt:lpstr>初步提問技巧</vt:lpstr>
      <vt:lpstr>初步提問技巧</vt:lpstr>
      <vt:lpstr>PowerPoint Presentation</vt:lpstr>
      <vt:lpstr>PowerPoint Presentation</vt:lpstr>
      <vt:lpstr>PowerPoint Presentation</vt:lpstr>
      <vt:lpstr>PowerPoint Presentation</vt:lpstr>
      <vt:lpstr>是否需要即時保護兒童行動 </vt:lpstr>
      <vt:lpstr>與家長接觸/會面</vt:lpstr>
      <vt:lpstr>與家長接觸/會面</vt:lpstr>
      <vt:lpstr>與家長接觸/會面</vt:lpstr>
      <vt:lpstr>與家長接觸/會面</vt:lpstr>
      <vt:lpstr>與家長接觸/會面</vt:lpstr>
      <vt:lpstr>跨專業處理懷疑虐兒個案的流程</vt:lpstr>
      <vt:lpstr>PowerPoint Presentation</vt:lpstr>
      <vt:lpstr>個案主管</vt:lpstr>
      <vt:lpstr>社會背景調查</vt:lpstr>
      <vt:lpstr>社會背景調查--注意事項</vt:lpstr>
      <vt:lpstr>社會背景調查--注意事項</vt:lpstr>
      <vt:lpstr>多專業個案會議</vt:lpstr>
      <vt:lpstr>多專業個案會議</vt:lpstr>
      <vt:lpstr>召開多專業個案會議的責任</vt:lpstr>
      <vt:lpstr>召開多專業個案會議的責任</vt:lpstr>
      <vt:lpstr>會議成員及其職責</vt:lpstr>
      <vt:lpstr>會議成員及其職責</vt:lpstr>
      <vt:lpstr>會議成員及其職責</vt:lpstr>
      <vt:lpstr>多專業個案會議需執行的工作</vt:lpstr>
      <vt:lpstr>多專業個案會議–商討個案性質</vt:lpstr>
      <vt:lpstr>家長／兒童參與會議</vt:lpstr>
      <vt:lpstr>家長／兒童參與會議</vt:lpstr>
      <vt:lpstr>處理投訴</vt:lpstr>
      <vt:lpstr>處理投訴</vt:lpstr>
      <vt:lpstr>多專業個案會議–制訂福利計劃</vt:lpstr>
      <vt:lpstr>跟進虐兒個案</vt:lpstr>
      <vt:lpstr>保護兒童及少年條例 （香港法例213章）</vt:lpstr>
      <vt:lpstr>保護兒童及少年條例</vt:lpstr>
      <vt:lpstr>保護兒童及少年條例</vt:lpstr>
      <vt:lpstr>保護兒童及少年條例</vt:lpstr>
      <vt:lpstr>保護兒童及少年條例</vt:lpstr>
      <vt:lpstr>學校人員在刑事調查的角色</vt:lpstr>
    </vt:vector>
  </TitlesOfParts>
  <Company>Social Welfare Department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chanmanlok</dc:creator>
  <cp:lastModifiedBy>MAK, Fung-yee</cp:lastModifiedBy>
  <cp:revision>443</cp:revision>
  <cp:lastPrinted>2015-02-06T09:43:27Z</cp:lastPrinted>
  <dcterms:created xsi:type="dcterms:W3CDTF">2005-12-20T04:07:20Z</dcterms:created>
  <dcterms:modified xsi:type="dcterms:W3CDTF">2016-12-21T07:18:50Z</dcterms:modified>
</cp:coreProperties>
</file>