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2" r:id="rId4"/>
    <p:sldId id="259" r:id="rId5"/>
    <p:sldId id="261" r:id="rId6"/>
    <p:sldId id="263" r:id="rId7"/>
    <p:sldId id="264" r:id="rId8"/>
    <p:sldId id="265" r:id="rId9"/>
    <p:sldId id="268" r:id="rId10"/>
    <p:sldId id="258" r:id="rId11"/>
    <p:sldId id="257" r:id="rId12"/>
    <p:sldId id="267" r:id="rId13"/>
    <p:sldId id="269" r:id="rId14"/>
    <p:sldId id="270" r:id="rId15"/>
    <p:sldId id="266" r:id="rId16"/>
    <p:sldId id="271" r:id="rId17"/>
    <p:sldId id="273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398-3DBE-4660-9940-4B8E659F50AE}" type="datetimeFigureOut">
              <a:rPr lang="zh-TW" altLang="en-US" smtClean="0"/>
              <a:pPr/>
              <a:t>2016/12/21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5EFDE-9991-4832-BBC9-06EE71D72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398-3DBE-4660-9940-4B8E659F50AE}" type="datetimeFigureOut">
              <a:rPr lang="zh-TW" altLang="en-US" smtClean="0"/>
              <a:pPr/>
              <a:t>2016/12/21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5EFDE-9991-4832-BBC9-06EE71D72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398-3DBE-4660-9940-4B8E659F50AE}" type="datetimeFigureOut">
              <a:rPr lang="zh-TW" altLang="en-US" smtClean="0"/>
              <a:pPr/>
              <a:t>2016/12/21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5EFDE-9991-4832-BBC9-06EE71D72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398-3DBE-4660-9940-4B8E659F50AE}" type="datetimeFigureOut">
              <a:rPr lang="zh-TW" altLang="en-US" smtClean="0"/>
              <a:pPr/>
              <a:t>2016/12/21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5EFDE-9991-4832-BBC9-06EE71D72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398-3DBE-4660-9940-4B8E659F50AE}" type="datetimeFigureOut">
              <a:rPr lang="zh-TW" altLang="en-US" smtClean="0"/>
              <a:pPr/>
              <a:t>2016/12/21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5EFDE-9991-4832-BBC9-06EE71D72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398-3DBE-4660-9940-4B8E659F50AE}" type="datetimeFigureOut">
              <a:rPr lang="zh-TW" altLang="en-US" smtClean="0"/>
              <a:pPr/>
              <a:t>2016/12/21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5EFDE-9991-4832-BBC9-06EE71D72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398-3DBE-4660-9940-4B8E659F50AE}" type="datetimeFigureOut">
              <a:rPr lang="zh-TW" altLang="en-US" smtClean="0"/>
              <a:pPr/>
              <a:t>2016/12/21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5EFDE-9991-4832-BBC9-06EE71D72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398-3DBE-4660-9940-4B8E659F50AE}" type="datetimeFigureOut">
              <a:rPr lang="zh-TW" altLang="en-US" smtClean="0"/>
              <a:pPr/>
              <a:t>2016/12/21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5EFDE-9991-4832-BBC9-06EE71D72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398-3DBE-4660-9940-4B8E659F50AE}" type="datetimeFigureOut">
              <a:rPr lang="zh-TW" altLang="en-US" smtClean="0"/>
              <a:pPr/>
              <a:t>2016/12/21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5EFDE-9991-4832-BBC9-06EE71D72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398-3DBE-4660-9940-4B8E659F50AE}" type="datetimeFigureOut">
              <a:rPr lang="zh-TW" altLang="en-US" smtClean="0"/>
              <a:pPr/>
              <a:t>2016/12/21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5EFDE-9991-4832-BBC9-06EE71D72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398-3DBE-4660-9940-4B8E659F50AE}" type="datetimeFigureOut">
              <a:rPr lang="zh-TW" altLang="en-US" smtClean="0"/>
              <a:pPr/>
              <a:t>2016/12/21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5EFDE-9991-4832-BBC9-06EE71D72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65398-3DBE-4660-9940-4B8E659F50AE}" type="datetimeFigureOut">
              <a:rPr lang="zh-TW" altLang="en-US" smtClean="0"/>
              <a:pPr/>
              <a:t>2016/12/21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5EFDE-9991-4832-BBC9-06EE71D72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hyperlink" Target="&#32879;&#32097;&#23478;&#38263;&#27880;&#24847;&#20107;&#38917;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91680" y="3789040"/>
            <a:ext cx="6400800" cy="2592288"/>
          </a:xfrm>
        </p:spPr>
        <p:txBody>
          <a:bodyPr>
            <a:normAutofit/>
          </a:bodyPr>
          <a:lstStyle/>
          <a:p>
            <a:r>
              <a:rPr lang="zh-TW" altLang="en-US" sz="2300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學生</a:t>
            </a:r>
            <a:r>
              <a:rPr lang="zh-TW" altLang="en-US" sz="2300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輔導人員</a:t>
            </a:r>
            <a:endParaRPr lang="en-US" altLang="zh-TW" sz="2300" dirty="0" smtClean="0">
              <a:solidFill>
                <a:srgbClr val="7030A0"/>
              </a:solidFill>
              <a:latin typeface="華康中特圓體" pitchFamily="49" charset="-120"/>
              <a:ea typeface="華康中特圓體" pitchFamily="49" charset="-120"/>
            </a:endParaRPr>
          </a:p>
          <a:p>
            <a:r>
              <a:rPr lang="zh-TW" altLang="en-US" sz="2300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郭詩雅姑娘</a:t>
            </a:r>
            <a:endParaRPr lang="en-US" altLang="zh-TW" sz="2300" dirty="0" smtClean="0">
              <a:solidFill>
                <a:srgbClr val="7030A0"/>
              </a:solidFill>
              <a:latin typeface="華康中特圓體" pitchFamily="49" charset="-120"/>
              <a:ea typeface="華康中特圓體" pitchFamily="49" charset="-120"/>
            </a:endParaRPr>
          </a:p>
          <a:p>
            <a:endParaRPr lang="en-US" altLang="zh-TW" sz="2300" dirty="0">
              <a:solidFill>
                <a:srgbClr val="7030A0"/>
              </a:solidFill>
              <a:latin typeface="華康中特圓體" pitchFamily="49" charset="-120"/>
              <a:ea typeface="華康中特圓體" pitchFamily="49" charset="-120"/>
            </a:endParaRPr>
          </a:p>
          <a:p>
            <a:r>
              <a:rPr lang="en-US" altLang="zh-TW" sz="2300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2016</a:t>
            </a:r>
            <a:r>
              <a:rPr lang="zh-TW" altLang="en-US" sz="2300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年</a:t>
            </a:r>
            <a:r>
              <a:rPr lang="en-US" altLang="zh-TW" sz="2300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11</a:t>
            </a:r>
            <a:r>
              <a:rPr lang="zh-TW" altLang="en-US" sz="2300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月</a:t>
            </a:r>
            <a:r>
              <a:rPr lang="en-US" altLang="zh-TW" sz="2300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30</a:t>
            </a:r>
            <a:r>
              <a:rPr lang="zh-TW" altLang="en-US" sz="2300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日</a:t>
            </a:r>
            <a:endParaRPr lang="zh-TW" altLang="en-US" sz="2300" dirty="0">
              <a:solidFill>
                <a:srgbClr val="7030A0"/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772400" cy="1902073"/>
          </a:xfrm>
        </p:spPr>
        <p:txBody>
          <a:bodyPr>
            <a:noAutofit/>
          </a:bodyPr>
          <a:lstStyle/>
          <a:p>
            <a:r>
              <a:rPr lang="zh-TW" altLang="en-US" sz="4500" dirty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老師如何與社工合作</a:t>
            </a:r>
            <a:r>
              <a:rPr lang="en-US" altLang="zh-TW" sz="4500" dirty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/>
            </a:r>
            <a:br>
              <a:rPr lang="en-US" altLang="zh-TW" sz="4500" dirty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</a:br>
            <a:r>
              <a:rPr lang="zh-TW" altLang="en-US" sz="4500" dirty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處理及跟進受虐待</a:t>
            </a:r>
            <a:r>
              <a:rPr lang="zh-TW" altLang="en-US" sz="4500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兒童</a:t>
            </a:r>
            <a:endParaRPr lang="zh-TW" altLang="en-US" sz="4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zh-TW" altLang="en-US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個案二：發展</a:t>
            </a:r>
            <a:endParaRPr lang="zh-TW" altLang="en-US" dirty="0">
              <a:solidFill>
                <a:srgbClr val="7030A0"/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196752"/>
            <a:ext cx="8352928" cy="5400600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及後由其他家庭成員照顧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學生開始出現不同行為問題，包括：偷竊、打架、曠課、深夜流連街上、性別認同問題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分析：部份經歷虐兒個案的孩子，事後會出現對抗行為、對人不信任等。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危機處理完結後＝個案正式開始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zh-TW" altLang="en-US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個案二反思（回校跟進）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舖排學生回校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入班解說晴晴即將回校，先解答同學疑問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再準備晴晴如何回應同學的詢問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請科任老師協助支援及跟進因缺課而錯過的課程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安排功課調適（功課須補回？）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觀察新的照顧者與學生關係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處理學生自我價值重新定位、人際關係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zh-TW" altLang="en-US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個案三</a:t>
            </a:r>
            <a:endParaRPr lang="zh-TW" altLang="en-US" dirty="0">
              <a:solidFill>
                <a:srgbClr val="7030A0"/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196752"/>
            <a:ext cx="8208912" cy="5400600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學生為跨境學童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在校品學兼優，日常主要由哥哥接送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老師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發現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他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手臂位置有一些傷痕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轉介予學生輔導人員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發現學生背部有多處新舊的傷痕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均是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母親用衣架和藤條打傷的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由幼稚園開始，母親已經開始體罰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，亦只會打背部，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因怕被老師發現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主要原因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用膳問題及與弟弟爭執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zh-TW" altLang="en-US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個案三：家長反應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父親表示知情，願意合作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母親承認體罰，但對社工介入感不滿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及後，母親突然強行帶兒子返回內地，並收起父親的回鄉卡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父親不知情，亦無法返回內地帶孩子回港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zh-TW" altLang="en-US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個案三：發展</a:t>
            </a:r>
            <a:endParaRPr lang="zh-TW" altLang="en-US" dirty="0">
              <a:solidFill>
                <a:srgbClr val="7030A0"/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196752"/>
            <a:ext cx="8208912" cy="5400600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由於跨境限制，發生事件於香港境外，無法報警處理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無間斷與家長聯絡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與家長保持良好關係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最後，母親願意配合帶回學生回港上學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個案三反思（舉報等於對立</a:t>
            </a:r>
            <a:r>
              <a:rPr lang="en-US" altLang="zh-TW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?!</a:t>
            </a:r>
            <a:r>
              <a:rPr lang="zh-TW" altLang="en-US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與家長關係是處理個案關鍵，平日的功夫能助你更容易處理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接納家長初期的負面情緒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減低家長對抗心理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了解家長需要及困難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強調協助及同行的角色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適時給予支援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zh-TW" altLang="en-US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個案三反思</a:t>
            </a:r>
            <a:r>
              <a:rPr lang="zh-TW" altLang="en-US" sz="3800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（跨境學童家庭支援）</a:t>
            </a:r>
            <a:endParaRPr lang="zh-TW" altLang="en-US" sz="3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文化差異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傳統家庭管教方法：權威型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中國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刑法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中並沒有「虐童罪」，只有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未成年人保護法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》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輔導介入重於法律管束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社區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輔導服務於內地開始發展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預防家長教育工作：入學講座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7030A0"/>
                </a:solidFill>
              </a:rPr>
              <a:t>總結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07704" y="1628800"/>
            <a:ext cx="5832648" cy="4781128"/>
          </a:xfrm>
        </p:spPr>
        <p:txBody>
          <a:bodyPr>
            <a:normAutofit lnSpcReduction="10000"/>
          </a:bodyPr>
          <a:lstStyle/>
          <a:p>
            <a:r>
              <a:rPr lang="zh-TW" altLang="en-US" sz="5400" dirty="0" smtClean="0">
                <a:solidFill>
                  <a:srgbClr val="0066FF"/>
                </a:solidFill>
                <a:latin typeface="華康中特圓體" pitchFamily="49" charset="-120"/>
                <a:ea typeface="華康中特圓體" pitchFamily="49" charset="-120"/>
              </a:rPr>
              <a:t>膽大心細面皮厚</a:t>
            </a:r>
            <a:endParaRPr lang="en-US" altLang="zh-TW" sz="5400" dirty="0" smtClean="0">
              <a:solidFill>
                <a:srgbClr val="0066FF"/>
              </a:solidFill>
              <a:latin typeface="華康中特圓體" pitchFamily="49" charset="-120"/>
              <a:ea typeface="華康中特圓體" pitchFamily="49" charset="-120"/>
            </a:endParaRPr>
          </a:p>
          <a:p>
            <a:r>
              <a:rPr lang="zh-TW" altLang="en-US" sz="5400" dirty="0" smtClean="0">
                <a:solidFill>
                  <a:srgbClr val="0066FF"/>
                </a:solidFill>
                <a:latin typeface="華康中特圓體" pitchFamily="49" charset="-120"/>
                <a:ea typeface="華康中特圓體" pitchFamily="49" charset="-120"/>
              </a:rPr>
              <a:t>保密原則要小心</a:t>
            </a:r>
            <a:endParaRPr lang="en-US" altLang="zh-TW" sz="5400" dirty="0" smtClean="0">
              <a:solidFill>
                <a:srgbClr val="0066FF"/>
              </a:solidFill>
              <a:latin typeface="華康中特圓體" pitchFamily="49" charset="-120"/>
              <a:ea typeface="華康中特圓體" pitchFamily="49" charset="-120"/>
            </a:endParaRPr>
          </a:p>
          <a:p>
            <a:r>
              <a:rPr lang="zh-TW" altLang="en-US" sz="5400" dirty="0" smtClean="0">
                <a:solidFill>
                  <a:srgbClr val="0066FF"/>
                </a:solidFill>
                <a:latin typeface="華康中特圓體" pitchFamily="49" charset="-120"/>
                <a:ea typeface="華康中特圓體" pitchFamily="49" charset="-120"/>
              </a:rPr>
              <a:t>孩子福祉首考慮</a:t>
            </a:r>
            <a:endParaRPr lang="en-US" altLang="zh-TW" sz="5400" dirty="0" smtClean="0">
              <a:solidFill>
                <a:srgbClr val="0066FF"/>
              </a:solidFill>
              <a:latin typeface="華康中特圓體" pitchFamily="49" charset="-120"/>
              <a:ea typeface="華康中特圓體" pitchFamily="49" charset="-120"/>
            </a:endParaRPr>
          </a:p>
          <a:p>
            <a:r>
              <a:rPr lang="zh-TW" altLang="en-US" sz="5400" dirty="0" smtClean="0">
                <a:solidFill>
                  <a:srgbClr val="0066FF"/>
                </a:solidFill>
                <a:latin typeface="華康中特圓體" pitchFamily="49" charset="-120"/>
                <a:ea typeface="華康中特圓體" pitchFamily="49" charset="-120"/>
              </a:rPr>
              <a:t>全校總動員參與</a:t>
            </a:r>
            <a:endParaRPr lang="en-US" altLang="zh-TW" sz="5400" dirty="0" smtClean="0">
              <a:solidFill>
                <a:srgbClr val="0066FF"/>
              </a:solidFill>
              <a:latin typeface="華康中特圓體" pitchFamily="49" charset="-120"/>
              <a:ea typeface="華康中特圓體" pitchFamily="49" charset="-120"/>
            </a:endParaRPr>
          </a:p>
          <a:p>
            <a:r>
              <a:rPr lang="zh-TW" altLang="en-US" sz="5400" dirty="0" smtClean="0">
                <a:solidFill>
                  <a:srgbClr val="0066FF"/>
                </a:solidFill>
                <a:latin typeface="華康中特圓體" pitchFamily="49" charset="-120"/>
                <a:ea typeface="華康中特圓體" pitchFamily="49" charset="-120"/>
              </a:rPr>
              <a:t>有危有機有出路</a:t>
            </a:r>
            <a:endParaRPr lang="en-US" altLang="zh-TW" sz="5400" dirty="0" smtClean="0">
              <a:solidFill>
                <a:srgbClr val="0066FF"/>
              </a:solidFill>
              <a:latin typeface="華康中特圓體" pitchFamily="49" charset="-120"/>
              <a:ea typeface="華康中特圓體" pitchFamily="49" charset="-120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分享內容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實務流程分享</a:t>
            </a:r>
            <a:endParaRPr lang="en-US" altLang="zh-TW" dirty="0" smtClean="0"/>
          </a:p>
          <a:p>
            <a:r>
              <a:rPr lang="zh-TW" altLang="en-US" dirty="0" smtClean="0"/>
              <a:t>與家長聯絡注意事項</a:t>
            </a:r>
            <a:endParaRPr lang="en-US" altLang="zh-TW" dirty="0" smtClean="0"/>
          </a:p>
          <a:p>
            <a:r>
              <a:rPr lang="zh-TW" altLang="en-US" dirty="0" smtClean="0"/>
              <a:t>老師角色</a:t>
            </a:r>
            <a:endParaRPr lang="en-US" altLang="zh-TW" dirty="0" smtClean="0"/>
          </a:p>
          <a:p>
            <a:r>
              <a:rPr lang="zh-TW" altLang="en-US" dirty="0" smtClean="0"/>
              <a:t>個案事後跟進</a:t>
            </a:r>
            <a:endParaRPr lang="en-US" altLang="zh-TW" dirty="0" smtClean="0"/>
          </a:p>
          <a:p>
            <a:r>
              <a:rPr lang="zh-TW" altLang="en-US" dirty="0" smtClean="0"/>
              <a:t>跨境個案處理手法</a:t>
            </a:r>
            <a:endParaRPr lang="en-US" altLang="zh-TW" dirty="0" smtClean="0"/>
          </a:p>
          <a:p>
            <a:r>
              <a:rPr lang="zh-TW" altLang="en-US" dirty="0" smtClean="0"/>
              <a:t>舉報等於對立的迷思</a:t>
            </a:r>
            <a:r>
              <a:rPr lang="en-US" altLang="zh-TW" dirty="0" smtClean="0"/>
              <a:t>?!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zh-TW" altLang="en-US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個案一</a:t>
            </a:r>
            <a:endParaRPr lang="zh-TW" altLang="en-US" dirty="0">
              <a:solidFill>
                <a:srgbClr val="7030A0"/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196752"/>
            <a:ext cx="8424936" cy="54006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學生曾經歷虐兒事件而入住兒童之家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年，後下學期返回家中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一天，學生飲水時大叫痛，班主任上前了解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學生透露被母親用手指伸入口腔內拉扯面頰，又曾取刀嚇學生要切她的手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學生要求老師保密不要告訴社工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NO </a:t>
            </a:r>
            <a:r>
              <a:rPr lang="en-US" altLang="zh-TW" dirty="0" err="1" smtClean="0">
                <a:latin typeface="標楷體" pitchFamily="65" charset="-120"/>
                <a:ea typeface="標楷體" pitchFamily="65" charset="-120"/>
              </a:rPr>
              <a:t>NO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err="1" smtClean="0">
                <a:latin typeface="標楷體" pitchFamily="65" charset="-120"/>
                <a:ea typeface="標楷體" pitchFamily="65" charset="-120"/>
              </a:rPr>
              <a:t>NO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切勿承諾保密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老師立即通知訓輔主任、學生輔導人員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7030A0"/>
                </a:solidFill>
                <a:latin typeface="華康中圓體" pitchFamily="49" charset="-120"/>
                <a:ea typeface="華康中圓體" pitchFamily="49" charset="-120"/>
              </a:rPr>
              <a:t>實務處理程序</a:t>
            </a:r>
            <a:endParaRPr lang="zh-TW" altLang="en-US" b="1" dirty="0">
              <a:solidFill>
                <a:srgbClr val="7030A0"/>
              </a:solidFill>
              <a:latin typeface="華康中圓體" pitchFamily="49" charset="-120"/>
              <a:ea typeface="華康中圓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（根據校本危機處理指引）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與訓輔組統籌主任商討處理方法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aseline="30000" dirty="0" smtClean="0">
                <a:latin typeface="標楷體" pitchFamily="65" charset="-120"/>
                <a:ea typeface="標楷體" pitchFamily="65" charset="-120"/>
              </a:rPr>
              <a:t>*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必須通知校長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聯絡保護家庭及兒童課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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聯絡醫院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社工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hlinkClick r:id="rId2" action="ppaction://hlinkpres?slideindex=1&amp;slidetitle="/>
              </a:rPr>
              <a:t>聯絡家長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hlinkClick r:id="rId3" action="ppaction://hlinksldjump"/>
              </a:rPr>
              <a:t>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以上工作爭取放學前完成，以保障學生的安全為首要考慮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聯絡家長後盡快帶孩子到醫院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如聯絡後，擔心家長到校「搶仔」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安排班主任（或關係良好老師）、訓輔同事及校長在校準備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7030A0"/>
                </a:solidFill>
                <a:latin typeface="華康中圓體" pitchFamily="49" charset="-120"/>
                <a:ea typeface="華康中圓體" pitchFamily="49" charset="-120"/>
              </a:rPr>
              <a:t>實務處理程序</a:t>
            </a:r>
            <a:r>
              <a:rPr lang="en-US" altLang="zh-TW" b="1" dirty="0" smtClean="0">
                <a:solidFill>
                  <a:srgbClr val="7030A0"/>
                </a:solidFill>
                <a:latin typeface="華康中圓體" pitchFamily="49" charset="-120"/>
                <a:ea typeface="華康中圓體" pitchFamily="49" charset="-120"/>
              </a:rPr>
              <a:t>-</a:t>
            </a:r>
            <a:r>
              <a:rPr lang="zh-TW" altLang="en-US" b="1" dirty="0" smtClean="0">
                <a:solidFill>
                  <a:srgbClr val="7030A0"/>
                </a:solidFill>
                <a:latin typeface="華康中圓體" pitchFamily="49" charset="-120"/>
                <a:ea typeface="華康中圓體" pitchFamily="49" charset="-120"/>
              </a:rPr>
              <a:t>醫院篇</a:t>
            </a:r>
            <a:endParaRPr lang="zh-TW" altLang="en-US" b="1" dirty="0">
              <a:solidFill>
                <a:srgbClr val="7030A0"/>
              </a:solidFill>
              <a:latin typeface="華康中圓體" pitchFamily="49" charset="-120"/>
              <a:ea typeface="華康中圓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由於學生十分抗拒入醫院，最後班主任一同伴陪學生坐的士入院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直接上病房、協助學生處理入院手續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陪伴學生、照顧學生情緒需要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協助姑娘、醫生、醫務社工了解學生情況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zh-TW" altLang="en-US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個案一：發展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4968552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父母對事件否認，表明不會到醫院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學生入院一星期，只有父親曾送日用品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關顧學生的情感需要，校長、社工、班主任、去年班主任、訓輔主任輪流到醫院探望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另外，考慮到家長面對學生考試可能缺考的擔心，校方安排人手到醫院為學生考試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個案發展至中期，考慮個案嚴重程度、學生福祉、各方意見，最後選擇報警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邀請班主任參與多專業個案會議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zh-TW" altLang="en-US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個案一：跨專業個案會議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11256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報告內容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16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學校方面</a:t>
            </a:r>
            <a:endParaRPr lang="zh-TW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學業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(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如：學習態度、學習能力、功課表現、成績、時間管理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…)</a:t>
            </a:r>
            <a:endParaRPr lang="zh-TW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課外活動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(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課外活動的參與及表現、時間安排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…)</a:t>
            </a:r>
            <a:endParaRPr lang="zh-TW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情緒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(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暴躁、抑鬱、內向、常發脾氣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…)</a:t>
            </a:r>
            <a:endParaRPr lang="zh-TW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行為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(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多動、衝動、多言、沉靜、守規、違規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…)</a:t>
            </a:r>
            <a:endParaRPr lang="zh-TW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社交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(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溝通能力、與同學關係、師生關係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…)</a:t>
            </a:r>
            <a:endParaRPr lang="zh-TW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家庭方面</a:t>
            </a:r>
            <a:endParaRPr lang="zh-TW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與家人關係</a:t>
            </a:r>
          </a:p>
          <a:p>
            <a:pPr lvl="0"/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父母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監護人對生的態度</a:t>
            </a:r>
          </a:p>
          <a:p>
            <a:pPr lvl="0"/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過去曾否發生懷疑虐兒事件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如有，請簡述有關情況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r"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r"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r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資料來源：教育局訓育及輔導網頁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zh-TW" altLang="en-US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個案一反思（老師角色）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第一把關者：從學生日常表現多觀察（包括：身體、衛生情況、情緒）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陪伴者：面對虐兒事件，孩子承受很大心理壓力，老師可以充當同行角色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情緒支援：相信及鼓勵孩子說出感受、欣賞及肯定他把事情說出來的勇氣；要讓孩子明白這不是他的錯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資料提供：老師最了解學生表現，由老師直接提供有用資料，情況最為具體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zh-TW" altLang="en-US" dirty="0" smtClean="0">
                <a:solidFill>
                  <a:srgbClr val="7030A0"/>
                </a:solidFill>
                <a:latin typeface="華康中特圓體" pitchFamily="49" charset="-120"/>
                <a:ea typeface="華康中特圓體" pitchFamily="49" charset="-120"/>
              </a:rPr>
              <a:t>個案二</a:t>
            </a:r>
            <a:endParaRPr lang="zh-TW" altLang="en-US" dirty="0">
              <a:solidFill>
                <a:srgbClr val="7030A0"/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196752"/>
            <a:ext cx="8208912" cy="5400600"/>
          </a:xfrm>
        </p:spPr>
        <p:txBody>
          <a:bodyPr/>
          <a:lstStyle/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學生輔導人員發現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學生右臉頰上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及手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臂有瘀紅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，了解下，發現是由媽媽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掌摑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用地拖木棍打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傷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手臂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幼兒時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由社署監管及安排寄養家庭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，後期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改由外祖母及母親輪流照顧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確診有專注力不足及過度活躍症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母親管教女兒常因女兒行為問題而進行體罰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曾因女兒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大聲哭泣而用手按壓她的口而抓傷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女兒面頰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2665</TotalTime>
  <Words>1106</Words>
  <Application>Microsoft Office PowerPoint</Application>
  <PresentationFormat>On-screen Show (4:3)</PresentationFormat>
  <Paragraphs>120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佈景主題</vt:lpstr>
      <vt:lpstr>老師如何與社工合作 處理及跟進受虐待兒童</vt:lpstr>
      <vt:lpstr>分享內容</vt:lpstr>
      <vt:lpstr>個案一</vt:lpstr>
      <vt:lpstr>實務處理程序</vt:lpstr>
      <vt:lpstr>實務處理程序-醫院篇</vt:lpstr>
      <vt:lpstr>個案一：發展</vt:lpstr>
      <vt:lpstr>個案一：跨專業個案會議</vt:lpstr>
      <vt:lpstr>個案一反思（老師角色）</vt:lpstr>
      <vt:lpstr>個案二</vt:lpstr>
      <vt:lpstr>個案二：發展</vt:lpstr>
      <vt:lpstr>個案二反思（回校跟進）</vt:lpstr>
      <vt:lpstr>個案三</vt:lpstr>
      <vt:lpstr>個案三：家長反應</vt:lpstr>
      <vt:lpstr>個案三：發展</vt:lpstr>
      <vt:lpstr>個案三反思（舉報等於對立?!）</vt:lpstr>
      <vt:lpstr>個案三反思（跨境學童家庭支援）</vt:lpstr>
      <vt:lpstr>總結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Windows User</dc:creator>
  <cp:lastModifiedBy>MAK, Fung-yee</cp:lastModifiedBy>
  <cp:revision>266</cp:revision>
  <dcterms:created xsi:type="dcterms:W3CDTF">2016-11-02T07:08:31Z</dcterms:created>
  <dcterms:modified xsi:type="dcterms:W3CDTF">2016-12-21T04:45:11Z</dcterms:modified>
</cp:coreProperties>
</file>