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23"/>
  </p:notesMasterIdLst>
  <p:sldIdLst>
    <p:sldId id="256" r:id="rId2"/>
    <p:sldId id="257" r:id="rId3"/>
    <p:sldId id="304" r:id="rId4"/>
    <p:sldId id="261" r:id="rId5"/>
    <p:sldId id="282" r:id="rId6"/>
    <p:sldId id="299" r:id="rId7"/>
    <p:sldId id="283" r:id="rId8"/>
    <p:sldId id="301" r:id="rId9"/>
    <p:sldId id="302" r:id="rId10"/>
    <p:sldId id="303" r:id="rId11"/>
    <p:sldId id="294" r:id="rId12"/>
    <p:sldId id="295" r:id="rId13"/>
    <p:sldId id="296" r:id="rId14"/>
    <p:sldId id="298" r:id="rId15"/>
    <p:sldId id="262" r:id="rId16"/>
    <p:sldId id="278" r:id="rId17"/>
    <p:sldId id="275" r:id="rId18"/>
    <p:sldId id="276" r:id="rId19"/>
    <p:sldId id="277" r:id="rId20"/>
    <p:sldId id="263" r:id="rId21"/>
    <p:sldId id="284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E75A9024-4B4B-4590-9EAA-428AB9324579}">
          <p14:sldIdLst>
            <p14:sldId id="256"/>
            <p14:sldId id="257"/>
            <p14:sldId id="304"/>
            <p14:sldId id="261"/>
            <p14:sldId id="282"/>
            <p14:sldId id="299"/>
            <p14:sldId id="283"/>
            <p14:sldId id="301"/>
            <p14:sldId id="302"/>
            <p14:sldId id="303"/>
            <p14:sldId id="294"/>
            <p14:sldId id="295"/>
            <p14:sldId id="296"/>
            <p14:sldId id="298"/>
            <p14:sldId id="262"/>
            <p14:sldId id="278"/>
            <p14:sldId id="275"/>
            <p14:sldId id="276"/>
            <p14:sldId id="277"/>
            <p14:sldId id="26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2" autoAdjust="0"/>
    <p:restoredTop sz="94660"/>
  </p:normalViewPr>
  <p:slideViewPr>
    <p:cSldViewPr>
      <p:cViewPr varScale="1">
        <p:scale>
          <a:sx n="86" d="100"/>
          <a:sy n="86" d="100"/>
        </p:scale>
        <p:origin x="114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C20FB-7A41-4B51-9342-459F4AE665CB}" type="datetimeFigureOut">
              <a:rPr lang="zh-HK" altLang="en-US" smtClean="0"/>
              <a:t>21/12/2016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6E03-6C75-4F1E-9F1D-1227FD52A6F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761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E6E03-6C75-4F1E-9F1D-1227FD52A6F7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8441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E6E03-6C75-4F1E-9F1D-1227FD52A6F7}" type="slidenum">
              <a:rPr lang="zh-HK" altLang="en-US" smtClean="0"/>
              <a:t>18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4762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7767" y="5445145"/>
            <a:ext cx="258985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latinLnBrk="0">
              <a:spcBef>
                <a:spcPct val="20000"/>
              </a:spcBef>
              <a:spcAft>
                <a:spcPts val="300"/>
              </a:spcAft>
              <a:buClr>
                <a:srgbClr val="9D936F">
                  <a:lumMod val="75000"/>
                </a:srgbClr>
              </a:buClr>
              <a:buSzPct val="130000"/>
            </a:pPr>
            <a:r>
              <a:rPr lang="en-US" altLang="zh-TW" sz="2200" dirty="0" smtClean="0">
                <a:solidFill>
                  <a:srgbClr val="1F2123"/>
                </a:solidFill>
                <a:latin typeface="Trebuchet MS"/>
                <a:ea typeface="微軟正黑體"/>
              </a:rPr>
              <a:t>(</a:t>
            </a:r>
            <a:r>
              <a:rPr lang="zh-TW" altLang="en-US" sz="2200" dirty="0">
                <a:solidFill>
                  <a:srgbClr val="1F2123"/>
                </a:solidFill>
                <a:latin typeface="Trebuchet MS"/>
                <a:ea typeface="微軟正黑體"/>
              </a:rPr>
              <a:t>社署臨床心理學家</a:t>
            </a:r>
            <a:r>
              <a:rPr lang="en-US" altLang="zh-TW" sz="2200" dirty="0">
                <a:solidFill>
                  <a:srgbClr val="1F2123"/>
                </a:solidFill>
                <a:latin typeface="Trebuchet MS"/>
                <a:ea typeface="微軟正黑體"/>
              </a:rPr>
              <a:t>)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39552" y="1628800"/>
            <a:ext cx="59046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3600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맑은 고딕" pitchFamily="50" charset="-127"/>
                <a:cs typeface="Arial" pitchFamily="34" charset="0"/>
              </a:rPr>
              <a:t>「</a:t>
            </a: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맑은 고딕" pitchFamily="50" charset="-127"/>
                <a:cs typeface="Arial" pitchFamily="34" charset="0"/>
              </a:rPr>
              <a:t>及早識別 、預防 、處理及支援虐待兒童</a:t>
            </a:r>
            <a:r>
              <a:rPr lang="ko-KR" altLang="en-US" sz="3600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맑은 고딕" pitchFamily="50" charset="-127"/>
                <a:cs typeface="Arial" pitchFamily="34" charset="0"/>
              </a:rPr>
              <a:t>」</a:t>
            </a:r>
            <a:r>
              <a:rPr lang="zh-TW" altLang="en-US" sz="3600" b="1" dirty="0" smtClean="0">
                <a:solidFill>
                  <a:schemeClr val="accent6">
                    <a:lumMod val="75000"/>
                  </a:schemeClr>
                </a:solidFill>
                <a:latin typeface="新細明體"/>
                <a:ea typeface="맑은 고딕" pitchFamily="50" charset="-127"/>
                <a:cs typeface="Arial" pitchFamily="34" charset="0"/>
              </a:rPr>
              <a:t>研討會</a:t>
            </a:r>
            <a:endParaRPr lang="en-US" altLang="ko-KR" sz="3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115616" y="4837348"/>
            <a:ext cx="3654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二零一六年十一月三十日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81275" y="2565400"/>
            <a:ext cx="6562725" cy="2303463"/>
          </a:xfrm>
        </p:spPr>
        <p:txBody>
          <a:bodyPr/>
          <a:lstStyle/>
          <a:p>
            <a:pPr marL="285750" lvl="0" indent="-285750">
              <a:buFont typeface="Arial" pitchFamily="34" charset="0"/>
              <a:buChar char="•"/>
            </a:pPr>
            <a:r>
              <a:rPr lang="zh-TW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情緒方面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  負面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情緒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  <a:latin typeface="新細明體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	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精神問題</a:t>
            </a:r>
          </a:p>
          <a:p>
            <a:endParaRPr lang="zh-HK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 idx="4294967295"/>
          </p:nvPr>
        </p:nvSpPr>
        <p:spPr>
          <a:xfrm>
            <a:off x="1619250" y="908050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受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虐待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兒童的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心理與成長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影響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長期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b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79391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1844675"/>
            <a:ext cx="6564312" cy="4148138"/>
          </a:xfrm>
        </p:spPr>
        <p:txBody>
          <a:bodyPr/>
          <a:lstStyle/>
          <a:p>
            <a:pPr marL="365760" lvl="0" indent="-365760" latinLnBrk="0">
              <a:buClr>
                <a:srgbClr val="873624"/>
              </a:buClr>
              <a:buFont typeface="Wingdings" pitchFamily="2" charset="2"/>
              <a:buChar char=""/>
            </a:pP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生理方面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胃口改變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睡眠問題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身心行為毛病 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</a:t>
            </a: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如頭痛、肚痛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….</a:t>
            </a: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等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性病</a:t>
            </a:r>
            <a:endParaRPr lang="zh-TW" altLang="en-US" sz="22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</a:endParaRP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懷孕</a:t>
            </a:r>
          </a:p>
          <a:p>
            <a:endParaRPr lang="zh-HK" altLang="en-US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226068" y="594258"/>
            <a:ext cx="7524328" cy="96253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性侵犯的影響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6889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1844675"/>
            <a:ext cx="6564312" cy="4148138"/>
          </a:xfrm>
        </p:spPr>
        <p:txBody>
          <a:bodyPr/>
          <a:lstStyle/>
          <a:p>
            <a:pPr marL="365760" lvl="0" indent="-365760" latinLnBrk="0">
              <a:buClr>
                <a:srgbClr val="873624"/>
              </a:buClr>
              <a:buFont typeface="Wingdings" pitchFamily="2" charset="2"/>
              <a:buChar char=""/>
            </a:pPr>
            <a:r>
              <a:rPr lang="zh-TW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自我形象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無助、高危感  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(Safety)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被遺棄、被出賣  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(Trust)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醜惡、次貨  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(Esteem)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失控感  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(Control)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TW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自我疏離  </a:t>
            </a:r>
            <a:r>
              <a:rPr lang="en-US" altLang="zh-TW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(Intimacy)</a:t>
            </a:r>
          </a:p>
          <a:p>
            <a:endParaRPr lang="zh-HK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26068" y="594258"/>
            <a:ext cx="7524328" cy="96253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性侵犯的影響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806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1844675"/>
            <a:ext cx="6564312" cy="4148138"/>
          </a:xfrm>
        </p:spPr>
        <p:txBody>
          <a:bodyPr/>
          <a:lstStyle/>
          <a:p>
            <a:pPr marL="365760" lvl="0" indent="-365760" latinLnBrk="0">
              <a:buClr>
                <a:srgbClr val="873624"/>
              </a:buClr>
              <a:buFont typeface="Wingdings" pitchFamily="2" charset="2"/>
              <a:buChar char=""/>
            </a:pPr>
            <a:r>
              <a:rPr lang="zh-HK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世界觀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恐怖的、危險的  </a:t>
            </a:r>
            <a:r>
              <a:rPr lang="en-US" altLang="zh-HK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(Safety)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不值得信任的、不可靠的  </a:t>
            </a:r>
            <a:r>
              <a:rPr lang="en-US" altLang="zh-HK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(Trust)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惡毒的、邪惡的  </a:t>
            </a:r>
            <a:r>
              <a:rPr lang="en-US" altLang="zh-HK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(Esteem)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剝削／利用的、操控的  </a:t>
            </a:r>
            <a:r>
              <a:rPr lang="en-US" altLang="zh-HK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(Control)</a:t>
            </a: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疏離的、分散的  </a:t>
            </a:r>
            <a:r>
              <a:rPr lang="en-US" altLang="zh-HK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(Intimacy)</a:t>
            </a:r>
          </a:p>
          <a:p>
            <a:endParaRPr lang="zh-HK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26068" y="594258"/>
            <a:ext cx="7524328" cy="96253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性侵犯的影響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166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1844675"/>
            <a:ext cx="6564312" cy="4148138"/>
          </a:xfrm>
        </p:spPr>
        <p:txBody>
          <a:bodyPr/>
          <a:lstStyle/>
          <a:p>
            <a:pPr marL="365760" lvl="0" indent="-365760" latinLnBrk="0">
              <a:buClr>
                <a:srgbClr val="873624"/>
              </a:buClr>
              <a:buFont typeface="Wingdings" pitchFamily="2" charset="2"/>
              <a:buChar char=""/>
            </a:pPr>
            <a:r>
              <a:rPr lang="zh-HK" altLang="en-US" sz="24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性發展</a:t>
            </a:r>
            <a:endParaRPr lang="en-US" altLang="zh-HK" sz="24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</a:endParaRP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偏差的身體概念</a:t>
            </a:r>
            <a:endParaRPr lang="en-US" altLang="zh-HK" sz="22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</a:endParaRP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偏差的界線概念</a:t>
            </a:r>
            <a:endParaRPr lang="en-US" altLang="zh-HK" sz="2200" dirty="0">
              <a:solidFill>
                <a:prstClr val="black">
                  <a:lumMod val="85000"/>
                  <a:lumOff val="15000"/>
                </a:prstClr>
              </a:solidFill>
              <a:latin typeface="Book Antiqua"/>
            </a:endParaRPr>
          </a:p>
          <a:p>
            <a:pPr marL="777240" lvl="1" indent="-365760" latinLnBrk="0">
              <a:buClr>
                <a:srgbClr val="873624"/>
              </a:buClr>
              <a:buFont typeface="Wingdings" pitchFamily="2" charset="2"/>
              <a:buChar char=""/>
            </a:pPr>
            <a:r>
              <a:rPr lang="zh-HK" altLang="en-US" sz="2200" dirty="0">
                <a:solidFill>
                  <a:prstClr val="black">
                    <a:lumMod val="85000"/>
                    <a:lumOff val="15000"/>
                  </a:prstClr>
                </a:solidFill>
                <a:latin typeface="Book Antiqua"/>
              </a:rPr>
              <a:t>偏差的性價值觀</a:t>
            </a:r>
          </a:p>
          <a:p>
            <a:endParaRPr lang="zh-HK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226068" y="594258"/>
            <a:ext cx="7524328" cy="96253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性侵犯的影響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45961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 txBox="1">
            <a:spLocks/>
          </p:cNvSpPr>
          <p:nvPr/>
        </p:nvSpPr>
        <p:spPr>
          <a:xfrm>
            <a:off x="1226068" y="594258"/>
            <a:ext cx="7524328" cy="96253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algn="ctr"/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性侵犯的影響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2132856"/>
            <a:ext cx="57606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HK" altLang="en-US" sz="2800" dirty="0">
                <a:latin typeface="+mj-ea"/>
                <a:ea typeface="+mj-ea"/>
              </a:rPr>
              <a:t>創傷後壓力</a:t>
            </a:r>
            <a:r>
              <a:rPr lang="zh-HK" altLang="en-US" sz="2800" dirty="0" smtClean="0">
                <a:latin typeface="+mj-ea"/>
                <a:ea typeface="+mj-ea"/>
              </a:rPr>
              <a:t>症候群</a:t>
            </a:r>
            <a:endParaRPr lang="en-US" altLang="zh-HK" sz="2800" dirty="0">
              <a:latin typeface="+mj-ea"/>
              <a:ea typeface="+mj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HK" altLang="en-US" sz="2800" dirty="0">
                <a:latin typeface="+mj-ea"/>
                <a:ea typeface="+mj-ea"/>
              </a:rPr>
              <a:t>嚴重</a:t>
            </a:r>
            <a:r>
              <a:rPr lang="zh-HK" altLang="en-US" sz="2800" dirty="0" smtClean="0">
                <a:latin typeface="+mj-ea"/>
                <a:ea typeface="+mj-ea"/>
              </a:rPr>
              <a:t>厭食</a:t>
            </a:r>
            <a:endParaRPr lang="en-US" altLang="zh-HK" sz="2800" dirty="0" smtClean="0">
              <a:latin typeface="+mj-ea"/>
              <a:ea typeface="+mj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HK" altLang="en-US" sz="2800" dirty="0">
                <a:latin typeface="+mj-ea"/>
                <a:ea typeface="+mj-ea"/>
              </a:rPr>
              <a:t>自殺及自殘</a:t>
            </a:r>
            <a:r>
              <a:rPr lang="zh-HK" altLang="en-US" sz="2800" dirty="0" smtClean="0">
                <a:latin typeface="+mj-ea"/>
                <a:ea typeface="+mj-ea"/>
              </a:rPr>
              <a:t>傾向</a:t>
            </a:r>
            <a:endParaRPr lang="en-US" altLang="zh-HK" sz="2800" dirty="0" smtClean="0">
              <a:latin typeface="+mj-ea"/>
              <a:ea typeface="+mj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HK" altLang="en-US" sz="2800" dirty="0" smtClean="0">
                <a:latin typeface="+mj-ea"/>
                <a:ea typeface="+mj-ea"/>
              </a:rPr>
              <a:t>幻覺</a:t>
            </a:r>
            <a:endParaRPr lang="en-US" altLang="zh-HK" sz="2800" dirty="0" smtClean="0">
              <a:latin typeface="+mj-ea"/>
              <a:ea typeface="+mj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HK" altLang="en-US" sz="2800" dirty="0">
                <a:latin typeface="+mj-ea"/>
                <a:ea typeface="+mj-ea"/>
              </a:rPr>
              <a:t>長期抑</a:t>
            </a:r>
            <a:r>
              <a:rPr lang="zh-HK" altLang="en-US" sz="2800" dirty="0" smtClean="0">
                <a:latin typeface="+mj-ea"/>
                <a:ea typeface="+mj-ea"/>
              </a:rPr>
              <a:t>鬰</a:t>
            </a:r>
            <a:endParaRPr lang="en-US" altLang="zh-HK" sz="2800" dirty="0" smtClean="0">
              <a:latin typeface="+mj-ea"/>
              <a:ea typeface="+mj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HK" altLang="en-US" sz="2800" dirty="0">
                <a:latin typeface="+mj-ea"/>
                <a:ea typeface="+mj-ea"/>
              </a:rPr>
              <a:t>強迫症</a:t>
            </a:r>
            <a:endParaRPr lang="en-US" altLang="zh-HK" sz="2800" dirty="0" smtClean="0">
              <a:latin typeface="+mj-ea"/>
              <a:ea typeface="+mj-ea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99900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19250" y="115888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</a:rPr>
              <a:t>2. 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</a:rPr>
              <a:t>揭發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</a:rPr>
              <a:t>家庭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</a:rPr>
              <a:t>內虐兒性侵犯的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</a:rPr>
              <a:t>困難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2581275" y="1484313"/>
            <a:ext cx="6562725" cy="460375"/>
          </a:xfrm>
        </p:spPr>
        <p:txBody>
          <a:bodyPr>
            <a:normAutofit fontScale="92500" lnSpcReduction="10000"/>
          </a:bodyPr>
          <a:lstStyle/>
          <a:p>
            <a:r>
              <a:rPr lang="zh-HK" altLang="en-US" sz="2800" b="1" dirty="0"/>
              <a:t>家庭中發生的性侵犯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1844675"/>
            <a:ext cx="6564312" cy="3168650"/>
          </a:xfrm>
        </p:spPr>
        <p:txBody>
          <a:bodyPr/>
          <a:lstStyle/>
          <a:p>
            <a:r>
              <a:rPr lang="en-US" altLang="zh-HK" sz="2400" dirty="0"/>
              <a:t>	</a:t>
            </a:r>
            <a:endParaRPr lang="zh-HK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HK" altLang="en-US" sz="2400" dirty="0" smtClean="0"/>
              <a:t>隱密</a:t>
            </a:r>
            <a:r>
              <a:rPr lang="zh-HK" altLang="en-US" sz="2400" dirty="0"/>
              <a:t>性 </a:t>
            </a:r>
            <a:r>
              <a:rPr lang="en-US" altLang="zh-HK" sz="2400" dirty="0"/>
              <a:t>(secrecy)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HK" altLang="en-US" sz="2400" dirty="0" smtClean="0"/>
              <a:t>威嚇</a:t>
            </a:r>
            <a:r>
              <a:rPr lang="zh-HK" altLang="en-US" sz="2400" dirty="0"/>
              <a:t>性 </a:t>
            </a:r>
            <a:r>
              <a:rPr lang="en-US" altLang="zh-HK" sz="2400" dirty="0"/>
              <a:t>(coercion)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HK" altLang="en-US" sz="2400" dirty="0" smtClean="0"/>
              <a:t>多次</a:t>
            </a:r>
            <a:r>
              <a:rPr lang="zh-HK" altLang="en-US" sz="2400" dirty="0"/>
              <a:t>性 </a:t>
            </a:r>
            <a:r>
              <a:rPr lang="en-US" altLang="zh-HK" sz="2400" dirty="0"/>
              <a:t>(multiplicity)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HK" altLang="en-US" sz="2400" dirty="0" smtClean="0"/>
              <a:t>漸進</a:t>
            </a:r>
            <a:r>
              <a:rPr lang="zh-HK" altLang="en-US" sz="2400" dirty="0"/>
              <a:t>性 </a:t>
            </a:r>
            <a:r>
              <a:rPr lang="en-US" altLang="zh-HK" sz="2400" dirty="0"/>
              <a:t>(progression)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2985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19250" y="0"/>
            <a:ext cx="7524750" cy="1069975"/>
          </a:xfrm>
        </p:spPr>
        <p:txBody>
          <a:bodyPr/>
          <a:lstStyle/>
          <a:p>
            <a:r>
              <a:rPr lang="zh-TW" altLang="en-US" dirty="0">
                <a:latin typeface="新細明體" panose="02020500000000000000" pitchFamily="18" charset="-120"/>
              </a:rPr>
              <a:t>揭發家庭內兒童性侵犯的困難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2581275" y="1196975"/>
            <a:ext cx="6562725" cy="531813"/>
          </a:xfrm>
        </p:spPr>
        <p:txBody>
          <a:bodyPr/>
          <a:lstStyle/>
          <a:p>
            <a:r>
              <a:rPr lang="zh-TW" altLang="en-US" sz="2800" b="1" dirty="0"/>
              <a:t>兒童守</a:t>
            </a:r>
            <a:r>
              <a:rPr lang="zh-TW" altLang="en-US" sz="2800" b="1" dirty="0" smtClean="0"/>
              <a:t>秘</a:t>
            </a:r>
            <a:endParaRPr lang="zh-HK" altLang="en-US" b="1" dirty="0"/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81275" y="2060575"/>
            <a:ext cx="6562725" cy="41481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對</a:t>
            </a:r>
            <a:r>
              <a:rPr lang="zh-TW" altLang="en-US" sz="2000" dirty="0"/>
              <a:t>事件不明所以，感到混亂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覺得</a:t>
            </a:r>
            <a:r>
              <a:rPr lang="zh-TW" altLang="en-US" sz="2000" dirty="0"/>
              <a:t>沒有成年人准許，不可將事情說出來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缺乏</a:t>
            </a:r>
            <a:r>
              <a:rPr lang="zh-TW" altLang="en-US" sz="2000" dirty="0"/>
              <a:t>足夠的言語或詞彙將事件表達出來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覺得</a:t>
            </a:r>
            <a:r>
              <a:rPr lang="zh-TW" altLang="en-US" sz="2000" dirty="0"/>
              <a:t>自己做</a:t>
            </a:r>
            <a:r>
              <a:rPr lang="zh-TW" altLang="en-US" sz="2000" dirty="0" smtClean="0"/>
              <a:t>錯事，說出</a:t>
            </a:r>
            <a:r>
              <a:rPr lang="zh-TW" altLang="en-US" sz="2000" dirty="0"/>
              <a:t>來會被指責或懲罰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感到</a:t>
            </a:r>
            <a:r>
              <a:rPr lang="zh-TW" altLang="en-US" sz="2000" dirty="0"/>
              <a:t>尷尬羞恥，難以啓齒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覺得</a:t>
            </a:r>
            <a:r>
              <a:rPr lang="zh-TW" altLang="en-US" sz="2000" dirty="0"/>
              <a:t>沒有人相信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缺乏</a:t>
            </a:r>
            <a:r>
              <a:rPr lang="zh-TW" altLang="en-US" sz="2000" dirty="0"/>
              <a:t>支持，受到威嚇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害怕</a:t>
            </a:r>
            <a:r>
              <a:rPr lang="zh-TW" altLang="en-US" sz="2000" dirty="0"/>
              <a:t>後果</a:t>
            </a:r>
            <a:r>
              <a:rPr lang="en-US" altLang="zh-TW" sz="2000" dirty="0"/>
              <a:t>(</a:t>
            </a:r>
            <a:r>
              <a:rPr lang="zh-TW" altLang="en-US" sz="2000" dirty="0"/>
              <a:t>對自己及家人</a:t>
            </a:r>
            <a:r>
              <a:rPr lang="en-US" altLang="zh-TW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缺乏</a:t>
            </a:r>
            <a:r>
              <a:rPr lang="zh-TW" altLang="en-US" sz="2000" dirty="0"/>
              <a:t>安全感，與侵犯者太接近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 smtClean="0"/>
              <a:t>得到</a:t>
            </a:r>
            <a:r>
              <a:rPr lang="zh-TW" altLang="en-US" sz="2000" dirty="0"/>
              <a:t>附加的得益，如</a:t>
            </a:r>
            <a:r>
              <a:rPr lang="zh-TW" altLang="en-US" sz="2000" dirty="0" smtClean="0"/>
              <a:t>金錢、家</a:t>
            </a:r>
            <a:r>
              <a:rPr lang="zh-TW" altLang="en-US" sz="2000" dirty="0"/>
              <a:t>中的特殊</a:t>
            </a:r>
            <a:r>
              <a:rPr lang="zh-TW" altLang="en-US" sz="2000" dirty="0" smtClean="0"/>
              <a:t>地位</a:t>
            </a:r>
            <a:endParaRPr lang="zh-TW" altLang="en-US" sz="20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5902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19250" y="188913"/>
            <a:ext cx="7524750" cy="1069975"/>
          </a:xfrm>
        </p:spPr>
        <p:txBody>
          <a:bodyPr/>
          <a:lstStyle/>
          <a:p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</a:rPr>
              <a:t>揭發家庭內兒童性侵犯的困難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2581275" y="1341438"/>
            <a:ext cx="6562725" cy="574675"/>
          </a:xfrm>
        </p:spPr>
        <p:txBody>
          <a:bodyPr>
            <a:normAutofit fontScale="55000" lnSpcReduction="20000"/>
          </a:bodyPr>
          <a:lstStyle/>
          <a:p>
            <a:endParaRPr lang="en-US" altLang="zh-TW" sz="2800" b="1" dirty="0" smtClean="0"/>
          </a:p>
          <a:p>
            <a:r>
              <a:rPr lang="zh-TW" altLang="en-US" sz="2800" b="1" dirty="0" smtClean="0"/>
              <a:t>兒童的掙扎</a:t>
            </a:r>
            <a:endParaRPr lang="zh-TW" altLang="en-US" sz="2800" b="1" dirty="0"/>
          </a:p>
          <a:p>
            <a:endParaRPr lang="zh-HK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81275" y="2205038"/>
            <a:ext cx="6562725" cy="38877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好不</a:t>
            </a:r>
            <a:r>
              <a:rPr lang="zh-TW" altLang="en-US" sz="2400" dirty="0"/>
              <a:t>好說出來？有何後果？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告訴</a:t>
            </a:r>
            <a:r>
              <a:rPr lang="zh-TW" altLang="en-US" sz="2400" dirty="0"/>
              <a:t>誰？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何時</a:t>
            </a:r>
            <a:r>
              <a:rPr lang="zh-TW" altLang="en-US" sz="2400" dirty="0"/>
              <a:t>說？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說</a:t>
            </a:r>
            <a:r>
              <a:rPr lang="zh-TW" altLang="en-US" sz="2400" dirty="0"/>
              <a:t>多少？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他</a:t>
            </a:r>
            <a:r>
              <a:rPr lang="zh-TW" altLang="en-US" sz="2400" dirty="0"/>
              <a:t>會有何反應？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我</a:t>
            </a:r>
            <a:r>
              <a:rPr lang="zh-TW" altLang="en-US" sz="2400" dirty="0"/>
              <a:t>想他有何反應？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他</a:t>
            </a:r>
            <a:r>
              <a:rPr lang="zh-TW" altLang="en-US" sz="2400" dirty="0"/>
              <a:t>相信嗎</a:t>
            </a:r>
            <a:r>
              <a:rPr lang="zh-TW" altLang="en-US" sz="2400" dirty="0" smtClean="0"/>
              <a:t>？</a:t>
            </a:r>
            <a:endParaRPr lang="en-US" altLang="zh-TW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揭發</a:t>
            </a:r>
            <a:r>
              <a:rPr lang="zh-TW" altLang="en-US" sz="2400" dirty="0"/>
              <a:t>過程中可能退縮或反口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7416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19250" y="115888"/>
            <a:ext cx="7524750" cy="1069975"/>
          </a:xfrm>
        </p:spPr>
        <p:txBody>
          <a:bodyPr/>
          <a:lstStyle/>
          <a:p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</a:rPr>
              <a:t>揭發家庭內兒童性侵犯的困難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2581275" y="1412875"/>
            <a:ext cx="6562725" cy="460375"/>
          </a:xfrm>
        </p:spPr>
        <p:txBody>
          <a:bodyPr>
            <a:normAutofit fontScale="92500" lnSpcReduction="10000"/>
          </a:bodyPr>
          <a:lstStyle/>
          <a:p>
            <a:r>
              <a:rPr lang="zh-TW" altLang="zh-HK" sz="2800" b="1" dirty="0" smtClean="0"/>
              <a:t>家庭</a:t>
            </a:r>
            <a:r>
              <a:rPr lang="zh-TW" altLang="zh-HK" sz="2800" b="1" dirty="0"/>
              <a:t>成員</a:t>
            </a:r>
            <a:r>
              <a:rPr lang="zh-TW" altLang="zh-HK" sz="2800" b="1" dirty="0" smtClean="0"/>
              <a:t>的感受、反應及困難</a:t>
            </a:r>
            <a:endParaRPr lang="zh-HK" altLang="en-US" sz="28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1844675"/>
            <a:ext cx="6564312" cy="4148138"/>
          </a:xfrm>
        </p:spPr>
        <p:txBody>
          <a:bodyPr/>
          <a:lstStyle/>
          <a:p>
            <a:r>
              <a:rPr lang="zh-TW" altLang="en-US" sz="2400" dirty="0" smtClean="0"/>
              <a:t>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自責</a:t>
            </a:r>
            <a:endParaRPr lang="zh-TW" alt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不</a:t>
            </a:r>
            <a:r>
              <a:rPr lang="zh-TW" altLang="en-US" sz="2400" dirty="0"/>
              <a:t>相信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怪</a:t>
            </a:r>
            <a:r>
              <a:rPr lang="zh-TW" altLang="en-US" sz="2400" dirty="0"/>
              <a:t>責受害人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合理化</a:t>
            </a:r>
            <a:r>
              <a:rPr lang="zh-TW" altLang="en-US" sz="2400" dirty="0"/>
              <a:t>侵犯者的行為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放棄</a:t>
            </a:r>
            <a:r>
              <a:rPr lang="zh-TW" altLang="en-US" sz="2400" dirty="0"/>
              <a:t>受害人以保家庭完整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反覆</a:t>
            </a:r>
            <a:r>
              <a:rPr lang="zh-TW" altLang="en-US" sz="2400" dirty="0"/>
              <a:t>的態度及看法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支持</a:t>
            </a:r>
            <a:r>
              <a:rPr lang="zh-TW" altLang="en-US" sz="2400" dirty="0"/>
              <a:t>受害人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6255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17463"/>
            <a:ext cx="9144000" cy="1068387"/>
          </a:xfrm>
        </p:spPr>
        <p:txBody>
          <a:bodyPr/>
          <a:lstStyle/>
          <a:p>
            <a:pPr algn="ctr"/>
            <a:r>
              <a:rPr lang="en-US" altLang="ko-KR" dirty="0" smtClean="0"/>
              <a:t> </a:t>
            </a:r>
            <a:r>
              <a:rPr lang="zh-TW" altLang="en-US" dirty="0" smtClean="0"/>
              <a:t>內容</a:t>
            </a:r>
            <a:r>
              <a:rPr lang="en-US" altLang="zh-TW" dirty="0" smtClean="0"/>
              <a:t>:</a:t>
            </a:r>
            <a:endParaRPr lang="ko-KR" alt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914400" y="2276475"/>
            <a:ext cx="8229600" cy="338455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Arial" pitchFamily="34" charset="0"/>
              </a:rPr>
              <a:t>受虐待兒童及受性侵犯兒童的心理與成長影響</a:t>
            </a:r>
            <a:r>
              <a:rPr lang="en-US" altLang="zh-TW" sz="32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Arial" pitchFamily="34" charset="0"/>
              </a:rPr>
              <a:t>(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Arial" pitchFamily="34" charset="0"/>
              </a:rPr>
              <a:t>短期及長期影響</a:t>
            </a:r>
            <a:r>
              <a:rPr lang="en-US" altLang="zh-TW" sz="3200" dirty="0" smtClean="0">
                <a:latin typeface="新細明體" panose="02020500000000000000" pitchFamily="18" charset="-120"/>
                <a:ea typeface="新細明體" panose="02020500000000000000" pitchFamily="18" charset="-120"/>
                <a:cs typeface="Arial" pitchFamily="34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endParaRPr lang="en-US" altLang="zh-TW" sz="3200" dirty="0" smtClean="0">
              <a:latin typeface="新細明體" panose="02020500000000000000" pitchFamily="18" charset="-120"/>
              <a:ea typeface="新細明體" panose="02020500000000000000" pitchFamily="18" charset="-12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3200" dirty="0" smtClean="0">
                <a:latin typeface="新細明體" panose="02020500000000000000" pitchFamily="18" charset="-120"/>
                <a:cs typeface="Arial" pitchFamily="34" charset="0"/>
              </a:rPr>
              <a:t>揭發家庭內兒童性侵犯的困難</a:t>
            </a:r>
            <a:endParaRPr lang="ko-KR" altLang="en-US" sz="3200" dirty="0">
              <a:latin typeface="新細明體" panose="02020500000000000000" pitchFamily="18" charset="-12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19250" y="260350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新細明體" panose="02020500000000000000" pitchFamily="18" charset="-120"/>
              </a:rPr>
              <a:t>揭發家庭內兒童性侵犯的困難</a:t>
            </a:r>
            <a:r>
              <a:rPr lang="ko-KR" altLang="en-US" dirty="0">
                <a:latin typeface="新細明體" panose="02020500000000000000" pitchFamily="18" charset="-120"/>
              </a:rPr>
              <a:t/>
            </a:r>
            <a:br>
              <a:rPr lang="ko-KR" altLang="en-US" dirty="0">
                <a:latin typeface="新細明體" panose="02020500000000000000" pitchFamily="18" charset="-120"/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2581275" y="1196975"/>
            <a:ext cx="6562725" cy="531813"/>
          </a:xfrm>
        </p:spPr>
        <p:txBody>
          <a:bodyPr/>
          <a:lstStyle/>
          <a:p>
            <a:pPr lvl="0"/>
            <a:r>
              <a:rPr lang="zh-TW" altLang="zh-HK" sz="2800" b="1" dirty="0"/>
              <a:t>工作人員應抱持的態度</a:t>
            </a:r>
          </a:p>
          <a:p>
            <a:endParaRPr lang="zh-HK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1844675"/>
            <a:ext cx="6564312" cy="4148138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HK" sz="2400" dirty="0" smtClean="0"/>
              <a:t>以</a:t>
            </a:r>
            <a:r>
              <a:rPr lang="zh-TW" altLang="zh-HK" sz="2400" dirty="0"/>
              <a:t>同理心明白兒童的想法和難處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HK" sz="2400" dirty="0"/>
              <a:t>讓兒童感覺安全，耐心聆聽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HK" altLang="zh-HK" sz="2400" dirty="0"/>
              <a:t>不要向兒童承諾保守秘密</a:t>
            </a:r>
            <a:endParaRPr lang="zh-TW" altLang="zh-HK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HK" sz="2400" dirty="0"/>
              <a:t>不應怪責他們，讓他們知道錯不在自己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HK" sz="2400" dirty="0"/>
              <a:t>抱信任開放的態度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HK" sz="2400" dirty="0"/>
              <a:t>不存偏見，認真處理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HK" sz="2400" dirty="0"/>
              <a:t>保持冷靜，切忌過於激動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zh-TW" altLang="zh-HK" sz="2400" dirty="0"/>
              <a:t>不要在兒童面前責備侵犯者，也不要假設兒童必定會十分憎恨侵犯者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15234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4067944" y="4941168"/>
            <a:ext cx="14401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dirty="0" smtClean="0">
                <a:latin typeface="Albertus Extra Bold" panose="020E0802040304020204" pitchFamily="34" charset="0"/>
              </a:rPr>
              <a:t>END</a:t>
            </a:r>
            <a:endParaRPr lang="zh-HK" altLang="en-US" sz="4400" dirty="0"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22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914400" y="765175"/>
            <a:ext cx="8229600" cy="2087563"/>
          </a:xfrm>
        </p:spPr>
        <p:txBody>
          <a:bodyPr>
            <a:normAutofit fontScale="85000" lnSpcReduction="20000"/>
          </a:bodyPr>
          <a:lstStyle/>
          <a:p>
            <a:endParaRPr lang="en-US" altLang="zh-TW" sz="3600" dirty="0" smtClean="0"/>
          </a:p>
          <a:p>
            <a:pPr algn="ctr"/>
            <a:endParaRPr lang="en-US" altLang="zh-TW" sz="4000" b="1" dirty="0" smtClean="0"/>
          </a:p>
          <a:p>
            <a:pPr algn="ctr"/>
            <a:r>
              <a:rPr lang="zh-TW" altLang="en-US" sz="4000" b="1" dirty="0" smtClean="0">
                <a:solidFill>
                  <a:schemeClr val="tx1"/>
                </a:solidFill>
              </a:rPr>
              <a:t>對</a:t>
            </a:r>
            <a:r>
              <a:rPr lang="zh-TW" altLang="en-US" sz="4000" b="1" dirty="0">
                <a:solidFill>
                  <a:schemeClr val="tx1"/>
                </a:solidFill>
              </a:rPr>
              <a:t>受虐兒童的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影響</a:t>
            </a:r>
            <a:r>
              <a:rPr lang="en-US" altLang="zh-TW" sz="4000" b="1" dirty="0" smtClean="0">
                <a:solidFill>
                  <a:schemeClr val="tx1"/>
                </a:solidFill>
              </a:rPr>
              <a:t>:</a:t>
            </a:r>
            <a:r>
              <a:rPr lang="zh-HK" altLang="en-US" sz="4000" b="1" dirty="0">
                <a:solidFill>
                  <a:schemeClr val="tx1"/>
                </a:solidFill>
              </a:rPr>
              <a:t>有？沒有</a:t>
            </a:r>
            <a:r>
              <a:rPr lang="zh-HK" altLang="en-US" sz="4000" b="1" dirty="0" smtClean="0">
                <a:solidFill>
                  <a:schemeClr val="tx1"/>
                </a:solidFill>
              </a:rPr>
              <a:t>？</a:t>
            </a:r>
            <a:endParaRPr lang="en-US" altLang="zh-HK" sz="4000" b="1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3600" dirty="0" smtClean="0">
                <a:solidFill>
                  <a:schemeClr val="tx1"/>
                </a:solidFill>
                <a:latin typeface="+mn-ea"/>
              </a:rPr>
              <a:t>每個受虐兒童都受到</a:t>
            </a:r>
            <a:r>
              <a:rPr lang="zh-TW" altLang="en-US" sz="3600" dirty="0">
                <a:solidFill>
                  <a:schemeClr val="tx1"/>
                </a:solidFill>
                <a:latin typeface="+mn-ea"/>
              </a:rPr>
              <a:t>嚴重和長遠的</a:t>
            </a:r>
            <a:r>
              <a:rPr lang="zh-TW" altLang="en-US" sz="3600" dirty="0" smtClean="0">
                <a:solidFill>
                  <a:schemeClr val="tx1"/>
                </a:solidFill>
                <a:latin typeface="+mn-ea"/>
              </a:rPr>
              <a:t>影響</a:t>
            </a:r>
            <a:r>
              <a:rPr lang="en-US" altLang="zh-TW" sz="3600" dirty="0" smtClean="0">
                <a:solidFill>
                  <a:schemeClr val="tx1"/>
                </a:solidFill>
                <a:latin typeface="+mn-ea"/>
              </a:rPr>
              <a:t>?</a:t>
            </a:r>
            <a:endParaRPr lang="zh-HK" altLang="en-US" sz="3600" dirty="0">
              <a:solidFill>
                <a:schemeClr val="tx1"/>
              </a:solidFill>
              <a:latin typeface="+mn-ea"/>
            </a:endParaRPr>
          </a:p>
          <a:p>
            <a:endParaRPr lang="zh-TW" altLang="en-US" sz="3600" dirty="0"/>
          </a:p>
          <a:p>
            <a:endParaRPr lang="zh-HK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914400" y="2924175"/>
            <a:ext cx="8229600" cy="3457575"/>
          </a:xfrm>
        </p:spPr>
        <p:txBody>
          <a:bodyPr/>
          <a:lstStyle/>
          <a:p>
            <a:pPr marL="342900" lvl="0" indent="-342900" latinLnBrk="0">
              <a:spcAft>
                <a:spcPts val="300"/>
              </a:spcAft>
              <a:buClr>
                <a:srgbClr val="9D936F">
                  <a:lumMod val="75000"/>
                </a:srgbClr>
              </a:buClr>
              <a:buSzPct val="130000"/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1F2123"/>
                </a:solidFill>
                <a:latin typeface="Trebuchet MS"/>
                <a:ea typeface="微軟正黑體"/>
              </a:rPr>
              <a:t>不是每個被虐兒童都會受到嚴重和長遠的</a:t>
            </a:r>
            <a:r>
              <a:rPr lang="zh-TW" altLang="en-US" sz="2800" dirty="0" smtClean="0">
                <a:solidFill>
                  <a:srgbClr val="1F2123"/>
                </a:solidFill>
                <a:latin typeface="Trebuchet MS"/>
                <a:ea typeface="微軟正黑體"/>
              </a:rPr>
              <a:t>影響，視乎</a:t>
            </a:r>
            <a:r>
              <a:rPr lang="en-US" altLang="zh-TW" sz="2800" dirty="0" smtClean="0">
                <a:solidFill>
                  <a:srgbClr val="1F2123"/>
                </a:solidFill>
                <a:latin typeface="Trebuchet MS"/>
                <a:ea typeface="微軟正黑體"/>
              </a:rPr>
              <a:t>:</a:t>
            </a:r>
            <a:endParaRPr lang="en-US" altLang="zh-TW" sz="2800" dirty="0">
              <a:solidFill>
                <a:srgbClr val="1F2123"/>
              </a:solidFill>
              <a:latin typeface="Trebuchet MS"/>
              <a:ea typeface="微軟正黑體"/>
            </a:endParaRPr>
          </a:p>
          <a:p>
            <a:pPr marL="1085850" lvl="1" indent="-342900" latinLnBrk="0">
              <a:spcAft>
                <a:spcPts val="300"/>
              </a:spcAft>
              <a:buClr>
                <a:srgbClr val="9D936F">
                  <a:lumMod val="75000"/>
                </a:srgbClr>
              </a:buClr>
              <a:buSzPct val="130000"/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rgbClr val="1F2123"/>
                </a:solidFill>
                <a:latin typeface="Trebuchet MS"/>
                <a:ea typeface="微軟正黑體"/>
              </a:rPr>
              <a:t>虐</a:t>
            </a:r>
            <a:r>
              <a:rPr lang="zh-TW" altLang="en-US" sz="2400" dirty="0">
                <a:solidFill>
                  <a:srgbClr val="1F2123"/>
                </a:solidFill>
                <a:latin typeface="Trebuchet MS"/>
                <a:ea typeface="微軟正黑體"/>
              </a:rPr>
              <a:t>兒事件的</a:t>
            </a:r>
            <a:r>
              <a:rPr lang="zh-TW" altLang="en-US" sz="2400" dirty="0" smtClean="0">
                <a:solidFill>
                  <a:srgbClr val="1F2123"/>
                </a:solidFill>
                <a:latin typeface="Trebuchet MS"/>
                <a:ea typeface="微軟正黑體"/>
              </a:rPr>
              <a:t>類別</a:t>
            </a:r>
            <a:endParaRPr lang="en-US" altLang="zh-TW" sz="2400" dirty="0" smtClean="0">
              <a:solidFill>
                <a:srgbClr val="1F2123"/>
              </a:solidFill>
              <a:latin typeface="Trebuchet MS"/>
              <a:ea typeface="微軟正黑體"/>
            </a:endParaRPr>
          </a:p>
          <a:p>
            <a:pPr marL="1085850" lvl="1" indent="-342900" latinLnBrk="0">
              <a:spcAft>
                <a:spcPts val="300"/>
              </a:spcAft>
              <a:buClr>
                <a:srgbClr val="9D936F">
                  <a:lumMod val="75000"/>
                </a:srgbClr>
              </a:buClr>
              <a:buSzPct val="130000"/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rgbClr val="1F2123"/>
                </a:solidFill>
                <a:latin typeface="Trebuchet MS"/>
                <a:ea typeface="微軟正黑體"/>
              </a:rPr>
              <a:t>時間</a:t>
            </a:r>
            <a:endParaRPr lang="en-US" altLang="zh-TW" sz="2400" dirty="0" smtClean="0">
              <a:solidFill>
                <a:srgbClr val="1F2123"/>
              </a:solidFill>
              <a:latin typeface="Trebuchet MS"/>
              <a:ea typeface="微軟正黑體"/>
            </a:endParaRPr>
          </a:p>
          <a:p>
            <a:pPr marL="1085850" lvl="1" indent="-342900" latinLnBrk="0">
              <a:spcAft>
                <a:spcPts val="300"/>
              </a:spcAft>
              <a:buClr>
                <a:srgbClr val="9D936F">
                  <a:lumMod val="75000"/>
                </a:srgbClr>
              </a:buClr>
              <a:buSzPct val="130000"/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rgbClr val="1F2123"/>
                </a:solidFill>
                <a:latin typeface="Trebuchet MS"/>
                <a:ea typeface="微軟正黑體"/>
              </a:rPr>
              <a:t>程度</a:t>
            </a:r>
            <a:endParaRPr lang="en-US" altLang="zh-TW" sz="2400" dirty="0" smtClean="0">
              <a:solidFill>
                <a:srgbClr val="1F2123"/>
              </a:solidFill>
              <a:latin typeface="Trebuchet MS"/>
              <a:ea typeface="微軟正黑體"/>
            </a:endParaRPr>
          </a:p>
          <a:p>
            <a:pPr marL="1085850" lvl="1" indent="-342900" latinLnBrk="0">
              <a:spcAft>
                <a:spcPts val="300"/>
              </a:spcAft>
              <a:buClr>
                <a:srgbClr val="9D936F">
                  <a:lumMod val="75000"/>
                </a:srgbClr>
              </a:buClr>
              <a:buSzPct val="130000"/>
              <a:buFont typeface="Wingdings" panose="05000000000000000000" pitchFamily="2" charset="2"/>
              <a:buChar char="Ø"/>
            </a:pPr>
            <a:r>
              <a:rPr lang="zh-TW" altLang="en-US" sz="2400" dirty="0" smtClean="0">
                <a:solidFill>
                  <a:srgbClr val="1F2123"/>
                </a:solidFill>
                <a:latin typeface="Trebuchet MS"/>
                <a:ea typeface="微軟正黑體"/>
              </a:rPr>
              <a:t>施</a:t>
            </a:r>
            <a:r>
              <a:rPr lang="zh-TW" altLang="en-US" sz="2400" dirty="0">
                <a:solidFill>
                  <a:srgbClr val="1F2123"/>
                </a:solidFill>
                <a:latin typeface="Trebuchet MS"/>
                <a:ea typeface="微軟正黑體"/>
              </a:rPr>
              <a:t>虐者和受虐兒童的個人因素及他們的關係</a:t>
            </a:r>
            <a:r>
              <a:rPr lang="en-US" altLang="zh-TW" sz="2400" dirty="0">
                <a:solidFill>
                  <a:srgbClr val="1F2123"/>
                </a:solidFill>
                <a:latin typeface="Trebuchet MS"/>
                <a:ea typeface="微軟正黑體"/>
              </a:rPr>
              <a:t>…</a:t>
            </a:r>
            <a:r>
              <a:rPr lang="zh-TW" altLang="en-US" sz="2400" dirty="0" smtClean="0">
                <a:solidFill>
                  <a:srgbClr val="1F2123"/>
                </a:solidFill>
                <a:latin typeface="Trebuchet MS"/>
                <a:ea typeface="微軟正黑體"/>
              </a:rPr>
              <a:t>等等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2854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19250" y="476250"/>
            <a:ext cx="7524750" cy="1439863"/>
          </a:xfrm>
        </p:spPr>
        <p:txBody>
          <a:bodyPr/>
          <a:lstStyle/>
          <a:p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1. 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受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虐待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兒童的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心理與成長影響</a:t>
            </a:r>
            <a:r>
              <a:rPr lang="en-US" altLang="zh-TW" dirty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短期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zh-HK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81275" y="2133600"/>
            <a:ext cx="6562725" cy="3427413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恐慌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不安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難以集中精神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退縮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忿怒、暴力行為</a:t>
            </a:r>
            <a:endParaRPr lang="en-US" altLang="zh-TW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正常生活受影響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例如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 缺課、入院治療、離家居住</a:t>
            </a:r>
            <a:r>
              <a:rPr lang="en-US" altLang="zh-TW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 smtClean="0"/>
              <a:t>關係改變 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與侵犯者、家人</a:t>
            </a:r>
            <a:r>
              <a:rPr lang="en-US" altLang="zh-TW" sz="2400" dirty="0" smtClean="0"/>
              <a:t>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5075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619250" y="908050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受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虐待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兒童的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心理與成長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影響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長期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b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81275" y="2349500"/>
            <a:ext cx="6562725" cy="28368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3200" b="1" dirty="0" smtClean="0"/>
              <a:t>身心健康</a:t>
            </a:r>
            <a:r>
              <a:rPr lang="zh-TW" altLang="en-US" sz="3200" b="1" dirty="0"/>
              <a:t>發展方面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身體</a:t>
            </a:r>
            <a:r>
              <a:rPr lang="zh-TW" altLang="en-US" dirty="0"/>
              <a:t>損傷、疤痕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腦</a:t>
            </a:r>
            <a:r>
              <a:rPr lang="zh-TW" altLang="en-US" dirty="0"/>
              <a:t>及神經發展異常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/>
              <a:t>偏差</a:t>
            </a:r>
            <a:r>
              <a:rPr lang="zh-TW" altLang="en-US" dirty="0"/>
              <a:t>的身體</a:t>
            </a:r>
            <a:r>
              <a:rPr lang="zh-TW" altLang="en-US" dirty="0" smtClean="0"/>
              <a:t>感覺</a:t>
            </a:r>
            <a:endParaRPr lang="en-US" altLang="zh-TW" dirty="0" smtClean="0"/>
          </a:p>
          <a:p>
            <a:endParaRPr lang="zh-TW" alt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sz="1800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854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2636838"/>
            <a:ext cx="6564312" cy="2746375"/>
          </a:xfrm>
        </p:spPr>
        <p:txBody>
          <a:bodyPr/>
          <a:lstStyle/>
          <a:p>
            <a:pPr marL="285750" lvl="0" indent="-285750">
              <a:buFont typeface="Arial" pitchFamily="34" charset="0"/>
              <a:buChar char="•"/>
            </a:pPr>
            <a:r>
              <a:rPr lang="zh-TW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智力或學習方面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智力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發展遲緩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學習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動機減少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語言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問題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zh-HK" altLang="en-US" dirty="0"/>
          </a:p>
        </p:txBody>
      </p:sp>
      <p:sp>
        <p:nvSpPr>
          <p:cNvPr id="6" name="標題 1"/>
          <p:cNvSpPr>
            <a:spLocks noGrp="1"/>
          </p:cNvSpPr>
          <p:nvPr>
            <p:ph type="title" idx="4294967295"/>
          </p:nvPr>
        </p:nvSpPr>
        <p:spPr>
          <a:xfrm>
            <a:off x="1619250" y="908050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受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虐待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兒童的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心理與成長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影響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長期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b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1309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81275" y="2420938"/>
            <a:ext cx="6562725" cy="273685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latin typeface="+mn-ea"/>
              </a:rPr>
              <a:t>自我</a:t>
            </a:r>
            <a:r>
              <a:rPr lang="zh-TW" altLang="en-US" sz="3200" b="1" dirty="0">
                <a:latin typeface="+mn-ea"/>
              </a:rPr>
              <a:t>及世界觀</a:t>
            </a:r>
            <a:r>
              <a:rPr lang="zh-TW" altLang="en-US" sz="3200" b="1" dirty="0" smtClean="0">
                <a:latin typeface="+mn-ea"/>
              </a:rPr>
              <a:t>方面</a:t>
            </a:r>
            <a:endParaRPr lang="en-US" altLang="zh-TW" sz="3200" b="1" dirty="0" smtClean="0">
              <a:latin typeface="+mn-ea"/>
            </a:endParaRP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zh-TW" altLang="en-US" dirty="0">
                <a:latin typeface="+mn-ea"/>
              </a:rPr>
              <a:t>偏差的自我概念</a:t>
            </a:r>
          </a:p>
          <a:p>
            <a:pPr marL="1200150" lvl="1" indent="-457200">
              <a:buFont typeface="Wingdings" panose="05000000000000000000" pitchFamily="2" charset="2"/>
              <a:buChar char="Ø"/>
            </a:pPr>
            <a:r>
              <a:rPr lang="zh-TW" altLang="en-US" dirty="0" smtClean="0">
                <a:latin typeface="+mn-ea"/>
              </a:rPr>
              <a:t>傾向</a:t>
            </a:r>
            <a:r>
              <a:rPr lang="zh-TW" altLang="en-US" dirty="0">
                <a:latin typeface="+mn-ea"/>
              </a:rPr>
              <a:t>視世界是危險及不可預計</a:t>
            </a:r>
            <a:r>
              <a:rPr lang="zh-TW" altLang="en-US" dirty="0" smtClean="0">
                <a:latin typeface="+mn-ea"/>
              </a:rPr>
              <a:t>的</a:t>
            </a:r>
            <a:endParaRPr lang="en-US" altLang="zh-TW" dirty="0" smtClean="0">
              <a:latin typeface="+mn-ea"/>
            </a:endParaRPr>
          </a:p>
          <a:p>
            <a:endParaRPr lang="zh-TW" altLang="en-US" dirty="0"/>
          </a:p>
          <a:p>
            <a:endParaRPr lang="zh-HK" altLang="en-US" dirty="0"/>
          </a:p>
        </p:txBody>
      </p:sp>
      <p:sp>
        <p:nvSpPr>
          <p:cNvPr id="7" name="標題 1"/>
          <p:cNvSpPr>
            <a:spLocks noGrp="1"/>
          </p:cNvSpPr>
          <p:nvPr>
            <p:ph type="title" idx="4294967295"/>
          </p:nvPr>
        </p:nvSpPr>
        <p:spPr>
          <a:xfrm>
            <a:off x="1619250" y="908050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受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虐待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兒童的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心理與成長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影響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長期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b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6083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374900" y="2565400"/>
            <a:ext cx="6769100" cy="3024188"/>
          </a:xfrm>
        </p:spPr>
        <p:txBody>
          <a:bodyPr/>
          <a:lstStyle/>
          <a:p>
            <a:pPr marL="285750" lvl="0" indent="-285750">
              <a:buFont typeface="Arial" pitchFamily="34" charset="0"/>
              <a:buChar char="•"/>
            </a:pPr>
            <a:r>
              <a:rPr lang="zh-TW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社交或人際關係方面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較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少參與群體活動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較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少正面的朋儕交往經驗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較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難對人產生信任、建立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親密關   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	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  係</a:t>
            </a: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  <a:latin typeface="新細明體"/>
            </a:endParaRPr>
          </a:p>
          <a:p>
            <a:pPr marL="457200" lvl="1" indent="0">
              <a:buNone/>
            </a:pPr>
            <a:endParaRPr lang="en-US" altLang="zh-TW" dirty="0" smtClean="0">
              <a:solidFill>
                <a:prstClr val="black">
                  <a:lumMod val="75000"/>
                  <a:lumOff val="25000"/>
                </a:prstClr>
              </a:solidFill>
              <a:latin typeface="新細明體"/>
            </a:endParaRPr>
          </a:p>
          <a:p>
            <a:endParaRPr lang="zh-HK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 idx="4294967295"/>
          </p:nvPr>
        </p:nvSpPr>
        <p:spPr>
          <a:xfrm>
            <a:off x="1619250" y="908050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受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虐待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兒童的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心理與成長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影響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長期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b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8468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4294967295"/>
          </p:nvPr>
        </p:nvSpPr>
        <p:spPr>
          <a:xfrm>
            <a:off x="2579688" y="2420938"/>
            <a:ext cx="6564312" cy="3816350"/>
          </a:xfrm>
        </p:spPr>
        <p:txBody>
          <a:bodyPr>
            <a:norm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zh-TW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行為方面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暴力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、破壞性行為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酗酒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、濫藥、吸煙、破壞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社會   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	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  規範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的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/>
              </a:rPr>
              <a:t>行為</a:t>
            </a:r>
            <a:endParaRPr lang="en-US" altLang="zh-TW" dirty="0" smtClean="0">
              <a:solidFill>
                <a:prstClr val="black">
                  <a:lumMod val="75000"/>
                  <a:lumOff val="25000"/>
                </a:prstClr>
              </a:solidFill>
              <a:latin typeface="新細明體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退縮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、怕事、沈默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不願</a:t>
            </a:r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參與社交活動</a:t>
            </a:r>
          </a:p>
          <a:p>
            <a:pPr marL="457200" lvl="1" indent="0">
              <a:buNone/>
            </a:pPr>
            <a:endParaRPr lang="en-US" altLang="zh-TW" dirty="0">
              <a:solidFill>
                <a:prstClr val="black">
                  <a:lumMod val="75000"/>
                  <a:lumOff val="25000"/>
                </a:prstClr>
              </a:solidFill>
              <a:latin typeface="新細明體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 idx="4294967295"/>
          </p:nvPr>
        </p:nvSpPr>
        <p:spPr>
          <a:xfrm>
            <a:off x="1619250" y="908050"/>
            <a:ext cx="7524750" cy="1069975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受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虐待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兒童的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心理與成長</a:t>
            </a:r>
            <a:r>
              <a:rPr lang="zh-TW" alt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影響</a:t>
            </a: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長期</a:t>
            </a:r>
            <a: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br>
              <a:rPr lang="en-US" altLang="zh-TW" dirty="0">
                <a:solidFill>
                  <a:prstClr val="black">
                    <a:lumMod val="75000"/>
                    <a:lumOff val="25000"/>
                  </a:prstClr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7805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682</Words>
  <Application>Microsoft Office PowerPoint</Application>
  <PresentationFormat>如螢幕大小 (4:3)</PresentationFormat>
  <Paragraphs>145</Paragraphs>
  <Slides>21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1" baseType="lpstr">
      <vt:lpstr>Albertus Extra Bold</vt:lpstr>
      <vt:lpstr>맑은 고딕</vt:lpstr>
      <vt:lpstr>微軟正黑體</vt:lpstr>
      <vt:lpstr>新細明體</vt:lpstr>
      <vt:lpstr>Arial</vt:lpstr>
      <vt:lpstr>Book Antiqua</vt:lpstr>
      <vt:lpstr>Calibri</vt:lpstr>
      <vt:lpstr>Trebuchet MS</vt:lpstr>
      <vt:lpstr>Wingdings</vt:lpstr>
      <vt:lpstr>Custom Design</vt:lpstr>
      <vt:lpstr>PowerPoint 簡報</vt:lpstr>
      <vt:lpstr> 內容:</vt:lpstr>
      <vt:lpstr>PowerPoint 簡報</vt:lpstr>
      <vt:lpstr>1. 受虐待兒童的心理與成長影響(短期)</vt:lpstr>
      <vt:lpstr> 受虐待兒童的心理與成長影響 (長期) </vt:lpstr>
      <vt:lpstr> 受虐待兒童的心理與成長影響 (長期) </vt:lpstr>
      <vt:lpstr> 受虐待兒童的心理與成長影響 (長期) </vt:lpstr>
      <vt:lpstr> 受虐待兒童的心理與成長影響 (長期) </vt:lpstr>
      <vt:lpstr> 受虐待兒童的心理與成長影響 (長期) </vt:lpstr>
      <vt:lpstr> 受虐待兒童的心理與成長影響 (長期) </vt:lpstr>
      <vt:lpstr>PowerPoint 簡報</vt:lpstr>
      <vt:lpstr>PowerPoint 簡報</vt:lpstr>
      <vt:lpstr>PowerPoint 簡報</vt:lpstr>
      <vt:lpstr>PowerPoint 簡報</vt:lpstr>
      <vt:lpstr>PowerPoint 簡報</vt:lpstr>
      <vt:lpstr>2. 揭發家庭內虐兒性侵犯的困難</vt:lpstr>
      <vt:lpstr>揭發家庭內兒童性侵犯的困難</vt:lpstr>
      <vt:lpstr>揭發家庭內兒童性侵犯的困難</vt:lpstr>
      <vt:lpstr>揭發家庭內兒童性侵犯的困難</vt:lpstr>
      <vt:lpstr>揭發家庭內兒童性侵犯的困難 </vt:lpstr>
      <vt:lpstr>PowerPoint 簡報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CHAN, Lai-kwan Cynthia</cp:lastModifiedBy>
  <cp:revision>116</cp:revision>
  <dcterms:created xsi:type="dcterms:W3CDTF">2014-04-01T16:35:38Z</dcterms:created>
  <dcterms:modified xsi:type="dcterms:W3CDTF">2016-12-21T07:27:49Z</dcterms:modified>
</cp:coreProperties>
</file>