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8" r:id="rId3"/>
    <p:sldId id="268" r:id="rId4"/>
    <p:sldId id="267" r:id="rId5"/>
    <p:sldId id="277" r:id="rId6"/>
    <p:sldId id="278" r:id="rId7"/>
    <p:sldId id="282" r:id="rId8"/>
    <p:sldId id="270" r:id="rId9"/>
    <p:sldId id="285" r:id="rId10"/>
    <p:sldId id="275" r:id="rId11"/>
    <p:sldId id="334" r:id="rId12"/>
    <p:sldId id="341" r:id="rId13"/>
    <p:sldId id="343" r:id="rId14"/>
    <p:sldId id="265" r:id="rId15"/>
    <p:sldId id="288" r:id="rId16"/>
    <p:sldId id="328" r:id="rId17"/>
    <p:sldId id="264" r:id="rId18"/>
    <p:sldId id="258" r:id="rId19"/>
    <p:sldId id="257" r:id="rId20"/>
    <p:sldId id="329" r:id="rId21"/>
    <p:sldId id="330" r:id="rId22"/>
    <p:sldId id="262" r:id="rId23"/>
    <p:sldId id="295" r:id="rId24"/>
    <p:sldId id="263" r:id="rId25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155FD4-E4DA-41C5-956E-C193AA3B1E31}">
          <p14:sldIdLst>
            <p14:sldId id="256"/>
            <p14:sldId id="298"/>
          </p14:sldIdLst>
        </p14:section>
        <p14:section name="Impression of ethnic minority education attitude" id="{033DB395-AFE8-438D-917C-F1287AEEC2F0}">
          <p14:sldIdLst>
            <p14:sldId id="268"/>
            <p14:sldId id="267"/>
            <p14:sldId id="277"/>
            <p14:sldId id="278"/>
            <p14:sldId id="282"/>
            <p14:sldId id="270"/>
            <p14:sldId id="285"/>
            <p14:sldId id="275"/>
          </p14:sldIdLst>
        </p14:section>
        <p14:section name="Education issues" id="{10077E07-6BB5-4C46-AA63-9E79417D4D45}">
          <p14:sldIdLst>
            <p14:sldId id="334"/>
            <p14:sldId id="341"/>
            <p14:sldId id="343"/>
          </p14:sldIdLst>
        </p14:section>
        <p14:section name="Tips on Home-school cooperation" id="{9368FE91-86D1-41B4-BA29-416037024ECF}">
          <p14:sldIdLst>
            <p14:sldId id="265"/>
            <p14:sldId id="288"/>
            <p14:sldId id="328"/>
          </p14:sldIdLst>
        </p14:section>
        <p14:section name="Social resources" id="{A94A907E-42F9-496C-BFA9-567C42B8A72F}">
          <p14:sldIdLst>
            <p14:sldId id="264"/>
            <p14:sldId id="258"/>
            <p14:sldId id="257"/>
            <p14:sldId id="329"/>
            <p14:sldId id="330"/>
            <p14:sldId id="262"/>
            <p14:sldId id="295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761"/>
    <a:srgbClr val="CC3300"/>
    <a:srgbClr val="34822E"/>
    <a:srgbClr val="FFFFFF"/>
    <a:srgbClr val="57257D"/>
    <a:srgbClr val="7E0000"/>
    <a:srgbClr val="EAFAFA"/>
    <a:srgbClr val="BBE0E3"/>
    <a:srgbClr val="1764B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4CC32-C5B6-4BB1-9115-F048910052A8}" type="doc">
      <dgm:prSet loTypeId="urn:microsoft.com/office/officeart/2011/layout/HexagonRadial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F9ABBA-BC8A-49C6-A99A-B8AD4CA843E2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Language learning</a:t>
          </a:r>
          <a:endParaRPr lang="en-US" sz="2000" dirty="0">
            <a:solidFill>
              <a:srgbClr val="002060"/>
            </a:solidFill>
          </a:endParaRPr>
        </a:p>
      </dgm:t>
    </dgm:pt>
    <dgm:pt modelId="{67CA28C5-FF24-4A58-8B10-EE912D2BEE8D}" type="parTrans" cxnId="{DC397A5F-A3DE-4463-BBF0-A517AEADE3EB}">
      <dgm:prSet/>
      <dgm:spPr/>
      <dgm:t>
        <a:bodyPr/>
        <a:lstStyle/>
        <a:p>
          <a:endParaRPr lang="en-US" sz="2000"/>
        </a:p>
      </dgm:t>
    </dgm:pt>
    <dgm:pt modelId="{D4D1D692-5CDB-4AAF-B1B5-6F13300D7255}" type="sibTrans" cxnId="{DC397A5F-A3DE-4463-BBF0-A517AEADE3EB}">
      <dgm:prSet/>
      <dgm:spPr/>
      <dgm:t>
        <a:bodyPr/>
        <a:lstStyle/>
        <a:p>
          <a:endParaRPr lang="en-US" sz="2000"/>
        </a:p>
      </dgm:t>
    </dgm:pt>
    <dgm:pt modelId="{02E0C82C-A6DB-477C-B024-3486AA061CA1}">
      <dgm:prSet phldrT="[Text]" custT="1"/>
      <dgm:spPr/>
      <dgm:t>
        <a:bodyPr/>
        <a:lstStyle/>
        <a:p>
          <a:r>
            <a:rPr lang="en-US" sz="2000" dirty="0" smtClean="0"/>
            <a:t>Students</a:t>
          </a:r>
        </a:p>
        <a:p>
          <a:r>
            <a:rPr lang="en-US" sz="2000" dirty="0" smtClean="0"/>
            <a:t>Motivation</a:t>
          </a:r>
          <a:endParaRPr lang="en-US" sz="2000" dirty="0"/>
        </a:p>
      </dgm:t>
    </dgm:pt>
    <dgm:pt modelId="{CD6C340E-CED9-4D05-A700-30027481688C}" type="parTrans" cxnId="{E2561341-04B4-4E75-B2AA-5C4C9F4441B6}">
      <dgm:prSet/>
      <dgm:spPr/>
      <dgm:t>
        <a:bodyPr/>
        <a:lstStyle/>
        <a:p>
          <a:endParaRPr lang="en-US" sz="2000"/>
        </a:p>
      </dgm:t>
    </dgm:pt>
    <dgm:pt modelId="{0674208D-9B67-4928-8511-9A92A623D632}" type="sibTrans" cxnId="{E2561341-04B4-4E75-B2AA-5C4C9F4441B6}">
      <dgm:prSet/>
      <dgm:spPr/>
      <dgm:t>
        <a:bodyPr/>
        <a:lstStyle/>
        <a:p>
          <a:endParaRPr lang="en-US" sz="2000"/>
        </a:p>
      </dgm:t>
    </dgm:pt>
    <dgm:pt modelId="{B4EC83E9-F743-4FB8-A9C5-FA5295B61C01}">
      <dgm:prSet phldrT="[Text]" custT="1"/>
      <dgm:spPr/>
      <dgm:t>
        <a:bodyPr/>
        <a:lstStyle/>
        <a:p>
          <a:r>
            <a:rPr lang="en-US" sz="2000" dirty="0" smtClean="0"/>
            <a:t>Family support</a:t>
          </a:r>
          <a:endParaRPr lang="en-US" sz="2000" dirty="0"/>
        </a:p>
      </dgm:t>
    </dgm:pt>
    <dgm:pt modelId="{6D4A007E-8568-41C6-85E6-B85083D6AE4B}" type="parTrans" cxnId="{2C321DE6-1E76-4BF7-845A-B9A5629E4C75}">
      <dgm:prSet/>
      <dgm:spPr/>
      <dgm:t>
        <a:bodyPr/>
        <a:lstStyle/>
        <a:p>
          <a:endParaRPr lang="en-US" sz="2000"/>
        </a:p>
      </dgm:t>
    </dgm:pt>
    <dgm:pt modelId="{44DE9E47-6061-4FCF-8ECF-58165AA91048}" type="sibTrans" cxnId="{2C321DE6-1E76-4BF7-845A-B9A5629E4C75}">
      <dgm:prSet/>
      <dgm:spPr/>
      <dgm:t>
        <a:bodyPr/>
        <a:lstStyle/>
        <a:p>
          <a:endParaRPr lang="en-US" sz="2000"/>
        </a:p>
      </dgm:t>
    </dgm:pt>
    <dgm:pt modelId="{BDD7E4CF-5B13-4B30-8952-28E877B84B4B}">
      <dgm:prSet phldrT="[Text]" custT="1"/>
      <dgm:spPr/>
      <dgm:t>
        <a:bodyPr/>
        <a:lstStyle/>
        <a:p>
          <a:r>
            <a:rPr lang="en-US" sz="2000" dirty="0" smtClean="0"/>
            <a:t>Language </a:t>
          </a:r>
          <a:r>
            <a:rPr lang="en-US" sz="1600" dirty="0" smtClean="0"/>
            <a:t>environment</a:t>
          </a:r>
          <a:endParaRPr lang="en-US" sz="1600" dirty="0"/>
        </a:p>
      </dgm:t>
    </dgm:pt>
    <dgm:pt modelId="{839BE33E-B7C9-4EED-82A0-4B7A4EAA57F4}" type="parTrans" cxnId="{49AA0F34-C536-401D-B1A7-EB23C3047715}">
      <dgm:prSet/>
      <dgm:spPr/>
      <dgm:t>
        <a:bodyPr/>
        <a:lstStyle/>
        <a:p>
          <a:endParaRPr lang="en-US" sz="2000"/>
        </a:p>
      </dgm:t>
    </dgm:pt>
    <dgm:pt modelId="{B9E7B4A8-096A-4F77-BCEB-DB6CD7E8665C}" type="sibTrans" cxnId="{49AA0F34-C536-401D-B1A7-EB23C3047715}">
      <dgm:prSet/>
      <dgm:spPr/>
      <dgm:t>
        <a:bodyPr/>
        <a:lstStyle/>
        <a:p>
          <a:endParaRPr lang="en-US" sz="2000"/>
        </a:p>
      </dgm:t>
    </dgm:pt>
    <dgm:pt modelId="{84349194-9FC2-4AEA-8186-19907EE20B22}">
      <dgm:prSet phldrT="[Text]" custT="1"/>
      <dgm:spPr/>
      <dgm:t>
        <a:bodyPr/>
        <a:lstStyle/>
        <a:p>
          <a:r>
            <a:rPr lang="en-US" sz="2000" dirty="0" smtClean="0"/>
            <a:t>Extra support (</a:t>
          </a:r>
          <a:r>
            <a:rPr lang="en-US" sz="2000" dirty="0" err="1" smtClean="0"/>
            <a:t>eg</a:t>
          </a:r>
          <a:r>
            <a:rPr lang="en-US" sz="2000" dirty="0" smtClean="0"/>
            <a:t>. Tutorial)</a:t>
          </a:r>
          <a:endParaRPr lang="en-US" sz="2000" dirty="0"/>
        </a:p>
      </dgm:t>
    </dgm:pt>
    <dgm:pt modelId="{262B4393-FA86-471C-A9AD-3615BBBD5093}" type="parTrans" cxnId="{D26A7020-13A8-4518-90A3-C64BF04D5366}">
      <dgm:prSet/>
      <dgm:spPr/>
      <dgm:t>
        <a:bodyPr/>
        <a:lstStyle/>
        <a:p>
          <a:endParaRPr lang="en-US" sz="2000"/>
        </a:p>
      </dgm:t>
    </dgm:pt>
    <dgm:pt modelId="{509368BB-4FDC-445E-9513-2C4696EC71C4}" type="sibTrans" cxnId="{D26A7020-13A8-4518-90A3-C64BF04D5366}">
      <dgm:prSet/>
      <dgm:spPr/>
      <dgm:t>
        <a:bodyPr/>
        <a:lstStyle/>
        <a:p>
          <a:endParaRPr lang="en-US" sz="2000"/>
        </a:p>
      </dgm:t>
    </dgm:pt>
    <dgm:pt modelId="{15B2D7F1-E1AB-459E-8471-DA8FE1137595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Teacher’s support/ encouragement</a:t>
          </a:r>
          <a:endParaRPr lang="en-US" sz="2000" dirty="0">
            <a:solidFill>
              <a:srgbClr val="002060"/>
            </a:solidFill>
          </a:endParaRPr>
        </a:p>
      </dgm:t>
    </dgm:pt>
    <dgm:pt modelId="{772C5A19-0382-4600-80CD-E3094C89A062}" type="parTrans" cxnId="{8870BB16-03A0-4AE6-8A08-D9E2460AFCAF}">
      <dgm:prSet/>
      <dgm:spPr/>
      <dgm:t>
        <a:bodyPr/>
        <a:lstStyle/>
        <a:p>
          <a:endParaRPr lang="en-US" sz="2000"/>
        </a:p>
      </dgm:t>
    </dgm:pt>
    <dgm:pt modelId="{23DDBD80-77DA-4FC7-8D36-129D5A95F35F}" type="sibTrans" cxnId="{8870BB16-03A0-4AE6-8A08-D9E2460AFCAF}">
      <dgm:prSet/>
      <dgm:spPr/>
      <dgm:t>
        <a:bodyPr/>
        <a:lstStyle/>
        <a:p>
          <a:endParaRPr lang="en-US" sz="2000"/>
        </a:p>
      </dgm:t>
    </dgm:pt>
    <dgm:pt modelId="{DF8E5ACD-B9D2-4677-9146-AED614F3FC62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25000"/>
                </a:schemeClr>
              </a:solidFill>
            </a:rPr>
            <a:t>Proper Chinese </a:t>
          </a:r>
          <a:r>
            <a:rPr lang="en-US" sz="1800" dirty="0" smtClean="0">
              <a:solidFill>
                <a:schemeClr val="accent1">
                  <a:lumMod val="25000"/>
                </a:schemeClr>
              </a:solidFill>
            </a:rPr>
            <a:t>curriculum</a:t>
          </a:r>
          <a:endParaRPr lang="en-US" sz="1800" dirty="0">
            <a:solidFill>
              <a:schemeClr val="accent1">
                <a:lumMod val="25000"/>
              </a:schemeClr>
            </a:solidFill>
          </a:endParaRPr>
        </a:p>
      </dgm:t>
    </dgm:pt>
    <dgm:pt modelId="{F3CC5093-6F34-4443-A776-914E3B50D3F3}" type="parTrans" cxnId="{72D69240-13AA-4728-89EE-8948827A1584}">
      <dgm:prSet/>
      <dgm:spPr/>
      <dgm:t>
        <a:bodyPr/>
        <a:lstStyle/>
        <a:p>
          <a:endParaRPr lang="en-US" sz="2000"/>
        </a:p>
      </dgm:t>
    </dgm:pt>
    <dgm:pt modelId="{C8678E0A-63A4-4F96-83C4-E713B4C2C83E}" type="sibTrans" cxnId="{72D69240-13AA-4728-89EE-8948827A1584}">
      <dgm:prSet/>
      <dgm:spPr/>
      <dgm:t>
        <a:bodyPr/>
        <a:lstStyle/>
        <a:p>
          <a:endParaRPr lang="en-US" sz="2000"/>
        </a:p>
      </dgm:t>
    </dgm:pt>
    <dgm:pt modelId="{82AD7BD4-D3CF-40FA-BCD3-A32B6C6FE8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zh-HK" altLang="en-US"/>
        </a:p>
      </dgm:t>
    </dgm:pt>
    <dgm:pt modelId="{911EF0D8-2DA4-43BC-82B6-0CED572526B6}" type="sibTrans" cxnId="{FF2E8FDB-7B8B-48E7-9A76-9FBA0F02516E}">
      <dgm:prSet/>
      <dgm:spPr/>
      <dgm:t>
        <a:bodyPr/>
        <a:lstStyle/>
        <a:p>
          <a:endParaRPr lang="en-US" sz="2000"/>
        </a:p>
      </dgm:t>
    </dgm:pt>
    <dgm:pt modelId="{8043E90D-7ADB-4D85-B77E-4589329D70ED}" type="parTrans" cxnId="{FF2E8FDB-7B8B-48E7-9A76-9FBA0F02516E}">
      <dgm:prSet/>
      <dgm:spPr/>
      <dgm:t>
        <a:bodyPr/>
        <a:lstStyle/>
        <a:p>
          <a:endParaRPr lang="en-US" sz="2000"/>
        </a:p>
      </dgm:t>
    </dgm:pt>
    <dgm:pt modelId="{33703D9D-A388-43E8-93D0-140DE64ECC6F}" type="pres">
      <dgm:prSet presAssocID="{F454CC32-C5B6-4BB1-9115-F048910052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HK" altLang="en-US"/>
        </a:p>
      </dgm:t>
    </dgm:pt>
    <dgm:pt modelId="{E20626EE-E73F-434F-8D60-CFAE6FFF1459}" type="pres">
      <dgm:prSet presAssocID="{EAF9ABBA-BC8A-49C6-A99A-B8AD4CA843E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HK" altLang="en-US"/>
        </a:p>
      </dgm:t>
    </dgm:pt>
    <dgm:pt modelId="{5F0A1AFE-689C-4071-86A8-723C5103867C}" type="pres">
      <dgm:prSet presAssocID="{02E0C82C-A6DB-477C-B024-3486AA061CA1}" presName="Accent1" presStyleCnt="0"/>
      <dgm:spPr/>
    </dgm:pt>
    <dgm:pt modelId="{96FE3478-3D94-41BC-A90B-425ABD071515}" type="pres">
      <dgm:prSet presAssocID="{02E0C82C-A6DB-477C-B024-3486AA061CA1}" presName="Accent" presStyleLbl="bgShp" presStyleIdx="0" presStyleCnt="6"/>
      <dgm:spPr/>
    </dgm:pt>
    <dgm:pt modelId="{83A1D00B-78A0-410B-8F1B-BA531AE36A20}" type="pres">
      <dgm:prSet presAssocID="{02E0C82C-A6DB-477C-B024-3486AA061CA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6B0DCB7-97AC-4DEC-A32C-8E62C78FCB4B}" type="pres">
      <dgm:prSet presAssocID="{B4EC83E9-F743-4FB8-A9C5-FA5295B61C01}" presName="Accent2" presStyleCnt="0"/>
      <dgm:spPr/>
    </dgm:pt>
    <dgm:pt modelId="{54008D84-CE42-4C4F-B4FA-13B6CB1A6F09}" type="pres">
      <dgm:prSet presAssocID="{B4EC83E9-F743-4FB8-A9C5-FA5295B61C01}" presName="Accent" presStyleLbl="bgShp" presStyleIdx="1" presStyleCnt="6"/>
      <dgm:spPr/>
    </dgm:pt>
    <dgm:pt modelId="{F00898B4-30DA-4B40-9C0C-FE3F033BA288}" type="pres">
      <dgm:prSet presAssocID="{B4EC83E9-F743-4FB8-A9C5-FA5295B61C01}" presName="Child2" presStyleLbl="node1" presStyleIdx="1" presStyleCnt="6" custLinFactNeighborX="-8515" custLinFactNeighborY="-19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0A1B5D-80AB-4556-8CAB-D2BDEDF9AC1A}" type="pres">
      <dgm:prSet presAssocID="{BDD7E4CF-5B13-4B30-8952-28E877B84B4B}" presName="Accent3" presStyleCnt="0"/>
      <dgm:spPr/>
    </dgm:pt>
    <dgm:pt modelId="{18905E97-83BB-403D-B9AE-2FEE856CA63C}" type="pres">
      <dgm:prSet presAssocID="{BDD7E4CF-5B13-4B30-8952-28E877B84B4B}" presName="Accent" presStyleLbl="bgShp" presStyleIdx="2" presStyleCnt="6"/>
      <dgm:spPr/>
    </dgm:pt>
    <dgm:pt modelId="{E9E690A8-A49D-4AC2-A184-F164F4656CE1}" type="pres">
      <dgm:prSet presAssocID="{BDD7E4CF-5B13-4B30-8952-28E877B84B4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BF55AB8-968B-4D29-85A5-B1C67B8CF5D3}" type="pres">
      <dgm:prSet presAssocID="{84349194-9FC2-4AEA-8186-19907EE20B22}" presName="Accent4" presStyleCnt="0"/>
      <dgm:spPr/>
    </dgm:pt>
    <dgm:pt modelId="{520CD624-438F-4826-9CCC-5E60A19691C4}" type="pres">
      <dgm:prSet presAssocID="{84349194-9FC2-4AEA-8186-19907EE20B22}" presName="Accent" presStyleLbl="bgShp" presStyleIdx="3" presStyleCnt="6"/>
      <dgm:spPr/>
    </dgm:pt>
    <dgm:pt modelId="{19C5EAC8-6BD3-418E-8945-38B82B938F97}" type="pres">
      <dgm:prSet presAssocID="{84349194-9FC2-4AEA-8186-19907EE20B2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5DACA0D-E1C6-43BA-8988-A8819E817985}" type="pres">
      <dgm:prSet presAssocID="{15B2D7F1-E1AB-459E-8471-DA8FE1137595}" presName="Accent5" presStyleCnt="0"/>
      <dgm:spPr/>
    </dgm:pt>
    <dgm:pt modelId="{CC207037-CD4A-4A2F-B364-B1D87DC6D709}" type="pres">
      <dgm:prSet presAssocID="{15B2D7F1-E1AB-459E-8471-DA8FE1137595}" presName="Accent" presStyleLbl="bgShp" presStyleIdx="4" presStyleCnt="6"/>
      <dgm:spPr/>
    </dgm:pt>
    <dgm:pt modelId="{57EB23A9-3F48-4CB2-BEEB-07B19F6347F2}" type="pres">
      <dgm:prSet presAssocID="{15B2D7F1-E1AB-459E-8471-DA8FE113759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3DA3F23-7C58-4F7A-8576-8A021146C8AB}" type="pres">
      <dgm:prSet presAssocID="{DF8E5ACD-B9D2-4677-9146-AED614F3FC62}" presName="Accent6" presStyleCnt="0"/>
      <dgm:spPr/>
    </dgm:pt>
    <dgm:pt modelId="{68EB7EFB-7E06-4D1F-8917-44F76D9144CA}" type="pres">
      <dgm:prSet presAssocID="{DF8E5ACD-B9D2-4677-9146-AED614F3FC62}" presName="Accent" presStyleLbl="bgShp" presStyleIdx="5" presStyleCnt="6"/>
      <dgm:spPr/>
    </dgm:pt>
    <dgm:pt modelId="{9593AAAC-0C4B-4130-AC83-9496BFAC17A2}" type="pres">
      <dgm:prSet presAssocID="{DF8E5ACD-B9D2-4677-9146-AED614F3FC6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DB8B288D-F4BE-4923-8BD3-612FE4E3391D}" type="presOf" srcId="{15B2D7F1-E1AB-459E-8471-DA8FE1137595}" destId="{57EB23A9-3F48-4CB2-BEEB-07B19F6347F2}" srcOrd="0" destOrd="0" presId="urn:microsoft.com/office/officeart/2011/layout/HexagonRadial"/>
    <dgm:cxn modelId="{A02341B2-0683-4AE4-9599-8F24CC5DFCA3}" type="presOf" srcId="{DF8E5ACD-B9D2-4677-9146-AED614F3FC62}" destId="{9593AAAC-0C4B-4130-AC83-9496BFAC17A2}" srcOrd="0" destOrd="0" presId="urn:microsoft.com/office/officeart/2011/layout/HexagonRadial"/>
    <dgm:cxn modelId="{D26A7020-13A8-4518-90A3-C64BF04D5366}" srcId="{EAF9ABBA-BC8A-49C6-A99A-B8AD4CA843E2}" destId="{84349194-9FC2-4AEA-8186-19907EE20B22}" srcOrd="3" destOrd="0" parTransId="{262B4393-FA86-471C-A9AD-3615BBBD5093}" sibTransId="{509368BB-4FDC-445E-9513-2C4696EC71C4}"/>
    <dgm:cxn modelId="{49AA0F34-C536-401D-B1A7-EB23C3047715}" srcId="{EAF9ABBA-BC8A-49C6-A99A-B8AD4CA843E2}" destId="{BDD7E4CF-5B13-4B30-8952-28E877B84B4B}" srcOrd="2" destOrd="0" parTransId="{839BE33E-B7C9-4EED-82A0-4B7A4EAA57F4}" sibTransId="{B9E7B4A8-096A-4F77-BCEB-DB6CD7E8665C}"/>
    <dgm:cxn modelId="{DC397A5F-A3DE-4463-BBF0-A517AEADE3EB}" srcId="{F454CC32-C5B6-4BB1-9115-F048910052A8}" destId="{EAF9ABBA-BC8A-49C6-A99A-B8AD4CA843E2}" srcOrd="0" destOrd="0" parTransId="{67CA28C5-FF24-4A58-8B10-EE912D2BEE8D}" sibTransId="{D4D1D692-5CDB-4AAF-B1B5-6F13300D7255}"/>
    <dgm:cxn modelId="{CB1D8484-F6EC-4ACC-A01F-B5578EC8497D}" type="presOf" srcId="{BDD7E4CF-5B13-4B30-8952-28E877B84B4B}" destId="{E9E690A8-A49D-4AC2-A184-F164F4656CE1}" srcOrd="0" destOrd="0" presId="urn:microsoft.com/office/officeart/2011/layout/HexagonRadial"/>
    <dgm:cxn modelId="{8870BB16-03A0-4AE6-8A08-D9E2460AFCAF}" srcId="{EAF9ABBA-BC8A-49C6-A99A-B8AD4CA843E2}" destId="{15B2D7F1-E1AB-459E-8471-DA8FE1137595}" srcOrd="4" destOrd="0" parTransId="{772C5A19-0382-4600-80CD-E3094C89A062}" sibTransId="{23DDBD80-77DA-4FC7-8D36-129D5A95F35F}"/>
    <dgm:cxn modelId="{72D69240-13AA-4728-89EE-8948827A1584}" srcId="{EAF9ABBA-BC8A-49C6-A99A-B8AD4CA843E2}" destId="{DF8E5ACD-B9D2-4677-9146-AED614F3FC62}" srcOrd="5" destOrd="0" parTransId="{F3CC5093-6F34-4443-A776-914E3B50D3F3}" sibTransId="{C8678E0A-63A4-4F96-83C4-E713B4C2C83E}"/>
    <dgm:cxn modelId="{CC601C17-58AD-489A-8421-38BBB39E7262}" type="presOf" srcId="{EAF9ABBA-BC8A-49C6-A99A-B8AD4CA843E2}" destId="{E20626EE-E73F-434F-8D60-CFAE6FFF1459}" srcOrd="0" destOrd="0" presId="urn:microsoft.com/office/officeart/2011/layout/HexagonRadial"/>
    <dgm:cxn modelId="{2C321DE6-1E76-4BF7-845A-B9A5629E4C75}" srcId="{EAF9ABBA-BC8A-49C6-A99A-B8AD4CA843E2}" destId="{B4EC83E9-F743-4FB8-A9C5-FA5295B61C01}" srcOrd="1" destOrd="0" parTransId="{6D4A007E-8568-41C6-85E6-B85083D6AE4B}" sibTransId="{44DE9E47-6061-4FCF-8ECF-58165AA91048}"/>
    <dgm:cxn modelId="{FF2E8FDB-7B8B-48E7-9A76-9FBA0F02516E}" srcId="{EAF9ABBA-BC8A-49C6-A99A-B8AD4CA843E2}" destId="{82AD7BD4-D3CF-40FA-BCD3-A32B6C6FE85B}" srcOrd="6" destOrd="0" parTransId="{8043E90D-7ADB-4D85-B77E-4589329D70ED}" sibTransId="{911EF0D8-2DA4-43BC-82B6-0CED572526B6}"/>
    <dgm:cxn modelId="{915F02E7-B4D0-44C4-B18D-EF6706DDC07D}" type="presOf" srcId="{02E0C82C-A6DB-477C-B024-3486AA061CA1}" destId="{83A1D00B-78A0-410B-8F1B-BA531AE36A20}" srcOrd="0" destOrd="0" presId="urn:microsoft.com/office/officeart/2011/layout/HexagonRadial"/>
    <dgm:cxn modelId="{8A4940AB-4F52-445A-9201-06E05704E6DE}" type="presOf" srcId="{84349194-9FC2-4AEA-8186-19907EE20B22}" destId="{19C5EAC8-6BD3-418E-8945-38B82B938F97}" srcOrd="0" destOrd="0" presId="urn:microsoft.com/office/officeart/2011/layout/HexagonRadial"/>
    <dgm:cxn modelId="{11921888-6611-41CB-A2E3-B4E84F7C3448}" type="presOf" srcId="{B4EC83E9-F743-4FB8-A9C5-FA5295B61C01}" destId="{F00898B4-30DA-4B40-9C0C-FE3F033BA288}" srcOrd="0" destOrd="0" presId="urn:microsoft.com/office/officeart/2011/layout/HexagonRadial"/>
    <dgm:cxn modelId="{E2561341-04B4-4E75-B2AA-5C4C9F4441B6}" srcId="{EAF9ABBA-BC8A-49C6-A99A-B8AD4CA843E2}" destId="{02E0C82C-A6DB-477C-B024-3486AA061CA1}" srcOrd="0" destOrd="0" parTransId="{CD6C340E-CED9-4D05-A700-30027481688C}" sibTransId="{0674208D-9B67-4928-8511-9A92A623D632}"/>
    <dgm:cxn modelId="{4A9F5680-0F4B-41FB-8BA1-A2FF3DB13638}" type="presOf" srcId="{F454CC32-C5B6-4BB1-9115-F048910052A8}" destId="{33703D9D-A388-43E8-93D0-140DE64ECC6F}" srcOrd="0" destOrd="0" presId="urn:microsoft.com/office/officeart/2011/layout/HexagonRadial"/>
    <dgm:cxn modelId="{94F9F6DD-628D-4E81-BAA8-05C9BB0B03D3}" type="presParOf" srcId="{33703D9D-A388-43E8-93D0-140DE64ECC6F}" destId="{E20626EE-E73F-434F-8D60-CFAE6FFF1459}" srcOrd="0" destOrd="0" presId="urn:microsoft.com/office/officeart/2011/layout/HexagonRadial"/>
    <dgm:cxn modelId="{7538ABFD-009B-4004-8959-9B37D7A3E216}" type="presParOf" srcId="{33703D9D-A388-43E8-93D0-140DE64ECC6F}" destId="{5F0A1AFE-689C-4071-86A8-723C5103867C}" srcOrd="1" destOrd="0" presId="urn:microsoft.com/office/officeart/2011/layout/HexagonRadial"/>
    <dgm:cxn modelId="{972D6535-7ADA-4CC5-9D7A-06D93EB6724C}" type="presParOf" srcId="{5F0A1AFE-689C-4071-86A8-723C5103867C}" destId="{96FE3478-3D94-41BC-A90B-425ABD071515}" srcOrd="0" destOrd="0" presId="urn:microsoft.com/office/officeart/2011/layout/HexagonRadial"/>
    <dgm:cxn modelId="{68838B15-F8A1-40D7-B2BF-AD73C7188A33}" type="presParOf" srcId="{33703D9D-A388-43E8-93D0-140DE64ECC6F}" destId="{83A1D00B-78A0-410B-8F1B-BA531AE36A20}" srcOrd="2" destOrd="0" presId="urn:microsoft.com/office/officeart/2011/layout/HexagonRadial"/>
    <dgm:cxn modelId="{63D23BB9-1D1E-4060-A4F9-3324910C6E67}" type="presParOf" srcId="{33703D9D-A388-43E8-93D0-140DE64ECC6F}" destId="{C6B0DCB7-97AC-4DEC-A32C-8E62C78FCB4B}" srcOrd="3" destOrd="0" presId="urn:microsoft.com/office/officeart/2011/layout/HexagonRadial"/>
    <dgm:cxn modelId="{4483F7C9-A390-41B0-A54D-225BD6CC026E}" type="presParOf" srcId="{C6B0DCB7-97AC-4DEC-A32C-8E62C78FCB4B}" destId="{54008D84-CE42-4C4F-B4FA-13B6CB1A6F09}" srcOrd="0" destOrd="0" presId="urn:microsoft.com/office/officeart/2011/layout/HexagonRadial"/>
    <dgm:cxn modelId="{A4BDB839-77DD-4F3D-ABC0-675EEE09FBC0}" type="presParOf" srcId="{33703D9D-A388-43E8-93D0-140DE64ECC6F}" destId="{F00898B4-30DA-4B40-9C0C-FE3F033BA288}" srcOrd="4" destOrd="0" presId="urn:microsoft.com/office/officeart/2011/layout/HexagonRadial"/>
    <dgm:cxn modelId="{78A14130-C78B-4C28-AA63-6B2B57BC5666}" type="presParOf" srcId="{33703D9D-A388-43E8-93D0-140DE64ECC6F}" destId="{840A1B5D-80AB-4556-8CAB-D2BDEDF9AC1A}" srcOrd="5" destOrd="0" presId="urn:microsoft.com/office/officeart/2011/layout/HexagonRadial"/>
    <dgm:cxn modelId="{04F2D0A1-9DDE-48FA-9536-E98416267B01}" type="presParOf" srcId="{840A1B5D-80AB-4556-8CAB-D2BDEDF9AC1A}" destId="{18905E97-83BB-403D-B9AE-2FEE856CA63C}" srcOrd="0" destOrd="0" presId="urn:microsoft.com/office/officeart/2011/layout/HexagonRadial"/>
    <dgm:cxn modelId="{D1FB5FF0-22E7-4AB4-A499-B70C6506E757}" type="presParOf" srcId="{33703D9D-A388-43E8-93D0-140DE64ECC6F}" destId="{E9E690A8-A49D-4AC2-A184-F164F4656CE1}" srcOrd="6" destOrd="0" presId="urn:microsoft.com/office/officeart/2011/layout/HexagonRadial"/>
    <dgm:cxn modelId="{3F02A4AA-F8BB-400F-8272-1FDF70F0964D}" type="presParOf" srcId="{33703D9D-A388-43E8-93D0-140DE64ECC6F}" destId="{3BF55AB8-968B-4D29-85A5-B1C67B8CF5D3}" srcOrd="7" destOrd="0" presId="urn:microsoft.com/office/officeart/2011/layout/HexagonRadial"/>
    <dgm:cxn modelId="{A2777CEE-A7CF-4CBE-817E-68F9168CC109}" type="presParOf" srcId="{3BF55AB8-968B-4D29-85A5-B1C67B8CF5D3}" destId="{520CD624-438F-4826-9CCC-5E60A19691C4}" srcOrd="0" destOrd="0" presId="urn:microsoft.com/office/officeart/2011/layout/HexagonRadial"/>
    <dgm:cxn modelId="{EFB1D57C-E767-46A4-AEBE-A1F5B552FFDE}" type="presParOf" srcId="{33703D9D-A388-43E8-93D0-140DE64ECC6F}" destId="{19C5EAC8-6BD3-418E-8945-38B82B938F97}" srcOrd="8" destOrd="0" presId="urn:microsoft.com/office/officeart/2011/layout/HexagonRadial"/>
    <dgm:cxn modelId="{C2D112EC-F5C4-4866-BBA5-2A4FF099F32C}" type="presParOf" srcId="{33703D9D-A388-43E8-93D0-140DE64ECC6F}" destId="{B5DACA0D-E1C6-43BA-8988-A8819E817985}" srcOrd="9" destOrd="0" presId="urn:microsoft.com/office/officeart/2011/layout/HexagonRadial"/>
    <dgm:cxn modelId="{AA52419F-95D4-4FB2-9D08-88514A2AB1CE}" type="presParOf" srcId="{B5DACA0D-E1C6-43BA-8988-A8819E817985}" destId="{CC207037-CD4A-4A2F-B364-B1D87DC6D709}" srcOrd="0" destOrd="0" presId="urn:microsoft.com/office/officeart/2011/layout/HexagonRadial"/>
    <dgm:cxn modelId="{8D485E48-A18A-438F-997E-7DC9B929EEA7}" type="presParOf" srcId="{33703D9D-A388-43E8-93D0-140DE64ECC6F}" destId="{57EB23A9-3F48-4CB2-BEEB-07B19F6347F2}" srcOrd="10" destOrd="0" presId="urn:microsoft.com/office/officeart/2011/layout/HexagonRadial"/>
    <dgm:cxn modelId="{35A2FD5A-9882-49D7-BA55-EAB2F66F4CE1}" type="presParOf" srcId="{33703D9D-A388-43E8-93D0-140DE64ECC6F}" destId="{23DA3F23-7C58-4F7A-8576-8A021146C8AB}" srcOrd="11" destOrd="0" presId="urn:microsoft.com/office/officeart/2011/layout/HexagonRadial"/>
    <dgm:cxn modelId="{25D04A65-2AB9-4571-A792-8A1245674FC0}" type="presParOf" srcId="{23DA3F23-7C58-4F7A-8576-8A021146C8AB}" destId="{68EB7EFB-7E06-4D1F-8917-44F76D9144CA}" srcOrd="0" destOrd="0" presId="urn:microsoft.com/office/officeart/2011/layout/HexagonRadial"/>
    <dgm:cxn modelId="{9FAD08B8-75D8-41CE-8E3A-F8629A3200EF}" type="presParOf" srcId="{33703D9D-A388-43E8-93D0-140DE64ECC6F}" destId="{9593AAAC-0C4B-4130-AC83-9496BFAC17A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626EE-E73F-434F-8D60-CFAE6FFF1459}">
      <dsp:nvSpPr>
        <dsp:cNvPr id="0" name=""/>
        <dsp:cNvSpPr/>
      </dsp:nvSpPr>
      <dsp:spPr>
        <a:xfrm>
          <a:off x="2767749" y="1750743"/>
          <a:ext cx="2225270" cy="192494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Language learning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136507" y="2069734"/>
        <a:ext cx="1487754" cy="1286967"/>
      </dsp:txXfrm>
    </dsp:sp>
    <dsp:sp modelId="{54008D84-CE42-4C4F-B4FA-13B6CB1A6F09}">
      <dsp:nvSpPr>
        <dsp:cNvPr id="0" name=""/>
        <dsp:cNvSpPr/>
      </dsp:nvSpPr>
      <dsp:spPr>
        <a:xfrm>
          <a:off x="4161196" y="829784"/>
          <a:ext cx="839588" cy="72341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1D00B-78A0-410B-8F1B-BA531AE36A20}">
      <dsp:nvSpPr>
        <dsp:cNvPr id="0" name=""/>
        <dsp:cNvSpPr/>
      </dsp:nvSpPr>
      <dsp:spPr>
        <a:xfrm>
          <a:off x="2972729" y="0"/>
          <a:ext cx="1823593" cy="157762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Motivation</a:t>
          </a:r>
          <a:endParaRPr lang="en-US" sz="2000" kern="1200" dirty="0"/>
        </a:p>
      </dsp:txBody>
      <dsp:txXfrm>
        <a:off x="3274937" y="261446"/>
        <a:ext cx="1219177" cy="1054730"/>
      </dsp:txXfrm>
    </dsp:sp>
    <dsp:sp modelId="{18905E97-83BB-403D-B9AE-2FEE856CA63C}">
      <dsp:nvSpPr>
        <dsp:cNvPr id="0" name=""/>
        <dsp:cNvSpPr/>
      </dsp:nvSpPr>
      <dsp:spPr>
        <a:xfrm>
          <a:off x="5141061" y="2182187"/>
          <a:ext cx="839588" cy="72341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898B4-30DA-4B40-9C0C-FE3F033BA288}">
      <dsp:nvSpPr>
        <dsp:cNvPr id="0" name=""/>
        <dsp:cNvSpPr/>
      </dsp:nvSpPr>
      <dsp:spPr>
        <a:xfrm>
          <a:off x="4489897" y="669017"/>
          <a:ext cx="1823593" cy="157762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Family support</a:t>
          </a:r>
          <a:endParaRPr lang="en-US" sz="2000" kern="1200" dirty="0"/>
        </a:p>
      </dsp:txBody>
      <dsp:txXfrm>
        <a:off x="4792105" y="930463"/>
        <a:ext cx="1219177" cy="1054730"/>
      </dsp:txXfrm>
    </dsp:sp>
    <dsp:sp modelId="{520CD624-438F-4826-9CCC-5E60A19691C4}">
      <dsp:nvSpPr>
        <dsp:cNvPr id="0" name=""/>
        <dsp:cNvSpPr/>
      </dsp:nvSpPr>
      <dsp:spPr>
        <a:xfrm>
          <a:off x="4460384" y="3708796"/>
          <a:ext cx="839588" cy="72341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690A8-A49D-4AC2-A184-F164F4656CE1}">
      <dsp:nvSpPr>
        <dsp:cNvPr id="0" name=""/>
        <dsp:cNvSpPr/>
      </dsp:nvSpPr>
      <dsp:spPr>
        <a:xfrm>
          <a:off x="4645176" y="2877926"/>
          <a:ext cx="1823593" cy="157762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Language </a:t>
          </a:r>
          <a:r>
            <a:rPr lang="en-US" sz="1600" kern="1200" dirty="0" smtClean="0"/>
            <a:t>environment</a:t>
          </a:r>
          <a:endParaRPr lang="en-US" sz="1600" kern="1200" dirty="0"/>
        </a:p>
      </dsp:txBody>
      <dsp:txXfrm>
        <a:off x="4947384" y="3139372"/>
        <a:ext cx="1219177" cy="1054730"/>
      </dsp:txXfrm>
    </dsp:sp>
    <dsp:sp modelId="{CC207037-CD4A-4A2F-B364-B1D87DC6D709}">
      <dsp:nvSpPr>
        <dsp:cNvPr id="0" name=""/>
        <dsp:cNvSpPr/>
      </dsp:nvSpPr>
      <dsp:spPr>
        <a:xfrm>
          <a:off x="2771890" y="3867264"/>
          <a:ext cx="839588" cy="72341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5EAC8-6BD3-418E-8945-38B82B938F97}">
      <dsp:nvSpPr>
        <dsp:cNvPr id="0" name=""/>
        <dsp:cNvSpPr/>
      </dsp:nvSpPr>
      <dsp:spPr>
        <a:xfrm>
          <a:off x="2972729" y="3849355"/>
          <a:ext cx="1823593" cy="157762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Extra support (</a:t>
          </a:r>
          <a:r>
            <a:rPr lang="en-US" sz="2000" kern="1200" dirty="0" err="1" smtClean="0"/>
            <a:t>eg</a:t>
          </a:r>
          <a:r>
            <a:rPr lang="en-US" sz="2000" kern="1200" dirty="0" smtClean="0"/>
            <a:t>. Tutorial)</a:t>
          </a:r>
          <a:endParaRPr lang="en-US" sz="2000" kern="1200" dirty="0"/>
        </a:p>
      </dsp:txBody>
      <dsp:txXfrm>
        <a:off x="3274937" y="4110801"/>
        <a:ext cx="1219177" cy="1054730"/>
      </dsp:txXfrm>
    </dsp:sp>
    <dsp:sp modelId="{68EB7EFB-7E06-4D1F-8917-44F76D9144CA}">
      <dsp:nvSpPr>
        <dsp:cNvPr id="0" name=""/>
        <dsp:cNvSpPr/>
      </dsp:nvSpPr>
      <dsp:spPr>
        <a:xfrm>
          <a:off x="1775980" y="2515404"/>
          <a:ext cx="839588" cy="72341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B23A9-3F48-4CB2-BEEB-07B19F6347F2}">
      <dsp:nvSpPr>
        <dsp:cNvPr id="0" name=""/>
        <dsp:cNvSpPr/>
      </dsp:nvSpPr>
      <dsp:spPr>
        <a:xfrm>
          <a:off x="1292518" y="2879011"/>
          <a:ext cx="1823593" cy="157762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Teacher’s support/ encouragement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1594726" y="3140457"/>
        <a:ext cx="1219177" cy="1054730"/>
      </dsp:txXfrm>
    </dsp:sp>
    <dsp:sp modelId="{9593AAAC-0C4B-4130-AC83-9496BFAC17A2}">
      <dsp:nvSpPr>
        <dsp:cNvPr id="0" name=""/>
        <dsp:cNvSpPr/>
      </dsp:nvSpPr>
      <dsp:spPr>
        <a:xfrm>
          <a:off x="1292518" y="968172"/>
          <a:ext cx="1823593" cy="157762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25000"/>
                </a:schemeClr>
              </a:solidFill>
            </a:rPr>
            <a:t>Proper Chinese </a:t>
          </a:r>
          <a:r>
            <a:rPr lang="en-US" sz="1800" kern="1200" dirty="0" smtClean="0">
              <a:solidFill>
                <a:schemeClr val="accent1">
                  <a:lumMod val="25000"/>
                </a:schemeClr>
              </a:solidFill>
            </a:rPr>
            <a:t>curriculum</a:t>
          </a:r>
          <a:endParaRPr lang="en-US" sz="18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1594726" y="1229618"/>
        <a:ext cx="1219177" cy="105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BF3A7-FA68-42EB-8B90-1CB73684496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092EF-164F-4914-98CA-074D730C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6EFF1-00C3-4B36-8710-E0F0D1CF8BE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F9BBB-CA2E-4ECD-84CB-51BEC48D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7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F9BBB-CA2E-4ECD-84CB-51BEC48DA3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F9BBB-CA2E-4ECD-84CB-51BEC48DA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6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4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8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23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2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C6CE1B-2397-4949-B73C-8FF109F1B2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DA8219-33D4-4209-A688-52F0474E22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3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info@unison.org.h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772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400" dirty="0">
                <a:solidFill>
                  <a:srgbClr val="002060"/>
                </a:solidFill>
              </a:rPr>
              <a:t/>
            </a:r>
            <a:br>
              <a:rPr lang="en-US" altLang="zh-TW" sz="4400" dirty="0">
                <a:solidFill>
                  <a:srgbClr val="002060"/>
                </a:solidFill>
              </a:rPr>
            </a:br>
            <a:r>
              <a:rPr lang="zh-TW" altLang="en-US" sz="4800" dirty="0">
                <a:solidFill>
                  <a:schemeClr val="accent5">
                    <a:lumMod val="25000"/>
                  </a:schemeClr>
                </a:solidFill>
              </a:rPr>
              <a:t>支援少數族裔學生</a:t>
            </a:r>
            <a:r>
              <a:rPr lang="zh-TW" altLang="en-US" sz="4800" dirty="0" smtClean="0">
                <a:solidFill>
                  <a:schemeClr val="accent5">
                    <a:lumMod val="25000"/>
                  </a:schemeClr>
                </a:solidFill>
              </a:rPr>
              <a:t>小貼士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2800" b="0" dirty="0" smtClean="0">
                <a:solidFill>
                  <a:srgbClr val="002060"/>
                </a:solidFill>
              </a:rPr>
              <a:t>Tips on supporting </a:t>
            </a:r>
            <a:br>
              <a:rPr lang="en-US" sz="2800" b="0" dirty="0" smtClean="0">
                <a:solidFill>
                  <a:srgbClr val="002060"/>
                </a:solidFill>
              </a:rPr>
            </a:br>
            <a:r>
              <a:rPr lang="en-US" sz="2800" b="0" dirty="0" smtClean="0">
                <a:solidFill>
                  <a:srgbClr val="002060"/>
                </a:solidFill>
              </a:rPr>
              <a:t>Non-Chinese Speaking students in school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400800" cy="1066800"/>
          </a:xfrm>
        </p:spPr>
        <p:txBody>
          <a:bodyPr/>
          <a:lstStyle/>
          <a:p>
            <a:r>
              <a:rPr lang="en-US" altLang="zh-TW" sz="2800" dirty="0" smtClean="0"/>
              <a:t>2017-01-11</a:t>
            </a:r>
            <a:r>
              <a:rPr lang="zh-TW" altLang="en-US" sz="2800" dirty="0" smtClean="0"/>
              <a:t>香港融樂會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           </a:t>
            </a:r>
            <a:r>
              <a:rPr lang="en-US" altLang="zh-TW" sz="2800" dirty="0" smtClean="0"/>
              <a:t>Hong Kong Unison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5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543800" cy="975361"/>
          </a:xfrm>
        </p:spPr>
        <p:txBody>
          <a:bodyPr/>
          <a:lstStyle/>
          <a:p>
            <a:r>
              <a:rPr lang="zh-TW" altLang="en-US" sz="3200" b="0" dirty="0" smtClean="0"/>
              <a:t>少數族裔粵語流利靠朋友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89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83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0B050"/>
                </a:solidFill>
              </a:rPr>
              <a:t>非華語學生在學校有語言障礙嗎</a:t>
            </a:r>
            <a:r>
              <a:rPr lang="en-US" altLang="zh-TW" sz="4000" dirty="0" smtClean="0">
                <a:solidFill>
                  <a:srgbClr val="00B050"/>
                </a:solidFill>
              </a:rPr>
              <a:t>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1803"/>
            <a:ext cx="7772400" cy="1500187"/>
          </a:xfrm>
        </p:spPr>
        <p:txBody>
          <a:bodyPr/>
          <a:lstStyle/>
          <a:p>
            <a:pPr algn="ctr"/>
            <a:r>
              <a:rPr lang="en-US" sz="2800" b="0" i="1" dirty="0" smtClean="0"/>
              <a:t>Does Non-Chinese speaking students face language barrier in school?</a:t>
            </a:r>
            <a:endParaRPr lang="en-US" sz="2800" b="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3671096"/>
            <a:ext cx="5029200" cy="2272504"/>
            <a:chOff x="1752600" y="3739356"/>
            <a:chExt cx="5029200" cy="2272504"/>
          </a:xfrm>
        </p:grpSpPr>
        <p:sp>
          <p:nvSpPr>
            <p:cNvPr id="4" name="Title 1"/>
            <p:cNvSpPr txBox="1">
              <a:spLocks/>
            </p:cNvSpPr>
            <p:nvPr/>
          </p:nvSpPr>
          <p:spPr bwMode="auto">
            <a:xfrm>
              <a:off x="1981200" y="4875609"/>
              <a:ext cx="4572000" cy="915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 cap="all">
                  <a:solidFill>
                    <a:srgbClr val="993300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993300"/>
                  </a:solidFill>
                  <a:latin typeface="Arial" charset="0"/>
                  <a:ea typeface="新細明體" pitchFamily="18" charset="-12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993300"/>
                  </a:solidFill>
                  <a:latin typeface="Arial" charset="0"/>
                  <a:ea typeface="新細明體" pitchFamily="18" charset="-12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993300"/>
                  </a:solidFill>
                  <a:latin typeface="Arial" charset="0"/>
                  <a:ea typeface="新細明體" pitchFamily="18" charset="-12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993300"/>
                  </a:solidFill>
                  <a:latin typeface="Arial" charset="0"/>
                  <a:ea typeface="新細明體" pitchFamily="18" charset="-12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993300"/>
                  </a:solidFill>
                  <a:latin typeface="Arial" charset="0"/>
                  <a:ea typeface="新細明體" pitchFamily="18" charset="-12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993300"/>
                  </a:solidFill>
                  <a:latin typeface="Arial" charset="0"/>
                  <a:ea typeface="新細明體" pitchFamily="18" charset="-12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993300"/>
                  </a:solidFill>
                  <a:latin typeface="Arial" charset="0"/>
                  <a:ea typeface="新細明體" pitchFamily="18" charset="-12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993300"/>
                  </a:solidFill>
                  <a:latin typeface="Arial" charset="0"/>
                  <a:ea typeface="新細明體" pitchFamily="18" charset="-120"/>
                  <a:cs typeface="Arial" charset="0"/>
                </a:defRPr>
              </a:lvl9pPr>
            </a:lstStyle>
            <a:p>
              <a:pPr algn="ctr"/>
              <a:r>
                <a:rPr lang="en-US" sz="1600" b="0" kern="0" dirty="0" smtClean="0"/>
                <a:t>Why is Chinese still a problem for ethnic minority when they are in </a:t>
              </a:r>
              <a:r>
                <a:rPr lang="en-US" sz="1600" b="0" kern="0" dirty="0" err="1" smtClean="0"/>
                <a:t>hK</a:t>
              </a:r>
              <a:r>
                <a:rPr lang="en-US" sz="1600" b="0" kern="0" dirty="0" smtClean="0"/>
                <a:t> for generations?</a:t>
              </a:r>
              <a:endParaRPr lang="en-US" sz="1600" b="0" kern="0" dirty="0"/>
            </a:p>
          </p:txBody>
        </p:sp>
        <p:sp>
          <p:nvSpPr>
            <p:cNvPr id="5" name="Text Placeholder 2"/>
            <p:cNvSpPr txBox="1">
              <a:spLocks/>
            </p:cNvSpPr>
            <p:nvPr/>
          </p:nvSpPr>
          <p:spPr bwMode="auto">
            <a:xfrm>
              <a:off x="1981200" y="4343400"/>
              <a:ext cx="4419600" cy="506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buNone/>
                <a:tabLst>
                  <a:tab pos="0" algn="l"/>
                </a:tabLst>
                <a:defRPr sz="2000" b="1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buNone/>
                <a:tabLst>
                  <a:tab pos="0" algn="l"/>
                </a:tabLst>
                <a:defRPr sz="180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buNone/>
                <a:tabLst>
                  <a:tab pos="0" algn="l"/>
                </a:tabLst>
                <a:defRPr sz="160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buNone/>
                <a:tabLst>
                  <a:tab pos="0" algn="l"/>
                </a:tabLst>
                <a:defRPr sz="140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None/>
                <a:tabLst>
                  <a:tab pos="0" algn="l"/>
                </a:tabLst>
                <a:defRPr sz="140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None/>
                <a:tabLst>
                  <a:tab pos="0" algn="l"/>
                </a:tabLst>
                <a:defRPr sz="140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None/>
                <a:tabLst>
                  <a:tab pos="0" algn="l"/>
                </a:tabLst>
                <a:defRPr sz="140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None/>
                <a:tabLst>
                  <a:tab pos="0" algn="l"/>
                </a:tabLst>
                <a:defRPr sz="140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None/>
                <a:tabLst>
                  <a:tab pos="0" algn="l"/>
                </a:tabLst>
                <a:defRPr sz="140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kern="0" dirty="0" smtClean="0">
                  <a:solidFill>
                    <a:srgbClr val="993761"/>
                  </a:solidFill>
                </a:rPr>
                <a:t>既然少數族裔在港已有多年歷史，</a:t>
              </a:r>
              <a:endParaRPr lang="en-US" altLang="zh-TW" kern="0" dirty="0" smtClean="0">
                <a:solidFill>
                  <a:srgbClr val="993761"/>
                </a:solidFill>
              </a:endParaRPr>
            </a:p>
            <a:p>
              <a:pPr algn="ctr"/>
              <a:r>
                <a:rPr lang="zh-TW" altLang="en-US" kern="0" dirty="0" smtClean="0">
                  <a:solidFill>
                    <a:srgbClr val="993761"/>
                  </a:solidFill>
                </a:rPr>
                <a:t>為何中文學習依然是一個難題</a:t>
              </a:r>
              <a:r>
                <a:rPr lang="en-US" altLang="zh-TW" kern="0" dirty="0" smtClean="0">
                  <a:solidFill>
                    <a:srgbClr val="993761"/>
                  </a:solidFill>
                </a:rPr>
                <a:t>?</a:t>
              </a:r>
              <a:endParaRPr lang="en-US" kern="0" dirty="0">
                <a:solidFill>
                  <a:srgbClr val="99376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752600" y="3739356"/>
              <a:ext cx="5029200" cy="2272504"/>
            </a:xfrm>
            <a:prstGeom prst="rect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3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399" y="224936"/>
            <a:ext cx="6478587" cy="927100"/>
          </a:xfrm>
        </p:spPr>
        <p:txBody>
          <a:bodyPr/>
          <a:lstStyle/>
          <a:p>
            <a:r>
              <a:rPr lang="en-US" sz="3200" dirty="0" smtClean="0"/>
              <a:t>What do parents think…?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823440" y="3301537"/>
            <a:ext cx="2362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dirty="0">
                <a:solidFill>
                  <a:schemeClr val="tx1"/>
                </a:solidFill>
                <a:latin typeface="Arial" charset="0"/>
                <a:cs typeface="Arial" charset="0"/>
              </a:rPr>
              <a:t>How is his Chinese level?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3440" y="4665706"/>
            <a:ext cx="2362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dirty="0">
                <a:solidFill>
                  <a:schemeClr val="tx1"/>
                </a:solidFill>
                <a:latin typeface="Arial" charset="0"/>
                <a:cs typeface="Arial" charset="0"/>
              </a:rPr>
              <a:t>Will I be able to talk to teachers?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6140" y="1937368"/>
            <a:ext cx="2362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dirty="0">
                <a:solidFill>
                  <a:schemeClr val="tx1"/>
                </a:solidFill>
                <a:latin typeface="Arial" charset="0"/>
                <a:cs typeface="Arial" charset="0"/>
              </a:rPr>
              <a:t>How’s my child’s learning in school?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6780" y="1992073"/>
            <a:ext cx="2362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Any chance to go to university?</a:t>
            </a:r>
            <a:endParaRPr lang="en-US" altLang="zh-HK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4080" y="3289310"/>
            <a:ext cx="2362200" cy="1663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My children are not good in Chinese. Some children’s brain are just not brilliant…</a:t>
            </a:r>
            <a:endParaRPr lang="en-US" altLang="zh-HK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35622"/>
            <a:ext cx="6667500" cy="927100"/>
          </a:xfrm>
        </p:spPr>
        <p:txBody>
          <a:bodyPr/>
          <a:lstStyle/>
          <a:p>
            <a:r>
              <a:rPr lang="en-US" sz="2400" b="0" smtClean="0"/>
              <a:t>What </a:t>
            </a:r>
            <a:r>
              <a:rPr lang="en-US" sz="2400" b="0" smtClean="0"/>
              <a:t>contributes </a:t>
            </a:r>
            <a:r>
              <a:rPr lang="en-US" sz="2400" b="0" dirty="0" smtClean="0"/>
              <a:t>to a good language learning?</a:t>
            </a:r>
            <a:endParaRPr lang="en-US" sz="24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4410"/>
              </p:ext>
            </p:extLst>
          </p:nvPr>
        </p:nvGraphicFramePr>
        <p:xfrm>
          <a:off x="-928689" y="1295400"/>
          <a:ext cx="7761288" cy="542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5410200" y="3124200"/>
            <a:ext cx="3505200" cy="154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9pPr>
          </a:lstStyle>
          <a:p>
            <a:pPr algn="ctr"/>
            <a:r>
              <a:rPr lang="en-US" sz="2400" b="0" kern="0" dirty="0" smtClean="0">
                <a:solidFill>
                  <a:schemeClr val="accent1">
                    <a:lumMod val="25000"/>
                  </a:schemeClr>
                </a:solidFill>
              </a:rPr>
              <a:t>I am not a teacher, </a:t>
            </a:r>
            <a:br>
              <a:rPr lang="en-US" sz="2400" b="0" kern="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0" kern="0" dirty="0" smtClean="0">
                <a:solidFill>
                  <a:schemeClr val="accent1">
                    <a:lumMod val="25000"/>
                  </a:schemeClr>
                </a:solidFill>
              </a:rPr>
              <a:t>why do I need to know about this?</a:t>
            </a:r>
            <a:br>
              <a:rPr lang="en-US" sz="2400" b="0" kern="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zh-TW" altLang="en-US" sz="2400" b="0" kern="0" dirty="0" smtClean="0">
                <a:solidFill>
                  <a:schemeClr val="accent1">
                    <a:lumMod val="25000"/>
                  </a:schemeClr>
                </a:solidFill>
              </a:rPr>
              <a:t>我不是老師，</a:t>
            </a:r>
            <a:endParaRPr lang="en-US" altLang="zh-TW" sz="2400" b="0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r>
              <a:rPr lang="zh-TW" altLang="en-US" sz="2400" b="0" kern="0" dirty="0" smtClean="0">
                <a:solidFill>
                  <a:schemeClr val="accent1">
                    <a:lumMod val="25000"/>
                  </a:schemeClr>
                </a:solidFill>
              </a:rPr>
              <a:t>為何要知道這些</a:t>
            </a:r>
            <a:r>
              <a:rPr lang="en-US" altLang="zh-TW" sz="2400" b="0" kern="0" dirty="0" smtClean="0">
                <a:solidFill>
                  <a:schemeClr val="accent1">
                    <a:lumMod val="25000"/>
                  </a:schemeClr>
                </a:solidFill>
              </a:rPr>
              <a:t>?</a:t>
            </a:r>
            <a:endParaRPr lang="en-US" sz="2400" b="0" kern="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97089" y="1295400"/>
            <a:ext cx="7021511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9pPr>
          </a:lstStyle>
          <a:p>
            <a:pPr algn="ctr"/>
            <a:r>
              <a:rPr lang="en-US" sz="2400" b="0" kern="0" dirty="0" smtClean="0">
                <a:solidFill>
                  <a:srgbClr val="002060"/>
                </a:solidFill>
              </a:rPr>
              <a:t>+ Other factors?</a:t>
            </a:r>
            <a:endParaRPr lang="en-US" sz="2400" b="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solidFill>
                  <a:schemeClr val="accent5">
                    <a:lumMod val="25000"/>
                  </a:schemeClr>
                </a:solidFill>
              </a:rPr>
              <a:t>家校合作小貼士</a:t>
            </a:r>
            <a:endParaRPr lang="en-US" sz="6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>
                <a:solidFill>
                  <a:srgbClr val="0070C0"/>
                </a:solidFill>
              </a:rPr>
              <a:t>Our suggestions to enhance </a:t>
            </a:r>
            <a:r>
              <a:rPr lang="en-US" sz="2400" b="0" dirty="0" smtClean="0">
                <a:solidFill>
                  <a:srgbClr val="0070C0"/>
                </a:solidFill>
              </a:rPr>
              <a:t/>
            </a:r>
            <a:br>
              <a:rPr lang="en-US" sz="2400" b="0" dirty="0" smtClean="0">
                <a:solidFill>
                  <a:srgbClr val="0070C0"/>
                </a:solidFill>
              </a:rPr>
            </a:br>
            <a:r>
              <a:rPr lang="en-US" sz="2400" b="0" dirty="0" smtClean="0">
                <a:solidFill>
                  <a:srgbClr val="0070C0"/>
                </a:solidFill>
              </a:rPr>
              <a:t>home-school communication</a:t>
            </a:r>
            <a:endParaRPr lang="en-US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899" y="3606801"/>
            <a:ext cx="8189913" cy="1142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zh-TW" altLang="en-US" sz="3600" dirty="0" smtClean="0"/>
              <a:t>經驗分享：曾經嘗試過的溝通方法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772400" cy="1500187"/>
          </a:xfrm>
        </p:spPr>
        <p:txBody>
          <a:bodyPr/>
          <a:lstStyle/>
          <a:p>
            <a:r>
              <a:rPr lang="en-US" b="0" dirty="0" smtClean="0"/>
              <a:t>What is an </a:t>
            </a:r>
            <a:r>
              <a:rPr lang="en-US" b="0" dirty="0" smtClean="0">
                <a:solidFill>
                  <a:srgbClr val="0070C0"/>
                </a:solidFill>
              </a:rPr>
              <a:t>Effective communication channel</a:t>
            </a:r>
          </a:p>
          <a:p>
            <a:r>
              <a:rPr lang="zh-TW" altLang="en-US" sz="5400" dirty="0" smtClean="0">
                <a:solidFill>
                  <a:schemeClr val="accent2">
                    <a:lumMod val="75000"/>
                  </a:schemeClr>
                </a:solidFill>
              </a:rPr>
              <a:t>如何有效與家長溝通</a:t>
            </a:r>
            <a:r>
              <a:rPr lang="en-US" altLang="zh-TW" sz="5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380999" y="4724400"/>
            <a:ext cx="8189913" cy="9143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993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9pPr>
          </a:lstStyle>
          <a:p>
            <a:pPr algn="ctr"/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這些溝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通方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法有效嗎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ways?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14250"/>
            <a:ext cx="7212013" cy="747950"/>
          </a:xfrm>
        </p:spPr>
        <p:txBody>
          <a:bodyPr/>
          <a:lstStyle/>
          <a:p>
            <a:pPr marL="722312" lvl="1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Bilingual? Simple translation? Verbal? 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miss important information?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26560" y="2621098"/>
            <a:ext cx="3002440" cy="731702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家訪</a:t>
            </a:r>
            <a:r>
              <a:rPr lang="en-US" altLang="zh-TW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Home visit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19303" y="1583083"/>
            <a:ext cx="3002440" cy="779117"/>
          </a:xfrm>
          <a:prstGeom prst="roundRect">
            <a:avLst/>
          </a:prstGeom>
          <a:solidFill>
            <a:srgbClr val="5725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學校通告</a:t>
            </a:r>
            <a:r>
              <a:rPr lang="en-US" altLang="zh-TW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School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notices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6560" y="3550950"/>
            <a:ext cx="3002440" cy="716250"/>
          </a:xfrm>
          <a:prstGeom prst="roundRect">
            <a:avLst/>
          </a:prstGeom>
          <a:solidFill>
            <a:srgbClr val="9937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活動性質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Nature of activity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26560" y="4453119"/>
            <a:ext cx="3002440" cy="6522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支援網絡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Supportive network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19303" y="5347601"/>
            <a:ext cx="3002440" cy="672199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開放態度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Welcoming attitude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74703" y="3543014"/>
            <a:ext cx="7212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2925" indent="-542925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arabicPeriod"/>
              <a:tabLst>
                <a:tab pos="0" algn="l"/>
              </a:tabLst>
              <a:defRPr sz="3200" b="1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1076325" indent="-3540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alphaLcPeriod"/>
              <a:tabLst>
                <a:tab pos="0" algn="l"/>
              </a:tabLst>
              <a:defRPr sz="28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619250" indent="-36353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romanLcPeriod"/>
              <a:tabLst>
                <a:tab pos="0" algn="l"/>
              </a:tabLst>
              <a:defRPr sz="24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2151063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Ø"/>
              <a:tabLst>
                <a:tab pos="0" algn="l"/>
              </a:tabLst>
              <a:defRPr sz="20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6955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31527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6pPr>
            <a:lvl7pPr marL="36099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7pPr>
            <a:lvl8pPr marL="40671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8pPr>
            <a:lvl9pPr marL="45243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2" lvl="1" indent="0">
              <a:buNone/>
            </a:pPr>
            <a:r>
              <a:rPr lang="en-US" sz="2000" kern="0" dirty="0" smtClean="0">
                <a:solidFill>
                  <a:srgbClr val="7030A0"/>
                </a:solidFill>
              </a:rPr>
              <a:t>Join in only chinese celebration? </a:t>
            </a:r>
            <a:br>
              <a:rPr lang="en-US" sz="2000" kern="0" dirty="0" smtClean="0">
                <a:solidFill>
                  <a:srgbClr val="7030A0"/>
                </a:solidFill>
              </a:rPr>
            </a:br>
            <a:r>
              <a:rPr lang="en-US" sz="2000" kern="0" dirty="0" smtClean="0">
                <a:solidFill>
                  <a:srgbClr val="7030A0"/>
                </a:solidFill>
              </a:rPr>
              <a:t>Food arrangement?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77457" y="2591340"/>
            <a:ext cx="7212013" cy="4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2925" indent="-542925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arabicPeriod"/>
              <a:tabLst>
                <a:tab pos="0" algn="l"/>
              </a:tabLst>
              <a:defRPr sz="3200" b="1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1076325" indent="-3540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alphaLcPeriod"/>
              <a:tabLst>
                <a:tab pos="0" algn="l"/>
              </a:tabLst>
              <a:defRPr sz="28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619250" indent="-36353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romanLcPeriod"/>
              <a:tabLst>
                <a:tab pos="0" algn="l"/>
              </a:tabLst>
              <a:defRPr sz="24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2151063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Ø"/>
              <a:tabLst>
                <a:tab pos="0" algn="l"/>
              </a:tabLst>
              <a:defRPr sz="20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6955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31527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6pPr>
            <a:lvl7pPr marL="36099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7pPr>
            <a:lvl8pPr marL="40671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8pPr>
            <a:lvl9pPr marL="45243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2" lvl="1" indent="0">
              <a:buNone/>
            </a:pPr>
            <a:r>
              <a:rPr lang="en-US" sz="2000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Purpose? Language? Who is at home</a:t>
            </a:r>
            <a:br>
              <a:rPr lang="en-US" sz="2000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000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 who is going?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46243" y="4414669"/>
            <a:ext cx="7212013" cy="4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2925" indent="-542925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arabicPeriod"/>
              <a:tabLst>
                <a:tab pos="0" algn="l"/>
              </a:tabLst>
              <a:defRPr sz="3200" b="1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1076325" indent="-3540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alphaLcPeriod"/>
              <a:tabLst>
                <a:tab pos="0" algn="l"/>
              </a:tabLst>
              <a:defRPr sz="28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619250" indent="-36353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romanLcPeriod"/>
              <a:tabLst>
                <a:tab pos="0" algn="l"/>
              </a:tabLst>
              <a:defRPr sz="24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2151063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Ø"/>
              <a:tabLst>
                <a:tab pos="0" algn="l"/>
              </a:tabLst>
              <a:defRPr sz="20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6955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31527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6pPr>
            <a:lvl7pPr marL="36099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7pPr>
            <a:lvl8pPr marL="40671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8pPr>
            <a:lvl9pPr marL="45243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2" lvl="1" indent="0">
              <a:buNone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Communication between NCS parents? </a:t>
            </a:r>
            <a:b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Between chinese and NCS parents?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46242" y="5371083"/>
            <a:ext cx="7212013" cy="4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2925" indent="-542925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arabicPeriod"/>
              <a:tabLst>
                <a:tab pos="0" algn="l"/>
              </a:tabLst>
              <a:defRPr sz="3200" b="1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1076325" indent="-3540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alphaLcPeriod"/>
              <a:tabLst>
                <a:tab pos="0" algn="l"/>
              </a:tabLst>
              <a:defRPr sz="28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1619250" indent="-36353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AutoNum type="romanLcPeriod"/>
              <a:tabLst>
                <a:tab pos="0" algn="l"/>
              </a:tabLst>
              <a:defRPr sz="24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2151063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Ø"/>
              <a:tabLst>
                <a:tab pos="0" algn="l"/>
              </a:tabLst>
              <a:defRPr sz="20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26955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31527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6pPr>
            <a:lvl7pPr marL="36099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7pPr>
            <a:lvl8pPr marL="40671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8pPr>
            <a:lvl9pPr marL="45243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tabLst>
                <a:tab pos="0" algn="l"/>
              </a:tabLst>
              <a:defRPr sz="16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2" lvl="1" indent="0">
              <a:buNone/>
            </a:pPr>
            <a:r>
              <a:rPr lang="en-US" sz="2000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 I need to know a lot about </a:t>
            </a:r>
            <a:br>
              <a:rPr lang="en-US" sz="2000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000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their religion &amp; culture?</a:t>
            </a:r>
          </a:p>
        </p:txBody>
      </p:sp>
    </p:spTree>
    <p:extLst>
      <p:ext uri="{BB962C8B-B14F-4D97-AF65-F5344CB8AC3E}">
        <p14:creationId xmlns:p14="http://schemas.microsoft.com/office/powerpoint/2010/main" val="36084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800" dirty="0" smtClean="0"/>
              <a:t>有用資源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8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800100" y="25401"/>
            <a:ext cx="7543800" cy="736600"/>
          </a:xfrm>
        </p:spPr>
        <p:txBody>
          <a:bodyPr/>
          <a:lstStyle/>
          <a:p>
            <a:r>
              <a:rPr lang="en-US" sz="3600" dirty="0" smtClean="0"/>
              <a:t>CHEER (Christian Service)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免</a:t>
            </a:r>
            <a:r>
              <a:rPr lang="zh-TW" altLang="en-US" dirty="0"/>
              <a:t>費電話翻譯 </a:t>
            </a:r>
            <a:r>
              <a:rPr lang="en-US" altLang="zh-TW" dirty="0"/>
              <a:t>(</a:t>
            </a:r>
            <a:r>
              <a:rPr lang="zh-TW" altLang="en-US" dirty="0"/>
              <a:t>面談適用</a:t>
            </a:r>
            <a:r>
              <a:rPr lang="en-US" altLang="zh-TW" dirty="0"/>
              <a:t>)</a:t>
            </a: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sz="2400" b="0" dirty="0" smtClean="0"/>
              <a:t>Free Phone interpretation </a:t>
            </a:r>
            <a:r>
              <a:rPr lang="en-US" sz="2400" dirty="0" smtClean="0"/>
              <a:t>also useful for face to face meeting</a:t>
            </a:r>
            <a:endParaRPr lang="en-US" sz="2400" dirty="0"/>
          </a:p>
        </p:txBody>
      </p:sp>
      <p:pic>
        <p:nvPicPr>
          <p:cNvPr id="2050" name="Picture 2" descr="C:\Users\PC7\Desktop\CHE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010400" cy="430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260" y="286603"/>
            <a:ext cx="7212013" cy="446563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zh-HK" sz="2800" dirty="0"/>
              <a:t>http://www.translateforher.org/</a:t>
            </a:r>
            <a:br>
              <a:rPr lang="en-US" altLang="zh-HK" sz="2800" dirty="0"/>
            </a:br>
            <a:r>
              <a:rPr lang="en-US" altLang="zh-HK" sz="2800" dirty="0"/>
              <a:t>(</a:t>
            </a:r>
            <a:r>
              <a:rPr lang="en-US" altLang="zh-HK" sz="2800" dirty="0" err="1"/>
              <a:t>Whatapp</a:t>
            </a:r>
            <a:r>
              <a:rPr lang="en-US" altLang="zh-HK" sz="2800" dirty="0"/>
              <a:t>: 5691 4974)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2519421"/>
            <a:ext cx="3048000" cy="873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1. Do not know the meaning of community information in Chinese.</a:t>
            </a:r>
            <a:endParaRPr lang="en-US" altLang="zh-HK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4859" y="4609160"/>
            <a:ext cx="342741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4.Our voluntary translators will translate the text or pronounce the words for you!</a:t>
            </a:r>
            <a:endParaRPr lang="en-US" altLang="zh-HK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4609160"/>
            <a:ext cx="3073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3. </a:t>
            </a:r>
            <a:r>
              <a:rPr lang="en-US" altLang="zh-HK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Whatsapp</a:t>
            </a:r>
            <a:r>
              <a:rPr lang="en-US" altLang="zh-HK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to THEM at 56914974</a:t>
            </a:r>
            <a:endParaRPr lang="en-US" altLang="zh-HK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4859" y="2519421"/>
            <a:ext cx="342741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2. Take a photo</a:t>
            </a:r>
            <a:endParaRPr lang="en-US" altLang="zh-HK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分享內容：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25000"/>
                  </a:schemeClr>
                </a:solidFill>
              </a:rPr>
              <a:t>少數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</a:rPr>
              <a:t>族</a:t>
            </a:r>
            <a:r>
              <a:rPr lang="zh-TW" altLang="en-US" dirty="0" smtClean="0">
                <a:solidFill>
                  <a:schemeClr val="accent5">
                    <a:lumMod val="25000"/>
                  </a:schemeClr>
                </a:solidFill>
              </a:rPr>
              <a:t>裔對教育的態度</a:t>
            </a:r>
            <a:r>
              <a:rPr lang="en-US" altLang="zh-TW" sz="2400" b="0" dirty="0" smtClean="0">
                <a:solidFill>
                  <a:srgbClr val="34822E"/>
                </a:solidFill>
              </a:rPr>
              <a:t/>
            </a:r>
            <a:br>
              <a:rPr lang="en-US" altLang="zh-TW" sz="2400" b="0" dirty="0" smtClean="0">
                <a:solidFill>
                  <a:srgbClr val="34822E"/>
                </a:solidFill>
              </a:rPr>
            </a:br>
            <a:r>
              <a:rPr lang="en-US" altLang="zh-TW" sz="2000" b="0" dirty="0" smtClean="0">
                <a:solidFill>
                  <a:srgbClr val="34822E"/>
                </a:solidFill>
              </a:rPr>
              <a:t>Impression to ethnic minority</a:t>
            </a:r>
            <a:endParaRPr lang="en-US" altLang="zh-TW" sz="2800" b="0" dirty="0">
              <a:solidFill>
                <a:srgbClr val="34822E"/>
              </a:solidFill>
            </a:endParaRPr>
          </a:p>
          <a:p>
            <a:r>
              <a:rPr lang="zh-TW" altLang="en-US" dirty="0">
                <a:solidFill>
                  <a:schemeClr val="accent5">
                    <a:lumMod val="25000"/>
                  </a:schemeClr>
                </a:solidFill>
              </a:rPr>
              <a:t>少數族</a:t>
            </a:r>
            <a:r>
              <a:rPr lang="zh-TW" altLang="en-US" dirty="0" smtClean="0">
                <a:solidFill>
                  <a:schemeClr val="accent5">
                    <a:lumMod val="25000"/>
                  </a:schemeClr>
                </a:solidFill>
              </a:rPr>
              <a:t>裔在香港的教育處境</a:t>
            </a:r>
            <a:r>
              <a:rPr lang="en-US" altLang="zh-TW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zh-TW" sz="2000" b="0" dirty="0" smtClean="0">
                <a:solidFill>
                  <a:srgbClr val="34822E"/>
                </a:solidFill>
              </a:rPr>
              <a:t>NCS</a:t>
            </a:r>
            <a:r>
              <a:rPr lang="zh-TW" altLang="en-US" sz="2000" b="0" dirty="0" smtClean="0">
                <a:solidFill>
                  <a:srgbClr val="34822E"/>
                </a:solidFill>
              </a:rPr>
              <a:t> </a:t>
            </a:r>
            <a:r>
              <a:rPr lang="en-US" altLang="zh-TW" sz="2000" b="0" dirty="0" smtClean="0">
                <a:solidFill>
                  <a:srgbClr val="34822E"/>
                </a:solidFill>
              </a:rPr>
              <a:t>students in kindergarten education</a:t>
            </a:r>
            <a:endParaRPr lang="en-US" altLang="zh-TW" sz="2000" b="0" dirty="0">
              <a:solidFill>
                <a:srgbClr val="34822E"/>
              </a:solidFill>
            </a:endParaRPr>
          </a:p>
          <a:p>
            <a:r>
              <a:rPr lang="zh-TW" altLang="en-US" dirty="0" smtClean="0">
                <a:solidFill>
                  <a:schemeClr val="accent5">
                    <a:lumMod val="25000"/>
                  </a:schemeClr>
                </a:solidFill>
              </a:rPr>
              <a:t>家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</a:rPr>
              <a:t>校合作小貼</a:t>
            </a:r>
            <a:r>
              <a:rPr lang="zh-TW" altLang="en-US" dirty="0" smtClean="0">
                <a:solidFill>
                  <a:schemeClr val="accent5">
                    <a:lumMod val="25000"/>
                  </a:schemeClr>
                </a:solidFill>
              </a:rPr>
              <a:t>士</a:t>
            </a:r>
            <a:r>
              <a:rPr lang="en-US" altLang="zh-TW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zh-TW" sz="2000" b="0" dirty="0">
                <a:solidFill>
                  <a:srgbClr val="34822E"/>
                </a:solidFill>
              </a:rPr>
              <a:t>Tips on Hone School Cooperation</a:t>
            </a:r>
          </a:p>
          <a:p>
            <a:r>
              <a:rPr lang="zh-TW" altLang="en-US" dirty="0">
                <a:solidFill>
                  <a:schemeClr val="accent5">
                    <a:lumMod val="25000"/>
                  </a:schemeClr>
                </a:solidFill>
              </a:rPr>
              <a:t>有用資源</a:t>
            </a:r>
            <a:r>
              <a:rPr lang="en-US" altLang="zh-TW" sz="2400" b="0" dirty="0">
                <a:solidFill>
                  <a:srgbClr val="34822E"/>
                </a:solidFill>
              </a:rPr>
              <a:t/>
            </a:r>
            <a:br>
              <a:rPr lang="en-US" altLang="zh-TW" sz="2400" b="0" dirty="0">
                <a:solidFill>
                  <a:srgbClr val="34822E"/>
                </a:solidFill>
              </a:rPr>
            </a:br>
            <a:r>
              <a:rPr lang="en-US" altLang="zh-TW" sz="2000" b="0" dirty="0">
                <a:solidFill>
                  <a:srgbClr val="34822E"/>
                </a:solidFill>
              </a:rPr>
              <a:t>Useful resources</a:t>
            </a:r>
          </a:p>
        </p:txBody>
      </p:sp>
    </p:spTree>
    <p:extLst>
      <p:ext uri="{BB962C8B-B14F-4D97-AF65-F5344CB8AC3E}">
        <p14:creationId xmlns:p14="http://schemas.microsoft.com/office/powerpoint/2010/main" val="32287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Know more about culture and activities …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9076">
            <a:off x="1001534" y="1249026"/>
            <a:ext cx="3192282" cy="452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453">
            <a:off x="4476204" y="1286971"/>
            <a:ext cx="3217028" cy="451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14628" y="5897560"/>
            <a:ext cx="4922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rgbClr val="993761"/>
                </a:solidFill>
              </a:rPr>
              <a:t>www.unison.org.hk</a:t>
            </a:r>
            <a:endParaRPr lang="en-US" sz="4400" u="sng" dirty="0">
              <a:solidFill>
                <a:srgbClr val="9937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000" r="21000" b="7333"/>
          <a:stretch/>
        </p:blipFill>
        <p:spPr>
          <a:xfrm>
            <a:off x="-205735" y="0"/>
            <a:ext cx="1165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t="13403" r="22604" b="12636"/>
          <a:stretch/>
        </p:blipFill>
        <p:spPr bwMode="auto">
          <a:xfrm>
            <a:off x="1295400" y="1452164"/>
            <a:ext cx="6477000" cy="441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HAD EM support centre</a:t>
            </a:r>
            <a:r>
              <a:rPr lang="en-US" dirty="0" smtClean="0"/>
              <a:t>: Kwun Tong, </a:t>
            </a:r>
            <a:r>
              <a:rPr lang="en-US" dirty="0" err="1" smtClean="0"/>
              <a:t>Yau</a:t>
            </a:r>
            <a:r>
              <a:rPr lang="en-US" dirty="0" smtClean="0"/>
              <a:t> Ma </a:t>
            </a:r>
            <a:r>
              <a:rPr lang="en-US" dirty="0" err="1" smtClean="0"/>
              <a:t>Tei</a:t>
            </a:r>
            <a:r>
              <a:rPr lang="en-US" dirty="0" smtClean="0"/>
              <a:t>, Jordan, Shum </a:t>
            </a:r>
            <a:r>
              <a:rPr lang="en-US" dirty="0" err="1" smtClean="0"/>
              <a:t>Shui</a:t>
            </a:r>
            <a:r>
              <a:rPr lang="en-US" dirty="0" smtClean="0"/>
              <a:t> Po, </a:t>
            </a:r>
            <a:r>
              <a:rPr lang="en-US" dirty="0" err="1" smtClean="0"/>
              <a:t>Kwai</a:t>
            </a:r>
            <a:r>
              <a:rPr lang="en-US" dirty="0" smtClean="0"/>
              <a:t> Chung, </a:t>
            </a:r>
            <a:r>
              <a:rPr lang="en-US" dirty="0" err="1" smtClean="0"/>
              <a:t>Tuen</a:t>
            </a:r>
            <a:r>
              <a:rPr lang="en-US" dirty="0" smtClean="0"/>
              <a:t> </a:t>
            </a:r>
            <a:r>
              <a:rPr lang="en-US" dirty="0" err="1" smtClean="0"/>
              <a:t>Mun</a:t>
            </a:r>
            <a:r>
              <a:rPr lang="en-US" dirty="0" smtClean="0"/>
              <a:t>, Yuen Long, Tung Chung, Wan Chai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7182" y="-3595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300"/>
                </a:solidFill>
                <a:latin typeface="Arial" charset="0"/>
                <a:ea typeface="新細明體" pitchFamily="18" charset="-120"/>
                <a:cs typeface="Arial" charset="0"/>
              </a:defRPr>
            </a:lvl9pPr>
          </a:lstStyle>
          <a:p>
            <a:r>
              <a:rPr lang="en-US" sz="2800" b="0" kern="0" dirty="0" smtClean="0"/>
              <a:t>Looking for Parents interest group, </a:t>
            </a:r>
            <a:br>
              <a:rPr lang="en-US" sz="2800" b="0" kern="0" dirty="0" smtClean="0"/>
            </a:br>
            <a:r>
              <a:rPr lang="en-US" sz="2800" b="0" kern="0" dirty="0" smtClean="0"/>
              <a:t>Tea gathering discussion?</a:t>
            </a:r>
            <a:endParaRPr lang="en-US" sz="2800" b="0" kern="0" dirty="0"/>
          </a:p>
        </p:txBody>
      </p:sp>
    </p:spTree>
    <p:extLst>
      <p:ext uri="{BB962C8B-B14F-4D97-AF65-F5344CB8AC3E}">
        <p14:creationId xmlns:p14="http://schemas.microsoft.com/office/powerpoint/2010/main" val="4944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融樂會可以提供的協助</a:t>
            </a:r>
            <a:r>
              <a:rPr lang="en-US" altLang="zh-TW" dirty="0" smtClean="0"/>
              <a:t>?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1800" b="0" dirty="0" smtClean="0"/>
              <a:t>What help can Unison provide?</a:t>
            </a:r>
            <a:endParaRPr lang="en-US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家長小組</a:t>
            </a:r>
            <a:r>
              <a:rPr lang="en-US" altLang="zh-TW" dirty="0" smtClean="0"/>
              <a:t>/</a:t>
            </a:r>
            <a:r>
              <a:rPr lang="zh-TW" altLang="en-US" dirty="0" smtClean="0"/>
              <a:t> 工作坊 </a:t>
            </a:r>
            <a:r>
              <a:rPr lang="en-US" altLang="zh-TW" sz="1600" b="0" dirty="0" smtClean="0">
                <a:solidFill>
                  <a:schemeClr val="accent1">
                    <a:lumMod val="50000"/>
                  </a:schemeClr>
                </a:solidFill>
              </a:rPr>
              <a:t>parents workshop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err="1" smtClean="0">
                <a:solidFill>
                  <a:schemeClr val="accent6">
                    <a:lumMod val="75000"/>
                  </a:schemeClr>
                </a:solidFill>
              </a:rPr>
              <a:t>eg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主題：選校資訊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 香港教育制度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如何協助中文學習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zh-TW" altLang="en-US" dirty="0" smtClean="0"/>
              <a:t>老師文化敏感度工作坊 </a:t>
            </a:r>
            <a:r>
              <a:rPr lang="en-US" altLang="zh-TW" sz="1600" b="0" dirty="0">
                <a:solidFill>
                  <a:schemeClr val="accent1">
                    <a:lumMod val="50000"/>
                  </a:schemeClr>
                </a:solidFill>
              </a:rPr>
              <a:t>teacher’s workshop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 err="1" smtClean="0">
                <a:solidFill>
                  <a:schemeClr val="accent6">
                    <a:lumMod val="75000"/>
                  </a:schemeClr>
                </a:solidFill>
              </a:rPr>
              <a:t>eg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認識少數族裔文化及學習背景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1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zh-TW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+mj-lt"/>
              <a:buAutoNum type="arabicPeriod" startAt="3"/>
            </a:pPr>
            <a:r>
              <a:rPr lang="zh-TW" altLang="en-US" dirty="0" smtClean="0"/>
              <a:t>個案協助 </a:t>
            </a:r>
            <a:r>
              <a:rPr lang="en-US" altLang="zh-TW" sz="1600" b="0" dirty="0" smtClean="0">
                <a:solidFill>
                  <a:schemeClr val="accent1">
                    <a:lumMod val="50000"/>
                  </a:schemeClr>
                </a:solidFill>
              </a:rPr>
              <a:t>Case sharing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 err="1" smtClean="0">
                <a:solidFill>
                  <a:schemeClr val="accent6">
                    <a:lumMod val="75000"/>
                  </a:schemeClr>
                </a:solidFill>
              </a:rPr>
              <a:t>eg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教育相關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 社區資源分享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聯絡我們 </a:t>
            </a:r>
            <a:r>
              <a:rPr lang="en-US" sz="2400" b="0" dirty="0" smtClean="0"/>
              <a:t>Contact us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Hong Kong Unison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Tel: 2789 3246</a:t>
            </a:r>
          </a:p>
          <a:p>
            <a:pPr marL="0" indent="0" algn="ctr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info@unison.org.hk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71944" y="4191000"/>
            <a:ext cx="6538556" cy="813046"/>
            <a:chOff x="2133600" y="6044954"/>
            <a:chExt cx="6538556" cy="8130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749"/>
            <a:stretch/>
          </p:blipFill>
          <p:spPr bwMode="auto">
            <a:xfrm>
              <a:off x="5429249" y="6044954"/>
              <a:ext cx="3242907" cy="813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294"/>
            <a:stretch/>
          </p:blipFill>
          <p:spPr bwMode="auto">
            <a:xfrm>
              <a:off x="2133600" y="6044954"/>
              <a:ext cx="5676900" cy="813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9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你對少數族裔有以下的印象嗎</a:t>
            </a:r>
            <a:r>
              <a:rPr lang="en-US" altLang="zh-TW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 smtClean="0"/>
              <a:t>Do you have the following impression towards ethnic minority parents?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6740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01600"/>
            <a:ext cx="4753254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「少數族裔家長不太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花時間與子女一同學習。」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>
                <a:solidFill>
                  <a:schemeClr val="accent2">
                    <a:lumMod val="75000"/>
                  </a:schemeClr>
                </a:solidFill>
              </a:rPr>
              <a:t>‘EM parents do not want to spend efforts in learning with children.’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1905000"/>
            <a:ext cx="5515254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7030A0"/>
                </a:solidFill>
              </a:rPr>
              <a:t>「很難收齊他們的通告</a:t>
            </a:r>
            <a:r>
              <a:rPr lang="en-US" altLang="zh-TW" sz="2400" dirty="0">
                <a:solidFill>
                  <a:srgbClr val="7030A0"/>
                </a:solidFill>
              </a:rPr>
              <a:t>/</a:t>
            </a:r>
            <a:r>
              <a:rPr lang="zh-TW" altLang="en-US" sz="2400" dirty="0">
                <a:solidFill>
                  <a:srgbClr val="7030A0"/>
                </a:solidFill>
              </a:rPr>
              <a:t>回條，亦未必會出席家長會。」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>
                <a:solidFill>
                  <a:srgbClr val="7030A0"/>
                </a:solidFill>
              </a:rPr>
              <a:t>They never attend parents meeting or sign any notice.</a:t>
            </a:r>
            <a:endParaRPr lang="en-US" altLang="zh-HK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5515254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993761"/>
                </a:solidFill>
              </a:rPr>
              <a:t>「少數族裔家長不太重視教育。」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>
                <a:solidFill>
                  <a:srgbClr val="993761"/>
                </a:solidFill>
              </a:rPr>
              <a:t>‘Ethnic minority parents do not care about education in general.’?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543800" cy="917357"/>
          </a:xfrm>
        </p:spPr>
        <p:txBody>
          <a:bodyPr/>
          <a:lstStyle/>
          <a:p>
            <a:r>
              <a:rPr lang="zh-TW" altLang="en-US" sz="3200" b="0" dirty="0"/>
              <a:t>碩士住劏房巴裔婦自食其力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37036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b="0" dirty="0" smtClean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468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6478587" cy="927100"/>
          </a:xfrm>
        </p:spPr>
        <p:txBody>
          <a:bodyPr/>
          <a:lstStyle/>
          <a:p>
            <a:r>
              <a:rPr lang="zh-TW" altLang="en-US" sz="3200" b="0" dirty="0"/>
              <a:t>少數族裔重教育 望兒女入讀主流校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26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9800" y="124378"/>
            <a:ext cx="5515254" cy="1933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70C0"/>
                </a:solidFill>
              </a:rPr>
              <a:t>「少數族裔之後多會</a:t>
            </a:r>
            <a:r>
              <a:rPr lang="en-US" altLang="zh-TW" sz="2400" dirty="0">
                <a:solidFill>
                  <a:srgbClr val="0070C0"/>
                </a:solidFill>
              </a:rPr>
              <a:t/>
            </a:r>
            <a:br>
              <a:rPr lang="en-US" altLang="zh-TW" sz="2400" dirty="0">
                <a:solidFill>
                  <a:srgbClr val="0070C0"/>
                </a:solidFill>
              </a:rPr>
            </a:br>
            <a:r>
              <a:rPr lang="zh-TW" altLang="en-US" sz="2400" dirty="0">
                <a:solidFill>
                  <a:srgbClr val="0070C0"/>
                </a:solidFill>
              </a:rPr>
              <a:t>移居外國。」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>
                <a:solidFill>
                  <a:srgbClr val="0070C0"/>
                </a:solidFill>
              </a:rPr>
              <a:t>Many of the ethnic minority planned to move away from HK?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2257978"/>
            <a:ext cx="5515254" cy="1552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chemeClr val="accent1">
                    <a:lumMod val="25000"/>
                  </a:schemeClr>
                </a:solidFill>
              </a:rPr>
              <a:t>「很多家長都不覺得中文是重要的。」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>
                <a:solidFill>
                  <a:schemeClr val="accent5">
                    <a:lumMod val="25000"/>
                  </a:schemeClr>
                </a:solidFill>
              </a:rPr>
              <a:t>‘Ethnic minority parents do not think Chinese is important’?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4400" y="4010578"/>
            <a:ext cx="5515254" cy="1933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「少數族裔家長喜歡選擇有非華語學生的學校。」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>
                <a:solidFill>
                  <a:schemeClr val="accent2">
                    <a:lumMod val="75000"/>
                  </a:schemeClr>
                </a:solidFill>
              </a:rPr>
              <a:t>They only like schools that already have EM students?</a:t>
            </a:r>
          </a:p>
        </p:txBody>
      </p:sp>
    </p:spTree>
    <p:extLst>
      <p:ext uri="{BB962C8B-B14F-4D97-AF65-F5344CB8AC3E}">
        <p14:creationId xmlns:p14="http://schemas.microsoft.com/office/powerpoint/2010/main" val="29943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057400"/>
            <a:ext cx="7543800" cy="1069757"/>
          </a:xfrm>
        </p:spPr>
        <p:txBody>
          <a:bodyPr/>
          <a:lstStyle/>
          <a:p>
            <a:r>
              <a:rPr lang="zh-TW" altLang="en-US" sz="3200" dirty="0"/>
              <a:t>大搜查：尼裔港二代 落地難生根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30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81000"/>
            <a:ext cx="5515254" cy="1933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C00000"/>
                </a:solidFill>
              </a:rPr>
              <a:t>「在學校中把華裔及非華裔的小朋友放在同一班是一件很難的事。」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>
                <a:solidFill>
                  <a:srgbClr val="C00000"/>
                </a:solidFill>
              </a:rPr>
              <a:t>Its hard to put Chinese and Non-Chinese speaking students together as they speak different languages.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3200400"/>
            <a:ext cx="5515254" cy="1933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57257D"/>
                </a:solidFill>
              </a:rPr>
              <a:t>「這會影響華裔同學的中文學習。」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>
                <a:solidFill>
                  <a:srgbClr val="7030A0"/>
                </a:solidFill>
              </a:rPr>
              <a:t>It will hinder the language learning for both of them.</a:t>
            </a:r>
          </a:p>
        </p:txBody>
      </p:sp>
    </p:spTree>
    <p:extLst>
      <p:ext uri="{BB962C8B-B14F-4D97-AF65-F5344CB8AC3E}">
        <p14:creationId xmlns:p14="http://schemas.microsoft.com/office/powerpoint/2010/main" val="27203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1132</TotalTime>
  <Words>624</Words>
  <Application>Microsoft Office PowerPoint</Application>
  <PresentationFormat>如螢幕大小 (4:3)</PresentationFormat>
  <Paragraphs>104</Paragraphs>
  <Slides>24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新細明體</vt:lpstr>
      <vt:lpstr>Arial</vt:lpstr>
      <vt:lpstr>Calibri</vt:lpstr>
      <vt:lpstr>Calibri Light</vt:lpstr>
      <vt:lpstr>Wingdings</vt:lpstr>
      <vt:lpstr>Retrospect</vt:lpstr>
      <vt:lpstr> 支援少數族裔學生小貼士 Tips on supporting  Non-Chinese Speaking students in school</vt:lpstr>
      <vt:lpstr>分享內容：</vt:lpstr>
      <vt:lpstr>你對少數族裔有以下的印象嗎?</vt:lpstr>
      <vt:lpstr>PowerPoint 簡報</vt:lpstr>
      <vt:lpstr>碩士住劏房巴裔婦自食其力</vt:lpstr>
      <vt:lpstr>少數族裔重教育 望兒女入讀主流校</vt:lpstr>
      <vt:lpstr>PowerPoint 簡報</vt:lpstr>
      <vt:lpstr>大搜查：尼裔港二代 落地難生根</vt:lpstr>
      <vt:lpstr>PowerPoint 簡報</vt:lpstr>
      <vt:lpstr>少數族裔粵語流利靠朋友</vt:lpstr>
      <vt:lpstr>非華語學生在學校有語言障礙嗎?</vt:lpstr>
      <vt:lpstr>What do parents think…?</vt:lpstr>
      <vt:lpstr>What contributes to a good language learning?</vt:lpstr>
      <vt:lpstr>家校合作小貼士</vt:lpstr>
      <vt:lpstr>經驗分享：曾經嘗試過的溝通方法</vt:lpstr>
      <vt:lpstr>Other possible ways?</vt:lpstr>
      <vt:lpstr>Social resources</vt:lpstr>
      <vt:lpstr>CHEER (Christian Service)</vt:lpstr>
      <vt:lpstr>Translation service</vt:lpstr>
      <vt:lpstr>Know more about culture and activities …</vt:lpstr>
      <vt:lpstr>PowerPoint 簡報</vt:lpstr>
      <vt:lpstr>PowerPoint 簡報</vt:lpstr>
      <vt:lpstr>融樂會可以提供的協助? What help can Unison provide?</vt:lpstr>
      <vt:lpstr>聯絡我們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PC7</dc:creator>
  <cp:lastModifiedBy>CHAN, Lai-kwan Cynthia</cp:lastModifiedBy>
  <cp:revision>79</cp:revision>
  <cp:lastPrinted>2016-05-26T07:50:56Z</cp:lastPrinted>
  <dcterms:created xsi:type="dcterms:W3CDTF">2016-01-13T02:05:24Z</dcterms:created>
  <dcterms:modified xsi:type="dcterms:W3CDTF">2017-01-19T02:39:01Z</dcterms:modified>
</cp:coreProperties>
</file>