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4"/>
  </p:sldMasterIdLst>
  <p:sldIdLst>
    <p:sldId id="297" r:id="rId5"/>
    <p:sldId id="287" r:id="rId6"/>
    <p:sldId id="260" r:id="rId7"/>
    <p:sldId id="266" r:id="rId8"/>
    <p:sldId id="279" r:id="rId9"/>
    <p:sldId id="298" r:id="rId10"/>
    <p:sldId id="280" r:id="rId11"/>
    <p:sldId id="282" r:id="rId12"/>
    <p:sldId id="296" r:id="rId13"/>
    <p:sldId id="295" r:id="rId14"/>
    <p:sldId id="267" r:id="rId15"/>
    <p:sldId id="299" r:id="rId16"/>
    <p:sldId id="293" r:id="rId17"/>
    <p:sldId id="292" r:id="rId18"/>
    <p:sldId id="290" r:id="rId19"/>
    <p:sldId id="300" r:id="rId20"/>
    <p:sldId id="274" r:id="rId21"/>
    <p:sldId id="276" r:id="rId22"/>
  </p:sldIdLst>
  <p:sldSz cx="9144000" cy="6858000" type="screen4x3"/>
  <p:notesSz cx="6794500" cy="99314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CCFFCC"/>
    <a:srgbClr val="FFCCFF"/>
    <a:srgbClr val="66FF99"/>
    <a:srgbClr val="CC99FF"/>
    <a:srgbClr val="FFCC99"/>
    <a:srgbClr val="FFCCC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  <p:pic>
        <p:nvPicPr>
          <p:cNvPr id="7" name="Picture 2" descr="https://americanhistory.si.edu/sites/default/files/JN2014-3360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320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135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8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42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30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6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8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1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2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957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2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653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92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5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628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33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616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628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684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41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947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CAD8-AE83-4C51-8E11-B7621CD86B54}" type="datetimeFigureOut">
              <a:rPr lang="zh-HK" altLang="en-US" smtClean="0"/>
              <a:pPr/>
              <a:t>30/6/2017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5C30-B6B3-4A6F-B734-0082B2F7DE2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9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SimHei" pitchFamily="2" charset="-122"/>
                <a:ea typeface="SimHei" pitchFamily="2" charset="-122"/>
              </a:rPr>
              <a:t>桌桌有「娛」</a:t>
            </a:r>
            <a:endParaRPr lang="zh-HK" altLang="en-US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50" y="1690689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從桌遊中培養學生抗逆能力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30536" y="530115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何立田官立中學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3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6"/>
          <p:cNvSpPr txBox="1">
            <a:spLocks/>
          </p:cNvSpPr>
          <p:nvPr/>
        </p:nvSpPr>
        <p:spPr>
          <a:xfrm>
            <a:off x="0" y="268754"/>
            <a:ext cx="7886700" cy="854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0359" y="2374710"/>
            <a:ext cx="4459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TW" altLang="zh-TW" sz="5400" dirty="0" smtClean="0">
                <a:latin typeface="SimHei" pitchFamily="2" charset="-122"/>
                <a:ea typeface="SimHei" pitchFamily="2" charset="-122"/>
              </a:rPr>
              <a:t>桌上遊戲比賽</a:t>
            </a:r>
            <a:endParaRPr lang="zh-TW" altLang="zh-TW" sz="5400" dirty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1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 txBox="1">
            <a:spLocks/>
          </p:cNvSpPr>
          <p:nvPr/>
        </p:nvSpPr>
        <p:spPr>
          <a:xfrm>
            <a:off x="197908" y="177424"/>
            <a:ext cx="7886700" cy="854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桌遊小組活動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04901" y="1335108"/>
            <a:ext cx="3576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SEN</a:t>
            </a:r>
            <a:r>
              <a:rPr lang="zh-TW" altLang="zh-TW" sz="3200" dirty="0" smtClean="0">
                <a:latin typeface="SimHei" pitchFamily="2" charset="-122"/>
                <a:ea typeface="SimHei" pitchFamily="2" charset="-122"/>
              </a:rPr>
              <a:t>學生生涯規劃</a:t>
            </a:r>
            <a:endParaRPr lang="zh-TW" altLang="zh-TW" sz="3200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5386" y="133510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TW" altLang="zh-TW" sz="3200" dirty="0" smtClean="0">
                <a:latin typeface="SimHei" pitchFamily="2" charset="-122"/>
                <a:ea typeface="SimHei" pitchFamily="2" charset="-122"/>
              </a:rPr>
              <a:t>發展性小組</a:t>
            </a:r>
          </a:p>
        </p:txBody>
      </p:sp>
    </p:spTree>
    <p:extLst>
      <p:ext uri="{BB962C8B-B14F-4D97-AF65-F5344CB8AC3E}">
        <p14:creationId xmlns:p14="http://schemas.microsoft.com/office/powerpoint/2010/main" val="3651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101363" y="233832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學校推行策略</a:t>
            </a:r>
          </a:p>
        </p:txBody>
      </p:sp>
    </p:spTree>
    <p:extLst>
      <p:ext uri="{BB962C8B-B14F-4D97-AF65-F5344CB8AC3E}">
        <p14:creationId xmlns:p14="http://schemas.microsoft.com/office/powerpoint/2010/main" val="7923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2041" y="416720"/>
            <a:ext cx="7485797" cy="5201424"/>
          </a:xfrm>
          <a:prstGeom prst="rect">
            <a:avLst/>
          </a:prstGeom>
          <a:solidFill>
            <a:srgbClr val="CCECFF">
              <a:alpha val="50196"/>
            </a:srgb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TW" altLang="en-US" sz="4800" dirty="0" smtClean="0">
                <a:latin typeface="SimHei" pitchFamily="2" charset="-122"/>
                <a:ea typeface="SimHei" pitchFamily="2" charset="-122"/>
              </a:rPr>
              <a:t>校情及資源</a:t>
            </a: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pPr>
              <a:buFont typeface="Wingdings" pitchFamily="2" charset="2"/>
              <a:buChar char="p"/>
            </a:pP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endParaRPr lang="en-US" altLang="zh-TW" sz="4400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9047" y="5777558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推行</a:t>
            </a:r>
            <a:r>
              <a:rPr lang="zh-TW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60862" y="2299500"/>
            <a:ext cx="1415772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zh-TW" altLang="en-US" sz="2400" smtClean="0"/>
              <a:t>人力安排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320120" y="4121625"/>
            <a:ext cx="1415772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財務安排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576634" y="4120291"/>
            <a:ext cx="1723549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時間、空間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5563" y="266593"/>
            <a:ext cx="6817058" cy="4278094"/>
          </a:xfrm>
          <a:prstGeom prst="rect">
            <a:avLst/>
          </a:prstGeom>
          <a:solidFill>
            <a:srgbClr val="CCECFF">
              <a:alpha val="50196"/>
            </a:srgbClr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p"/>
            </a:pPr>
            <a:r>
              <a:rPr lang="zh-TW" altLang="zh-TW" sz="4800" dirty="0" smtClean="0">
                <a:latin typeface="SimHei" pitchFamily="2" charset="-122"/>
                <a:ea typeface="SimHei" pitchFamily="2" charset="-122"/>
              </a:rPr>
              <a:t>確立推行目標</a:t>
            </a: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pPr lvl="0">
              <a:buFont typeface="Wingdings" pitchFamily="2" charset="2"/>
              <a:buChar char="p"/>
            </a:pPr>
            <a:r>
              <a:rPr lang="zh-TW" altLang="zh-TW" sz="4800" dirty="0" smtClean="0">
                <a:latin typeface="SimHei" pitchFamily="2" charset="-122"/>
                <a:ea typeface="SimHei" pitchFamily="2" charset="-122"/>
              </a:rPr>
              <a:t>選擇合適的桌上遊戲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en-US" sz="4400" dirty="0" smtClean="0">
                <a:latin typeface="SimHei" pitchFamily="2" charset="-122"/>
                <a:ea typeface="SimHei" pitchFamily="2" charset="-122"/>
              </a:rPr>
              <a:t>輕度</a:t>
            </a:r>
            <a:r>
              <a:rPr lang="zh-TW" altLang="zh-TW" sz="4400" dirty="0" smtClean="0">
                <a:latin typeface="SimHei" pitchFamily="2" charset="-122"/>
                <a:ea typeface="SimHei" pitchFamily="2" charset="-122"/>
              </a:rPr>
              <a:t>解難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zh-TW" sz="4400" dirty="0" smtClean="0">
                <a:latin typeface="SimHei" pitchFamily="2" charset="-122"/>
                <a:ea typeface="SimHei" pitchFamily="2" charset="-122"/>
              </a:rPr>
              <a:t>破冰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zh-TW" sz="4400" dirty="0" smtClean="0">
                <a:latin typeface="SimHei" pitchFamily="2" charset="-122"/>
                <a:ea typeface="SimHei" pitchFamily="2" charset="-122"/>
              </a:rPr>
              <a:t>團隊協作</a:t>
            </a:r>
            <a:endParaRPr lang="en-US" altLang="zh-TW" sz="4400" dirty="0" smtClean="0">
              <a:latin typeface="SimHei" pitchFamily="2" charset="-122"/>
              <a:ea typeface="SimHei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zh-TW" sz="4400" dirty="0" smtClean="0">
                <a:latin typeface="SimHei" pitchFamily="2" charset="-122"/>
                <a:ea typeface="SimHei" pitchFamily="2" charset="-122"/>
              </a:rPr>
              <a:t>……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39047" y="5777558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推行</a:t>
            </a:r>
            <a:r>
              <a:rPr lang="zh-TW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0" name="AutoShape 4" descr="https://img.shoplineapp.com/media/image_clips/58c7c6289a76f01712001a03/original.png?14894873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822" name="AutoShape 6" descr="https://img.shoplineapp.com/media/image_clips/58c7c6289a76f01712001a03/original.png?14894873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9047" y="5777558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推行</a:t>
            </a:r>
            <a:r>
              <a:rPr lang="zh-TW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688" y="457665"/>
            <a:ext cx="7526742" cy="4770537"/>
          </a:xfrm>
          <a:prstGeom prst="rect">
            <a:avLst/>
          </a:prstGeom>
          <a:solidFill>
            <a:srgbClr val="CCECFF">
              <a:alpha val="50196"/>
            </a:srgbClr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p"/>
            </a:pPr>
            <a:r>
              <a:rPr lang="zh-TW" altLang="zh-TW" sz="4800" dirty="0" smtClean="0">
                <a:latin typeface="SimHei" pitchFamily="2" charset="-122"/>
                <a:ea typeface="SimHei" pitchFamily="2" charset="-122"/>
              </a:rPr>
              <a:t>師生桌上遊戲培訓</a:t>
            </a:r>
          </a:p>
          <a:p>
            <a:pPr lvl="1">
              <a:buFont typeface="Wingdings" pitchFamily="2" charset="2"/>
              <a:buChar char="Ø"/>
            </a:pPr>
            <a:r>
              <a:rPr lang="zh-TW" altLang="en-US" sz="4800" dirty="0" smtClean="0">
                <a:latin typeface="SimHei" pitchFamily="2" charset="-122"/>
                <a:ea typeface="SimHei" pitchFamily="2" charset="-122"/>
              </a:rPr>
              <a:t>了解</a:t>
            </a:r>
            <a:r>
              <a:rPr lang="zh-TW" altLang="zh-TW" sz="4800" dirty="0" smtClean="0">
                <a:latin typeface="SimHei" pitchFamily="2" charset="-122"/>
                <a:ea typeface="SimHei" pitchFamily="2" charset="-122"/>
              </a:rPr>
              <a:t>規則</a:t>
            </a:r>
            <a:r>
              <a:rPr lang="zh-TW" altLang="en-US" sz="4800" dirty="0" smtClean="0">
                <a:latin typeface="SimHei" pitchFamily="2" charset="-122"/>
                <a:ea typeface="SimHei" pitchFamily="2" charset="-122"/>
              </a:rPr>
              <a:t>及</a:t>
            </a:r>
            <a:r>
              <a:rPr lang="zh-TW" altLang="zh-TW" sz="4800" dirty="0" smtClean="0">
                <a:latin typeface="SimHei" pitchFamily="2" charset="-122"/>
                <a:ea typeface="SimHei" pitchFamily="2" charset="-122"/>
              </a:rPr>
              <a:t>遊戲</a:t>
            </a:r>
            <a:r>
              <a:rPr lang="zh-TW" altLang="en-US" sz="4800" dirty="0" smtClean="0">
                <a:latin typeface="SimHei" pitchFamily="2" charset="-122"/>
                <a:ea typeface="SimHei" pitchFamily="2" charset="-122"/>
              </a:rPr>
              <a:t>重點</a:t>
            </a:r>
            <a:endParaRPr lang="zh-TW" altLang="zh-TW" sz="4800" dirty="0" smtClean="0">
              <a:latin typeface="SimHei" pitchFamily="2" charset="-122"/>
              <a:ea typeface="SimHei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TW" altLang="zh-TW" sz="4800" dirty="0" smtClean="0">
                <a:latin typeface="SimHei" pitchFamily="2" charset="-122"/>
                <a:ea typeface="SimHei" pitchFamily="2" charset="-122"/>
              </a:rPr>
              <a:t>解說</a:t>
            </a:r>
            <a:r>
              <a:rPr lang="en-US" altLang="zh-TW" sz="4800" dirty="0" smtClean="0">
                <a:latin typeface="SimHei" pitchFamily="2" charset="-122"/>
                <a:ea typeface="SimHei" pitchFamily="2" charset="-122"/>
              </a:rPr>
              <a:t>(Debriefing)</a:t>
            </a:r>
            <a:r>
              <a:rPr lang="zh-TW" altLang="zh-TW" sz="4800" dirty="0" smtClean="0">
                <a:latin typeface="SimHei" pitchFamily="2" charset="-122"/>
                <a:ea typeface="SimHei" pitchFamily="2" charset="-122"/>
              </a:rPr>
              <a:t>技巧</a:t>
            </a:r>
            <a:endParaRPr lang="en-US" altLang="zh-TW" sz="4800" dirty="0" smtClean="0">
              <a:latin typeface="SimHei" pitchFamily="2" charset="-122"/>
              <a:ea typeface="SimHei" pitchFamily="2" charset="-122"/>
            </a:endParaRPr>
          </a:p>
          <a:p>
            <a:pPr lvl="2">
              <a:buFont typeface="Wingdings" pitchFamily="2" charset="2"/>
              <a:buChar char="u"/>
            </a:pPr>
            <a:r>
              <a:rPr lang="zh-TW" altLang="zh-TW" sz="4000" dirty="0" smtClean="0">
                <a:latin typeface="SimHei" pitchFamily="2" charset="-122"/>
                <a:ea typeface="SimHei" pitchFamily="2" charset="-122"/>
              </a:rPr>
              <a:t>例子：</a:t>
            </a:r>
            <a:endParaRPr lang="en-US" altLang="zh-TW" sz="4000" dirty="0" smtClean="0">
              <a:latin typeface="SimHei" pitchFamily="2" charset="-122"/>
              <a:ea typeface="SimHei" pitchFamily="2" charset="-122"/>
            </a:endParaRPr>
          </a:p>
          <a:p>
            <a:pPr lvl="2">
              <a:buFont typeface="Wingdings" pitchFamily="2" charset="2"/>
              <a:buChar char="u"/>
            </a:pPr>
            <a:endParaRPr lang="en-US" altLang="zh-TW" sz="4000" dirty="0" smtClean="0">
              <a:latin typeface="SimHei" pitchFamily="2" charset="-122"/>
              <a:ea typeface="SimHei" pitchFamily="2" charset="-122"/>
            </a:endParaRPr>
          </a:p>
          <a:p>
            <a:pPr lvl="2">
              <a:buFont typeface="Wingdings" pitchFamily="2" charset="2"/>
              <a:buChar char="u"/>
            </a:pPr>
            <a:endParaRPr lang="en-US" altLang="zh-TW" sz="4000" dirty="0" smtClean="0">
              <a:latin typeface="SimHei" pitchFamily="2" charset="-122"/>
              <a:ea typeface="SimHei" pitchFamily="2" charset="-122"/>
            </a:endParaRPr>
          </a:p>
          <a:p>
            <a:pPr lvl="2">
              <a:buFont typeface="Wingdings" pitchFamily="2" charset="2"/>
              <a:buChar char="u"/>
            </a:pPr>
            <a:endParaRPr lang="en-US" altLang="zh-TW" sz="4000" dirty="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582835" y="2281536"/>
            <a:ext cx="4357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發展方向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14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 txBox="1">
            <a:spLocks/>
          </p:cNvSpPr>
          <p:nvPr/>
        </p:nvSpPr>
        <p:spPr>
          <a:xfrm>
            <a:off x="211556" y="5891632"/>
            <a:ext cx="7886700" cy="854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家長教育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6498" y="161404"/>
            <a:ext cx="5445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400" b="1" dirty="0">
                <a:solidFill>
                  <a:srgbClr val="000000"/>
                </a:solidFill>
                <a:latin typeface="inherit"/>
                <a:ea typeface="Microsoft JhengHei" panose="020B0604030504040204" pitchFamily="34" charset="-120"/>
              </a:rPr>
              <a:t>教孩子堅持不放棄！玩桌遊</a:t>
            </a:r>
            <a:r>
              <a:rPr lang="en-US" altLang="zh-TW" sz="2400" b="1" dirty="0">
                <a:solidFill>
                  <a:srgbClr val="000000"/>
                </a:solidFill>
                <a:latin typeface="inherit"/>
                <a:ea typeface="Microsoft JhengHei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rgbClr val="000000"/>
                </a:solidFill>
                <a:latin typeface="inherit"/>
                <a:ea typeface="Microsoft JhengHei" panose="020B0604030504040204" pitchFamily="34" charset="-120"/>
              </a:rPr>
              <a:t>大益處</a:t>
            </a:r>
          </a:p>
          <a:p>
            <a:pPr fontAlgn="base"/>
            <a:r>
              <a:rPr lang="zh-TW" altLang="en-US" sz="2400" dirty="0">
                <a:solidFill>
                  <a:srgbClr val="000000"/>
                </a:solidFill>
                <a:latin typeface="inherit"/>
                <a:ea typeface="Microsoft JhengHei" panose="020B0604030504040204" pitchFamily="34" charset="-120"/>
              </a:rPr>
              <a:t>作者：</a:t>
            </a:r>
            <a:r>
              <a:rPr lang="zh-TW" altLang="en-US" sz="2400" dirty="0" smtClean="0">
                <a:solidFill>
                  <a:srgbClr val="000000"/>
                </a:solidFill>
                <a:latin typeface="inherit"/>
                <a:ea typeface="Microsoft JhengHei" panose="020B0604030504040204" pitchFamily="34" charset="-120"/>
              </a:rPr>
              <a:t>李岳霞</a:t>
            </a:r>
            <a:endParaRPr lang="zh-TW" altLang="en-US" sz="2400" dirty="0">
              <a:solidFill>
                <a:srgbClr val="000000"/>
              </a:solidFill>
              <a:latin typeface="inherit"/>
              <a:ea typeface="Microsoft JhengHe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0597" y="1523137"/>
            <a:ext cx="7826678" cy="193899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遊不僅只是打發時間的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休閒活動，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還可以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幫助孩子抒發不愉快情緒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降低攻擊性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排解怨念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4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玩桌遊不僅能讓全家人有機會</a:t>
            </a:r>
            <a:r>
              <a:rPr lang="zh-TW" altLang="en-US" sz="2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放鬆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促進</a:t>
            </a:r>
            <a:r>
              <a:rPr lang="zh-TW" altLang="en-US" sz="2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感情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的高品質相處，更提供孩子</a:t>
            </a:r>
            <a:r>
              <a:rPr lang="zh-TW" altLang="en-US" sz="2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豐富的學習機會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，也</a:t>
            </a:r>
            <a:r>
              <a:rPr lang="zh-TW" altLang="en-US" sz="2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有益他們的情緒發展</a:t>
            </a:r>
            <a:r>
              <a:rPr lang="zh-TW" altLang="en-US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1693" y="359672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有助排解負面情緒</a:t>
            </a:r>
            <a:endParaRPr lang="zh-HK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431693" y="39920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TW" altLang="en-US" sz="2400" b="1" dirty="0" smtClean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可</a:t>
            </a:r>
            <a:r>
              <a:rPr lang="zh-TW" altLang="en-US" sz="2400" b="1" dirty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延長專注</a:t>
            </a:r>
            <a:r>
              <a:rPr lang="zh-TW" altLang="en-US" sz="2400" b="1" dirty="0" smtClean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力</a:t>
            </a:r>
            <a:endParaRPr lang="zh-TW" altLang="en-US" sz="2400" dirty="0">
              <a:solidFill>
                <a:srgbClr val="37373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31693" y="439468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FF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</a:t>
            </a:r>
            <a:r>
              <a:rPr lang="zh-TW" altLang="en-US" sz="2400" b="1" dirty="0">
                <a:solidFill>
                  <a:srgbClr val="FF66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帶給孩子安全感</a:t>
            </a:r>
            <a:endParaRPr lang="zh-HK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431693" y="478521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是</a:t>
            </a:r>
            <a:r>
              <a:rPr lang="zh-TW" altLang="en-US" sz="2400" b="1" dirty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安全的「情緒實驗室」</a:t>
            </a:r>
            <a:endParaRPr lang="zh-HK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431693" y="513468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能</a:t>
            </a:r>
            <a:r>
              <a:rPr lang="zh-TW" altLang="en-US" sz="2400" b="1" dirty="0">
                <a:solidFill>
                  <a:srgbClr val="FF6600"/>
                </a:solidFill>
                <a:latin typeface="inherit"/>
                <a:ea typeface="Microsoft JhengHei" panose="020B0604030504040204" pitchFamily="34" charset="-120"/>
              </a:rPr>
              <a:t>教孩子堅持不放棄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77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5252" y="2158325"/>
            <a:ext cx="8482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從桌遊體驗中學習面對困難、失敗和挫折，即使遇上逆境，也能正面積極地回應！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6"/>
          <p:cNvSpPr txBox="1">
            <a:spLocks/>
          </p:cNvSpPr>
          <p:nvPr/>
        </p:nvSpPr>
        <p:spPr>
          <a:xfrm>
            <a:off x="331212" y="1127056"/>
            <a:ext cx="8650601" cy="6709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桌遊不只是遊戲，而是人生體驗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6"/>
          <p:cNvSpPr txBox="1">
            <a:spLocks/>
          </p:cNvSpPr>
          <p:nvPr/>
        </p:nvSpPr>
        <p:spPr>
          <a:xfrm>
            <a:off x="264718" y="191389"/>
            <a:ext cx="1553449" cy="723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7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14325" y="0"/>
            <a:ext cx="840105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面對生活的困境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青年人如何自處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9431" y="1079334"/>
            <a:ext cx="7110483" cy="3477875"/>
          </a:xfrm>
          <a:prstGeom prst="rect">
            <a:avLst/>
          </a:prstGeom>
          <a:solidFill>
            <a:srgbClr val="FFFFCC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40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SimHei" pitchFamily="2" charset="-122"/>
                <a:ea typeface="SimHei" pitchFamily="2" charset="-122"/>
                <a:cs typeface="新細明體" pitchFamily="18" charset="-120"/>
              </a:rPr>
              <a:t>培養抗逆能力</a:t>
            </a:r>
            <a:r>
              <a:rPr kumimoji="1" lang="zh-TW" altLang="en-US" sz="4400" dirty="0" smtClean="0">
                <a:solidFill>
                  <a:srgbClr val="454545"/>
                </a:solidFill>
                <a:latin typeface="SimHei" pitchFamily="2" charset="-122"/>
                <a:ea typeface="SimHei" pitchFamily="2" charset="-122"/>
                <a:cs typeface="新細明體" pitchFamily="18" charset="-120"/>
              </a:rPr>
              <a:t>的一些重點：</a:t>
            </a:r>
            <a:endParaRPr kumimoji="1" lang="en-US" altLang="zh-TW" sz="4400" i="0" u="none" strike="noStrike" cap="none" normalizeH="0" baseline="0" dirty="0" smtClean="0">
              <a:ln>
                <a:noFill/>
              </a:ln>
              <a:solidFill>
                <a:srgbClr val="454545"/>
              </a:solidFill>
              <a:effectLst/>
              <a:latin typeface="SimHei" pitchFamily="2" charset="-122"/>
              <a:ea typeface="SimHei" pitchFamily="2" charset="-122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440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SimHei" pitchFamily="2" charset="-122"/>
                <a:ea typeface="SimHei" pitchFamily="2" charset="-122"/>
                <a:cs typeface="新細明體" pitchFamily="18" charset="-120"/>
              </a:rPr>
              <a:t>（一）</a:t>
            </a:r>
            <a:r>
              <a:rPr kumimoji="1" lang="zh-TW" altLang="zh-TW" sz="4400" dirty="0" smtClean="0">
                <a:solidFill>
                  <a:srgbClr val="454545"/>
                </a:solidFill>
                <a:latin typeface="SimHei" pitchFamily="2" charset="-122"/>
                <a:ea typeface="SimHei" pitchFamily="2" charset="-122"/>
                <a:cs typeface="新細明體" pitchFamily="18" charset="-120"/>
              </a:rPr>
              <a:t>增強社交技巧</a:t>
            </a:r>
            <a:endParaRPr kumimoji="1" lang="en-US" altLang="zh-TW" sz="4400" dirty="0" smtClean="0">
              <a:solidFill>
                <a:srgbClr val="454545"/>
              </a:solidFill>
              <a:latin typeface="SimHei" pitchFamily="2" charset="-122"/>
              <a:ea typeface="SimHei" pitchFamily="2" charset="-122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40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SimHei" pitchFamily="2" charset="-122"/>
                <a:ea typeface="SimHei" pitchFamily="2" charset="-122"/>
                <a:cs typeface="新細明體" pitchFamily="18" charset="-120"/>
              </a:rPr>
              <a:t>（二）</a:t>
            </a:r>
            <a:r>
              <a:rPr kumimoji="1" lang="zh-TW" altLang="en-US" sz="440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SimHei" pitchFamily="2" charset="-122"/>
                <a:ea typeface="SimHei" pitchFamily="2" charset="-122"/>
                <a:cs typeface="新細明體" pitchFamily="18" charset="-120"/>
              </a:rPr>
              <a:t>建立支援網絡</a:t>
            </a:r>
            <a:endParaRPr kumimoji="1" lang="zh-TW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Hei" pitchFamily="2" charset="-122"/>
              <a:ea typeface="SimHei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sz="440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SimHei" pitchFamily="2" charset="-122"/>
                <a:ea typeface="SimHei" pitchFamily="2" charset="-122"/>
                <a:cs typeface="新細明體" pitchFamily="18" charset="-120"/>
              </a:rPr>
              <a:t>（三）</a:t>
            </a:r>
            <a:r>
              <a:rPr kumimoji="1" lang="zh-TW" altLang="zh-TW" sz="4400" dirty="0" smtClean="0">
                <a:solidFill>
                  <a:srgbClr val="454545"/>
                </a:solidFill>
                <a:latin typeface="SimHei" pitchFamily="2" charset="-122"/>
                <a:ea typeface="SimHei" pitchFamily="2" charset="-122"/>
                <a:cs typeface="新細明體" pitchFamily="18" charset="-120"/>
              </a:rPr>
              <a:t>提升自信心</a:t>
            </a:r>
            <a:r>
              <a:rPr kumimoji="1" lang="zh-TW" altLang="en-US" sz="4400" dirty="0" smtClean="0">
                <a:solidFill>
                  <a:srgbClr val="454545"/>
                </a:solidFill>
                <a:latin typeface="SimHei" pitchFamily="2" charset="-122"/>
                <a:ea typeface="SimHei" pitchFamily="2" charset="-122"/>
                <a:cs typeface="新細明體" pitchFamily="18" charset="-120"/>
              </a:rPr>
              <a:t>及正能量</a:t>
            </a:r>
            <a:endParaRPr kumimoji="1" lang="zh-TW" altLang="zh-TW" sz="2800" dirty="0" smtClean="0">
              <a:latin typeface="SimHei" pitchFamily="2" charset="-122"/>
              <a:ea typeface="SimHei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dirty="0" smtClean="0">
                <a:solidFill>
                  <a:srgbClr val="454545"/>
                </a:solidFill>
                <a:latin typeface="SimHei" pitchFamily="2" charset="-122"/>
                <a:ea typeface="SimHei" pitchFamily="2" charset="-122"/>
                <a:cs typeface="新細明體" pitchFamily="18" charset="-120"/>
              </a:rPr>
              <a:t>（四）學習處理</a:t>
            </a:r>
            <a:r>
              <a:rPr kumimoji="1" lang="zh-TW" altLang="en-US" sz="4400" dirty="0" smtClean="0">
                <a:solidFill>
                  <a:srgbClr val="454545"/>
                </a:solidFill>
                <a:latin typeface="SimHei" pitchFamily="2" charset="-122"/>
                <a:ea typeface="SimHei" pitchFamily="2" charset="-122"/>
                <a:cs typeface="新細明體" pitchFamily="18" charset="-120"/>
              </a:rPr>
              <a:t>負面</a:t>
            </a:r>
            <a:r>
              <a:rPr kumimoji="1" lang="zh-TW" altLang="zh-TW" sz="4400" dirty="0" smtClean="0">
                <a:solidFill>
                  <a:srgbClr val="454545"/>
                </a:solidFill>
                <a:latin typeface="SimHei" pitchFamily="2" charset="-122"/>
                <a:ea typeface="SimHei" pitchFamily="2" charset="-122"/>
                <a:cs typeface="新細明體" pitchFamily="18" charset="-120"/>
              </a:rPr>
              <a:t>情緒</a:t>
            </a:r>
            <a:endParaRPr kumimoji="1" lang="zh-TW" altLang="zh-TW" sz="6000" dirty="0" smtClean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53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14325" y="0"/>
            <a:ext cx="840105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面對生活的困境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青年人如何自處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00374" y="1750767"/>
            <a:ext cx="150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朋輩</a:t>
            </a:r>
            <a:endParaRPr lang="zh-HK" altLang="en-US" sz="44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1449" y="1769817"/>
            <a:ext cx="150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師長</a:t>
            </a:r>
            <a:endParaRPr lang="zh-HK" altLang="en-US" sz="44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7421" y="5532192"/>
            <a:ext cx="432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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建構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支緩網絡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588115" y="3159621"/>
            <a:ext cx="1504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endParaRPr lang="zh-HK" altLang="en-US" sz="4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105656" y="1105469"/>
            <a:ext cx="800219" cy="4967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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從體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驗中學習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53891" y="4854841"/>
            <a:ext cx="27016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Kolb’s Cycle of Experiential Learning</a:t>
            </a:r>
            <a:endParaRPr lang="zh-HK" altLang="en-US" dirty="0"/>
          </a:p>
        </p:txBody>
      </p:sp>
      <p:cxnSp>
        <p:nvCxnSpPr>
          <p:cNvPr id="45" name="肘形接點 44"/>
          <p:cNvCxnSpPr>
            <a:endCxn id="5" idx="1"/>
          </p:cNvCxnSpPr>
          <p:nvPr/>
        </p:nvCxnSpPr>
        <p:spPr>
          <a:xfrm rot="5400000" flipH="1" flipV="1">
            <a:off x="4509035" y="2379328"/>
            <a:ext cx="779788" cy="7308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3955576" y="2170215"/>
            <a:ext cx="4273503" cy="2537428"/>
            <a:chOff x="3914012" y="2135487"/>
            <a:chExt cx="4273503" cy="2537428"/>
          </a:xfrm>
        </p:grpSpPr>
        <p:sp>
          <p:nvSpPr>
            <p:cNvPr id="5" name="文字方塊 4"/>
            <p:cNvSpPr txBox="1"/>
            <p:nvPr/>
          </p:nvSpPr>
          <p:spPr>
            <a:xfrm>
              <a:off x="5222812" y="2135487"/>
              <a:ext cx="211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Concrete Experience</a:t>
              </a:r>
              <a:endParaRPr lang="zh-HK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914012" y="3053077"/>
              <a:ext cx="1742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Active </a:t>
              </a:r>
            </a:p>
            <a:p>
              <a:r>
                <a:rPr lang="en-US" altLang="zh-HK" dirty="0" smtClean="0"/>
                <a:t>Experimentation</a:t>
              </a:r>
              <a:endParaRPr lang="zh-HK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859651" y="3060045"/>
              <a:ext cx="13278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Reflective </a:t>
              </a:r>
            </a:p>
            <a:p>
              <a:r>
                <a:rPr lang="en-US" altLang="zh-HK" dirty="0" smtClean="0"/>
                <a:t>Observation</a:t>
              </a:r>
              <a:endParaRPr lang="zh-HK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222812" y="4026584"/>
              <a:ext cx="1923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 smtClean="0"/>
                <a:t>Abstract</a:t>
              </a:r>
            </a:p>
            <a:p>
              <a:r>
                <a:rPr lang="en-US" altLang="zh-HK" dirty="0" smtClean="0"/>
                <a:t> Conceptualization</a:t>
              </a:r>
              <a:endParaRPr lang="zh-HK" altLang="en-US" dirty="0"/>
            </a:p>
          </p:txBody>
        </p:sp>
        <p:cxnSp>
          <p:nvCxnSpPr>
            <p:cNvPr id="38" name="肘形接點 37"/>
            <p:cNvCxnSpPr/>
            <p:nvPr/>
          </p:nvCxnSpPr>
          <p:spPr>
            <a:xfrm rot="5400000">
              <a:off x="7142387" y="3731563"/>
              <a:ext cx="484673" cy="62142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肘形接點 50"/>
            <p:cNvCxnSpPr>
              <a:stCxn id="5" idx="3"/>
            </p:cNvCxnSpPr>
            <p:nvPr/>
          </p:nvCxnSpPr>
          <p:spPr>
            <a:xfrm>
              <a:off x="7338776" y="2320153"/>
              <a:ext cx="365172" cy="739892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肘形接點 60"/>
            <p:cNvCxnSpPr/>
            <p:nvPr/>
          </p:nvCxnSpPr>
          <p:spPr>
            <a:xfrm rot="10800000">
              <a:off x="4588631" y="3706376"/>
              <a:ext cx="593809" cy="649365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3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6"/>
          <p:cNvSpPr txBox="1">
            <a:spLocks/>
          </p:cNvSpPr>
          <p:nvPr/>
        </p:nvSpPr>
        <p:spPr>
          <a:xfrm>
            <a:off x="218574" y="372145"/>
            <a:ext cx="7886700" cy="85407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桌上遊戲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作活動媒介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的優勢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1956" y="942636"/>
            <a:ext cx="7611025" cy="2308324"/>
          </a:xfrm>
          <a:prstGeom prst="rect">
            <a:avLst/>
          </a:prstGeom>
          <a:solidFill>
            <a:srgbClr val="FFFFCC">
              <a:alpha val="5098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建構支援網絡：</a:t>
            </a: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 遊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戲真實互動</a:t>
            </a:r>
            <a:r>
              <a:rPr lang="zh-TW" altLang="zh-TW" sz="3600" dirty="0" smtClean="0"/>
              <a:t>，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簡單易學</a:t>
            </a:r>
          </a:p>
          <a:p>
            <a:pPr lvl="0">
              <a:buBlip>
                <a:blip r:embed="rId2"/>
              </a:buBlip>
            </a:pP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遊戲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具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多樣性</a:t>
            </a:r>
            <a:r>
              <a:rPr lang="zh-TW" altLang="zh-TW" sz="3600" dirty="0" smtClean="0"/>
              <a:t>，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可帶出不同的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果效</a:t>
            </a:r>
          </a:p>
          <a:p>
            <a:pPr>
              <a:buBlip>
                <a:blip r:embed="rId2"/>
              </a:buBlip>
            </a:pP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建立正面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朋輩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關係</a:t>
            </a:r>
            <a:r>
              <a:rPr lang="zh-TW" altLang="zh-TW" sz="3600" dirty="0" smtClean="0"/>
              <a:t>，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團隊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協作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學習</a:t>
            </a:r>
            <a:endParaRPr lang="en-US" altLang="zh-TW" sz="3600" dirty="0" smtClean="0"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12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6"/>
          <p:cNvSpPr txBox="1">
            <a:spLocks/>
          </p:cNvSpPr>
          <p:nvPr/>
        </p:nvSpPr>
        <p:spPr>
          <a:xfrm>
            <a:off x="218574" y="372145"/>
            <a:ext cx="7886700" cy="85407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桌上遊戲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作活動媒介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的優勢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255" y="1133136"/>
            <a:ext cx="7225219" cy="3416320"/>
          </a:xfrm>
          <a:prstGeom prst="rect">
            <a:avLst/>
          </a:prstGeom>
          <a:solidFill>
            <a:srgbClr val="FFFFCC">
              <a:alpha val="5098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從體驗中學習：</a:t>
            </a:r>
            <a:endParaRPr lang="zh-TW" altLang="zh-TW" sz="3600" dirty="0" smtClean="0">
              <a:latin typeface="SimHei" pitchFamily="2" charset="-122"/>
              <a:ea typeface="SimHei" pitchFamily="2" charset="-122"/>
            </a:endParaRPr>
          </a:p>
          <a:p>
            <a:pPr lvl="0">
              <a:buBlip>
                <a:blip r:embed="rId2"/>
              </a:buBlip>
            </a:pP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於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遊戲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中體驗成敗得失</a:t>
            </a:r>
            <a:endParaRPr lang="en-US" altLang="zh-TW" sz="3600" dirty="0" smtClean="0">
              <a:latin typeface="SimHei" pitchFamily="2" charset="-122"/>
              <a:ea typeface="SimHei" pitchFamily="2" charset="-122"/>
            </a:endParaRPr>
          </a:p>
          <a:p>
            <a:pPr>
              <a:buBlip>
                <a:blip r:embed="rId2"/>
              </a:buBlip>
            </a:pP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輔導員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／老師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可從中觀察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並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介入</a:t>
            </a:r>
            <a:endParaRPr lang="en-US" altLang="zh-TW" sz="3600" dirty="0" smtClean="0">
              <a:latin typeface="SimHei" pitchFamily="2" charset="-122"/>
              <a:ea typeface="SimHei" pitchFamily="2" charset="-122"/>
            </a:endParaRPr>
          </a:p>
          <a:p>
            <a:pPr lvl="0">
              <a:buBlip>
                <a:blip r:embed="rId2"/>
              </a:buBlip>
            </a:pP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 協助學生反思／總結經驗</a:t>
            </a:r>
            <a:endParaRPr lang="en-US" altLang="zh-TW" sz="3600" dirty="0" smtClean="0">
              <a:latin typeface="SimHei" pitchFamily="2" charset="-122"/>
              <a:ea typeface="SimHei" pitchFamily="2" charset="-122"/>
            </a:endParaRPr>
          </a:p>
          <a:p>
            <a:pPr>
              <a:buBlip>
                <a:blip r:embed="rId2"/>
              </a:buBlip>
            </a:pP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累積成功經驗</a:t>
            </a:r>
            <a:r>
              <a:rPr lang="zh-TW" altLang="zh-TW" sz="3600" dirty="0" smtClean="0"/>
              <a:t>，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建立自信心</a:t>
            </a:r>
            <a:endParaRPr lang="en-US" altLang="zh-TW" sz="3600" dirty="0" smtClean="0">
              <a:latin typeface="SimHei" pitchFamily="2" charset="-122"/>
              <a:ea typeface="SimHei" pitchFamily="2" charset="-122"/>
            </a:endParaRPr>
          </a:p>
          <a:p>
            <a:pPr>
              <a:buBlip>
                <a:blip r:embed="rId2"/>
              </a:buBlip>
            </a:pP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引導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學生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學習面對</a:t>
            </a: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失敗</a:t>
            </a: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>/</a:t>
            </a:r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逆境</a:t>
            </a:r>
          </a:p>
        </p:txBody>
      </p:sp>
    </p:spTree>
    <p:extLst>
      <p:ext uri="{BB962C8B-B14F-4D97-AF65-F5344CB8AC3E}">
        <p14:creationId xmlns:p14="http://schemas.microsoft.com/office/powerpoint/2010/main" val="12212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71910" y="117454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學校推行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桌遊的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</a:p>
        </p:txBody>
      </p:sp>
    </p:spTree>
    <p:extLst>
      <p:ext uri="{BB962C8B-B14F-4D97-AF65-F5344CB8AC3E}">
        <p14:creationId xmlns:p14="http://schemas.microsoft.com/office/powerpoint/2010/main" val="17129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 txBox="1">
            <a:spLocks/>
          </p:cNvSpPr>
          <p:nvPr/>
        </p:nvSpPr>
        <p:spPr>
          <a:xfrm>
            <a:off x="0" y="268754"/>
            <a:ext cx="7886700" cy="854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55157" y="1299917"/>
            <a:ext cx="2799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TW" altLang="zh-TW" sz="3200" dirty="0" smtClean="0">
                <a:latin typeface="SimHei" pitchFamily="2" charset="-122"/>
                <a:ea typeface="SimHei" pitchFamily="2" charset="-122"/>
              </a:rPr>
              <a:t>桌上遊戲培訓</a:t>
            </a:r>
          </a:p>
        </p:txBody>
      </p:sp>
      <p:sp>
        <p:nvSpPr>
          <p:cNvPr id="20" name="矩形 19"/>
          <p:cNvSpPr/>
          <p:nvPr/>
        </p:nvSpPr>
        <p:spPr>
          <a:xfrm>
            <a:off x="5502298" y="585917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TW" altLang="zh-TW" sz="2800" dirty="0" smtClean="0">
                <a:latin typeface="SimHei" pitchFamily="2" charset="-122"/>
                <a:ea typeface="SimHei" pitchFamily="2" charset="-122"/>
              </a:rPr>
              <a:t>桌上遊戲學會</a:t>
            </a:r>
          </a:p>
        </p:txBody>
      </p:sp>
    </p:spTree>
    <p:extLst>
      <p:ext uri="{BB962C8B-B14F-4D97-AF65-F5344CB8AC3E}">
        <p14:creationId xmlns:p14="http://schemas.microsoft.com/office/powerpoint/2010/main" val="3651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548844" y="2041437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TW" altLang="zh-TW" sz="4400" dirty="0" smtClean="0">
                <a:latin typeface="SimHei" pitchFamily="2" charset="-122"/>
                <a:ea typeface="SimHei" pitchFamily="2" charset="-122"/>
              </a:rPr>
              <a:t>開放日</a:t>
            </a: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0" y="268754"/>
            <a:ext cx="7886700" cy="854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343692" y="1391581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TW" altLang="zh-TW" sz="3600" dirty="0" smtClean="0">
                <a:latin typeface="SimHei" pitchFamily="2" charset="-122"/>
                <a:ea typeface="SimHei" pitchFamily="2" charset="-122"/>
              </a:rPr>
              <a:t>家長及老師推廣</a:t>
            </a: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0" y="268754"/>
            <a:ext cx="7886700" cy="854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0" name="AutoShape 2" descr="blob:https%3A//web.whatsapp.com/75ba1290-9a85-4710-bbe4-7385c738ecb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140405B7A4D4DB671BC55BC966BAA" ma:contentTypeVersion="0" ma:contentTypeDescription="Create a new document." ma:contentTypeScope="" ma:versionID="f7e5ee24bc16741a6ac306dc8bf183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69C677-3F25-4CD5-85F8-83723AD50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272401-3974-45BE-8116-709825E0D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7E0AFA-47D5-46A1-A1CB-06CFBA1905DB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</TotalTime>
  <Words>457</Words>
  <Application>Microsoft Office PowerPoint</Application>
  <PresentationFormat>如螢幕大小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inherit</vt:lpstr>
      <vt:lpstr>SimHei</vt:lpstr>
      <vt:lpstr>Microsoft JhengHei</vt:lpstr>
      <vt:lpstr>Microsoft JhengHei</vt:lpstr>
      <vt:lpstr>新細明體</vt:lpstr>
      <vt:lpstr>Arial</vt:lpstr>
      <vt:lpstr>Calibri</vt:lpstr>
      <vt:lpstr>Calibri Light</vt:lpstr>
      <vt:lpstr>Wingdings</vt:lpstr>
      <vt:lpstr>Office Theme</vt:lpstr>
      <vt:lpstr>桌桌有「娛」</vt:lpstr>
      <vt:lpstr>面對生活的困境,青年人如何自處?</vt:lpstr>
      <vt:lpstr>面對生活的困境,青年人如何自處?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Eric CHAN</dc:creator>
  <cp:lastModifiedBy>LAU, Wai-man</cp:lastModifiedBy>
  <cp:revision>100</cp:revision>
  <cp:lastPrinted>2017-05-29T08:01:46Z</cp:lastPrinted>
  <dcterms:created xsi:type="dcterms:W3CDTF">2016-08-01T16:19:16Z</dcterms:created>
  <dcterms:modified xsi:type="dcterms:W3CDTF">2017-06-30T01:14:14Z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0x01010026A140405B7A4D4DB671BC55BC966BAA</vt:lpwstr>
  </property>
</Properties>
</file>