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handoutMasterIdLst>
    <p:handoutMasterId r:id="rId28"/>
  </p:handoutMasterIdLst>
  <p:sldIdLst>
    <p:sldId id="277" r:id="rId5"/>
    <p:sldId id="278" r:id="rId6"/>
    <p:sldId id="279" r:id="rId7"/>
    <p:sldId id="300" r:id="rId8"/>
    <p:sldId id="281" r:id="rId9"/>
    <p:sldId id="286" r:id="rId10"/>
    <p:sldId id="288" r:id="rId11"/>
    <p:sldId id="285" r:id="rId12"/>
    <p:sldId id="287" r:id="rId13"/>
    <p:sldId id="282" r:id="rId14"/>
    <p:sldId id="266" r:id="rId15"/>
    <p:sldId id="289" r:id="rId16"/>
    <p:sldId id="290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273" r:id="rId25"/>
    <p:sldId id="274" r:id="rId26"/>
    <p:sldId id="275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0000"/>
    <a:srgbClr val="FF5050"/>
    <a:srgbClr val="FF00FF"/>
    <a:srgbClr val="6600CC"/>
    <a:srgbClr val="008000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92" tIns="45496" rIns="90992" bIns="45496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798" y="0"/>
            <a:ext cx="4301543" cy="3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92" tIns="45496" rIns="90992" bIns="45496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fld id="{F200707A-B150-43A3-AD02-DB11D9B73EF8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032"/>
            <a:ext cx="4301543" cy="3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798" y="6457032"/>
            <a:ext cx="4301543" cy="3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fld id="{A8C615E6-0ACF-4B50-B8CB-8FA3A5FE69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2543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zh-TW" altLang="en-US" sz="240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D8801-A671-4D66-A5D9-BB2DDC1ABB55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31302-27A3-42C1-B776-F3E43DBA94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19F2A-A0AE-4EC4-9F83-CF72D6D6CB8E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19C9C-2EA3-4AFB-93BF-5B66F64772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66175" y="304800"/>
            <a:ext cx="2668588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55650" y="304800"/>
            <a:ext cx="7858125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354DB-88F2-4D8D-B1B7-8A098321A6A1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3C58-36E7-4753-A84C-C0AAEA7D67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E6BA6-4CFE-4F58-9AF6-D0329FB311BE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48B5B-A9CE-4FEB-A0C6-D5B0A4E0B9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4A25C-46EF-4A12-B7C5-04421AA4C757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D740-B891-4AA4-B60D-5102D3F987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0" y="1752600"/>
            <a:ext cx="5257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65850" y="1752600"/>
            <a:ext cx="5257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CD12-7DB5-499F-B4A8-10A9C1D19FEC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6E7F9-31A2-4C68-8C44-88D0CD1F09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C7A5A-8C03-4F8A-ADF2-AED694E49E50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A986-980D-41AC-8B10-F0D55AD6BF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07606-6065-45F8-B5AF-E6D57C99BE1F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CA686-8867-41BE-AC0F-F62E8FAA429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34B1-2210-4E6D-9363-A8E1209B5304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2BFF7-FD7D-4C6E-A616-0DD745B251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DBDEF-10BE-4044-BA8B-21702A1A7353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4454-CD98-4F3F-B19B-0A7D29200F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85E8-BC82-4DE0-853D-10CB9A14099C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2EB2-4960-4992-83AE-1E41CFF971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763" y="304800"/>
            <a:ext cx="10668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752600"/>
            <a:ext cx="1066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812800" y="1566863"/>
            <a:ext cx="10610850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zh-TW" altLang="en-US" sz="2400">
              <a:latin typeface="Times New Roman" pitchFamily="18" charset="0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fld id="{CF3DE3BA-6D12-4C58-BAF8-1E33C7822448}" type="datetimeFigureOut">
              <a:rPr lang="zh-TW" altLang="en-US"/>
              <a:pPr>
                <a:defRPr/>
              </a:pPr>
              <a:t>2018/2/9</a:t>
            </a:fld>
            <a:endParaRPr lang="en-US" altLang="zh-TW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4E9A2229-9D84-45CB-8A9B-157C2615AA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新細明體" pitchFamily="18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字方塊 4"/>
          <p:cNvSpPr txBox="1">
            <a:spLocks noChangeArrowheads="1"/>
          </p:cNvSpPr>
          <p:nvPr/>
        </p:nvSpPr>
        <p:spPr bwMode="auto">
          <a:xfrm>
            <a:off x="3479800" y="404813"/>
            <a:ext cx="4821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6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個案經驗分享</a:t>
            </a:r>
            <a:endParaRPr kumimoji="0" lang="zh-TW" altLang="en-US" sz="600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27288" y="4400433"/>
            <a:ext cx="7156450" cy="2301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講員：張綺茵女士</a:t>
            </a:r>
          </a:p>
          <a:p>
            <a:pPr algn="ctr">
              <a:defRPr/>
            </a:pPr>
            <a:r>
              <a:rPr lang="zh-TW" altLang="en-US" sz="4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香港聖公會小學輔導服務處</a:t>
            </a:r>
          </a:p>
          <a:p>
            <a:pPr algn="ctr">
              <a:defRPr/>
            </a:pPr>
            <a:r>
              <a:rPr lang="zh-TW" alt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日期</a:t>
            </a:r>
            <a:r>
              <a:rPr lang="en-US" altLang="zh-TW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:2018</a:t>
            </a:r>
            <a:r>
              <a:rPr lang="zh-TW" alt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星期五</a:t>
            </a:r>
            <a:r>
              <a:rPr lang="en-US" altLang="zh-TW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ctr">
              <a:defRPr/>
            </a:pPr>
            <a:endParaRPr lang="zh-TW" altLang="en-US" sz="35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7288" y="5045018"/>
            <a:ext cx="51276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8918" y="4956214"/>
            <a:ext cx="690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校內協調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908050" y="1584325"/>
            <a:ext cx="109283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即時：如受助者與學生之即日安全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即時：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zh-TW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Buy Time</a:t>
            </a:r>
            <a:endParaRPr lang="zh-TW" altLang="en-US" sz="4300" b="1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請有經驗的教職員協助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訂定傾談目標、房間安排、時間配合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TW" altLang="en-US" sz="43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altLang="zh-TW" sz="540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人手分配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727075" y="1665288"/>
            <a:ext cx="10668000" cy="4267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校長、副校長、督導主任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危機處理小組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訓育主任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/SST/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相關主任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班主任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科任老師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不同專業之協作 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(MSW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IFSC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FCPSU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、醫護人員、警察等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eaLnBrk="1" hangingPunct="1">
              <a:defRPr/>
            </a:pPr>
            <a:endParaRPr lang="zh-TW" altLang="en-US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27225"/>
            <a:ext cx="10668000" cy="4267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是日受助者之安全或住宿安排</a:t>
            </a: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關顧受助者之情緒及為其作心理準備</a:t>
            </a:r>
          </a:p>
          <a:p>
            <a:pPr eaLnBrk="1" hangingPunct="1">
              <a:defRPr/>
            </a:pPr>
            <a:endParaRPr lang="zh-TW" altLang="en-US" sz="43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zh-TW" altLang="en-US" sz="43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介入目標及計劃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經驗分享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4294967295"/>
          </p:nvPr>
        </p:nvSpPr>
        <p:spPr>
          <a:xfrm>
            <a:off x="887413" y="1641475"/>
            <a:ext cx="10750550" cy="4351338"/>
          </a:xfrm>
        </p:spPr>
        <p:txBody>
          <a:bodyPr/>
          <a:lstStyle/>
          <a:p>
            <a:pPr marL="228600" indent="-228600" eaLnBrk="1" hangingPunct="1">
              <a:defRPr/>
            </a:pPr>
            <a:r>
              <a:rPr lang="zh-TW" altLang="en-US" sz="43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當受助者因事而再次出現情緒起伏，不願意配合介入計劃及目標時，你會</a:t>
            </a:r>
            <a:r>
              <a:rPr lang="en-US" altLang="zh-TW" sz="43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個案評估及介入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849313" y="1573213"/>
            <a:ext cx="10901362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持續評估：出現情緒波動的成因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(</a:t>
            </a: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擔憂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恐懼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勾起過往不快的經歷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同理心、「穿對方的鞋」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重提受助者的求助目的及背後想法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聯絡受助者之支援網絡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如有需要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zh-TW" altLang="en-US" sz="540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個案評估及介入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20738" y="1720850"/>
            <a:ext cx="10901362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讓受助者在可選擇的條件中，作出選擇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zh-TW" altLang="en-US" sz="4300">
                <a:solidFill>
                  <a:srgbClr val="6600CC"/>
                </a:solidFill>
              </a:rPr>
              <a:t>   </a:t>
            </a:r>
            <a:endParaRPr lang="en-US" altLang="zh-TW" sz="4300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以受助者的需要為中心，了解其背後的想法和感受，鼓勵及陪伴她同行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經驗分享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4294967295"/>
          </p:nvPr>
        </p:nvSpPr>
        <p:spPr>
          <a:xfrm>
            <a:off x="844550" y="1857375"/>
            <a:ext cx="10750550" cy="4351338"/>
          </a:xfrm>
        </p:spPr>
        <p:txBody>
          <a:bodyPr/>
          <a:lstStyle/>
          <a:p>
            <a:pPr marL="228600" indent="-228600" eaLnBrk="1" hangingPunct="1"/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當受助者提出其真切需要時，如何在介入計劃與執行中，作出平衡？</a:t>
            </a:r>
          </a:p>
          <a:p>
            <a:pPr marL="228600" indent="-228600" eaLnBrk="1" hangingPunct="1">
              <a:buFont typeface="Wingdings" pitchFamily="2" charset="2"/>
              <a:buNone/>
            </a:pPr>
            <a:endParaRPr lang="zh-TW" altLang="en-US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個案評估及介入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804863" y="1908175"/>
            <a:ext cx="10901362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持續評估：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受助者之情緒、需要、身體語言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同理心、「穿對方的鞋」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與校方商討及協調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連結受助者不同的系統，以支援其需要</a:t>
            </a:r>
            <a:endParaRPr lang="zh-TW" altLang="en-US" sz="540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個案評估及介入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820738" y="1574800"/>
            <a:ext cx="10901362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評估受助者以外，受影響人士之輔導工作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人手分配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SGP</a:t>
            </a:r>
            <a:endParaRPr lang="zh-TW" altLang="en-US" sz="4300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副校長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班主任及科任</a:t>
            </a:r>
            <a:endParaRPr lang="en-US" altLang="zh-TW" sz="4300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處理學生就有關事件之情緒及感受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zh-TW" altLang="en-US" sz="540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727162"/>
            <a:ext cx="11901487" cy="42672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第一把關人物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專業評估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介入、跟進、協作、監察及檢討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及早作出適當的處理，減低事件對兒童之傷害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確保學生安全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校務處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特別室</a:t>
            </a:r>
            <a:r>
              <a:rPr lang="en-US" altLang="zh-TW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助學校明白有關專業評估，領導及協調校內外人手分配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71500" indent="-571500" eaLnBrk="1" hangingPunct="1">
              <a:lnSpc>
                <a:spcPct val="80000"/>
              </a:lnSpc>
              <a:defRPr/>
            </a:pPr>
            <a:endParaRPr lang="zh-TW" altLang="en-US" sz="3800" dirty="0" smtClean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5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SGP</a:t>
            </a:r>
            <a:r>
              <a:rPr lang="zh-TW" altLang="en-US" sz="5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的角色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>
            <a:normAutofit/>
          </a:bodyPr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是日內容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85838" y="1905000"/>
            <a:ext cx="10277475" cy="25860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zh-TW" alt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生態系統理論</a:t>
            </a:r>
          </a:p>
          <a:p>
            <a:pPr eaLnBrk="1" hangingPunct="1">
              <a:defRPr/>
            </a:pPr>
            <a:r>
              <a:rPr lang="zh-TW" alt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個案分享</a:t>
            </a:r>
          </a:p>
          <a:p>
            <a:pPr eaLnBrk="1" hangingPunct="1">
              <a:defRPr/>
            </a:pPr>
            <a:r>
              <a:rPr lang="zh-TW" alt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個案評估及介入</a:t>
            </a:r>
          </a:p>
          <a:p>
            <a:pPr eaLnBrk="1" hangingPunct="1">
              <a:defRPr/>
            </a:pPr>
            <a:r>
              <a:rPr lang="zh-TW" alt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學生輔導人員</a:t>
            </a:r>
            <a:r>
              <a:rPr lang="en-US" altLang="zh-TW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(SGP)</a:t>
            </a:r>
            <a:r>
              <a:rPr lang="zh-TW" alt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的角色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8338" y="2201863"/>
            <a:ext cx="11234737" cy="42672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陪伴當事人，「穿對方的鞋」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調解牽涉人士的關係及舒緩當事人的情緒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發動身邊的人事、系統協助處理事件，連結外界不同資源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p"/>
              <a:defRPr/>
            </a:pPr>
            <a:r>
              <a:rPr lang="zh-TW" altLang="en-US" sz="43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教育家長、學生及教師，有關保護自己的訊息及處理危機事件之技巧</a:t>
            </a:r>
            <a:endParaRPr lang="en-US" altLang="zh-TW" sz="43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71500" indent="-571500" eaLnBrk="1" hangingPunct="1">
              <a:lnSpc>
                <a:spcPct val="80000"/>
              </a:lnSpc>
              <a:defRPr/>
            </a:pPr>
            <a:endParaRPr lang="zh-TW" altLang="en-US" sz="4300" dirty="0" smtClean="0">
              <a:solidFill>
                <a:srgbClr val="0066CC"/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SGP</a:t>
            </a: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的角色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危機處理</a:t>
            </a:r>
            <a:r>
              <a:rPr lang="en-US" altLang="zh-TW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---3C</a:t>
            </a: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小貼士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COMMUNICATION</a:t>
            </a:r>
          </a:p>
          <a:p>
            <a:pPr eaLnBrk="1" hangingPunct="1">
              <a:defRPr/>
            </a:pPr>
            <a:r>
              <a:rPr lang="en-US" altLang="zh-TW" sz="4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</a:p>
          <a:p>
            <a:pPr eaLnBrk="1" hangingPunct="1">
              <a:defRPr/>
            </a:pPr>
            <a:r>
              <a:rPr lang="en-US" altLang="zh-TW" sz="4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避免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拖延</a:t>
            </a:r>
            <a:endParaRPr lang="en-US" altLang="zh-TW" sz="4300" b="1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矮化事件</a:t>
            </a:r>
            <a:endParaRPr lang="en-US" altLang="zh-TW" sz="4300" b="1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關注學校聲譽</a:t>
            </a:r>
            <a:r>
              <a:rPr lang="en-US" altLang="zh-TW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家長負評</a:t>
            </a:r>
            <a:r>
              <a:rPr lang="en-US" altLang="zh-TW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引發社會的迴響多於任何人的性命考慮</a:t>
            </a:r>
            <a:endParaRPr lang="en-US" altLang="zh-TW" sz="4300" b="1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批評或指責事主的言行</a:t>
            </a:r>
            <a:endParaRPr lang="en-US" altLang="zh-TW" sz="4300" b="1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令事主產生二次傷害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處理危機背後的信念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523875" y="1738313"/>
            <a:ext cx="11436350" cy="4267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每個人都有其強項及關注項目</a:t>
            </a: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所有選擇都是一念之間，把握她的所思所想</a:t>
            </a: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每個人總有低谷時候，低谷過後總有明天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校園危機的種類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909638" y="1524000"/>
            <a:ext cx="8215312" cy="3657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學生或教職員自殺</a:t>
            </a:r>
            <a:r>
              <a:rPr lang="en-US" altLang="zh-TW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/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自傷行為</a:t>
            </a:r>
            <a:r>
              <a:rPr lang="en-US" altLang="zh-TW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他殺</a:t>
            </a:r>
          </a:p>
          <a:p>
            <a:pPr eaLnBrk="1" hangingPunct="1"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意外死亡 </a:t>
            </a:r>
          </a:p>
          <a:p>
            <a:pPr eaLnBrk="1" hangingPunct="1"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嚴重受傷 </a:t>
            </a:r>
          </a:p>
          <a:p>
            <a:pPr eaLnBrk="1" hangingPunct="1"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暴力事故 </a:t>
            </a:r>
          </a:p>
          <a:p>
            <a:pPr eaLnBrk="1" hangingPunct="1">
              <a:defRPr/>
            </a:pPr>
            <a:r>
              <a:rPr lang="zh-TW" altLang="en-US" sz="4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自然災害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766763" y="174625"/>
            <a:ext cx="10668000" cy="96996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生態系統理論</a:t>
            </a:r>
          </a:p>
        </p:txBody>
      </p:sp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/>
          <a:srcRect l="3909" t="15417" r="10098" b="-912"/>
          <a:stretch>
            <a:fillRect/>
          </a:stretch>
        </p:blipFill>
        <p:spPr bwMode="auto">
          <a:xfrm>
            <a:off x="2854325" y="1144588"/>
            <a:ext cx="6178550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字方塊 1"/>
          <p:cNvSpPr txBox="1"/>
          <p:nvPr/>
        </p:nvSpPr>
        <p:spPr>
          <a:xfrm>
            <a:off x="8876370" y="5921299"/>
            <a:ext cx="3293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i="1" dirty="0" smtClean="0"/>
              <a:t>《</a:t>
            </a:r>
            <a:r>
              <a:rPr lang="zh-TW" altLang="en-US" sz="1300" i="1" dirty="0" smtClean="0"/>
              <a:t> 圖片來源：香港</a:t>
            </a:r>
            <a:r>
              <a:rPr lang="zh-TW" altLang="en-US" sz="1300" i="1" dirty="0"/>
              <a:t>聖公會小學</a:t>
            </a:r>
            <a:r>
              <a:rPr lang="zh-TW" altLang="en-US" sz="1300" i="1" dirty="0" smtClean="0"/>
              <a:t>輔導服務處 </a:t>
            </a:r>
            <a:r>
              <a:rPr lang="en-US" altLang="zh-TW" sz="1300" i="1" dirty="0" smtClean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29450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當接觸受助者時，可留意</a:t>
            </a:r>
            <a:r>
              <a:rPr lang="en-US" altLang="zh-TW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了解受助者的特性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(</a:t>
            </a:r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平日較少到校、難以接觸</a:t>
            </a:r>
            <a:r>
              <a:rPr lang="en-US" altLang="zh-TW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性格</a:t>
            </a:r>
            <a:r>
              <a:rPr lang="en-US" altLang="zh-TW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?)</a:t>
            </a:r>
            <a:endParaRPr lang="zh-TW" altLang="en-US" sz="39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受助者帶著的物品，如信件、禮物</a:t>
            </a:r>
            <a:r>
              <a:rPr lang="en-US" altLang="zh-TW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eaLnBrk="1" hangingPunct="1"/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受助者當時的情緒或言行</a:t>
            </a:r>
            <a:endParaRPr lang="en-US" altLang="zh-TW" sz="39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學生的表現與神情</a:t>
            </a:r>
          </a:p>
          <a:p>
            <a:pPr eaLnBrk="1" hangingPunct="1"/>
            <a:r>
              <a:rPr lang="zh-TW" altLang="en-US" sz="39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學生在校表現</a:t>
            </a:r>
          </a:p>
          <a:p>
            <a:pPr eaLnBrk="1" hangingPunct="1"/>
            <a:endParaRPr lang="en-US" altLang="zh-TW" sz="4900" smtClean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了解危機事件及個案評估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47700" y="2038350"/>
            <a:ext cx="113268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事件發生的時間、地點、性質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牽涉的人物、關鍵人物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學生是受害者？目擊者？求助者？參與者？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風險評估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即時危險性、短期預見的危險</a:t>
            </a:r>
            <a:r>
              <a:rPr lang="en-US" altLang="zh-TW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zh-TW" altLang="en-US" sz="540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5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849313" y="1966913"/>
            <a:ext cx="10668000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生母求助目的及背後想法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生母求生的因素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生母現時的合作態度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生母之情緒表現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生母現時及過去之精神狀況</a:t>
            </a:r>
            <a:endParaRPr lang="zh-TW" altLang="en-US" sz="540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altLang="zh-TW" sz="54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6763" y="304800"/>
            <a:ext cx="10668000" cy="708025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4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個案評估</a:t>
            </a:r>
            <a:r>
              <a:rPr lang="en-US" altLang="zh-TW" sz="4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—</a:t>
            </a:r>
            <a:r>
              <a:rPr lang="zh-TW" altLang="en-US" sz="4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生態系統理論</a:t>
            </a:r>
            <a:endParaRPr lang="en-US" altLang="zh-TW" sz="4600" b="1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8050" y="1584325"/>
            <a:ext cx="1066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p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個人因素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小系統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中系統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zh-TW" altLang="en-US" sz="43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大系統</a:t>
            </a:r>
            <a:endParaRPr lang="en-US" altLang="zh-TW" sz="4300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altLang="zh-TW" sz="2400">
              <a:solidFill>
                <a:srgbClr val="6600CC"/>
              </a:solidFill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US" altLang="zh-TW" sz="2400">
              <a:solidFill>
                <a:srgbClr val="6600CC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 l="3909" t="15417" r="10098" b="-912"/>
          <a:stretch>
            <a:fillRect/>
          </a:stretch>
        </p:blipFill>
        <p:spPr bwMode="auto">
          <a:xfrm>
            <a:off x="5397500" y="1108869"/>
            <a:ext cx="6178550" cy="555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2027972" y="5851525"/>
            <a:ext cx="3293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i="1" dirty="0" smtClean="0"/>
              <a:t>《</a:t>
            </a:r>
            <a:r>
              <a:rPr lang="zh-TW" altLang="en-US" sz="1300" i="1" dirty="0" smtClean="0"/>
              <a:t> 圖片來源：香港</a:t>
            </a:r>
            <a:r>
              <a:rPr lang="zh-TW" altLang="en-US" sz="1300" i="1" dirty="0"/>
              <a:t>聖公會小學</a:t>
            </a:r>
            <a:r>
              <a:rPr lang="zh-TW" altLang="en-US" sz="1300" i="1" dirty="0" smtClean="0"/>
              <a:t>輔導服務處 </a:t>
            </a:r>
            <a:r>
              <a:rPr lang="en-US" altLang="zh-TW" sz="1300" i="1" dirty="0" smtClean="0"/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 sz="43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zh-TW" altLang="en-US" sz="43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zh-TW" altLang="en-US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當掌握有關資料時，你會</a:t>
            </a:r>
            <a:r>
              <a:rPr lang="en-US" altLang="zh-TW" sz="43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……</a:t>
            </a:r>
            <a:endParaRPr lang="en-US" altLang="zh-TW" sz="43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609BBD-A143-4A60-9DB4-F26806D10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6BE66CE-ECC9-41C7-A59F-00F83E223E38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6917D19-B87D-4287-8F0E-F16198B1F6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1076</TotalTime>
  <Words>769</Words>
  <Application>Microsoft Office PowerPoint</Application>
  <PresentationFormat>寬螢幕</PresentationFormat>
  <Paragraphs>114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1" baseType="lpstr">
      <vt:lpstr>新細明體</vt:lpstr>
      <vt:lpstr>標楷體</vt:lpstr>
      <vt:lpstr>Arial</vt:lpstr>
      <vt:lpstr>Calibri</vt:lpstr>
      <vt:lpstr>Times New Roman</vt:lpstr>
      <vt:lpstr>Verdana</vt:lpstr>
      <vt:lpstr>Wingdings</vt:lpstr>
      <vt:lpstr>Profile</vt:lpstr>
      <vt:lpstr>PowerPoint 簡報</vt:lpstr>
      <vt:lpstr>是日內容</vt:lpstr>
      <vt:lpstr>校園危機的種類</vt:lpstr>
      <vt:lpstr>生態系統理論</vt:lpstr>
      <vt:lpstr>當接觸受助者時，可留意…</vt:lpstr>
      <vt:lpstr>了解危機事件及個案評估</vt:lpstr>
      <vt:lpstr>個案評估</vt:lpstr>
      <vt:lpstr>個案評估—生態系統理論</vt:lpstr>
      <vt:lpstr>PowerPoint 簡報</vt:lpstr>
      <vt:lpstr>校內協調</vt:lpstr>
      <vt:lpstr>人手分配</vt:lpstr>
      <vt:lpstr>介入目標及計劃</vt:lpstr>
      <vt:lpstr>經驗分享</vt:lpstr>
      <vt:lpstr>個案評估及介入</vt:lpstr>
      <vt:lpstr>個案評估及介入</vt:lpstr>
      <vt:lpstr>經驗分享</vt:lpstr>
      <vt:lpstr>個案評估及介入</vt:lpstr>
      <vt:lpstr>個案評估及介入</vt:lpstr>
      <vt:lpstr>SGP的角色</vt:lpstr>
      <vt:lpstr>SGP的角色</vt:lpstr>
      <vt:lpstr>危機處理---3C小貼士</vt:lpstr>
      <vt:lpstr>避免</vt:lpstr>
      <vt:lpstr>處理危機背後的信念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處理危機的原則</dc:title>
  <dc:creator>User</dc:creator>
  <cp:lastModifiedBy>TSE, Ngar-yee Ivy</cp:lastModifiedBy>
  <cp:revision>37</cp:revision>
  <cp:lastPrinted>2018-02-07T07:57:39Z</cp:lastPrinted>
  <dcterms:created xsi:type="dcterms:W3CDTF">2018-01-10T20:28:58Z</dcterms:created>
  <dcterms:modified xsi:type="dcterms:W3CDTF">2018-02-09T06:01:43Z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