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4"/>
  </p:sldMasterIdLst>
  <p:notesMasterIdLst>
    <p:notesMasterId r:id="rId32"/>
  </p:notesMasterIdLst>
  <p:handoutMasterIdLst>
    <p:handoutMasterId r:id="rId33"/>
  </p:handoutMasterIdLst>
  <p:sldIdLst>
    <p:sldId id="281" r:id="rId5"/>
    <p:sldId id="337" r:id="rId6"/>
    <p:sldId id="340" r:id="rId7"/>
    <p:sldId id="341" r:id="rId8"/>
    <p:sldId id="342" r:id="rId9"/>
    <p:sldId id="344" r:id="rId10"/>
    <p:sldId id="325" r:id="rId11"/>
    <p:sldId id="345" r:id="rId12"/>
    <p:sldId id="336" r:id="rId13"/>
    <p:sldId id="346" r:id="rId14"/>
    <p:sldId id="333" r:id="rId15"/>
    <p:sldId id="335" r:id="rId16"/>
    <p:sldId id="308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290" r:id="rId27"/>
    <p:sldId id="306" r:id="rId28"/>
    <p:sldId id="307" r:id="rId29"/>
    <p:sldId id="322" r:id="rId30"/>
    <p:sldId id="273" r:id="rId31"/>
  </p:sldIdLst>
  <p:sldSz cx="9144000" cy="6858000" type="screen4x3"/>
  <p:notesSz cx="6807200" cy="99393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269D01E-BC32-4049-B463-5C60D7B0CCD2}" styleName="佈景主題樣式 2 - 輔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佈景主題樣式 2 - 輔色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4660"/>
  </p:normalViewPr>
  <p:slideViewPr>
    <p:cSldViewPr>
      <p:cViewPr varScale="1">
        <p:scale>
          <a:sx n="82" d="100"/>
          <a:sy n="82" d="100"/>
        </p:scale>
        <p:origin x="11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808" y="-114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BE7AE8-6173-4FDF-9E59-1AD1B0C3C3E1}" type="doc">
      <dgm:prSet loTypeId="urn:microsoft.com/office/officeart/2005/8/layout/pyramid3" loCatId="pyramid" qsTypeId="urn:microsoft.com/office/officeart/2005/8/quickstyle/3d5" qsCatId="3D" csTypeId="urn:microsoft.com/office/officeart/2005/8/colors/colorful5" csCatId="colorful" phldr="1"/>
      <dgm:spPr/>
    </dgm:pt>
    <dgm:pt modelId="{3C1C59EE-6003-4AEA-941B-40580E015503}">
      <dgm:prSet phldrT="[文字]" custT="1"/>
      <dgm:spPr/>
      <dgm:t>
        <a:bodyPr/>
        <a:lstStyle/>
        <a:p>
          <a:r>
            <a:rPr lang="zh-HK" altLang="en-US" sz="2800" b="1" dirty="0" smtClean="0"/>
            <a:t>思考</a:t>
          </a:r>
          <a:endParaRPr lang="zh-HK" altLang="en-US" sz="2800" b="1" dirty="0"/>
        </a:p>
      </dgm:t>
    </dgm:pt>
    <dgm:pt modelId="{D51EA4A2-2228-4EC6-A5CC-879363FBA4C3}" type="parTrans" cxnId="{81BB7AC6-AE94-4845-AF3D-D7031279A600}">
      <dgm:prSet/>
      <dgm:spPr/>
      <dgm:t>
        <a:bodyPr/>
        <a:lstStyle/>
        <a:p>
          <a:endParaRPr lang="zh-HK" altLang="en-US"/>
        </a:p>
      </dgm:t>
    </dgm:pt>
    <dgm:pt modelId="{DA947905-AEBD-46CF-A966-EEF13B1756E4}" type="sibTrans" cxnId="{81BB7AC6-AE94-4845-AF3D-D7031279A600}">
      <dgm:prSet/>
      <dgm:spPr/>
      <dgm:t>
        <a:bodyPr/>
        <a:lstStyle/>
        <a:p>
          <a:endParaRPr lang="zh-HK" altLang="en-US"/>
        </a:p>
      </dgm:t>
    </dgm:pt>
    <dgm:pt modelId="{EBE631B3-44F0-4604-BF6D-526F4778EBBB}">
      <dgm:prSet phldrT="[文字]" custT="1"/>
      <dgm:spPr/>
      <dgm:t>
        <a:bodyPr/>
        <a:lstStyle/>
        <a:p>
          <a:r>
            <a:rPr lang="zh-HK" altLang="en-US" sz="2800" b="1" dirty="0" smtClean="0"/>
            <a:t>社交／</a:t>
          </a:r>
          <a:endParaRPr lang="en-US" altLang="zh-HK" sz="2800" b="1" dirty="0" smtClean="0"/>
        </a:p>
        <a:p>
          <a:r>
            <a:rPr lang="zh-HK" altLang="en-US" sz="2800" b="1" dirty="0" smtClean="0"/>
            <a:t>情緒</a:t>
          </a:r>
          <a:endParaRPr lang="zh-HK" altLang="en-US" sz="2800" b="1" dirty="0"/>
        </a:p>
      </dgm:t>
    </dgm:pt>
    <dgm:pt modelId="{69393389-0BAF-44D2-A046-27E21402A5FD}" type="parTrans" cxnId="{C87E9DE1-5AD8-4CAD-87E5-B581FB7B327C}">
      <dgm:prSet/>
      <dgm:spPr/>
      <dgm:t>
        <a:bodyPr/>
        <a:lstStyle/>
        <a:p>
          <a:endParaRPr lang="zh-HK" altLang="en-US"/>
        </a:p>
      </dgm:t>
    </dgm:pt>
    <dgm:pt modelId="{9E6AE478-EDA2-4F21-B993-C988F60AF257}" type="sibTrans" cxnId="{C87E9DE1-5AD8-4CAD-87E5-B581FB7B327C}">
      <dgm:prSet/>
      <dgm:spPr/>
      <dgm:t>
        <a:bodyPr/>
        <a:lstStyle/>
        <a:p>
          <a:endParaRPr lang="zh-HK" altLang="en-US"/>
        </a:p>
      </dgm:t>
    </dgm:pt>
    <dgm:pt modelId="{7D467F43-A1F0-44F2-B9E5-2CF9C0E3A876}">
      <dgm:prSet phldrT="[文字]" custT="1"/>
      <dgm:spPr/>
      <dgm:t>
        <a:bodyPr/>
        <a:lstStyle/>
        <a:p>
          <a:r>
            <a:rPr lang="zh-HK" altLang="en-US" sz="2800" b="1" dirty="0" smtClean="0"/>
            <a:t>調節</a:t>
          </a:r>
          <a:endParaRPr lang="zh-HK" altLang="en-US" sz="2800" b="1" dirty="0"/>
        </a:p>
      </dgm:t>
    </dgm:pt>
    <dgm:pt modelId="{0883260D-E997-4949-8943-7373E57326BE}" type="parTrans" cxnId="{143501A7-578C-4A52-B2E2-3E9FEDEA3638}">
      <dgm:prSet/>
      <dgm:spPr/>
      <dgm:t>
        <a:bodyPr/>
        <a:lstStyle/>
        <a:p>
          <a:endParaRPr lang="zh-HK" altLang="en-US"/>
        </a:p>
      </dgm:t>
    </dgm:pt>
    <dgm:pt modelId="{B55E1487-9767-44D8-BE21-CDBF8709210D}" type="sibTrans" cxnId="{143501A7-578C-4A52-B2E2-3E9FEDEA3638}">
      <dgm:prSet/>
      <dgm:spPr/>
      <dgm:t>
        <a:bodyPr/>
        <a:lstStyle/>
        <a:p>
          <a:endParaRPr lang="zh-HK" altLang="en-US"/>
        </a:p>
      </dgm:t>
    </dgm:pt>
    <dgm:pt modelId="{D905D287-BFD5-4EB1-9641-5C225B20F89E}">
      <dgm:prSet phldrT="[文字]" custT="1"/>
      <dgm:spPr/>
      <dgm:t>
        <a:bodyPr/>
        <a:lstStyle/>
        <a:p>
          <a:r>
            <a:rPr lang="zh-HK" altLang="en-US" sz="2800" b="1" dirty="0" smtClean="0"/>
            <a:t>生存</a:t>
          </a:r>
          <a:endParaRPr lang="zh-HK" altLang="en-US" sz="2800" b="1" dirty="0"/>
        </a:p>
      </dgm:t>
    </dgm:pt>
    <dgm:pt modelId="{1B948DCF-3C82-4F07-8475-63EC4D777615}" type="parTrans" cxnId="{02DFF9D7-18D0-419D-9E31-4839D08077D2}">
      <dgm:prSet/>
      <dgm:spPr/>
      <dgm:t>
        <a:bodyPr/>
        <a:lstStyle/>
        <a:p>
          <a:endParaRPr lang="zh-HK" altLang="en-US"/>
        </a:p>
      </dgm:t>
    </dgm:pt>
    <dgm:pt modelId="{E807CB8B-1AAF-42C3-834C-DED66CB0B69B}" type="sibTrans" cxnId="{02DFF9D7-18D0-419D-9E31-4839D08077D2}">
      <dgm:prSet/>
      <dgm:spPr/>
      <dgm:t>
        <a:bodyPr/>
        <a:lstStyle/>
        <a:p>
          <a:endParaRPr lang="zh-HK" altLang="en-US"/>
        </a:p>
      </dgm:t>
    </dgm:pt>
    <dgm:pt modelId="{A5FFD04E-9CE3-4FAE-9391-58686CE7E743}" type="pres">
      <dgm:prSet presAssocID="{32BE7AE8-6173-4FDF-9E59-1AD1B0C3C3E1}" presName="Name0" presStyleCnt="0">
        <dgm:presLayoutVars>
          <dgm:dir/>
          <dgm:animLvl val="lvl"/>
          <dgm:resizeHandles val="exact"/>
        </dgm:presLayoutVars>
      </dgm:prSet>
      <dgm:spPr/>
    </dgm:pt>
    <dgm:pt modelId="{9839700D-C571-426B-B1A7-AD0B1E2766B1}" type="pres">
      <dgm:prSet presAssocID="{3C1C59EE-6003-4AEA-941B-40580E015503}" presName="Name8" presStyleCnt="0"/>
      <dgm:spPr/>
    </dgm:pt>
    <dgm:pt modelId="{D6132EE4-5D7B-48F9-95F8-E3F4986624EA}" type="pres">
      <dgm:prSet presAssocID="{3C1C59EE-6003-4AEA-941B-40580E015503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DD7A2948-D205-4C1A-8D4D-869EE05752FD}" type="pres">
      <dgm:prSet presAssocID="{3C1C59EE-6003-4AEA-941B-40580E01550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D08FE6D-0D01-44C2-9421-BA1D816D42EA}" type="pres">
      <dgm:prSet presAssocID="{EBE631B3-44F0-4604-BF6D-526F4778EBBB}" presName="Name8" presStyleCnt="0"/>
      <dgm:spPr/>
    </dgm:pt>
    <dgm:pt modelId="{0E1FBCE9-1447-4E13-A2F2-4C685BB76260}" type="pres">
      <dgm:prSet presAssocID="{EBE631B3-44F0-4604-BF6D-526F4778EBBB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CB261B86-1F65-4C59-8501-84D225C3AA4D}" type="pres">
      <dgm:prSet presAssocID="{EBE631B3-44F0-4604-BF6D-526F4778EBB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86E0C1FE-8C44-4026-9F1C-758CD24131A7}" type="pres">
      <dgm:prSet presAssocID="{7D467F43-A1F0-44F2-B9E5-2CF9C0E3A876}" presName="Name8" presStyleCnt="0"/>
      <dgm:spPr/>
    </dgm:pt>
    <dgm:pt modelId="{A1771EBB-A0BB-4519-B3AB-493341767239}" type="pres">
      <dgm:prSet presAssocID="{7D467F43-A1F0-44F2-B9E5-2CF9C0E3A876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9354349E-1170-479B-B344-A57B6CAD3EDF}" type="pres">
      <dgm:prSet presAssocID="{7D467F43-A1F0-44F2-B9E5-2CF9C0E3A87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45A47346-CF91-4B56-8BC7-CC52F313A897}" type="pres">
      <dgm:prSet presAssocID="{D905D287-BFD5-4EB1-9641-5C225B20F89E}" presName="Name8" presStyleCnt="0"/>
      <dgm:spPr/>
    </dgm:pt>
    <dgm:pt modelId="{9FA10082-2A57-4239-9C8B-AA2A138EC6E9}" type="pres">
      <dgm:prSet presAssocID="{D905D287-BFD5-4EB1-9641-5C225B20F89E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0300AFF2-7DBA-498B-929B-F31A26F37AF4}" type="pres">
      <dgm:prSet presAssocID="{D905D287-BFD5-4EB1-9641-5C225B20F89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B7F25061-797A-4B10-AD41-58930F4C6556}" type="presOf" srcId="{D905D287-BFD5-4EB1-9641-5C225B20F89E}" destId="{9FA10082-2A57-4239-9C8B-AA2A138EC6E9}" srcOrd="0" destOrd="0" presId="urn:microsoft.com/office/officeart/2005/8/layout/pyramid3"/>
    <dgm:cxn modelId="{143501A7-578C-4A52-B2E2-3E9FEDEA3638}" srcId="{32BE7AE8-6173-4FDF-9E59-1AD1B0C3C3E1}" destId="{7D467F43-A1F0-44F2-B9E5-2CF9C0E3A876}" srcOrd="2" destOrd="0" parTransId="{0883260D-E997-4949-8943-7373E57326BE}" sibTransId="{B55E1487-9767-44D8-BE21-CDBF8709210D}"/>
    <dgm:cxn modelId="{AD217193-0CF8-4268-9BDF-7406773E314B}" type="presOf" srcId="{3C1C59EE-6003-4AEA-941B-40580E015503}" destId="{DD7A2948-D205-4C1A-8D4D-869EE05752FD}" srcOrd="1" destOrd="0" presId="urn:microsoft.com/office/officeart/2005/8/layout/pyramid3"/>
    <dgm:cxn modelId="{B0FC6C17-D719-473C-B7E2-62B7D82A2E5E}" type="presOf" srcId="{7D467F43-A1F0-44F2-B9E5-2CF9C0E3A876}" destId="{A1771EBB-A0BB-4519-B3AB-493341767239}" srcOrd="0" destOrd="0" presId="urn:microsoft.com/office/officeart/2005/8/layout/pyramid3"/>
    <dgm:cxn modelId="{81BB7AC6-AE94-4845-AF3D-D7031279A600}" srcId="{32BE7AE8-6173-4FDF-9E59-1AD1B0C3C3E1}" destId="{3C1C59EE-6003-4AEA-941B-40580E015503}" srcOrd="0" destOrd="0" parTransId="{D51EA4A2-2228-4EC6-A5CC-879363FBA4C3}" sibTransId="{DA947905-AEBD-46CF-A966-EEF13B1756E4}"/>
    <dgm:cxn modelId="{C87E9DE1-5AD8-4CAD-87E5-B581FB7B327C}" srcId="{32BE7AE8-6173-4FDF-9E59-1AD1B0C3C3E1}" destId="{EBE631B3-44F0-4604-BF6D-526F4778EBBB}" srcOrd="1" destOrd="0" parTransId="{69393389-0BAF-44D2-A046-27E21402A5FD}" sibTransId="{9E6AE478-EDA2-4F21-B993-C988F60AF257}"/>
    <dgm:cxn modelId="{0E15DF1E-D13A-4738-A13B-03DB4371C2F1}" type="presOf" srcId="{D905D287-BFD5-4EB1-9641-5C225B20F89E}" destId="{0300AFF2-7DBA-498B-929B-F31A26F37AF4}" srcOrd="1" destOrd="0" presId="urn:microsoft.com/office/officeart/2005/8/layout/pyramid3"/>
    <dgm:cxn modelId="{FA7ED63E-99FD-4D93-AFCA-AF47A8DAD5AC}" type="presOf" srcId="{32BE7AE8-6173-4FDF-9E59-1AD1B0C3C3E1}" destId="{A5FFD04E-9CE3-4FAE-9391-58686CE7E743}" srcOrd="0" destOrd="0" presId="urn:microsoft.com/office/officeart/2005/8/layout/pyramid3"/>
    <dgm:cxn modelId="{02DFF9D7-18D0-419D-9E31-4839D08077D2}" srcId="{32BE7AE8-6173-4FDF-9E59-1AD1B0C3C3E1}" destId="{D905D287-BFD5-4EB1-9641-5C225B20F89E}" srcOrd="3" destOrd="0" parTransId="{1B948DCF-3C82-4F07-8475-63EC4D777615}" sibTransId="{E807CB8B-1AAF-42C3-834C-DED66CB0B69B}"/>
    <dgm:cxn modelId="{9D24941A-DAC7-48B8-BE03-370A125EF133}" type="presOf" srcId="{EBE631B3-44F0-4604-BF6D-526F4778EBBB}" destId="{CB261B86-1F65-4C59-8501-84D225C3AA4D}" srcOrd="1" destOrd="0" presId="urn:microsoft.com/office/officeart/2005/8/layout/pyramid3"/>
    <dgm:cxn modelId="{B2824B92-B152-4E0B-9CD7-8EA5A3E40A8C}" type="presOf" srcId="{EBE631B3-44F0-4604-BF6D-526F4778EBBB}" destId="{0E1FBCE9-1447-4E13-A2F2-4C685BB76260}" srcOrd="0" destOrd="0" presId="urn:microsoft.com/office/officeart/2005/8/layout/pyramid3"/>
    <dgm:cxn modelId="{DD7AF42D-28B7-454A-9B53-69CCB42590BB}" type="presOf" srcId="{7D467F43-A1F0-44F2-B9E5-2CF9C0E3A876}" destId="{9354349E-1170-479B-B344-A57B6CAD3EDF}" srcOrd="1" destOrd="0" presId="urn:microsoft.com/office/officeart/2005/8/layout/pyramid3"/>
    <dgm:cxn modelId="{46BD2633-7B8A-4608-849C-73F75470490B}" type="presOf" srcId="{3C1C59EE-6003-4AEA-941B-40580E015503}" destId="{D6132EE4-5D7B-48F9-95F8-E3F4986624EA}" srcOrd="0" destOrd="0" presId="urn:microsoft.com/office/officeart/2005/8/layout/pyramid3"/>
    <dgm:cxn modelId="{0B84F99A-BAF1-4AD9-90FF-68A4B615CCCD}" type="presParOf" srcId="{A5FFD04E-9CE3-4FAE-9391-58686CE7E743}" destId="{9839700D-C571-426B-B1A7-AD0B1E2766B1}" srcOrd="0" destOrd="0" presId="urn:microsoft.com/office/officeart/2005/8/layout/pyramid3"/>
    <dgm:cxn modelId="{F52D9428-4E98-46B7-A061-D903C9F8FB4C}" type="presParOf" srcId="{9839700D-C571-426B-B1A7-AD0B1E2766B1}" destId="{D6132EE4-5D7B-48F9-95F8-E3F4986624EA}" srcOrd="0" destOrd="0" presId="urn:microsoft.com/office/officeart/2005/8/layout/pyramid3"/>
    <dgm:cxn modelId="{6C5E5F71-0E2C-4DFF-A12E-74B25A27D5E4}" type="presParOf" srcId="{9839700D-C571-426B-B1A7-AD0B1E2766B1}" destId="{DD7A2948-D205-4C1A-8D4D-869EE05752FD}" srcOrd="1" destOrd="0" presId="urn:microsoft.com/office/officeart/2005/8/layout/pyramid3"/>
    <dgm:cxn modelId="{491B3ED5-0411-4F62-9257-54EB675878B1}" type="presParOf" srcId="{A5FFD04E-9CE3-4FAE-9391-58686CE7E743}" destId="{3D08FE6D-0D01-44C2-9421-BA1D816D42EA}" srcOrd="1" destOrd="0" presId="urn:microsoft.com/office/officeart/2005/8/layout/pyramid3"/>
    <dgm:cxn modelId="{4C66599D-01C0-4A74-AEA2-6D8A693A6B5D}" type="presParOf" srcId="{3D08FE6D-0D01-44C2-9421-BA1D816D42EA}" destId="{0E1FBCE9-1447-4E13-A2F2-4C685BB76260}" srcOrd="0" destOrd="0" presId="urn:microsoft.com/office/officeart/2005/8/layout/pyramid3"/>
    <dgm:cxn modelId="{13CFF415-C0DC-49F5-8FC9-F7135E3B571A}" type="presParOf" srcId="{3D08FE6D-0D01-44C2-9421-BA1D816D42EA}" destId="{CB261B86-1F65-4C59-8501-84D225C3AA4D}" srcOrd="1" destOrd="0" presId="urn:microsoft.com/office/officeart/2005/8/layout/pyramid3"/>
    <dgm:cxn modelId="{EB27E5B2-1DA4-4E02-83ED-FF7A2BC85BCD}" type="presParOf" srcId="{A5FFD04E-9CE3-4FAE-9391-58686CE7E743}" destId="{86E0C1FE-8C44-4026-9F1C-758CD24131A7}" srcOrd="2" destOrd="0" presId="urn:microsoft.com/office/officeart/2005/8/layout/pyramid3"/>
    <dgm:cxn modelId="{82CE1B2C-8EB4-4C34-AEBE-D5AD8C7A29A1}" type="presParOf" srcId="{86E0C1FE-8C44-4026-9F1C-758CD24131A7}" destId="{A1771EBB-A0BB-4519-B3AB-493341767239}" srcOrd="0" destOrd="0" presId="urn:microsoft.com/office/officeart/2005/8/layout/pyramid3"/>
    <dgm:cxn modelId="{FB66B7A5-373F-4107-BF3B-BF8C9D2DD5ED}" type="presParOf" srcId="{86E0C1FE-8C44-4026-9F1C-758CD24131A7}" destId="{9354349E-1170-479B-B344-A57B6CAD3EDF}" srcOrd="1" destOrd="0" presId="urn:microsoft.com/office/officeart/2005/8/layout/pyramid3"/>
    <dgm:cxn modelId="{18589514-B8B7-46D7-94A0-A6D7D7784AC4}" type="presParOf" srcId="{A5FFD04E-9CE3-4FAE-9391-58686CE7E743}" destId="{45A47346-CF91-4B56-8BC7-CC52F313A897}" srcOrd="3" destOrd="0" presId="urn:microsoft.com/office/officeart/2005/8/layout/pyramid3"/>
    <dgm:cxn modelId="{B20F9EC3-51EB-41D9-80F9-9E6556CC7F19}" type="presParOf" srcId="{45A47346-CF91-4B56-8BC7-CC52F313A897}" destId="{9FA10082-2A57-4239-9C8B-AA2A138EC6E9}" srcOrd="0" destOrd="0" presId="urn:microsoft.com/office/officeart/2005/8/layout/pyramid3"/>
    <dgm:cxn modelId="{A36450EF-F076-42F3-8DDB-D6F7CA1A8AC7}" type="presParOf" srcId="{45A47346-CF91-4B56-8BC7-CC52F313A897}" destId="{0300AFF2-7DBA-498B-929B-F31A26F37AF4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11B291-AF82-49BA-9284-383F98E4AF9C}" type="doc">
      <dgm:prSet loTypeId="urn:microsoft.com/office/officeart/2005/8/layout/pyramid1" loCatId="pyramid" qsTypeId="urn:microsoft.com/office/officeart/2005/8/quickstyle/3d5" qsCatId="3D" csTypeId="urn:microsoft.com/office/officeart/2005/8/colors/colorful5" csCatId="colorful" phldr="1"/>
      <dgm:spPr/>
    </dgm:pt>
    <dgm:pt modelId="{36B3C058-3EA8-4C52-A6E0-5DEB11410B50}">
      <dgm:prSet phldrT="[文字]" custT="1"/>
      <dgm:spPr/>
      <dgm:t>
        <a:bodyPr/>
        <a:lstStyle/>
        <a:p>
          <a:r>
            <a:rPr lang="zh-HK" altLang="en-US" sz="2800" b="1" dirty="0" smtClean="0"/>
            <a:t>思考</a:t>
          </a:r>
          <a:endParaRPr lang="zh-HK" altLang="en-US" sz="2800" b="1" dirty="0"/>
        </a:p>
      </dgm:t>
    </dgm:pt>
    <dgm:pt modelId="{F9EE6C74-1E0F-4C81-893E-BD4B3004EF9F}" type="parTrans" cxnId="{53488858-F212-45B0-8703-45476EAC0A18}">
      <dgm:prSet/>
      <dgm:spPr/>
      <dgm:t>
        <a:bodyPr/>
        <a:lstStyle/>
        <a:p>
          <a:endParaRPr lang="zh-HK" altLang="en-US"/>
        </a:p>
      </dgm:t>
    </dgm:pt>
    <dgm:pt modelId="{FA064A81-AAFB-4850-934A-BED8192764AA}" type="sibTrans" cxnId="{53488858-F212-45B0-8703-45476EAC0A18}">
      <dgm:prSet/>
      <dgm:spPr/>
      <dgm:t>
        <a:bodyPr/>
        <a:lstStyle/>
        <a:p>
          <a:endParaRPr lang="zh-HK" altLang="en-US"/>
        </a:p>
      </dgm:t>
    </dgm:pt>
    <dgm:pt modelId="{546A1E13-EC9D-4F84-B153-C7D72940DEE8}">
      <dgm:prSet phldrT="[文字]" custT="1"/>
      <dgm:spPr/>
      <dgm:t>
        <a:bodyPr/>
        <a:lstStyle/>
        <a:p>
          <a:r>
            <a:rPr lang="zh-HK" altLang="en-US" sz="2800" b="1" dirty="0" smtClean="0"/>
            <a:t>社交／情緒</a:t>
          </a:r>
          <a:endParaRPr lang="zh-HK" altLang="en-US" sz="2800" b="1" dirty="0"/>
        </a:p>
      </dgm:t>
    </dgm:pt>
    <dgm:pt modelId="{925DB36B-2883-42C5-9AE8-EB0232529199}" type="parTrans" cxnId="{658501A6-0346-4A15-834C-5AA220143293}">
      <dgm:prSet/>
      <dgm:spPr/>
      <dgm:t>
        <a:bodyPr/>
        <a:lstStyle/>
        <a:p>
          <a:endParaRPr lang="zh-HK" altLang="en-US"/>
        </a:p>
      </dgm:t>
    </dgm:pt>
    <dgm:pt modelId="{F34C45C0-1187-4554-91CF-ADF3F31B1B3E}" type="sibTrans" cxnId="{658501A6-0346-4A15-834C-5AA220143293}">
      <dgm:prSet/>
      <dgm:spPr/>
      <dgm:t>
        <a:bodyPr/>
        <a:lstStyle/>
        <a:p>
          <a:endParaRPr lang="zh-HK" altLang="en-US"/>
        </a:p>
      </dgm:t>
    </dgm:pt>
    <dgm:pt modelId="{150D5FF7-ED9D-4372-BC05-B6FF83CC0D37}">
      <dgm:prSet phldrT="[文字]" custT="1"/>
      <dgm:spPr/>
      <dgm:t>
        <a:bodyPr/>
        <a:lstStyle/>
        <a:p>
          <a:r>
            <a:rPr lang="zh-HK" altLang="en-US" sz="2800" b="1" dirty="0" smtClean="0"/>
            <a:t>調節</a:t>
          </a:r>
          <a:endParaRPr lang="zh-HK" altLang="en-US" sz="2800" b="1" dirty="0"/>
        </a:p>
      </dgm:t>
    </dgm:pt>
    <dgm:pt modelId="{6A86835A-6849-404A-8FDE-0E90EE737AFD}" type="parTrans" cxnId="{ECA4D91E-EFF9-4132-A107-3EAE7A4D737F}">
      <dgm:prSet/>
      <dgm:spPr/>
      <dgm:t>
        <a:bodyPr/>
        <a:lstStyle/>
        <a:p>
          <a:endParaRPr lang="zh-HK" altLang="en-US"/>
        </a:p>
      </dgm:t>
    </dgm:pt>
    <dgm:pt modelId="{D40E97F2-B260-434D-9403-6BB53FD0BC71}" type="sibTrans" cxnId="{ECA4D91E-EFF9-4132-A107-3EAE7A4D737F}">
      <dgm:prSet/>
      <dgm:spPr/>
      <dgm:t>
        <a:bodyPr/>
        <a:lstStyle/>
        <a:p>
          <a:endParaRPr lang="zh-HK" altLang="en-US"/>
        </a:p>
      </dgm:t>
    </dgm:pt>
    <dgm:pt modelId="{B86618AF-15BF-451D-A30A-F27920FB45AD}">
      <dgm:prSet phldrT="[文字]" custT="1"/>
      <dgm:spPr/>
      <dgm:t>
        <a:bodyPr/>
        <a:lstStyle/>
        <a:p>
          <a:r>
            <a:rPr lang="zh-HK" altLang="en-US" sz="2800" b="1" dirty="0" smtClean="0"/>
            <a:t>生存</a:t>
          </a:r>
          <a:endParaRPr lang="zh-HK" altLang="en-US" sz="2800" b="1" dirty="0"/>
        </a:p>
      </dgm:t>
    </dgm:pt>
    <dgm:pt modelId="{71D1DBA3-69AD-42D5-8097-E04C785F36DF}" type="parTrans" cxnId="{FE5A84CB-48C2-4784-A607-DA9A6276CE1F}">
      <dgm:prSet/>
      <dgm:spPr/>
      <dgm:t>
        <a:bodyPr/>
        <a:lstStyle/>
        <a:p>
          <a:endParaRPr lang="zh-HK" altLang="en-US"/>
        </a:p>
      </dgm:t>
    </dgm:pt>
    <dgm:pt modelId="{1867AC16-5C8A-4BB7-92B7-0FAC446AF824}" type="sibTrans" cxnId="{FE5A84CB-48C2-4784-A607-DA9A6276CE1F}">
      <dgm:prSet/>
      <dgm:spPr/>
      <dgm:t>
        <a:bodyPr/>
        <a:lstStyle/>
        <a:p>
          <a:endParaRPr lang="zh-HK" altLang="en-US"/>
        </a:p>
      </dgm:t>
    </dgm:pt>
    <dgm:pt modelId="{AB25FF24-6619-42F1-BFAB-30A5794D09F6}" type="pres">
      <dgm:prSet presAssocID="{7A11B291-AF82-49BA-9284-383F98E4AF9C}" presName="Name0" presStyleCnt="0">
        <dgm:presLayoutVars>
          <dgm:dir/>
          <dgm:animLvl val="lvl"/>
          <dgm:resizeHandles val="exact"/>
        </dgm:presLayoutVars>
      </dgm:prSet>
      <dgm:spPr/>
    </dgm:pt>
    <dgm:pt modelId="{44FACFFC-AB8D-45FE-AC9A-CDF35D58C251}" type="pres">
      <dgm:prSet presAssocID="{36B3C058-3EA8-4C52-A6E0-5DEB11410B50}" presName="Name8" presStyleCnt="0"/>
      <dgm:spPr/>
    </dgm:pt>
    <dgm:pt modelId="{36AAF3AC-C128-4D00-84BA-A353A7158F1D}" type="pres">
      <dgm:prSet presAssocID="{36B3C058-3EA8-4C52-A6E0-5DEB11410B50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3E8281A-154E-4C6F-A91F-D795885ABFC3}" type="pres">
      <dgm:prSet presAssocID="{36B3C058-3EA8-4C52-A6E0-5DEB11410B5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287E15D-DA36-4B13-960C-C4E42294002B}" type="pres">
      <dgm:prSet presAssocID="{546A1E13-EC9D-4F84-B153-C7D72940DEE8}" presName="Name8" presStyleCnt="0"/>
      <dgm:spPr/>
    </dgm:pt>
    <dgm:pt modelId="{01B5134E-A92C-4057-A8F4-E8ECBA02C604}" type="pres">
      <dgm:prSet presAssocID="{546A1E13-EC9D-4F84-B153-C7D72940DEE8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4B98D180-51B0-48A2-9694-23C6DFFCF406}" type="pres">
      <dgm:prSet presAssocID="{546A1E13-EC9D-4F84-B153-C7D72940DEE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82873486-83F7-4E68-AC20-17122E160E68}" type="pres">
      <dgm:prSet presAssocID="{150D5FF7-ED9D-4372-BC05-B6FF83CC0D37}" presName="Name8" presStyleCnt="0"/>
      <dgm:spPr/>
    </dgm:pt>
    <dgm:pt modelId="{88A37079-E7CB-49F0-B18B-11A411836A08}" type="pres">
      <dgm:prSet presAssocID="{150D5FF7-ED9D-4372-BC05-B6FF83CC0D37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6957FE5F-9D07-49DF-9C8B-F7E81F069FD6}" type="pres">
      <dgm:prSet presAssocID="{150D5FF7-ED9D-4372-BC05-B6FF83CC0D3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6908827C-2945-45AF-B300-F858250312AD}" type="pres">
      <dgm:prSet presAssocID="{B86618AF-15BF-451D-A30A-F27920FB45AD}" presName="Name8" presStyleCnt="0"/>
      <dgm:spPr/>
    </dgm:pt>
    <dgm:pt modelId="{257976E6-68B3-4C27-ABAD-8265C479797C}" type="pres">
      <dgm:prSet presAssocID="{B86618AF-15BF-451D-A30A-F27920FB4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BD06E5D-5841-4353-B27B-41D02BF35E88}" type="pres">
      <dgm:prSet presAssocID="{B86618AF-15BF-451D-A30A-F27920FB4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6BD17AB4-5E02-468A-8C78-ACEEB914FEDD}" type="presOf" srcId="{546A1E13-EC9D-4F84-B153-C7D72940DEE8}" destId="{4B98D180-51B0-48A2-9694-23C6DFFCF406}" srcOrd="1" destOrd="0" presId="urn:microsoft.com/office/officeart/2005/8/layout/pyramid1"/>
    <dgm:cxn modelId="{658501A6-0346-4A15-834C-5AA220143293}" srcId="{7A11B291-AF82-49BA-9284-383F98E4AF9C}" destId="{546A1E13-EC9D-4F84-B153-C7D72940DEE8}" srcOrd="1" destOrd="0" parTransId="{925DB36B-2883-42C5-9AE8-EB0232529199}" sibTransId="{F34C45C0-1187-4554-91CF-ADF3F31B1B3E}"/>
    <dgm:cxn modelId="{E2399C69-C4B3-41BF-BDA2-6B9B6A89C679}" type="presOf" srcId="{7A11B291-AF82-49BA-9284-383F98E4AF9C}" destId="{AB25FF24-6619-42F1-BFAB-30A5794D09F6}" srcOrd="0" destOrd="0" presId="urn:microsoft.com/office/officeart/2005/8/layout/pyramid1"/>
    <dgm:cxn modelId="{6E63124B-8ED6-46E0-B6D5-34940FBAD0D8}" type="presOf" srcId="{36B3C058-3EA8-4C52-A6E0-5DEB11410B50}" destId="{36AAF3AC-C128-4D00-84BA-A353A7158F1D}" srcOrd="0" destOrd="0" presId="urn:microsoft.com/office/officeart/2005/8/layout/pyramid1"/>
    <dgm:cxn modelId="{979806A8-7333-412D-8873-6875A4EAF648}" type="presOf" srcId="{150D5FF7-ED9D-4372-BC05-B6FF83CC0D37}" destId="{88A37079-E7CB-49F0-B18B-11A411836A08}" srcOrd="0" destOrd="0" presId="urn:microsoft.com/office/officeart/2005/8/layout/pyramid1"/>
    <dgm:cxn modelId="{FE5A84CB-48C2-4784-A607-DA9A6276CE1F}" srcId="{7A11B291-AF82-49BA-9284-383F98E4AF9C}" destId="{B86618AF-15BF-451D-A30A-F27920FB45AD}" srcOrd="3" destOrd="0" parTransId="{71D1DBA3-69AD-42D5-8097-E04C785F36DF}" sibTransId="{1867AC16-5C8A-4BB7-92B7-0FAC446AF824}"/>
    <dgm:cxn modelId="{F3F25B72-34AA-4BC4-B92A-58296D9B9104}" type="presOf" srcId="{B86618AF-15BF-451D-A30A-F27920FB45AD}" destId="{BBD06E5D-5841-4353-B27B-41D02BF35E88}" srcOrd="1" destOrd="0" presId="urn:microsoft.com/office/officeart/2005/8/layout/pyramid1"/>
    <dgm:cxn modelId="{E277679B-8474-4498-AAC7-B85D79FE32BC}" type="presOf" srcId="{546A1E13-EC9D-4F84-B153-C7D72940DEE8}" destId="{01B5134E-A92C-4057-A8F4-E8ECBA02C604}" srcOrd="0" destOrd="0" presId="urn:microsoft.com/office/officeart/2005/8/layout/pyramid1"/>
    <dgm:cxn modelId="{4AE407A0-1D95-46F3-8502-5024AA23BD8A}" type="presOf" srcId="{150D5FF7-ED9D-4372-BC05-B6FF83CC0D37}" destId="{6957FE5F-9D07-49DF-9C8B-F7E81F069FD6}" srcOrd="1" destOrd="0" presId="urn:microsoft.com/office/officeart/2005/8/layout/pyramid1"/>
    <dgm:cxn modelId="{1E1869AF-B77B-436F-AE03-5CC04D32C47E}" type="presOf" srcId="{36B3C058-3EA8-4C52-A6E0-5DEB11410B50}" destId="{33E8281A-154E-4C6F-A91F-D795885ABFC3}" srcOrd="1" destOrd="0" presId="urn:microsoft.com/office/officeart/2005/8/layout/pyramid1"/>
    <dgm:cxn modelId="{C81D7E63-D12E-4A47-BCE6-59DF6D1FB80D}" type="presOf" srcId="{B86618AF-15BF-451D-A30A-F27920FB45AD}" destId="{257976E6-68B3-4C27-ABAD-8265C479797C}" srcOrd="0" destOrd="0" presId="urn:microsoft.com/office/officeart/2005/8/layout/pyramid1"/>
    <dgm:cxn modelId="{ECA4D91E-EFF9-4132-A107-3EAE7A4D737F}" srcId="{7A11B291-AF82-49BA-9284-383F98E4AF9C}" destId="{150D5FF7-ED9D-4372-BC05-B6FF83CC0D37}" srcOrd="2" destOrd="0" parTransId="{6A86835A-6849-404A-8FDE-0E90EE737AFD}" sibTransId="{D40E97F2-B260-434D-9403-6BB53FD0BC71}"/>
    <dgm:cxn modelId="{53488858-F212-45B0-8703-45476EAC0A18}" srcId="{7A11B291-AF82-49BA-9284-383F98E4AF9C}" destId="{36B3C058-3EA8-4C52-A6E0-5DEB11410B50}" srcOrd="0" destOrd="0" parTransId="{F9EE6C74-1E0F-4C81-893E-BD4B3004EF9F}" sibTransId="{FA064A81-AAFB-4850-934A-BED8192764AA}"/>
    <dgm:cxn modelId="{B2F93F4C-0631-464C-BA75-169BF56CCD63}" type="presParOf" srcId="{AB25FF24-6619-42F1-BFAB-30A5794D09F6}" destId="{44FACFFC-AB8D-45FE-AC9A-CDF35D58C251}" srcOrd="0" destOrd="0" presId="urn:microsoft.com/office/officeart/2005/8/layout/pyramid1"/>
    <dgm:cxn modelId="{AC984406-040E-4E96-9D13-B5E503A0ABBE}" type="presParOf" srcId="{44FACFFC-AB8D-45FE-AC9A-CDF35D58C251}" destId="{36AAF3AC-C128-4D00-84BA-A353A7158F1D}" srcOrd="0" destOrd="0" presId="urn:microsoft.com/office/officeart/2005/8/layout/pyramid1"/>
    <dgm:cxn modelId="{F6961E8B-4AFE-437B-8DAA-99E7E94399DC}" type="presParOf" srcId="{44FACFFC-AB8D-45FE-AC9A-CDF35D58C251}" destId="{33E8281A-154E-4C6F-A91F-D795885ABFC3}" srcOrd="1" destOrd="0" presId="urn:microsoft.com/office/officeart/2005/8/layout/pyramid1"/>
    <dgm:cxn modelId="{93A93B9E-A395-4BE4-9EE5-0A6F1326B37F}" type="presParOf" srcId="{AB25FF24-6619-42F1-BFAB-30A5794D09F6}" destId="{B287E15D-DA36-4B13-960C-C4E42294002B}" srcOrd="1" destOrd="0" presId="urn:microsoft.com/office/officeart/2005/8/layout/pyramid1"/>
    <dgm:cxn modelId="{683D3290-595A-4D22-BCAB-88474C2EF460}" type="presParOf" srcId="{B287E15D-DA36-4B13-960C-C4E42294002B}" destId="{01B5134E-A92C-4057-A8F4-E8ECBA02C604}" srcOrd="0" destOrd="0" presId="urn:microsoft.com/office/officeart/2005/8/layout/pyramid1"/>
    <dgm:cxn modelId="{1B8ABED5-6B3B-40DD-B5AE-A43A73531F6B}" type="presParOf" srcId="{B287E15D-DA36-4B13-960C-C4E42294002B}" destId="{4B98D180-51B0-48A2-9694-23C6DFFCF406}" srcOrd="1" destOrd="0" presId="urn:microsoft.com/office/officeart/2005/8/layout/pyramid1"/>
    <dgm:cxn modelId="{51D728F9-6C33-4662-909A-742EB00415EA}" type="presParOf" srcId="{AB25FF24-6619-42F1-BFAB-30A5794D09F6}" destId="{82873486-83F7-4E68-AC20-17122E160E68}" srcOrd="2" destOrd="0" presId="urn:microsoft.com/office/officeart/2005/8/layout/pyramid1"/>
    <dgm:cxn modelId="{D569FCC3-D3BD-4CAA-B2AC-4FB674D4CCF7}" type="presParOf" srcId="{82873486-83F7-4E68-AC20-17122E160E68}" destId="{88A37079-E7CB-49F0-B18B-11A411836A08}" srcOrd="0" destOrd="0" presId="urn:microsoft.com/office/officeart/2005/8/layout/pyramid1"/>
    <dgm:cxn modelId="{5A27266A-B60D-4B14-9802-428D5B5DE740}" type="presParOf" srcId="{82873486-83F7-4E68-AC20-17122E160E68}" destId="{6957FE5F-9D07-49DF-9C8B-F7E81F069FD6}" srcOrd="1" destOrd="0" presId="urn:microsoft.com/office/officeart/2005/8/layout/pyramid1"/>
    <dgm:cxn modelId="{2E19A8E0-99A7-45C3-A356-9523841B6073}" type="presParOf" srcId="{AB25FF24-6619-42F1-BFAB-30A5794D09F6}" destId="{6908827C-2945-45AF-B300-F858250312AD}" srcOrd="3" destOrd="0" presId="urn:microsoft.com/office/officeart/2005/8/layout/pyramid1"/>
    <dgm:cxn modelId="{B7EA3630-CED2-491E-BA28-673D7377E712}" type="presParOf" srcId="{6908827C-2945-45AF-B300-F858250312AD}" destId="{257976E6-68B3-4C27-ABAD-8265C479797C}" srcOrd="0" destOrd="0" presId="urn:microsoft.com/office/officeart/2005/8/layout/pyramid1"/>
    <dgm:cxn modelId="{68566192-1A73-4AB1-AC7B-9E5703DA975F}" type="presParOf" srcId="{6908827C-2945-45AF-B300-F858250312AD}" destId="{BBD06E5D-5841-4353-B27B-41D02BF35E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32EE4-5D7B-48F9-95F8-E3F4986624EA}">
      <dsp:nvSpPr>
        <dsp:cNvPr id="0" name=""/>
        <dsp:cNvSpPr/>
      </dsp:nvSpPr>
      <dsp:spPr>
        <a:xfrm rot="10800000">
          <a:off x="0" y="0"/>
          <a:ext cx="3600400" cy="936104"/>
        </a:xfrm>
        <a:prstGeom prst="trapezoid">
          <a:avLst>
            <a:gd name="adj" fmla="val 48077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800" b="1" kern="1200" dirty="0" smtClean="0"/>
            <a:t>思考</a:t>
          </a:r>
          <a:endParaRPr lang="zh-HK" altLang="en-US" sz="2800" b="1" kern="1200" dirty="0"/>
        </a:p>
      </dsp:txBody>
      <dsp:txXfrm rot="-10800000">
        <a:off x="630069" y="0"/>
        <a:ext cx="2340260" cy="936104"/>
      </dsp:txXfrm>
    </dsp:sp>
    <dsp:sp modelId="{0E1FBCE9-1447-4E13-A2F2-4C685BB76260}">
      <dsp:nvSpPr>
        <dsp:cNvPr id="0" name=""/>
        <dsp:cNvSpPr/>
      </dsp:nvSpPr>
      <dsp:spPr>
        <a:xfrm rot="10800000">
          <a:off x="450050" y="936104"/>
          <a:ext cx="2700299" cy="936104"/>
        </a:xfrm>
        <a:prstGeom prst="trapezoid">
          <a:avLst>
            <a:gd name="adj" fmla="val 48077"/>
          </a:avLst>
        </a:prstGeom>
        <a:solidFill>
          <a:schemeClr val="accent5">
            <a:hueOff val="-5051014"/>
            <a:satOff val="20708"/>
            <a:lumOff val="3268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800" b="1" kern="1200" dirty="0" smtClean="0"/>
            <a:t>社交／</a:t>
          </a:r>
          <a:endParaRPr lang="en-US" altLang="zh-HK" sz="2800" b="1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800" b="1" kern="1200" dirty="0" smtClean="0"/>
            <a:t>情緒</a:t>
          </a:r>
          <a:endParaRPr lang="zh-HK" altLang="en-US" sz="2800" b="1" kern="1200" dirty="0"/>
        </a:p>
      </dsp:txBody>
      <dsp:txXfrm rot="-10800000">
        <a:off x="922602" y="936104"/>
        <a:ext cx="1755195" cy="936104"/>
      </dsp:txXfrm>
    </dsp:sp>
    <dsp:sp modelId="{A1771EBB-A0BB-4519-B3AB-493341767239}">
      <dsp:nvSpPr>
        <dsp:cNvPr id="0" name=""/>
        <dsp:cNvSpPr/>
      </dsp:nvSpPr>
      <dsp:spPr>
        <a:xfrm rot="10800000">
          <a:off x="900100" y="1872208"/>
          <a:ext cx="1800200" cy="936104"/>
        </a:xfrm>
        <a:prstGeom prst="trapezoid">
          <a:avLst>
            <a:gd name="adj" fmla="val 48077"/>
          </a:avLst>
        </a:prstGeom>
        <a:solidFill>
          <a:schemeClr val="accent5">
            <a:hueOff val="-10102029"/>
            <a:satOff val="41416"/>
            <a:lumOff val="653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800" b="1" kern="1200" dirty="0" smtClean="0"/>
            <a:t>調節</a:t>
          </a:r>
          <a:endParaRPr lang="zh-HK" altLang="en-US" sz="2800" b="1" kern="1200" dirty="0"/>
        </a:p>
      </dsp:txBody>
      <dsp:txXfrm rot="-10800000">
        <a:off x="1215134" y="1872208"/>
        <a:ext cx="1170130" cy="936104"/>
      </dsp:txXfrm>
    </dsp:sp>
    <dsp:sp modelId="{9FA10082-2A57-4239-9C8B-AA2A138EC6E9}">
      <dsp:nvSpPr>
        <dsp:cNvPr id="0" name=""/>
        <dsp:cNvSpPr/>
      </dsp:nvSpPr>
      <dsp:spPr>
        <a:xfrm rot="10800000">
          <a:off x="1350149" y="2808312"/>
          <a:ext cx="900100" cy="936104"/>
        </a:xfrm>
        <a:prstGeom prst="trapezoid">
          <a:avLst>
            <a:gd name="adj" fmla="val 50000"/>
          </a:avLst>
        </a:prstGeom>
        <a:solidFill>
          <a:schemeClr val="accent5">
            <a:hueOff val="-15153042"/>
            <a:satOff val="62124"/>
            <a:lumOff val="9804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800" b="1" kern="1200" dirty="0" smtClean="0"/>
            <a:t>生存</a:t>
          </a:r>
          <a:endParaRPr lang="zh-HK" altLang="en-US" sz="2800" b="1" kern="1200" dirty="0"/>
        </a:p>
      </dsp:txBody>
      <dsp:txXfrm rot="-10800000">
        <a:off x="1350149" y="2808312"/>
        <a:ext cx="900100" cy="9361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AAF3AC-C128-4D00-84BA-A353A7158F1D}">
      <dsp:nvSpPr>
        <dsp:cNvPr id="0" name=""/>
        <dsp:cNvSpPr/>
      </dsp:nvSpPr>
      <dsp:spPr>
        <a:xfrm>
          <a:off x="1348191" y="0"/>
          <a:ext cx="898794" cy="936104"/>
        </a:xfrm>
        <a:prstGeom prst="trapezoid">
          <a:avLst>
            <a:gd name="adj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800" b="1" kern="1200" dirty="0" smtClean="0"/>
            <a:t>思考</a:t>
          </a:r>
          <a:endParaRPr lang="zh-HK" altLang="en-US" sz="2800" b="1" kern="1200" dirty="0"/>
        </a:p>
      </dsp:txBody>
      <dsp:txXfrm>
        <a:off x="1348191" y="0"/>
        <a:ext cx="898794" cy="936104"/>
      </dsp:txXfrm>
    </dsp:sp>
    <dsp:sp modelId="{01B5134E-A92C-4057-A8F4-E8ECBA02C604}">
      <dsp:nvSpPr>
        <dsp:cNvPr id="0" name=""/>
        <dsp:cNvSpPr/>
      </dsp:nvSpPr>
      <dsp:spPr>
        <a:xfrm>
          <a:off x="898794" y="936104"/>
          <a:ext cx="1797588" cy="936104"/>
        </a:xfrm>
        <a:prstGeom prst="trapezoid">
          <a:avLst>
            <a:gd name="adj" fmla="val 48007"/>
          </a:avLst>
        </a:prstGeom>
        <a:solidFill>
          <a:schemeClr val="accent5">
            <a:hueOff val="-5051014"/>
            <a:satOff val="20708"/>
            <a:lumOff val="3268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800" b="1" kern="1200" dirty="0" smtClean="0"/>
            <a:t>社交／情緒</a:t>
          </a:r>
          <a:endParaRPr lang="zh-HK" altLang="en-US" sz="2800" b="1" kern="1200" dirty="0"/>
        </a:p>
      </dsp:txBody>
      <dsp:txXfrm>
        <a:off x="1213372" y="936104"/>
        <a:ext cx="1168432" cy="936104"/>
      </dsp:txXfrm>
    </dsp:sp>
    <dsp:sp modelId="{88A37079-E7CB-49F0-B18B-11A411836A08}">
      <dsp:nvSpPr>
        <dsp:cNvPr id="0" name=""/>
        <dsp:cNvSpPr/>
      </dsp:nvSpPr>
      <dsp:spPr>
        <a:xfrm>
          <a:off x="449397" y="1872208"/>
          <a:ext cx="2696382" cy="936104"/>
        </a:xfrm>
        <a:prstGeom prst="trapezoid">
          <a:avLst>
            <a:gd name="adj" fmla="val 48007"/>
          </a:avLst>
        </a:prstGeom>
        <a:solidFill>
          <a:schemeClr val="accent5">
            <a:hueOff val="-10102029"/>
            <a:satOff val="41416"/>
            <a:lumOff val="653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800" b="1" kern="1200" dirty="0" smtClean="0"/>
            <a:t>調節</a:t>
          </a:r>
          <a:endParaRPr lang="zh-HK" altLang="en-US" sz="2800" b="1" kern="1200" dirty="0"/>
        </a:p>
      </dsp:txBody>
      <dsp:txXfrm>
        <a:off x="921264" y="1872208"/>
        <a:ext cx="1752648" cy="936104"/>
      </dsp:txXfrm>
    </dsp:sp>
    <dsp:sp modelId="{257976E6-68B3-4C27-ABAD-8265C479797C}">
      <dsp:nvSpPr>
        <dsp:cNvPr id="0" name=""/>
        <dsp:cNvSpPr/>
      </dsp:nvSpPr>
      <dsp:spPr>
        <a:xfrm>
          <a:off x="0" y="2808312"/>
          <a:ext cx="3595177" cy="936104"/>
        </a:xfrm>
        <a:prstGeom prst="trapezoid">
          <a:avLst>
            <a:gd name="adj" fmla="val 48007"/>
          </a:avLst>
        </a:prstGeom>
        <a:solidFill>
          <a:schemeClr val="accent5">
            <a:hueOff val="-15153042"/>
            <a:satOff val="62124"/>
            <a:lumOff val="9804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800" b="1" kern="1200" dirty="0" smtClean="0"/>
            <a:t>生存</a:t>
          </a:r>
          <a:endParaRPr lang="zh-HK" altLang="en-US" sz="2800" b="1" kern="1200" dirty="0"/>
        </a:p>
      </dsp:txBody>
      <dsp:txXfrm>
        <a:off x="629155" y="2808312"/>
        <a:ext cx="2336865" cy="936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6" cy="496967"/>
          </a:xfrm>
          <a:prstGeom prst="rect">
            <a:avLst/>
          </a:prstGeom>
        </p:spPr>
        <p:txBody>
          <a:bodyPr vert="horz" lIns="91842" tIns="45921" rIns="91842" bIns="45921" rtlCol="0"/>
          <a:lstStyle>
            <a:lvl1pPr algn="l">
              <a:defRPr sz="1200"/>
            </a:lvl1pPr>
          </a:lstStyle>
          <a:p>
            <a:r>
              <a:rPr lang="en-US" altLang="zh-HK" smtClean="0"/>
              <a:t>Psychological impacts of child abuse emb 201805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9" y="1"/>
            <a:ext cx="2949786" cy="496967"/>
          </a:xfrm>
          <a:prstGeom prst="rect">
            <a:avLst/>
          </a:prstGeom>
        </p:spPr>
        <p:txBody>
          <a:bodyPr vert="horz" lIns="91842" tIns="45921" rIns="91842" bIns="45921" rtlCol="0"/>
          <a:lstStyle>
            <a:lvl1pPr algn="r">
              <a:defRPr sz="1200"/>
            </a:lvl1pPr>
          </a:lstStyle>
          <a:p>
            <a:fld id="{6ACC8F33-3F95-4798-833F-CF71A183BD9A}" type="datetimeFigureOut">
              <a:rPr lang="zh-HK" altLang="en-US" smtClean="0"/>
              <a:t>1/6/2018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6" cy="496967"/>
          </a:xfrm>
          <a:prstGeom prst="rect">
            <a:avLst/>
          </a:prstGeom>
        </p:spPr>
        <p:txBody>
          <a:bodyPr vert="horz" lIns="91842" tIns="45921" rIns="91842" bIns="45921" rtlCol="0" anchor="b"/>
          <a:lstStyle>
            <a:lvl1pPr algn="l">
              <a:defRPr sz="1200"/>
            </a:lvl1pPr>
          </a:lstStyle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842" tIns="45921" rIns="91842" bIns="45921" rtlCol="0" anchor="b"/>
          <a:lstStyle>
            <a:lvl1pPr algn="r">
              <a:defRPr sz="1200"/>
            </a:lvl1pPr>
          </a:lstStyle>
          <a:p>
            <a:fld id="{9481D00B-7161-43EE-807D-EC47BC0F6C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627926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6" cy="496967"/>
          </a:xfrm>
          <a:prstGeom prst="rect">
            <a:avLst/>
          </a:prstGeom>
        </p:spPr>
        <p:txBody>
          <a:bodyPr vert="horz" lIns="91842" tIns="45921" rIns="91842" bIns="45921" rtlCol="0"/>
          <a:lstStyle>
            <a:lvl1pPr algn="l">
              <a:defRPr sz="1200"/>
            </a:lvl1pPr>
          </a:lstStyle>
          <a:p>
            <a:r>
              <a:rPr lang="en-US" altLang="zh-HK" smtClean="0"/>
              <a:t>Psychological impacts of child abuse emb 201805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6967"/>
          </a:xfrm>
          <a:prstGeom prst="rect">
            <a:avLst/>
          </a:prstGeom>
        </p:spPr>
        <p:txBody>
          <a:bodyPr vert="horz" lIns="91842" tIns="45921" rIns="91842" bIns="45921" rtlCol="0"/>
          <a:lstStyle>
            <a:lvl1pPr algn="r">
              <a:defRPr sz="1200"/>
            </a:lvl1pPr>
          </a:lstStyle>
          <a:p>
            <a:fld id="{7EA2581D-B920-48DC-97A4-0B8E4C48058E}" type="datetimeFigureOut">
              <a:rPr lang="zh-HK" altLang="en-US" smtClean="0"/>
              <a:t>1/6/2018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42" tIns="45921" rIns="91842" bIns="45921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3"/>
          </a:xfrm>
          <a:prstGeom prst="rect">
            <a:avLst/>
          </a:prstGeom>
        </p:spPr>
        <p:txBody>
          <a:bodyPr vert="horz" lIns="91842" tIns="45921" rIns="91842" bIns="45921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6967"/>
          </a:xfrm>
          <a:prstGeom prst="rect">
            <a:avLst/>
          </a:prstGeom>
        </p:spPr>
        <p:txBody>
          <a:bodyPr vert="horz" lIns="91842" tIns="45921" rIns="91842" bIns="45921" rtlCol="0" anchor="b"/>
          <a:lstStyle>
            <a:lvl1pPr algn="l">
              <a:defRPr sz="1200"/>
            </a:lvl1pPr>
          </a:lstStyle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842" tIns="45921" rIns="91842" bIns="45921" rtlCol="0" anchor="b"/>
          <a:lstStyle>
            <a:lvl1pPr algn="r">
              <a:defRPr sz="1200"/>
            </a:lvl1pPr>
          </a:lstStyle>
          <a:p>
            <a:fld id="{C440E7C0-762D-4A0C-823D-92E4562E934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3868227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0E7C0-762D-4A0C-823D-92E4562E934E}" type="slidenum">
              <a:rPr lang="zh-HK" altLang="en-US" smtClean="0"/>
              <a:t>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6" name="頁首版面配置區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altLang="zh-HK" smtClean="0"/>
              <a:t>Psychological impacts of child abuse emb 201805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14518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63E8B-CB43-45CA-834F-F0CC3D434B7B}" type="slidenum">
              <a:rPr lang="zh-HK" altLang="en-US" smtClean="0"/>
              <a:t>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kindylam/cp/hkps</a:t>
            </a:r>
            <a:endParaRPr lang="zh-HK" altLang="en-US"/>
          </a:p>
        </p:txBody>
      </p:sp>
      <p:sp>
        <p:nvSpPr>
          <p:cNvPr id="6" name="頁首版面配置區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altLang="zh-HK" smtClean="0"/>
              <a:t>handling childhood trauma macau 201804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4250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63E8B-CB43-45CA-834F-F0CC3D434B7B}" type="slidenum">
              <a:rPr lang="zh-HK" altLang="en-US" smtClean="0"/>
              <a:t>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kindylam/cp/hkps</a:t>
            </a:r>
            <a:endParaRPr lang="zh-HK" altLang="en-US"/>
          </a:p>
        </p:txBody>
      </p:sp>
      <p:sp>
        <p:nvSpPr>
          <p:cNvPr id="6" name="頁首版面配置區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altLang="zh-HK" smtClean="0"/>
              <a:t>handling childhood trauma macau 201804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1574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頁首版面配置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zh-HK" smtClean="0"/>
              <a:t>Psychological impacts of child abuse emb 201805</a:t>
            </a:r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E7C0-762D-4A0C-823D-92E4562E934E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50537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63E8B-CB43-45CA-834F-F0CC3D434B7B}" type="slidenum">
              <a:rPr lang="zh-HK" altLang="en-US" smtClean="0"/>
              <a:t>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kindylam/cp/hkps</a:t>
            </a:r>
            <a:endParaRPr lang="zh-HK" altLang="en-US"/>
          </a:p>
        </p:txBody>
      </p:sp>
      <p:sp>
        <p:nvSpPr>
          <p:cNvPr id="6" name="頁首版面配置區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altLang="zh-HK" smtClean="0"/>
              <a:t>Psychological impacts of child abuse emb 201805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88348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頁首版面配置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zh-HK" smtClean="0"/>
              <a:t>handling childhood trauma macau 201804</a:t>
            </a:r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kindylam/cp/hkps</a:t>
            </a: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63E8B-CB43-45CA-834F-F0CC3D434B7B}" type="slidenum">
              <a:rPr lang="zh-HK" altLang="en-US" smtClean="0"/>
              <a:t>10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25107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HK" dirty="0" smtClean="0"/>
              <a:t>To survive in dangerous situations, Cortisol and other stress hormones increase at prefrontal cortex</a:t>
            </a:r>
          </a:p>
          <a:p>
            <a:r>
              <a:rPr lang="en-US" altLang="zh-HK" dirty="0" smtClean="0"/>
              <a:t>  =&gt; destroying brain cells</a:t>
            </a:r>
          </a:p>
          <a:p>
            <a:r>
              <a:rPr lang="en-US" altLang="zh-HK" dirty="0" smtClean="0"/>
              <a:t>Underdeveloped prefrontal brain =&gt; quick reactions are more useful than thoughtful plans =&gt; prepares the child to protect himself and survive. </a:t>
            </a:r>
          </a:p>
          <a:p>
            <a:r>
              <a:rPr lang="en-US" altLang="zh-HK" dirty="0" smtClean="0"/>
              <a:t>(Cortisol suppressed immune system and synthesis of collagen, lengthened wound healing time….)</a:t>
            </a:r>
          </a:p>
          <a:p>
            <a:r>
              <a:rPr lang="en-US" altLang="zh-HK" dirty="0" smtClean="0"/>
              <a:t>Result: reduction in child’s capacity to think things through or self-calm. </a:t>
            </a:r>
          </a:p>
          <a:p>
            <a:endParaRPr lang="en-US" altLang="zh-HK" dirty="0" smtClean="0"/>
          </a:p>
          <a:p>
            <a:r>
              <a:rPr lang="en-US" altLang="zh-HK" dirty="0" smtClean="0"/>
              <a:t>Effect on the size of the hippocampus and the amygdala., which are responsible for activation/deactivation of emotional reactions</a:t>
            </a:r>
          </a:p>
          <a:p>
            <a:r>
              <a:rPr lang="en-US" altLang="zh-HK" dirty="0" smtClean="0"/>
              <a:t> When functions in primitive ways, external stimulus are more ready to be read as dangerous and activates the nervous system =&gt; child’s brain reacts on impulse without forethought. </a:t>
            </a:r>
          </a:p>
          <a:p>
            <a:r>
              <a:rPr lang="en-US" altLang="zh-HK" dirty="0" smtClean="0"/>
              <a:t>=&gt; narrow “window of tolerance” (Siegel, 2010) for emotions, resulting in frequent hyper- or hypo-arousal, or shifting between the two. When outside window of tolerance: child have little ability to think logically, learn, and socialize =&gt; delays in emotional, cognitive, and social development.</a:t>
            </a:r>
          </a:p>
          <a:p>
            <a:endParaRPr lang="en-US" altLang="zh-HK" dirty="0" smtClean="0"/>
          </a:p>
          <a:p>
            <a:r>
              <a:rPr lang="en-US" altLang="zh-HK" dirty="0" smtClean="0"/>
              <a:t>Impacts of serious abuse or neglect: development of Corpus Callosum (band between the right and left brain which facilitates communication between them)  is affected =&gt; may lack “brain integration”, logical left brain work together with the emotional/creative right brain for synthesis of thoughts and emotions.</a:t>
            </a:r>
          </a:p>
          <a:p>
            <a:r>
              <a:rPr lang="en-US" altLang="zh-HK" dirty="0" smtClean="0"/>
              <a:t>Responses to danger: fight, flight, freeze, immobilized =&gt; activation of protective systems which may include dissociation. </a:t>
            </a:r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63E8B-CB43-45CA-834F-F0CC3D434B7B}" type="slidenum">
              <a:rPr lang="zh-HK" altLang="en-US" smtClean="0"/>
              <a:t>11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kindylam/cp/hkps</a:t>
            </a:r>
            <a:endParaRPr lang="zh-HK" altLang="en-US"/>
          </a:p>
        </p:txBody>
      </p:sp>
      <p:sp>
        <p:nvSpPr>
          <p:cNvPr id="6" name="頁首版面配置區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altLang="zh-HK" smtClean="0"/>
              <a:t>Psychological impacts of child abuse emb 201805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867805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HK" dirty="0" smtClean="0"/>
              <a:t>Summary:</a:t>
            </a:r>
          </a:p>
          <a:p>
            <a:r>
              <a:rPr lang="en-US" altLang="zh-HK" dirty="0" smtClean="0"/>
              <a:t>Children with early neglect and abuse =&gt; poor neurological integration; overactive brain to perceived danger =&gt; live in a state of hyper- or hypo-arousal; perceive world as threatening; unable to trust people</a:t>
            </a:r>
          </a:p>
          <a:p>
            <a:r>
              <a:rPr lang="en-US" altLang="zh-HK" dirty="0" smtClean="0"/>
              <a:t>Abuse, separation and loss =&gt; attachment disruptions; unprocessed memory of traumatic experiences (emotional, sensations, thoughts, and images); maladaptive self-regulation skills; unable to self-calm. </a:t>
            </a:r>
          </a:p>
          <a:p>
            <a:r>
              <a:rPr lang="en-US" altLang="zh-HK" dirty="0" smtClean="0"/>
              <a:t>Commonly </a:t>
            </a:r>
            <a:r>
              <a:rPr lang="en-US" altLang="zh-HK" dirty="0" err="1" smtClean="0"/>
              <a:t>mis</a:t>
            </a:r>
            <a:r>
              <a:rPr lang="en-US" altLang="zh-HK" dirty="0" smtClean="0"/>
              <a:t>-diagnosed as ADHD, ODD, CD…. </a:t>
            </a:r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63E8B-CB43-45CA-834F-F0CC3D434B7B}" type="slidenum">
              <a:rPr lang="zh-HK" altLang="en-US" smtClean="0"/>
              <a:t>12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kindylam/cp/hkps</a:t>
            </a:r>
            <a:endParaRPr lang="zh-HK" altLang="en-US"/>
          </a:p>
        </p:txBody>
      </p:sp>
      <p:sp>
        <p:nvSpPr>
          <p:cNvPr id="6" name="頁首版面配置區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altLang="zh-HK" smtClean="0"/>
              <a:t>Psychological impacts of child abuse emb 201805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209568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頁首版面配置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zh-HK" smtClean="0"/>
              <a:t>Psychological impacts of child abuse emb 201805</a:t>
            </a:r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E7C0-762D-4A0C-823D-92E4562E934E}" type="slidenum">
              <a:rPr lang="zh-HK" altLang="en-US" smtClean="0"/>
              <a:t>17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82738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EDF7-9AA2-4905-B25E-3B408284F355}" type="datetime1">
              <a:rPr lang="zh-HK" altLang="en-US" smtClean="0"/>
              <a:t>1/6/2018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5AEB-9387-49ED-BD4D-1EB1E15F092D}" type="datetime1">
              <a:rPr lang="zh-HK" altLang="en-US" smtClean="0"/>
              <a:t>1/6/2018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1FD0-122B-4835-8713-848988115FD6}" type="datetime1">
              <a:rPr lang="zh-HK" altLang="en-US" smtClean="0"/>
              <a:t>1/6/2018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9537-1DAF-4E91-8AB4-C60DCD3F2469}" type="datetime1">
              <a:rPr lang="zh-HK" altLang="en-US" smtClean="0"/>
              <a:t>1/6/2018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D4D8-32FF-4AB2-9A11-BB1A557101C8}" type="datetime1">
              <a:rPr lang="zh-HK" altLang="en-US" smtClean="0"/>
              <a:t>1/6/2018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DC92-E4C9-4035-82C2-8DF77A63555A}" type="datetime1">
              <a:rPr lang="zh-HK" altLang="en-US" smtClean="0"/>
              <a:t>1/6/2018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A416-CB14-41E6-B198-7B54F0A35ABA}" type="datetime1">
              <a:rPr lang="zh-HK" altLang="en-US" smtClean="0"/>
              <a:t>1/6/2018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BA4-8848-480C-A7AB-76771D8AC795}" type="datetime1">
              <a:rPr lang="zh-HK" altLang="en-US" smtClean="0"/>
              <a:t>1/6/2018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43D2-D13D-48F3-80C4-1EE6692ECF83}" type="datetime1">
              <a:rPr lang="zh-HK" altLang="en-US" smtClean="0"/>
              <a:t>1/6/2018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4190-52EE-411F-A591-D27A41C84B9D}" type="datetime1">
              <a:rPr lang="zh-HK" altLang="en-US" smtClean="0"/>
              <a:t>1/6/2018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6EF7-31B2-434B-B52E-77D00B08E242}" type="datetime1">
              <a:rPr lang="zh-HK" altLang="en-US" smtClean="0"/>
              <a:t>1/6/2018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14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532D0-D341-42C5-9024-94A51F974F3A}" type="datetime1">
              <a:rPr lang="zh-HK" altLang="en-US" smtClean="0"/>
              <a:t>1/6/2018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75F1A-4876-44A3-9415-A79199B466B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HK" altLang="en-US" dirty="0" smtClean="0"/>
              <a:t>虐待兒童 </a:t>
            </a:r>
            <a:r>
              <a:rPr lang="en-US" altLang="zh-HK" dirty="0" smtClean="0"/>
              <a:t>--- </a:t>
            </a:r>
            <a:r>
              <a:rPr lang="zh-HK" altLang="en-US" dirty="0" smtClean="0"/>
              <a:t>心理</a:t>
            </a:r>
            <a:r>
              <a:rPr lang="zh-HK" altLang="en-US" dirty="0"/>
              <a:t>篇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zh-HK" altLang="en-US" dirty="0"/>
              <a:t>林玉葉</a:t>
            </a:r>
            <a:r>
              <a:rPr lang="zh-HK" altLang="en-US" dirty="0" smtClean="0"/>
              <a:t>博士</a:t>
            </a:r>
            <a:endParaRPr lang="en-US" altLang="zh-HK" dirty="0" smtClean="0"/>
          </a:p>
          <a:p>
            <a:pPr algn="r"/>
            <a:r>
              <a:rPr lang="zh-HK" altLang="en-US" dirty="0"/>
              <a:t>社會福利署臨床</a:t>
            </a:r>
            <a:r>
              <a:rPr lang="zh-HK" altLang="en-US" dirty="0" smtClean="0"/>
              <a:t>心理學家</a:t>
            </a:r>
            <a:endParaRPr lang="en-US" altLang="zh-HK" dirty="0" smtClean="0"/>
          </a:p>
          <a:p>
            <a:pPr algn="r"/>
            <a:r>
              <a:rPr lang="zh-HK" altLang="en-US" dirty="0"/>
              <a:t>二零一八年五月</a:t>
            </a:r>
            <a:r>
              <a:rPr lang="zh-HK" altLang="en-US" dirty="0" smtClean="0"/>
              <a:t>九曰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24619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虐兒</a:t>
            </a:r>
            <a:r>
              <a:rPr lang="zh-TW" altLang="en-US" dirty="0" smtClean="0"/>
              <a:t>與</a:t>
            </a:r>
            <a:r>
              <a:rPr lang="zh-TW" altLang="en-US" dirty="0"/>
              <a:t>兒童的腦部發展</a:t>
            </a:r>
            <a:endParaRPr lang="zh-HK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2786314"/>
              </p:ext>
            </p:extLst>
          </p:nvPr>
        </p:nvGraphicFramePr>
        <p:xfrm>
          <a:off x="422831" y="2348880"/>
          <a:ext cx="3600400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kindylam/cp/swd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10</a:t>
            </a:fld>
            <a:endParaRPr lang="zh-TW" altLang="en-US"/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1699995164"/>
              </p:ext>
            </p:extLst>
          </p:nvPr>
        </p:nvGraphicFramePr>
        <p:xfrm>
          <a:off x="4782799" y="2348880"/>
          <a:ext cx="3595177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899592" y="1539837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HK" altLang="en-US" sz="3200" dirty="0"/>
              <a:t>正常腦部發展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4499992" y="1539836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HK" altLang="en-US" sz="3200" dirty="0"/>
              <a:t>發展創傷的腦部發展</a:t>
            </a:r>
          </a:p>
        </p:txBody>
      </p:sp>
    </p:spTree>
    <p:extLst>
      <p:ext uri="{BB962C8B-B14F-4D97-AF65-F5344CB8AC3E}">
        <p14:creationId xmlns:p14="http://schemas.microsoft.com/office/powerpoint/2010/main" val="3983038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dirty="0"/>
              <a:t>虐兒</a:t>
            </a:r>
            <a:r>
              <a:rPr lang="zh-TW" altLang="en-US" dirty="0" smtClean="0"/>
              <a:t>與</a:t>
            </a:r>
            <a:r>
              <a:rPr lang="zh-HK" altLang="en-US" dirty="0"/>
              <a:t>兒童的腦部發展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zh-HK" altLang="en-US" dirty="0"/>
              <a:t>壓力</a:t>
            </a:r>
            <a:r>
              <a:rPr lang="zh-HK" altLang="en-US" dirty="0" smtClean="0"/>
              <a:t>荷爾蒙 </a:t>
            </a:r>
            <a:r>
              <a:rPr lang="en-US" altLang="zh-HK" dirty="0" smtClean="0"/>
              <a:t>(Cortisol)</a:t>
            </a:r>
            <a:r>
              <a:rPr lang="zh-HK" altLang="en-US" dirty="0"/>
              <a:t>增加並</a:t>
            </a:r>
            <a:r>
              <a:rPr lang="zh-HK" altLang="en-US" dirty="0" smtClean="0"/>
              <a:t>在</a:t>
            </a:r>
            <a:r>
              <a:rPr lang="zh-HK" altLang="en-US" dirty="0"/>
              <a:t>腦皮層積聚，破壞腦</a:t>
            </a:r>
            <a:r>
              <a:rPr lang="zh-HK" altLang="en-US" dirty="0" smtClean="0"/>
              <a:t>細胞</a:t>
            </a:r>
            <a:endParaRPr lang="en-US" altLang="zh-HK" dirty="0" smtClean="0"/>
          </a:p>
          <a:p>
            <a:pPr marL="742950" lvl="2" indent="-342900">
              <a:buClr>
                <a:schemeClr val="accent1"/>
              </a:buClr>
              <a:buFont typeface="Wingdings 2"/>
              <a:buChar char=""/>
            </a:pPr>
            <a:r>
              <a:rPr lang="zh-HK" altLang="en-US" sz="2800" dirty="0"/>
              <a:t>更多即時本能反應</a:t>
            </a:r>
            <a:endParaRPr lang="en-US" altLang="zh-HK" sz="2800" dirty="0"/>
          </a:p>
          <a:p>
            <a:r>
              <a:rPr lang="zh-HK" altLang="en-US" dirty="0" smtClean="0"/>
              <a:t>杏仁體 </a:t>
            </a:r>
            <a:r>
              <a:rPr lang="en-US" altLang="zh-HK" dirty="0" smtClean="0"/>
              <a:t>(amygdala) </a:t>
            </a:r>
            <a:r>
              <a:rPr lang="zh-HK" altLang="en-US" dirty="0" smtClean="0"/>
              <a:t>和</a:t>
            </a:r>
            <a:r>
              <a:rPr lang="zh-HK" altLang="en-US" dirty="0"/>
              <a:t>海馬</a:t>
            </a:r>
            <a:r>
              <a:rPr lang="zh-HK" altLang="en-US" dirty="0" smtClean="0"/>
              <a:t>體 </a:t>
            </a:r>
            <a:r>
              <a:rPr lang="en-US" altLang="zh-HK" dirty="0" smtClean="0"/>
              <a:t>(hippocampus)</a:t>
            </a:r>
            <a:r>
              <a:rPr lang="zh-HK" altLang="en-US" dirty="0" smtClean="0"/>
              <a:t>的</a:t>
            </a:r>
            <a:r>
              <a:rPr lang="zh-HK" altLang="en-US" dirty="0"/>
              <a:t>體積</a:t>
            </a:r>
            <a:r>
              <a:rPr lang="zh-HK" altLang="en-US" dirty="0" smtClean="0"/>
              <a:t>減少</a:t>
            </a:r>
            <a:endParaRPr lang="en-US" altLang="zh-HK" dirty="0" smtClean="0"/>
          </a:p>
          <a:p>
            <a:pPr lvl="1"/>
            <a:r>
              <a:rPr lang="zh-HK" altLang="en-US" dirty="0"/>
              <a:t>外來刺激會較易被視為危險，從而激化更多即時本能反應，以保護自己</a:t>
            </a:r>
            <a:endParaRPr lang="en-US" altLang="zh-HK" dirty="0"/>
          </a:p>
          <a:p>
            <a:pPr lvl="1"/>
            <a:r>
              <a:rPr lang="zh-HK" altLang="en-US" dirty="0"/>
              <a:t>情緒調節窗口 </a:t>
            </a:r>
            <a:r>
              <a:rPr lang="en-US" altLang="zh-HK" dirty="0"/>
              <a:t>(window of tolerance) </a:t>
            </a:r>
            <a:r>
              <a:rPr lang="zh-HK" altLang="en-US" dirty="0"/>
              <a:t>收窄</a:t>
            </a:r>
            <a:endParaRPr lang="en-US" altLang="zh-HK" dirty="0"/>
          </a:p>
          <a:p>
            <a:pPr lvl="1"/>
            <a:r>
              <a:rPr lang="zh-HK" altLang="en-US" dirty="0"/>
              <a:t>減少邏輯思維、學習、社交上的發展</a:t>
            </a:r>
            <a:endParaRPr lang="en-US" altLang="zh-HK" dirty="0"/>
          </a:p>
          <a:p>
            <a:pPr marL="342900" lvl="1" indent="-342900">
              <a:buClr>
                <a:schemeClr val="accent1"/>
              </a:buClr>
              <a:buFont typeface="Wingdings 2"/>
              <a:buChar char=""/>
            </a:pPr>
            <a:r>
              <a:rPr lang="zh-HK" altLang="en-US" sz="3200" dirty="0" smtClean="0"/>
              <a:t>影響 </a:t>
            </a:r>
            <a:r>
              <a:rPr lang="en-US" altLang="zh-HK" sz="3200" dirty="0"/>
              <a:t>corpus callosum </a:t>
            </a:r>
            <a:r>
              <a:rPr lang="zh-HK" altLang="en-US" sz="3200" dirty="0"/>
              <a:t>的</a:t>
            </a:r>
            <a:r>
              <a:rPr lang="zh-HK" altLang="en-US" sz="3200" dirty="0" smtClean="0"/>
              <a:t>發展</a:t>
            </a:r>
            <a:endParaRPr lang="en-US" altLang="zh-HK" sz="3200" dirty="0" smtClean="0"/>
          </a:p>
          <a:p>
            <a:pPr lvl="1"/>
            <a:r>
              <a:rPr lang="zh-HK" altLang="en-US" dirty="0" smtClean="0"/>
              <a:t>未能</a:t>
            </a:r>
            <a:r>
              <a:rPr lang="zh-HK" altLang="en-US" dirty="0"/>
              <a:t>有效地整合思維與</a:t>
            </a:r>
            <a:r>
              <a:rPr lang="zh-HK" altLang="en-US" dirty="0" smtClean="0"/>
              <a:t>情緒</a:t>
            </a:r>
            <a:endParaRPr lang="zh-HK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kindylam/cp/swd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6091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情緒調節</a:t>
            </a:r>
            <a:r>
              <a:rPr lang="zh-HK" altLang="en-US" dirty="0" smtClean="0"/>
              <a:t>窗口</a:t>
            </a:r>
            <a:r>
              <a:rPr lang="en-US" altLang="zh-HK" dirty="0"/>
              <a:t>(Siegel, 2010)</a:t>
            </a:r>
            <a:endParaRPr lang="zh-HK" altLang="en-US" dirty="0"/>
          </a:p>
        </p:txBody>
      </p:sp>
      <p:sp>
        <p:nvSpPr>
          <p:cNvPr id="37" name="頁尾版面配置區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kindylam/cp/swd</a:t>
            </a:r>
            <a:endParaRPr lang="zh-TW" altLang="en-US"/>
          </a:p>
        </p:txBody>
      </p:sp>
      <p:sp>
        <p:nvSpPr>
          <p:cNvPr id="38" name="投影片編號版面配置區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12</a:t>
            </a:fld>
            <a:endParaRPr lang="zh-TW" altLang="en-US"/>
          </a:p>
        </p:txBody>
      </p:sp>
      <p:cxnSp>
        <p:nvCxnSpPr>
          <p:cNvPr id="4" name="直線接點 3"/>
          <p:cNvCxnSpPr/>
          <p:nvPr/>
        </p:nvCxnSpPr>
        <p:spPr>
          <a:xfrm>
            <a:off x="539552" y="2564904"/>
            <a:ext cx="302433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3563888" y="2564904"/>
            <a:ext cx="2304256" cy="4572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V="1">
            <a:off x="5868144" y="2793504"/>
            <a:ext cx="2232248" cy="2286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539552" y="4293096"/>
            <a:ext cx="302433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 flipV="1">
            <a:off x="3563888" y="3717032"/>
            <a:ext cx="2376264" cy="57606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5940152" y="3717032"/>
            <a:ext cx="2160240" cy="36004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手繪多邊形 23"/>
          <p:cNvSpPr/>
          <p:nvPr/>
        </p:nvSpPr>
        <p:spPr>
          <a:xfrm>
            <a:off x="653143" y="1833812"/>
            <a:ext cx="7449786" cy="3050740"/>
          </a:xfrm>
          <a:custGeom>
            <a:avLst/>
            <a:gdLst>
              <a:gd name="connsiteX0" fmla="*/ 0 w 7449786"/>
              <a:gd name="connsiteY0" fmla="*/ 2145335 h 3050740"/>
              <a:gd name="connsiteX1" fmla="*/ 241160 w 7449786"/>
              <a:gd name="connsiteY1" fmla="*/ 1100307 h 3050740"/>
              <a:gd name="connsiteX2" fmla="*/ 643094 w 7449786"/>
              <a:gd name="connsiteY2" fmla="*/ 2014707 h 3050740"/>
              <a:gd name="connsiteX3" fmla="*/ 954593 w 7449786"/>
              <a:gd name="connsiteY3" fmla="*/ 869195 h 3050740"/>
              <a:gd name="connsiteX4" fmla="*/ 1185705 w 7449786"/>
              <a:gd name="connsiteY4" fmla="*/ 2346302 h 3050740"/>
              <a:gd name="connsiteX5" fmla="*/ 1577591 w 7449786"/>
              <a:gd name="connsiteY5" fmla="*/ 1853933 h 3050740"/>
              <a:gd name="connsiteX6" fmla="*/ 1828800 w 7449786"/>
              <a:gd name="connsiteY6" fmla="*/ 2024755 h 3050740"/>
              <a:gd name="connsiteX7" fmla="*/ 2100105 w 7449786"/>
              <a:gd name="connsiteY7" fmla="*/ 1341467 h 3050740"/>
              <a:gd name="connsiteX8" fmla="*/ 2270927 w 7449786"/>
              <a:gd name="connsiteY8" fmla="*/ 2306109 h 3050740"/>
              <a:gd name="connsiteX9" fmla="*/ 3366198 w 7449786"/>
              <a:gd name="connsiteY9" fmla="*/ 5036 h 3050740"/>
              <a:gd name="connsiteX10" fmla="*/ 3687745 w 7449786"/>
              <a:gd name="connsiteY10" fmla="*/ 3049687 h 3050740"/>
              <a:gd name="connsiteX11" fmla="*/ 4330839 w 7449786"/>
              <a:gd name="connsiteY11" fmla="*/ 376825 h 3050740"/>
              <a:gd name="connsiteX12" fmla="*/ 4783015 w 7449786"/>
              <a:gd name="connsiteY12" fmla="*/ 2788430 h 3050740"/>
              <a:gd name="connsiteX13" fmla="*/ 5476352 w 7449786"/>
              <a:gd name="connsiteY13" fmla="*/ 718469 h 3050740"/>
              <a:gd name="connsiteX14" fmla="*/ 5858189 w 7449786"/>
              <a:gd name="connsiteY14" fmla="*/ 2426689 h 3050740"/>
              <a:gd name="connsiteX15" fmla="*/ 6471138 w 7449786"/>
              <a:gd name="connsiteY15" fmla="*/ 1110355 h 3050740"/>
              <a:gd name="connsiteX16" fmla="*/ 6873072 w 7449786"/>
              <a:gd name="connsiteY16" fmla="*/ 2215674 h 3050740"/>
              <a:gd name="connsiteX17" fmla="*/ 7415683 w 7449786"/>
              <a:gd name="connsiteY17" fmla="*/ 1411806 h 3050740"/>
              <a:gd name="connsiteX18" fmla="*/ 7395587 w 7449786"/>
              <a:gd name="connsiteY18" fmla="*/ 1431902 h 3050740"/>
              <a:gd name="connsiteX19" fmla="*/ 7395587 w 7449786"/>
              <a:gd name="connsiteY19" fmla="*/ 1431902 h 3050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449786" h="3050740">
                <a:moveTo>
                  <a:pt x="0" y="2145335"/>
                </a:moveTo>
                <a:cubicBezTo>
                  <a:pt x="66989" y="1633706"/>
                  <a:pt x="133978" y="1122078"/>
                  <a:pt x="241160" y="1100307"/>
                </a:cubicBezTo>
                <a:cubicBezTo>
                  <a:pt x="348342" y="1078536"/>
                  <a:pt x="524189" y="2053226"/>
                  <a:pt x="643094" y="2014707"/>
                </a:cubicBezTo>
                <a:cubicBezTo>
                  <a:pt x="761999" y="1976188"/>
                  <a:pt x="864158" y="813929"/>
                  <a:pt x="954593" y="869195"/>
                </a:cubicBezTo>
                <a:cubicBezTo>
                  <a:pt x="1045028" y="924461"/>
                  <a:pt x="1081872" y="2182179"/>
                  <a:pt x="1185705" y="2346302"/>
                </a:cubicBezTo>
                <a:cubicBezTo>
                  <a:pt x="1289538" y="2510425"/>
                  <a:pt x="1470409" y="1907524"/>
                  <a:pt x="1577591" y="1853933"/>
                </a:cubicBezTo>
                <a:cubicBezTo>
                  <a:pt x="1684774" y="1800342"/>
                  <a:pt x="1741714" y="2110166"/>
                  <a:pt x="1828800" y="2024755"/>
                </a:cubicBezTo>
                <a:cubicBezTo>
                  <a:pt x="1915886" y="1939344"/>
                  <a:pt x="2026417" y="1294575"/>
                  <a:pt x="2100105" y="1341467"/>
                </a:cubicBezTo>
                <a:cubicBezTo>
                  <a:pt x="2173793" y="1388359"/>
                  <a:pt x="2059911" y="2528848"/>
                  <a:pt x="2270927" y="2306109"/>
                </a:cubicBezTo>
                <a:cubicBezTo>
                  <a:pt x="2481943" y="2083370"/>
                  <a:pt x="3130062" y="-118894"/>
                  <a:pt x="3366198" y="5036"/>
                </a:cubicBezTo>
                <a:cubicBezTo>
                  <a:pt x="3602334" y="128966"/>
                  <a:pt x="3526972" y="2987722"/>
                  <a:pt x="3687745" y="3049687"/>
                </a:cubicBezTo>
                <a:cubicBezTo>
                  <a:pt x="3848518" y="3111652"/>
                  <a:pt x="4148294" y="420368"/>
                  <a:pt x="4330839" y="376825"/>
                </a:cubicBezTo>
                <a:cubicBezTo>
                  <a:pt x="4513384" y="333282"/>
                  <a:pt x="4592096" y="2731489"/>
                  <a:pt x="4783015" y="2788430"/>
                </a:cubicBezTo>
                <a:cubicBezTo>
                  <a:pt x="4973934" y="2845371"/>
                  <a:pt x="5297156" y="778759"/>
                  <a:pt x="5476352" y="718469"/>
                </a:cubicBezTo>
                <a:cubicBezTo>
                  <a:pt x="5655548" y="658179"/>
                  <a:pt x="5692391" y="2361375"/>
                  <a:pt x="5858189" y="2426689"/>
                </a:cubicBezTo>
                <a:cubicBezTo>
                  <a:pt x="6023987" y="2492003"/>
                  <a:pt x="6301991" y="1145524"/>
                  <a:pt x="6471138" y="1110355"/>
                </a:cubicBezTo>
                <a:cubicBezTo>
                  <a:pt x="6640285" y="1075186"/>
                  <a:pt x="6715648" y="2165432"/>
                  <a:pt x="6873072" y="2215674"/>
                </a:cubicBezTo>
                <a:cubicBezTo>
                  <a:pt x="7030496" y="2265916"/>
                  <a:pt x="7328597" y="1542435"/>
                  <a:pt x="7415683" y="1411806"/>
                </a:cubicBezTo>
                <a:cubicBezTo>
                  <a:pt x="7502769" y="1281177"/>
                  <a:pt x="7395587" y="1431902"/>
                  <a:pt x="7395587" y="1431902"/>
                </a:cubicBezTo>
                <a:lnTo>
                  <a:pt x="7395587" y="1431902"/>
                </a:ln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1" name="文字方塊 30"/>
          <p:cNvSpPr txBox="1"/>
          <p:nvPr/>
        </p:nvSpPr>
        <p:spPr>
          <a:xfrm>
            <a:off x="1619672" y="1541424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HK" altLang="en-US" sz="3200" b="1" dirty="0">
                <a:solidFill>
                  <a:srgbClr val="FF0000"/>
                </a:solidFill>
              </a:rPr>
              <a:t>創傷經歷</a:t>
            </a: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3203848" y="2126199"/>
            <a:ext cx="360040" cy="2946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文字方塊 33"/>
          <p:cNvSpPr txBox="1"/>
          <p:nvPr/>
        </p:nvSpPr>
        <p:spPr>
          <a:xfrm>
            <a:off x="6071197" y="1548066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HK" altLang="en-US" sz="3200" b="1" dirty="0">
                <a:solidFill>
                  <a:srgbClr val="0000FF"/>
                </a:solidFill>
              </a:rPr>
              <a:t>心理治療</a:t>
            </a:r>
          </a:p>
        </p:txBody>
      </p:sp>
      <p:cxnSp>
        <p:nvCxnSpPr>
          <p:cNvPr id="36" name="直線單箭頭接點 35"/>
          <p:cNvCxnSpPr/>
          <p:nvPr/>
        </p:nvCxnSpPr>
        <p:spPr>
          <a:xfrm>
            <a:off x="6804248" y="2132841"/>
            <a:ext cx="432048" cy="57607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494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虐兒的影響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13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11443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虐兒的</a:t>
            </a:r>
            <a:r>
              <a:rPr lang="zh-HK" altLang="en-US" dirty="0" smtClean="0"/>
              <a:t>影響</a:t>
            </a:r>
            <a:endParaRPr lang="zh-HK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身心健康發展方面</a:t>
            </a:r>
          </a:p>
          <a:p>
            <a:pPr lvl="1"/>
            <a:r>
              <a:rPr lang="zh-TW" altLang="en-US" dirty="0"/>
              <a:t>停止生長</a:t>
            </a:r>
          </a:p>
          <a:p>
            <a:pPr lvl="1"/>
            <a:r>
              <a:rPr lang="zh-TW" altLang="en-US" dirty="0" smtClean="0"/>
              <a:t>身體</a:t>
            </a:r>
            <a:r>
              <a:rPr lang="zh-TW" altLang="en-US" dirty="0"/>
              <a:t>損傷、疤痕</a:t>
            </a:r>
          </a:p>
          <a:p>
            <a:pPr lvl="1"/>
            <a:r>
              <a:rPr lang="zh-TW" altLang="en-US" dirty="0"/>
              <a:t>腦及神經發展異常</a:t>
            </a:r>
          </a:p>
          <a:p>
            <a:pPr lvl="1"/>
            <a:r>
              <a:rPr lang="zh-TW" altLang="en-US" dirty="0"/>
              <a:t>偏差的身體</a:t>
            </a:r>
            <a:r>
              <a:rPr lang="zh-TW" altLang="en-US" dirty="0" smtClean="0"/>
              <a:t>感覺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14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6120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虐兒的影響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智力或學習方面</a:t>
            </a:r>
          </a:p>
          <a:p>
            <a:pPr lvl="1"/>
            <a:r>
              <a:rPr lang="zh-TW" altLang="en-US" dirty="0"/>
              <a:t>智力發展遲緩</a:t>
            </a:r>
          </a:p>
          <a:p>
            <a:pPr lvl="1"/>
            <a:r>
              <a:rPr lang="zh-TW" altLang="en-US" dirty="0"/>
              <a:t>學習動機減少</a:t>
            </a:r>
          </a:p>
          <a:p>
            <a:pPr lvl="1"/>
            <a:r>
              <a:rPr lang="zh-TW" altLang="en-US" dirty="0"/>
              <a:t>語言</a:t>
            </a:r>
            <a:r>
              <a:rPr lang="zh-TW" altLang="en-US" dirty="0" smtClean="0"/>
              <a:t>問題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15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987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虐兒的影響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思想或歸因方面</a:t>
            </a:r>
          </a:p>
          <a:p>
            <a:pPr lvl="1"/>
            <a:r>
              <a:rPr lang="zh-TW" altLang="en-US" dirty="0"/>
              <a:t>傾向負面歸因</a:t>
            </a:r>
          </a:p>
          <a:p>
            <a:pPr lvl="1"/>
            <a:r>
              <a:rPr lang="zh-TW" altLang="en-US" dirty="0"/>
              <a:t>較缺乏不同角度去理解</a:t>
            </a:r>
            <a:r>
              <a:rPr lang="zh-TW" altLang="en-US" dirty="0" smtClean="0"/>
              <a:t>困難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16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3375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虐兒的影響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依附關係方面</a:t>
            </a:r>
          </a:p>
          <a:p>
            <a:pPr lvl="1"/>
            <a:r>
              <a:rPr lang="zh-TW" altLang="en-US" dirty="0"/>
              <a:t>不安全、迴避或混亂的依附</a:t>
            </a:r>
            <a:r>
              <a:rPr lang="zh-TW" altLang="en-US" dirty="0" smtClean="0"/>
              <a:t>關係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17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48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虐兒的影響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自我及世界觀方面</a:t>
            </a:r>
          </a:p>
          <a:p>
            <a:pPr lvl="1"/>
            <a:r>
              <a:rPr lang="zh-TW" altLang="en-US" dirty="0"/>
              <a:t>傾向視世界是危險及不可預計的</a:t>
            </a:r>
          </a:p>
          <a:p>
            <a:pPr lvl="1"/>
            <a:r>
              <a:rPr lang="zh-TW" altLang="en-US" dirty="0"/>
              <a:t>偏差的自我概念、身體概念、界線概念等</a:t>
            </a:r>
          </a:p>
          <a:p>
            <a:endParaRPr lang="zh-HK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18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3157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虐兒的影響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社交或人際關係方面</a:t>
            </a:r>
          </a:p>
          <a:p>
            <a:pPr lvl="1"/>
            <a:r>
              <a:rPr lang="zh-TW" altLang="en-US" dirty="0"/>
              <a:t>較少參與群體活動</a:t>
            </a:r>
          </a:p>
          <a:p>
            <a:pPr lvl="1"/>
            <a:r>
              <a:rPr lang="zh-TW" altLang="en-US" dirty="0"/>
              <a:t>較少正面的朋儕交往經驗</a:t>
            </a:r>
          </a:p>
          <a:p>
            <a:pPr lvl="1"/>
            <a:r>
              <a:rPr lang="zh-TW" altLang="en-US" dirty="0"/>
              <a:t>較難對人產生信任、建立親密關係</a:t>
            </a:r>
          </a:p>
          <a:p>
            <a:pPr lvl="1"/>
            <a:r>
              <a:rPr lang="zh-TW" altLang="en-US" dirty="0"/>
              <a:t>較易出現操縱或界線上的</a:t>
            </a:r>
            <a:r>
              <a:rPr lang="zh-TW" altLang="en-US" dirty="0" smtClean="0"/>
              <a:t>問題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19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2879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 smtClean="0"/>
              <a:t>內容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HK" altLang="en-US" dirty="0"/>
              <a:t>虐兒的</a:t>
            </a:r>
            <a:r>
              <a:rPr lang="zh-HK" altLang="en-US" dirty="0" smtClean="0"/>
              <a:t>性質</a:t>
            </a:r>
            <a:endParaRPr lang="en-US" altLang="zh-HK" dirty="0" smtClean="0"/>
          </a:p>
          <a:p>
            <a:r>
              <a:rPr lang="zh-HK" altLang="en-US" dirty="0"/>
              <a:t>虐兒的</a:t>
            </a:r>
            <a:r>
              <a:rPr lang="zh-HK" altLang="en-US" dirty="0" smtClean="0"/>
              <a:t>代價</a:t>
            </a:r>
            <a:endParaRPr lang="en-US" altLang="zh-HK" dirty="0" smtClean="0"/>
          </a:p>
          <a:p>
            <a:pPr lvl="1"/>
            <a:r>
              <a:rPr lang="zh-HK" altLang="en-US" dirty="0"/>
              <a:t>依附</a:t>
            </a:r>
            <a:r>
              <a:rPr lang="zh-HK" altLang="en-US" dirty="0" smtClean="0"/>
              <a:t>關係</a:t>
            </a:r>
            <a:endParaRPr lang="en-US" altLang="zh-HK" dirty="0" smtClean="0"/>
          </a:p>
          <a:p>
            <a:pPr lvl="1"/>
            <a:r>
              <a:rPr lang="zh-HK" altLang="en-US" dirty="0"/>
              <a:t>腦神經</a:t>
            </a:r>
            <a:r>
              <a:rPr lang="zh-HK" altLang="en-US" dirty="0" smtClean="0"/>
              <a:t>發展</a:t>
            </a:r>
            <a:endParaRPr lang="en-US" altLang="zh-HK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kindylam/cp/swd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751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虐兒的影響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行為方面</a:t>
            </a:r>
          </a:p>
          <a:p>
            <a:pPr lvl="1"/>
            <a:r>
              <a:rPr lang="zh-TW" altLang="en-US" dirty="0"/>
              <a:t>暴力、破壞性行為</a:t>
            </a:r>
          </a:p>
          <a:p>
            <a:pPr lvl="1"/>
            <a:r>
              <a:rPr lang="zh-TW" altLang="en-US" dirty="0"/>
              <a:t>酗酒、濫藥、吸煙、破壞社會規範的</a:t>
            </a:r>
            <a:r>
              <a:rPr lang="zh-TW" altLang="en-US" dirty="0" smtClean="0"/>
              <a:t>行為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20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008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虐兒的影響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情緒方面</a:t>
            </a:r>
          </a:p>
          <a:p>
            <a:pPr lvl="1"/>
            <a:r>
              <a:rPr lang="zh-TW" altLang="en-US" dirty="0"/>
              <a:t>情緒不穩</a:t>
            </a:r>
          </a:p>
          <a:p>
            <a:pPr lvl="1"/>
            <a:r>
              <a:rPr lang="zh-TW" altLang="en-US" dirty="0"/>
              <a:t>負面情緒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21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0349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虐兒的影響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精神健康方面</a:t>
            </a:r>
          </a:p>
          <a:p>
            <a:pPr lvl="1"/>
            <a:r>
              <a:rPr lang="zh-TW" altLang="en-US" dirty="0"/>
              <a:t>抑鬱症</a:t>
            </a:r>
          </a:p>
          <a:p>
            <a:pPr lvl="1"/>
            <a:r>
              <a:rPr lang="zh-TW" altLang="en-US" dirty="0"/>
              <a:t>焦慮症</a:t>
            </a:r>
          </a:p>
          <a:p>
            <a:pPr lvl="1"/>
            <a:r>
              <a:rPr lang="zh-TW" altLang="en-US" dirty="0"/>
              <a:t>行為失調症</a:t>
            </a:r>
          </a:p>
          <a:p>
            <a:pPr lvl="1"/>
            <a:r>
              <a:rPr lang="zh-TW" altLang="en-US" dirty="0"/>
              <a:t>專注力失調症</a:t>
            </a:r>
          </a:p>
          <a:p>
            <a:pPr lvl="1"/>
            <a:r>
              <a:rPr lang="zh-TW" altLang="en-US" dirty="0"/>
              <a:t>人格障礙</a:t>
            </a:r>
          </a:p>
          <a:p>
            <a:pPr lvl="1"/>
            <a:r>
              <a:rPr lang="zh-TW" altLang="en-US" dirty="0"/>
              <a:t>創傷後壓力</a:t>
            </a:r>
            <a:r>
              <a:rPr lang="zh-TW" altLang="en-US" dirty="0" smtClean="0"/>
              <a:t>症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22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7775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虐兒的影響 </a:t>
            </a:r>
            <a:r>
              <a:rPr lang="en-US" altLang="zh-HK" dirty="0" smtClean="0"/>
              <a:t>?</a:t>
            </a:r>
            <a:endParaRPr lang="zh-HK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有？沒有？</a:t>
            </a:r>
          </a:p>
          <a:p>
            <a:r>
              <a:rPr lang="zh-TW" altLang="en-US" dirty="0"/>
              <a:t>復原力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r>
              <a:rPr lang="zh-TW" altLang="en-US" dirty="0"/>
              <a:t>延</a:t>
            </a:r>
            <a:r>
              <a:rPr lang="zh-TW" altLang="en-US" dirty="0" smtClean="0"/>
              <a:t>後</a:t>
            </a:r>
            <a:r>
              <a:rPr lang="zh-TW" altLang="en-US" dirty="0"/>
              <a:t>出現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r>
              <a:rPr lang="zh-TW" altLang="en-US" dirty="0" smtClean="0"/>
              <a:t>個別差異？</a:t>
            </a:r>
            <a:endParaRPr lang="zh-TW" altLang="en-US" dirty="0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23</a:t>
            </a:fld>
            <a:endParaRPr lang="zh-HK" altLang="en-US"/>
          </a:p>
        </p:txBody>
      </p:sp>
      <p:sp>
        <p:nvSpPr>
          <p:cNvPr id="4" name="文字方塊 3"/>
          <p:cNvSpPr txBox="1"/>
          <p:nvPr/>
        </p:nvSpPr>
        <p:spPr>
          <a:xfrm rot="721031">
            <a:off x="4461077" y="2489349"/>
            <a:ext cx="9348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K" sz="6600" dirty="0" smtClean="0">
                <a:solidFill>
                  <a:srgbClr val="FF0000"/>
                </a:solidFill>
              </a:rPr>
              <a:t>??</a:t>
            </a:r>
            <a:endParaRPr lang="zh-HK" altLang="en-US" sz="6600" dirty="0">
              <a:solidFill>
                <a:srgbClr val="FF0000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308304" y="3933056"/>
            <a:ext cx="9348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K" sz="6600" dirty="0" smtClean="0">
                <a:solidFill>
                  <a:srgbClr val="C00000"/>
                </a:solidFill>
              </a:rPr>
              <a:t>??</a:t>
            </a:r>
            <a:endParaRPr lang="zh-HK" altLang="en-US" sz="6600" dirty="0">
              <a:solidFill>
                <a:srgbClr val="C00000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958422" y="4509192"/>
            <a:ext cx="9348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K" sz="6600" dirty="0" smtClean="0">
                <a:solidFill>
                  <a:srgbClr val="00B050"/>
                </a:solidFill>
              </a:rPr>
              <a:t>??</a:t>
            </a:r>
            <a:endParaRPr lang="zh-HK" altLang="en-US" sz="6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49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取決於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發生了甚麼事</a:t>
            </a:r>
            <a:r>
              <a:rPr lang="zh-TW" altLang="en-US" dirty="0" smtClean="0"/>
              <a:t>？</a:t>
            </a:r>
            <a:r>
              <a:rPr lang="en-US" altLang="zh-TW" dirty="0" smtClean="0"/>
              <a:t>(</a:t>
            </a:r>
            <a:r>
              <a:rPr lang="zh-TW" altLang="en-US" dirty="0" smtClean="0"/>
              <a:t>侵犯</a:t>
            </a:r>
            <a:r>
              <a:rPr lang="zh-TW" altLang="en-US" dirty="0"/>
              <a:t>的嚴重程度、次數、受侵犯的時間有</a:t>
            </a:r>
            <a:r>
              <a:rPr lang="zh-TW" altLang="en-US" dirty="0" smtClean="0"/>
              <a:t>多久</a:t>
            </a:r>
            <a:r>
              <a:rPr lang="en-US" altLang="zh-TW" dirty="0" smtClean="0"/>
              <a:t>)</a:t>
            </a:r>
            <a:endParaRPr lang="zh-TW" altLang="en-US" dirty="0"/>
          </a:p>
          <a:p>
            <a:r>
              <a:rPr lang="zh-TW" altLang="en-US" dirty="0"/>
              <a:t>兒童與侵犯者的關係</a:t>
            </a:r>
          </a:p>
          <a:p>
            <a:r>
              <a:rPr lang="zh-TW" altLang="en-US" dirty="0"/>
              <a:t>兒童與不涉案家長的依附關係</a:t>
            </a:r>
          </a:p>
          <a:p>
            <a:r>
              <a:rPr lang="zh-TW" altLang="en-US" dirty="0"/>
              <a:t>環境反應</a:t>
            </a:r>
          </a:p>
          <a:p>
            <a:pPr lvl="1"/>
            <a:r>
              <a:rPr lang="zh-TW" altLang="en-US" dirty="0" smtClean="0"/>
              <a:t>家庭</a:t>
            </a:r>
            <a:r>
              <a:rPr lang="zh-TW" altLang="en-US" dirty="0"/>
              <a:t>的支援</a:t>
            </a:r>
          </a:p>
          <a:p>
            <a:pPr lvl="1"/>
            <a:r>
              <a:rPr lang="zh-TW" altLang="en-US" dirty="0"/>
              <a:t>家庭以外的支援</a:t>
            </a:r>
          </a:p>
          <a:p>
            <a:r>
              <a:rPr lang="zh-TW" altLang="en-US" dirty="0"/>
              <a:t>揭發</a:t>
            </a:r>
            <a:r>
              <a:rPr lang="zh-TW" altLang="en-US" dirty="0" smtClean="0"/>
              <a:t>經驗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kindylam/cp/swd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69762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 smtClean="0"/>
              <a:t>取決於</a:t>
            </a:r>
            <a:endParaRPr lang="zh-HK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兒童的個人特質 </a:t>
            </a:r>
            <a:r>
              <a:rPr lang="en-US" altLang="zh-TW" dirty="0"/>
              <a:t>(</a:t>
            </a:r>
            <a:r>
              <a:rPr lang="zh-TW" altLang="en-US" dirty="0"/>
              <a:t>如年齡、能力、性情</a:t>
            </a:r>
            <a:r>
              <a:rPr lang="en-US" altLang="zh-TW" dirty="0"/>
              <a:t>)</a:t>
            </a:r>
          </a:p>
          <a:p>
            <a:r>
              <a:rPr lang="zh-TW" altLang="en-US" dirty="0" smtClean="0"/>
              <a:t>對</a:t>
            </a:r>
            <a:r>
              <a:rPr lang="zh-TW" altLang="en-US" dirty="0"/>
              <a:t>事件的理解</a:t>
            </a:r>
          </a:p>
          <a:p>
            <a:r>
              <a:rPr lang="zh-TW" altLang="en-US" dirty="0"/>
              <a:t>對事件的歸因</a:t>
            </a:r>
          </a:p>
          <a:p>
            <a:r>
              <a:rPr lang="zh-TW" altLang="en-US" dirty="0"/>
              <a:t>回應</a:t>
            </a:r>
            <a:r>
              <a:rPr lang="zh-TW" altLang="en-US" dirty="0" smtClean="0"/>
              <a:t>策略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kindylam/cp/swd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81263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保護性因素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 lnSpcReduction="10000"/>
          </a:bodyPr>
          <a:lstStyle/>
          <a:p>
            <a:r>
              <a:rPr lang="zh-TW" altLang="en-US" dirty="0"/>
              <a:t>感覺安全的環境</a:t>
            </a:r>
          </a:p>
          <a:p>
            <a:r>
              <a:rPr lang="zh-TW" altLang="en-US" dirty="0"/>
              <a:t>照顧者的支持及相信</a:t>
            </a:r>
          </a:p>
          <a:p>
            <a:r>
              <a:rPr lang="zh-TW" altLang="en-US" dirty="0"/>
              <a:t>靈性或信仰資源</a:t>
            </a:r>
          </a:p>
          <a:p>
            <a:r>
              <a:rPr lang="zh-TW" altLang="en-US" dirty="0" smtClean="0"/>
              <a:t>從</a:t>
            </a:r>
            <a:r>
              <a:rPr lang="zh-TW" altLang="en-US" dirty="0"/>
              <a:t>經歷中找到意義</a:t>
            </a:r>
          </a:p>
          <a:p>
            <a:r>
              <a:rPr lang="zh-TW" altLang="en-US" dirty="0"/>
              <a:t>從經歷中有所學習和成長</a:t>
            </a:r>
          </a:p>
          <a:p>
            <a:r>
              <a:rPr lang="zh-TW" altLang="en-US" dirty="0"/>
              <a:t>社交能力</a:t>
            </a:r>
          </a:p>
          <a:p>
            <a:r>
              <a:rPr lang="zh-TW" altLang="en-US" dirty="0"/>
              <a:t>良好解難能力</a:t>
            </a:r>
          </a:p>
          <a:p>
            <a:r>
              <a:rPr lang="zh-TW" altLang="en-US" dirty="0"/>
              <a:t>良好自我概念</a:t>
            </a:r>
          </a:p>
          <a:p>
            <a:r>
              <a:rPr lang="zh-TW" altLang="en-US" dirty="0"/>
              <a:t>自控</a:t>
            </a:r>
            <a:r>
              <a:rPr lang="zh-TW" altLang="en-US" dirty="0" smtClean="0"/>
              <a:t>感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26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6100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2204864"/>
            <a:ext cx="5966666" cy="2423346"/>
          </a:xfrm>
        </p:spPr>
        <p:txBody>
          <a:bodyPr/>
          <a:lstStyle/>
          <a:p>
            <a:pPr algn="ctr"/>
            <a:r>
              <a:rPr lang="zh-TW" altLang="en-US" dirty="0" smtClean="0"/>
              <a:t>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謝謝</a:t>
            </a:r>
            <a:r>
              <a:rPr lang="en-US" altLang="zh-TW" dirty="0" smtClean="0"/>
              <a:t>!</a:t>
            </a:r>
            <a:endParaRPr lang="zh-HK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kindylam/cp/swd</a:t>
            </a:r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5F1A-4876-44A3-9415-A79199B466B8}" type="slidenum">
              <a:rPr lang="zh-HK" altLang="en-US" smtClean="0"/>
              <a:t>27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4034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依附關係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kindylam/cp/swd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204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403648" y="2060848"/>
            <a:ext cx="59766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HK" altLang="en-US" sz="7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我們生</a:t>
            </a:r>
            <a:r>
              <a:rPr lang="zh-HK" altLang="en-US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下來</a:t>
            </a:r>
            <a:endParaRPr lang="en-US" altLang="zh-HK" sz="72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zh-HK" altLang="en-US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就是</a:t>
            </a:r>
            <a:r>
              <a:rPr lang="zh-HK" altLang="en-US" sz="7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要聯繫</a:t>
            </a: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kindylam/cp/swd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203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依附系統的功用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zh-TW" altLang="en-US" dirty="0"/>
              <a:t>從依附關係中得到安全、安慰、安撫及</a:t>
            </a:r>
            <a:r>
              <a:rPr lang="zh-TW" altLang="en-US" dirty="0" smtClean="0"/>
              <a:t>樂趣 </a:t>
            </a:r>
            <a:r>
              <a:rPr lang="en-US" altLang="zh-TW" dirty="0" smtClean="0"/>
              <a:t>(</a:t>
            </a:r>
            <a:r>
              <a:rPr lang="zh-TW" altLang="en-US" dirty="0" smtClean="0"/>
              <a:t>安</a:t>
            </a:r>
            <a:r>
              <a:rPr lang="zh-TW" altLang="en-US" dirty="0"/>
              <a:t>全</a:t>
            </a:r>
            <a:r>
              <a:rPr lang="zh-TW" altLang="en-US" dirty="0" smtClean="0"/>
              <a:t>基地</a:t>
            </a:r>
            <a:r>
              <a:rPr lang="zh-TW" altLang="en-US" dirty="0"/>
              <a:t>、避風港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安全基地以探索世界 </a:t>
            </a:r>
            <a:r>
              <a:rPr lang="en-US" altLang="zh-TW" dirty="0"/>
              <a:t>(secure base)</a:t>
            </a:r>
          </a:p>
          <a:p>
            <a:pPr lvl="1"/>
            <a:r>
              <a:rPr lang="zh-TW" altLang="en-US" dirty="0"/>
              <a:t>避風港以面對危險 </a:t>
            </a:r>
            <a:r>
              <a:rPr lang="en-US" altLang="zh-TW" dirty="0"/>
              <a:t>(safe haven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/>
              <a:t>以達到：</a:t>
            </a:r>
          </a:p>
          <a:p>
            <a:pPr lvl="2"/>
            <a:r>
              <a:rPr lang="zh-TW" altLang="en-US" dirty="0"/>
              <a:t>減低高漲的情緒</a:t>
            </a:r>
          </a:p>
          <a:p>
            <a:pPr lvl="2"/>
            <a:r>
              <a:rPr lang="zh-TW" altLang="en-US" dirty="0"/>
              <a:t>重拾安全</a:t>
            </a:r>
            <a:r>
              <a:rPr lang="zh-TW" altLang="en-US" dirty="0" smtClean="0"/>
              <a:t>感覺</a:t>
            </a:r>
            <a:endParaRPr lang="en-US" altLang="zh-TW" dirty="0" smtClean="0"/>
          </a:p>
          <a:p>
            <a:r>
              <a:rPr lang="zh-TW" altLang="en-US" dirty="0" smtClean="0"/>
              <a:t>調節</a:t>
            </a:r>
            <a:r>
              <a:rPr lang="zh-TW" altLang="en-US" dirty="0"/>
              <a:t>身體及心理上的親近度 </a:t>
            </a:r>
            <a:r>
              <a:rPr lang="en-US" altLang="zh-TW" dirty="0"/>
              <a:t>(proximity)</a:t>
            </a:r>
          </a:p>
          <a:p>
            <a:pPr lvl="1"/>
            <a:r>
              <a:rPr lang="zh-TW" altLang="en-US" dirty="0"/>
              <a:t>以達到：</a:t>
            </a:r>
          </a:p>
          <a:p>
            <a:pPr lvl="2"/>
            <a:r>
              <a:rPr lang="zh-TW" altLang="en-US" dirty="0" smtClean="0"/>
              <a:t>親密</a:t>
            </a:r>
            <a:r>
              <a:rPr lang="zh-TW" altLang="en-US" dirty="0"/>
              <a:t>感與自主需要的</a:t>
            </a:r>
            <a:r>
              <a:rPr lang="zh-TW" altLang="en-US" dirty="0" smtClean="0"/>
              <a:t>平衡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kindylam/cp/swd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815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內在</a:t>
            </a:r>
            <a:r>
              <a:rPr lang="zh-TW" altLang="en-US" dirty="0"/>
              <a:t>工作階</a:t>
            </a:r>
            <a:r>
              <a:rPr lang="zh-TW" altLang="en-US" dirty="0" smtClean="0"/>
              <a:t>模</a:t>
            </a:r>
            <a:r>
              <a:rPr lang="zh-HK" altLang="en-US" dirty="0" smtClean="0"/>
              <a:t> </a:t>
            </a:r>
            <a:r>
              <a:rPr lang="en-US" altLang="zh-HK" dirty="0" smtClean="0"/>
              <a:t>(internal working models)</a:t>
            </a:r>
          </a:p>
          <a:p>
            <a:pPr lvl="1"/>
            <a:r>
              <a:rPr lang="zh-HK" altLang="en-US" dirty="0"/>
              <a:t>關於自己</a:t>
            </a:r>
            <a:endParaRPr lang="en-US" altLang="zh-HK" dirty="0"/>
          </a:p>
          <a:p>
            <a:pPr lvl="2"/>
            <a:r>
              <a:rPr lang="zh-HK" altLang="en-US" dirty="0"/>
              <a:t>在依附者眼中自己有多被接納</a:t>
            </a:r>
            <a:endParaRPr lang="en-US" altLang="zh-HK" dirty="0"/>
          </a:p>
          <a:p>
            <a:pPr lvl="1"/>
            <a:r>
              <a:rPr lang="zh-HK" altLang="en-US" dirty="0"/>
              <a:t>關於</a:t>
            </a:r>
            <a:r>
              <a:rPr lang="zh-HK" altLang="en-US" dirty="0" smtClean="0"/>
              <a:t>別人</a:t>
            </a:r>
            <a:endParaRPr lang="en-US" altLang="zh-HK" dirty="0" smtClean="0"/>
          </a:p>
          <a:p>
            <a:pPr lvl="2"/>
            <a:r>
              <a:rPr lang="zh-HK" altLang="en-US" dirty="0" smtClean="0"/>
              <a:t>依附</a:t>
            </a:r>
            <a:r>
              <a:rPr lang="zh-HK" altLang="en-US" dirty="0"/>
              <a:t>者是甚麼人</a:t>
            </a:r>
            <a:endParaRPr lang="en-US" altLang="zh-HK" dirty="0"/>
          </a:p>
          <a:p>
            <a:pPr lvl="2"/>
            <a:r>
              <a:rPr lang="zh-HK" altLang="en-US" dirty="0"/>
              <a:t>在那裡可找到他</a:t>
            </a:r>
            <a:endParaRPr lang="en-US" altLang="zh-HK" dirty="0"/>
          </a:p>
          <a:p>
            <a:pPr lvl="2"/>
            <a:r>
              <a:rPr lang="zh-HK" altLang="en-US" dirty="0"/>
              <a:t>預期依附者的</a:t>
            </a:r>
            <a:r>
              <a:rPr lang="zh-HK" altLang="en-US" dirty="0" smtClean="0"/>
              <a:t>反應</a:t>
            </a:r>
            <a:endParaRPr lang="en-US" altLang="zh-HK" dirty="0" smtClean="0"/>
          </a:p>
          <a:p>
            <a:pPr lvl="1"/>
            <a:r>
              <a:rPr lang="zh-HK" altLang="en-US" dirty="0"/>
              <a:t>關於</a:t>
            </a:r>
            <a:r>
              <a:rPr lang="zh-HK" altLang="en-US" dirty="0" smtClean="0"/>
              <a:t>世界</a:t>
            </a:r>
            <a:endParaRPr lang="en-US" altLang="zh-HK" dirty="0"/>
          </a:p>
          <a:p>
            <a:pPr lvl="2"/>
            <a:r>
              <a:rPr lang="zh-HK" altLang="en-US" dirty="0" smtClean="0"/>
              <a:t>這個</a:t>
            </a:r>
            <a:r>
              <a:rPr lang="zh-HK" altLang="en-US" dirty="0"/>
              <a:t>世界安全嗎</a:t>
            </a:r>
            <a:r>
              <a:rPr lang="zh-HK" altLang="en-US" dirty="0" smtClean="0"/>
              <a:t>？</a:t>
            </a:r>
            <a:endParaRPr lang="en-US" altLang="zh-HK" dirty="0" smtClean="0"/>
          </a:p>
          <a:p>
            <a:r>
              <a:rPr lang="zh-HK" altLang="en-US" dirty="0"/>
              <a:t>隨新的成長經驗而</a:t>
            </a:r>
            <a:r>
              <a:rPr lang="zh-HK" altLang="en-US" dirty="0" smtClean="0"/>
              <a:t>改變</a:t>
            </a:r>
            <a:endParaRPr lang="en-US" altLang="zh-HK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依附系統的功用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srgbClr val="895D1D"/>
                </a:solidFill>
              </a:rPr>
              <a:t>kindylam/cp/swd</a:t>
            </a:r>
            <a:endParaRPr lang="zh-TW" altLang="en-US">
              <a:solidFill>
                <a:srgbClr val="895D1D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srgbClr val="895D1D"/>
                </a:solidFill>
              </a:rPr>
              <a:pPr/>
              <a:t>6</a:t>
            </a:fld>
            <a:endParaRPr lang="zh-TW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77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虐兒是</a:t>
            </a:r>
            <a:r>
              <a:rPr lang="en-US" altLang="zh-HK" dirty="0" smtClean="0"/>
              <a:t>….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HK" altLang="en-US" dirty="0"/>
              <a:t>關係上的</a:t>
            </a:r>
            <a:r>
              <a:rPr lang="zh-HK" altLang="en-US" dirty="0" smtClean="0"/>
              <a:t>創傷 </a:t>
            </a:r>
            <a:r>
              <a:rPr lang="en-US" altLang="zh-HK" dirty="0" smtClean="0"/>
              <a:t>(relational trauma) (Sheinberg &amp; </a:t>
            </a:r>
            <a:r>
              <a:rPr lang="en-US" altLang="zh-HK" dirty="0" err="1" smtClean="0"/>
              <a:t>Fraenkel</a:t>
            </a:r>
            <a:r>
              <a:rPr lang="en-US" altLang="zh-HK" dirty="0" smtClean="0"/>
              <a:t>, 2001)</a:t>
            </a:r>
          </a:p>
          <a:p>
            <a:r>
              <a:rPr lang="zh-HK" altLang="en-US" dirty="0" smtClean="0"/>
              <a:t>發展</a:t>
            </a:r>
            <a:r>
              <a:rPr lang="zh-HK" altLang="en-US" dirty="0"/>
              <a:t>上的創傷 </a:t>
            </a:r>
            <a:r>
              <a:rPr lang="en-US" altLang="zh-HK" dirty="0" smtClean="0"/>
              <a:t>(developmental trauma) (</a:t>
            </a:r>
            <a:r>
              <a:rPr lang="en-US" altLang="zh-HK" dirty="0" err="1" smtClean="0"/>
              <a:t>Finkelhor</a:t>
            </a:r>
            <a:r>
              <a:rPr lang="en-US" altLang="zh-HK" dirty="0" smtClean="0"/>
              <a:t>, 1995) (van der </a:t>
            </a:r>
            <a:r>
              <a:rPr lang="en-US" altLang="zh-HK" dirty="0" err="1" smtClean="0"/>
              <a:t>Kolk</a:t>
            </a:r>
            <a:r>
              <a:rPr lang="en-US" altLang="zh-HK" dirty="0" smtClean="0"/>
              <a:t>, 2005)</a:t>
            </a:r>
          </a:p>
          <a:p>
            <a:r>
              <a:rPr lang="zh-HK" altLang="en-US" dirty="0" smtClean="0"/>
              <a:t>複雜</a:t>
            </a:r>
            <a:r>
              <a:rPr lang="zh-HK" altLang="en-US" dirty="0"/>
              <a:t>創傷 </a:t>
            </a:r>
            <a:r>
              <a:rPr lang="en-US" altLang="zh-HK" dirty="0" smtClean="0"/>
              <a:t>(complex trauma)</a:t>
            </a:r>
            <a:r>
              <a:rPr lang="zh-HK" altLang="en-US" dirty="0" smtClean="0"/>
              <a:t> </a:t>
            </a:r>
            <a:r>
              <a:rPr lang="en-US" altLang="zh-HK" dirty="0" smtClean="0"/>
              <a:t>(Herman, 1992)</a:t>
            </a:r>
            <a:r>
              <a:rPr lang="en-US" altLang="zh-HK" dirty="0"/>
              <a:t> (van der Hart, 2006</a:t>
            </a:r>
            <a:r>
              <a:rPr lang="en-US" altLang="zh-HK" dirty="0" smtClean="0"/>
              <a:t>)</a:t>
            </a:r>
          </a:p>
          <a:p>
            <a:endParaRPr lang="en-US" altLang="zh-HK" dirty="0"/>
          </a:p>
          <a:p>
            <a:pPr marL="0" indent="0">
              <a:buNone/>
            </a:pPr>
            <a:r>
              <a:rPr lang="en-US" altLang="zh-HK" dirty="0" smtClean="0"/>
              <a:t>=&gt;</a:t>
            </a:r>
            <a:r>
              <a:rPr lang="zh-HK" altLang="en-US" dirty="0">
                <a:solidFill>
                  <a:srgbClr val="FF0000"/>
                </a:solidFill>
              </a:rPr>
              <a:t>破壞依附關係，</a:t>
            </a:r>
            <a:r>
              <a:rPr lang="zh-HK" altLang="en-US" dirty="0" smtClean="0">
                <a:solidFill>
                  <a:srgbClr val="FF0000"/>
                </a:solidFill>
              </a:rPr>
              <a:t>影響整</a:t>
            </a:r>
            <a:r>
              <a:rPr lang="zh-HK" altLang="en-US" dirty="0">
                <a:solidFill>
                  <a:srgbClr val="FF0000"/>
                </a:solidFill>
              </a:rPr>
              <a:t>個人</a:t>
            </a:r>
            <a:r>
              <a:rPr lang="zh-HK" altLang="en-US" dirty="0" smtClean="0">
                <a:solidFill>
                  <a:srgbClr val="FF0000"/>
                </a:solidFill>
              </a:rPr>
              <a:t>的成長</a:t>
            </a:r>
            <a:r>
              <a:rPr lang="zh-HK" altLang="en-US" dirty="0">
                <a:solidFill>
                  <a:srgbClr val="FF0000"/>
                </a:solidFill>
              </a:rPr>
              <a:t>及</a:t>
            </a:r>
            <a:r>
              <a:rPr lang="zh-HK" altLang="en-US" dirty="0" smtClean="0">
                <a:solidFill>
                  <a:srgbClr val="FF0000"/>
                </a:solidFill>
              </a:rPr>
              <a:t>發展</a:t>
            </a:r>
            <a:endParaRPr lang="en-US" altLang="zh-HK" dirty="0" smtClean="0">
              <a:solidFill>
                <a:srgbClr val="FF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kindylam/cp/swd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784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腦神經發展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kindylam/cp/swd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889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兒童的腦部發展</a:t>
            </a:r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kindylam/cp/swd</a:t>
            </a:r>
            <a:endParaRPr lang="zh-TW" altLang="en-US"/>
          </a:p>
        </p:txBody>
      </p:sp>
      <p:sp>
        <p:nvSpPr>
          <p:cNvPr id="30" name="投影片編號版面配置區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9</a:t>
            </a:fld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907" y="1700808"/>
            <a:ext cx="5112567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401222" y="4878485"/>
            <a:ext cx="20989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HK" altLang="en-US" sz="2800" dirty="0"/>
              <a:t>腦</a:t>
            </a:r>
            <a:r>
              <a:rPr lang="zh-HK" altLang="en-US" sz="2800" dirty="0" smtClean="0"/>
              <a:t>幹 </a:t>
            </a:r>
            <a:endParaRPr lang="en-US" altLang="zh-HK" sz="2800" dirty="0" smtClean="0"/>
          </a:p>
          <a:p>
            <a:r>
              <a:rPr lang="en-US" altLang="zh-HK" sz="2800" dirty="0" smtClean="0"/>
              <a:t>(brain stem)</a:t>
            </a:r>
            <a:endParaRPr lang="zh-HK" altLang="en-US" sz="28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255399" y="3275982"/>
            <a:ext cx="256352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HK" altLang="en-US" sz="2800" dirty="0"/>
              <a:t>邊緣</a:t>
            </a:r>
            <a:r>
              <a:rPr lang="zh-HK" altLang="en-US" sz="2800" dirty="0" smtClean="0"/>
              <a:t>系統 </a:t>
            </a:r>
            <a:endParaRPr lang="en-US" altLang="zh-HK" sz="2800" dirty="0" smtClean="0"/>
          </a:p>
          <a:p>
            <a:r>
              <a:rPr lang="en-US" altLang="zh-HK" sz="2800" dirty="0" smtClean="0"/>
              <a:t>(limbic system)</a:t>
            </a:r>
            <a:endParaRPr lang="zh-HK" altLang="en-US" sz="2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401222" y="1700808"/>
            <a:ext cx="14212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HK" altLang="en-US" sz="2800" dirty="0"/>
              <a:t>腦</a:t>
            </a:r>
            <a:r>
              <a:rPr lang="zh-HK" altLang="en-US" sz="2800" dirty="0" smtClean="0"/>
              <a:t>皮層 </a:t>
            </a:r>
            <a:endParaRPr lang="en-US" altLang="zh-HK" sz="2800" dirty="0" smtClean="0"/>
          </a:p>
          <a:p>
            <a:r>
              <a:rPr lang="en-US" altLang="zh-HK" sz="2800" dirty="0" smtClean="0"/>
              <a:t>(cortex)</a:t>
            </a:r>
            <a:endParaRPr lang="zh-HK" altLang="en-US" sz="2800" dirty="0"/>
          </a:p>
        </p:txBody>
      </p:sp>
      <p:cxnSp>
        <p:nvCxnSpPr>
          <p:cNvPr id="9" name="直線接點 8"/>
          <p:cNvCxnSpPr/>
          <p:nvPr/>
        </p:nvCxnSpPr>
        <p:spPr>
          <a:xfrm flipV="1">
            <a:off x="2627784" y="4869161"/>
            <a:ext cx="3528392" cy="72007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 flipV="1">
            <a:off x="2915816" y="3753036"/>
            <a:ext cx="2952328" cy="25202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2051720" y="2564904"/>
            <a:ext cx="3168352" cy="71107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85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龍騰四海">
  <a:themeElements>
    <a:clrScheme name="龍騰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龍騰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龍騰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A140405B7A4D4DB671BC55BC966BAA" ma:contentTypeVersion="0" ma:contentTypeDescription="Create a new document." ma:contentTypeScope="" ma:versionID="f7e5ee24bc16741a6ac306dc8bf183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8E29E4-6D22-4039-B559-FD38A6C2EF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DC7F67-8D9B-4E9E-9283-B95C8ADDD1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2C73D3D-CF61-41E6-B888-91DAF1157F76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2424</TotalTime>
  <Words>1178</Words>
  <Application>Microsoft Office PowerPoint</Application>
  <PresentationFormat>如螢幕大小 (4:3)</PresentationFormat>
  <Paragraphs>243</Paragraphs>
  <Slides>27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6" baseType="lpstr">
      <vt:lpstr>华文楷体</vt:lpstr>
      <vt:lpstr>微軟正黑體</vt:lpstr>
      <vt:lpstr>新細明體</vt:lpstr>
      <vt:lpstr>Arial</vt:lpstr>
      <vt:lpstr>Calibri</vt:lpstr>
      <vt:lpstr>Cambria</vt:lpstr>
      <vt:lpstr>Maiandra GD</vt:lpstr>
      <vt:lpstr>Wingdings 2</vt:lpstr>
      <vt:lpstr>龍騰四海</vt:lpstr>
      <vt:lpstr>虐待兒童 --- 心理篇</vt:lpstr>
      <vt:lpstr>內容</vt:lpstr>
      <vt:lpstr>依附關係</vt:lpstr>
      <vt:lpstr>PowerPoint 簡報</vt:lpstr>
      <vt:lpstr>依附系統的功用</vt:lpstr>
      <vt:lpstr>依附系統的功用</vt:lpstr>
      <vt:lpstr>虐兒是….</vt:lpstr>
      <vt:lpstr>腦神經發展</vt:lpstr>
      <vt:lpstr>兒童的腦部發展</vt:lpstr>
      <vt:lpstr>虐兒與兒童的腦部發展</vt:lpstr>
      <vt:lpstr>虐兒與兒童的腦部發展</vt:lpstr>
      <vt:lpstr>情緒調節窗口(Siegel, 2010)</vt:lpstr>
      <vt:lpstr>虐兒的影響</vt:lpstr>
      <vt:lpstr>虐兒的影響</vt:lpstr>
      <vt:lpstr>虐兒的影響</vt:lpstr>
      <vt:lpstr>虐兒的影響</vt:lpstr>
      <vt:lpstr>虐兒的影響</vt:lpstr>
      <vt:lpstr>虐兒的影響</vt:lpstr>
      <vt:lpstr>虐兒的影響</vt:lpstr>
      <vt:lpstr>虐兒的影響</vt:lpstr>
      <vt:lpstr>虐兒的影響</vt:lpstr>
      <vt:lpstr>虐兒的影響</vt:lpstr>
      <vt:lpstr>虐兒的影響 ?</vt:lpstr>
      <vt:lpstr>取決於</vt:lpstr>
      <vt:lpstr>取決於</vt:lpstr>
      <vt:lpstr>保護性因素</vt:lpstr>
      <vt:lpstr>完  謝謝!</vt:lpstr>
    </vt:vector>
  </TitlesOfParts>
  <Company>SWD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LEE, Cavy KY</dc:creator>
  <cp:lastModifiedBy>CHAN, Lai-kwan Cynthia</cp:lastModifiedBy>
  <cp:revision>63</cp:revision>
  <cp:lastPrinted>2018-05-30T02:31:35Z</cp:lastPrinted>
  <dcterms:created xsi:type="dcterms:W3CDTF">2016-01-11T03:37:04Z</dcterms:created>
  <dcterms:modified xsi:type="dcterms:W3CDTF">2018-06-01T01:25:44Z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0x01010026A140405B7A4D4DB671BC55BC966BAA</vt:lpwstr>
  </property>
</Properties>
</file>