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7"/>
  </p:notesMasterIdLst>
  <p:handoutMasterIdLst>
    <p:handoutMasterId r:id="rId28"/>
  </p:handoutMasterIdLst>
  <p:sldIdLst>
    <p:sldId id="256" r:id="rId5"/>
    <p:sldId id="257" r:id="rId6"/>
    <p:sldId id="285" r:id="rId7"/>
    <p:sldId id="286" r:id="rId8"/>
    <p:sldId id="293" r:id="rId9"/>
    <p:sldId id="287" r:id="rId10"/>
    <p:sldId id="288" r:id="rId11"/>
    <p:sldId id="275" r:id="rId12"/>
    <p:sldId id="291" r:id="rId13"/>
    <p:sldId id="284" r:id="rId14"/>
    <p:sldId id="277" r:id="rId15"/>
    <p:sldId id="295" r:id="rId16"/>
    <p:sldId id="294" r:id="rId17"/>
    <p:sldId id="276" r:id="rId18"/>
    <p:sldId id="281" r:id="rId19"/>
    <p:sldId id="265" r:id="rId20"/>
    <p:sldId id="264" r:id="rId21"/>
    <p:sldId id="258" r:id="rId22"/>
    <p:sldId id="263" r:id="rId23"/>
    <p:sldId id="261" r:id="rId24"/>
    <p:sldId id="260" r:id="rId25"/>
    <p:sldId id="292" r:id="rId26"/>
  </p:sldIdLst>
  <p:sldSz cx="9144000" cy="6858000" type="screen4x3"/>
  <p:notesSz cx="6807200" cy="9939338"/>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0F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41" autoAdjust="0"/>
    <p:restoredTop sz="94737" autoAdjust="0"/>
  </p:normalViewPr>
  <p:slideViewPr>
    <p:cSldViewPr snapToGrid="0">
      <p:cViewPr varScale="1">
        <p:scale>
          <a:sx n="82" d="100"/>
          <a:sy n="82" d="100"/>
        </p:scale>
        <p:origin x="106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A61102C-CA6C-4DF4-9501-59A5599225E5}" type="datetimeFigureOut">
              <a:rPr lang="zh-HK" altLang="en-US" smtClean="0"/>
              <a:t>30/5/2018</a:t>
            </a:fld>
            <a:endParaRPr lang="zh-HK" altLang="en-US"/>
          </a:p>
        </p:txBody>
      </p:sp>
      <p:sp>
        <p:nvSpPr>
          <p:cNvPr id="4" name="頁尾版面配置區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lang="zh-HK" altLang="en-US"/>
          </a:p>
        </p:txBody>
      </p:sp>
      <p:sp>
        <p:nvSpPr>
          <p:cNvPr id="5" name="投影片編號版面配置區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5671A285-DEAA-451A-9CED-DC34260AF2A1}" type="slidenum">
              <a:rPr lang="zh-HK" altLang="en-US" smtClean="0"/>
              <a:t>‹#›</a:t>
            </a:fld>
            <a:endParaRPr lang="zh-HK" altLang="en-US"/>
          </a:p>
        </p:txBody>
      </p:sp>
    </p:spTree>
    <p:extLst>
      <p:ext uri="{BB962C8B-B14F-4D97-AF65-F5344CB8AC3E}">
        <p14:creationId xmlns:p14="http://schemas.microsoft.com/office/powerpoint/2010/main" val="31377337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zh-HK" altLang="en-US"/>
          </a:p>
        </p:txBody>
      </p:sp>
      <p:sp>
        <p:nvSpPr>
          <p:cNvPr id="3" name="日期版面配置區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92B926D-98DE-4172-B681-B9F5E5603317}" type="datetimeFigureOut">
              <a:rPr lang="zh-HK" altLang="en-US" smtClean="0"/>
              <a:t>30/5/2018</a:t>
            </a:fld>
            <a:endParaRPr lang="zh-HK" altLang="en-US"/>
          </a:p>
        </p:txBody>
      </p:sp>
      <p:sp>
        <p:nvSpPr>
          <p:cNvPr id="4" name="投影片圖像版面配置區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zh-HK" altLang="en-US"/>
          </a:p>
        </p:txBody>
      </p:sp>
      <p:sp>
        <p:nvSpPr>
          <p:cNvPr id="5" name="備忘稿版面配置區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HK" altLang="en-US"/>
          </a:p>
        </p:txBody>
      </p:sp>
      <p:sp>
        <p:nvSpPr>
          <p:cNvPr id="6" name="頁尾版面配置區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lang="zh-HK" altLang="en-US"/>
          </a:p>
        </p:txBody>
      </p:sp>
      <p:sp>
        <p:nvSpPr>
          <p:cNvPr id="7" name="投影片編號版面配置區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591BB9E9-A31B-4144-996A-CF3CE93E024C}" type="slidenum">
              <a:rPr lang="zh-HK" altLang="en-US" smtClean="0"/>
              <a:t>‹#›</a:t>
            </a:fld>
            <a:endParaRPr lang="zh-HK" altLang="en-US"/>
          </a:p>
        </p:txBody>
      </p:sp>
    </p:spTree>
    <p:extLst>
      <p:ext uri="{BB962C8B-B14F-4D97-AF65-F5344CB8AC3E}">
        <p14:creationId xmlns:p14="http://schemas.microsoft.com/office/powerpoint/2010/main" val="433427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87E89F69-D515-433C-929C-C623B9E24B47}" type="datetimeFigureOut">
              <a:rPr lang="zh-HK" altLang="en-US" smtClean="0"/>
              <a:t>30/5/2018</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1438038E-E876-47A3-8845-F3C154D9C0F3}" type="slidenum">
              <a:rPr lang="zh-HK" altLang="en-US" smtClean="0"/>
              <a:t>‹#›</a:t>
            </a:fld>
            <a:endParaRPr lang="zh-HK" altLang="en-US"/>
          </a:p>
        </p:txBody>
      </p:sp>
    </p:spTree>
    <p:extLst>
      <p:ext uri="{BB962C8B-B14F-4D97-AF65-F5344CB8AC3E}">
        <p14:creationId xmlns:p14="http://schemas.microsoft.com/office/powerpoint/2010/main" val="768990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87E89F69-D515-433C-929C-C623B9E24B47}" type="datetimeFigureOut">
              <a:rPr lang="zh-HK" altLang="en-US" smtClean="0"/>
              <a:t>30/5/2018</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1438038E-E876-47A3-8845-F3C154D9C0F3}" type="slidenum">
              <a:rPr lang="zh-HK" altLang="en-US" smtClean="0"/>
              <a:t>‹#›</a:t>
            </a:fld>
            <a:endParaRPr lang="zh-HK" altLang="en-US"/>
          </a:p>
        </p:txBody>
      </p:sp>
    </p:spTree>
    <p:extLst>
      <p:ext uri="{BB962C8B-B14F-4D97-AF65-F5344CB8AC3E}">
        <p14:creationId xmlns:p14="http://schemas.microsoft.com/office/powerpoint/2010/main" val="30663061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87E89F69-D515-433C-929C-C623B9E24B47}" type="datetimeFigureOut">
              <a:rPr lang="zh-HK" altLang="en-US" smtClean="0"/>
              <a:t>30/5/2018</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1438038E-E876-47A3-8845-F3C154D9C0F3}" type="slidenum">
              <a:rPr lang="zh-HK" altLang="en-US" smtClean="0"/>
              <a:t>‹#›</a:t>
            </a:fld>
            <a:endParaRPr lang="zh-HK" altLang="en-US"/>
          </a:p>
        </p:txBody>
      </p:sp>
    </p:spTree>
    <p:extLst>
      <p:ext uri="{BB962C8B-B14F-4D97-AF65-F5344CB8AC3E}">
        <p14:creationId xmlns:p14="http://schemas.microsoft.com/office/powerpoint/2010/main" val="176763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87E89F69-D515-433C-929C-C623B9E24B47}" type="datetimeFigureOut">
              <a:rPr lang="zh-HK" altLang="en-US" smtClean="0"/>
              <a:t>30/5/2018</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1438038E-E876-47A3-8845-F3C154D9C0F3}" type="slidenum">
              <a:rPr lang="zh-HK" altLang="en-US" smtClean="0"/>
              <a:t>‹#›</a:t>
            </a:fld>
            <a:endParaRPr lang="zh-HK" altLang="en-US"/>
          </a:p>
        </p:txBody>
      </p:sp>
    </p:spTree>
    <p:extLst>
      <p:ext uri="{BB962C8B-B14F-4D97-AF65-F5344CB8AC3E}">
        <p14:creationId xmlns:p14="http://schemas.microsoft.com/office/powerpoint/2010/main" val="3985351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fld id="{87E89F69-D515-433C-929C-C623B9E24B47}" type="datetimeFigureOut">
              <a:rPr lang="zh-HK" altLang="en-US" smtClean="0"/>
              <a:t>30/5/2018</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1438038E-E876-47A3-8845-F3C154D9C0F3}" type="slidenum">
              <a:rPr lang="zh-HK" altLang="en-US" smtClean="0"/>
              <a:t>‹#›</a:t>
            </a:fld>
            <a:endParaRPr lang="zh-HK" altLang="en-US"/>
          </a:p>
        </p:txBody>
      </p:sp>
    </p:spTree>
    <p:extLst>
      <p:ext uri="{BB962C8B-B14F-4D97-AF65-F5344CB8AC3E}">
        <p14:creationId xmlns:p14="http://schemas.microsoft.com/office/powerpoint/2010/main" val="223220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87E89F69-D515-433C-929C-C623B9E24B47}" type="datetimeFigureOut">
              <a:rPr lang="zh-HK" altLang="en-US" smtClean="0"/>
              <a:t>30/5/2018</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1438038E-E876-47A3-8845-F3C154D9C0F3}" type="slidenum">
              <a:rPr lang="zh-HK" altLang="en-US" smtClean="0"/>
              <a:t>‹#›</a:t>
            </a:fld>
            <a:endParaRPr lang="zh-HK" altLang="en-US"/>
          </a:p>
        </p:txBody>
      </p:sp>
    </p:spTree>
    <p:extLst>
      <p:ext uri="{BB962C8B-B14F-4D97-AF65-F5344CB8AC3E}">
        <p14:creationId xmlns:p14="http://schemas.microsoft.com/office/powerpoint/2010/main" val="2485784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Content Placeholder 3"/>
          <p:cNvSpPr>
            <a:spLocks noGrp="1"/>
          </p:cNvSpPr>
          <p:nvPr>
            <p:ph sz="half" idx="2"/>
          </p:nvPr>
        </p:nvSpPr>
        <p:spPr>
          <a:xfrm>
            <a:off x="629842" y="2505075"/>
            <a:ext cx="3868340"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Content Placeholder 5"/>
          <p:cNvSpPr>
            <a:spLocks noGrp="1"/>
          </p:cNvSpPr>
          <p:nvPr>
            <p:ph sz="quarter" idx="4"/>
          </p:nvPr>
        </p:nvSpPr>
        <p:spPr>
          <a:xfrm>
            <a:off x="4629150" y="2505075"/>
            <a:ext cx="3887391"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87E89F69-D515-433C-929C-C623B9E24B47}" type="datetimeFigureOut">
              <a:rPr lang="zh-HK" altLang="en-US" smtClean="0"/>
              <a:t>30/5/2018</a:t>
            </a:fld>
            <a:endParaRPr lang="zh-HK" altLang="en-US"/>
          </a:p>
        </p:txBody>
      </p:sp>
      <p:sp>
        <p:nvSpPr>
          <p:cNvPr id="8" name="Footer Placeholder 7"/>
          <p:cNvSpPr>
            <a:spLocks noGrp="1"/>
          </p:cNvSpPr>
          <p:nvPr>
            <p:ph type="ftr" sz="quarter" idx="11"/>
          </p:nvPr>
        </p:nvSpPr>
        <p:spPr/>
        <p:txBody>
          <a:bodyPr/>
          <a:lstStyle/>
          <a:p>
            <a:endParaRPr lang="zh-HK" altLang="en-US"/>
          </a:p>
        </p:txBody>
      </p:sp>
      <p:sp>
        <p:nvSpPr>
          <p:cNvPr id="9" name="Slide Number Placeholder 8"/>
          <p:cNvSpPr>
            <a:spLocks noGrp="1"/>
          </p:cNvSpPr>
          <p:nvPr>
            <p:ph type="sldNum" sz="quarter" idx="12"/>
          </p:nvPr>
        </p:nvSpPr>
        <p:spPr/>
        <p:txBody>
          <a:bodyPr/>
          <a:lstStyle/>
          <a:p>
            <a:fld id="{1438038E-E876-47A3-8845-F3C154D9C0F3}" type="slidenum">
              <a:rPr lang="zh-HK" altLang="en-US" smtClean="0"/>
              <a:t>‹#›</a:t>
            </a:fld>
            <a:endParaRPr lang="zh-HK" altLang="en-US"/>
          </a:p>
        </p:txBody>
      </p:sp>
    </p:spTree>
    <p:extLst>
      <p:ext uri="{BB962C8B-B14F-4D97-AF65-F5344CB8AC3E}">
        <p14:creationId xmlns:p14="http://schemas.microsoft.com/office/powerpoint/2010/main" val="2039852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87E89F69-D515-433C-929C-C623B9E24B47}" type="datetimeFigureOut">
              <a:rPr lang="zh-HK" altLang="en-US" smtClean="0"/>
              <a:t>30/5/2018</a:t>
            </a:fld>
            <a:endParaRPr lang="zh-HK" altLang="en-US"/>
          </a:p>
        </p:txBody>
      </p:sp>
      <p:sp>
        <p:nvSpPr>
          <p:cNvPr id="4" name="Footer Placeholder 3"/>
          <p:cNvSpPr>
            <a:spLocks noGrp="1"/>
          </p:cNvSpPr>
          <p:nvPr>
            <p:ph type="ftr" sz="quarter" idx="11"/>
          </p:nvPr>
        </p:nvSpPr>
        <p:spPr/>
        <p:txBody>
          <a:bodyPr/>
          <a:lstStyle/>
          <a:p>
            <a:endParaRPr lang="zh-HK" altLang="en-US"/>
          </a:p>
        </p:txBody>
      </p:sp>
      <p:sp>
        <p:nvSpPr>
          <p:cNvPr id="5" name="Slide Number Placeholder 4"/>
          <p:cNvSpPr>
            <a:spLocks noGrp="1"/>
          </p:cNvSpPr>
          <p:nvPr>
            <p:ph type="sldNum" sz="quarter" idx="12"/>
          </p:nvPr>
        </p:nvSpPr>
        <p:spPr/>
        <p:txBody>
          <a:bodyPr/>
          <a:lstStyle/>
          <a:p>
            <a:fld id="{1438038E-E876-47A3-8845-F3C154D9C0F3}" type="slidenum">
              <a:rPr lang="zh-HK" altLang="en-US" smtClean="0"/>
              <a:t>‹#›</a:t>
            </a:fld>
            <a:endParaRPr lang="zh-HK" altLang="en-US"/>
          </a:p>
        </p:txBody>
      </p:sp>
    </p:spTree>
    <p:extLst>
      <p:ext uri="{BB962C8B-B14F-4D97-AF65-F5344CB8AC3E}">
        <p14:creationId xmlns:p14="http://schemas.microsoft.com/office/powerpoint/2010/main" val="403999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E89F69-D515-433C-929C-C623B9E24B47}" type="datetimeFigureOut">
              <a:rPr lang="zh-HK" altLang="en-US" smtClean="0"/>
              <a:t>30/5/2018</a:t>
            </a:fld>
            <a:endParaRPr lang="zh-HK" altLang="en-US"/>
          </a:p>
        </p:txBody>
      </p:sp>
      <p:sp>
        <p:nvSpPr>
          <p:cNvPr id="3" name="Footer Placeholder 2"/>
          <p:cNvSpPr>
            <a:spLocks noGrp="1"/>
          </p:cNvSpPr>
          <p:nvPr>
            <p:ph type="ftr" sz="quarter" idx="11"/>
          </p:nvPr>
        </p:nvSpPr>
        <p:spPr/>
        <p:txBody>
          <a:bodyPr/>
          <a:lstStyle/>
          <a:p>
            <a:endParaRPr lang="zh-HK" altLang="en-US"/>
          </a:p>
        </p:txBody>
      </p:sp>
      <p:sp>
        <p:nvSpPr>
          <p:cNvPr id="4" name="Slide Number Placeholder 3"/>
          <p:cNvSpPr>
            <a:spLocks noGrp="1"/>
          </p:cNvSpPr>
          <p:nvPr>
            <p:ph type="sldNum" sz="quarter" idx="12"/>
          </p:nvPr>
        </p:nvSpPr>
        <p:spPr/>
        <p:txBody>
          <a:bodyPr/>
          <a:lstStyle/>
          <a:p>
            <a:fld id="{1438038E-E876-47A3-8845-F3C154D9C0F3}" type="slidenum">
              <a:rPr lang="zh-HK" altLang="en-US" smtClean="0"/>
              <a:t>‹#›</a:t>
            </a:fld>
            <a:endParaRPr lang="zh-HK" altLang="en-US"/>
          </a:p>
        </p:txBody>
      </p:sp>
    </p:spTree>
    <p:extLst>
      <p:ext uri="{BB962C8B-B14F-4D97-AF65-F5344CB8AC3E}">
        <p14:creationId xmlns:p14="http://schemas.microsoft.com/office/powerpoint/2010/main" val="3301904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87E89F69-D515-433C-929C-C623B9E24B47}" type="datetimeFigureOut">
              <a:rPr lang="zh-HK" altLang="en-US" smtClean="0"/>
              <a:t>30/5/2018</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1438038E-E876-47A3-8845-F3C154D9C0F3}" type="slidenum">
              <a:rPr lang="zh-HK" altLang="en-US" smtClean="0"/>
              <a:t>‹#›</a:t>
            </a:fld>
            <a:endParaRPr lang="zh-HK" altLang="en-US"/>
          </a:p>
        </p:txBody>
      </p:sp>
    </p:spTree>
    <p:extLst>
      <p:ext uri="{BB962C8B-B14F-4D97-AF65-F5344CB8AC3E}">
        <p14:creationId xmlns:p14="http://schemas.microsoft.com/office/powerpoint/2010/main" val="3249764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fld id="{87E89F69-D515-433C-929C-C623B9E24B47}" type="datetimeFigureOut">
              <a:rPr lang="zh-HK" altLang="en-US" smtClean="0"/>
              <a:t>30/5/2018</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1438038E-E876-47A3-8845-F3C154D9C0F3}" type="slidenum">
              <a:rPr lang="zh-HK" altLang="en-US" smtClean="0"/>
              <a:t>‹#›</a:t>
            </a:fld>
            <a:endParaRPr lang="zh-HK" altLang="en-US"/>
          </a:p>
        </p:txBody>
      </p:sp>
    </p:spTree>
    <p:extLst>
      <p:ext uri="{BB962C8B-B14F-4D97-AF65-F5344CB8AC3E}">
        <p14:creationId xmlns:p14="http://schemas.microsoft.com/office/powerpoint/2010/main" val="1546305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29000">
              <a:srgbClr val="E7F0F9">
                <a:lumMod val="0"/>
                <a:lumOff val="100000"/>
              </a:srgbClr>
            </a:gs>
            <a:gs pos="95000">
              <a:schemeClr val="accent1">
                <a:lumMod val="45000"/>
                <a:lumOff val="55000"/>
              </a:schemeClr>
            </a:gs>
            <a:gs pos="96000">
              <a:schemeClr val="accent1">
                <a:lumMod val="45000"/>
                <a:lumOff val="55000"/>
              </a:schemeClr>
            </a:gs>
            <a:gs pos="100000">
              <a:schemeClr val="accent1">
                <a:lumMod val="30000"/>
                <a:lumOff val="70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E89F69-D515-433C-929C-C623B9E24B47}" type="datetimeFigureOut">
              <a:rPr lang="zh-HK" altLang="en-US" smtClean="0"/>
              <a:t>30/5/2018</a:t>
            </a:fld>
            <a:endParaRPr lang="zh-HK"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38038E-E876-47A3-8845-F3C154D9C0F3}" type="slidenum">
              <a:rPr lang="zh-HK" altLang="en-US" smtClean="0"/>
              <a:t>‹#›</a:t>
            </a:fld>
            <a:endParaRPr lang="zh-HK" altLang="en-US"/>
          </a:p>
        </p:txBody>
      </p:sp>
    </p:spTree>
    <p:extLst>
      <p:ext uri="{BB962C8B-B14F-4D97-AF65-F5344CB8AC3E}">
        <p14:creationId xmlns:p14="http://schemas.microsoft.com/office/powerpoint/2010/main" val="24317240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143000" y="1187450"/>
            <a:ext cx="6858000" cy="1790700"/>
          </a:xfrm>
        </p:spPr>
        <p:txBody>
          <a:bodyPr/>
          <a:lstStyle/>
          <a:p>
            <a:r>
              <a:rPr lang="zh-TW" altLang="en-US" sz="5400" dirty="0"/>
              <a:t>預防</a:t>
            </a:r>
            <a:r>
              <a:rPr lang="zh-TW" altLang="en-US" sz="3600" dirty="0"/>
              <a:t>與</a:t>
            </a:r>
            <a:r>
              <a:rPr lang="zh-TW" altLang="en-US" sz="2700" dirty="0"/>
              <a:t>處理</a:t>
            </a:r>
            <a:endParaRPr lang="zh-HK" altLang="en-US" sz="2700" dirty="0"/>
          </a:p>
        </p:txBody>
      </p:sp>
      <p:sp>
        <p:nvSpPr>
          <p:cNvPr id="3" name="副標題 2"/>
          <p:cNvSpPr>
            <a:spLocks noGrp="1"/>
          </p:cNvSpPr>
          <p:nvPr>
            <p:ph type="subTitle" idx="1"/>
          </p:nvPr>
        </p:nvSpPr>
        <p:spPr>
          <a:xfrm>
            <a:off x="1143000" y="3723883"/>
            <a:ext cx="6858000" cy="1241822"/>
          </a:xfrm>
        </p:spPr>
        <p:txBody>
          <a:bodyPr/>
          <a:lstStyle/>
          <a:p>
            <a:r>
              <a:rPr lang="zh-TW" altLang="en-US" dirty="0" smtClean="0"/>
              <a:t>仁德天主教小學</a:t>
            </a:r>
            <a:endParaRPr lang="en-US" altLang="zh-TW" dirty="0" smtClean="0"/>
          </a:p>
          <a:p>
            <a:r>
              <a:rPr lang="zh-TW" altLang="en-US" dirty="0" smtClean="0"/>
              <a:t>葉嘉維姑娘</a:t>
            </a:r>
            <a:endParaRPr lang="zh-HK" altLang="en-US" dirty="0"/>
          </a:p>
        </p:txBody>
      </p:sp>
      <p:sp>
        <p:nvSpPr>
          <p:cNvPr id="4" name="矩形 3"/>
          <p:cNvSpPr/>
          <p:nvPr/>
        </p:nvSpPr>
        <p:spPr>
          <a:xfrm>
            <a:off x="3892006" y="5072479"/>
            <a:ext cx="1321196" cy="300082"/>
          </a:xfrm>
          <a:prstGeom prst="rect">
            <a:avLst/>
          </a:prstGeom>
        </p:spPr>
        <p:txBody>
          <a:bodyPr wrap="none">
            <a:spAutoFit/>
          </a:bodyPr>
          <a:lstStyle/>
          <a:p>
            <a:r>
              <a:rPr lang="en-US" altLang="zh-TW" sz="1350" dirty="0"/>
              <a:t>2018</a:t>
            </a:r>
            <a:r>
              <a:rPr lang="zh-TW" altLang="en-US" sz="1350" dirty="0"/>
              <a:t>年</a:t>
            </a:r>
            <a:r>
              <a:rPr lang="en-US" altLang="zh-TW" sz="1350" dirty="0"/>
              <a:t>4</a:t>
            </a:r>
            <a:r>
              <a:rPr lang="zh-TW" altLang="en-US" sz="1350" dirty="0"/>
              <a:t>月</a:t>
            </a:r>
            <a:r>
              <a:rPr lang="en-US" altLang="zh-TW" sz="1350" dirty="0"/>
              <a:t>12</a:t>
            </a:r>
            <a:r>
              <a:rPr lang="zh-TW" altLang="en-US" sz="1350" dirty="0"/>
              <a:t>日</a:t>
            </a:r>
            <a:endParaRPr lang="zh-HK" altLang="en-US" sz="1350" dirty="0"/>
          </a:p>
        </p:txBody>
      </p:sp>
    </p:spTree>
    <p:extLst>
      <p:ext uri="{BB962C8B-B14F-4D97-AF65-F5344CB8AC3E}">
        <p14:creationId xmlns:p14="http://schemas.microsoft.com/office/powerpoint/2010/main" val="29786211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個</a:t>
            </a:r>
            <a:r>
              <a:rPr lang="zh-TW" altLang="en-US" dirty="0" smtClean="0"/>
              <a:t>案二小反思</a:t>
            </a:r>
            <a:endParaRPr lang="zh-HK" altLang="en-US" dirty="0"/>
          </a:p>
        </p:txBody>
      </p:sp>
      <p:sp>
        <p:nvSpPr>
          <p:cNvPr id="3" name="內容版面配置區 2"/>
          <p:cNvSpPr>
            <a:spLocks noGrp="1"/>
          </p:cNvSpPr>
          <p:nvPr>
            <p:ph idx="1"/>
          </p:nvPr>
        </p:nvSpPr>
        <p:spPr/>
        <p:txBody>
          <a:bodyPr/>
          <a:lstStyle/>
          <a:p>
            <a:r>
              <a:rPr lang="zh-TW" altLang="en-US" dirty="0" smtClean="0"/>
              <a:t>老師</a:t>
            </a:r>
            <a:r>
              <a:rPr lang="zh-TW" altLang="en-US" dirty="0"/>
              <a:t>的洞察力</a:t>
            </a:r>
            <a:r>
              <a:rPr lang="zh-TW" altLang="en-US" dirty="0" smtClean="0"/>
              <a:t>，懷疑與確定之間。</a:t>
            </a:r>
            <a:endParaRPr lang="en-US" altLang="zh-TW" dirty="0" smtClean="0"/>
          </a:p>
          <a:p>
            <a:r>
              <a:rPr lang="zh-TW" altLang="en-US" dirty="0" smtClean="0"/>
              <a:t>存在疑慮需處理。</a:t>
            </a:r>
            <a:endParaRPr lang="en-US" altLang="zh-TW" dirty="0" smtClean="0"/>
          </a:p>
          <a:p>
            <a:r>
              <a:rPr lang="zh-TW" altLang="en-US" dirty="0" smtClean="0"/>
              <a:t>關注有特殊教育需要兒童或其他有需要的學生。</a:t>
            </a:r>
            <a:endParaRPr lang="en-US" altLang="zh-TW" dirty="0" smtClean="0"/>
          </a:p>
          <a:p>
            <a:endParaRPr lang="zh-HK" altLang="en-US" dirty="0"/>
          </a:p>
        </p:txBody>
      </p:sp>
    </p:spTree>
    <p:extLst>
      <p:ext uri="{BB962C8B-B14F-4D97-AF65-F5344CB8AC3E}">
        <p14:creationId xmlns:p14="http://schemas.microsoft.com/office/powerpoint/2010/main" val="4214907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個案二</a:t>
            </a:r>
            <a:r>
              <a:rPr lang="en-US" altLang="zh-TW" dirty="0" smtClean="0"/>
              <a:t>︰</a:t>
            </a:r>
            <a:r>
              <a:rPr lang="zh-TW" altLang="en-US" dirty="0" smtClean="0"/>
              <a:t>發展</a:t>
            </a:r>
            <a:endParaRPr lang="zh-HK" altLang="en-US" dirty="0"/>
          </a:p>
        </p:txBody>
      </p:sp>
      <p:sp>
        <p:nvSpPr>
          <p:cNvPr id="3" name="內容版面配置區 2"/>
          <p:cNvSpPr>
            <a:spLocks noGrp="1"/>
          </p:cNvSpPr>
          <p:nvPr>
            <p:ph idx="1"/>
          </p:nvPr>
        </p:nvSpPr>
        <p:spPr/>
        <p:txBody>
          <a:bodyPr>
            <a:normAutofit fontScale="92500" lnSpcReduction="10000"/>
          </a:bodyPr>
          <a:lstStyle/>
          <a:p>
            <a:r>
              <a:rPr lang="zh-TW" altLang="en-US" dirty="0" smtClean="0"/>
              <a:t>聯絡社署保護家庭及兒童服務課後，社工及班主任面見學生。</a:t>
            </a:r>
            <a:endParaRPr lang="en-US" altLang="zh-TW" dirty="0" smtClean="0"/>
          </a:p>
          <a:p>
            <a:r>
              <a:rPr lang="zh-TW" altLang="en-US" dirty="0" smtClean="0"/>
              <a:t>學生表示自己會從高處跳下及哭訴爸爸經常因他不懂做功課或成績欠佳而打他。</a:t>
            </a:r>
            <a:endParaRPr lang="en-US" altLang="zh-TW" dirty="0" smtClean="0"/>
          </a:p>
          <a:p>
            <a:r>
              <a:rPr lang="zh-TW" altLang="en-US" dirty="0" smtClean="0"/>
              <a:t>班主任安撫學生。</a:t>
            </a:r>
            <a:endParaRPr lang="en-US" altLang="zh-TW" dirty="0" smtClean="0"/>
          </a:p>
          <a:p>
            <a:r>
              <a:rPr lang="zh-TW" altLang="en-US" dirty="0" smtClean="0"/>
              <a:t>社工面見家長，家長情緒激動及表明已買了兩包炭於家中，社工與老師拖延時間，與</a:t>
            </a:r>
            <a:r>
              <a:rPr lang="zh-TW" altLang="en-US" dirty="0"/>
              <a:t>社</a:t>
            </a:r>
            <a:r>
              <a:rPr lang="zh-TW" altLang="en-US" dirty="0" smtClean="0"/>
              <a:t>署保護家庭及兒童服務課社工更新資料，等待</a:t>
            </a:r>
            <a:r>
              <a:rPr lang="zh-TW" altLang="en-US" dirty="0"/>
              <a:t>社</a:t>
            </a:r>
            <a:r>
              <a:rPr lang="zh-TW" altLang="en-US" dirty="0" smtClean="0"/>
              <a:t>署保護家庭及兒童服務課社工聯絡警方及到達學校。</a:t>
            </a:r>
            <a:endParaRPr lang="en-US" altLang="zh-TW" dirty="0" smtClean="0"/>
          </a:p>
          <a:p>
            <a:r>
              <a:rPr lang="zh-TW" altLang="en-US" dirty="0" smtClean="0"/>
              <a:t>社工與主任陪同家長送院，鼓勵他向醫生說出感受。</a:t>
            </a:r>
            <a:endParaRPr lang="en-US" altLang="zh-TW" dirty="0" smtClean="0"/>
          </a:p>
          <a:p>
            <a:r>
              <a:rPr lang="zh-TW" altLang="en-US" dirty="0" smtClean="0"/>
              <a:t>班主任</a:t>
            </a:r>
            <a:r>
              <a:rPr lang="en-US" altLang="zh-TW" dirty="0"/>
              <a:t>(</a:t>
            </a:r>
            <a:r>
              <a:rPr lang="zh-TW" altLang="en-US" dirty="0"/>
              <a:t>或相熟老師</a:t>
            </a:r>
            <a:r>
              <a:rPr lang="en-US" altLang="zh-TW" dirty="0"/>
              <a:t>)</a:t>
            </a:r>
            <a:r>
              <a:rPr lang="zh-TW" altLang="en-US" dirty="0"/>
              <a:t>送學生到適合親戚家中暫住</a:t>
            </a:r>
            <a:endParaRPr lang="en-US" altLang="zh-TW" dirty="0"/>
          </a:p>
          <a:p>
            <a:endParaRPr lang="en-US" altLang="zh-TW" dirty="0" smtClean="0"/>
          </a:p>
          <a:p>
            <a:endParaRPr lang="en-US" altLang="zh-HK" dirty="0"/>
          </a:p>
        </p:txBody>
      </p:sp>
    </p:spTree>
    <p:extLst>
      <p:ext uri="{BB962C8B-B14F-4D97-AF65-F5344CB8AC3E}">
        <p14:creationId xmlns:p14="http://schemas.microsoft.com/office/powerpoint/2010/main" val="715237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如何得到警方協助？</a:t>
            </a:r>
            <a:endParaRPr lang="zh-HK" altLang="en-US" dirty="0"/>
          </a:p>
        </p:txBody>
      </p:sp>
      <p:sp>
        <p:nvSpPr>
          <p:cNvPr id="3" name="內容版面配置區 2"/>
          <p:cNvSpPr>
            <a:spLocks noGrp="1"/>
          </p:cNvSpPr>
          <p:nvPr>
            <p:ph idx="1"/>
          </p:nvPr>
        </p:nvSpPr>
        <p:spPr/>
        <p:txBody>
          <a:bodyPr/>
          <a:lstStyle/>
          <a:p>
            <a:r>
              <a:rPr lang="zh-TW" altLang="en-US" dirty="0">
                <a:solidFill>
                  <a:srgbClr val="FF0000"/>
                </a:solidFill>
              </a:rPr>
              <a:t>社</a:t>
            </a:r>
            <a:r>
              <a:rPr lang="zh-TW" altLang="en-US" dirty="0" smtClean="0">
                <a:solidFill>
                  <a:srgbClr val="FF0000"/>
                </a:solidFill>
              </a:rPr>
              <a:t>署保護家庭及兒童服務課</a:t>
            </a:r>
            <a:r>
              <a:rPr lang="zh-TW" altLang="en-US" dirty="0" smtClean="0"/>
              <a:t>社工協助</a:t>
            </a:r>
            <a:endParaRPr lang="en-US" altLang="zh-TW" dirty="0" smtClean="0"/>
          </a:p>
          <a:p>
            <a:r>
              <a:rPr lang="zh-TW" altLang="en-US" dirty="0" smtClean="0"/>
              <a:t>填妥表格</a:t>
            </a:r>
            <a:r>
              <a:rPr lang="en-US" altLang="zh-TW" dirty="0" smtClean="0"/>
              <a:t>(</a:t>
            </a:r>
            <a:r>
              <a:rPr lang="zh-TW" altLang="en-US" dirty="0" smtClean="0"/>
              <a:t>參考社署</a:t>
            </a:r>
            <a:r>
              <a:rPr lang="en-US" altLang="zh-TW" dirty="0" smtClean="0"/>
              <a:t>《</a:t>
            </a:r>
            <a:r>
              <a:rPr lang="zh-TW" altLang="en-US" dirty="0" smtClean="0"/>
              <a:t>程序</a:t>
            </a:r>
            <a:r>
              <a:rPr lang="zh-TW" altLang="en-US" dirty="0" smtClean="0"/>
              <a:t>指引</a:t>
            </a:r>
            <a:r>
              <a:rPr lang="en-US" altLang="zh-TW" dirty="0" smtClean="0"/>
              <a:t>》</a:t>
            </a:r>
            <a:r>
              <a:rPr lang="zh-TW" altLang="en-US" dirty="0" smtClean="0"/>
              <a:t>附錄</a:t>
            </a:r>
            <a:r>
              <a:rPr lang="en-US" altLang="zh-TW" dirty="0" smtClean="0"/>
              <a:t>IX</a:t>
            </a:r>
            <a:r>
              <a:rPr lang="zh-TW" altLang="en-US" dirty="0" smtClean="0"/>
              <a:t>及附錄</a:t>
            </a:r>
            <a:r>
              <a:rPr lang="en-US" altLang="zh-TW" dirty="0" smtClean="0"/>
              <a:t>X)</a:t>
            </a:r>
            <a:r>
              <a:rPr lang="zh-TW" altLang="en-US" dirty="0" smtClean="0"/>
              <a:t>，傳真至警署</a:t>
            </a:r>
            <a:endParaRPr lang="en-US" altLang="zh-TW" dirty="0" smtClean="0"/>
          </a:p>
          <a:p>
            <a:endParaRPr lang="en-US" altLang="zh-HK" dirty="0"/>
          </a:p>
          <a:p>
            <a:r>
              <a:rPr lang="zh-TW" altLang="en-US" dirty="0" smtClean="0"/>
              <a:t>避免</a:t>
            </a:r>
            <a:r>
              <a:rPr lang="zh-TW" altLang="en-US" dirty="0"/>
              <a:t>直接</a:t>
            </a:r>
            <a:r>
              <a:rPr lang="zh-TW" altLang="en-US" dirty="0" smtClean="0"/>
              <a:t>帶學生到</a:t>
            </a:r>
            <a:r>
              <a:rPr lang="zh-TW" altLang="en-US" dirty="0"/>
              <a:t>警</a:t>
            </a:r>
            <a:r>
              <a:rPr lang="zh-TW" altLang="en-US" dirty="0" smtClean="0"/>
              <a:t>署</a:t>
            </a:r>
            <a:endParaRPr lang="en-US" altLang="zh-TW" dirty="0"/>
          </a:p>
          <a:p>
            <a:endParaRPr lang="zh-HK" altLang="en-US" dirty="0"/>
          </a:p>
        </p:txBody>
      </p:sp>
    </p:spTree>
    <p:extLst>
      <p:ext uri="{BB962C8B-B14F-4D97-AF65-F5344CB8AC3E}">
        <p14:creationId xmlns:p14="http://schemas.microsoft.com/office/powerpoint/2010/main" val="30805126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a:xfrm>
            <a:off x="434837" y="3069226"/>
            <a:ext cx="7886700" cy="994172"/>
          </a:xfrm>
        </p:spPr>
        <p:txBody>
          <a:bodyPr>
            <a:normAutofit/>
          </a:bodyPr>
          <a:lstStyle/>
          <a:p>
            <a:pPr algn="ctr"/>
            <a:r>
              <a:rPr lang="zh-TW" altLang="en-US" sz="4050" dirty="0"/>
              <a:t>處理虐兒個案實質程序</a:t>
            </a:r>
            <a:endParaRPr lang="zh-HK" altLang="en-US" sz="4050" dirty="0"/>
          </a:p>
        </p:txBody>
      </p:sp>
      <p:sp>
        <p:nvSpPr>
          <p:cNvPr id="8" name="矩形 7"/>
          <p:cNvSpPr/>
          <p:nvPr/>
        </p:nvSpPr>
        <p:spPr>
          <a:xfrm rot="21026606">
            <a:off x="626515" y="1915026"/>
            <a:ext cx="1723549" cy="461665"/>
          </a:xfrm>
          <a:prstGeom prst="rect">
            <a:avLst/>
          </a:prstGeom>
        </p:spPr>
        <p:txBody>
          <a:bodyPr wrap="none">
            <a:spAutoFit/>
          </a:bodyPr>
          <a:lstStyle/>
          <a:p>
            <a:r>
              <a:rPr lang="zh-TW" altLang="en-US" sz="2400" dirty="0"/>
              <a:t>不慌不亂？</a:t>
            </a:r>
            <a:endParaRPr lang="zh-HK" altLang="en-US" sz="2400" dirty="0"/>
          </a:p>
        </p:txBody>
      </p:sp>
      <p:sp>
        <p:nvSpPr>
          <p:cNvPr id="9" name="矩形 8"/>
          <p:cNvSpPr/>
          <p:nvPr/>
        </p:nvSpPr>
        <p:spPr>
          <a:xfrm rot="652037">
            <a:off x="2827264" y="4756136"/>
            <a:ext cx="1107996" cy="461665"/>
          </a:xfrm>
          <a:prstGeom prst="rect">
            <a:avLst/>
          </a:prstGeom>
        </p:spPr>
        <p:txBody>
          <a:bodyPr wrap="none">
            <a:spAutoFit/>
          </a:bodyPr>
          <a:lstStyle/>
          <a:p>
            <a:r>
              <a:rPr lang="zh-TW" altLang="en-US" sz="2400" dirty="0"/>
              <a:t>熟習？</a:t>
            </a:r>
            <a:endParaRPr lang="zh-HK" altLang="en-US" sz="2400" dirty="0"/>
          </a:p>
        </p:txBody>
      </p:sp>
      <p:sp>
        <p:nvSpPr>
          <p:cNvPr id="10" name="矩形 9"/>
          <p:cNvSpPr/>
          <p:nvPr/>
        </p:nvSpPr>
        <p:spPr>
          <a:xfrm rot="1293579">
            <a:off x="5156129" y="1795292"/>
            <a:ext cx="2954655" cy="461665"/>
          </a:xfrm>
          <a:prstGeom prst="rect">
            <a:avLst/>
          </a:prstGeom>
        </p:spPr>
        <p:txBody>
          <a:bodyPr wrap="none">
            <a:spAutoFit/>
          </a:bodyPr>
          <a:lstStyle/>
          <a:p>
            <a:r>
              <a:rPr lang="zh-TW" altLang="en-US" sz="2400" dirty="0"/>
              <a:t>如何真正幫助學生？</a:t>
            </a:r>
            <a:endParaRPr lang="zh-HK" altLang="en-US" sz="2400" dirty="0"/>
          </a:p>
        </p:txBody>
      </p:sp>
      <p:sp>
        <p:nvSpPr>
          <p:cNvPr id="11" name="矩形 10"/>
          <p:cNvSpPr/>
          <p:nvPr/>
        </p:nvSpPr>
        <p:spPr>
          <a:xfrm rot="21012035">
            <a:off x="5611967" y="4440680"/>
            <a:ext cx="2457724" cy="461665"/>
          </a:xfrm>
          <a:prstGeom prst="rect">
            <a:avLst/>
          </a:prstGeom>
        </p:spPr>
        <p:txBody>
          <a:bodyPr wrap="none">
            <a:spAutoFit/>
          </a:bodyPr>
          <a:lstStyle/>
          <a:p>
            <a:r>
              <a:rPr lang="zh-TW" altLang="en-US" sz="2400" dirty="0"/>
              <a:t>團隊</a:t>
            </a:r>
            <a:r>
              <a:rPr lang="en-US" altLang="zh-TW" sz="2400" dirty="0"/>
              <a:t>/</a:t>
            </a:r>
            <a:r>
              <a:rPr lang="zh-TW" altLang="en-US" sz="2400" dirty="0"/>
              <a:t>個人工作？</a:t>
            </a:r>
            <a:endParaRPr lang="zh-HK" altLang="en-US" sz="2400" dirty="0"/>
          </a:p>
        </p:txBody>
      </p:sp>
      <p:sp>
        <p:nvSpPr>
          <p:cNvPr id="12" name="矩形 11"/>
          <p:cNvSpPr/>
          <p:nvPr/>
        </p:nvSpPr>
        <p:spPr>
          <a:xfrm>
            <a:off x="3322183" y="2346709"/>
            <a:ext cx="2339102" cy="461665"/>
          </a:xfrm>
          <a:prstGeom prst="rect">
            <a:avLst/>
          </a:prstGeom>
        </p:spPr>
        <p:txBody>
          <a:bodyPr wrap="none">
            <a:spAutoFit/>
          </a:bodyPr>
          <a:lstStyle/>
          <a:p>
            <a:r>
              <a:rPr lang="zh-TW" altLang="en-US" sz="2400" dirty="0"/>
              <a:t>整個家庭背景？</a:t>
            </a:r>
            <a:endParaRPr lang="zh-HK" altLang="en-US" sz="2400" dirty="0"/>
          </a:p>
        </p:txBody>
      </p:sp>
    </p:spTree>
    <p:extLst>
      <p:ext uri="{BB962C8B-B14F-4D97-AF65-F5344CB8AC3E}">
        <p14:creationId xmlns:p14="http://schemas.microsoft.com/office/powerpoint/2010/main" val="2006732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02839" y="1158752"/>
            <a:ext cx="7886700" cy="790161"/>
          </a:xfrm>
        </p:spPr>
        <p:txBody>
          <a:bodyPr>
            <a:normAutofit/>
          </a:bodyPr>
          <a:lstStyle/>
          <a:p>
            <a:r>
              <a:rPr lang="zh-TW" altLang="en-US" sz="3000" dirty="0"/>
              <a:t>實質處理程序</a:t>
            </a:r>
            <a:endParaRPr lang="zh-HK" altLang="en-US" sz="3000" dirty="0"/>
          </a:p>
        </p:txBody>
      </p:sp>
      <p:sp>
        <p:nvSpPr>
          <p:cNvPr id="3" name="內容版面配置區 2"/>
          <p:cNvSpPr>
            <a:spLocks noGrp="1"/>
          </p:cNvSpPr>
          <p:nvPr>
            <p:ph idx="1"/>
          </p:nvPr>
        </p:nvSpPr>
        <p:spPr>
          <a:xfrm>
            <a:off x="628650" y="1721962"/>
            <a:ext cx="7886700" cy="3768017"/>
          </a:xfrm>
        </p:spPr>
        <p:txBody>
          <a:bodyPr>
            <a:normAutofit fontScale="77500" lnSpcReduction="20000"/>
          </a:bodyPr>
          <a:lstStyle/>
          <a:p>
            <a:endParaRPr lang="en-US" altLang="zh-TW" dirty="0" smtClean="0"/>
          </a:p>
          <a:p>
            <a:r>
              <a:rPr lang="zh-TW" altLang="en-US" dirty="0" smtClean="0"/>
              <a:t>按</a:t>
            </a:r>
            <a:r>
              <a:rPr lang="zh-TW" altLang="en-US" dirty="0" smtClean="0">
                <a:solidFill>
                  <a:srgbClr val="FF0000"/>
                </a:solidFill>
              </a:rPr>
              <a:t>校本危機處理手冊</a:t>
            </a:r>
            <a:endParaRPr lang="en-US" altLang="zh-TW" dirty="0" smtClean="0">
              <a:solidFill>
                <a:srgbClr val="FF0000"/>
              </a:solidFill>
            </a:endParaRPr>
          </a:p>
          <a:p>
            <a:r>
              <a:rPr lang="zh-TW" altLang="en-US" dirty="0"/>
              <a:t>必須通知</a:t>
            </a:r>
            <a:r>
              <a:rPr lang="zh-TW" altLang="en-US" dirty="0">
                <a:solidFill>
                  <a:srgbClr val="FF0000"/>
                </a:solidFill>
              </a:rPr>
              <a:t>校</a:t>
            </a:r>
            <a:r>
              <a:rPr lang="zh-TW" altLang="en-US" dirty="0" smtClean="0">
                <a:solidFill>
                  <a:srgbClr val="FF0000"/>
                </a:solidFill>
              </a:rPr>
              <a:t>長</a:t>
            </a:r>
            <a:r>
              <a:rPr lang="zh-TW" altLang="en-US" dirty="0" smtClean="0"/>
              <a:t>，校長通知校監</a:t>
            </a:r>
            <a:endParaRPr lang="en-US" altLang="zh-TW" dirty="0" smtClean="0">
              <a:solidFill>
                <a:srgbClr val="FF0000"/>
              </a:solidFill>
            </a:endParaRPr>
          </a:p>
          <a:p>
            <a:r>
              <a:rPr lang="zh-TW" altLang="en-US" dirty="0" smtClean="0"/>
              <a:t>與主任</a:t>
            </a:r>
            <a:r>
              <a:rPr lang="en-US" altLang="zh-TW" dirty="0" smtClean="0"/>
              <a:t>(</a:t>
            </a:r>
            <a:r>
              <a:rPr lang="zh-TW" altLang="en-US" dirty="0" smtClean="0"/>
              <a:t>學生支援、訓輔組</a:t>
            </a:r>
            <a:r>
              <a:rPr lang="en-US" altLang="zh-TW" dirty="0" smtClean="0"/>
              <a:t>)</a:t>
            </a:r>
            <a:r>
              <a:rPr lang="zh-TW" altLang="en-US" dirty="0" smtClean="0"/>
              <a:t>商討</a:t>
            </a:r>
            <a:endParaRPr lang="en-US" altLang="zh-TW" dirty="0" smtClean="0"/>
          </a:p>
          <a:p>
            <a:r>
              <a:rPr lang="zh-TW" altLang="en-US" dirty="0" smtClean="0"/>
              <a:t>聯絡</a:t>
            </a:r>
            <a:r>
              <a:rPr lang="zh-TW" altLang="en-US" dirty="0" smtClean="0">
                <a:solidFill>
                  <a:srgbClr val="FF0000"/>
                </a:solidFill>
              </a:rPr>
              <a:t>社署保護家庭及兒童服務課</a:t>
            </a:r>
            <a:r>
              <a:rPr lang="zh-TW" altLang="en-US" dirty="0" smtClean="0"/>
              <a:t>尋求諮詢與協助</a:t>
            </a:r>
            <a:endParaRPr lang="en-US" altLang="zh-TW" dirty="0" smtClean="0"/>
          </a:p>
          <a:p>
            <a:r>
              <a:rPr lang="zh-TW" altLang="en-US" dirty="0" smtClean="0"/>
              <a:t>轉介？需先確定是否為</a:t>
            </a:r>
            <a:r>
              <a:rPr lang="zh-TW" altLang="en-US" u="sng" dirty="0" smtClean="0"/>
              <a:t>新個案</a:t>
            </a:r>
            <a:r>
              <a:rPr lang="zh-TW" altLang="en-US" dirty="0" smtClean="0"/>
              <a:t>或</a:t>
            </a:r>
            <a:r>
              <a:rPr lang="zh-TW" altLang="en-US" u="sng" dirty="0" smtClean="0"/>
              <a:t>已有</a:t>
            </a:r>
            <a:r>
              <a:rPr lang="zh-TW" altLang="en-US" dirty="0" smtClean="0"/>
              <a:t>社署</a:t>
            </a:r>
            <a:r>
              <a:rPr lang="en-US" altLang="zh-TW" dirty="0" smtClean="0"/>
              <a:t>/</a:t>
            </a:r>
            <a:r>
              <a:rPr lang="zh-TW" altLang="en-US" dirty="0" smtClean="0"/>
              <a:t>機構跟進</a:t>
            </a:r>
            <a:endParaRPr lang="en-US" altLang="zh-TW" dirty="0" smtClean="0"/>
          </a:p>
          <a:p>
            <a:r>
              <a:rPr lang="zh-TW" altLang="en-US" dirty="0" smtClean="0"/>
              <a:t>聯絡家長，告知跟進及安排，按需要安排約見，表達關心</a:t>
            </a:r>
            <a:endParaRPr lang="en-US" altLang="zh-TW" dirty="0" smtClean="0"/>
          </a:p>
          <a:p>
            <a:r>
              <a:rPr lang="zh-TW" altLang="en-US" dirty="0" smtClean="0"/>
              <a:t>班主任</a:t>
            </a:r>
            <a:r>
              <a:rPr lang="en-US" altLang="zh-TW" dirty="0" smtClean="0"/>
              <a:t>(</a:t>
            </a:r>
            <a:r>
              <a:rPr lang="zh-TW" altLang="en-US" dirty="0" smtClean="0"/>
              <a:t>或相熟老師</a:t>
            </a:r>
            <a:r>
              <a:rPr lang="en-US" altLang="zh-TW" dirty="0" smtClean="0"/>
              <a:t>)</a:t>
            </a:r>
            <a:r>
              <a:rPr lang="zh-TW" altLang="en-US" dirty="0" smtClean="0"/>
              <a:t>及社工面見學生，了解情況</a:t>
            </a:r>
            <a:endParaRPr lang="en-US" altLang="zh-TW" dirty="0" smtClean="0"/>
          </a:p>
          <a:p>
            <a:r>
              <a:rPr lang="zh-TW" altLang="en-US" dirty="0" smtClean="0"/>
              <a:t>由保護家庭及兒童服務課安排送院，社工、老師陪同</a:t>
            </a:r>
            <a:endParaRPr lang="en-US" altLang="zh-TW" dirty="0" smtClean="0"/>
          </a:p>
          <a:p>
            <a:r>
              <a:rPr lang="zh-TW" altLang="en-US" dirty="0" smtClean="0"/>
              <a:t>同事間分工，做出合適跟進</a:t>
            </a:r>
            <a:endParaRPr lang="en-US" altLang="zh-TW" dirty="0" smtClean="0"/>
          </a:p>
          <a:p>
            <a:endParaRPr lang="zh-HK" altLang="en-US" dirty="0"/>
          </a:p>
        </p:txBody>
      </p:sp>
      <p:sp>
        <p:nvSpPr>
          <p:cNvPr id="4" name="圓角矩形圖說文字 3"/>
          <p:cNvSpPr/>
          <p:nvPr/>
        </p:nvSpPr>
        <p:spPr>
          <a:xfrm>
            <a:off x="4890564" y="2670799"/>
            <a:ext cx="1637523" cy="382312"/>
          </a:xfrm>
          <a:prstGeom prst="wedgeRoundRect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sz="1350" dirty="0"/>
              <a:t>學校團隊工作</a:t>
            </a:r>
            <a:endParaRPr lang="zh-HK" altLang="en-US" sz="1350" dirty="0"/>
          </a:p>
        </p:txBody>
      </p:sp>
      <p:sp>
        <p:nvSpPr>
          <p:cNvPr id="5" name="圓角矩形 4"/>
          <p:cNvSpPr/>
          <p:nvPr/>
        </p:nvSpPr>
        <p:spPr>
          <a:xfrm>
            <a:off x="4827583" y="2141904"/>
            <a:ext cx="1700504" cy="33590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sz="1350" dirty="0"/>
              <a:t>重要的角色</a:t>
            </a:r>
            <a:endParaRPr lang="zh-HK" altLang="en-US" sz="1350" dirty="0"/>
          </a:p>
        </p:txBody>
      </p:sp>
      <p:sp>
        <p:nvSpPr>
          <p:cNvPr id="6" name="圓角矩形 5"/>
          <p:cNvSpPr/>
          <p:nvPr/>
        </p:nvSpPr>
        <p:spPr>
          <a:xfrm>
            <a:off x="6862114" y="3053111"/>
            <a:ext cx="1700504" cy="335903"/>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sz="1350" dirty="0"/>
              <a:t>重要的角色</a:t>
            </a:r>
            <a:endParaRPr lang="zh-HK" altLang="en-US" sz="1350" dirty="0"/>
          </a:p>
        </p:txBody>
      </p:sp>
      <p:sp>
        <p:nvSpPr>
          <p:cNvPr id="7" name="圓角矩形 6"/>
          <p:cNvSpPr/>
          <p:nvPr/>
        </p:nvSpPr>
        <p:spPr>
          <a:xfrm>
            <a:off x="7396893" y="4270683"/>
            <a:ext cx="1344268" cy="10716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zh-TW" altLang="en-US" sz="1350" dirty="0"/>
              <a:t>分工與補位</a:t>
            </a:r>
            <a:endParaRPr lang="zh-HK" altLang="en-US" sz="1350" dirty="0"/>
          </a:p>
        </p:txBody>
      </p:sp>
    </p:spTree>
    <p:extLst>
      <p:ext uri="{BB962C8B-B14F-4D97-AF65-F5344CB8AC3E}">
        <p14:creationId xmlns:p14="http://schemas.microsoft.com/office/powerpoint/2010/main" val="15677984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個案反思</a:t>
            </a:r>
            <a:endParaRPr lang="zh-HK" altLang="en-US" dirty="0"/>
          </a:p>
        </p:txBody>
      </p:sp>
      <p:sp>
        <p:nvSpPr>
          <p:cNvPr id="3" name="內容版面配置區 2"/>
          <p:cNvSpPr>
            <a:spLocks noGrp="1"/>
          </p:cNvSpPr>
          <p:nvPr>
            <p:ph idx="1"/>
          </p:nvPr>
        </p:nvSpPr>
        <p:spPr/>
        <p:txBody>
          <a:bodyPr/>
          <a:lstStyle/>
          <a:p>
            <a:r>
              <a:rPr lang="zh-TW" altLang="en-US" dirty="0" smtClean="0"/>
              <a:t>預防工作 </a:t>
            </a:r>
            <a:r>
              <a:rPr lang="en-US" altLang="zh-TW" dirty="0" smtClean="0"/>
              <a:t>(</a:t>
            </a:r>
            <a:r>
              <a:rPr lang="zh-TW" altLang="en-US" dirty="0"/>
              <a:t>校本危機處理手</a:t>
            </a:r>
            <a:r>
              <a:rPr lang="zh-TW" altLang="en-US" dirty="0" smtClean="0"/>
              <a:t>冊與個案演練、生命教育、關注有需要學生</a:t>
            </a:r>
            <a:r>
              <a:rPr lang="en-US" altLang="zh-TW" dirty="0" smtClean="0"/>
              <a:t>)</a:t>
            </a:r>
          </a:p>
          <a:p>
            <a:r>
              <a:rPr lang="zh-TW" altLang="en-US" dirty="0" smtClean="0"/>
              <a:t>老師的洞察性、與學生及家長的關係 </a:t>
            </a:r>
            <a:r>
              <a:rPr lang="en-US" altLang="zh-TW" dirty="0" smtClean="0"/>
              <a:t>(</a:t>
            </a:r>
            <a:r>
              <a:rPr lang="zh-TW" altLang="en-US" dirty="0" smtClean="0"/>
              <a:t>平日及當下工作的配合</a:t>
            </a:r>
            <a:r>
              <a:rPr lang="en-US" altLang="zh-TW" dirty="0" smtClean="0"/>
              <a:t>)</a:t>
            </a:r>
          </a:p>
          <a:p>
            <a:r>
              <a:rPr lang="zh-TW" altLang="en-US" dirty="0" smtClean="0">
                <a:solidFill>
                  <a:srgbClr val="FF0000"/>
                </a:solidFill>
              </a:rPr>
              <a:t>發現懷疑</a:t>
            </a:r>
            <a:r>
              <a:rPr lang="zh-TW" altLang="en-US" smtClean="0">
                <a:solidFill>
                  <a:srgbClr val="FF0000"/>
                </a:solidFill>
              </a:rPr>
              <a:t>個案必須跟進</a:t>
            </a:r>
            <a:endParaRPr lang="en-US" altLang="zh-TW" dirty="0" smtClean="0">
              <a:solidFill>
                <a:srgbClr val="FF0000"/>
              </a:solidFill>
            </a:endParaRPr>
          </a:p>
          <a:p>
            <a:r>
              <a:rPr lang="zh-TW" altLang="en-US" dirty="0" smtClean="0"/>
              <a:t>鎮定與關心 </a:t>
            </a:r>
            <a:r>
              <a:rPr lang="en-US" altLang="zh-TW" dirty="0" smtClean="0"/>
              <a:t>(</a:t>
            </a:r>
            <a:r>
              <a:rPr lang="zh-TW" altLang="en-US" dirty="0" smtClean="0"/>
              <a:t>熟悉處理程序、團隊工作</a:t>
            </a:r>
            <a:r>
              <a:rPr lang="en-US" altLang="zh-TW" dirty="0" smtClean="0"/>
              <a:t>)</a:t>
            </a:r>
          </a:p>
          <a:p>
            <a:r>
              <a:rPr lang="zh-TW" altLang="en-US" dirty="0" smtClean="0"/>
              <a:t>後續的跟進</a:t>
            </a:r>
            <a:endParaRPr lang="en-US" altLang="zh-TW" dirty="0" smtClean="0"/>
          </a:p>
          <a:p>
            <a:r>
              <a:rPr lang="zh-TW" altLang="en-US" dirty="0" smtClean="0"/>
              <a:t>關顧自己</a:t>
            </a:r>
            <a:endParaRPr lang="en-US" altLang="zh-TW" dirty="0" smtClean="0"/>
          </a:p>
          <a:p>
            <a:endParaRPr lang="en-US" altLang="zh-TW" dirty="0" smtClean="0"/>
          </a:p>
          <a:p>
            <a:endParaRPr lang="en-US" altLang="zh-TW" dirty="0" smtClean="0"/>
          </a:p>
          <a:p>
            <a:endParaRPr lang="zh-HK" altLang="en-US" dirty="0"/>
          </a:p>
        </p:txBody>
      </p:sp>
    </p:spTree>
    <p:extLst>
      <p:ext uri="{BB962C8B-B14F-4D97-AF65-F5344CB8AC3E}">
        <p14:creationId xmlns:p14="http://schemas.microsoft.com/office/powerpoint/2010/main" val="3863951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a:xfrm>
            <a:off x="1024679" y="1881273"/>
            <a:ext cx="7886700" cy="2139553"/>
          </a:xfrm>
        </p:spPr>
        <p:txBody>
          <a:bodyPr/>
          <a:lstStyle/>
          <a:p>
            <a:r>
              <a:rPr lang="zh-TW" altLang="en-US" dirty="0" smtClean="0"/>
              <a:t>學校預防工作</a:t>
            </a:r>
            <a:endParaRPr lang="zh-HK" altLang="en-US" dirty="0"/>
          </a:p>
        </p:txBody>
      </p:sp>
    </p:spTree>
    <p:extLst>
      <p:ext uri="{BB962C8B-B14F-4D97-AF65-F5344CB8AC3E}">
        <p14:creationId xmlns:p14="http://schemas.microsoft.com/office/powerpoint/2010/main" val="258134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07572" y="1989121"/>
            <a:ext cx="7886700" cy="994172"/>
          </a:xfrm>
        </p:spPr>
        <p:txBody>
          <a:bodyPr/>
          <a:lstStyle/>
          <a:p>
            <a:r>
              <a:rPr lang="zh-TW" altLang="en-US" dirty="0" smtClean="0"/>
              <a:t>日常生命教育</a:t>
            </a:r>
            <a:endParaRPr lang="zh-HK" altLang="en-US" dirty="0"/>
          </a:p>
        </p:txBody>
      </p:sp>
      <p:sp>
        <p:nvSpPr>
          <p:cNvPr id="3" name="內容版面配置區 2"/>
          <p:cNvSpPr>
            <a:spLocks noGrp="1"/>
          </p:cNvSpPr>
          <p:nvPr>
            <p:ph idx="1"/>
          </p:nvPr>
        </p:nvSpPr>
        <p:spPr>
          <a:xfrm>
            <a:off x="1590551" y="3117121"/>
            <a:ext cx="7886700" cy="3263504"/>
          </a:xfrm>
        </p:spPr>
        <p:txBody>
          <a:bodyPr/>
          <a:lstStyle/>
          <a:p>
            <a:r>
              <a:rPr lang="zh-TW" altLang="en-US" dirty="0" smtClean="0"/>
              <a:t>學生層面</a:t>
            </a:r>
            <a:endParaRPr lang="en-US" altLang="zh-TW" dirty="0" smtClean="0"/>
          </a:p>
          <a:p>
            <a:r>
              <a:rPr lang="zh-TW" altLang="en-US" dirty="0" smtClean="0"/>
              <a:t>家長層面</a:t>
            </a:r>
            <a:endParaRPr lang="en-US" altLang="zh-TW" dirty="0" smtClean="0"/>
          </a:p>
          <a:p>
            <a:r>
              <a:rPr lang="zh-TW" altLang="en-US" dirty="0" smtClean="0"/>
              <a:t>老師層面</a:t>
            </a:r>
            <a:endParaRPr lang="zh-HK" altLang="en-US" dirty="0"/>
          </a:p>
        </p:txBody>
      </p:sp>
    </p:spTree>
    <p:extLst>
      <p:ext uri="{BB962C8B-B14F-4D97-AF65-F5344CB8AC3E}">
        <p14:creationId xmlns:p14="http://schemas.microsoft.com/office/powerpoint/2010/main" val="14974810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320639" y="1347108"/>
            <a:ext cx="2511631" cy="187927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zh-TW" altLang="en-US" dirty="0"/>
              <a:t>預防性</a:t>
            </a:r>
            <a:r>
              <a:rPr lang="en-US" altLang="zh-TW" dirty="0"/>
              <a:t>︰</a:t>
            </a:r>
          </a:p>
          <a:p>
            <a:pPr algn="ctr"/>
            <a:r>
              <a:rPr lang="zh-TW" altLang="en-US" dirty="0"/>
              <a:t>生命教育課節</a:t>
            </a:r>
            <a:endParaRPr lang="en-US" altLang="zh-TW" dirty="0"/>
          </a:p>
          <a:p>
            <a:pPr algn="ctr"/>
            <a:r>
              <a:rPr lang="en-US" altLang="zh-TW" dirty="0"/>
              <a:t>-</a:t>
            </a:r>
            <a:r>
              <a:rPr lang="zh-TW" altLang="en-US" dirty="0"/>
              <a:t>愛與生命</a:t>
            </a:r>
            <a:endParaRPr lang="en-US" altLang="zh-TW" dirty="0"/>
          </a:p>
          <a:p>
            <a:pPr algn="ctr"/>
            <a:r>
              <a:rPr lang="en-US" altLang="zh-TW" dirty="0"/>
              <a:t>-</a:t>
            </a:r>
            <a:r>
              <a:rPr lang="zh-TW" altLang="en-US" dirty="0"/>
              <a:t>家庭關係</a:t>
            </a:r>
            <a:endParaRPr lang="en-US" altLang="zh-TW" dirty="0"/>
          </a:p>
          <a:p>
            <a:pPr algn="ctr"/>
            <a:r>
              <a:rPr lang="zh-TW" altLang="en-US" dirty="0"/>
              <a:t>情緒管理</a:t>
            </a:r>
            <a:endParaRPr lang="en-US" altLang="zh-TW" dirty="0"/>
          </a:p>
          <a:p>
            <a:pPr algn="ctr"/>
            <a:endParaRPr lang="zh-HK" altLang="en-US" sz="1350" dirty="0"/>
          </a:p>
        </p:txBody>
      </p:sp>
      <p:sp>
        <p:nvSpPr>
          <p:cNvPr id="6" name="矩形 5"/>
          <p:cNvSpPr/>
          <p:nvPr/>
        </p:nvSpPr>
        <p:spPr>
          <a:xfrm>
            <a:off x="320639" y="3696939"/>
            <a:ext cx="2511631" cy="187927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zh-TW" altLang="en-US" dirty="0"/>
              <a:t>預防性</a:t>
            </a:r>
            <a:r>
              <a:rPr lang="en-US" altLang="zh-TW" dirty="0"/>
              <a:t>︰</a:t>
            </a:r>
          </a:p>
          <a:p>
            <a:pPr algn="ctr"/>
            <a:r>
              <a:rPr lang="zh-TW" altLang="en-US" dirty="0"/>
              <a:t>生命教育講座</a:t>
            </a:r>
            <a:endParaRPr lang="en-US" altLang="zh-TW" dirty="0"/>
          </a:p>
          <a:p>
            <a:pPr algn="ctr"/>
            <a:r>
              <a:rPr lang="en-US" altLang="zh-TW" dirty="0"/>
              <a:t>-</a:t>
            </a:r>
            <a:r>
              <a:rPr lang="zh-TW" altLang="en-US" dirty="0"/>
              <a:t>愛與生命</a:t>
            </a:r>
            <a:endParaRPr lang="en-US" altLang="zh-TW" dirty="0"/>
          </a:p>
          <a:p>
            <a:pPr algn="ctr"/>
            <a:r>
              <a:rPr lang="en-US" altLang="zh-TW" dirty="0"/>
              <a:t>-</a:t>
            </a:r>
            <a:r>
              <a:rPr lang="zh-TW" altLang="en-US" dirty="0"/>
              <a:t>性教育</a:t>
            </a:r>
            <a:endParaRPr lang="en-US" altLang="zh-TW" dirty="0"/>
          </a:p>
          <a:p>
            <a:pPr algn="ctr"/>
            <a:r>
              <a:rPr lang="en-US" altLang="zh-TW" dirty="0"/>
              <a:t>-</a:t>
            </a:r>
            <a:r>
              <a:rPr lang="zh-TW" altLang="en-US" dirty="0"/>
              <a:t>情緒控制</a:t>
            </a:r>
            <a:endParaRPr lang="en-US" altLang="zh-TW" dirty="0"/>
          </a:p>
        </p:txBody>
      </p:sp>
      <p:sp>
        <p:nvSpPr>
          <p:cNvPr id="7" name="矩形 6"/>
          <p:cNvSpPr/>
          <p:nvPr/>
        </p:nvSpPr>
        <p:spPr>
          <a:xfrm>
            <a:off x="6252366" y="1347111"/>
            <a:ext cx="2511631" cy="187927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TW" altLang="en-US" dirty="0"/>
              <a:t>預防及治療性</a:t>
            </a:r>
            <a:r>
              <a:rPr lang="en-US" altLang="zh-TW" dirty="0"/>
              <a:t>︰</a:t>
            </a:r>
          </a:p>
          <a:p>
            <a:pPr algn="ctr"/>
            <a:r>
              <a:rPr lang="en-US" altLang="zh-TW" dirty="0"/>
              <a:t>-</a:t>
            </a:r>
            <a:r>
              <a:rPr lang="zh-TW" altLang="en-US" dirty="0"/>
              <a:t>童心同行</a:t>
            </a:r>
            <a:endParaRPr lang="en-US" altLang="zh-TW" dirty="0"/>
          </a:p>
          <a:p>
            <a:pPr algn="ctr"/>
            <a:r>
              <a:rPr lang="en-US" altLang="zh-TW" dirty="0"/>
              <a:t>(</a:t>
            </a:r>
            <a:r>
              <a:rPr lang="zh-TW" altLang="en-US" dirty="0"/>
              <a:t>單親學生小組</a:t>
            </a:r>
            <a:r>
              <a:rPr lang="en-US" altLang="zh-TW" dirty="0"/>
              <a:t>)</a:t>
            </a:r>
          </a:p>
          <a:p>
            <a:pPr algn="ctr"/>
            <a:r>
              <a:rPr lang="en-US" altLang="zh-TW" dirty="0"/>
              <a:t>-</a:t>
            </a:r>
            <a:r>
              <a:rPr lang="zh-TW" altLang="en-US" dirty="0"/>
              <a:t>快樂小天使</a:t>
            </a:r>
            <a:endParaRPr lang="en-US" altLang="zh-TW" dirty="0"/>
          </a:p>
          <a:p>
            <a:pPr algn="ctr"/>
            <a:r>
              <a:rPr lang="en-US" altLang="zh-TW" dirty="0"/>
              <a:t>(</a:t>
            </a:r>
            <a:r>
              <a:rPr lang="zh-TW" altLang="en-US" dirty="0"/>
              <a:t>綜援學生活動</a:t>
            </a:r>
            <a:r>
              <a:rPr lang="en-US" altLang="zh-TW" dirty="0"/>
              <a:t>)</a:t>
            </a:r>
          </a:p>
          <a:p>
            <a:pPr algn="ctr"/>
            <a:endParaRPr lang="zh-HK" altLang="en-US" sz="1350" dirty="0"/>
          </a:p>
        </p:txBody>
      </p:sp>
      <p:sp>
        <p:nvSpPr>
          <p:cNvPr id="8" name="矩形 7"/>
          <p:cNvSpPr/>
          <p:nvPr/>
        </p:nvSpPr>
        <p:spPr>
          <a:xfrm>
            <a:off x="6252364" y="3696941"/>
            <a:ext cx="2511631" cy="187927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TW" altLang="en-US" dirty="0"/>
              <a:t>預防及治療性</a:t>
            </a:r>
            <a:r>
              <a:rPr lang="en-US" altLang="zh-TW" dirty="0"/>
              <a:t>︰</a:t>
            </a:r>
          </a:p>
          <a:p>
            <a:pPr algn="ctr"/>
            <a:r>
              <a:rPr lang="en-US" altLang="zh-TW" dirty="0"/>
              <a:t>-</a:t>
            </a:r>
            <a:r>
              <a:rPr lang="zh-TW" altLang="en-US" dirty="0"/>
              <a:t>抗逆力小組</a:t>
            </a:r>
            <a:endParaRPr lang="en-US" altLang="zh-TW" dirty="0"/>
          </a:p>
          <a:p>
            <a:pPr algn="ctr"/>
            <a:r>
              <a:rPr lang="en-US" altLang="zh-TW" dirty="0"/>
              <a:t>-</a:t>
            </a:r>
            <a:r>
              <a:rPr lang="zh-TW" altLang="en-US" dirty="0"/>
              <a:t>靜觀時間</a:t>
            </a:r>
            <a:endParaRPr lang="zh-HK" altLang="en-US" dirty="0"/>
          </a:p>
        </p:txBody>
      </p:sp>
      <p:sp>
        <p:nvSpPr>
          <p:cNvPr id="5" name="雲朵形 4"/>
          <p:cNvSpPr/>
          <p:nvPr/>
        </p:nvSpPr>
        <p:spPr>
          <a:xfrm>
            <a:off x="3344801" y="3696940"/>
            <a:ext cx="2482258" cy="1322614"/>
          </a:xfrm>
          <a:prstGeom prst="cloud">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zh-TW" altLang="en-US" sz="2100" dirty="0">
                <a:solidFill>
                  <a:srgbClr val="FF0000"/>
                </a:solidFill>
              </a:rPr>
              <a:t>了解</a:t>
            </a:r>
            <a:r>
              <a:rPr lang="zh-TW" altLang="en-US" sz="1500" dirty="0">
                <a:solidFill>
                  <a:srgbClr val="FF0000"/>
                </a:solidFill>
              </a:rPr>
              <a:t>與</a:t>
            </a:r>
            <a:r>
              <a:rPr lang="zh-TW" altLang="en-US" sz="2100" dirty="0">
                <a:solidFill>
                  <a:srgbClr val="FF0000"/>
                </a:solidFill>
              </a:rPr>
              <a:t>自控</a:t>
            </a:r>
            <a:endParaRPr lang="zh-HK" altLang="en-US" sz="2100" dirty="0">
              <a:solidFill>
                <a:srgbClr val="FF0000"/>
              </a:solidFill>
            </a:endParaRPr>
          </a:p>
        </p:txBody>
      </p:sp>
      <p:sp>
        <p:nvSpPr>
          <p:cNvPr id="2" name="文字方塊 1"/>
          <p:cNvSpPr txBox="1"/>
          <p:nvPr/>
        </p:nvSpPr>
        <p:spPr>
          <a:xfrm>
            <a:off x="2940426" y="2079812"/>
            <a:ext cx="3240222" cy="830997"/>
          </a:xfrm>
          <a:prstGeom prst="rect">
            <a:avLst/>
          </a:prstGeom>
          <a:noFill/>
          <a:ln w="57150" cmpd="sng">
            <a:solidFill>
              <a:srgbClr val="7030A0"/>
            </a:solidFill>
          </a:ln>
        </p:spPr>
        <p:txBody>
          <a:bodyPr wrap="square" rtlCol="0">
            <a:spAutoFit/>
          </a:bodyPr>
          <a:lstStyle/>
          <a:p>
            <a:pPr algn="ctr"/>
            <a:r>
              <a:rPr lang="zh-TW" altLang="en-US" sz="4800" b="1" dirty="0" smtClean="0"/>
              <a:t>學生層面</a:t>
            </a:r>
            <a:endParaRPr lang="zh-HK" altLang="en-US" sz="4800" b="1" dirty="0"/>
          </a:p>
        </p:txBody>
      </p:sp>
    </p:spTree>
    <p:extLst>
      <p:ext uri="{BB962C8B-B14F-4D97-AF65-F5344CB8AC3E}">
        <p14:creationId xmlns:p14="http://schemas.microsoft.com/office/powerpoint/2010/main" val="31774184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雲朵形 3"/>
          <p:cNvSpPr/>
          <p:nvPr/>
        </p:nvSpPr>
        <p:spPr>
          <a:xfrm>
            <a:off x="2451046" y="3849831"/>
            <a:ext cx="2483614" cy="828304"/>
          </a:xfrm>
          <a:prstGeom prst="cloud">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sz="2000" dirty="0">
                <a:solidFill>
                  <a:srgbClr val="FF0000"/>
                </a:solidFill>
              </a:rPr>
              <a:t>喚起</a:t>
            </a:r>
            <a:r>
              <a:rPr lang="zh-TW" altLang="en-US" sz="2000" dirty="0"/>
              <a:t>與</a:t>
            </a:r>
            <a:r>
              <a:rPr lang="zh-TW" altLang="en-US" sz="2000" dirty="0">
                <a:solidFill>
                  <a:srgbClr val="FF0000"/>
                </a:solidFill>
              </a:rPr>
              <a:t>紓緩</a:t>
            </a:r>
            <a:endParaRPr lang="zh-HK" altLang="en-US" sz="2000" dirty="0">
              <a:solidFill>
                <a:srgbClr val="FF0000"/>
              </a:solidFill>
            </a:endParaRPr>
          </a:p>
        </p:txBody>
      </p:sp>
      <p:sp>
        <p:nvSpPr>
          <p:cNvPr id="11" name="雲朵形 10"/>
          <p:cNvSpPr/>
          <p:nvPr/>
        </p:nvSpPr>
        <p:spPr>
          <a:xfrm>
            <a:off x="3550024" y="4842905"/>
            <a:ext cx="2626443" cy="828304"/>
          </a:xfrm>
          <a:prstGeom prst="cloud">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zh-TW" altLang="en-US" sz="2000" dirty="0"/>
              <a:t>善用坊間支援</a:t>
            </a:r>
            <a:endParaRPr lang="zh-HK" altLang="en-US" sz="2000" dirty="0"/>
          </a:p>
        </p:txBody>
      </p:sp>
      <p:sp>
        <p:nvSpPr>
          <p:cNvPr id="6" name="矩形 5"/>
          <p:cNvSpPr/>
          <p:nvPr/>
        </p:nvSpPr>
        <p:spPr>
          <a:xfrm>
            <a:off x="552204" y="1980492"/>
            <a:ext cx="1727860" cy="140722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dirty="0"/>
              <a:t>講座</a:t>
            </a:r>
            <a:r>
              <a:rPr lang="en-US" altLang="zh-TW" dirty="0"/>
              <a:t>︰</a:t>
            </a:r>
          </a:p>
          <a:p>
            <a:pPr algn="ctr"/>
            <a:r>
              <a:rPr lang="en-US" altLang="zh-TW" dirty="0"/>
              <a:t>-</a:t>
            </a:r>
            <a:r>
              <a:rPr lang="zh-TW" altLang="en-US" dirty="0"/>
              <a:t>正向管教</a:t>
            </a:r>
            <a:endParaRPr lang="en-US" altLang="zh-TW" dirty="0"/>
          </a:p>
          <a:p>
            <a:pPr algn="ctr"/>
            <a:r>
              <a:rPr lang="en-US" altLang="zh-TW" dirty="0"/>
              <a:t>-</a:t>
            </a:r>
            <a:r>
              <a:rPr lang="zh-TW" altLang="en-US" dirty="0"/>
              <a:t>自律學習</a:t>
            </a:r>
            <a:endParaRPr lang="en-US" altLang="zh-TW" dirty="0"/>
          </a:p>
          <a:p>
            <a:pPr algn="ctr"/>
            <a:r>
              <a:rPr lang="en-US" altLang="zh-TW" dirty="0"/>
              <a:t>-</a:t>
            </a:r>
            <a:r>
              <a:rPr lang="zh-TW" altLang="en-US" dirty="0">
                <a:solidFill>
                  <a:srgbClr val="FF0000"/>
                </a:solidFill>
              </a:rPr>
              <a:t>情緒管理</a:t>
            </a:r>
            <a:endParaRPr lang="en-US" altLang="zh-HK" dirty="0">
              <a:solidFill>
                <a:srgbClr val="FF0000"/>
              </a:solidFill>
            </a:endParaRPr>
          </a:p>
        </p:txBody>
      </p:sp>
      <p:sp>
        <p:nvSpPr>
          <p:cNvPr id="7" name="矩形 6"/>
          <p:cNvSpPr/>
          <p:nvPr/>
        </p:nvSpPr>
        <p:spPr>
          <a:xfrm>
            <a:off x="552204" y="3849831"/>
            <a:ext cx="1727860" cy="140722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dirty="0"/>
              <a:t>小組</a:t>
            </a:r>
            <a:r>
              <a:rPr lang="en-US" altLang="zh-TW" dirty="0"/>
              <a:t>︰</a:t>
            </a:r>
          </a:p>
          <a:p>
            <a:pPr algn="ctr"/>
            <a:r>
              <a:rPr lang="en-US" altLang="zh-TW" dirty="0"/>
              <a:t>-</a:t>
            </a:r>
            <a:r>
              <a:rPr lang="zh-TW" altLang="en-US" dirty="0"/>
              <a:t>同行支援</a:t>
            </a:r>
            <a:endParaRPr lang="en-US" altLang="zh-TW" dirty="0"/>
          </a:p>
          <a:p>
            <a:pPr algn="ctr"/>
            <a:r>
              <a:rPr lang="en-US" altLang="zh-TW" dirty="0"/>
              <a:t>-</a:t>
            </a:r>
            <a:r>
              <a:rPr lang="zh-TW" altLang="en-US" dirty="0"/>
              <a:t>正向管教</a:t>
            </a:r>
            <a:endParaRPr lang="en-US" altLang="zh-TW" dirty="0"/>
          </a:p>
          <a:p>
            <a:pPr algn="ctr"/>
            <a:r>
              <a:rPr lang="en-US" altLang="zh-TW" dirty="0"/>
              <a:t>-</a:t>
            </a:r>
            <a:r>
              <a:rPr lang="zh-TW" altLang="en-US" dirty="0"/>
              <a:t>特殊學習支援</a:t>
            </a:r>
            <a:endParaRPr lang="zh-HK" altLang="en-US" dirty="0"/>
          </a:p>
        </p:txBody>
      </p:sp>
      <p:sp>
        <p:nvSpPr>
          <p:cNvPr id="8" name="矩形 7"/>
          <p:cNvSpPr/>
          <p:nvPr/>
        </p:nvSpPr>
        <p:spPr>
          <a:xfrm>
            <a:off x="6500259" y="1980495"/>
            <a:ext cx="1727860" cy="140722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dirty="0"/>
              <a:t>親子活動</a:t>
            </a:r>
            <a:r>
              <a:rPr lang="en-US" altLang="zh-TW" dirty="0"/>
              <a:t>︰</a:t>
            </a:r>
          </a:p>
          <a:p>
            <a:pPr algn="ctr"/>
            <a:r>
              <a:rPr lang="en-US" altLang="zh-TW" dirty="0"/>
              <a:t>-</a:t>
            </a:r>
            <a:r>
              <a:rPr lang="zh-TW" altLang="en-US" dirty="0"/>
              <a:t>日營</a:t>
            </a:r>
            <a:endParaRPr lang="en-US" altLang="zh-TW" dirty="0"/>
          </a:p>
          <a:p>
            <a:pPr algn="ctr"/>
            <a:r>
              <a:rPr lang="en-US" altLang="zh-TW" dirty="0"/>
              <a:t>-</a:t>
            </a:r>
            <a:r>
              <a:rPr lang="zh-TW" altLang="en-US" dirty="0"/>
              <a:t>農莊體驗</a:t>
            </a:r>
            <a:endParaRPr lang="en-US" altLang="zh-TW" dirty="0"/>
          </a:p>
          <a:p>
            <a:pPr algn="ctr"/>
            <a:r>
              <a:rPr lang="en-US" altLang="zh-TW" dirty="0"/>
              <a:t>-</a:t>
            </a:r>
            <a:r>
              <a:rPr lang="zh-TW" altLang="en-US" dirty="0"/>
              <a:t>手工製作</a:t>
            </a:r>
            <a:endParaRPr lang="en-US" altLang="zh-TW" dirty="0"/>
          </a:p>
        </p:txBody>
      </p:sp>
      <p:sp>
        <p:nvSpPr>
          <p:cNvPr id="9" name="矩形 8"/>
          <p:cNvSpPr/>
          <p:nvPr/>
        </p:nvSpPr>
        <p:spPr>
          <a:xfrm>
            <a:off x="6500259" y="3849836"/>
            <a:ext cx="1727860" cy="140722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zh-TW" dirty="0"/>
              <a:t>-</a:t>
            </a:r>
            <a:r>
              <a:rPr lang="zh-TW" altLang="en-US" dirty="0"/>
              <a:t>個別支援</a:t>
            </a:r>
            <a:endParaRPr lang="en-US" altLang="zh-TW" dirty="0"/>
          </a:p>
          <a:p>
            <a:pPr algn="ctr"/>
            <a:r>
              <a:rPr lang="zh-TW" altLang="en-US" dirty="0"/>
              <a:t>與轉介</a:t>
            </a:r>
            <a:endParaRPr lang="en-US" altLang="zh-TW" dirty="0"/>
          </a:p>
          <a:p>
            <a:pPr algn="ctr"/>
            <a:r>
              <a:rPr lang="en-US" altLang="zh-TW" dirty="0"/>
              <a:t>-</a:t>
            </a:r>
            <a:r>
              <a:rPr lang="zh-TW" altLang="en-US" dirty="0">
                <a:solidFill>
                  <a:srgbClr val="FF0000"/>
                </a:solidFill>
              </a:rPr>
              <a:t>關係建立</a:t>
            </a:r>
            <a:endParaRPr lang="zh-HK" altLang="en-US" dirty="0">
              <a:solidFill>
                <a:srgbClr val="FF0000"/>
              </a:solidFill>
            </a:endParaRPr>
          </a:p>
        </p:txBody>
      </p:sp>
      <p:sp>
        <p:nvSpPr>
          <p:cNvPr id="10" name="雲朵形 9"/>
          <p:cNvSpPr/>
          <p:nvPr/>
        </p:nvSpPr>
        <p:spPr>
          <a:xfrm>
            <a:off x="2999844" y="1434901"/>
            <a:ext cx="2483614" cy="746660"/>
          </a:xfrm>
          <a:prstGeom prst="cloud">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TW" altLang="en-US" dirty="0"/>
              <a:t>重點工作</a:t>
            </a:r>
            <a:endParaRPr lang="zh-HK" altLang="en-US" dirty="0"/>
          </a:p>
        </p:txBody>
      </p:sp>
      <p:sp>
        <p:nvSpPr>
          <p:cNvPr id="12" name="文字方塊 11"/>
          <p:cNvSpPr txBox="1"/>
          <p:nvPr/>
        </p:nvSpPr>
        <p:spPr>
          <a:xfrm>
            <a:off x="2770050" y="2602715"/>
            <a:ext cx="3240222" cy="830997"/>
          </a:xfrm>
          <a:prstGeom prst="rect">
            <a:avLst/>
          </a:prstGeom>
          <a:noFill/>
          <a:ln w="57150" cmpd="sng">
            <a:solidFill>
              <a:srgbClr val="7030A0"/>
            </a:solidFill>
          </a:ln>
        </p:spPr>
        <p:txBody>
          <a:bodyPr wrap="square" rtlCol="0">
            <a:spAutoFit/>
          </a:bodyPr>
          <a:lstStyle/>
          <a:p>
            <a:pPr algn="ctr"/>
            <a:r>
              <a:rPr lang="zh-TW" altLang="en-US" sz="4800" b="1" dirty="0" smtClean="0"/>
              <a:t>家長層面</a:t>
            </a:r>
            <a:endParaRPr lang="zh-HK" altLang="en-US" sz="4800" b="1" dirty="0"/>
          </a:p>
        </p:txBody>
      </p:sp>
    </p:spTree>
    <p:extLst>
      <p:ext uri="{BB962C8B-B14F-4D97-AF65-F5344CB8AC3E}">
        <p14:creationId xmlns:p14="http://schemas.microsoft.com/office/powerpoint/2010/main" val="467235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989008" y="1457134"/>
            <a:ext cx="7886700" cy="994172"/>
          </a:xfrm>
        </p:spPr>
        <p:txBody>
          <a:bodyPr/>
          <a:lstStyle/>
          <a:p>
            <a:r>
              <a:rPr lang="zh-TW" altLang="en-US" dirty="0" smtClean="0"/>
              <a:t>分享內容</a:t>
            </a:r>
            <a:endParaRPr lang="zh-HK" altLang="en-US" dirty="0"/>
          </a:p>
        </p:txBody>
      </p:sp>
      <p:sp>
        <p:nvSpPr>
          <p:cNvPr id="3" name="內容版面配置區 2"/>
          <p:cNvSpPr>
            <a:spLocks noGrp="1"/>
          </p:cNvSpPr>
          <p:nvPr>
            <p:ph idx="1"/>
          </p:nvPr>
        </p:nvSpPr>
        <p:spPr>
          <a:xfrm>
            <a:off x="1932802" y="2428840"/>
            <a:ext cx="5554793" cy="3263504"/>
          </a:xfrm>
        </p:spPr>
        <p:txBody>
          <a:bodyPr/>
          <a:lstStyle/>
          <a:p>
            <a:r>
              <a:rPr lang="zh-TW" altLang="en-US" dirty="0" smtClean="0"/>
              <a:t>個</a:t>
            </a:r>
            <a:r>
              <a:rPr lang="zh-TW" altLang="en-US" dirty="0"/>
              <a:t>案分</a:t>
            </a:r>
            <a:r>
              <a:rPr lang="zh-TW" altLang="en-US" dirty="0" smtClean="0"/>
              <a:t>享  </a:t>
            </a:r>
            <a:r>
              <a:rPr lang="en-US" altLang="zh-TW" dirty="0" smtClean="0"/>
              <a:t>(</a:t>
            </a:r>
            <a:r>
              <a:rPr lang="zh-TW" altLang="en-US" dirty="0"/>
              <a:t>明</a:t>
            </a:r>
            <a:r>
              <a:rPr lang="zh-TW" altLang="en-US" dirty="0" smtClean="0"/>
              <a:t>確與</a:t>
            </a:r>
            <a:r>
              <a:rPr lang="zh-TW" altLang="en-US" dirty="0"/>
              <a:t>懷疑</a:t>
            </a:r>
            <a:r>
              <a:rPr lang="en-US" altLang="zh-TW" dirty="0" smtClean="0"/>
              <a:t>)</a:t>
            </a:r>
            <a:endParaRPr lang="en-US" altLang="zh-TW" dirty="0"/>
          </a:p>
          <a:p>
            <a:r>
              <a:rPr lang="zh-TW" altLang="en-US" dirty="0" smtClean="0"/>
              <a:t>老師與社工合作處理及跟進受虐兒童</a:t>
            </a:r>
            <a:endParaRPr lang="en-US" altLang="zh-TW" dirty="0" smtClean="0"/>
          </a:p>
          <a:p>
            <a:r>
              <a:rPr lang="zh-TW" altLang="en-US" dirty="0"/>
              <a:t>學校預防工作</a:t>
            </a:r>
            <a:endParaRPr lang="en-US" altLang="zh-TW" dirty="0"/>
          </a:p>
          <a:p>
            <a:endParaRPr lang="zh-HK" altLang="en-US" dirty="0"/>
          </a:p>
        </p:txBody>
      </p:sp>
    </p:spTree>
    <p:extLst>
      <p:ext uri="{BB962C8B-B14F-4D97-AF65-F5344CB8AC3E}">
        <p14:creationId xmlns:p14="http://schemas.microsoft.com/office/powerpoint/2010/main" val="7927263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552201" y="1650489"/>
            <a:ext cx="1727860" cy="140722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sz="1500" dirty="0"/>
              <a:t>教師培訓</a:t>
            </a:r>
            <a:r>
              <a:rPr lang="en-US" altLang="zh-TW" sz="1500" dirty="0"/>
              <a:t>︰</a:t>
            </a:r>
          </a:p>
          <a:p>
            <a:pPr algn="ctr"/>
            <a:r>
              <a:rPr lang="en-US" altLang="zh-TW" sz="1500" dirty="0"/>
              <a:t>-</a:t>
            </a:r>
            <a:r>
              <a:rPr lang="zh-TW" altLang="en-US" sz="1500" dirty="0"/>
              <a:t>識別有需要學生</a:t>
            </a:r>
            <a:endParaRPr lang="en-US" altLang="zh-TW" sz="1500" dirty="0"/>
          </a:p>
          <a:p>
            <a:pPr algn="ctr"/>
            <a:r>
              <a:rPr lang="en-US" altLang="zh-TW" sz="1500" dirty="0"/>
              <a:t>-</a:t>
            </a:r>
            <a:r>
              <a:rPr lang="zh-TW" altLang="en-US" sz="1500" dirty="0"/>
              <a:t>性教育</a:t>
            </a:r>
            <a:endParaRPr lang="en-US" altLang="zh-TW" sz="1500" dirty="0"/>
          </a:p>
          <a:p>
            <a:pPr algn="ctr"/>
            <a:r>
              <a:rPr lang="en-US" altLang="zh-TW" sz="1500" dirty="0"/>
              <a:t>-</a:t>
            </a:r>
            <a:r>
              <a:rPr lang="zh-TW" altLang="en-US" sz="1500" dirty="0"/>
              <a:t>虐兒定義及處理</a:t>
            </a:r>
            <a:endParaRPr lang="en-US" altLang="zh-HK" sz="1500" dirty="0"/>
          </a:p>
        </p:txBody>
      </p:sp>
      <p:sp>
        <p:nvSpPr>
          <p:cNvPr id="6" name="矩形 5"/>
          <p:cNvSpPr/>
          <p:nvPr/>
        </p:nvSpPr>
        <p:spPr>
          <a:xfrm>
            <a:off x="6660576" y="2345754"/>
            <a:ext cx="1727860" cy="140722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dirty="0"/>
              <a:t>教師</a:t>
            </a:r>
            <a:r>
              <a:rPr lang="zh-TW" altLang="en-US" dirty="0">
                <a:solidFill>
                  <a:srgbClr val="FF0000"/>
                </a:solidFill>
              </a:rPr>
              <a:t>情緒支援</a:t>
            </a:r>
            <a:endParaRPr lang="en-US" altLang="zh-HK" dirty="0">
              <a:solidFill>
                <a:srgbClr val="FF0000"/>
              </a:solidFill>
            </a:endParaRPr>
          </a:p>
        </p:txBody>
      </p:sp>
      <p:sp>
        <p:nvSpPr>
          <p:cNvPr id="9" name="矩形 8"/>
          <p:cNvSpPr/>
          <p:nvPr/>
        </p:nvSpPr>
        <p:spPr>
          <a:xfrm>
            <a:off x="552201" y="3717258"/>
            <a:ext cx="1727860" cy="140722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zh-TW" altLang="en-US" dirty="0">
                <a:solidFill>
                  <a:srgbClr val="FF0000"/>
                </a:solidFill>
              </a:rPr>
              <a:t>團隊</a:t>
            </a:r>
            <a:r>
              <a:rPr lang="zh-TW" altLang="en-US" dirty="0"/>
              <a:t>互相支援</a:t>
            </a:r>
            <a:endParaRPr lang="en-US" altLang="zh-HK" dirty="0"/>
          </a:p>
        </p:txBody>
      </p:sp>
      <p:sp>
        <p:nvSpPr>
          <p:cNvPr id="7" name="文字方塊 6"/>
          <p:cNvSpPr txBox="1"/>
          <p:nvPr/>
        </p:nvSpPr>
        <p:spPr>
          <a:xfrm>
            <a:off x="2770050" y="2602715"/>
            <a:ext cx="3240222" cy="830997"/>
          </a:xfrm>
          <a:prstGeom prst="rect">
            <a:avLst/>
          </a:prstGeom>
          <a:noFill/>
          <a:ln w="57150" cmpd="sng">
            <a:solidFill>
              <a:srgbClr val="7030A0"/>
            </a:solidFill>
          </a:ln>
        </p:spPr>
        <p:txBody>
          <a:bodyPr wrap="square" rtlCol="0">
            <a:spAutoFit/>
          </a:bodyPr>
          <a:lstStyle/>
          <a:p>
            <a:pPr algn="ctr"/>
            <a:r>
              <a:rPr lang="zh-TW" altLang="en-US" sz="4800" b="1" dirty="0" smtClean="0"/>
              <a:t>老</a:t>
            </a:r>
            <a:r>
              <a:rPr lang="zh-TW" altLang="en-US" sz="4800" b="1" dirty="0"/>
              <a:t>師</a:t>
            </a:r>
            <a:r>
              <a:rPr lang="zh-TW" altLang="en-US" sz="4800" b="1" dirty="0" smtClean="0"/>
              <a:t>層面</a:t>
            </a:r>
            <a:endParaRPr lang="zh-HK" altLang="en-US" sz="4800" b="1" dirty="0"/>
          </a:p>
        </p:txBody>
      </p:sp>
    </p:spTree>
    <p:extLst>
      <p:ext uri="{BB962C8B-B14F-4D97-AF65-F5344CB8AC3E}">
        <p14:creationId xmlns:p14="http://schemas.microsoft.com/office/powerpoint/2010/main" val="38988399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257300" y="1270306"/>
            <a:ext cx="7886700" cy="994172"/>
          </a:xfrm>
        </p:spPr>
        <p:txBody>
          <a:bodyPr/>
          <a:lstStyle/>
          <a:p>
            <a:r>
              <a:rPr lang="zh-TW" altLang="en-US" dirty="0" smtClean="0"/>
              <a:t>教師的洞察</a:t>
            </a:r>
            <a:endParaRPr lang="zh-HK" altLang="en-US" dirty="0"/>
          </a:p>
        </p:txBody>
      </p:sp>
      <p:sp>
        <p:nvSpPr>
          <p:cNvPr id="3" name="內容版面配置區 2"/>
          <p:cNvSpPr>
            <a:spLocks noGrp="1"/>
          </p:cNvSpPr>
          <p:nvPr>
            <p:ph idx="1"/>
          </p:nvPr>
        </p:nvSpPr>
        <p:spPr>
          <a:xfrm>
            <a:off x="1122392" y="2141690"/>
            <a:ext cx="7287094" cy="3314561"/>
          </a:xfrm>
        </p:spPr>
        <p:txBody>
          <a:bodyPr>
            <a:normAutofit fontScale="62500" lnSpcReduction="20000"/>
          </a:bodyPr>
          <a:lstStyle/>
          <a:p>
            <a:r>
              <a:rPr lang="zh-TW" altLang="en-US" dirty="0" smtClean="0"/>
              <a:t>各方面缺乏動力</a:t>
            </a:r>
            <a:endParaRPr lang="en-US" altLang="zh-TW" dirty="0" smtClean="0"/>
          </a:p>
          <a:p>
            <a:r>
              <a:rPr lang="zh-TW" altLang="en-US" dirty="0" smtClean="0"/>
              <a:t>害怕被</a:t>
            </a:r>
            <a:r>
              <a:rPr lang="zh-TW" altLang="en-US" dirty="0"/>
              <a:t>拋棄 </a:t>
            </a:r>
            <a:endParaRPr lang="en-US" altLang="zh-TW" dirty="0" smtClean="0"/>
          </a:p>
          <a:p>
            <a:r>
              <a:rPr lang="zh-TW" altLang="en-US" dirty="0" smtClean="0"/>
              <a:t>孤立自己、低社交能力</a:t>
            </a:r>
            <a:endParaRPr lang="en-US" altLang="zh-TW" dirty="0" smtClean="0"/>
          </a:p>
          <a:p>
            <a:r>
              <a:rPr lang="zh-TW" altLang="en-US" dirty="0"/>
              <a:t>自我形象低落</a:t>
            </a:r>
            <a:endParaRPr lang="zh-HK" altLang="en-US" dirty="0"/>
          </a:p>
          <a:p>
            <a:r>
              <a:rPr lang="zh-TW" altLang="en-US" dirty="0">
                <a:solidFill>
                  <a:srgbClr val="FF0000"/>
                </a:solidFill>
              </a:rPr>
              <a:t>長期</a:t>
            </a:r>
            <a:r>
              <a:rPr lang="zh-TW" altLang="en-US" dirty="0"/>
              <a:t>的焦慮和緊張 </a:t>
            </a:r>
            <a:endParaRPr lang="en-US" altLang="zh-TW" dirty="0"/>
          </a:p>
          <a:p>
            <a:r>
              <a:rPr lang="zh-TW" altLang="en-US" dirty="0"/>
              <a:t>傾向把過錯怪罪他人</a:t>
            </a:r>
            <a:endParaRPr lang="en-US" altLang="zh-TW" dirty="0"/>
          </a:p>
          <a:p>
            <a:r>
              <a:rPr lang="zh-TW" altLang="en-US" dirty="0" smtClean="0"/>
              <a:t>衝動控制力低 </a:t>
            </a:r>
            <a:endParaRPr lang="en-US" altLang="zh-TW" dirty="0" smtClean="0"/>
          </a:p>
          <a:p>
            <a:r>
              <a:rPr lang="zh-TW" altLang="en-US" dirty="0">
                <a:solidFill>
                  <a:srgbClr val="FF0000"/>
                </a:solidFill>
              </a:rPr>
              <a:t>變</a:t>
            </a:r>
            <a:r>
              <a:rPr lang="zh-TW" altLang="en-US" dirty="0"/>
              <a:t>得暴力 </a:t>
            </a:r>
            <a:endParaRPr lang="en-US" altLang="zh-TW" dirty="0"/>
          </a:p>
          <a:p>
            <a:r>
              <a:rPr lang="zh-TW" altLang="en-US" dirty="0" smtClean="0"/>
              <a:t>缺課或離家出走 </a:t>
            </a:r>
            <a:endParaRPr lang="en-US" altLang="zh-TW" dirty="0" smtClean="0"/>
          </a:p>
          <a:p>
            <a:r>
              <a:rPr lang="zh-TW" altLang="en-US" dirty="0"/>
              <a:t>有</a:t>
            </a:r>
            <a:r>
              <a:rPr lang="zh-TW" altLang="en-US" dirty="0" smtClean="0"/>
              <a:t>自殺念頭 </a:t>
            </a:r>
            <a:endParaRPr lang="en-US" altLang="zh-TW" dirty="0" smtClean="0"/>
          </a:p>
        </p:txBody>
      </p:sp>
      <p:sp>
        <p:nvSpPr>
          <p:cNvPr id="4" name="雲朵形 3"/>
          <p:cNvSpPr/>
          <p:nvPr/>
        </p:nvSpPr>
        <p:spPr>
          <a:xfrm>
            <a:off x="3918863" y="2264479"/>
            <a:ext cx="3384467" cy="1442852"/>
          </a:xfrm>
          <a:prstGeom prst="cloud">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zh-TW" altLang="en-US" sz="3000" dirty="0"/>
              <a:t>事出必有因</a:t>
            </a:r>
            <a:endParaRPr lang="zh-HK" altLang="en-US" sz="3000" dirty="0"/>
          </a:p>
        </p:txBody>
      </p:sp>
      <p:sp>
        <p:nvSpPr>
          <p:cNvPr id="5" name="雲朵形 4"/>
          <p:cNvSpPr/>
          <p:nvPr/>
        </p:nvSpPr>
        <p:spPr>
          <a:xfrm>
            <a:off x="4616772" y="3423200"/>
            <a:ext cx="3384467" cy="1442852"/>
          </a:xfrm>
          <a:prstGeom prst="cloud">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zh-TW" altLang="en-US" sz="3000" dirty="0"/>
              <a:t>通報與跟進</a:t>
            </a:r>
            <a:endParaRPr lang="zh-HK" altLang="en-US" sz="3000" dirty="0"/>
          </a:p>
        </p:txBody>
      </p:sp>
    </p:spTree>
    <p:extLst>
      <p:ext uri="{BB962C8B-B14F-4D97-AF65-F5344CB8AC3E}">
        <p14:creationId xmlns:p14="http://schemas.microsoft.com/office/powerpoint/2010/main" val="32065307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總結</a:t>
            </a:r>
            <a:endParaRPr lang="zh-HK" altLang="en-US" dirty="0"/>
          </a:p>
        </p:txBody>
      </p:sp>
      <p:sp>
        <p:nvSpPr>
          <p:cNvPr id="3" name="內容版面配置區 2"/>
          <p:cNvSpPr>
            <a:spLocks noGrp="1"/>
          </p:cNvSpPr>
          <p:nvPr>
            <p:ph idx="1"/>
          </p:nvPr>
        </p:nvSpPr>
        <p:spPr/>
        <p:txBody>
          <a:bodyPr/>
          <a:lstStyle/>
          <a:p>
            <a:r>
              <a:rPr lang="zh-TW" altLang="en-US" dirty="0" smtClean="0"/>
              <a:t>平日關懷要做好</a:t>
            </a:r>
            <a:endParaRPr lang="en-US" altLang="zh-TW" dirty="0" smtClean="0"/>
          </a:p>
          <a:p>
            <a:r>
              <a:rPr lang="zh-TW" altLang="en-US" dirty="0" smtClean="0"/>
              <a:t>熟練程序心安定</a:t>
            </a:r>
            <a:endParaRPr lang="en-US" altLang="zh-TW" dirty="0" smtClean="0"/>
          </a:p>
          <a:p>
            <a:r>
              <a:rPr lang="zh-TW" altLang="en-US" dirty="0" smtClean="0"/>
              <a:t>團隊工作分工清</a:t>
            </a:r>
            <a:endParaRPr lang="en-US" altLang="zh-TW" dirty="0" smtClean="0"/>
          </a:p>
          <a:p>
            <a:r>
              <a:rPr lang="zh-TW" altLang="en-US" dirty="0" smtClean="0"/>
              <a:t>孩子成長齊承托</a:t>
            </a:r>
            <a:endParaRPr lang="en-US" altLang="zh-TW" dirty="0" smtClean="0"/>
          </a:p>
          <a:p>
            <a:r>
              <a:rPr lang="zh-TW" altLang="en-US" dirty="0" smtClean="0"/>
              <a:t>關顧自己同重要</a:t>
            </a:r>
            <a:endParaRPr lang="en-US" altLang="zh-TW" dirty="0" smtClean="0"/>
          </a:p>
          <a:p>
            <a:endParaRPr lang="en-US" altLang="zh-TW" dirty="0" smtClean="0"/>
          </a:p>
        </p:txBody>
      </p:sp>
    </p:spTree>
    <p:extLst>
      <p:ext uri="{BB962C8B-B14F-4D97-AF65-F5344CB8AC3E}">
        <p14:creationId xmlns:p14="http://schemas.microsoft.com/office/powerpoint/2010/main" val="13152676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個案</a:t>
            </a:r>
            <a:r>
              <a:rPr lang="zh-TW" altLang="en-US" dirty="0"/>
              <a:t>一</a:t>
            </a:r>
            <a:endParaRPr lang="zh-HK" altLang="en-US" dirty="0"/>
          </a:p>
        </p:txBody>
      </p:sp>
      <p:sp>
        <p:nvSpPr>
          <p:cNvPr id="3" name="內容版面配置區 2"/>
          <p:cNvSpPr>
            <a:spLocks noGrp="1"/>
          </p:cNvSpPr>
          <p:nvPr>
            <p:ph idx="1"/>
          </p:nvPr>
        </p:nvSpPr>
        <p:spPr/>
        <p:txBody>
          <a:bodyPr>
            <a:normAutofit fontScale="92500" lnSpcReduction="10000"/>
          </a:bodyPr>
          <a:lstStyle/>
          <a:p>
            <a:r>
              <a:rPr lang="zh-TW" altLang="en-US" dirty="0" smtClean="0"/>
              <a:t>一天，學生突然</a:t>
            </a:r>
            <a:r>
              <a:rPr lang="zh-TW" altLang="en-US" smtClean="0"/>
              <a:t>要求坐</a:t>
            </a:r>
            <a:r>
              <a:rPr lang="zh-TW" altLang="en-US"/>
              <a:t>升</a:t>
            </a:r>
            <a:r>
              <a:rPr lang="zh-TW" altLang="en-US" smtClean="0"/>
              <a:t>降機</a:t>
            </a:r>
            <a:r>
              <a:rPr lang="zh-TW" altLang="en-US" dirty="0" smtClean="0"/>
              <a:t>，負責主任感到奇怪並發現學生走路感到強烈痛楚，與班主任溝通後發現學生雙腿有嚴重傷痕。</a:t>
            </a:r>
            <a:endParaRPr lang="en-US" altLang="zh-TW" dirty="0" smtClean="0"/>
          </a:p>
          <a:p>
            <a:endParaRPr lang="en-US" altLang="zh-TW" dirty="0" smtClean="0"/>
          </a:p>
          <a:p>
            <a:r>
              <a:rPr lang="zh-TW" altLang="en-US" dirty="0" smtClean="0"/>
              <a:t>學生表示被媽咪的朋友</a:t>
            </a:r>
            <a:r>
              <a:rPr lang="en-US" altLang="zh-TW" dirty="0" smtClean="0"/>
              <a:t>(</a:t>
            </a:r>
            <a:r>
              <a:rPr lang="zh-TW" altLang="en-US" dirty="0" smtClean="0"/>
              <a:t>異性</a:t>
            </a:r>
            <a:r>
              <a:rPr lang="en-US" altLang="zh-TW" dirty="0" smtClean="0"/>
              <a:t>)</a:t>
            </a:r>
            <a:r>
              <a:rPr lang="zh-TW" altLang="en-US" dirty="0" smtClean="0"/>
              <a:t>虐打及虐待，班主任通知社工及校長，社工通知</a:t>
            </a:r>
            <a:r>
              <a:rPr lang="zh-TW" altLang="en-US" dirty="0"/>
              <a:t>社</a:t>
            </a:r>
            <a:r>
              <a:rPr lang="zh-TW" altLang="en-US" dirty="0" smtClean="0"/>
              <a:t>署保護家庭及兒童服務課，安排送院及聯絡警方。</a:t>
            </a:r>
            <a:endParaRPr lang="en-US" altLang="zh-TW" dirty="0" smtClean="0"/>
          </a:p>
          <a:p>
            <a:endParaRPr lang="en-US" altLang="zh-TW" dirty="0" smtClean="0"/>
          </a:p>
          <a:p>
            <a:r>
              <a:rPr lang="zh-TW" altLang="en-US" dirty="0" smtClean="0"/>
              <a:t>社工致電家長，家長表示學生在家中跌倒，但明顯說法與傷痕呈現的不吻合，社工告知家長，為了學生的身體及安全著想，需送院處理。</a:t>
            </a:r>
            <a:endParaRPr lang="en-US" altLang="zh-TW" dirty="0" smtClean="0"/>
          </a:p>
          <a:p>
            <a:endParaRPr lang="en-US" altLang="zh-TW" dirty="0" smtClean="0"/>
          </a:p>
          <a:p>
            <a:endParaRPr lang="en-US" altLang="zh-HK" dirty="0" smtClean="0"/>
          </a:p>
        </p:txBody>
      </p:sp>
    </p:spTree>
    <p:extLst>
      <p:ext uri="{BB962C8B-B14F-4D97-AF65-F5344CB8AC3E}">
        <p14:creationId xmlns:p14="http://schemas.microsoft.com/office/powerpoint/2010/main" val="11511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家長的反應</a:t>
            </a:r>
            <a:endParaRPr lang="zh-HK" altLang="en-US" dirty="0"/>
          </a:p>
        </p:txBody>
      </p:sp>
      <p:sp>
        <p:nvSpPr>
          <p:cNvPr id="3" name="內容版面配置區 2"/>
          <p:cNvSpPr>
            <a:spLocks noGrp="1"/>
          </p:cNvSpPr>
          <p:nvPr>
            <p:ph idx="1"/>
          </p:nvPr>
        </p:nvSpPr>
        <p:spPr>
          <a:xfrm>
            <a:off x="628650" y="2226473"/>
            <a:ext cx="7886700" cy="3423927"/>
          </a:xfrm>
        </p:spPr>
        <p:txBody>
          <a:bodyPr>
            <a:normAutofit fontScale="85000" lnSpcReduction="20000"/>
          </a:bodyPr>
          <a:lstStyle/>
          <a:p>
            <a:pPr marL="0" indent="0">
              <a:buNone/>
            </a:pPr>
            <a:r>
              <a:rPr lang="zh-TW" altLang="en-US" dirty="0" smtClean="0"/>
              <a:t>合作</a:t>
            </a:r>
            <a:endParaRPr lang="en-US" altLang="zh-TW" dirty="0" smtClean="0"/>
          </a:p>
          <a:p>
            <a:r>
              <a:rPr lang="zh-TW" altLang="en-US" dirty="0" smtClean="0"/>
              <a:t>當下的解釋，明確與關愛。</a:t>
            </a:r>
            <a:endParaRPr lang="en-US" altLang="zh-TW" dirty="0" smtClean="0"/>
          </a:p>
          <a:p>
            <a:r>
              <a:rPr lang="zh-TW" altLang="en-US" dirty="0" smtClean="0"/>
              <a:t>平日家長工作的重要性。</a:t>
            </a:r>
            <a:endParaRPr lang="en-US" altLang="zh-TW" dirty="0" smtClean="0"/>
          </a:p>
          <a:p>
            <a:pPr marL="0" indent="0">
              <a:buNone/>
            </a:pPr>
            <a:endParaRPr lang="en-US" altLang="zh-HK" dirty="0" smtClean="0"/>
          </a:p>
          <a:p>
            <a:pPr marL="0" indent="0">
              <a:buNone/>
            </a:pPr>
            <a:r>
              <a:rPr lang="zh-TW" altLang="en-US" dirty="0" smtClean="0"/>
              <a:t>拒絕處理</a:t>
            </a:r>
            <a:endParaRPr lang="en-US" altLang="zh-TW" dirty="0" smtClean="0"/>
          </a:p>
          <a:p>
            <a:r>
              <a:rPr lang="zh-TW" altLang="en-US" dirty="0" smtClean="0"/>
              <a:t>家長或是施虐者，兒童利益為依歸。</a:t>
            </a:r>
            <a:endParaRPr lang="en-US" altLang="zh-TW" dirty="0" smtClean="0"/>
          </a:p>
          <a:p>
            <a:r>
              <a:rPr lang="zh-TW" altLang="en-US" dirty="0" smtClean="0"/>
              <a:t>「不想搞大件事」、不清楚程序、感到擔憂。</a:t>
            </a:r>
            <a:endParaRPr lang="en-US" altLang="zh-TW" dirty="0" smtClean="0"/>
          </a:p>
          <a:p>
            <a:r>
              <a:rPr lang="zh-TW" altLang="en-US" dirty="0" smtClean="0"/>
              <a:t>表示明白家長的憂慮，社工與老師如何成為陪伴者的角色。</a:t>
            </a:r>
            <a:endParaRPr lang="en-US" altLang="zh-TW" dirty="0" smtClean="0"/>
          </a:p>
        </p:txBody>
      </p:sp>
    </p:spTree>
    <p:extLst>
      <p:ext uri="{BB962C8B-B14F-4D97-AF65-F5344CB8AC3E}">
        <p14:creationId xmlns:p14="http://schemas.microsoft.com/office/powerpoint/2010/main" val="34000172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通知家長的疑惑</a:t>
            </a:r>
            <a:endParaRPr lang="zh-HK" altLang="en-US" dirty="0"/>
          </a:p>
        </p:txBody>
      </p:sp>
      <p:sp>
        <p:nvSpPr>
          <p:cNvPr id="3" name="內容版面配置區 2"/>
          <p:cNvSpPr>
            <a:spLocks noGrp="1"/>
          </p:cNvSpPr>
          <p:nvPr>
            <p:ph idx="1"/>
          </p:nvPr>
        </p:nvSpPr>
        <p:spPr/>
        <p:txBody>
          <a:bodyPr/>
          <a:lstStyle/>
          <a:p>
            <a:r>
              <a:rPr lang="zh-TW" altLang="en-US" dirty="0" smtClean="0"/>
              <a:t>盡最大可能通知家長</a:t>
            </a:r>
            <a:endParaRPr lang="en-US" altLang="zh-TW" dirty="0" smtClean="0"/>
          </a:p>
          <a:p>
            <a:pPr marL="0" indent="0">
              <a:buNone/>
            </a:pPr>
            <a:r>
              <a:rPr lang="en-US" altLang="zh-HK" dirty="0"/>
              <a:t> </a:t>
            </a:r>
            <a:r>
              <a:rPr lang="en-US" altLang="zh-HK" dirty="0" smtClean="0"/>
              <a:t>  </a:t>
            </a:r>
            <a:r>
              <a:rPr lang="en-US" altLang="zh-TW" dirty="0" smtClean="0"/>
              <a:t>(</a:t>
            </a:r>
            <a:r>
              <a:rPr lang="zh-TW" altLang="en-US" dirty="0" smtClean="0"/>
              <a:t>家長的反應</a:t>
            </a:r>
            <a:r>
              <a:rPr lang="en-US" altLang="zh-TW" dirty="0" smtClean="0"/>
              <a:t>︰</a:t>
            </a:r>
            <a:r>
              <a:rPr lang="zh-TW" altLang="en-US" dirty="0" smtClean="0"/>
              <a:t>同意</a:t>
            </a:r>
            <a:r>
              <a:rPr lang="en-US" altLang="zh-TW" dirty="0" smtClean="0"/>
              <a:t>/</a:t>
            </a:r>
            <a:r>
              <a:rPr lang="zh-TW" altLang="en-US" dirty="0" smtClean="0"/>
              <a:t>拒絕</a:t>
            </a:r>
            <a:r>
              <a:rPr lang="en-US" altLang="zh-TW" dirty="0" smtClean="0"/>
              <a:t>)            </a:t>
            </a:r>
            <a:r>
              <a:rPr lang="zh-TW" altLang="en-US" dirty="0" smtClean="0"/>
              <a:t>平日家長工作的重要性</a:t>
            </a:r>
            <a:endParaRPr lang="en-US" altLang="zh-TW" dirty="0" smtClean="0"/>
          </a:p>
          <a:p>
            <a:r>
              <a:rPr lang="zh-TW" altLang="en-US" dirty="0" smtClean="0"/>
              <a:t>先諮詢社署保護家庭及兒童服務課意見，再接觸家長</a:t>
            </a:r>
            <a:endParaRPr lang="en-US" altLang="zh-TW" dirty="0" smtClean="0"/>
          </a:p>
          <a:p>
            <a:r>
              <a:rPr lang="zh-TW" altLang="en-US" dirty="0" smtClean="0"/>
              <a:t>學生</a:t>
            </a:r>
            <a:r>
              <a:rPr lang="zh-TW" altLang="en-US" dirty="0" smtClean="0">
                <a:solidFill>
                  <a:srgbClr val="FF0000"/>
                </a:solidFill>
              </a:rPr>
              <a:t>安全</a:t>
            </a:r>
            <a:r>
              <a:rPr lang="zh-TW" altLang="en-US" dirty="0" smtClean="0"/>
              <a:t>為任何時候的最重要考慮</a:t>
            </a:r>
            <a:endParaRPr lang="zh-HK" altLang="en-US" dirty="0"/>
          </a:p>
        </p:txBody>
      </p:sp>
      <p:cxnSp>
        <p:nvCxnSpPr>
          <p:cNvPr id="5" name="直線單箭頭接點 4"/>
          <p:cNvCxnSpPr/>
          <p:nvPr/>
        </p:nvCxnSpPr>
        <p:spPr>
          <a:xfrm flipV="1">
            <a:off x="5099796" y="2611665"/>
            <a:ext cx="462170" cy="1"/>
          </a:xfrm>
          <a:prstGeom prst="straightConnector1">
            <a:avLst/>
          </a:prstGeom>
          <a:ln w="5715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774399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t>個案</a:t>
            </a:r>
            <a:r>
              <a:rPr lang="zh-TW" altLang="en-US" dirty="0" smtClean="0"/>
              <a:t>一發展</a:t>
            </a:r>
            <a:endParaRPr lang="zh-HK" altLang="en-US" dirty="0"/>
          </a:p>
        </p:txBody>
      </p:sp>
      <p:sp>
        <p:nvSpPr>
          <p:cNvPr id="3" name="內容版面配置區 2"/>
          <p:cNvSpPr>
            <a:spLocks noGrp="1"/>
          </p:cNvSpPr>
          <p:nvPr>
            <p:ph idx="1"/>
          </p:nvPr>
        </p:nvSpPr>
        <p:spPr/>
        <p:txBody>
          <a:bodyPr/>
          <a:lstStyle/>
          <a:p>
            <a:r>
              <a:rPr lang="zh-TW" altLang="en-US" dirty="0" smtClean="0"/>
              <a:t>班主任及社工陪同學生送院驗傷。</a:t>
            </a:r>
            <a:endParaRPr lang="en-US" altLang="zh-TW" dirty="0" smtClean="0"/>
          </a:p>
          <a:p>
            <a:r>
              <a:rPr lang="zh-TW" altLang="en-US" dirty="0" smtClean="0"/>
              <a:t>於急症室可先為學生及自己戴上口罩。</a:t>
            </a:r>
            <a:endParaRPr lang="en-US" altLang="zh-TW" dirty="0" smtClean="0"/>
          </a:p>
          <a:p>
            <a:r>
              <a:rPr lang="zh-TW" altLang="en-US" dirty="0" smtClean="0"/>
              <a:t>整個過程需回覆醫護人員的提問，陪伴並於表明身份下，讓醫護人員為學生驗傷，警方向自己及學生錄口供。</a:t>
            </a:r>
            <a:endParaRPr lang="en-US" altLang="zh-TW" dirty="0" smtClean="0"/>
          </a:p>
          <a:p>
            <a:r>
              <a:rPr lang="zh-TW" altLang="en-US" dirty="0" smtClean="0"/>
              <a:t>安撫與陪伴，肯定學生。</a:t>
            </a:r>
            <a:endParaRPr lang="en-US" altLang="zh-TW" dirty="0" smtClean="0"/>
          </a:p>
          <a:p>
            <a:r>
              <a:rPr lang="zh-TW" altLang="en-US" dirty="0" smtClean="0"/>
              <a:t>家長到達，向其講述事件及表達關心。</a:t>
            </a:r>
            <a:endParaRPr lang="en-US" altLang="zh-TW" dirty="0" smtClean="0"/>
          </a:p>
          <a:p>
            <a:r>
              <a:rPr lang="zh-TW" altLang="en-US" dirty="0" smtClean="0"/>
              <a:t>後續跟進 </a:t>
            </a:r>
            <a:r>
              <a:rPr lang="en-US" altLang="zh-TW" dirty="0" smtClean="0"/>
              <a:t>(</a:t>
            </a:r>
            <a:r>
              <a:rPr lang="zh-TW" altLang="en-US" dirty="0" smtClean="0"/>
              <a:t>持續關懷學生及家長、</a:t>
            </a:r>
            <a:r>
              <a:rPr lang="en-US" altLang="zh-TW" dirty="0" smtClean="0">
                <a:hlinkClick r:id="rId2" action="ppaction://hlinksldjump"/>
              </a:rPr>
              <a:t>MDCC</a:t>
            </a:r>
            <a:r>
              <a:rPr lang="en-US" altLang="zh-TW" dirty="0" smtClean="0"/>
              <a:t>)</a:t>
            </a:r>
            <a:r>
              <a:rPr lang="zh-TW" altLang="en-US" dirty="0" smtClean="0"/>
              <a:t>。</a:t>
            </a:r>
            <a:endParaRPr lang="en-US" altLang="zh-TW" dirty="0" smtClean="0"/>
          </a:p>
          <a:p>
            <a:r>
              <a:rPr lang="zh-TW" altLang="en-US" dirty="0" smtClean="0"/>
              <a:t>處理自己的心情，關顧學生之餘，也關顧自己。</a:t>
            </a:r>
            <a:endParaRPr lang="zh-HK" altLang="en-US" dirty="0"/>
          </a:p>
        </p:txBody>
      </p:sp>
    </p:spTree>
    <p:extLst>
      <p:ext uri="{BB962C8B-B14F-4D97-AF65-F5344CB8AC3E}">
        <p14:creationId xmlns:p14="http://schemas.microsoft.com/office/powerpoint/2010/main" val="27059754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HK" altLang="en-US" dirty="0"/>
              <a:t>懷疑虐待兒童多專業個案會</a:t>
            </a:r>
            <a:r>
              <a:rPr lang="zh-HK" altLang="en-US" dirty="0" smtClean="0"/>
              <a:t>議</a:t>
            </a:r>
            <a:r>
              <a:rPr lang="en-US" altLang="zh-TW" dirty="0" smtClean="0"/>
              <a:t>(MDCC)</a:t>
            </a:r>
            <a:endParaRPr lang="zh-HK" altLang="en-US" dirty="0"/>
          </a:p>
        </p:txBody>
      </p:sp>
      <p:sp>
        <p:nvSpPr>
          <p:cNvPr id="3" name="內容版面配置區 2"/>
          <p:cNvSpPr>
            <a:spLocks noGrp="1"/>
          </p:cNvSpPr>
          <p:nvPr>
            <p:ph idx="1"/>
          </p:nvPr>
        </p:nvSpPr>
        <p:spPr/>
        <p:txBody>
          <a:bodyPr/>
          <a:lstStyle/>
          <a:p>
            <a:r>
              <a:rPr lang="zh-HK" altLang="en-US" dirty="0"/>
              <a:t>個案會</a:t>
            </a:r>
            <a:r>
              <a:rPr lang="zh-HK" altLang="en-US" dirty="0" smtClean="0"/>
              <a:t>議讓</a:t>
            </a:r>
            <a:r>
              <a:rPr lang="zh-HK" altLang="en-US" dirty="0"/>
              <a:t>專業人士就</a:t>
            </a:r>
            <a:r>
              <a:rPr lang="zh-HK" altLang="en-US" dirty="0" smtClean="0"/>
              <a:t>個案</a:t>
            </a:r>
            <a:r>
              <a:rPr lang="zh-HK" altLang="en-US" dirty="0"/>
              <a:t>交流專業知識、掌握的資料及關</a:t>
            </a:r>
            <a:r>
              <a:rPr lang="zh-HK" altLang="en-US" dirty="0" smtClean="0"/>
              <a:t>注的</a:t>
            </a:r>
            <a:r>
              <a:rPr lang="zh-HK" altLang="en-US" dirty="0"/>
              <a:t>事宜</a:t>
            </a:r>
            <a:r>
              <a:rPr lang="zh-HK" altLang="en-US" dirty="0" smtClean="0"/>
              <a:t>，最</a:t>
            </a:r>
            <a:r>
              <a:rPr lang="zh-HK" altLang="en-US" dirty="0"/>
              <a:t>重要的</a:t>
            </a:r>
            <a:r>
              <a:rPr lang="zh-HK" altLang="en-US" dirty="0" smtClean="0"/>
              <a:t>是為</a:t>
            </a:r>
            <a:r>
              <a:rPr lang="zh-HK" altLang="en-US" dirty="0"/>
              <a:t>懷疑受虐兒童及其家庭制訂福利計劃</a:t>
            </a:r>
            <a:r>
              <a:rPr lang="zh-HK" altLang="en-US" dirty="0" smtClean="0"/>
              <a:t>。</a:t>
            </a:r>
            <a:endParaRPr lang="en-US" altLang="zh-HK" dirty="0" smtClean="0"/>
          </a:p>
          <a:p>
            <a:r>
              <a:rPr lang="zh-TW" altLang="en-US" dirty="0" smtClean="0"/>
              <a:t>老師需預先編寫一份報告，並於會議中報告。</a:t>
            </a:r>
            <a:endParaRPr lang="en-US" altLang="zh-TW" dirty="0" smtClean="0"/>
          </a:p>
          <a:p>
            <a:r>
              <a:rPr lang="zh-TW" altLang="en-US" dirty="0" smtClean="0"/>
              <a:t>內容為就你所知，提及學生各方面的情況，如</a:t>
            </a:r>
            <a:r>
              <a:rPr lang="en-US" altLang="zh-TW" dirty="0" smtClean="0"/>
              <a:t>︰</a:t>
            </a:r>
            <a:r>
              <a:rPr lang="zh-TW" altLang="en-US" dirty="0" smtClean="0"/>
              <a:t>學校成績、操行、情緒、社交、行為及家庭方面等等。</a:t>
            </a:r>
            <a:endParaRPr lang="en-US" altLang="zh-TW" dirty="0" smtClean="0"/>
          </a:p>
          <a:p>
            <a:r>
              <a:rPr lang="zh-TW" altLang="en-US" dirty="0" smtClean="0"/>
              <a:t>各人提供資料後，會一同討論</a:t>
            </a:r>
            <a:r>
              <a:rPr lang="zh-HK" altLang="en-US" dirty="0"/>
              <a:t>福利計</a:t>
            </a:r>
            <a:r>
              <a:rPr lang="zh-HK" altLang="en-US" dirty="0" smtClean="0"/>
              <a:t>劃</a:t>
            </a:r>
            <a:r>
              <a:rPr lang="zh-TW" altLang="en-US" dirty="0" smtClean="0"/>
              <a:t>，老師可表達意見及記下需於學校跟進學生的部份。</a:t>
            </a:r>
            <a:endParaRPr lang="zh-HK" altLang="en-US" dirty="0"/>
          </a:p>
        </p:txBody>
      </p:sp>
      <p:sp>
        <p:nvSpPr>
          <p:cNvPr id="4" name="矩形 3"/>
          <p:cNvSpPr/>
          <p:nvPr/>
        </p:nvSpPr>
        <p:spPr>
          <a:xfrm>
            <a:off x="3943350" y="5923047"/>
            <a:ext cx="4572000" cy="507831"/>
          </a:xfrm>
          <a:prstGeom prst="rect">
            <a:avLst/>
          </a:prstGeom>
        </p:spPr>
        <p:txBody>
          <a:bodyPr>
            <a:spAutoFit/>
          </a:bodyPr>
          <a:lstStyle/>
          <a:p>
            <a:r>
              <a:rPr lang="zh-TW" altLang="en-US" sz="1350" dirty="0"/>
              <a:t>資料來源</a:t>
            </a:r>
            <a:r>
              <a:rPr lang="en-US" altLang="zh-TW" sz="1350" dirty="0"/>
              <a:t>︰</a:t>
            </a:r>
            <a:r>
              <a:rPr lang="zh-HK" altLang="en-US" sz="1350" dirty="0"/>
              <a:t>社會福利署</a:t>
            </a:r>
            <a:r>
              <a:rPr lang="en-US" altLang="zh-HK" sz="1350" dirty="0"/>
              <a:t>- </a:t>
            </a:r>
            <a:r>
              <a:rPr lang="zh-HK" altLang="en-US" sz="1350" dirty="0"/>
              <a:t>處理虐待兒童個案程序指引</a:t>
            </a:r>
          </a:p>
          <a:p>
            <a:endParaRPr lang="zh-HK" altLang="en-US" sz="1350" dirty="0"/>
          </a:p>
        </p:txBody>
      </p:sp>
    </p:spTree>
    <p:extLst>
      <p:ext uri="{BB962C8B-B14F-4D97-AF65-F5344CB8AC3E}">
        <p14:creationId xmlns:p14="http://schemas.microsoft.com/office/powerpoint/2010/main" val="42590517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個案二</a:t>
            </a:r>
            <a:endParaRPr lang="zh-HK" altLang="en-US" dirty="0"/>
          </a:p>
        </p:txBody>
      </p:sp>
      <p:sp>
        <p:nvSpPr>
          <p:cNvPr id="3" name="內容版面配置區 2"/>
          <p:cNvSpPr>
            <a:spLocks noGrp="1"/>
          </p:cNvSpPr>
          <p:nvPr>
            <p:ph idx="1"/>
          </p:nvPr>
        </p:nvSpPr>
        <p:spPr/>
        <p:txBody>
          <a:bodyPr/>
          <a:lstStyle/>
          <a:p>
            <a:r>
              <a:rPr lang="zh-TW" altLang="en-US" dirty="0" smtClean="0"/>
              <a:t>一天，班主任於空堂回覆家長的電話，家長十分激動，提及學生的成績與功課，言語間提及會與兒子一同尋死 </a:t>
            </a:r>
            <a:r>
              <a:rPr lang="en-US" altLang="zh-TW" dirty="0" smtClean="0"/>
              <a:t>(</a:t>
            </a:r>
            <a:r>
              <a:rPr lang="zh-TW" altLang="en-US" dirty="0" smtClean="0"/>
              <a:t>打死兒子後跳樓或燒炭</a:t>
            </a:r>
            <a:r>
              <a:rPr lang="en-US" altLang="zh-TW" dirty="0" smtClean="0"/>
              <a:t>)</a:t>
            </a:r>
            <a:r>
              <a:rPr lang="zh-TW" altLang="en-US" dirty="0" smtClean="0"/>
              <a:t>。</a:t>
            </a:r>
            <a:endParaRPr lang="en-US" altLang="zh-TW" dirty="0" smtClean="0"/>
          </a:p>
          <a:p>
            <a:endParaRPr lang="en-US" altLang="zh-TW" dirty="0" smtClean="0"/>
          </a:p>
          <a:p>
            <a:r>
              <a:rPr lang="zh-TW" altLang="en-US" dirty="0" smtClean="0"/>
              <a:t>學生於一年級為新來港學童，被教育心理學家評為智障學生，及兩年後覆檢為有限智能。</a:t>
            </a:r>
            <a:endParaRPr lang="en-US" altLang="zh-TW" dirty="0" smtClean="0"/>
          </a:p>
          <a:p>
            <a:endParaRPr lang="en-US" altLang="zh-TW" dirty="0" smtClean="0"/>
          </a:p>
          <a:p>
            <a:endParaRPr lang="zh-HK" altLang="en-US" dirty="0"/>
          </a:p>
        </p:txBody>
      </p:sp>
      <p:sp>
        <p:nvSpPr>
          <p:cNvPr id="4" name="爆炸 2 3"/>
          <p:cNvSpPr/>
          <p:nvPr/>
        </p:nvSpPr>
        <p:spPr>
          <a:xfrm>
            <a:off x="2805343" y="4351487"/>
            <a:ext cx="3533313" cy="1964184"/>
          </a:xfrm>
          <a:prstGeom prst="irregularSeal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t>如果你是班主任，你會如何處理？</a:t>
            </a:r>
            <a:endParaRPr lang="zh-HK" altLang="en-US" sz="1350" dirty="0"/>
          </a:p>
        </p:txBody>
      </p:sp>
      <p:sp>
        <p:nvSpPr>
          <p:cNvPr id="5" name="爆炸 2 4"/>
          <p:cNvSpPr/>
          <p:nvPr/>
        </p:nvSpPr>
        <p:spPr>
          <a:xfrm>
            <a:off x="5446643" y="4351487"/>
            <a:ext cx="3533313" cy="1964184"/>
          </a:xfrm>
          <a:prstGeom prst="irregularSeal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t>未出現的虐兒，需如何處理？</a:t>
            </a:r>
            <a:endParaRPr lang="zh-HK" altLang="en-US" sz="1350" dirty="0"/>
          </a:p>
        </p:txBody>
      </p:sp>
    </p:spTree>
    <p:extLst>
      <p:ext uri="{BB962C8B-B14F-4D97-AF65-F5344CB8AC3E}">
        <p14:creationId xmlns:p14="http://schemas.microsoft.com/office/powerpoint/2010/main" val="3529315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08482" y="976102"/>
            <a:ext cx="3530184" cy="994172"/>
          </a:xfrm>
        </p:spPr>
        <p:txBody>
          <a:bodyPr>
            <a:normAutofit/>
          </a:bodyPr>
          <a:lstStyle/>
          <a:p>
            <a:r>
              <a:rPr lang="zh-TW" altLang="en-US" sz="2700" dirty="0"/>
              <a:t>取得資料以協助學生</a:t>
            </a:r>
            <a:endParaRPr lang="zh-HK" altLang="en-US" sz="2700" dirty="0"/>
          </a:p>
        </p:txBody>
      </p:sp>
      <p:sp>
        <p:nvSpPr>
          <p:cNvPr id="4" name="矩形 3"/>
          <p:cNvSpPr/>
          <p:nvPr/>
        </p:nvSpPr>
        <p:spPr>
          <a:xfrm>
            <a:off x="775743" y="2228852"/>
            <a:ext cx="1877518" cy="83195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TW" altLang="en-US" sz="2100" dirty="0"/>
              <a:t>建立關係</a:t>
            </a:r>
            <a:endParaRPr lang="zh-HK" altLang="en-US" sz="2100" dirty="0"/>
          </a:p>
        </p:txBody>
      </p:sp>
      <p:sp>
        <p:nvSpPr>
          <p:cNvPr id="5" name="矩形 4"/>
          <p:cNvSpPr/>
          <p:nvPr/>
        </p:nvSpPr>
        <p:spPr>
          <a:xfrm>
            <a:off x="775743" y="4922309"/>
            <a:ext cx="1877518" cy="83195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TW" altLang="en-US" sz="2100" dirty="0"/>
              <a:t>處理與跟進</a:t>
            </a:r>
            <a:endParaRPr lang="zh-HK" altLang="en-US" sz="2100" dirty="0"/>
          </a:p>
        </p:txBody>
      </p:sp>
      <p:sp>
        <p:nvSpPr>
          <p:cNvPr id="6" name="矩形 5"/>
          <p:cNvSpPr/>
          <p:nvPr/>
        </p:nvSpPr>
        <p:spPr>
          <a:xfrm>
            <a:off x="775743" y="3565701"/>
            <a:ext cx="1877518" cy="83195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zh-TW" altLang="en-US" sz="2100" dirty="0"/>
              <a:t>學生說出事件</a:t>
            </a:r>
            <a:endParaRPr lang="zh-HK" altLang="en-US" sz="21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61391" y="913208"/>
            <a:ext cx="1071563" cy="1071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descr="剔的圖片搜尋結果"/>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30324" y="972673"/>
            <a:ext cx="1048023" cy="952633"/>
          </a:xfrm>
          <a:prstGeom prst="rect">
            <a:avLst/>
          </a:prstGeom>
          <a:noFill/>
          <a:extLst>
            <a:ext uri="{909E8E84-426E-40DD-AFC4-6F175D3DCCD1}">
              <a14:hiddenFill xmlns:a14="http://schemas.microsoft.com/office/drawing/2010/main">
                <a:solidFill>
                  <a:srgbClr val="FFFFFF"/>
                </a:solidFill>
              </a14:hiddenFill>
            </a:ext>
          </a:extLst>
        </p:spPr>
      </p:pic>
      <p:sp>
        <p:nvSpPr>
          <p:cNvPr id="7" name="圓角矩形 6"/>
          <p:cNvSpPr/>
          <p:nvPr/>
        </p:nvSpPr>
        <p:spPr>
          <a:xfrm>
            <a:off x="3226756" y="2020694"/>
            <a:ext cx="2540833" cy="117502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ltLang="zh-TW" sz="1500" dirty="0"/>
          </a:p>
          <a:p>
            <a:pPr algn="ctr"/>
            <a:r>
              <a:rPr lang="en-US" altLang="zh-TW" sz="1500" dirty="0"/>
              <a:t>-</a:t>
            </a:r>
            <a:r>
              <a:rPr lang="zh-TW" altLang="en-US" sz="1500" dirty="0"/>
              <a:t>穩定及紓緩學生情緒</a:t>
            </a:r>
            <a:endParaRPr lang="en-US" altLang="zh-TW" sz="1500" dirty="0"/>
          </a:p>
          <a:p>
            <a:pPr algn="ctr"/>
            <a:r>
              <a:rPr lang="en-US" altLang="zh-TW" sz="1500" dirty="0"/>
              <a:t>-</a:t>
            </a:r>
            <a:r>
              <a:rPr lang="zh-TW" altLang="en-US" sz="1500" dirty="0"/>
              <a:t>直接告知老師的關心</a:t>
            </a:r>
            <a:endParaRPr lang="en-US" altLang="zh-TW" sz="1500" dirty="0"/>
          </a:p>
          <a:p>
            <a:pPr algn="ctr"/>
            <a:r>
              <a:rPr lang="en-US" altLang="zh-TW" sz="1500" dirty="0"/>
              <a:t>-</a:t>
            </a:r>
            <a:r>
              <a:rPr lang="zh-TW" altLang="en-US" sz="1500" dirty="0"/>
              <a:t>先讓學生放鬆，說話及玩遊戲</a:t>
            </a:r>
            <a:endParaRPr lang="en-US" altLang="zh-TW" sz="1500" dirty="0"/>
          </a:p>
          <a:p>
            <a:pPr algn="ctr"/>
            <a:endParaRPr lang="zh-HK" altLang="en-US" sz="1350" dirty="0"/>
          </a:p>
        </p:txBody>
      </p:sp>
      <p:sp>
        <p:nvSpPr>
          <p:cNvPr id="11" name="圓角矩形 10"/>
          <p:cNvSpPr/>
          <p:nvPr/>
        </p:nvSpPr>
        <p:spPr>
          <a:xfrm>
            <a:off x="6264004" y="2057319"/>
            <a:ext cx="2540833" cy="117502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zh-TW" sz="1500" dirty="0"/>
              <a:t>-</a:t>
            </a:r>
            <a:r>
              <a:rPr lang="zh-TW" altLang="en-US" sz="1500" dirty="0"/>
              <a:t>過份表現擔憂</a:t>
            </a:r>
            <a:endParaRPr lang="en-US" altLang="zh-TW" sz="1500" dirty="0"/>
          </a:p>
          <a:p>
            <a:pPr algn="ctr"/>
            <a:r>
              <a:rPr lang="en-US" altLang="zh-TW" sz="1500" dirty="0"/>
              <a:t>-</a:t>
            </a:r>
            <a:r>
              <a:rPr lang="zh-TW" altLang="en-US" sz="1500" dirty="0"/>
              <a:t>立即談及事件嚴重</a:t>
            </a:r>
            <a:endParaRPr lang="zh-HK" altLang="en-US" sz="1500" dirty="0"/>
          </a:p>
        </p:txBody>
      </p:sp>
      <p:sp>
        <p:nvSpPr>
          <p:cNvPr id="12" name="圓角矩形 11"/>
          <p:cNvSpPr/>
          <p:nvPr/>
        </p:nvSpPr>
        <p:spPr>
          <a:xfrm>
            <a:off x="3226756" y="3394170"/>
            <a:ext cx="2540833" cy="117502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zh-TW" sz="1500" dirty="0"/>
              <a:t>-</a:t>
            </a:r>
            <a:r>
              <a:rPr lang="zh-TW" altLang="en-US" sz="1500" dirty="0"/>
              <a:t>盡量讓學生自我表達更多</a:t>
            </a:r>
            <a:endParaRPr lang="en-US" altLang="zh-TW" sz="1500" dirty="0"/>
          </a:p>
          <a:p>
            <a:pPr algn="ctr"/>
            <a:r>
              <a:rPr lang="en-US" altLang="zh-TW" sz="1500" dirty="0"/>
              <a:t>-</a:t>
            </a:r>
            <a:r>
              <a:rPr lang="zh-TW" altLang="en-US" sz="1500" dirty="0"/>
              <a:t>專心聆聽</a:t>
            </a:r>
            <a:endParaRPr lang="en-US" altLang="zh-TW" sz="1500" dirty="0"/>
          </a:p>
          <a:p>
            <a:pPr algn="ctr"/>
            <a:r>
              <a:rPr lang="en-US" altLang="zh-TW" sz="1500" dirty="0"/>
              <a:t>-</a:t>
            </a:r>
            <a:r>
              <a:rPr lang="zh-TW" altLang="en-US" sz="1500" dirty="0"/>
              <a:t>少量回應，但對關鍵作出提問</a:t>
            </a:r>
            <a:endParaRPr lang="zh-HK" altLang="en-US" sz="1500" dirty="0"/>
          </a:p>
        </p:txBody>
      </p:sp>
      <p:sp>
        <p:nvSpPr>
          <p:cNvPr id="13" name="圓角矩形 12"/>
          <p:cNvSpPr/>
          <p:nvPr/>
        </p:nvSpPr>
        <p:spPr>
          <a:xfrm>
            <a:off x="3226756" y="4750778"/>
            <a:ext cx="2540833" cy="117502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zh-TW" sz="1500" dirty="0"/>
              <a:t>-</a:t>
            </a:r>
            <a:r>
              <a:rPr lang="zh-TW" altLang="en-US" sz="1500" dirty="0"/>
              <a:t>通知相關人員，如</a:t>
            </a:r>
            <a:r>
              <a:rPr lang="en-US" altLang="zh-TW" sz="1500" dirty="0"/>
              <a:t>︰</a:t>
            </a:r>
            <a:r>
              <a:rPr lang="zh-TW" altLang="en-US" sz="1500" dirty="0"/>
              <a:t>社工、家長、校長及危機小組成員</a:t>
            </a:r>
            <a:endParaRPr lang="en-US" altLang="zh-TW" sz="1500" dirty="0"/>
          </a:p>
          <a:p>
            <a:pPr algn="ctr"/>
            <a:r>
              <a:rPr lang="en-US" altLang="zh-TW" sz="1500" dirty="0"/>
              <a:t>-</a:t>
            </a:r>
            <a:r>
              <a:rPr lang="zh-TW" altLang="en-US" sz="1500" dirty="0"/>
              <a:t>給予合宜的愛與關懷</a:t>
            </a:r>
            <a:endParaRPr lang="zh-HK" altLang="en-US" sz="1500" dirty="0"/>
          </a:p>
        </p:txBody>
      </p:sp>
      <p:sp>
        <p:nvSpPr>
          <p:cNvPr id="14" name="圓角矩形 13"/>
          <p:cNvSpPr/>
          <p:nvPr/>
        </p:nvSpPr>
        <p:spPr>
          <a:xfrm>
            <a:off x="6260256" y="3394169"/>
            <a:ext cx="2540833" cy="117502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zh-TW" sz="1500" dirty="0"/>
              <a:t>-</a:t>
            </a:r>
            <a:r>
              <a:rPr lang="zh-TW" altLang="en-US" sz="1500" dirty="0"/>
              <a:t>胡亂停止學生說話</a:t>
            </a:r>
            <a:endParaRPr lang="en-US" altLang="zh-TW" sz="1500" dirty="0"/>
          </a:p>
          <a:p>
            <a:pPr algn="ctr"/>
            <a:r>
              <a:rPr lang="en-US" altLang="zh-TW" sz="1500" dirty="0"/>
              <a:t>-</a:t>
            </a:r>
            <a:r>
              <a:rPr lang="zh-TW" altLang="en-US" sz="1500" dirty="0"/>
              <a:t>避免要學生不斷重複說出受傷的經歷</a:t>
            </a:r>
            <a:endParaRPr lang="zh-HK" altLang="en-US" sz="1500" dirty="0"/>
          </a:p>
        </p:txBody>
      </p:sp>
      <p:sp>
        <p:nvSpPr>
          <p:cNvPr id="15" name="圓角矩形 14"/>
          <p:cNvSpPr/>
          <p:nvPr/>
        </p:nvSpPr>
        <p:spPr>
          <a:xfrm>
            <a:off x="6260254" y="4750776"/>
            <a:ext cx="2540833" cy="117502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zh-TW" sz="1500" dirty="0"/>
              <a:t>-</a:t>
            </a:r>
            <a:r>
              <a:rPr lang="zh-TW" altLang="en-US" sz="1500" dirty="0"/>
              <a:t>隱藏事件</a:t>
            </a:r>
            <a:endParaRPr lang="en-US" altLang="zh-TW" sz="1500" dirty="0"/>
          </a:p>
          <a:p>
            <a:pPr algn="ctr"/>
            <a:r>
              <a:rPr lang="en-US" altLang="zh-TW" sz="1500" dirty="0"/>
              <a:t>-</a:t>
            </a:r>
            <a:r>
              <a:rPr lang="zh-TW" altLang="en-US" sz="1500" dirty="0"/>
              <a:t>過度於事後關心學生，讓他</a:t>
            </a:r>
            <a:r>
              <a:rPr lang="en-US" altLang="zh-TW" sz="1500" dirty="0"/>
              <a:t>/</a:t>
            </a:r>
            <a:r>
              <a:rPr lang="zh-TW" altLang="en-US" sz="1500" dirty="0"/>
              <a:t>她自然過度事件</a:t>
            </a:r>
            <a:endParaRPr lang="zh-HK" altLang="en-US" sz="1500" dirty="0"/>
          </a:p>
        </p:txBody>
      </p:sp>
      <p:cxnSp>
        <p:nvCxnSpPr>
          <p:cNvPr id="9" name="直線單箭頭接點 8"/>
          <p:cNvCxnSpPr/>
          <p:nvPr/>
        </p:nvCxnSpPr>
        <p:spPr>
          <a:xfrm>
            <a:off x="382250" y="2228853"/>
            <a:ext cx="0" cy="3339058"/>
          </a:xfrm>
          <a:prstGeom prst="straightConnector1">
            <a:avLst/>
          </a:prstGeom>
          <a:ln w="127000" cmpd="sng">
            <a:solidFill>
              <a:srgbClr val="00B050"/>
            </a:solidFill>
            <a:tailEnd type="arrow"/>
          </a:ln>
          <a:effectLst>
            <a:glow rad="127000">
              <a:schemeClr val="bg1"/>
            </a:glo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09056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6A140405B7A4D4DB671BC55BC966BAA" ma:contentTypeVersion="0" ma:contentTypeDescription="Create a new document." ma:contentTypeScope="" ma:versionID="f7e5ee24bc16741a6ac306dc8bf18322">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D09B66F-7661-414A-B6BC-DE2A6EBC3131}">
  <ds:schemaRefs>
    <ds:schemaRef ds:uri="http://schemas.microsoft.com/office/2006/documentManagement/types"/>
    <ds:schemaRef ds:uri="http://purl.org/dc/dcmitype/"/>
    <ds:schemaRef ds:uri="http://purl.org/dc/terms/"/>
    <ds:schemaRef ds:uri="http://schemas.microsoft.com/office/infopath/2007/PartnerControls"/>
    <ds:schemaRef ds:uri="http://purl.org/dc/elements/1.1/"/>
    <ds:schemaRef ds:uri="http://schemas.openxmlformats.org/package/2006/metadata/core-propertie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157FAA29-E0FC-43A5-9F6B-9A80F56EC9BD}">
  <ds:schemaRefs>
    <ds:schemaRef ds:uri="http://schemas.microsoft.com/sharepoint/v3/contenttype/forms"/>
  </ds:schemaRefs>
</ds:datastoreItem>
</file>

<file path=customXml/itemProps3.xml><?xml version="1.0" encoding="utf-8"?>
<ds:datastoreItem xmlns:ds="http://schemas.openxmlformats.org/officeDocument/2006/customXml" ds:itemID="{4DB6B48B-EE14-4CB0-BCE8-B9F0EB477F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981</TotalTime>
  <Words>1355</Words>
  <Application>Microsoft Office PowerPoint</Application>
  <PresentationFormat>如螢幕大小 (4:3)</PresentationFormat>
  <Paragraphs>182</Paragraphs>
  <Slides>22</Slides>
  <Notes>0</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22</vt:i4>
      </vt:variant>
    </vt:vector>
  </HeadingPairs>
  <TitlesOfParts>
    <vt:vector size="27" baseType="lpstr">
      <vt:lpstr>新細明體</vt:lpstr>
      <vt:lpstr>Arial</vt:lpstr>
      <vt:lpstr>Calibri</vt:lpstr>
      <vt:lpstr>Calibri Light</vt:lpstr>
      <vt:lpstr>Office 佈景主題</vt:lpstr>
      <vt:lpstr>預防與處理</vt:lpstr>
      <vt:lpstr>分享內容</vt:lpstr>
      <vt:lpstr>個案一</vt:lpstr>
      <vt:lpstr>家長的反應</vt:lpstr>
      <vt:lpstr>通知家長的疑惑</vt:lpstr>
      <vt:lpstr>個案一發展</vt:lpstr>
      <vt:lpstr>懷疑虐待兒童多專業個案會議(MDCC)</vt:lpstr>
      <vt:lpstr>個案二</vt:lpstr>
      <vt:lpstr>取得資料以協助學生</vt:lpstr>
      <vt:lpstr>個案二小反思</vt:lpstr>
      <vt:lpstr>個案二︰發展</vt:lpstr>
      <vt:lpstr>如何得到警方協助？</vt:lpstr>
      <vt:lpstr>處理虐兒個案實質程序</vt:lpstr>
      <vt:lpstr>實質處理程序</vt:lpstr>
      <vt:lpstr>個案反思</vt:lpstr>
      <vt:lpstr>學校預防工作</vt:lpstr>
      <vt:lpstr>日常生命教育</vt:lpstr>
      <vt:lpstr>PowerPoint 簡報</vt:lpstr>
      <vt:lpstr>PowerPoint 簡報</vt:lpstr>
      <vt:lpstr>PowerPoint 簡報</vt:lpstr>
      <vt:lpstr>教師的洞察</vt:lpstr>
      <vt:lpstr>總結</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Administrator</dc:creator>
  <cp:lastModifiedBy>CHAN, Lai-kwan Cynthia</cp:lastModifiedBy>
  <cp:revision>178</cp:revision>
  <cp:lastPrinted>2018-05-11T09:09:36Z</cp:lastPrinted>
  <dcterms:created xsi:type="dcterms:W3CDTF">2017-09-29T02:39:48Z</dcterms:created>
  <dcterms:modified xsi:type="dcterms:W3CDTF">2018-05-30T07:34:00Z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0x01010026A140405B7A4D4DB671BC55BC966BAA</vt:lpwstr>
  </property>
</Properties>
</file>