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notesMasterIdLst>
    <p:notesMasterId r:id="rId31"/>
  </p:notesMasterIdLst>
  <p:handoutMasterIdLst>
    <p:handoutMasterId r:id="rId32"/>
  </p:handoutMasterIdLst>
  <p:sldIdLst>
    <p:sldId id="303" r:id="rId6"/>
    <p:sldId id="304" r:id="rId7"/>
    <p:sldId id="305" r:id="rId8"/>
    <p:sldId id="306"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19" r:id="rId22"/>
    <p:sldId id="320" r:id="rId23"/>
    <p:sldId id="321" r:id="rId24"/>
    <p:sldId id="322" r:id="rId25"/>
    <p:sldId id="323" r:id="rId26"/>
    <p:sldId id="324" r:id="rId27"/>
    <p:sldId id="325" r:id="rId28"/>
    <p:sldId id="326" r:id="rId29"/>
    <p:sldId id="327" r:id="rId30"/>
  </p:sldIdLst>
  <p:sldSz cx="9144000" cy="6858000" type="screen4x3"/>
  <p:notesSz cx="6807200" cy="9939338"/>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AFD"/>
    <a:srgbClr val="14FC1F"/>
    <a:srgbClr val="C1FFEF"/>
    <a:srgbClr val="FFFFCC"/>
    <a:srgbClr val="FFFF00"/>
    <a:srgbClr val="FF99CC"/>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4737" autoAdjust="0"/>
  </p:normalViewPr>
  <p:slideViewPr>
    <p:cSldViewPr snapToGrid="0">
      <p:cViewPr varScale="1">
        <p:scale>
          <a:sx n="87" d="100"/>
          <a:sy n="87" d="100"/>
        </p:scale>
        <p:origin x="990" y="9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C923A6D-209B-4AEB-B6B0-1081DFE79C88}" type="datetimeFigureOut">
              <a:rPr lang="zh-HK" altLang="en-US" smtClean="0"/>
              <a:t>23/5/2018</a:t>
            </a:fld>
            <a:endParaRPr lang="zh-HK" altLang="en-US"/>
          </a:p>
        </p:txBody>
      </p:sp>
      <p:sp>
        <p:nvSpPr>
          <p:cNvPr id="4" name="頁尾版面配置區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E795D7E4-61B0-4A2B-9F41-4C2FB63A4447}" type="slidenum">
              <a:rPr lang="zh-HK" altLang="en-US" smtClean="0"/>
              <a:t>‹#›</a:t>
            </a:fld>
            <a:endParaRPr lang="zh-HK" altLang="en-US"/>
          </a:p>
        </p:txBody>
      </p:sp>
    </p:spTree>
    <p:extLst>
      <p:ext uri="{BB962C8B-B14F-4D97-AF65-F5344CB8AC3E}">
        <p14:creationId xmlns:p14="http://schemas.microsoft.com/office/powerpoint/2010/main" val="38410696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92B926D-98DE-4172-B681-B9F5E5603317}" type="datetimeFigureOut">
              <a:rPr lang="zh-HK" altLang="en-US" smtClean="0"/>
              <a:pPr/>
              <a:t>23/5/2018</a:t>
            </a:fld>
            <a:endParaRPr lang="zh-HK" altLang="en-US"/>
          </a:p>
        </p:txBody>
      </p:sp>
      <p:sp>
        <p:nvSpPr>
          <p:cNvPr id="4" name="投影片圖像版面配置區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6" name="頁尾版面配置區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91BB9E9-A31B-4144-996A-CF3CE93E024C}" type="slidenum">
              <a:rPr lang="zh-HK" altLang="en-US" smtClean="0"/>
              <a:pPr/>
              <a:t>‹#›</a:t>
            </a:fld>
            <a:endParaRPr lang="zh-HK" altLang="en-US"/>
          </a:p>
        </p:txBody>
      </p:sp>
    </p:spTree>
    <p:extLst>
      <p:ext uri="{BB962C8B-B14F-4D97-AF65-F5344CB8AC3E}">
        <p14:creationId xmlns:p14="http://schemas.microsoft.com/office/powerpoint/2010/main" val="433427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591BB9E9-A31B-4144-996A-CF3CE93E024C}" type="slidenum">
              <a:rPr lang="zh-HK" altLang="en-US" smtClean="0">
                <a:solidFill>
                  <a:prstClr val="black"/>
                </a:solidFill>
              </a:rPr>
              <a:pPr/>
              <a:t>23</a:t>
            </a:fld>
            <a:endParaRPr lang="zh-HK" altLang="en-US">
              <a:solidFill>
                <a:prstClr val="black"/>
              </a:solidFill>
            </a:endParaRPr>
          </a:p>
        </p:txBody>
      </p:sp>
    </p:spTree>
    <p:extLst>
      <p:ext uri="{BB962C8B-B14F-4D97-AF65-F5344CB8AC3E}">
        <p14:creationId xmlns:p14="http://schemas.microsoft.com/office/powerpoint/2010/main" val="411260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1122363"/>
            <a:ext cx="6858000" cy="2387600"/>
          </a:xfrm>
        </p:spPr>
        <p:txBody>
          <a:bodyPr anchor="b"/>
          <a:lstStyle>
            <a:lvl1pPr algn="ctr">
              <a:defRPr sz="4500"/>
            </a:lvl1pPr>
          </a:lstStyle>
          <a:p>
            <a:r>
              <a:rPr lang="zh-TW" altLang="en-US" smtClean="0"/>
              <a:t>按一下以編輯母片標題樣式</a:t>
            </a:r>
            <a:endParaRPr lang="zh-HK" altLang="en-US"/>
          </a:p>
        </p:txBody>
      </p:sp>
      <p:sp>
        <p:nvSpPr>
          <p:cNvPr id="3" name="副標題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smtClean="0"/>
              <a:t>按一下以編輯母片副標題樣式</a:t>
            </a:r>
            <a:endParaRPr lang="zh-HK" altLang="en-US"/>
          </a:p>
        </p:txBody>
      </p:sp>
      <p:sp>
        <p:nvSpPr>
          <p:cNvPr id="4" name="日期版面配置區 3"/>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HK"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3071115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HK"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2990866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43675" y="365125"/>
            <a:ext cx="1971675" cy="5811838"/>
          </a:xfrm>
        </p:spPr>
        <p:txBody>
          <a:bodyPr vert="eaVert"/>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a:xfrm>
            <a:off x="628650" y="365125"/>
            <a:ext cx="5800725"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HK"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2956927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1122363"/>
            <a:ext cx="6858000" cy="2387600"/>
          </a:xfrm>
        </p:spPr>
        <p:txBody>
          <a:bodyPr anchor="b"/>
          <a:lstStyle>
            <a:lvl1pPr algn="ctr">
              <a:defRPr sz="4500"/>
            </a:lvl1pPr>
          </a:lstStyle>
          <a:p>
            <a:r>
              <a:rPr lang="zh-TW" altLang="en-US" smtClean="0"/>
              <a:t>按一下以編輯母片標題樣式</a:t>
            </a:r>
            <a:endParaRPr lang="zh-HK" altLang="en-US"/>
          </a:p>
        </p:txBody>
      </p:sp>
      <p:sp>
        <p:nvSpPr>
          <p:cNvPr id="3" name="副標題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TW" altLang="en-US" smtClean="0"/>
              <a:t>按一下以編輯母片副標題樣式</a:t>
            </a:r>
            <a:endParaRPr lang="zh-HK" altLang="en-US"/>
          </a:p>
        </p:txBody>
      </p:sp>
      <p:sp>
        <p:nvSpPr>
          <p:cNvPr id="4" name="日期版面配置區 3"/>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HK"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93026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HK"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42887458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9"/>
            <a:ext cx="7886700" cy="2852737"/>
          </a:xfrm>
        </p:spPr>
        <p:txBody>
          <a:bodyPr anchor="b"/>
          <a:lstStyle>
            <a:lvl1pPr>
              <a:defRPr sz="4500"/>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HK"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34627801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sz="half" idx="1"/>
          </p:nvPr>
        </p:nvSpPr>
        <p:spPr>
          <a:xfrm>
            <a:off x="6286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內容版面配置區 3"/>
          <p:cNvSpPr>
            <a:spLocks noGrp="1"/>
          </p:cNvSpPr>
          <p:nvPr>
            <p:ph sz="half" idx="2"/>
          </p:nvPr>
        </p:nvSpPr>
        <p:spPr>
          <a:xfrm>
            <a:off x="46291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日期版面配置區 4"/>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HK"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2825599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29841" y="365126"/>
            <a:ext cx="7886700" cy="1325563"/>
          </a:xfrm>
        </p:spPr>
        <p:txBody>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4" name="內容版面配置區 3"/>
          <p:cNvSpPr>
            <a:spLocks noGrp="1"/>
          </p:cNvSpPr>
          <p:nvPr>
            <p:ph sz="half" idx="2"/>
          </p:nvPr>
        </p:nvSpPr>
        <p:spPr>
          <a:xfrm>
            <a:off x="629842" y="2505075"/>
            <a:ext cx="3868340"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文字版面配置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29150" y="2505075"/>
            <a:ext cx="3887391"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7" name="日期版面配置區 6"/>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8" name="頁尾版面配置區 7"/>
          <p:cNvSpPr>
            <a:spLocks noGrp="1"/>
          </p:cNvSpPr>
          <p:nvPr>
            <p:ph type="ftr" sz="quarter" idx="11"/>
          </p:nvPr>
        </p:nvSpPr>
        <p:spPr/>
        <p:txBody>
          <a:bodyPr/>
          <a:lstStyle/>
          <a:p>
            <a:endParaRPr lang="zh-HK" altLang="en-US">
              <a:solidFill>
                <a:prstClr val="black">
                  <a:tint val="75000"/>
                </a:prstClr>
              </a:solidFill>
            </a:endParaRPr>
          </a:p>
        </p:txBody>
      </p:sp>
      <p:sp>
        <p:nvSpPr>
          <p:cNvPr id="9" name="投影片編號版面配置區 8"/>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34685353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日期版面配置區 2"/>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4" name="頁尾版面配置區 3"/>
          <p:cNvSpPr>
            <a:spLocks noGrp="1"/>
          </p:cNvSpPr>
          <p:nvPr>
            <p:ph type="ftr" sz="quarter" idx="11"/>
          </p:nvPr>
        </p:nvSpPr>
        <p:spPr/>
        <p:txBody>
          <a:bodyPr/>
          <a:lstStyle/>
          <a:p>
            <a:endParaRPr lang="zh-HK" altLang="en-US">
              <a:solidFill>
                <a:prstClr val="black">
                  <a:tint val="75000"/>
                </a:prstClr>
              </a:solidFill>
            </a:endParaRPr>
          </a:p>
        </p:txBody>
      </p:sp>
      <p:sp>
        <p:nvSpPr>
          <p:cNvPr id="5" name="投影片編號版面配置區 4"/>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6423064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3" name="頁尾版面配置區 2"/>
          <p:cNvSpPr>
            <a:spLocks noGrp="1"/>
          </p:cNvSpPr>
          <p:nvPr>
            <p:ph type="ftr" sz="quarter" idx="11"/>
          </p:nvPr>
        </p:nvSpPr>
        <p:spPr/>
        <p:txBody>
          <a:bodyPr/>
          <a:lstStyle/>
          <a:p>
            <a:endParaRPr lang="zh-HK" altLang="en-US">
              <a:solidFill>
                <a:prstClr val="black">
                  <a:tint val="75000"/>
                </a:prstClr>
              </a:solidFill>
            </a:endParaRPr>
          </a:p>
        </p:txBody>
      </p:sp>
      <p:sp>
        <p:nvSpPr>
          <p:cNvPr id="4" name="投影片編號版面配置區 3"/>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33580725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29841" y="457200"/>
            <a:ext cx="2949178" cy="1600200"/>
          </a:xfrm>
        </p:spPr>
        <p:txBody>
          <a:bodyPr anchor="b"/>
          <a:lstStyle>
            <a:lvl1pPr>
              <a:defRPr sz="2400"/>
            </a:lvl1pPr>
          </a:lstStyle>
          <a:p>
            <a:r>
              <a:rPr lang="zh-TW" altLang="en-US" smtClean="0"/>
              <a:t>按一下以編輯母片標題樣式</a:t>
            </a:r>
            <a:endParaRPr lang="zh-HK" altLang="en-US"/>
          </a:p>
        </p:txBody>
      </p:sp>
      <p:sp>
        <p:nvSpPr>
          <p:cNvPr id="3" name="內容版面配置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文字版面配置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HK"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279236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HK"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29435391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29841" y="457200"/>
            <a:ext cx="2949178" cy="1600200"/>
          </a:xfrm>
        </p:spPr>
        <p:txBody>
          <a:bodyPr anchor="b"/>
          <a:lstStyle>
            <a:lvl1pPr>
              <a:defRPr sz="2400"/>
            </a:lvl1pPr>
          </a:lstStyle>
          <a:p>
            <a:r>
              <a:rPr lang="zh-TW" altLang="en-US" smtClean="0"/>
              <a:t>按一下以編輯母片標題樣式</a:t>
            </a:r>
            <a:endParaRPr lang="zh-HK" altLang="en-US"/>
          </a:p>
        </p:txBody>
      </p:sp>
      <p:sp>
        <p:nvSpPr>
          <p:cNvPr id="3" name="圖片版面配置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HK" altLang="en-US"/>
          </a:p>
        </p:txBody>
      </p:sp>
      <p:sp>
        <p:nvSpPr>
          <p:cNvPr id="4" name="文字版面配置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HK"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2679860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HK"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1624717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43675" y="365125"/>
            <a:ext cx="1971675" cy="5811838"/>
          </a:xfrm>
        </p:spPr>
        <p:txBody>
          <a:bodyPr vert="eaVert"/>
          <a:lstStyle/>
          <a:p>
            <a:r>
              <a:rPr lang="zh-TW" altLang="en-US" smtClean="0"/>
              <a:t>按一下以編輯母片標題樣式</a:t>
            </a:r>
            <a:endParaRPr lang="zh-HK" altLang="en-US"/>
          </a:p>
        </p:txBody>
      </p:sp>
      <p:sp>
        <p:nvSpPr>
          <p:cNvPr id="3" name="直排文字版面配置區 2"/>
          <p:cNvSpPr>
            <a:spLocks noGrp="1"/>
          </p:cNvSpPr>
          <p:nvPr>
            <p:ph type="body" orient="vert" idx="1"/>
          </p:nvPr>
        </p:nvSpPr>
        <p:spPr>
          <a:xfrm>
            <a:off x="628650" y="365125"/>
            <a:ext cx="5800725"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HK"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2488934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623888" y="1709739"/>
            <a:ext cx="7886700" cy="2852737"/>
          </a:xfrm>
        </p:spPr>
        <p:txBody>
          <a:bodyPr anchor="b"/>
          <a:lstStyle>
            <a:lvl1pPr>
              <a:defRPr sz="4500"/>
            </a:lvl1p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11"/>
          </p:nvPr>
        </p:nvSpPr>
        <p:spPr/>
        <p:txBody>
          <a:bodyPr/>
          <a:lstStyle/>
          <a:p>
            <a:endParaRPr lang="zh-HK" altLang="en-US">
              <a:solidFill>
                <a:prstClr val="black">
                  <a:tint val="75000"/>
                </a:prstClr>
              </a:solidFill>
            </a:endParaRPr>
          </a:p>
        </p:txBody>
      </p:sp>
      <p:sp>
        <p:nvSpPr>
          <p:cNvPr id="6" name="投影片編號版面配置區 5"/>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2154962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內容版面配置區 2"/>
          <p:cNvSpPr>
            <a:spLocks noGrp="1"/>
          </p:cNvSpPr>
          <p:nvPr>
            <p:ph sz="half" idx="1"/>
          </p:nvPr>
        </p:nvSpPr>
        <p:spPr>
          <a:xfrm>
            <a:off x="6286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內容版面配置區 3"/>
          <p:cNvSpPr>
            <a:spLocks noGrp="1"/>
          </p:cNvSpPr>
          <p:nvPr>
            <p:ph sz="half" idx="2"/>
          </p:nvPr>
        </p:nvSpPr>
        <p:spPr>
          <a:xfrm>
            <a:off x="46291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日期版面配置區 4"/>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HK"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1119425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629841" y="365126"/>
            <a:ext cx="7886700" cy="1325563"/>
          </a:xfrm>
        </p:spPr>
        <p:txBody>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4" name="內容版面配置區 3"/>
          <p:cNvSpPr>
            <a:spLocks noGrp="1"/>
          </p:cNvSpPr>
          <p:nvPr>
            <p:ph sz="half" idx="2"/>
          </p:nvPr>
        </p:nvSpPr>
        <p:spPr>
          <a:xfrm>
            <a:off x="629842" y="2505075"/>
            <a:ext cx="3868340"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5" name="文字版面配置區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29150" y="2505075"/>
            <a:ext cx="3887391"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7" name="日期版面配置區 6"/>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8" name="頁尾版面配置區 7"/>
          <p:cNvSpPr>
            <a:spLocks noGrp="1"/>
          </p:cNvSpPr>
          <p:nvPr>
            <p:ph type="ftr" sz="quarter" idx="11"/>
          </p:nvPr>
        </p:nvSpPr>
        <p:spPr/>
        <p:txBody>
          <a:bodyPr/>
          <a:lstStyle/>
          <a:p>
            <a:endParaRPr lang="zh-HK" altLang="en-US">
              <a:solidFill>
                <a:prstClr val="black">
                  <a:tint val="75000"/>
                </a:prstClr>
              </a:solidFill>
            </a:endParaRPr>
          </a:p>
        </p:txBody>
      </p:sp>
      <p:sp>
        <p:nvSpPr>
          <p:cNvPr id="9" name="投影片編號版面配置區 8"/>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104455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HK" altLang="en-US"/>
          </a:p>
        </p:txBody>
      </p:sp>
      <p:sp>
        <p:nvSpPr>
          <p:cNvPr id="3" name="日期版面配置區 2"/>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4" name="頁尾版面配置區 3"/>
          <p:cNvSpPr>
            <a:spLocks noGrp="1"/>
          </p:cNvSpPr>
          <p:nvPr>
            <p:ph type="ftr" sz="quarter" idx="11"/>
          </p:nvPr>
        </p:nvSpPr>
        <p:spPr/>
        <p:txBody>
          <a:bodyPr/>
          <a:lstStyle/>
          <a:p>
            <a:endParaRPr lang="zh-HK" altLang="en-US">
              <a:solidFill>
                <a:prstClr val="black">
                  <a:tint val="75000"/>
                </a:prstClr>
              </a:solidFill>
            </a:endParaRPr>
          </a:p>
        </p:txBody>
      </p:sp>
      <p:sp>
        <p:nvSpPr>
          <p:cNvPr id="5" name="投影片編號版面配置區 4"/>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2961620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3" name="頁尾版面配置區 2"/>
          <p:cNvSpPr>
            <a:spLocks noGrp="1"/>
          </p:cNvSpPr>
          <p:nvPr>
            <p:ph type="ftr" sz="quarter" idx="11"/>
          </p:nvPr>
        </p:nvSpPr>
        <p:spPr/>
        <p:txBody>
          <a:bodyPr/>
          <a:lstStyle/>
          <a:p>
            <a:endParaRPr lang="zh-HK" altLang="en-US">
              <a:solidFill>
                <a:prstClr val="black">
                  <a:tint val="75000"/>
                </a:prstClr>
              </a:solidFill>
            </a:endParaRPr>
          </a:p>
        </p:txBody>
      </p:sp>
      <p:sp>
        <p:nvSpPr>
          <p:cNvPr id="4" name="投影片編號版面配置區 3"/>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3507047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29841" y="457200"/>
            <a:ext cx="2949178" cy="1600200"/>
          </a:xfrm>
        </p:spPr>
        <p:txBody>
          <a:bodyPr anchor="b"/>
          <a:lstStyle>
            <a:lvl1pPr>
              <a:defRPr sz="2400"/>
            </a:lvl1pPr>
          </a:lstStyle>
          <a:p>
            <a:r>
              <a:rPr lang="zh-TW" altLang="en-US" smtClean="0"/>
              <a:t>按一下以編輯母片標題樣式</a:t>
            </a:r>
            <a:endParaRPr lang="zh-HK" altLang="en-US"/>
          </a:p>
        </p:txBody>
      </p:sp>
      <p:sp>
        <p:nvSpPr>
          <p:cNvPr id="3" name="內容版面配置區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文字版面配置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HK"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3009044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29841" y="457200"/>
            <a:ext cx="2949178" cy="1600200"/>
          </a:xfrm>
        </p:spPr>
        <p:txBody>
          <a:bodyPr anchor="b"/>
          <a:lstStyle>
            <a:lvl1pPr>
              <a:defRPr sz="2400"/>
            </a:lvl1pPr>
          </a:lstStyle>
          <a:p>
            <a:r>
              <a:rPr lang="zh-TW" altLang="en-US" smtClean="0"/>
              <a:t>按一下以編輯母片標題樣式</a:t>
            </a:r>
            <a:endParaRPr lang="zh-HK" altLang="en-US"/>
          </a:p>
        </p:txBody>
      </p:sp>
      <p:sp>
        <p:nvSpPr>
          <p:cNvPr id="3" name="圖片版面配置區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HK" altLang="en-US"/>
          </a:p>
        </p:txBody>
      </p:sp>
      <p:sp>
        <p:nvSpPr>
          <p:cNvPr id="4" name="文字版面配置區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6" name="頁尾版面配置區 5"/>
          <p:cNvSpPr>
            <a:spLocks noGrp="1"/>
          </p:cNvSpPr>
          <p:nvPr>
            <p:ph type="ftr" sz="quarter" idx="11"/>
          </p:nvPr>
        </p:nvSpPr>
        <p:spPr/>
        <p:txBody>
          <a:bodyPr/>
          <a:lstStyle/>
          <a:p>
            <a:endParaRPr lang="zh-HK" altLang="en-US">
              <a:solidFill>
                <a:prstClr val="black">
                  <a:tint val="75000"/>
                </a:prstClr>
              </a:solidFill>
            </a:endParaRPr>
          </a:p>
        </p:txBody>
      </p:sp>
      <p:sp>
        <p:nvSpPr>
          <p:cNvPr id="7" name="投影片編號版面配置區 6"/>
          <p:cNvSpPr>
            <a:spLocks noGrp="1"/>
          </p:cNvSpPr>
          <p:nvPr>
            <p:ph type="sldNum" sz="quarter" idx="12"/>
          </p:nvPr>
        </p:nvSpPr>
        <p:spPr/>
        <p:txBody>
          <a:body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1205998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71000" b="-71000"/>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HK" altLang="en-US">
              <a:solidFill>
                <a:prstClr val="black">
                  <a:tint val="75000"/>
                </a:prstClr>
              </a:solidFill>
            </a:endParaRPr>
          </a:p>
        </p:txBody>
      </p:sp>
      <p:sp>
        <p:nvSpPr>
          <p:cNvPr id="6" name="投影片編號版面配置區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20120336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H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71000" b="-71000"/>
          </a:stretch>
        </a:blipFill>
        <a:effectLst/>
      </p:bgPr>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smtClean="0"/>
              <a:t>按一下以編輯母片標題樣式</a:t>
            </a:r>
            <a:endParaRPr lang="zh-HK" altLang="en-US"/>
          </a:p>
        </p:txBody>
      </p:sp>
      <p:sp>
        <p:nvSpPr>
          <p:cNvPr id="3" name="文字版面配置區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4" name="日期版面配置區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7E89F69-D515-433C-929C-C623B9E24B47}" type="datetimeFigureOut">
              <a:rPr lang="zh-HK" altLang="en-US" smtClean="0">
                <a:solidFill>
                  <a:prstClr val="black">
                    <a:tint val="75000"/>
                  </a:prstClr>
                </a:solidFill>
              </a:rPr>
              <a:pPr/>
              <a:t>23/5/2018</a:t>
            </a:fld>
            <a:endParaRPr lang="zh-HK" altLang="en-US">
              <a:solidFill>
                <a:prstClr val="black">
                  <a:tint val="75000"/>
                </a:prstClr>
              </a:solidFill>
            </a:endParaRPr>
          </a:p>
        </p:txBody>
      </p:sp>
      <p:sp>
        <p:nvSpPr>
          <p:cNvPr id="5" name="頁尾版面配置區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HK" altLang="en-US">
              <a:solidFill>
                <a:prstClr val="black">
                  <a:tint val="75000"/>
                </a:prstClr>
              </a:solidFill>
            </a:endParaRPr>
          </a:p>
        </p:txBody>
      </p:sp>
      <p:sp>
        <p:nvSpPr>
          <p:cNvPr id="6" name="投影片編號版面配置區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38038E-E876-47A3-8845-F3C154D9C0F3}" type="slidenum">
              <a:rPr lang="zh-HK" altLang="en-US" smtClean="0">
                <a:solidFill>
                  <a:prstClr val="black">
                    <a:tint val="75000"/>
                  </a:prstClr>
                </a:solidFill>
              </a:rPr>
              <a:pPr/>
              <a:t>‹#›</a:t>
            </a:fld>
            <a:endParaRPr lang="zh-HK" altLang="en-US">
              <a:solidFill>
                <a:prstClr val="black">
                  <a:tint val="75000"/>
                </a:prstClr>
              </a:solidFill>
            </a:endParaRPr>
          </a:p>
        </p:txBody>
      </p:sp>
    </p:spTree>
    <p:extLst>
      <p:ext uri="{BB962C8B-B14F-4D97-AF65-F5344CB8AC3E}">
        <p14:creationId xmlns:p14="http://schemas.microsoft.com/office/powerpoint/2010/main" val="15612208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HK"/>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9_&#34389;&#29702;&#26657;&#20839;&#25079;&#30097;&#34384;&#20818;&#27231;&#21046;&#27969;&#31243;&#22294;.docx"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1187450"/>
            <a:ext cx="6858000" cy="1790700"/>
          </a:xfrm>
        </p:spPr>
        <p:txBody>
          <a:bodyPr/>
          <a:lstStyle/>
          <a:p>
            <a:r>
              <a:rPr lang="zh-TW" altLang="en-US" sz="5400" dirty="0"/>
              <a:t>學校預防</a:t>
            </a:r>
            <a:r>
              <a:rPr lang="zh-TW" altLang="en-US" sz="3600" dirty="0"/>
              <a:t>與</a:t>
            </a:r>
            <a:r>
              <a:rPr lang="zh-TW" altLang="en-US" sz="2700" dirty="0"/>
              <a:t>處理</a:t>
            </a:r>
            <a:endParaRPr lang="zh-HK" altLang="en-US" sz="2700" dirty="0"/>
          </a:p>
        </p:txBody>
      </p:sp>
      <p:sp>
        <p:nvSpPr>
          <p:cNvPr id="3" name="副標題 2"/>
          <p:cNvSpPr>
            <a:spLocks noGrp="1"/>
          </p:cNvSpPr>
          <p:nvPr>
            <p:ph type="subTitle" idx="1"/>
          </p:nvPr>
        </p:nvSpPr>
        <p:spPr>
          <a:xfrm>
            <a:off x="1143000" y="3723879"/>
            <a:ext cx="6858000" cy="1241822"/>
          </a:xfrm>
        </p:spPr>
        <p:txBody>
          <a:bodyPr/>
          <a:lstStyle/>
          <a:p>
            <a:r>
              <a:rPr lang="zh-TW" altLang="en-US" dirty="0" smtClean="0"/>
              <a:t>仁德天主教小學</a:t>
            </a:r>
            <a:endParaRPr lang="en-US" altLang="zh-TW" dirty="0" smtClean="0"/>
          </a:p>
          <a:p>
            <a:r>
              <a:rPr lang="zh-TW" altLang="en-US" dirty="0" smtClean="0"/>
              <a:t>陳善科校長</a:t>
            </a:r>
            <a:endParaRPr lang="zh-HK" altLang="en-US" dirty="0"/>
          </a:p>
        </p:txBody>
      </p:sp>
      <p:sp>
        <p:nvSpPr>
          <p:cNvPr id="4" name="矩形 3"/>
          <p:cNvSpPr/>
          <p:nvPr/>
        </p:nvSpPr>
        <p:spPr>
          <a:xfrm>
            <a:off x="2649418" y="4766926"/>
            <a:ext cx="3820277" cy="507831"/>
          </a:xfrm>
          <a:prstGeom prst="rect">
            <a:avLst/>
          </a:prstGeom>
        </p:spPr>
        <p:txBody>
          <a:bodyPr wrap="none">
            <a:spAutoFit/>
          </a:bodyPr>
          <a:lstStyle/>
          <a:p>
            <a:r>
              <a:rPr lang="zh-TW" altLang="en-US" sz="1350" dirty="0">
                <a:solidFill>
                  <a:prstClr val="black"/>
                </a:solidFill>
              </a:rPr>
              <a:t>「識別、預防及處理懷疑虐待兒童個案」研討會</a:t>
            </a:r>
            <a:endParaRPr lang="en-US" altLang="zh-TW" sz="1350" dirty="0">
              <a:solidFill>
                <a:prstClr val="black"/>
              </a:solidFill>
            </a:endParaRPr>
          </a:p>
          <a:p>
            <a:pPr algn="ctr"/>
            <a:r>
              <a:rPr lang="en-US" altLang="zh-TW" sz="1350" dirty="0">
                <a:solidFill>
                  <a:prstClr val="black"/>
                </a:solidFill>
              </a:rPr>
              <a:t>2018</a:t>
            </a:r>
            <a:r>
              <a:rPr lang="zh-TW" altLang="en-US" sz="1350" dirty="0">
                <a:solidFill>
                  <a:prstClr val="black"/>
                </a:solidFill>
              </a:rPr>
              <a:t>年</a:t>
            </a:r>
            <a:r>
              <a:rPr lang="en-US" altLang="zh-TW" sz="1350" dirty="0">
                <a:solidFill>
                  <a:prstClr val="black"/>
                </a:solidFill>
              </a:rPr>
              <a:t>5</a:t>
            </a:r>
            <a:r>
              <a:rPr lang="zh-TW" altLang="en-US" sz="1350" dirty="0">
                <a:solidFill>
                  <a:prstClr val="black"/>
                </a:solidFill>
              </a:rPr>
              <a:t>月</a:t>
            </a:r>
            <a:r>
              <a:rPr lang="en-US" altLang="zh-TW" sz="1350" dirty="0">
                <a:solidFill>
                  <a:prstClr val="black"/>
                </a:solidFill>
              </a:rPr>
              <a:t>9</a:t>
            </a:r>
            <a:r>
              <a:rPr lang="zh-TW" altLang="en-US" sz="1350" dirty="0">
                <a:solidFill>
                  <a:prstClr val="black"/>
                </a:solidFill>
              </a:rPr>
              <a:t>日</a:t>
            </a:r>
            <a:endParaRPr lang="zh-HK" altLang="en-US" sz="1350" dirty="0">
              <a:solidFill>
                <a:prstClr val="black"/>
              </a:solidFill>
            </a:endParaRPr>
          </a:p>
        </p:txBody>
      </p:sp>
    </p:spTree>
    <p:extLst>
      <p:ext uri="{BB962C8B-B14F-4D97-AF65-F5344CB8AC3E}">
        <p14:creationId xmlns:p14="http://schemas.microsoft.com/office/powerpoint/2010/main" val="27936053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家長的反應</a:t>
            </a:r>
            <a:endParaRPr lang="zh-HK" altLang="en-US" dirty="0"/>
          </a:p>
        </p:txBody>
      </p:sp>
      <p:sp>
        <p:nvSpPr>
          <p:cNvPr id="3" name="內容版面配置區 2"/>
          <p:cNvSpPr>
            <a:spLocks noGrp="1"/>
          </p:cNvSpPr>
          <p:nvPr>
            <p:ph idx="1"/>
          </p:nvPr>
        </p:nvSpPr>
        <p:spPr>
          <a:xfrm>
            <a:off x="628650" y="2226469"/>
            <a:ext cx="7886700" cy="3423927"/>
          </a:xfrm>
        </p:spPr>
        <p:txBody>
          <a:bodyPr>
            <a:normAutofit lnSpcReduction="10000"/>
          </a:bodyPr>
          <a:lstStyle/>
          <a:p>
            <a:pPr marL="0" indent="0">
              <a:buNone/>
            </a:pPr>
            <a:r>
              <a:rPr lang="zh-TW" altLang="en-US" dirty="0" smtClean="0"/>
              <a:t>合作</a:t>
            </a:r>
            <a:endParaRPr lang="en-US" altLang="zh-TW" dirty="0" smtClean="0"/>
          </a:p>
          <a:p>
            <a:r>
              <a:rPr lang="zh-TW" altLang="en-US" dirty="0" smtClean="0"/>
              <a:t>當下的解釋，明確與關愛。</a:t>
            </a:r>
            <a:endParaRPr lang="en-US" altLang="zh-TW" dirty="0" smtClean="0"/>
          </a:p>
          <a:p>
            <a:r>
              <a:rPr lang="zh-TW" altLang="en-US" dirty="0" smtClean="0"/>
              <a:t>平日家長工作的重要性。</a:t>
            </a:r>
            <a:endParaRPr lang="en-US" altLang="zh-TW" dirty="0" smtClean="0"/>
          </a:p>
          <a:p>
            <a:pPr marL="0" indent="0">
              <a:buNone/>
            </a:pPr>
            <a:endParaRPr lang="en-US" altLang="zh-HK" dirty="0" smtClean="0"/>
          </a:p>
          <a:p>
            <a:pPr marL="0" indent="0">
              <a:buNone/>
            </a:pPr>
            <a:r>
              <a:rPr lang="zh-TW" altLang="en-US" dirty="0" smtClean="0"/>
              <a:t>拒絕處理</a:t>
            </a:r>
            <a:endParaRPr lang="en-US" altLang="zh-TW" dirty="0" smtClean="0"/>
          </a:p>
          <a:p>
            <a:r>
              <a:rPr lang="zh-TW" altLang="en-US" dirty="0" smtClean="0"/>
              <a:t>家長或是施虐者，兒童利益為依歸。</a:t>
            </a:r>
            <a:endParaRPr lang="en-US" altLang="zh-TW" dirty="0" smtClean="0"/>
          </a:p>
          <a:p>
            <a:r>
              <a:rPr lang="zh-TW" altLang="en-US" dirty="0" smtClean="0"/>
              <a:t>「不想搞大件事」、不清楚程序、感到擔憂。</a:t>
            </a:r>
            <a:endParaRPr lang="en-US" altLang="zh-TW" dirty="0" smtClean="0"/>
          </a:p>
          <a:p>
            <a:pPr>
              <a:buNone/>
            </a:pPr>
            <a:endParaRPr lang="en-US" altLang="zh-TW" dirty="0" smtClean="0"/>
          </a:p>
          <a:p>
            <a:pPr>
              <a:buNone/>
            </a:pPr>
            <a:r>
              <a:rPr lang="zh-TW" altLang="en-US" dirty="0" smtClean="0"/>
              <a:t>***表示明白家長的憂慮，社工與老師要成為陪伴者的角色</a:t>
            </a:r>
            <a:endParaRPr lang="en-US" altLang="zh-TW" dirty="0" smtClean="0"/>
          </a:p>
        </p:txBody>
      </p:sp>
    </p:spTree>
    <p:extLst>
      <p:ext uri="{BB962C8B-B14F-4D97-AF65-F5344CB8AC3E}">
        <p14:creationId xmlns:p14="http://schemas.microsoft.com/office/powerpoint/2010/main" val="14693617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通知家長的疑惑</a:t>
            </a:r>
            <a:endParaRPr lang="zh-HK" altLang="en-US" dirty="0"/>
          </a:p>
        </p:txBody>
      </p:sp>
      <p:sp>
        <p:nvSpPr>
          <p:cNvPr id="3" name="內容版面配置區 2"/>
          <p:cNvSpPr>
            <a:spLocks noGrp="1"/>
          </p:cNvSpPr>
          <p:nvPr>
            <p:ph idx="1"/>
          </p:nvPr>
        </p:nvSpPr>
        <p:spPr>
          <a:xfrm>
            <a:off x="628650" y="2226469"/>
            <a:ext cx="8083047" cy="3263504"/>
          </a:xfrm>
        </p:spPr>
        <p:txBody>
          <a:bodyPr>
            <a:normAutofit/>
          </a:bodyPr>
          <a:lstStyle/>
          <a:p>
            <a:pPr>
              <a:lnSpc>
                <a:spcPct val="150000"/>
              </a:lnSpc>
            </a:pPr>
            <a:r>
              <a:rPr lang="zh-TW" altLang="en-US" sz="2400" dirty="0"/>
              <a:t>盡最大可能通知家長</a:t>
            </a:r>
            <a:endParaRPr lang="en-US" altLang="zh-TW" sz="2400" dirty="0"/>
          </a:p>
          <a:p>
            <a:pPr marL="0" indent="0">
              <a:lnSpc>
                <a:spcPct val="150000"/>
              </a:lnSpc>
              <a:buNone/>
            </a:pPr>
            <a:r>
              <a:rPr lang="en-US" altLang="zh-HK" sz="2400" dirty="0"/>
              <a:t>   </a:t>
            </a:r>
            <a:r>
              <a:rPr lang="en-US" altLang="zh-TW" sz="2400" dirty="0"/>
              <a:t>(</a:t>
            </a:r>
            <a:r>
              <a:rPr lang="zh-TW" altLang="en-US" sz="2400" dirty="0"/>
              <a:t>家長的反應</a:t>
            </a:r>
            <a:r>
              <a:rPr lang="en-US" altLang="zh-TW" sz="2400" dirty="0"/>
              <a:t>︰</a:t>
            </a:r>
            <a:r>
              <a:rPr lang="zh-TW" altLang="en-US" sz="2400" dirty="0"/>
              <a:t>同意</a:t>
            </a:r>
            <a:r>
              <a:rPr lang="en-US" altLang="zh-TW" sz="2400" dirty="0"/>
              <a:t>/</a:t>
            </a:r>
            <a:r>
              <a:rPr lang="zh-TW" altLang="en-US" sz="2400" dirty="0"/>
              <a:t>拒絕</a:t>
            </a:r>
            <a:r>
              <a:rPr lang="en-US" altLang="zh-TW" sz="2400" dirty="0"/>
              <a:t>)            </a:t>
            </a:r>
            <a:r>
              <a:rPr lang="zh-TW" altLang="en-US" sz="2400" dirty="0">
                <a:solidFill>
                  <a:srgbClr val="FF0000"/>
                </a:solidFill>
              </a:rPr>
              <a:t>平日家長工作的重要性</a:t>
            </a:r>
            <a:endParaRPr lang="en-US" altLang="zh-TW" sz="2400" dirty="0">
              <a:solidFill>
                <a:srgbClr val="FF0000"/>
              </a:solidFill>
            </a:endParaRPr>
          </a:p>
          <a:p>
            <a:pPr>
              <a:lnSpc>
                <a:spcPct val="150000"/>
              </a:lnSpc>
            </a:pPr>
            <a:r>
              <a:rPr lang="zh-TW" altLang="en-US" sz="2400" dirty="0"/>
              <a:t>先諮詢「社署保護家庭及兒童服務課」意見，再接觸家長</a:t>
            </a:r>
            <a:endParaRPr lang="en-US" altLang="zh-TW" sz="2400" dirty="0"/>
          </a:p>
          <a:p>
            <a:pPr>
              <a:lnSpc>
                <a:spcPct val="150000"/>
              </a:lnSpc>
            </a:pPr>
            <a:r>
              <a:rPr lang="zh-TW" altLang="en-US" sz="2400" dirty="0"/>
              <a:t>學生</a:t>
            </a:r>
            <a:r>
              <a:rPr lang="zh-TW" altLang="en-US" sz="2400" dirty="0">
                <a:solidFill>
                  <a:srgbClr val="FF0000"/>
                </a:solidFill>
              </a:rPr>
              <a:t>安全</a:t>
            </a:r>
            <a:r>
              <a:rPr lang="zh-TW" altLang="en-US" sz="2400" dirty="0"/>
              <a:t>為任何時候的最重要考慮</a:t>
            </a:r>
            <a:endParaRPr lang="zh-HK" altLang="en-US" sz="2400" dirty="0"/>
          </a:p>
        </p:txBody>
      </p:sp>
      <p:cxnSp>
        <p:nvCxnSpPr>
          <p:cNvPr id="5" name="直線單箭頭接點 4"/>
          <p:cNvCxnSpPr/>
          <p:nvPr/>
        </p:nvCxnSpPr>
        <p:spPr>
          <a:xfrm flipV="1">
            <a:off x="4491356" y="3206625"/>
            <a:ext cx="608009" cy="15871"/>
          </a:xfrm>
          <a:prstGeom prst="straightConnector1">
            <a:avLst/>
          </a:prstGeom>
          <a:ln w="5715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8694681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個案</a:t>
            </a:r>
            <a:r>
              <a:rPr lang="zh-TW" altLang="en-US" dirty="0" smtClean="0"/>
              <a:t>一</a:t>
            </a:r>
            <a:r>
              <a:rPr lang="en-US" altLang="zh-TW" dirty="0" smtClean="0"/>
              <a:t>︰</a:t>
            </a:r>
            <a:r>
              <a:rPr lang="zh-TW" altLang="en-US" dirty="0" smtClean="0"/>
              <a:t>發展</a:t>
            </a:r>
            <a:endParaRPr lang="zh-HK" altLang="en-US" dirty="0"/>
          </a:p>
        </p:txBody>
      </p:sp>
      <p:sp>
        <p:nvSpPr>
          <p:cNvPr id="3" name="內容版面配置區 2"/>
          <p:cNvSpPr>
            <a:spLocks noGrp="1"/>
          </p:cNvSpPr>
          <p:nvPr>
            <p:ph idx="1"/>
          </p:nvPr>
        </p:nvSpPr>
        <p:spPr/>
        <p:txBody>
          <a:bodyPr/>
          <a:lstStyle/>
          <a:p>
            <a:r>
              <a:rPr lang="zh-TW" altLang="en-US" dirty="0" smtClean="0"/>
              <a:t>班主任及社工陪同學生送院驗傷。</a:t>
            </a:r>
            <a:endParaRPr lang="en-US" altLang="zh-TW" dirty="0" smtClean="0"/>
          </a:p>
          <a:p>
            <a:r>
              <a:rPr lang="zh-TW" altLang="en-US" dirty="0" smtClean="0"/>
              <a:t>於急症室可先為學生及自己戴上口罩。</a:t>
            </a:r>
            <a:endParaRPr lang="en-US" altLang="zh-TW" dirty="0" smtClean="0"/>
          </a:p>
          <a:p>
            <a:r>
              <a:rPr lang="zh-TW" altLang="en-US" dirty="0" smtClean="0"/>
              <a:t>整個過程需回覆醫護人員的提問，陪伴並於表明身份下，讓醫護人員為學生驗傷，警方向自己及學生錄口供。</a:t>
            </a:r>
            <a:endParaRPr lang="en-US" altLang="zh-TW" dirty="0" smtClean="0"/>
          </a:p>
          <a:p>
            <a:r>
              <a:rPr lang="zh-TW" altLang="en-US" dirty="0" smtClean="0"/>
              <a:t>安撫與陪伴，肯定學生。</a:t>
            </a:r>
            <a:endParaRPr lang="en-US" altLang="zh-TW" dirty="0" smtClean="0"/>
          </a:p>
          <a:p>
            <a:r>
              <a:rPr lang="zh-TW" altLang="en-US" dirty="0" smtClean="0"/>
              <a:t>家長到達，向其講述事件及表達關心。</a:t>
            </a:r>
            <a:endParaRPr lang="en-US" altLang="zh-TW" dirty="0" smtClean="0"/>
          </a:p>
          <a:p>
            <a:r>
              <a:rPr lang="zh-TW" altLang="en-US" dirty="0" smtClean="0"/>
              <a:t>後續跟進 </a:t>
            </a:r>
            <a:r>
              <a:rPr lang="en-US" altLang="zh-TW" dirty="0" smtClean="0"/>
              <a:t>(</a:t>
            </a:r>
            <a:r>
              <a:rPr lang="zh-TW" altLang="en-US" dirty="0" smtClean="0"/>
              <a:t>持續關懷學生及家長、</a:t>
            </a:r>
            <a:r>
              <a:rPr lang="en-US" altLang="zh-TW" dirty="0" smtClean="0">
                <a:hlinkClick r:id="rId2" action="ppaction://hlinksldjump"/>
              </a:rPr>
              <a:t>MDCC</a:t>
            </a:r>
            <a:r>
              <a:rPr lang="en-US" altLang="zh-TW" dirty="0" smtClean="0"/>
              <a:t>)</a:t>
            </a:r>
            <a:r>
              <a:rPr lang="zh-TW" altLang="en-US" dirty="0" smtClean="0"/>
              <a:t>。</a:t>
            </a:r>
            <a:endParaRPr lang="en-US" altLang="zh-TW" dirty="0" smtClean="0"/>
          </a:p>
          <a:p>
            <a:r>
              <a:rPr lang="zh-TW" altLang="en-US" dirty="0" smtClean="0"/>
              <a:t>處理自己的心情，關顧學生之餘，也關顧自己。</a:t>
            </a:r>
            <a:endParaRPr lang="zh-HK" altLang="en-US" dirty="0"/>
          </a:p>
        </p:txBody>
      </p:sp>
    </p:spTree>
    <p:extLst>
      <p:ext uri="{BB962C8B-B14F-4D97-AF65-F5344CB8AC3E}">
        <p14:creationId xmlns:p14="http://schemas.microsoft.com/office/powerpoint/2010/main" val="2361046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HK" altLang="en-US" dirty="0"/>
              <a:t>懷疑虐待兒童多專業個案會</a:t>
            </a:r>
            <a:r>
              <a:rPr lang="zh-HK" altLang="en-US" dirty="0" smtClean="0"/>
              <a:t>議</a:t>
            </a:r>
            <a:r>
              <a:rPr lang="en-US" altLang="zh-TW" dirty="0" smtClean="0"/>
              <a:t>(MDCC)</a:t>
            </a:r>
            <a:endParaRPr lang="zh-HK" altLang="en-US" dirty="0"/>
          </a:p>
        </p:txBody>
      </p:sp>
      <p:sp>
        <p:nvSpPr>
          <p:cNvPr id="3" name="內容版面配置區 2"/>
          <p:cNvSpPr>
            <a:spLocks noGrp="1"/>
          </p:cNvSpPr>
          <p:nvPr>
            <p:ph idx="1"/>
          </p:nvPr>
        </p:nvSpPr>
        <p:spPr/>
        <p:txBody>
          <a:bodyPr>
            <a:normAutofit/>
          </a:bodyPr>
          <a:lstStyle/>
          <a:p>
            <a:r>
              <a:rPr lang="zh-HK" altLang="en-US" dirty="0"/>
              <a:t>個案會</a:t>
            </a:r>
            <a:r>
              <a:rPr lang="zh-HK" altLang="en-US" dirty="0" smtClean="0"/>
              <a:t>議讓</a:t>
            </a:r>
            <a:r>
              <a:rPr lang="zh-HK" altLang="en-US" dirty="0"/>
              <a:t>專業人士就</a:t>
            </a:r>
            <a:r>
              <a:rPr lang="zh-HK" altLang="en-US" dirty="0" smtClean="0"/>
              <a:t>個案</a:t>
            </a:r>
            <a:r>
              <a:rPr lang="zh-HK" altLang="en-US" dirty="0"/>
              <a:t>交流專業知識、掌握的資料及關</a:t>
            </a:r>
            <a:r>
              <a:rPr lang="zh-HK" altLang="en-US" dirty="0" smtClean="0"/>
              <a:t>注的事宜</a:t>
            </a:r>
            <a:r>
              <a:rPr lang="zh-TW" altLang="en-US" dirty="0" smtClean="0"/>
              <a:t>。</a:t>
            </a:r>
            <a:endParaRPr lang="en-US" altLang="zh-HK" dirty="0" smtClean="0"/>
          </a:p>
          <a:p>
            <a:r>
              <a:rPr lang="zh-HK" altLang="en-US" dirty="0" smtClean="0"/>
              <a:t>最</a:t>
            </a:r>
            <a:r>
              <a:rPr lang="zh-HK" altLang="en-US" dirty="0"/>
              <a:t>重要的</a:t>
            </a:r>
            <a:r>
              <a:rPr lang="zh-HK" altLang="en-US" dirty="0" smtClean="0"/>
              <a:t>是</a:t>
            </a:r>
            <a:r>
              <a:rPr lang="zh-TW" altLang="en-US" b="1" dirty="0" smtClean="0"/>
              <a:t>評估當事兒童再受虐待的危機</a:t>
            </a:r>
            <a:r>
              <a:rPr lang="zh-TW" altLang="en-US" dirty="0" smtClean="0"/>
              <a:t>外，亦</a:t>
            </a:r>
            <a:r>
              <a:rPr lang="zh-TW" altLang="en-US" b="1" dirty="0" smtClean="0"/>
              <a:t>加強討論當事兒童和其家庭的需要，以協助訂定適合的福利計劃</a:t>
            </a:r>
            <a:r>
              <a:rPr lang="zh-HK" altLang="en-US" dirty="0" smtClean="0"/>
              <a:t>。</a:t>
            </a:r>
            <a:endParaRPr lang="en-US" altLang="zh-HK" dirty="0" smtClean="0"/>
          </a:p>
          <a:p>
            <a:r>
              <a:rPr lang="zh-TW" altLang="en-US" dirty="0" smtClean="0"/>
              <a:t>老師需預先編寫一份報告，並於會議中報告。</a:t>
            </a:r>
            <a:endParaRPr lang="en-US" altLang="zh-TW" dirty="0" smtClean="0"/>
          </a:p>
          <a:p>
            <a:r>
              <a:rPr lang="zh-TW" altLang="en-US" dirty="0" smtClean="0"/>
              <a:t>內容為就學校所知，提及學生各方面的情況，如</a:t>
            </a:r>
            <a:r>
              <a:rPr lang="en-US" altLang="zh-TW" dirty="0" smtClean="0"/>
              <a:t>︰</a:t>
            </a:r>
            <a:r>
              <a:rPr lang="zh-TW" altLang="en-US" dirty="0" smtClean="0"/>
              <a:t>學校成績、操行、情緒、社交、行為及家庭方面等等。</a:t>
            </a:r>
            <a:endParaRPr lang="en-US" altLang="zh-TW" dirty="0" smtClean="0"/>
          </a:p>
          <a:p>
            <a:r>
              <a:rPr lang="zh-TW" altLang="en-US" dirty="0" smtClean="0"/>
              <a:t>各人提供資料後，會一同討論</a:t>
            </a:r>
            <a:r>
              <a:rPr lang="zh-HK" altLang="en-US" dirty="0"/>
              <a:t>福利計</a:t>
            </a:r>
            <a:r>
              <a:rPr lang="zh-HK" altLang="en-US" dirty="0" smtClean="0"/>
              <a:t>劃</a:t>
            </a:r>
            <a:r>
              <a:rPr lang="zh-TW" altLang="en-US" dirty="0" smtClean="0"/>
              <a:t>，老師可表達意見及記下需於學校跟進學生的部份。</a:t>
            </a:r>
            <a:endParaRPr lang="en-US" altLang="zh-TW" dirty="0" smtClean="0"/>
          </a:p>
        </p:txBody>
      </p:sp>
      <p:sp>
        <p:nvSpPr>
          <p:cNvPr id="4" name="矩形 3"/>
          <p:cNvSpPr/>
          <p:nvPr/>
        </p:nvSpPr>
        <p:spPr>
          <a:xfrm>
            <a:off x="4042488" y="5645100"/>
            <a:ext cx="4572000" cy="507831"/>
          </a:xfrm>
          <a:prstGeom prst="rect">
            <a:avLst/>
          </a:prstGeom>
        </p:spPr>
        <p:txBody>
          <a:bodyPr>
            <a:spAutoFit/>
          </a:bodyPr>
          <a:lstStyle/>
          <a:p>
            <a:r>
              <a:rPr lang="zh-TW" altLang="en-US" sz="1350" dirty="0">
                <a:solidFill>
                  <a:prstClr val="black"/>
                </a:solidFill>
              </a:rPr>
              <a:t>資料來源</a:t>
            </a:r>
            <a:r>
              <a:rPr lang="en-US" altLang="zh-TW" sz="1350" dirty="0">
                <a:solidFill>
                  <a:prstClr val="black"/>
                </a:solidFill>
              </a:rPr>
              <a:t>︰</a:t>
            </a:r>
            <a:r>
              <a:rPr lang="zh-HK" altLang="en-US" sz="1350" dirty="0">
                <a:solidFill>
                  <a:prstClr val="black"/>
                </a:solidFill>
              </a:rPr>
              <a:t>社會福利署</a:t>
            </a:r>
            <a:r>
              <a:rPr lang="en-US" altLang="zh-HK" sz="1350" dirty="0">
                <a:solidFill>
                  <a:prstClr val="black"/>
                </a:solidFill>
              </a:rPr>
              <a:t>- </a:t>
            </a:r>
            <a:r>
              <a:rPr lang="zh-HK" altLang="en-US" sz="1350" dirty="0">
                <a:solidFill>
                  <a:prstClr val="black"/>
                </a:solidFill>
              </a:rPr>
              <a:t>處理虐待兒童個案程序指引</a:t>
            </a:r>
          </a:p>
          <a:p>
            <a:endParaRPr lang="zh-HK" altLang="en-US" sz="1350" dirty="0">
              <a:solidFill>
                <a:prstClr val="black"/>
              </a:solidFill>
            </a:endParaRPr>
          </a:p>
        </p:txBody>
      </p:sp>
    </p:spTree>
    <p:extLst>
      <p:ext uri="{BB962C8B-B14F-4D97-AF65-F5344CB8AC3E}">
        <p14:creationId xmlns:p14="http://schemas.microsoft.com/office/powerpoint/2010/main" val="27490661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個案二</a:t>
            </a:r>
            <a:endParaRPr lang="zh-HK" altLang="en-US" dirty="0"/>
          </a:p>
        </p:txBody>
      </p:sp>
      <p:sp>
        <p:nvSpPr>
          <p:cNvPr id="3" name="內容版面配置區 2"/>
          <p:cNvSpPr>
            <a:spLocks noGrp="1"/>
          </p:cNvSpPr>
          <p:nvPr>
            <p:ph idx="1"/>
          </p:nvPr>
        </p:nvSpPr>
        <p:spPr>
          <a:xfrm>
            <a:off x="750871" y="1880174"/>
            <a:ext cx="7017002" cy="2012251"/>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buNone/>
            </a:pPr>
            <a:r>
              <a:rPr lang="zh-TW" altLang="en-US" dirty="0" smtClean="0"/>
              <a:t>一天，班主任於空堂回覆家長的電話，家長十分激動，提及學生的成績與功課，言語間家長提及會與兒子一同尋死 </a:t>
            </a:r>
            <a:r>
              <a:rPr lang="en-US" altLang="zh-TW" dirty="0" smtClean="0"/>
              <a:t>(</a:t>
            </a:r>
            <a:r>
              <a:rPr lang="zh-TW" altLang="en-US" dirty="0" smtClean="0"/>
              <a:t>打死兒子後跳樓或燒炭</a:t>
            </a:r>
            <a:r>
              <a:rPr lang="en-US" altLang="zh-TW" dirty="0" smtClean="0"/>
              <a:t>)</a:t>
            </a:r>
            <a:r>
              <a:rPr lang="zh-TW" altLang="en-US" dirty="0" smtClean="0"/>
              <a:t>。</a:t>
            </a:r>
            <a:endParaRPr lang="en-US" altLang="zh-TW" dirty="0" smtClean="0"/>
          </a:p>
          <a:p>
            <a:pPr marL="0" indent="0"/>
            <a:endParaRPr lang="en-US" altLang="zh-TW" dirty="0" smtClean="0"/>
          </a:p>
          <a:p>
            <a:pPr marL="0" indent="0">
              <a:buNone/>
            </a:pPr>
            <a:r>
              <a:rPr lang="zh-TW" altLang="en-US" dirty="0" smtClean="0"/>
              <a:t>學生於一年級為新來港學童，被教育心理學家評為智障學生，及兩年後覆檢為有限智能。</a:t>
            </a:r>
            <a:endParaRPr lang="en-US" altLang="zh-TW" dirty="0" smtClean="0"/>
          </a:p>
          <a:p>
            <a:endParaRPr lang="en-US" altLang="zh-TW" dirty="0" smtClean="0"/>
          </a:p>
          <a:p>
            <a:endParaRPr lang="zh-HK" altLang="en-US" dirty="0"/>
          </a:p>
        </p:txBody>
      </p:sp>
      <p:sp>
        <p:nvSpPr>
          <p:cNvPr id="4" name="爆炸 2 3"/>
          <p:cNvSpPr/>
          <p:nvPr/>
        </p:nvSpPr>
        <p:spPr>
          <a:xfrm>
            <a:off x="2944856" y="3634496"/>
            <a:ext cx="3533313" cy="1964184"/>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100" dirty="0">
                <a:solidFill>
                  <a:prstClr val="white"/>
                </a:solidFill>
              </a:rPr>
              <a:t>如果你是班主任，你會如何處理？</a:t>
            </a:r>
            <a:endParaRPr lang="zh-HK" altLang="en-US" sz="2100" dirty="0">
              <a:solidFill>
                <a:prstClr val="white"/>
              </a:solidFill>
            </a:endParaRPr>
          </a:p>
        </p:txBody>
      </p:sp>
      <p:sp>
        <p:nvSpPr>
          <p:cNvPr id="5" name="爆炸 2 4"/>
          <p:cNvSpPr/>
          <p:nvPr/>
        </p:nvSpPr>
        <p:spPr>
          <a:xfrm>
            <a:off x="5610687" y="3935363"/>
            <a:ext cx="3533313" cy="1964184"/>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dirty="0">
                <a:solidFill>
                  <a:prstClr val="white"/>
                </a:solidFill>
              </a:rPr>
              <a:t>未出現虐兒，需要處理嗎？</a:t>
            </a:r>
            <a:endParaRPr lang="zh-HK" altLang="en-US" dirty="0">
              <a:solidFill>
                <a:prstClr val="white"/>
              </a:solidFill>
            </a:endParaRPr>
          </a:p>
        </p:txBody>
      </p:sp>
    </p:spTree>
    <p:extLst>
      <p:ext uri="{BB962C8B-B14F-4D97-AF65-F5344CB8AC3E}">
        <p14:creationId xmlns:p14="http://schemas.microsoft.com/office/powerpoint/2010/main" val="663492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08482" y="976100"/>
            <a:ext cx="3530184" cy="994172"/>
          </a:xfrm>
        </p:spPr>
        <p:txBody>
          <a:bodyPr>
            <a:normAutofit/>
          </a:bodyPr>
          <a:lstStyle/>
          <a:p>
            <a:r>
              <a:rPr lang="zh-TW" altLang="en-US" sz="2700" dirty="0"/>
              <a:t>取得資料以協助學生</a:t>
            </a:r>
            <a:endParaRPr lang="zh-HK" altLang="en-US" sz="2700" dirty="0"/>
          </a:p>
        </p:txBody>
      </p:sp>
      <p:sp>
        <p:nvSpPr>
          <p:cNvPr id="4" name="矩形 3"/>
          <p:cNvSpPr/>
          <p:nvPr/>
        </p:nvSpPr>
        <p:spPr>
          <a:xfrm>
            <a:off x="775742" y="2228852"/>
            <a:ext cx="1877518" cy="83195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TW" altLang="en-US" sz="2100" dirty="0">
                <a:solidFill>
                  <a:prstClr val="black"/>
                </a:solidFill>
              </a:rPr>
              <a:t>建立關係</a:t>
            </a:r>
            <a:endParaRPr lang="zh-HK" altLang="en-US" sz="2100" dirty="0">
              <a:solidFill>
                <a:prstClr val="black"/>
              </a:solidFill>
            </a:endParaRPr>
          </a:p>
        </p:txBody>
      </p:sp>
      <p:sp>
        <p:nvSpPr>
          <p:cNvPr id="5" name="矩形 4"/>
          <p:cNvSpPr/>
          <p:nvPr/>
        </p:nvSpPr>
        <p:spPr>
          <a:xfrm>
            <a:off x="775742" y="4922309"/>
            <a:ext cx="1877518" cy="83195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TW" altLang="en-US" sz="2100" dirty="0">
                <a:solidFill>
                  <a:prstClr val="black"/>
                </a:solidFill>
              </a:rPr>
              <a:t>處理與跟進</a:t>
            </a:r>
            <a:endParaRPr lang="zh-HK" altLang="en-US" sz="2100" dirty="0">
              <a:solidFill>
                <a:prstClr val="black"/>
              </a:solidFill>
            </a:endParaRPr>
          </a:p>
        </p:txBody>
      </p:sp>
      <p:sp>
        <p:nvSpPr>
          <p:cNvPr id="6" name="矩形 5"/>
          <p:cNvSpPr/>
          <p:nvPr/>
        </p:nvSpPr>
        <p:spPr>
          <a:xfrm>
            <a:off x="775742" y="3565701"/>
            <a:ext cx="1877518" cy="83195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TW" altLang="en-US" sz="2100" dirty="0">
                <a:solidFill>
                  <a:prstClr val="black"/>
                </a:solidFill>
              </a:rPr>
              <a:t>學生說出事件</a:t>
            </a:r>
            <a:endParaRPr lang="zh-HK" altLang="en-US" sz="2100" dirty="0">
              <a:solidFill>
                <a:prstClr val="black"/>
              </a:solidFill>
            </a:endParaRP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1384" y="913201"/>
            <a:ext cx="1071563" cy="1071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descr="剔的圖片搜尋結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0321" y="972666"/>
            <a:ext cx="1048023" cy="952633"/>
          </a:xfrm>
          <a:prstGeom prst="rect">
            <a:avLst/>
          </a:prstGeom>
          <a:noFill/>
          <a:extLst>
            <a:ext uri="{909E8E84-426E-40DD-AFC4-6F175D3DCCD1}">
              <a14:hiddenFill xmlns:a14="http://schemas.microsoft.com/office/drawing/2010/main">
                <a:solidFill>
                  <a:srgbClr val="FFFFFF"/>
                </a:solidFill>
              </a14:hiddenFill>
            </a:ext>
          </a:extLst>
        </p:spPr>
      </p:pic>
      <p:sp>
        <p:nvSpPr>
          <p:cNvPr id="7" name="圓角矩形 6"/>
          <p:cNvSpPr/>
          <p:nvPr/>
        </p:nvSpPr>
        <p:spPr>
          <a:xfrm>
            <a:off x="3226749" y="2020690"/>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zh-TW" sz="1500" dirty="0">
              <a:solidFill>
                <a:prstClr val="black"/>
              </a:solidFill>
            </a:endParaRPr>
          </a:p>
          <a:p>
            <a:pPr algn="ctr"/>
            <a:r>
              <a:rPr lang="en-US" altLang="zh-TW" sz="1500" dirty="0">
                <a:solidFill>
                  <a:prstClr val="black"/>
                </a:solidFill>
              </a:rPr>
              <a:t>-</a:t>
            </a:r>
            <a:r>
              <a:rPr lang="zh-TW" altLang="en-US" sz="1500" dirty="0">
                <a:solidFill>
                  <a:prstClr val="black"/>
                </a:solidFill>
              </a:rPr>
              <a:t>穩定及紓緩學生情緒</a:t>
            </a:r>
            <a:endParaRPr lang="en-US" altLang="zh-TW" sz="1500" dirty="0">
              <a:solidFill>
                <a:prstClr val="black"/>
              </a:solidFill>
            </a:endParaRPr>
          </a:p>
          <a:p>
            <a:pPr algn="ctr"/>
            <a:r>
              <a:rPr lang="en-US" altLang="zh-TW" sz="1500" dirty="0">
                <a:solidFill>
                  <a:prstClr val="black"/>
                </a:solidFill>
              </a:rPr>
              <a:t>-</a:t>
            </a:r>
            <a:r>
              <a:rPr lang="zh-TW" altLang="en-US" sz="1500" dirty="0">
                <a:solidFill>
                  <a:prstClr val="black"/>
                </a:solidFill>
              </a:rPr>
              <a:t>直接告知老師的關心</a:t>
            </a:r>
            <a:endParaRPr lang="en-US" altLang="zh-TW" sz="1500" dirty="0">
              <a:solidFill>
                <a:prstClr val="black"/>
              </a:solidFill>
            </a:endParaRPr>
          </a:p>
          <a:p>
            <a:pPr algn="ctr"/>
            <a:r>
              <a:rPr lang="en-US" altLang="zh-TW" sz="1500" dirty="0">
                <a:solidFill>
                  <a:prstClr val="black"/>
                </a:solidFill>
              </a:rPr>
              <a:t>-</a:t>
            </a:r>
            <a:r>
              <a:rPr lang="zh-TW" altLang="en-US" sz="1500" dirty="0">
                <a:solidFill>
                  <a:prstClr val="black"/>
                </a:solidFill>
              </a:rPr>
              <a:t>先讓學生放鬆，說話及玩遊戲</a:t>
            </a:r>
            <a:endParaRPr lang="en-US" altLang="zh-TW" sz="1500" dirty="0">
              <a:solidFill>
                <a:prstClr val="black"/>
              </a:solidFill>
            </a:endParaRPr>
          </a:p>
          <a:p>
            <a:pPr algn="ctr"/>
            <a:endParaRPr lang="zh-HK" altLang="en-US" sz="1350" dirty="0">
              <a:solidFill>
                <a:prstClr val="black"/>
              </a:solidFill>
            </a:endParaRPr>
          </a:p>
        </p:txBody>
      </p:sp>
      <p:sp>
        <p:nvSpPr>
          <p:cNvPr id="11" name="圓角矩形 10"/>
          <p:cNvSpPr/>
          <p:nvPr/>
        </p:nvSpPr>
        <p:spPr>
          <a:xfrm>
            <a:off x="6263997" y="2057316"/>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TW" sz="1500" dirty="0">
                <a:solidFill>
                  <a:prstClr val="black"/>
                </a:solidFill>
              </a:rPr>
              <a:t>-</a:t>
            </a:r>
            <a:r>
              <a:rPr lang="zh-TW" altLang="en-US" sz="1500" dirty="0">
                <a:solidFill>
                  <a:prstClr val="black"/>
                </a:solidFill>
              </a:rPr>
              <a:t>過份表現擔憂</a:t>
            </a:r>
            <a:endParaRPr lang="en-US" altLang="zh-TW" sz="1500" dirty="0">
              <a:solidFill>
                <a:prstClr val="black"/>
              </a:solidFill>
            </a:endParaRPr>
          </a:p>
          <a:p>
            <a:pPr algn="ctr"/>
            <a:r>
              <a:rPr lang="en-US" altLang="zh-TW" sz="1500" dirty="0">
                <a:solidFill>
                  <a:prstClr val="black"/>
                </a:solidFill>
              </a:rPr>
              <a:t>-</a:t>
            </a:r>
            <a:r>
              <a:rPr lang="zh-TW" altLang="en-US" sz="1500" dirty="0">
                <a:solidFill>
                  <a:prstClr val="black"/>
                </a:solidFill>
              </a:rPr>
              <a:t>立即談及事件嚴重</a:t>
            </a:r>
            <a:endParaRPr lang="zh-HK" altLang="en-US" sz="1500" dirty="0">
              <a:solidFill>
                <a:prstClr val="black"/>
              </a:solidFill>
            </a:endParaRPr>
          </a:p>
        </p:txBody>
      </p:sp>
      <p:sp>
        <p:nvSpPr>
          <p:cNvPr id="12" name="圓角矩形 11"/>
          <p:cNvSpPr/>
          <p:nvPr/>
        </p:nvSpPr>
        <p:spPr>
          <a:xfrm>
            <a:off x="3226750" y="3394166"/>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TW" sz="1500" dirty="0">
                <a:solidFill>
                  <a:prstClr val="black"/>
                </a:solidFill>
              </a:rPr>
              <a:t>-</a:t>
            </a:r>
            <a:r>
              <a:rPr lang="zh-TW" altLang="en-US" sz="1500" dirty="0">
                <a:solidFill>
                  <a:prstClr val="black"/>
                </a:solidFill>
              </a:rPr>
              <a:t>盡量讓學生自我表達更多</a:t>
            </a:r>
            <a:endParaRPr lang="en-US" altLang="zh-TW" sz="1500" dirty="0">
              <a:solidFill>
                <a:prstClr val="black"/>
              </a:solidFill>
            </a:endParaRPr>
          </a:p>
          <a:p>
            <a:pPr algn="ctr"/>
            <a:r>
              <a:rPr lang="en-US" altLang="zh-TW" sz="1500" dirty="0">
                <a:solidFill>
                  <a:prstClr val="black"/>
                </a:solidFill>
              </a:rPr>
              <a:t>-</a:t>
            </a:r>
            <a:r>
              <a:rPr lang="zh-TW" altLang="en-US" sz="1500" dirty="0">
                <a:solidFill>
                  <a:prstClr val="black"/>
                </a:solidFill>
              </a:rPr>
              <a:t>專心聆聽</a:t>
            </a:r>
            <a:endParaRPr lang="en-US" altLang="zh-TW" sz="1500" dirty="0">
              <a:solidFill>
                <a:prstClr val="black"/>
              </a:solidFill>
            </a:endParaRPr>
          </a:p>
          <a:p>
            <a:pPr algn="ctr"/>
            <a:r>
              <a:rPr lang="en-US" altLang="zh-TW" sz="1500" dirty="0">
                <a:solidFill>
                  <a:prstClr val="black"/>
                </a:solidFill>
              </a:rPr>
              <a:t>-</a:t>
            </a:r>
            <a:r>
              <a:rPr lang="zh-TW" altLang="en-US" sz="1500" dirty="0">
                <a:solidFill>
                  <a:prstClr val="black"/>
                </a:solidFill>
              </a:rPr>
              <a:t>少量回應，但對關鍵作出提問</a:t>
            </a:r>
            <a:endParaRPr lang="zh-HK" altLang="en-US" sz="1500" dirty="0">
              <a:solidFill>
                <a:prstClr val="black"/>
              </a:solidFill>
            </a:endParaRPr>
          </a:p>
        </p:txBody>
      </p:sp>
      <p:sp>
        <p:nvSpPr>
          <p:cNvPr id="13" name="圓角矩形 12"/>
          <p:cNvSpPr/>
          <p:nvPr/>
        </p:nvSpPr>
        <p:spPr>
          <a:xfrm>
            <a:off x="3226750" y="4750774"/>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TW" sz="1500" dirty="0">
                <a:solidFill>
                  <a:prstClr val="black"/>
                </a:solidFill>
              </a:rPr>
              <a:t>-</a:t>
            </a:r>
            <a:r>
              <a:rPr lang="zh-TW" altLang="en-US" sz="1500" dirty="0">
                <a:solidFill>
                  <a:prstClr val="black"/>
                </a:solidFill>
              </a:rPr>
              <a:t>通知相關人員，如</a:t>
            </a:r>
            <a:r>
              <a:rPr lang="en-US" altLang="zh-TW" sz="1500" dirty="0">
                <a:solidFill>
                  <a:prstClr val="black"/>
                </a:solidFill>
              </a:rPr>
              <a:t>︰</a:t>
            </a:r>
            <a:r>
              <a:rPr lang="zh-TW" altLang="en-US" sz="1500" dirty="0">
                <a:solidFill>
                  <a:prstClr val="black"/>
                </a:solidFill>
              </a:rPr>
              <a:t>社工、家長、校長及危機小組成員</a:t>
            </a:r>
            <a:endParaRPr lang="en-US" altLang="zh-TW" sz="1500" dirty="0">
              <a:solidFill>
                <a:prstClr val="black"/>
              </a:solidFill>
            </a:endParaRPr>
          </a:p>
          <a:p>
            <a:pPr algn="ctr"/>
            <a:r>
              <a:rPr lang="en-US" altLang="zh-TW" sz="1500" dirty="0">
                <a:solidFill>
                  <a:prstClr val="black"/>
                </a:solidFill>
              </a:rPr>
              <a:t>-</a:t>
            </a:r>
            <a:r>
              <a:rPr lang="zh-TW" altLang="en-US" sz="1500" dirty="0">
                <a:solidFill>
                  <a:prstClr val="black"/>
                </a:solidFill>
              </a:rPr>
              <a:t>給予合宜的愛與關懷</a:t>
            </a:r>
            <a:endParaRPr lang="zh-HK" altLang="en-US" sz="1500" dirty="0">
              <a:solidFill>
                <a:prstClr val="black"/>
              </a:solidFill>
            </a:endParaRPr>
          </a:p>
        </p:txBody>
      </p:sp>
      <p:sp>
        <p:nvSpPr>
          <p:cNvPr id="14" name="圓角矩形 13"/>
          <p:cNvSpPr/>
          <p:nvPr/>
        </p:nvSpPr>
        <p:spPr>
          <a:xfrm>
            <a:off x="6260249" y="3394165"/>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TW" sz="1500" dirty="0">
                <a:solidFill>
                  <a:prstClr val="black"/>
                </a:solidFill>
              </a:rPr>
              <a:t>-</a:t>
            </a:r>
            <a:r>
              <a:rPr lang="zh-TW" altLang="en-US" sz="1500" dirty="0">
                <a:solidFill>
                  <a:prstClr val="black"/>
                </a:solidFill>
              </a:rPr>
              <a:t>胡亂停止學生說話</a:t>
            </a:r>
            <a:endParaRPr lang="en-US" altLang="zh-TW" sz="1500" dirty="0">
              <a:solidFill>
                <a:prstClr val="black"/>
              </a:solidFill>
            </a:endParaRPr>
          </a:p>
          <a:p>
            <a:pPr algn="ctr"/>
            <a:r>
              <a:rPr lang="en-US" altLang="zh-TW" sz="1500" dirty="0">
                <a:solidFill>
                  <a:prstClr val="black"/>
                </a:solidFill>
              </a:rPr>
              <a:t>-</a:t>
            </a:r>
            <a:r>
              <a:rPr lang="zh-TW" altLang="en-US" sz="1500" dirty="0">
                <a:solidFill>
                  <a:prstClr val="black"/>
                </a:solidFill>
              </a:rPr>
              <a:t>避免要學生不斷重複說出受傷的經歷</a:t>
            </a:r>
            <a:endParaRPr lang="zh-HK" altLang="en-US" sz="1500" dirty="0">
              <a:solidFill>
                <a:prstClr val="black"/>
              </a:solidFill>
            </a:endParaRPr>
          </a:p>
        </p:txBody>
      </p:sp>
      <p:sp>
        <p:nvSpPr>
          <p:cNvPr id="15" name="圓角矩形 14"/>
          <p:cNvSpPr/>
          <p:nvPr/>
        </p:nvSpPr>
        <p:spPr>
          <a:xfrm>
            <a:off x="6260248" y="4750773"/>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TW" sz="1500" dirty="0">
                <a:solidFill>
                  <a:prstClr val="black"/>
                </a:solidFill>
              </a:rPr>
              <a:t>-</a:t>
            </a:r>
            <a:r>
              <a:rPr lang="zh-TW" altLang="en-US" sz="1500" dirty="0">
                <a:solidFill>
                  <a:prstClr val="black"/>
                </a:solidFill>
              </a:rPr>
              <a:t>隱藏事件</a:t>
            </a:r>
            <a:endParaRPr lang="en-US" altLang="zh-TW" sz="1500" dirty="0">
              <a:solidFill>
                <a:prstClr val="black"/>
              </a:solidFill>
            </a:endParaRPr>
          </a:p>
          <a:p>
            <a:pPr algn="ctr"/>
            <a:r>
              <a:rPr lang="en-US" altLang="zh-TW" sz="1500" dirty="0">
                <a:solidFill>
                  <a:prstClr val="black"/>
                </a:solidFill>
              </a:rPr>
              <a:t>-</a:t>
            </a:r>
            <a:r>
              <a:rPr lang="zh-TW" altLang="en-US" sz="1500" dirty="0">
                <a:solidFill>
                  <a:prstClr val="black"/>
                </a:solidFill>
              </a:rPr>
              <a:t>過度於事後關心學生，讓他</a:t>
            </a:r>
            <a:r>
              <a:rPr lang="en-US" altLang="zh-TW" sz="1500" dirty="0">
                <a:solidFill>
                  <a:prstClr val="black"/>
                </a:solidFill>
              </a:rPr>
              <a:t>/</a:t>
            </a:r>
            <a:r>
              <a:rPr lang="zh-TW" altLang="en-US" sz="1500" dirty="0">
                <a:solidFill>
                  <a:prstClr val="black"/>
                </a:solidFill>
              </a:rPr>
              <a:t>她自然過度事件</a:t>
            </a:r>
            <a:endParaRPr lang="zh-HK" altLang="en-US" sz="1500" dirty="0">
              <a:solidFill>
                <a:prstClr val="black"/>
              </a:solidFill>
            </a:endParaRPr>
          </a:p>
        </p:txBody>
      </p:sp>
      <p:cxnSp>
        <p:nvCxnSpPr>
          <p:cNvPr id="9" name="直線單箭頭接點 8"/>
          <p:cNvCxnSpPr/>
          <p:nvPr/>
        </p:nvCxnSpPr>
        <p:spPr>
          <a:xfrm>
            <a:off x="382250" y="2228852"/>
            <a:ext cx="0" cy="3339058"/>
          </a:xfrm>
          <a:prstGeom prst="straightConnector1">
            <a:avLst/>
          </a:prstGeom>
          <a:ln w="127000" cmpd="sng">
            <a:solidFill>
              <a:srgbClr val="00B050"/>
            </a:solidFill>
            <a:tailEnd type="arrow"/>
          </a:ln>
          <a:effectLst>
            <a:glow rad="127000">
              <a:schemeClr val="bg1"/>
            </a:glo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6739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個</a:t>
            </a:r>
            <a:r>
              <a:rPr lang="zh-TW" altLang="en-US" dirty="0" smtClean="0"/>
              <a:t>案二</a:t>
            </a:r>
            <a:r>
              <a:rPr lang="en-US" altLang="zh-TW" dirty="0" smtClean="0"/>
              <a:t>︰</a:t>
            </a:r>
            <a:r>
              <a:rPr lang="zh-TW" altLang="en-US" dirty="0" smtClean="0"/>
              <a:t>小反思</a:t>
            </a:r>
            <a:endParaRPr lang="zh-HK" altLang="en-US" dirty="0"/>
          </a:p>
        </p:txBody>
      </p:sp>
      <p:sp>
        <p:nvSpPr>
          <p:cNvPr id="3" name="內容版面配置區 2"/>
          <p:cNvSpPr>
            <a:spLocks noGrp="1"/>
          </p:cNvSpPr>
          <p:nvPr>
            <p:ph idx="1"/>
          </p:nvPr>
        </p:nvSpPr>
        <p:spPr/>
        <p:txBody>
          <a:bodyPr/>
          <a:lstStyle/>
          <a:p>
            <a:r>
              <a:rPr lang="zh-TW" altLang="en-US" dirty="0" smtClean="0"/>
              <a:t>老師</a:t>
            </a:r>
            <a:r>
              <a:rPr lang="zh-TW" altLang="en-US" dirty="0"/>
              <a:t>的洞察力</a:t>
            </a:r>
            <a:r>
              <a:rPr lang="zh-TW" altLang="en-US" dirty="0" smtClean="0"/>
              <a:t>，懷疑與確定之間。</a:t>
            </a:r>
            <a:endParaRPr lang="en-US" altLang="zh-TW" dirty="0" smtClean="0"/>
          </a:p>
          <a:p>
            <a:r>
              <a:rPr lang="zh-TW" altLang="en-US" dirty="0" smtClean="0"/>
              <a:t>存在疑慮需處理。</a:t>
            </a:r>
            <a:endParaRPr lang="en-US" altLang="zh-TW" dirty="0" smtClean="0"/>
          </a:p>
          <a:p>
            <a:r>
              <a:rPr lang="zh-TW" altLang="en-US" dirty="0" smtClean="0"/>
              <a:t>關注</a:t>
            </a:r>
            <a:r>
              <a:rPr lang="en-US" altLang="zh-TW" dirty="0" smtClean="0"/>
              <a:t>SEN</a:t>
            </a:r>
            <a:r>
              <a:rPr lang="zh-TW" altLang="en-US" dirty="0" smtClean="0"/>
              <a:t>或其他有需要的學生。</a:t>
            </a:r>
            <a:endParaRPr lang="en-US" altLang="zh-TW" dirty="0" smtClean="0"/>
          </a:p>
          <a:p>
            <a:endParaRPr lang="zh-HK" altLang="en-US" dirty="0"/>
          </a:p>
        </p:txBody>
      </p:sp>
    </p:spTree>
    <p:extLst>
      <p:ext uri="{BB962C8B-B14F-4D97-AF65-F5344CB8AC3E}">
        <p14:creationId xmlns:p14="http://schemas.microsoft.com/office/powerpoint/2010/main" val="25556470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個案二</a:t>
            </a:r>
            <a:r>
              <a:rPr lang="en-US" altLang="zh-TW" dirty="0" smtClean="0"/>
              <a:t>︰</a:t>
            </a:r>
            <a:r>
              <a:rPr lang="zh-TW" altLang="en-US" dirty="0" smtClean="0"/>
              <a:t>發展</a:t>
            </a:r>
            <a:endParaRPr lang="zh-HK" altLang="en-US" dirty="0"/>
          </a:p>
        </p:txBody>
      </p:sp>
      <p:sp>
        <p:nvSpPr>
          <p:cNvPr id="3" name="內容版面配置區 2"/>
          <p:cNvSpPr>
            <a:spLocks noGrp="1"/>
          </p:cNvSpPr>
          <p:nvPr>
            <p:ph idx="1"/>
          </p:nvPr>
        </p:nvSpPr>
        <p:spPr/>
        <p:txBody>
          <a:bodyPr>
            <a:normAutofit fontScale="92500" lnSpcReduction="10000"/>
          </a:bodyPr>
          <a:lstStyle/>
          <a:p>
            <a:pPr>
              <a:lnSpc>
                <a:spcPct val="120000"/>
              </a:lnSpc>
            </a:pPr>
            <a:r>
              <a:rPr lang="zh-TW" altLang="en-US" dirty="0" smtClean="0"/>
              <a:t>學校啟動危機小組</a:t>
            </a:r>
            <a:endParaRPr lang="en-US" altLang="zh-TW" dirty="0" smtClean="0"/>
          </a:p>
          <a:p>
            <a:pPr>
              <a:lnSpc>
                <a:spcPct val="120000"/>
              </a:lnSpc>
            </a:pPr>
            <a:r>
              <a:rPr lang="zh-TW" altLang="en-US" dirty="0" smtClean="0"/>
              <a:t>聯絡社署保護家庭及兒童服務課後，社工及班主任面見學生。</a:t>
            </a:r>
            <a:endParaRPr lang="en-US" altLang="zh-TW" dirty="0" smtClean="0"/>
          </a:p>
          <a:p>
            <a:pPr>
              <a:lnSpc>
                <a:spcPct val="120000"/>
              </a:lnSpc>
            </a:pPr>
            <a:r>
              <a:rPr lang="zh-TW" altLang="en-US" dirty="0" smtClean="0"/>
              <a:t>學生表示自己會從高處跳下及哭訴爸爸經常因他不懂做功課或成績欠佳而打他。</a:t>
            </a:r>
            <a:endParaRPr lang="en-US" altLang="zh-TW" dirty="0" smtClean="0"/>
          </a:p>
          <a:p>
            <a:pPr>
              <a:lnSpc>
                <a:spcPct val="120000"/>
              </a:lnSpc>
            </a:pPr>
            <a:r>
              <a:rPr lang="zh-TW" altLang="en-US" dirty="0" smtClean="0"/>
              <a:t>班主任安撫學生及讓學生留校。</a:t>
            </a:r>
            <a:endParaRPr lang="en-US" altLang="zh-TW" dirty="0" smtClean="0"/>
          </a:p>
          <a:p>
            <a:pPr>
              <a:lnSpc>
                <a:spcPct val="120000"/>
              </a:lnSpc>
            </a:pPr>
            <a:r>
              <a:rPr lang="zh-TW" altLang="en-US" dirty="0" smtClean="0"/>
              <a:t>社工和主任</a:t>
            </a:r>
            <a:r>
              <a:rPr lang="en-US" altLang="zh-TW" dirty="0" smtClean="0"/>
              <a:t>(</a:t>
            </a:r>
            <a:r>
              <a:rPr lang="zh-TW" altLang="en-US" dirty="0" smtClean="0"/>
              <a:t>與家長相熟</a:t>
            </a:r>
            <a:r>
              <a:rPr lang="en-US" altLang="zh-TW" dirty="0" smtClean="0"/>
              <a:t>)</a:t>
            </a:r>
            <a:r>
              <a:rPr lang="zh-TW" altLang="en-US" dirty="0" smtClean="0"/>
              <a:t>約見家長，家長情緒激動及表明已買了兩包炭於家中。</a:t>
            </a:r>
            <a:endParaRPr lang="en-US" altLang="zh-TW" dirty="0" smtClean="0"/>
          </a:p>
          <a:p>
            <a:pPr>
              <a:lnSpc>
                <a:spcPct val="120000"/>
              </a:lnSpc>
            </a:pPr>
            <a:r>
              <a:rPr lang="zh-TW" altLang="en-US" dirty="0" smtClean="0"/>
              <a:t>社工與老師拖延時間，與社署保護家庭及兒童服務課社工更新資料，等待</a:t>
            </a:r>
            <a:r>
              <a:rPr lang="zh-TW" altLang="en-US" dirty="0"/>
              <a:t>社</a:t>
            </a:r>
            <a:r>
              <a:rPr lang="zh-TW" altLang="en-US" dirty="0" smtClean="0"/>
              <a:t>署保護家庭及兒童服務課社工聯絡警方及到達學校。</a:t>
            </a:r>
            <a:endParaRPr lang="en-US" altLang="zh-TW" dirty="0" smtClean="0"/>
          </a:p>
          <a:p>
            <a:pPr>
              <a:lnSpc>
                <a:spcPct val="120000"/>
              </a:lnSpc>
            </a:pPr>
            <a:r>
              <a:rPr lang="zh-TW" altLang="en-US" dirty="0" smtClean="0"/>
              <a:t>社工與主任陪同家長送院，鼓勵他向醫生說出感受。</a:t>
            </a:r>
            <a:endParaRPr lang="en-US" altLang="zh-TW" dirty="0" smtClean="0"/>
          </a:p>
          <a:p>
            <a:pPr>
              <a:lnSpc>
                <a:spcPct val="120000"/>
              </a:lnSpc>
            </a:pPr>
            <a:r>
              <a:rPr lang="zh-TW" altLang="en-US" dirty="0" smtClean="0"/>
              <a:t>班主任</a:t>
            </a:r>
            <a:r>
              <a:rPr lang="en-US" altLang="zh-TW" dirty="0"/>
              <a:t>(</a:t>
            </a:r>
            <a:r>
              <a:rPr lang="zh-TW" altLang="en-US" dirty="0"/>
              <a:t>或相熟老師</a:t>
            </a:r>
            <a:r>
              <a:rPr lang="en-US" altLang="zh-TW" dirty="0"/>
              <a:t>)</a:t>
            </a:r>
            <a:r>
              <a:rPr lang="zh-TW" altLang="en-US" dirty="0"/>
              <a:t>送學生到適合親戚家中</a:t>
            </a:r>
            <a:r>
              <a:rPr lang="zh-TW" altLang="en-US" dirty="0" smtClean="0"/>
              <a:t>暫住。</a:t>
            </a:r>
            <a:endParaRPr lang="en-US" altLang="zh-TW" dirty="0"/>
          </a:p>
          <a:p>
            <a:endParaRPr lang="en-US" altLang="zh-TW" dirty="0" smtClean="0"/>
          </a:p>
          <a:p>
            <a:endParaRPr lang="en-US" altLang="zh-HK" dirty="0"/>
          </a:p>
        </p:txBody>
      </p:sp>
    </p:spTree>
    <p:extLst>
      <p:ext uri="{BB962C8B-B14F-4D97-AF65-F5344CB8AC3E}">
        <p14:creationId xmlns:p14="http://schemas.microsoft.com/office/powerpoint/2010/main" val="13091596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如何得到警方協助？</a:t>
            </a:r>
            <a:endParaRPr lang="zh-HK" altLang="en-US" dirty="0"/>
          </a:p>
        </p:txBody>
      </p:sp>
      <p:sp>
        <p:nvSpPr>
          <p:cNvPr id="3" name="內容版面配置區 2"/>
          <p:cNvSpPr>
            <a:spLocks noGrp="1"/>
          </p:cNvSpPr>
          <p:nvPr>
            <p:ph idx="1"/>
          </p:nvPr>
        </p:nvSpPr>
        <p:spPr/>
        <p:txBody>
          <a:bodyPr/>
          <a:lstStyle/>
          <a:p>
            <a:r>
              <a:rPr lang="zh-TW" altLang="en-US" dirty="0">
                <a:solidFill>
                  <a:srgbClr val="FF0000"/>
                </a:solidFill>
              </a:rPr>
              <a:t>社</a:t>
            </a:r>
            <a:r>
              <a:rPr lang="zh-TW" altLang="en-US" dirty="0" smtClean="0">
                <a:solidFill>
                  <a:srgbClr val="FF0000"/>
                </a:solidFill>
              </a:rPr>
              <a:t>署保護家庭及兒童服務課</a:t>
            </a:r>
            <a:r>
              <a:rPr lang="zh-TW" altLang="en-US" dirty="0" smtClean="0"/>
              <a:t>社工協助</a:t>
            </a:r>
            <a:endParaRPr lang="en-US" altLang="zh-TW" dirty="0" smtClean="0"/>
          </a:p>
          <a:p>
            <a:r>
              <a:rPr lang="zh-TW" altLang="en-US" dirty="0" smtClean="0"/>
              <a:t>填妥表格</a:t>
            </a:r>
            <a:r>
              <a:rPr lang="en-US" altLang="zh-TW" dirty="0" smtClean="0"/>
              <a:t>(</a:t>
            </a:r>
            <a:r>
              <a:rPr lang="zh-TW" altLang="en-US" dirty="0" smtClean="0"/>
              <a:t>參考社署</a:t>
            </a:r>
            <a:r>
              <a:rPr lang="en-US" altLang="zh-TW" dirty="0" smtClean="0"/>
              <a:t>《</a:t>
            </a:r>
            <a:r>
              <a:rPr lang="zh-TW" altLang="en-US" dirty="0" smtClean="0"/>
              <a:t>教程序指引</a:t>
            </a:r>
            <a:r>
              <a:rPr lang="en-US" altLang="zh-TW" dirty="0" smtClean="0"/>
              <a:t>》</a:t>
            </a:r>
            <a:r>
              <a:rPr lang="zh-TW" altLang="en-US" dirty="0" smtClean="0"/>
              <a:t>附錄</a:t>
            </a:r>
            <a:r>
              <a:rPr lang="en-US" altLang="zh-TW" dirty="0" smtClean="0"/>
              <a:t>IX</a:t>
            </a:r>
            <a:r>
              <a:rPr lang="zh-TW" altLang="en-US" dirty="0" smtClean="0"/>
              <a:t>及附錄</a:t>
            </a:r>
            <a:r>
              <a:rPr lang="en-US" altLang="zh-TW" dirty="0" smtClean="0"/>
              <a:t>X)</a:t>
            </a:r>
            <a:r>
              <a:rPr lang="zh-TW" altLang="en-US" dirty="0" smtClean="0"/>
              <a:t>，傳真至警署</a:t>
            </a:r>
            <a:endParaRPr lang="en-US" altLang="zh-TW" dirty="0" smtClean="0"/>
          </a:p>
          <a:p>
            <a:endParaRPr lang="en-US" altLang="zh-HK" dirty="0"/>
          </a:p>
          <a:p>
            <a:r>
              <a:rPr lang="zh-TW" altLang="en-US" dirty="0" smtClean="0"/>
              <a:t>避免</a:t>
            </a:r>
            <a:r>
              <a:rPr lang="zh-TW" altLang="en-US" dirty="0"/>
              <a:t>直接</a:t>
            </a:r>
            <a:r>
              <a:rPr lang="zh-TW" altLang="en-US" dirty="0" smtClean="0"/>
              <a:t>帶學生到</a:t>
            </a:r>
            <a:r>
              <a:rPr lang="zh-TW" altLang="en-US" dirty="0"/>
              <a:t>警</a:t>
            </a:r>
            <a:r>
              <a:rPr lang="zh-TW" altLang="en-US" dirty="0" smtClean="0"/>
              <a:t>署</a:t>
            </a:r>
            <a:endParaRPr lang="en-US" altLang="zh-TW" dirty="0"/>
          </a:p>
          <a:p>
            <a:endParaRPr lang="zh-HK" altLang="en-US" dirty="0"/>
          </a:p>
        </p:txBody>
      </p:sp>
    </p:spTree>
    <p:extLst>
      <p:ext uri="{BB962C8B-B14F-4D97-AF65-F5344CB8AC3E}">
        <p14:creationId xmlns:p14="http://schemas.microsoft.com/office/powerpoint/2010/main" val="15584369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個案反思</a:t>
            </a:r>
            <a:endParaRPr lang="zh-HK" altLang="en-US" dirty="0"/>
          </a:p>
        </p:txBody>
      </p:sp>
      <p:sp>
        <p:nvSpPr>
          <p:cNvPr id="3" name="內容版面配置區 2"/>
          <p:cNvSpPr>
            <a:spLocks noGrp="1"/>
          </p:cNvSpPr>
          <p:nvPr>
            <p:ph idx="1"/>
          </p:nvPr>
        </p:nvSpPr>
        <p:spPr/>
        <p:txBody>
          <a:bodyPr/>
          <a:lstStyle/>
          <a:p>
            <a:r>
              <a:rPr lang="zh-TW" altLang="en-US" dirty="0" smtClean="0"/>
              <a:t>預防工作 </a:t>
            </a:r>
            <a:r>
              <a:rPr lang="en-US" altLang="zh-TW" dirty="0" smtClean="0"/>
              <a:t>(</a:t>
            </a:r>
            <a:r>
              <a:rPr lang="zh-TW" altLang="en-US" dirty="0"/>
              <a:t>校本危機處理手</a:t>
            </a:r>
            <a:r>
              <a:rPr lang="zh-TW" altLang="en-US" dirty="0" smtClean="0"/>
              <a:t>冊與個案演練、生命教育、關注有需要學生</a:t>
            </a:r>
            <a:r>
              <a:rPr lang="en-US" altLang="zh-TW" dirty="0" smtClean="0"/>
              <a:t>)</a:t>
            </a:r>
          </a:p>
          <a:p>
            <a:r>
              <a:rPr lang="zh-TW" altLang="en-US" dirty="0" smtClean="0"/>
              <a:t>老師的洞察性、與學生及家長的關係 </a:t>
            </a:r>
            <a:r>
              <a:rPr lang="en-US" altLang="zh-TW" dirty="0" smtClean="0"/>
              <a:t>(</a:t>
            </a:r>
            <a:r>
              <a:rPr lang="zh-TW" altLang="en-US" dirty="0" smtClean="0"/>
              <a:t>平日及當下工作的配合</a:t>
            </a:r>
            <a:r>
              <a:rPr lang="en-US" altLang="zh-TW" dirty="0" smtClean="0"/>
              <a:t>)</a:t>
            </a:r>
          </a:p>
          <a:p>
            <a:r>
              <a:rPr lang="zh-TW" altLang="en-US" dirty="0" smtClean="0">
                <a:solidFill>
                  <a:srgbClr val="FF0000"/>
                </a:solidFill>
                <a:effectLst>
                  <a:outerShdw blurRad="38100" dist="38100" dir="2700000" algn="tl">
                    <a:srgbClr val="000000">
                      <a:alpha val="43137"/>
                    </a:srgbClr>
                  </a:outerShdw>
                </a:effectLst>
              </a:rPr>
              <a:t>發現懷疑個案必須跟進</a:t>
            </a:r>
            <a:endParaRPr lang="en-US" altLang="zh-TW" dirty="0" smtClean="0">
              <a:solidFill>
                <a:srgbClr val="FF0000"/>
              </a:solidFill>
              <a:effectLst>
                <a:outerShdw blurRad="38100" dist="38100" dir="2700000" algn="tl">
                  <a:srgbClr val="000000">
                    <a:alpha val="43137"/>
                  </a:srgbClr>
                </a:outerShdw>
              </a:effectLst>
            </a:endParaRPr>
          </a:p>
          <a:p>
            <a:r>
              <a:rPr lang="zh-TW" altLang="en-US" dirty="0" smtClean="0"/>
              <a:t>鎮定與關心 </a:t>
            </a:r>
            <a:r>
              <a:rPr lang="en-US" altLang="zh-TW" dirty="0" smtClean="0"/>
              <a:t>(</a:t>
            </a:r>
            <a:r>
              <a:rPr lang="zh-TW" altLang="en-US" dirty="0" smtClean="0"/>
              <a:t>熟悉處理程序、團隊工作</a:t>
            </a:r>
            <a:r>
              <a:rPr lang="en-US" altLang="zh-TW" dirty="0" smtClean="0"/>
              <a:t>)</a:t>
            </a:r>
          </a:p>
          <a:p>
            <a:r>
              <a:rPr lang="zh-TW" altLang="en-US" dirty="0" smtClean="0"/>
              <a:t>後續的跟進</a:t>
            </a:r>
            <a:endParaRPr lang="en-US" altLang="zh-TW" dirty="0" smtClean="0"/>
          </a:p>
          <a:p>
            <a:r>
              <a:rPr lang="zh-TW" altLang="en-US" dirty="0" smtClean="0"/>
              <a:t>關顧自己</a:t>
            </a:r>
            <a:endParaRPr lang="en-US" altLang="zh-TW" dirty="0" smtClean="0"/>
          </a:p>
          <a:p>
            <a:endParaRPr lang="en-US" altLang="zh-TW" dirty="0" smtClean="0"/>
          </a:p>
          <a:p>
            <a:endParaRPr lang="en-US" altLang="zh-TW" dirty="0" smtClean="0"/>
          </a:p>
          <a:p>
            <a:endParaRPr lang="zh-HK" altLang="en-US" dirty="0"/>
          </a:p>
        </p:txBody>
      </p:sp>
      <p:sp>
        <p:nvSpPr>
          <p:cNvPr id="4" name="矩形 3"/>
          <p:cNvSpPr/>
          <p:nvPr/>
        </p:nvSpPr>
        <p:spPr>
          <a:xfrm>
            <a:off x="4253896" y="4592483"/>
            <a:ext cx="2686954" cy="553998"/>
          </a:xfrm>
          <a:prstGeom prst="rect">
            <a:avLst/>
          </a:prstGeom>
          <a:solidFill>
            <a:schemeClr val="accent4"/>
          </a:solidFill>
        </p:spPr>
        <p:txBody>
          <a:bodyPr wrap="none">
            <a:spAutoFit/>
          </a:bodyPr>
          <a:lstStyle/>
          <a:p>
            <a:r>
              <a:rPr lang="zh-TW" altLang="en-US" sz="3000" dirty="0">
                <a:solidFill>
                  <a:srgbClr val="002060"/>
                </a:solidFill>
              </a:rPr>
              <a:t>一字記之曰</a:t>
            </a:r>
            <a:r>
              <a:rPr lang="en-US" altLang="zh-TW" sz="3000" dirty="0">
                <a:solidFill>
                  <a:srgbClr val="FF0000"/>
                </a:solidFill>
              </a:rPr>
              <a:t>:</a:t>
            </a:r>
            <a:r>
              <a:rPr lang="zh-TW" altLang="en-US" sz="3000" dirty="0">
                <a:solidFill>
                  <a:srgbClr val="FF0000"/>
                </a:solidFill>
              </a:rPr>
              <a:t> 心</a:t>
            </a:r>
            <a:endParaRPr lang="zh-TW" altLang="en-US" sz="3000"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11111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35171" y="1367076"/>
            <a:ext cx="7886700" cy="994172"/>
          </a:xfrm>
        </p:spPr>
        <p:txBody>
          <a:bodyPr/>
          <a:lstStyle/>
          <a:p>
            <a:r>
              <a:rPr lang="zh-TW" altLang="en-US" dirty="0" smtClean="0"/>
              <a:t>分享內容</a:t>
            </a:r>
            <a:endParaRPr lang="zh-HK" altLang="en-US" dirty="0"/>
          </a:p>
        </p:txBody>
      </p:sp>
      <p:sp>
        <p:nvSpPr>
          <p:cNvPr id="3" name="內容版面配置區 2"/>
          <p:cNvSpPr>
            <a:spLocks noGrp="1"/>
          </p:cNvSpPr>
          <p:nvPr>
            <p:ph idx="1"/>
          </p:nvPr>
        </p:nvSpPr>
        <p:spPr>
          <a:xfrm>
            <a:off x="658092" y="2428836"/>
            <a:ext cx="6829496" cy="3263504"/>
          </a:xfrm>
        </p:spPr>
        <p:txBody>
          <a:bodyPr/>
          <a:lstStyle/>
          <a:p>
            <a:r>
              <a:rPr lang="zh-TW" altLang="en-US" dirty="0" smtClean="0"/>
              <a:t>學校處理程序</a:t>
            </a:r>
            <a:r>
              <a:rPr lang="en-US" altLang="zh-TW" dirty="0" smtClean="0"/>
              <a:t>:</a:t>
            </a:r>
            <a:r>
              <a:rPr lang="zh-TW" altLang="en-US" dirty="0" smtClean="0"/>
              <a:t>   教師與社工合作處理及跟進受虐兒童</a:t>
            </a:r>
            <a:endParaRPr lang="en-US" altLang="zh-TW" dirty="0" smtClean="0"/>
          </a:p>
          <a:p>
            <a:r>
              <a:rPr lang="zh-TW" altLang="en-US" dirty="0" smtClean="0"/>
              <a:t>個案</a:t>
            </a:r>
            <a:r>
              <a:rPr lang="zh-TW" altLang="en-US" dirty="0"/>
              <a:t>分</a:t>
            </a:r>
            <a:r>
              <a:rPr lang="zh-TW" altLang="en-US" dirty="0" smtClean="0"/>
              <a:t>享 </a:t>
            </a:r>
            <a:endParaRPr lang="en-US" altLang="zh-TW" dirty="0"/>
          </a:p>
          <a:p>
            <a:r>
              <a:rPr lang="zh-TW" altLang="en-US" dirty="0" smtClean="0"/>
              <a:t>學校</a:t>
            </a:r>
            <a:r>
              <a:rPr lang="zh-TW" altLang="en-US" dirty="0"/>
              <a:t>預防工作</a:t>
            </a:r>
            <a:endParaRPr lang="en-US" altLang="zh-TW" dirty="0"/>
          </a:p>
          <a:p>
            <a:pPr>
              <a:buNone/>
            </a:pPr>
            <a:endParaRPr lang="zh-HK" altLang="en-US" dirty="0"/>
          </a:p>
        </p:txBody>
      </p:sp>
    </p:spTree>
    <p:extLst>
      <p:ext uri="{BB962C8B-B14F-4D97-AF65-F5344CB8AC3E}">
        <p14:creationId xmlns:p14="http://schemas.microsoft.com/office/powerpoint/2010/main" val="3359956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298139" y="1405959"/>
            <a:ext cx="7886700" cy="2139553"/>
          </a:xfrm>
        </p:spPr>
        <p:txBody>
          <a:bodyPr/>
          <a:lstStyle/>
          <a:p>
            <a:r>
              <a:rPr lang="zh-TW" altLang="en-US" dirty="0" smtClean="0"/>
              <a:t>學校預防工作</a:t>
            </a:r>
            <a:endParaRPr lang="zh-HK" altLang="en-US" dirty="0"/>
          </a:p>
        </p:txBody>
      </p:sp>
    </p:spTree>
    <p:extLst>
      <p:ext uri="{BB962C8B-B14F-4D97-AF65-F5344CB8AC3E}">
        <p14:creationId xmlns:p14="http://schemas.microsoft.com/office/powerpoint/2010/main" val="30314773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07572" y="1989118"/>
            <a:ext cx="7886700" cy="994172"/>
          </a:xfrm>
        </p:spPr>
        <p:txBody>
          <a:bodyPr/>
          <a:lstStyle/>
          <a:p>
            <a:r>
              <a:rPr lang="zh-TW" altLang="en-US" dirty="0" smtClean="0"/>
              <a:t>日常生命教育</a:t>
            </a:r>
            <a:endParaRPr lang="zh-HK" altLang="en-US" dirty="0"/>
          </a:p>
        </p:txBody>
      </p:sp>
      <p:sp>
        <p:nvSpPr>
          <p:cNvPr id="3" name="內容版面配置區 2"/>
          <p:cNvSpPr>
            <a:spLocks noGrp="1"/>
          </p:cNvSpPr>
          <p:nvPr>
            <p:ph idx="1"/>
          </p:nvPr>
        </p:nvSpPr>
        <p:spPr>
          <a:xfrm>
            <a:off x="1590551" y="3117118"/>
            <a:ext cx="7886700" cy="3263504"/>
          </a:xfrm>
        </p:spPr>
        <p:txBody>
          <a:bodyPr>
            <a:normAutofit/>
          </a:bodyPr>
          <a:lstStyle/>
          <a:p>
            <a:r>
              <a:rPr lang="zh-TW" altLang="en-US" sz="3000" dirty="0"/>
              <a:t>學生層面</a:t>
            </a:r>
            <a:endParaRPr lang="en-US" altLang="zh-TW" sz="3000" dirty="0"/>
          </a:p>
          <a:p>
            <a:r>
              <a:rPr lang="zh-TW" altLang="en-US" sz="3000" dirty="0"/>
              <a:t>家長層面</a:t>
            </a:r>
            <a:endParaRPr lang="en-US" altLang="zh-TW" sz="3000" dirty="0"/>
          </a:p>
          <a:p>
            <a:r>
              <a:rPr lang="zh-TW" altLang="en-US" sz="3000" dirty="0"/>
              <a:t>老師層面</a:t>
            </a:r>
            <a:endParaRPr lang="zh-HK" altLang="en-US" sz="3000" dirty="0"/>
          </a:p>
        </p:txBody>
      </p:sp>
    </p:spTree>
    <p:extLst>
      <p:ext uri="{BB962C8B-B14F-4D97-AF65-F5344CB8AC3E}">
        <p14:creationId xmlns:p14="http://schemas.microsoft.com/office/powerpoint/2010/main" val="1592012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0634" y="1347108"/>
            <a:ext cx="2511631" cy="1879270"/>
          </a:xfrm>
          <a:prstGeom prst="rect">
            <a:avLst/>
          </a:prstGeom>
          <a:solidFill>
            <a:schemeClr val="accent4"/>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zh-TW" altLang="en-US" dirty="0">
                <a:solidFill>
                  <a:prstClr val="black"/>
                </a:solidFill>
              </a:rPr>
              <a:t>預防性</a:t>
            </a:r>
            <a:r>
              <a:rPr lang="en-US" altLang="zh-TW" dirty="0">
                <a:solidFill>
                  <a:prstClr val="black"/>
                </a:solidFill>
              </a:rPr>
              <a:t>︰</a:t>
            </a:r>
          </a:p>
          <a:p>
            <a:pPr algn="ctr"/>
            <a:r>
              <a:rPr lang="zh-TW" altLang="en-US" dirty="0">
                <a:solidFill>
                  <a:prstClr val="black"/>
                </a:solidFill>
              </a:rPr>
              <a:t>生命教育課節</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愛與生命</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家庭關係</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情緒管理</a:t>
            </a:r>
            <a:endParaRPr lang="en-US" altLang="zh-TW" dirty="0">
              <a:solidFill>
                <a:prstClr val="black"/>
              </a:solidFill>
            </a:endParaRPr>
          </a:p>
          <a:p>
            <a:pPr algn="ctr"/>
            <a:endParaRPr lang="zh-HK" altLang="en-US" sz="1350" dirty="0">
              <a:solidFill>
                <a:prstClr val="black"/>
              </a:solidFill>
            </a:endParaRPr>
          </a:p>
        </p:txBody>
      </p:sp>
      <p:sp>
        <p:nvSpPr>
          <p:cNvPr id="6" name="矩形 5"/>
          <p:cNvSpPr/>
          <p:nvPr/>
        </p:nvSpPr>
        <p:spPr>
          <a:xfrm>
            <a:off x="320634" y="3696937"/>
            <a:ext cx="2511631" cy="1879270"/>
          </a:xfrm>
          <a:prstGeom prst="rect">
            <a:avLst/>
          </a:prstGeom>
          <a:solidFill>
            <a:schemeClr val="accent4"/>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lang="zh-TW" altLang="en-US" dirty="0">
                <a:solidFill>
                  <a:prstClr val="black"/>
                </a:solidFill>
              </a:rPr>
              <a:t>預防性</a:t>
            </a:r>
            <a:r>
              <a:rPr lang="en-US" altLang="zh-TW" dirty="0">
                <a:solidFill>
                  <a:prstClr val="black"/>
                </a:solidFill>
              </a:rPr>
              <a:t>︰</a:t>
            </a:r>
          </a:p>
          <a:p>
            <a:pPr algn="ctr"/>
            <a:r>
              <a:rPr lang="zh-TW" altLang="en-US" dirty="0">
                <a:solidFill>
                  <a:prstClr val="black"/>
                </a:solidFill>
              </a:rPr>
              <a:t>生命教育講座</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愛與生命</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性教育</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情緒控制</a:t>
            </a:r>
            <a:endParaRPr lang="en-US" altLang="zh-TW" dirty="0">
              <a:solidFill>
                <a:prstClr val="black"/>
              </a:solidFill>
            </a:endParaRPr>
          </a:p>
        </p:txBody>
      </p:sp>
      <p:sp>
        <p:nvSpPr>
          <p:cNvPr id="7" name="矩形 6"/>
          <p:cNvSpPr/>
          <p:nvPr/>
        </p:nvSpPr>
        <p:spPr>
          <a:xfrm>
            <a:off x="6252359" y="1347108"/>
            <a:ext cx="2511631" cy="187927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TW" altLang="en-US" dirty="0">
                <a:solidFill>
                  <a:prstClr val="black"/>
                </a:solidFill>
              </a:rPr>
              <a:t>預防及治療性</a:t>
            </a:r>
            <a:r>
              <a:rPr lang="en-US" altLang="zh-TW" dirty="0">
                <a:solidFill>
                  <a:prstClr val="black"/>
                </a:solidFill>
              </a:rPr>
              <a:t>︰</a:t>
            </a:r>
          </a:p>
          <a:p>
            <a:pPr algn="ctr"/>
            <a:r>
              <a:rPr lang="en-US" altLang="zh-TW" dirty="0">
                <a:solidFill>
                  <a:prstClr val="black"/>
                </a:solidFill>
              </a:rPr>
              <a:t>-</a:t>
            </a:r>
            <a:r>
              <a:rPr lang="zh-TW" altLang="en-US" dirty="0">
                <a:solidFill>
                  <a:prstClr val="black"/>
                </a:solidFill>
              </a:rPr>
              <a:t>童心同行</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單親學生小組</a:t>
            </a:r>
            <a:r>
              <a:rPr lang="en-US" altLang="zh-TW" dirty="0">
                <a:solidFill>
                  <a:prstClr val="black"/>
                </a:solidFill>
              </a:rPr>
              <a:t>)</a:t>
            </a:r>
          </a:p>
          <a:p>
            <a:pPr algn="ctr"/>
            <a:r>
              <a:rPr lang="en-US" altLang="zh-TW" dirty="0">
                <a:solidFill>
                  <a:prstClr val="black"/>
                </a:solidFill>
              </a:rPr>
              <a:t>-</a:t>
            </a:r>
            <a:r>
              <a:rPr lang="zh-TW" altLang="en-US" dirty="0">
                <a:solidFill>
                  <a:prstClr val="black"/>
                </a:solidFill>
              </a:rPr>
              <a:t>快樂小天使</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綜援學生活動</a:t>
            </a:r>
            <a:r>
              <a:rPr lang="en-US" altLang="zh-TW" dirty="0">
                <a:solidFill>
                  <a:prstClr val="black"/>
                </a:solidFill>
              </a:rPr>
              <a:t>)</a:t>
            </a:r>
          </a:p>
          <a:p>
            <a:pPr algn="ctr"/>
            <a:endParaRPr lang="zh-HK" altLang="en-US" sz="1350" dirty="0">
              <a:solidFill>
                <a:prstClr val="black"/>
              </a:solidFill>
            </a:endParaRPr>
          </a:p>
        </p:txBody>
      </p:sp>
      <p:sp>
        <p:nvSpPr>
          <p:cNvPr id="8" name="矩形 7"/>
          <p:cNvSpPr/>
          <p:nvPr/>
        </p:nvSpPr>
        <p:spPr>
          <a:xfrm>
            <a:off x="6252358" y="3696937"/>
            <a:ext cx="2511631" cy="187927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TW" altLang="en-US" dirty="0">
                <a:solidFill>
                  <a:prstClr val="black"/>
                </a:solidFill>
              </a:rPr>
              <a:t>預防及治療性</a:t>
            </a:r>
            <a:r>
              <a:rPr lang="en-US" altLang="zh-TW" dirty="0">
                <a:solidFill>
                  <a:prstClr val="black"/>
                </a:solidFill>
              </a:rPr>
              <a:t>︰</a:t>
            </a:r>
          </a:p>
          <a:p>
            <a:pPr algn="ctr"/>
            <a:r>
              <a:rPr lang="en-US" altLang="zh-TW" dirty="0">
                <a:solidFill>
                  <a:prstClr val="black"/>
                </a:solidFill>
              </a:rPr>
              <a:t>-</a:t>
            </a:r>
            <a:r>
              <a:rPr lang="zh-TW" altLang="en-US" dirty="0">
                <a:solidFill>
                  <a:prstClr val="black"/>
                </a:solidFill>
              </a:rPr>
              <a:t>抗逆力小組</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靜觀時間</a:t>
            </a:r>
            <a:endParaRPr lang="zh-HK" altLang="en-US" dirty="0">
              <a:solidFill>
                <a:prstClr val="black"/>
              </a:solidFill>
            </a:endParaRPr>
          </a:p>
        </p:txBody>
      </p:sp>
      <p:sp>
        <p:nvSpPr>
          <p:cNvPr id="5" name="雲朵形 4"/>
          <p:cNvSpPr/>
          <p:nvPr/>
        </p:nvSpPr>
        <p:spPr>
          <a:xfrm>
            <a:off x="3490324" y="4599518"/>
            <a:ext cx="2431472" cy="765959"/>
          </a:xfrm>
          <a:prstGeom prst="clou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2100" dirty="0">
                <a:solidFill>
                  <a:srgbClr val="FF0000"/>
                </a:solidFill>
              </a:rPr>
              <a:t>了解</a:t>
            </a:r>
            <a:r>
              <a:rPr lang="zh-TW" altLang="en-US" sz="1500" dirty="0">
                <a:solidFill>
                  <a:srgbClr val="FF0000"/>
                </a:solidFill>
              </a:rPr>
              <a:t>與</a:t>
            </a:r>
            <a:r>
              <a:rPr lang="zh-TW" altLang="en-US" sz="2100" dirty="0">
                <a:solidFill>
                  <a:srgbClr val="FF0000"/>
                </a:solidFill>
              </a:rPr>
              <a:t>自控</a:t>
            </a:r>
            <a:endParaRPr lang="zh-HK" altLang="en-US" sz="2100" dirty="0">
              <a:solidFill>
                <a:srgbClr val="FF0000"/>
              </a:solidFill>
            </a:endParaRPr>
          </a:p>
        </p:txBody>
      </p:sp>
      <p:sp>
        <p:nvSpPr>
          <p:cNvPr id="9" name="雲朵形 8"/>
          <p:cNvSpPr/>
          <p:nvPr/>
        </p:nvSpPr>
        <p:spPr>
          <a:xfrm>
            <a:off x="3319440" y="1339139"/>
            <a:ext cx="2431472" cy="765959"/>
          </a:xfrm>
          <a:prstGeom prst="cloud">
            <a:avLst/>
          </a:prstGeom>
          <a:gradFill flip="none" rotWithShape="1">
            <a:gsLst>
              <a:gs pos="0">
                <a:srgbClr val="FBEAC7"/>
              </a:gs>
              <a:gs pos="17999">
                <a:srgbClr val="FEE7F2"/>
              </a:gs>
              <a:gs pos="36000">
                <a:srgbClr val="FAC77D"/>
              </a:gs>
              <a:gs pos="61000">
                <a:srgbClr val="FBA97D"/>
              </a:gs>
              <a:gs pos="82001">
                <a:srgbClr val="FBD49C"/>
              </a:gs>
              <a:gs pos="100000">
                <a:srgbClr val="FEE7F2"/>
              </a:gs>
            </a:gsLst>
            <a:lin ang="5400000" scaled="0"/>
            <a:tileRect r="-100000" b="-100000"/>
          </a:gradFill>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2400" dirty="0">
                <a:solidFill>
                  <a:prstClr val="black"/>
                </a:solidFill>
              </a:rPr>
              <a:t>學生</a:t>
            </a:r>
            <a:endParaRPr lang="zh-HK" altLang="en-US" sz="2400" dirty="0">
              <a:solidFill>
                <a:prstClr val="black"/>
              </a:solidFill>
            </a:endParaRPr>
          </a:p>
        </p:txBody>
      </p:sp>
      <p:sp>
        <p:nvSpPr>
          <p:cNvPr id="10" name="文字方塊 9"/>
          <p:cNvSpPr txBox="1"/>
          <p:nvPr/>
        </p:nvSpPr>
        <p:spPr>
          <a:xfrm>
            <a:off x="2935411" y="2810879"/>
            <a:ext cx="3240222" cy="830997"/>
          </a:xfrm>
          <a:prstGeom prst="rect">
            <a:avLst/>
          </a:prstGeom>
          <a:noFill/>
          <a:ln w="57150" cmpd="sng">
            <a:solidFill>
              <a:srgbClr val="7030A0"/>
            </a:solidFill>
          </a:ln>
        </p:spPr>
        <p:txBody>
          <a:bodyPr wrap="square" rtlCol="0">
            <a:spAutoFit/>
          </a:bodyPr>
          <a:lstStyle/>
          <a:p>
            <a:pPr algn="ctr"/>
            <a:r>
              <a:rPr lang="zh-TW" altLang="en-US" sz="4800" b="1" dirty="0" smtClean="0"/>
              <a:t>學生層面</a:t>
            </a:r>
            <a:endParaRPr lang="zh-HK" altLang="en-US" sz="4800" b="1" dirty="0"/>
          </a:p>
        </p:txBody>
      </p:sp>
    </p:spTree>
    <p:extLst>
      <p:ext uri="{BB962C8B-B14F-4D97-AF65-F5344CB8AC3E}">
        <p14:creationId xmlns:p14="http://schemas.microsoft.com/office/powerpoint/2010/main" val="2395186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雲朵形 3"/>
          <p:cNvSpPr/>
          <p:nvPr/>
        </p:nvSpPr>
        <p:spPr>
          <a:xfrm>
            <a:off x="2393250" y="4553444"/>
            <a:ext cx="2483614" cy="828304"/>
          </a:xfrm>
          <a:prstGeom prst="clou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dirty="0">
                <a:solidFill>
                  <a:srgbClr val="FF0000"/>
                </a:solidFill>
              </a:rPr>
              <a:t>喚起</a:t>
            </a:r>
            <a:r>
              <a:rPr lang="zh-TW" altLang="en-US" sz="1350" dirty="0">
                <a:solidFill>
                  <a:prstClr val="black"/>
                </a:solidFill>
              </a:rPr>
              <a:t>與</a:t>
            </a:r>
            <a:r>
              <a:rPr lang="zh-TW" altLang="en-US" dirty="0">
                <a:solidFill>
                  <a:srgbClr val="FF0000"/>
                </a:solidFill>
              </a:rPr>
              <a:t>紓緩</a:t>
            </a:r>
            <a:endParaRPr lang="zh-HK" altLang="en-US" dirty="0">
              <a:solidFill>
                <a:srgbClr val="FF0000"/>
              </a:solidFill>
            </a:endParaRPr>
          </a:p>
        </p:txBody>
      </p:sp>
      <p:sp>
        <p:nvSpPr>
          <p:cNvPr id="11" name="雲朵形 10"/>
          <p:cNvSpPr/>
          <p:nvPr/>
        </p:nvSpPr>
        <p:spPr>
          <a:xfrm>
            <a:off x="3794722" y="4967595"/>
            <a:ext cx="2483614" cy="828304"/>
          </a:xfrm>
          <a:prstGeom prst="clou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dirty="0">
                <a:solidFill>
                  <a:prstClr val="black"/>
                </a:solidFill>
              </a:rPr>
              <a:t>善用坊間支援</a:t>
            </a:r>
            <a:endParaRPr lang="zh-HK" altLang="en-US" dirty="0">
              <a:solidFill>
                <a:prstClr val="black"/>
              </a:solidFill>
            </a:endParaRPr>
          </a:p>
        </p:txBody>
      </p:sp>
      <p:sp>
        <p:nvSpPr>
          <p:cNvPr id="6" name="矩形 5"/>
          <p:cNvSpPr/>
          <p:nvPr/>
        </p:nvSpPr>
        <p:spPr>
          <a:xfrm>
            <a:off x="552202" y="1980491"/>
            <a:ext cx="1727860" cy="1407226"/>
          </a:xfrm>
          <a:prstGeom prst="rect">
            <a:avLst/>
          </a:prstGeom>
          <a:solidFill>
            <a:schemeClr val="accent4"/>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solidFill>
                  <a:prstClr val="black"/>
                </a:solidFill>
              </a:rPr>
              <a:t>講座</a:t>
            </a:r>
            <a:r>
              <a:rPr lang="en-US" altLang="zh-TW" dirty="0">
                <a:solidFill>
                  <a:prstClr val="black"/>
                </a:solidFill>
              </a:rPr>
              <a:t>︰</a:t>
            </a:r>
          </a:p>
          <a:p>
            <a:pPr algn="ctr"/>
            <a:r>
              <a:rPr lang="en-US" altLang="zh-TW" dirty="0">
                <a:solidFill>
                  <a:prstClr val="black"/>
                </a:solidFill>
              </a:rPr>
              <a:t>-</a:t>
            </a:r>
            <a:r>
              <a:rPr lang="zh-TW" altLang="en-US" dirty="0">
                <a:solidFill>
                  <a:prstClr val="black"/>
                </a:solidFill>
              </a:rPr>
              <a:t>正向管教</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自律學習</a:t>
            </a:r>
            <a:endParaRPr lang="en-US" altLang="zh-TW" dirty="0">
              <a:solidFill>
                <a:prstClr val="black"/>
              </a:solidFill>
            </a:endParaRPr>
          </a:p>
          <a:p>
            <a:pPr algn="ctr"/>
            <a:r>
              <a:rPr lang="en-US" altLang="zh-TW" dirty="0">
                <a:solidFill>
                  <a:prstClr val="black"/>
                </a:solidFill>
              </a:rPr>
              <a:t>-</a:t>
            </a:r>
            <a:r>
              <a:rPr lang="zh-TW" altLang="en-US" dirty="0">
                <a:solidFill>
                  <a:srgbClr val="FF0000"/>
                </a:solidFill>
              </a:rPr>
              <a:t>情緒管理</a:t>
            </a:r>
            <a:endParaRPr lang="en-US" altLang="zh-HK" dirty="0">
              <a:solidFill>
                <a:srgbClr val="FF0000"/>
              </a:solidFill>
            </a:endParaRPr>
          </a:p>
        </p:txBody>
      </p:sp>
      <p:sp>
        <p:nvSpPr>
          <p:cNvPr id="7" name="矩形 6"/>
          <p:cNvSpPr/>
          <p:nvPr/>
        </p:nvSpPr>
        <p:spPr>
          <a:xfrm>
            <a:off x="552203" y="3849831"/>
            <a:ext cx="1727860" cy="1407226"/>
          </a:xfrm>
          <a:prstGeom prst="rect">
            <a:avLst/>
          </a:prstGeom>
          <a:solidFill>
            <a:schemeClr val="accent6">
              <a:lumMod val="40000"/>
              <a:lumOff val="6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solidFill>
                  <a:prstClr val="black"/>
                </a:solidFill>
              </a:rPr>
              <a:t>小組</a:t>
            </a:r>
            <a:r>
              <a:rPr lang="en-US" altLang="zh-TW" dirty="0">
                <a:solidFill>
                  <a:prstClr val="black"/>
                </a:solidFill>
              </a:rPr>
              <a:t>︰</a:t>
            </a:r>
          </a:p>
          <a:p>
            <a:pPr algn="ctr"/>
            <a:r>
              <a:rPr lang="en-US" altLang="zh-TW" dirty="0">
                <a:solidFill>
                  <a:prstClr val="black"/>
                </a:solidFill>
              </a:rPr>
              <a:t>-</a:t>
            </a:r>
            <a:r>
              <a:rPr lang="zh-TW" altLang="en-US" dirty="0">
                <a:solidFill>
                  <a:prstClr val="black"/>
                </a:solidFill>
              </a:rPr>
              <a:t>同行支援</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正向管教</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特殊學習支援</a:t>
            </a:r>
            <a:endParaRPr lang="zh-HK" altLang="en-US" dirty="0">
              <a:solidFill>
                <a:prstClr val="black"/>
              </a:solidFill>
            </a:endParaRPr>
          </a:p>
        </p:txBody>
      </p:sp>
      <p:sp>
        <p:nvSpPr>
          <p:cNvPr id="8" name="矩形 7"/>
          <p:cNvSpPr/>
          <p:nvPr/>
        </p:nvSpPr>
        <p:spPr>
          <a:xfrm>
            <a:off x="6500256" y="1980491"/>
            <a:ext cx="1727860" cy="1407226"/>
          </a:xfrm>
          <a:prstGeom prst="rect">
            <a:avLst/>
          </a:prstGeom>
          <a:solidFill>
            <a:srgbClr val="FFFF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solidFill>
                  <a:prstClr val="black"/>
                </a:solidFill>
              </a:rPr>
              <a:t>親子活動</a:t>
            </a:r>
            <a:r>
              <a:rPr lang="en-US" altLang="zh-TW" dirty="0">
                <a:solidFill>
                  <a:prstClr val="black"/>
                </a:solidFill>
              </a:rPr>
              <a:t>︰</a:t>
            </a:r>
          </a:p>
          <a:p>
            <a:pPr algn="ctr"/>
            <a:r>
              <a:rPr lang="en-US" altLang="zh-TW" dirty="0">
                <a:solidFill>
                  <a:prstClr val="black"/>
                </a:solidFill>
              </a:rPr>
              <a:t>-</a:t>
            </a:r>
            <a:r>
              <a:rPr lang="zh-TW" altLang="en-US" dirty="0">
                <a:solidFill>
                  <a:prstClr val="black"/>
                </a:solidFill>
              </a:rPr>
              <a:t>日營</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農莊體驗</a:t>
            </a:r>
            <a:endParaRPr lang="en-US" altLang="zh-TW" dirty="0">
              <a:solidFill>
                <a:prstClr val="black"/>
              </a:solidFill>
            </a:endParaRPr>
          </a:p>
          <a:p>
            <a:pPr algn="ctr"/>
            <a:r>
              <a:rPr lang="en-US" altLang="zh-TW" dirty="0">
                <a:solidFill>
                  <a:prstClr val="black"/>
                </a:solidFill>
              </a:rPr>
              <a:t>-</a:t>
            </a:r>
            <a:r>
              <a:rPr lang="zh-TW" altLang="en-US" dirty="0">
                <a:solidFill>
                  <a:prstClr val="black"/>
                </a:solidFill>
              </a:rPr>
              <a:t>手工製作</a:t>
            </a:r>
            <a:endParaRPr lang="en-US" altLang="zh-TW" dirty="0">
              <a:solidFill>
                <a:prstClr val="black"/>
              </a:solidFill>
            </a:endParaRPr>
          </a:p>
        </p:txBody>
      </p:sp>
      <p:sp>
        <p:nvSpPr>
          <p:cNvPr id="9" name="矩形 8"/>
          <p:cNvSpPr/>
          <p:nvPr/>
        </p:nvSpPr>
        <p:spPr>
          <a:xfrm>
            <a:off x="6500255" y="3849832"/>
            <a:ext cx="1727860" cy="1407226"/>
          </a:xfrm>
          <a:prstGeom prst="rect">
            <a:avLst/>
          </a:prstGeom>
          <a:solidFill>
            <a:srgbClr val="FF99CC"/>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zh-TW" dirty="0">
                <a:solidFill>
                  <a:prstClr val="black"/>
                </a:solidFill>
              </a:rPr>
              <a:t>-</a:t>
            </a:r>
            <a:r>
              <a:rPr lang="zh-TW" altLang="en-US" dirty="0">
                <a:solidFill>
                  <a:prstClr val="black"/>
                </a:solidFill>
              </a:rPr>
              <a:t>個別支援</a:t>
            </a:r>
            <a:endParaRPr lang="en-US" altLang="zh-TW" dirty="0">
              <a:solidFill>
                <a:prstClr val="black"/>
              </a:solidFill>
            </a:endParaRPr>
          </a:p>
          <a:p>
            <a:pPr algn="ctr"/>
            <a:r>
              <a:rPr lang="zh-TW" altLang="en-US" dirty="0">
                <a:solidFill>
                  <a:prstClr val="black"/>
                </a:solidFill>
              </a:rPr>
              <a:t>與轉介</a:t>
            </a:r>
            <a:endParaRPr lang="en-US" altLang="zh-TW" dirty="0">
              <a:solidFill>
                <a:prstClr val="black"/>
              </a:solidFill>
            </a:endParaRPr>
          </a:p>
          <a:p>
            <a:pPr algn="ctr"/>
            <a:r>
              <a:rPr lang="en-US" altLang="zh-TW" dirty="0">
                <a:solidFill>
                  <a:prstClr val="black"/>
                </a:solidFill>
              </a:rPr>
              <a:t>-</a:t>
            </a:r>
            <a:r>
              <a:rPr lang="zh-TW" altLang="en-US" dirty="0">
                <a:solidFill>
                  <a:srgbClr val="FF0000"/>
                </a:solidFill>
              </a:rPr>
              <a:t>關係建立</a:t>
            </a:r>
            <a:endParaRPr lang="zh-HK" altLang="en-US" dirty="0">
              <a:solidFill>
                <a:srgbClr val="FF0000"/>
              </a:solidFill>
            </a:endParaRPr>
          </a:p>
        </p:txBody>
      </p:sp>
      <p:sp>
        <p:nvSpPr>
          <p:cNvPr id="10" name="雲朵形 9"/>
          <p:cNvSpPr/>
          <p:nvPr/>
        </p:nvSpPr>
        <p:spPr>
          <a:xfrm>
            <a:off x="2979469" y="1462057"/>
            <a:ext cx="2483614" cy="746660"/>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TW" altLang="en-US" sz="2100" dirty="0">
                <a:solidFill>
                  <a:prstClr val="black"/>
                </a:solidFill>
              </a:rPr>
              <a:t>家庭</a:t>
            </a:r>
            <a:endParaRPr lang="zh-HK" altLang="en-US" sz="2100" dirty="0">
              <a:solidFill>
                <a:prstClr val="black"/>
              </a:solidFill>
            </a:endParaRPr>
          </a:p>
        </p:txBody>
      </p:sp>
      <p:sp>
        <p:nvSpPr>
          <p:cNvPr id="12" name="文字方塊 11"/>
          <p:cNvSpPr txBox="1"/>
          <p:nvPr/>
        </p:nvSpPr>
        <p:spPr>
          <a:xfrm>
            <a:off x="2770050" y="2602715"/>
            <a:ext cx="3240222" cy="830997"/>
          </a:xfrm>
          <a:prstGeom prst="rect">
            <a:avLst/>
          </a:prstGeom>
          <a:noFill/>
          <a:ln w="57150" cmpd="sng">
            <a:solidFill>
              <a:srgbClr val="7030A0"/>
            </a:solidFill>
          </a:ln>
        </p:spPr>
        <p:txBody>
          <a:bodyPr wrap="square" rtlCol="0">
            <a:spAutoFit/>
          </a:bodyPr>
          <a:lstStyle/>
          <a:p>
            <a:pPr algn="ctr"/>
            <a:r>
              <a:rPr lang="zh-TW" altLang="en-US" sz="4800" b="1" dirty="0" smtClean="0"/>
              <a:t>家長層面</a:t>
            </a:r>
            <a:endParaRPr lang="zh-HK" altLang="en-US" sz="4800" b="1" dirty="0"/>
          </a:p>
        </p:txBody>
      </p:sp>
    </p:spTree>
    <p:extLst>
      <p:ext uri="{BB962C8B-B14F-4D97-AF65-F5344CB8AC3E}">
        <p14:creationId xmlns:p14="http://schemas.microsoft.com/office/powerpoint/2010/main" val="36232398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52201" y="1650487"/>
            <a:ext cx="1727860" cy="1407226"/>
          </a:xfrm>
          <a:prstGeom prst="rect">
            <a:avLst/>
          </a:prstGeom>
          <a:solidFill>
            <a:srgbClr val="FFFF00"/>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sz="1500" dirty="0">
                <a:solidFill>
                  <a:prstClr val="black"/>
                </a:solidFill>
              </a:rPr>
              <a:t>教師培訓</a:t>
            </a:r>
            <a:r>
              <a:rPr lang="en-US" altLang="zh-TW" sz="1500" dirty="0">
                <a:solidFill>
                  <a:prstClr val="black"/>
                </a:solidFill>
              </a:rPr>
              <a:t>︰</a:t>
            </a:r>
          </a:p>
          <a:p>
            <a:pPr algn="ctr"/>
            <a:r>
              <a:rPr lang="en-US" altLang="zh-TW" sz="1500" dirty="0">
                <a:solidFill>
                  <a:prstClr val="black"/>
                </a:solidFill>
              </a:rPr>
              <a:t>-</a:t>
            </a:r>
            <a:r>
              <a:rPr lang="zh-TW" altLang="en-US" sz="1500" dirty="0">
                <a:solidFill>
                  <a:prstClr val="black"/>
                </a:solidFill>
              </a:rPr>
              <a:t>識別有需要學生</a:t>
            </a:r>
            <a:endParaRPr lang="en-US" altLang="zh-TW" sz="1500" dirty="0">
              <a:solidFill>
                <a:prstClr val="black"/>
              </a:solidFill>
            </a:endParaRPr>
          </a:p>
          <a:p>
            <a:pPr algn="ctr"/>
            <a:r>
              <a:rPr lang="en-US" altLang="zh-TW" sz="1500" dirty="0">
                <a:solidFill>
                  <a:prstClr val="black"/>
                </a:solidFill>
              </a:rPr>
              <a:t>-</a:t>
            </a:r>
            <a:r>
              <a:rPr lang="zh-TW" altLang="en-US" sz="1500" dirty="0">
                <a:solidFill>
                  <a:prstClr val="black"/>
                </a:solidFill>
              </a:rPr>
              <a:t>性教育</a:t>
            </a:r>
            <a:endParaRPr lang="en-US" altLang="zh-TW" sz="1500" dirty="0">
              <a:solidFill>
                <a:prstClr val="black"/>
              </a:solidFill>
            </a:endParaRPr>
          </a:p>
          <a:p>
            <a:pPr algn="ctr"/>
            <a:r>
              <a:rPr lang="en-US" altLang="zh-TW" sz="1500" dirty="0">
                <a:solidFill>
                  <a:prstClr val="black"/>
                </a:solidFill>
              </a:rPr>
              <a:t>-</a:t>
            </a:r>
            <a:r>
              <a:rPr lang="zh-TW" altLang="en-US" sz="1500" dirty="0">
                <a:solidFill>
                  <a:prstClr val="black"/>
                </a:solidFill>
              </a:rPr>
              <a:t>虐兒定義及處理</a:t>
            </a:r>
            <a:endParaRPr lang="en-US" altLang="zh-HK" sz="1500" dirty="0">
              <a:solidFill>
                <a:prstClr val="black"/>
              </a:solidFill>
            </a:endParaRPr>
          </a:p>
        </p:txBody>
      </p:sp>
      <p:sp>
        <p:nvSpPr>
          <p:cNvPr id="6" name="矩形 5"/>
          <p:cNvSpPr/>
          <p:nvPr/>
        </p:nvSpPr>
        <p:spPr>
          <a:xfrm>
            <a:off x="6660572" y="2345751"/>
            <a:ext cx="1727860" cy="1407226"/>
          </a:xfrm>
          <a:prstGeom prst="rect">
            <a:avLst/>
          </a:prstGeom>
          <a:solidFill>
            <a:srgbClr val="FF99CC"/>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solidFill>
                  <a:prstClr val="black"/>
                </a:solidFill>
              </a:rPr>
              <a:t>教師</a:t>
            </a:r>
            <a:r>
              <a:rPr lang="zh-TW" altLang="en-US" dirty="0">
                <a:solidFill>
                  <a:srgbClr val="FF0000"/>
                </a:solidFill>
              </a:rPr>
              <a:t>情緒支援</a:t>
            </a:r>
            <a:endParaRPr lang="en-US" altLang="zh-HK" dirty="0">
              <a:solidFill>
                <a:srgbClr val="FF0000"/>
              </a:solidFill>
            </a:endParaRPr>
          </a:p>
        </p:txBody>
      </p:sp>
      <p:sp>
        <p:nvSpPr>
          <p:cNvPr id="9" name="矩形 8"/>
          <p:cNvSpPr/>
          <p:nvPr/>
        </p:nvSpPr>
        <p:spPr>
          <a:xfrm>
            <a:off x="552201" y="3717257"/>
            <a:ext cx="1727860" cy="1407226"/>
          </a:xfrm>
          <a:prstGeom prst="rect">
            <a:avLst/>
          </a:prstGeom>
          <a:solidFill>
            <a:srgbClr val="66FFFF"/>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solidFill>
                  <a:srgbClr val="FF0000"/>
                </a:solidFill>
              </a:rPr>
              <a:t>團隊</a:t>
            </a:r>
            <a:r>
              <a:rPr lang="zh-TW" altLang="en-US" dirty="0">
                <a:solidFill>
                  <a:prstClr val="black"/>
                </a:solidFill>
              </a:rPr>
              <a:t>互相支援</a:t>
            </a:r>
            <a:endParaRPr lang="en-US" altLang="zh-HK" dirty="0">
              <a:solidFill>
                <a:prstClr val="black"/>
              </a:solidFill>
            </a:endParaRPr>
          </a:p>
        </p:txBody>
      </p:sp>
      <p:sp>
        <p:nvSpPr>
          <p:cNvPr id="7" name="雲朵形 6"/>
          <p:cNvSpPr/>
          <p:nvPr/>
        </p:nvSpPr>
        <p:spPr>
          <a:xfrm>
            <a:off x="3088111" y="1319466"/>
            <a:ext cx="2483614" cy="746660"/>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TW" altLang="en-US" sz="2100" dirty="0">
                <a:solidFill>
                  <a:prstClr val="black"/>
                </a:solidFill>
              </a:rPr>
              <a:t>教師</a:t>
            </a:r>
            <a:endParaRPr lang="zh-HK" altLang="en-US" sz="2100" dirty="0">
              <a:solidFill>
                <a:prstClr val="black"/>
              </a:solidFill>
            </a:endParaRPr>
          </a:p>
        </p:txBody>
      </p:sp>
      <p:sp>
        <p:nvSpPr>
          <p:cNvPr id="8" name="文字方塊 7"/>
          <p:cNvSpPr txBox="1"/>
          <p:nvPr/>
        </p:nvSpPr>
        <p:spPr>
          <a:xfrm>
            <a:off x="2850205" y="2642214"/>
            <a:ext cx="3240222" cy="830997"/>
          </a:xfrm>
          <a:prstGeom prst="rect">
            <a:avLst/>
          </a:prstGeom>
          <a:noFill/>
          <a:ln w="57150" cmpd="sng">
            <a:solidFill>
              <a:srgbClr val="7030A0"/>
            </a:solidFill>
          </a:ln>
        </p:spPr>
        <p:txBody>
          <a:bodyPr wrap="square" rtlCol="0">
            <a:spAutoFit/>
          </a:bodyPr>
          <a:lstStyle/>
          <a:p>
            <a:pPr algn="ctr"/>
            <a:r>
              <a:rPr lang="zh-TW" altLang="en-US" sz="4800" b="1" dirty="0" smtClean="0"/>
              <a:t>老</a:t>
            </a:r>
            <a:r>
              <a:rPr lang="zh-TW" altLang="en-US" sz="4800" b="1" dirty="0"/>
              <a:t>師</a:t>
            </a:r>
            <a:r>
              <a:rPr lang="zh-TW" altLang="en-US" sz="4800" b="1" dirty="0" smtClean="0"/>
              <a:t>層面</a:t>
            </a:r>
            <a:endParaRPr lang="zh-HK" altLang="en-US" sz="4800" b="1" dirty="0"/>
          </a:p>
        </p:txBody>
      </p:sp>
    </p:spTree>
    <p:extLst>
      <p:ext uri="{BB962C8B-B14F-4D97-AF65-F5344CB8AC3E}">
        <p14:creationId xmlns:p14="http://schemas.microsoft.com/office/powerpoint/2010/main" val="9402307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總結</a:t>
            </a:r>
            <a:endParaRPr lang="zh-HK" altLang="en-US" dirty="0"/>
          </a:p>
        </p:txBody>
      </p:sp>
      <p:sp>
        <p:nvSpPr>
          <p:cNvPr id="3" name="內容版面配置區 2"/>
          <p:cNvSpPr>
            <a:spLocks noGrp="1"/>
          </p:cNvSpPr>
          <p:nvPr>
            <p:ph idx="1"/>
          </p:nvPr>
        </p:nvSpPr>
        <p:spPr/>
        <p:txBody>
          <a:bodyPr/>
          <a:lstStyle/>
          <a:p>
            <a:r>
              <a:rPr lang="zh-TW" altLang="en-US" sz="3000" dirty="0"/>
              <a:t>平日關懷要做好</a:t>
            </a:r>
            <a:endParaRPr lang="en-US" altLang="zh-TW" sz="3000" dirty="0"/>
          </a:p>
          <a:p>
            <a:r>
              <a:rPr lang="zh-TW" altLang="en-US" sz="3000" dirty="0"/>
              <a:t>熟練程序心安定</a:t>
            </a:r>
            <a:endParaRPr lang="en-US" altLang="zh-TW" sz="3000" dirty="0"/>
          </a:p>
          <a:p>
            <a:r>
              <a:rPr lang="zh-TW" altLang="en-US" sz="3000" dirty="0"/>
              <a:t>團隊工作分工清</a:t>
            </a:r>
            <a:endParaRPr lang="en-US" altLang="zh-TW" sz="3000" dirty="0"/>
          </a:p>
          <a:p>
            <a:r>
              <a:rPr lang="zh-TW" altLang="en-US" sz="3000" dirty="0"/>
              <a:t>孩子成長齊承托</a:t>
            </a:r>
            <a:endParaRPr lang="en-US" altLang="zh-TW" sz="3000" dirty="0"/>
          </a:p>
          <a:p>
            <a:r>
              <a:rPr lang="zh-TW" altLang="en-US" sz="3000" dirty="0"/>
              <a:t>關顧自己同重要</a:t>
            </a:r>
            <a:endParaRPr lang="en-US" altLang="zh-TW" dirty="0" smtClean="0"/>
          </a:p>
          <a:p>
            <a:endParaRPr lang="en-US" altLang="zh-TW" dirty="0" smtClean="0"/>
          </a:p>
        </p:txBody>
      </p:sp>
    </p:spTree>
    <p:extLst>
      <p:ext uri="{BB962C8B-B14F-4D97-AF65-F5344CB8AC3E}">
        <p14:creationId xmlns:p14="http://schemas.microsoft.com/office/powerpoint/2010/main" val="124873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434837" y="3069224"/>
            <a:ext cx="7886700" cy="994172"/>
          </a:xfrm>
        </p:spPr>
        <p:txBody>
          <a:bodyPr>
            <a:normAutofit/>
          </a:bodyPr>
          <a:lstStyle/>
          <a:p>
            <a:pPr algn="ctr"/>
            <a:r>
              <a:rPr lang="zh-TW" altLang="en-US" sz="4050" dirty="0"/>
              <a:t>處理虐兒個案實質程序</a:t>
            </a:r>
            <a:endParaRPr lang="zh-HK" altLang="en-US" sz="4050" dirty="0"/>
          </a:p>
        </p:txBody>
      </p:sp>
      <p:sp>
        <p:nvSpPr>
          <p:cNvPr id="8" name="矩形 7"/>
          <p:cNvSpPr/>
          <p:nvPr/>
        </p:nvSpPr>
        <p:spPr>
          <a:xfrm rot="21026606">
            <a:off x="626510" y="1915023"/>
            <a:ext cx="1723549" cy="461665"/>
          </a:xfrm>
          <a:prstGeom prst="rect">
            <a:avLst/>
          </a:prstGeom>
        </p:spPr>
        <p:txBody>
          <a:bodyPr wrap="none">
            <a:spAutoFit/>
          </a:bodyPr>
          <a:lstStyle/>
          <a:p>
            <a:r>
              <a:rPr lang="zh-TW" altLang="en-US" sz="2400" dirty="0">
                <a:solidFill>
                  <a:prstClr val="black"/>
                </a:solidFill>
              </a:rPr>
              <a:t>不慌不亂？</a:t>
            </a:r>
            <a:endParaRPr lang="zh-HK" altLang="en-US" sz="2400" dirty="0">
              <a:solidFill>
                <a:prstClr val="black"/>
              </a:solidFill>
            </a:endParaRPr>
          </a:p>
        </p:txBody>
      </p:sp>
      <p:sp>
        <p:nvSpPr>
          <p:cNvPr id="9" name="矩形 8"/>
          <p:cNvSpPr/>
          <p:nvPr/>
        </p:nvSpPr>
        <p:spPr>
          <a:xfrm rot="652037">
            <a:off x="2827262" y="4756130"/>
            <a:ext cx="1107996" cy="461665"/>
          </a:xfrm>
          <a:prstGeom prst="rect">
            <a:avLst/>
          </a:prstGeom>
        </p:spPr>
        <p:txBody>
          <a:bodyPr wrap="none">
            <a:spAutoFit/>
          </a:bodyPr>
          <a:lstStyle/>
          <a:p>
            <a:r>
              <a:rPr lang="zh-TW" altLang="en-US" sz="2400" dirty="0">
                <a:solidFill>
                  <a:prstClr val="black"/>
                </a:solidFill>
              </a:rPr>
              <a:t>熟習？</a:t>
            </a:r>
            <a:endParaRPr lang="zh-HK" altLang="en-US" sz="2400" dirty="0">
              <a:solidFill>
                <a:prstClr val="black"/>
              </a:solidFill>
            </a:endParaRPr>
          </a:p>
        </p:txBody>
      </p:sp>
      <p:sp>
        <p:nvSpPr>
          <p:cNvPr id="10" name="矩形 9"/>
          <p:cNvSpPr/>
          <p:nvPr/>
        </p:nvSpPr>
        <p:spPr>
          <a:xfrm rot="1293579">
            <a:off x="5156122" y="1795287"/>
            <a:ext cx="2954655" cy="461665"/>
          </a:xfrm>
          <a:prstGeom prst="rect">
            <a:avLst/>
          </a:prstGeom>
        </p:spPr>
        <p:txBody>
          <a:bodyPr wrap="none">
            <a:spAutoFit/>
          </a:bodyPr>
          <a:lstStyle/>
          <a:p>
            <a:r>
              <a:rPr lang="zh-TW" altLang="en-US" sz="2400" dirty="0">
                <a:solidFill>
                  <a:prstClr val="black"/>
                </a:solidFill>
              </a:rPr>
              <a:t>如何真正幫助學生？</a:t>
            </a:r>
            <a:endParaRPr lang="zh-HK" altLang="en-US" sz="2400" dirty="0">
              <a:solidFill>
                <a:prstClr val="black"/>
              </a:solidFill>
            </a:endParaRPr>
          </a:p>
        </p:txBody>
      </p:sp>
      <p:sp>
        <p:nvSpPr>
          <p:cNvPr id="11" name="矩形 10"/>
          <p:cNvSpPr/>
          <p:nvPr/>
        </p:nvSpPr>
        <p:spPr>
          <a:xfrm rot="21012035">
            <a:off x="5609556" y="4440675"/>
            <a:ext cx="2462534" cy="461665"/>
          </a:xfrm>
          <a:prstGeom prst="rect">
            <a:avLst/>
          </a:prstGeom>
        </p:spPr>
        <p:txBody>
          <a:bodyPr wrap="none">
            <a:spAutoFit/>
          </a:bodyPr>
          <a:lstStyle/>
          <a:p>
            <a:r>
              <a:rPr lang="zh-TW" altLang="en-US" sz="2400" dirty="0">
                <a:solidFill>
                  <a:prstClr val="black"/>
                </a:solidFill>
              </a:rPr>
              <a:t>團隊</a:t>
            </a:r>
            <a:r>
              <a:rPr lang="en-US" altLang="zh-TW" sz="2400" dirty="0">
                <a:solidFill>
                  <a:prstClr val="black"/>
                </a:solidFill>
              </a:rPr>
              <a:t>/</a:t>
            </a:r>
            <a:r>
              <a:rPr lang="zh-TW" altLang="en-US" sz="2400" dirty="0">
                <a:solidFill>
                  <a:prstClr val="black"/>
                </a:solidFill>
              </a:rPr>
              <a:t>個人工作？</a:t>
            </a:r>
            <a:endParaRPr lang="zh-HK" altLang="en-US" sz="2400" dirty="0">
              <a:solidFill>
                <a:prstClr val="black"/>
              </a:solidFill>
            </a:endParaRPr>
          </a:p>
        </p:txBody>
      </p:sp>
      <p:sp>
        <p:nvSpPr>
          <p:cNvPr id="12" name="矩形 11"/>
          <p:cNvSpPr/>
          <p:nvPr/>
        </p:nvSpPr>
        <p:spPr>
          <a:xfrm>
            <a:off x="3322180" y="2346702"/>
            <a:ext cx="2339102" cy="461665"/>
          </a:xfrm>
          <a:prstGeom prst="rect">
            <a:avLst/>
          </a:prstGeom>
        </p:spPr>
        <p:txBody>
          <a:bodyPr wrap="none">
            <a:spAutoFit/>
          </a:bodyPr>
          <a:lstStyle/>
          <a:p>
            <a:r>
              <a:rPr lang="zh-TW" altLang="en-US" sz="2400" dirty="0">
                <a:solidFill>
                  <a:prstClr val="black"/>
                </a:solidFill>
              </a:rPr>
              <a:t>整個家庭背景？</a:t>
            </a:r>
            <a:endParaRPr lang="zh-HK" altLang="en-US" sz="2400" dirty="0">
              <a:solidFill>
                <a:prstClr val="black"/>
              </a:solidFill>
            </a:endParaRPr>
          </a:p>
        </p:txBody>
      </p:sp>
    </p:spTree>
    <p:extLst>
      <p:ext uri="{BB962C8B-B14F-4D97-AF65-F5344CB8AC3E}">
        <p14:creationId xmlns:p14="http://schemas.microsoft.com/office/powerpoint/2010/main" val="1551697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448418" y="2349473"/>
            <a:ext cx="7886700" cy="994172"/>
          </a:xfrm>
        </p:spPr>
        <p:txBody>
          <a:bodyPr>
            <a:normAutofit/>
          </a:bodyPr>
          <a:lstStyle/>
          <a:p>
            <a:pPr algn="ctr"/>
            <a:r>
              <a:rPr lang="zh-TW" altLang="en-US" sz="4050" dirty="0"/>
              <a:t>處理虐兒個案程序</a:t>
            </a:r>
            <a:endParaRPr lang="zh-HK" altLang="en-US" sz="4050" dirty="0"/>
          </a:p>
        </p:txBody>
      </p:sp>
    </p:spTree>
    <p:extLst>
      <p:ext uri="{BB962C8B-B14F-4D97-AF65-F5344CB8AC3E}">
        <p14:creationId xmlns:p14="http://schemas.microsoft.com/office/powerpoint/2010/main" val="2098363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原則</a:t>
            </a:r>
            <a:endParaRPr lang="zh-HK" altLang="en-US" dirty="0"/>
          </a:p>
        </p:txBody>
      </p:sp>
      <p:sp>
        <p:nvSpPr>
          <p:cNvPr id="3" name="內容版面配置區 2"/>
          <p:cNvSpPr>
            <a:spLocks noGrp="1"/>
          </p:cNvSpPr>
          <p:nvPr>
            <p:ph idx="1"/>
          </p:nvPr>
        </p:nvSpPr>
        <p:spPr/>
        <p:txBody>
          <a:bodyPr>
            <a:normAutofit/>
          </a:bodyPr>
          <a:lstStyle/>
          <a:p>
            <a:r>
              <a:rPr lang="zh-TW" altLang="en-US" sz="2700" dirty="0">
                <a:effectLst>
                  <a:outerShdw blurRad="38100" dist="38100" dir="2700000" algn="tl">
                    <a:srgbClr val="000000">
                      <a:alpha val="43137"/>
                    </a:srgbClr>
                  </a:outerShdw>
                </a:effectLst>
              </a:rPr>
              <a:t> 首要關注</a:t>
            </a:r>
            <a:r>
              <a:rPr lang="zh-TW" altLang="en-US" sz="3600" dirty="0">
                <a:effectLst>
                  <a:outerShdw blurRad="38100" dist="38100" dir="2700000" algn="tl">
                    <a:srgbClr val="000000">
                      <a:alpha val="43137"/>
                    </a:srgbClr>
                  </a:outerShdw>
                </a:effectLst>
              </a:rPr>
              <a:t>兒童的福祉及安全</a:t>
            </a:r>
            <a:endParaRPr lang="en-US" altLang="zh-TW" sz="2700" dirty="0">
              <a:effectLst>
                <a:outerShdw blurRad="38100" dist="38100" dir="2700000" algn="tl">
                  <a:srgbClr val="000000">
                    <a:alpha val="43137"/>
                  </a:srgbClr>
                </a:outerShdw>
              </a:effectLst>
            </a:endParaRPr>
          </a:p>
          <a:p>
            <a:r>
              <a:rPr lang="zh-TW" altLang="en-US" sz="2700" dirty="0"/>
              <a:t> 及早適別， 即時介入</a:t>
            </a:r>
            <a:endParaRPr lang="en-US" altLang="zh-TW" sz="2700" dirty="0"/>
          </a:p>
          <a:p>
            <a:r>
              <a:rPr lang="zh-TW" altLang="en-US" sz="2700" dirty="0"/>
              <a:t> 顧及有關學童的情緒需要，並盡可能提供協助</a:t>
            </a:r>
            <a:endParaRPr lang="en-US" altLang="zh-TW" sz="2700" dirty="0"/>
          </a:p>
          <a:p>
            <a:r>
              <a:rPr lang="zh-TW" altLang="en-US" sz="2700" dirty="0"/>
              <a:t> 遵照由社署發出的程序指引採取合適的措施</a:t>
            </a:r>
            <a:endParaRPr lang="en-US" altLang="zh-TW" sz="2700" dirty="0"/>
          </a:p>
          <a:p>
            <a:r>
              <a:rPr lang="zh-TW" altLang="en-US" sz="2700" dirty="0"/>
              <a:t> 恪守「需要知道」 的保密原則</a:t>
            </a:r>
            <a:endParaRPr lang="en-US" altLang="zh-TW" sz="2700" dirty="0"/>
          </a:p>
          <a:p>
            <a:pPr>
              <a:buNone/>
            </a:pPr>
            <a:endParaRPr lang="en-US" altLang="zh-HK" sz="2700" dirty="0"/>
          </a:p>
          <a:p>
            <a:pPr>
              <a:buNone/>
            </a:pPr>
            <a:r>
              <a:rPr lang="zh-TW" altLang="en-US" sz="2700" dirty="0"/>
              <a:t>*****考慮家庭關係</a:t>
            </a:r>
            <a:endParaRPr lang="en-US" altLang="zh-HK" sz="2700" dirty="0"/>
          </a:p>
        </p:txBody>
      </p:sp>
      <p:sp>
        <p:nvSpPr>
          <p:cNvPr id="4" name="矩形 3"/>
          <p:cNvSpPr/>
          <p:nvPr/>
        </p:nvSpPr>
        <p:spPr>
          <a:xfrm>
            <a:off x="4901581" y="5490492"/>
            <a:ext cx="4139275" cy="300082"/>
          </a:xfrm>
          <a:prstGeom prst="rect">
            <a:avLst/>
          </a:prstGeom>
        </p:spPr>
        <p:txBody>
          <a:bodyPr wrap="none">
            <a:spAutoFit/>
          </a:bodyPr>
          <a:lstStyle/>
          <a:p>
            <a:r>
              <a:rPr lang="zh-TW" altLang="en-US" sz="1350" dirty="0">
                <a:solidFill>
                  <a:prstClr val="black"/>
                </a:solidFill>
              </a:rPr>
              <a:t>教育局通告第</a:t>
            </a:r>
            <a:r>
              <a:rPr lang="en-US" altLang="zh-TW" sz="1350" dirty="0">
                <a:solidFill>
                  <a:prstClr val="black"/>
                </a:solidFill>
              </a:rPr>
              <a:t>1/2016</a:t>
            </a:r>
            <a:r>
              <a:rPr lang="zh-TW" altLang="en-US" sz="1350" dirty="0">
                <a:solidFill>
                  <a:prstClr val="black"/>
                </a:solidFill>
              </a:rPr>
              <a:t>號 處理虐待兒童及家庭暴力個案</a:t>
            </a:r>
          </a:p>
        </p:txBody>
      </p:sp>
    </p:spTree>
    <p:extLst>
      <p:ext uri="{BB962C8B-B14F-4D97-AF65-F5344CB8AC3E}">
        <p14:creationId xmlns:p14="http://schemas.microsoft.com/office/powerpoint/2010/main" val="32738724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學校處理程序</a:t>
            </a:r>
            <a:endParaRPr lang="zh-TW" altLang="en-US" dirty="0"/>
          </a:p>
        </p:txBody>
      </p:sp>
      <p:sp>
        <p:nvSpPr>
          <p:cNvPr id="5" name="流程圖: 接點 4"/>
          <p:cNvSpPr/>
          <p:nvPr/>
        </p:nvSpPr>
        <p:spPr>
          <a:xfrm>
            <a:off x="7641144" y="4294574"/>
            <a:ext cx="874206" cy="911888"/>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prstClr val="black"/>
                </a:solidFill>
                <a:latin typeface="標楷體" panose="03000509000000000000" pitchFamily="65" charset="-120"/>
              </a:rPr>
              <a:t>黃金</a:t>
            </a:r>
            <a:endParaRPr lang="en-US" altLang="zh-TW" sz="1350" dirty="0">
              <a:solidFill>
                <a:prstClr val="black"/>
              </a:solidFill>
              <a:latin typeface="標楷體" panose="03000509000000000000" pitchFamily="65" charset="-120"/>
            </a:endParaRPr>
          </a:p>
          <a:p>
            <a:pPr algn="ctr"/>
            <a:r>
              <a:rPr lang="en-US" altLang="zh-TW" sz="1350" dirty="0">
                <a:solidFill>
                  <a:prstClr val="black"/>
                </a:solidFill>
                <a:latin typeface="標楷體" panose="03000509000000000000" pitchFamily="65" charset="-120"/>
              </a:rPr>
              <a:t>4</a:t>
            </a:r>
            <a:r>
              <a:rPr lang="zh-TW" altLang="en-US" sz="1350" dirty="0">
                <a:solidFill>
                  <a:prstClr val="black"/>
                </a:solidFill>
                <a:latin typeface="標楷體" panose="03000509000000000000" pitchFamily="65" charset="-120"/>
              </a:rPr>
              <a:t>小時</a:t>
            </a:r>
          </a:p>
        </p:txBody>
      </p:sp>
      <p:pic>
        <p:nvPicPr>
          <p:cNvPr id="1026" name="Picture 2">
            <a:hlinkClick r:id="rId2" action="ppaction://hlinkfile"/>
          </p:cNvPr>
          <p:cNvPicPr>
            <a:picLocks noChangeAspect="1" noChangeArrowheads="1"/>
          </p:cNvPicPr>
          <p:nvPr/>
        </p:nvPicPr>
        <p:blipFill>
          <a:blip r:embed="rId3" cstate="print"/>
          <a:srcRect l="9849" t="23793" r="52222" b="22012"/>
          <a:stretch>
            <a:fillRect/>
          </a:stretch>
        </p:blipFill>
        <p:spPr bwMode="auto">
          <a:xfrm>
            <a:off x="683400" y="1957246"/>
            <a:ext cx="6174601" cy="3917888"/>
          </a:xfrm>
          <a:prstGeom prst="rect">
            <a:avLst/>
          </a:prstGeom>
          <a:noFill/>
          <a:ln w="9525">
            <a:solidFill>
              <a:schemeClr val="tx1"/>
            </a:solidFill>
            <a:miter lim="800000"/>
            <a:headEnd/>
            <a:tailEnd/>
          </a:ln>
        </p:spPr>
      </p:pic>
    </p:spTree>
    <p:extLst>
      <p:ext uri="{BB962C8B-B14F-4D97-AF65-F5344CB8AC3E}">
        <p14:creationId xmlns:p14="http://schemas.microsoft.com/office/powerpoint/2010/main" val="2553729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學校處理程序</a:t>
            </a:r>
            <a:endParaRPr lang="zh-TW" altLang="en-US" dirty="0"/>
          </a:p>
        </p:txBody>
      </p:sp>
      <p:sp>
        <p:nvSpPr>
          <p:cNvPr id="8" name="流程圖: 接點 7"/>
          <p:cNvSpPr/>
          <p:nvPr/>
        </p:nvSpPr>
        <p:spPr>
          <a:xfrm>
            <a:off x="7867113" y="4384221"/>
            <a:ext cx="874206" cy="911888"/>
          </a:xfrm>
          <a:prstGeom prst="flowChartConnector">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prstClr val="black"/>
                </a:solidFill>
                <a:latin typeface="標楷體" panose="03000509000000000000" pitchFamily="65" charset="-120"/>
              </a:rPr>
              <a:t>黃金</a:t>
            </a:r>
            <a:endParaRPr lang="en-US" altLang="zh-TW" sz="1350" dirty="0">
              <a:solidFill>
                <a:prstClr val="black"/>
              </a:solidFill>
              <a:latin typeface="標楷體" panose="03000509000000000000" pitchFamily="65" charset="-120"/>
            </a:endParaRPr>
          </a:p>
          <a:p>
            <a:pPr algn="ctr"/>
            <a:r>
              <a:rPr lang="en-US" altLang="zh-TW" sz="1350" dirty="0">
                <a:solidFill>
                  <a:prstClr val="black"/>
                </a:solidFill>
                <a:latin typeface="標楷體" panose="03000509000000000000" pitchFamily="65" charset="-120"/>
              </a:rPr>
              <a:t>4</a:t>
            </a:r>
            <a:r>
              <a:rPr lang="zh-TW" altLang="en-US" sz="1350" dirty="0">
                <a:solidFill>
                  <a:prstClr val="black"/>
                </a:solidFill>
                <a:latin typeface="標楷體" panose="03000509000000000000" pitchFamily="65" charset="-120"/>
              </a:rPr>
              <a:t>小時</a:t>
            </a:r>
          </a:p>
        </p:txBody>
      </p:sp>
      <p:pic>
        <p:nvPicPr>
          <p:cNvPr id="4" name="圖片 3"/>
          <p:cNvPicPr>
            <a:picLocks noChangeAspect="1"/>
          </p:cNvPicPr>
          <p:nvPr/>
        </p:nvPicPr>
        <p:blipFill rotWithShape="1">
          <a:blip r:embed="rId2"/>
          <a:srcRect l="22410" t="18723" r="17805" b="14578"/>
          <a:stretch/>
        </p:blipFill>
        <p:spPr>
          <a:xfrm>
            <a:off x="1030215" y="1795748"/>
            <a:ext cx="6168680" cy="4373697"/>
          </a:xfrm>
          <a:prstGeom prst="rect">
            <a:avLst/>
          </a:prstGeom>
          <a:ln>
            <a:solidFill>
              <a:schemeClr val="tx1"/>
            </a:solidFill>
          </a:ln>
        </p:spPr>
      </p:pic>
    </p:spTree>
    <p:extLst>
      <p:ext uri="{BB962C8B-B14F-4D97-AF65-F5344CB8AC3E}">
        <p14:creationId xmlns:p14="http://schemas.microsoft.com/office/powerpoint/2010/main" val="2434538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41252" y="1161662"/>
            <a:ext cx="7886700" cy="994172"/>
          </a:xfrm>
        </p:spPr>
        <p:txBody>
          <a:bodyPr/>
          <a:lstStyle/>
          <a:p>
            <a:r>
              <a:rPr lang="zh-TW" altLang="en-US" dirty="0" smtClean="0"/>
              <a:t>教師的洞察</a:t>
            </a:r>
            <a:endParaRPr lang="zh-HK" altLang="en-US" dirty="0"/>
          </a:p>
        </p:txBody>
      </p:sp>
      <p:sp>
        <p:nvSpPr>
          <p:cNvPr id="3" name="內容版面配置區 2"/>
          <p:cNvSpPr>
            <a:spLocks noGrp="1"/>
          </p:cNvSpPr>
          <p:nvPr>
            <p:ph idx="1"/>
          </p:nvPr>
        </p:nvSpPr>
        <p:spPr>
          <a:xfrm>
            <a:off x="973007" y="2121313"/>
            <a:ext cx="7287094" cy="3314561"/>
          </a:xfrm>
        </p:spPr>
        <p:txBody>
          <a:bodyPr>
            <a:normAutofit fontScale="92500" lnSpcReduction="20000"/>
          </a:bodyPr>
          <a:lstStyle/>
          <a:p>
            <a:r>
              <a:rPr lang="zh-TW" altLang="en-US" dirty="0" smtClean="0"/>
              <a:t>各方面缺乏動力</a:t>
            </a:r>
            <a:endParaRPr lang="en-US" altLang="zh-TW" dirty="0" smtClean="0"/>
          </a:p>
          <a:p>
            <a:r>
              <a:rPr lang="zh-TW" altLang="en-US" dirty="0" smtClean="0"/>
              <a:t>害怕被</a:t>
            </a:r>
            <a:r>
              <a:rPr lang="zh-TW" altLang="en-US" dirty="0"/>
              <a:t>拋棄 </a:t>
            </a:r>
            <a:endParaRPr lang="en-US" altLang="zh-TW" dirty="0" smtClean="0"/>
          </a:p>
          <a:p>
            <a:r>
              <a:rPr lang="zh-TW" altLang="en-US" dirty="0" smtClean="0"/>
              <a:t>孤立自己、低社交能力</a:t>
            </a:r>
            <a:endParaRPr lang="en-US" altLang="zh-TW" dirty="0" smtClean="0"/>
          </a:p>
          <a:p>
            <a:r>
              <a:rPr lang="zh-TW" altLang="en-US" dirty="0"/>
              <a:t>自我形象低落</a:t>
            </a:r>
            <a:endParaRPr lang="zh-HK" altLang="en-US" dirty="0"/>
          </a:p>
          <a:p>
            <a:r>
              <a:rPr lang="zh-TW" altLang="en-US" dirty="0">
                <a:solidFill>
                  <a:srgbClr val="FF0000"/>
                </a:solidFill>
              </a:rPr>
              <a:t>長期</a:t>
            </a:r>
            <a:r>
              <a:rPr lang="zh-TW" altLang="en-US" dirty="0"/>
              <a:t>的焦慮和緊張 </a:t>
            </a:r>
            <a:endParaRPr lang="en-US" altLang="zh-TW" dirty="0"/>
          </a:p>
          <a:p>
            <a:r>
              <a:rPr lang="zh-TW" altLang="en-US" dirty="0"/>
              <a:t>傾向把過錯怪罪他人</a:t>
            </a:r>
            <a:endParaRPr lang="en-US" altLang="zh-TW" dirty="0"/>
          </a:p>
          <a:p>
            <a:r>
              <a:rPr lang="zh-TW" altLang="en-US" dirty="0" smtClean="0"/>
              <a:t>衝動控制力低 </a:t>
            </a:r>
            <a:endParaRPr lang="en-US" altLang="zh-TW" dirty="0" smtClean="0"/>
          </a:p>
          <a:p>
            <a:r>
              <a:rPr lang="zh-TW" altLang="en-US" dirty="0">
                <a:solidFill>
                  <a:srgbClr val="FF0000"/>
                </a:solidFill>
              </a:rPr>
              <a:t>變</a:t>
            </a:r>
            <a:r>
              <a:rPr lang="zh-TW" altLang="en-US" dirty="0"/>
              <a:t>得暴力 </a:t>
            </a:r>
            <a:endParaRPr lang="en-US" altLang="zh-TW" dirty="0"/>
          </a:p>
          <a:p>
            <a:r>
              <a:rPr lang="zh-TW" altLang="en-US" dirty="0" smtClean="0"/>
              <a:t>缺課或離家出走 </a:t>
            </a:r>
            <a:endParaRPr lang="en-US" altLang="zh-TW" dirty="0" smtClean="0"/>
          </a:p>
          <a:p>
            <a:r>
              <a:rPr lang="zh-TW" altLang="en-US" dirty="0"/>
              <a:t>有</a:t>
            </a:r>
            <a:r>
              <a:rPr lang="zh-TW" altLang="en-US" dirty="0" smtClean="0"/>
              <a:t>自殺念頭 </a:t>
            </a:r>
            <a:endParaRPr lang="en-US" altLang="zh-TW" dirty="0" smtClean="0"/>
          </a:p>
        </p:txBody>
      </p:sp>
      <p:sp>
        <p:nvSpPr>
          <p:cNvPr id="4" name="雲朵形 3"/>
          <p:cNvSpPr/>
          <p:nvPr/>
        </p:nvSpPr>
        <p:spPr>
          <a:xfrm>
            <a:off x="3918856" y="2264476"/>
            <a:ext cx="3384467" cy="1442852"/>
          </a:xfrm>
          <a:prstGeom prst="cloud">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zh-TW" altLang="en-US" sz="3000" dirty="0">
                <a:solidFill>
                  <a:prstClr val="white"/>
                </a:solidFill>
              </a:rPr>
              <a:t>事出必有因</a:t>
            </a:r>
            <a:endParaRPr lang="zh-HK" altLang="en-US" sz="3000" dirty="0">
              <a:solidFill>
                <a:prstClr val="white"/>
              </a:solidFill>
            </a:endParaRPr>
          </a:p>
        </p:txBody>
      </p:sp>
      <p:sp>
        <p:nvSpPr>
          <p:cNvPr id="5" name="雲朵形 4"/>
          <p:cNvSpPr/>
          <p:nvPr/>
        </p:nvSpPr>
        <p:spPr>
          <a:xfrm>
            <a:off x="4638799" y="3224893"/>
            <a:ext cx="3384467" cy="1442852"/>
          </a:xfrm>
          <a:prstGeom prst="cloud">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zh-TW" altLang="en-US" sz="3000" dirty="0">
                <a:solidFill>
                  <a:prstClr val="white"/>
                </a:solidFill>
              </a:rPr>
              <a:t>通報與跟進</a:t>
            </a:r>
            <a:endParaRPr lang="zh-HK" altLang="en-US" sz="3000" dirty="0">
              <a:solidFill>
                <a:prstClr val="white"/>
              </a:solidFill>
            </a:endParaRPr>
          </a:p>
        </p:txBody>
      </p:sp>
      <p:sp>
        <p:nvSpPr>
          <p:cNvPr id="6" name="矩形 5"/>
          <p:cNvSpPr/>
          <p:nvPr/>
        </p:nvSpPr>
        <p:spPr>
          <a:xfrm>
            <a:off x="4864334" y="5089877"/>
            <a:ext cx="2686954" cy="553998"/>
          </a:xfrm>
          <a:prstGeom prst="rect">
            <a:avLst/>
          </a:prstGeom>
          <a:solidFill>
            <a:schemeClr val="accent4"/>
          </a:solidFill>
        </p:spPr>
        <p:txBody>
          <a:bodyPr wrap="none">
            <a:spAutoFit/>
          </a:bodyPr>
          <a:lstStyle/>
          <a:p>
            <a:r>
              <a:rPr lang="zh-TW" altLang="en-US" sz="3000" dirty="0">
                <a:solidFill>
                  <a:srgbClr val="FF0000"/>
                </a:solidFill>
              </a:rPr>
              <a:t>一字記之曰</a:t>
            </a:r>
            <a:r>
              <a:rPr lang="en-US" altLang="zh-TW" sz="3000" dirty="0">
                <a:solidFill>
                  <a:srgbClr val="FF0000"/>
                </a:solidFill>
              </a:rPr>
              <a:t>:</a:t>
            </a:r>
            <a:r>
              <a:rPr lang="zh-TW" altLang="en-US" sz="3000" dirty="0">
                <a:solidFill>
                  <a:srgbClr val="FF0000"/>
                </a:solidFill>
              </a:rPr>
              <a:t> </a:t>
            </a:r>
            <a:r>
              <a:rPr lang="zh-TW" altLang="en-US" sz="3000" dirty="0">
                <a:solidFill>
                  <a:srgbClr val="7030A0"/>
                </a:solidFill>
                <a:effectLst>
                  <a:outerShdw blurRad="38100" dist="38100" dir="2700000" algn="tl">
                    <a:srgbClr val="000000">
                      <a:alpha val="43137"/>
                    </a:srgbClr>
                  </a:outerShdw>
                </a:effectLst>
              </a:rPr>
              <a:t>變</a:t>
            </a:r>
          </a:p>
        </p:txBody>
      </p:sp>
    </p:spTree>
    <p:extLst>
      <p:ext uri="{BB962C8B-B14F-4D97-AF65-F5344CB8AC3E}">
        <p14:creationId xmlns:p14="http://schemas.microsoft.com/office/powerpoint/2010/main" val="3551616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個案</a:t>
            </a:r>
            <a:r>
              <a:rPr lang="zh-TW" altLang="en-US" dirty="0"/>
              <a:t>一</a:t>
            </a:r>
            <a:endParaRPr lang="zh-HK" altLang="en-US" dirty="0"/>
          </a:p>
        </p:txBody>
      </p:sp>
      <p:sp>
        <p:nvSpPr>
          <p:cNvPr id="3" name="內容版面配置區 2"/>
          <p:cNvSpPr>
            <a:spLocks noGrp="1"/>
          </p:cNvSpPr>
          <p:nvPr>
            <p:ph idx="1"/>
          </p:nvPr>
        </p:nvSpPr>
        <p:spPr>
          <a:xfrm>
            <a:off x="628650" y="3546129"/>
            <a:ext cx="7886700" cy="1943843"/>
          </a:xfrm>
        </p:spPr>
        <p:txBody>
          <a:bodyPr>
            <a:normAutofit fontScale="92500" lnSpcReduction="10000"/>
          </a:bodyPr>
          <a:lstStyle/>
          <a:p>
            <a:r>
              <a:rPr lang="zh-TW" altLang="en-US" dirty="0" smtClean="0"/>
              <a:t>初步了解 </a:t>
            </a:r>
            <a:r>
              <a:rPr lang="en-US" altLang="zh-TW" dirty="0" smtClean="0"/>
              <a:t>:</a:t>
            </a:r>
            <a:r>
              <a:rPr lang="zh-TW" altLang="en-US" dirty="0" smtClean="0"/>
              <a:t>   學生表示被媽咪的朋友</a:t>
            </a:r>
            <a:r>
              <a:rPr lang="en-US" altLang="zh-TW" dirty="0" smtClean="0"/>
              <a:t>(</a:t>
            </a:r>
            <a:r>
              <a:rPr lang="zh-TW" altLang="en-US" dirty="0" smtClean="0"/>
              <a:t>異性</a:t>
            </a:r>
            <a:r>
              <a:rPr lang="en-US" altLang="zh-TW" dirty="0" smtClean="0"/>
              <a:t>)</a:t>
            </a:r>
            <a:r>
              <a:rPr lang="zh-TW" altLang="en-US" dirty="0" smtClean="0"/>
              <a:t>虐打及虐待。</a:t>
            </a:r>
            <a:endParaRPr lang="en-US" altLang="zh-TW" dirty="0" smtClean="0"/>
          </a:p>
          <a:p>
            <a:r>
              <a:rPr lang="zh-TW" altLang="en-US" dirty="0" smtClean="0"/>
              <a:t>班主任通知社工及校長。</a:t>
            </a:r>
            <a:endParaRPr lang="en-US" altLang="zh-TW" dirty="0" smtClean="0"/>
          </a:p>
          <a:p>
            <a:r>
              <a:rPr lang="zh-TW" altLang="en-US" dirty="0" smtClean="0"/>
              <a:t>社工通知</a:t>
            </a:r>
            <a:r>
              <a:rPr lang="zh-TW" altLang="en-US" dirty="0"/>
              <a:t>社</a:t>
            </a:r>
            <a:r>
              <a:rPr lang="zh-TW" altLang="en-US" dirty="0" smtClean="0"/>
              <a:t>署保護家庭及兒童服務課，安排送院及聯絡警方。</a:t>
            </a:r>
            <a:endParaRPr lang="en-US" altLang="zh-TW" dirty="0" smtClean="0"/>
          </a:p>
          <a:p>
            <a:r>
              <a:rPr lang="zh-TW" altLang="en-US" dirty="0" smtClean="0"/>
              <a:t>社工致電家長，家長表示學生在家中跌倒，但明顯說法與傷痕呈現的不吻合。</a:t>
            </a:r>
            <a:endParaRPr lang="en-US" altLang="zh-TW" dirty="0" smtClean="0"/>
          </a:p>
          <a:p>
            <a:r>
              <a:rPr lang="zh-TW" altLang="en-US" dirty="0" smtClean="0"/>
              <a:t>社工告知家長，為了學生的身體及安全著想，需送院處理。</a:t>
            </a:r>
            <a:endParaRPr lang="en-US" altLang="zh-TW" dirty="0" smtClean="0"/>
          </a:p>
          <a:p>
            <a:endParaRPr lang="en-US" altLang="zh-TW" dirty="0" smtClean="0"/>
          </a:p>
          <a:p>
            <a:endParaRPr lang="en-US" altLang="zh-HK" dirty="0" smtClean="0"/>
          </a:p>
        </p:txBody>
      </p:sp>
      <p:sp>
        <p:nvSpPr>
          <p:cNvPr id="4" name="矩形 3"/>
          <p:cNvSpPr/>
          <p:nvPr/>
        </p:nvSpPr>
        <p:spPr>
          <a:xfrm>
            <a:off x="731067" y="2003125"/>
            <a:ext cx="7919519"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zh-TW" altLang="en-US" sz="2400" dirty="0">
                <a:solidFill>
                  <a:prstClr val="black"/>
                </a:solidFill>
              </a:rPr>
              <a:t>一天，學生突然</a:t>
            </a:r>
            <a:r>
              <a:rPr lang="zh-TW" altLang="en-US" sz="2400">
                <a:solidFill>
                  <a:prstClr val="black"/>
                </a:solidFill>
              </a:rPr>
              <a:t>要求</a:t>
            </a:r>
            <a:r>
              <a:rPr lang="zh-TW" altLang="en-US" sz="2400" smtClean="0">
                <a:solidFill>
                  <a:prstClr val="black"/>
                </a:solidFill>
              </a:rPr>
              <a:t>坐</a:t>
            </a:r>
            <a:r>
              <a:rPr lang="zh-TW" altLang="en-US" sz="2400">
                <a:solidFill>
                  <a:prstClr val="black"/>
                </a:solidFill>
              </a:rPr>
              <a:t>升</a:t>
            </a:r>
            <a:r>
              <a:rPr lang="zh-TW" altLang="en-US" sz="2400" smtClean="0">
                <a:solidFill>
                  <a:prstClr val="black"/>
                </a:solidFill>
              </a:rPr>
              <a:t>降機</a:t>
            </a:r>
            <a:r>
              <a:rPr lang="zh-TW" altLang="en-US" sz="2400" dirty="0">
                <a:solidFill>
                  <a:prstClr val="black"/>
                </a:solidFill>
              </a:rPr>
              <a:t>，負責主任感到奇怪並發現學生走路感到強烈痛楚，與班主任溝通後發現學生雙腿有嚴重傷痕。</a:t>
            </a:r>
            <a:endParaRPr lang="en-US" altLang="zh-TW" sz="2400" dirty="0">
              <a:solidFill>
                <a:prstClr val="black"/>
              </a:solidFill>
            </a:endParaRPr>
          </a:p>
        </p:txBody>
      </p:sp>
    </p:spTree>
    <p:extLst>
      <p:ext uri="{BB962C8B-B14F-4D97-AF65-F5344CB8AC3E}">
        <p14:creationId xmlns:p14="http://schemas.microsoft.com/office/powerpoint/2010/main" val="561166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宣紙">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宣紙">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6A140405B7A4D4DB671BC55BC966BAA" ma:contentTypeVersion="0" ma:contentTypeDescription="Create a new document." ma:contentTypeScope="" ma:versionID="f7e5ee24bc16741a6ac306dc8bf1832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DB6B48B-EE14-4CB0-BCE8-B9F0EB477F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57FAA29-E0FC-43A5-9F6B-9A80F56EC9BD}">
  <ds:schemaRefs>
    <ds:schemaRef ds:uri="http://schemas.microsoft.com/sharepoint/v3/contenttype/forms"/>
  </ds:schemaRefs>
</ds:datastoreItem>
</file>

<file path=customXml/itemProps3.xml><?xml version="1.0" encoding="utf-8"?>
<ds:datastoreItem xmlns:ds="http://schemas.openxmlformats.org/officeDocument/2006/customXml" ds:itemID="{2D09B66F-7661-414A-B6BC-DE2A6EBC3131}">
  <ds:schemaRefs>
    <ds:schemaRef ds:uri="http://schemas.microsoft.com/office/2006/documentManagement/types"/>
    <ds:schemaRef ds:uri="http://purl.org/dc/dcmitype/"/>
    <ds:schemaRef ds:uri="http://purl.org/dc/terms/"/>
    <ds:schemaRef ds:uri="http://purl.org/dc/elements/1.1/"/>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2595</TotalTime>
  <Words>1384</Words>
  <Application>Microsoft Office PowerPoint</Application>
  <PresentationFormat>如螢幕大小 (4:3)</PresentationFormat>
  <Paragraphs>194</Paragraphs>
  <Slides>25</Slides>
  <Notes>1</Notes>
  <HiddenSlides>0</HiddenSlides>
  <MMClips>0</MMClips>
  <ScaleCrop>false</ScaleCrop>
  <HeadingPairs>
    <vt:vector size="6" baseType="variant">
      <vt:variant>
        <vt:lpstr>使用字型</vt:lpstr>
      </vt:variant>
      <vt:variant>
        <vt:i4>5</vt:i4>
      </vt:variant>
      <vt:variant>
        <vt:lpstr>佈景主題</vt:lpstr>
      </vt:variant>
      <vt:variant>
        <vt:i4>2</vt:i4>
      </vt:variant>
      <vt:variant>
        <vt:lpstr>投影片標題</vt:lpstr>
      </vt:variant>
      <vt:variant>
        <vt:i4>25</vt:i4>
      </vt:variant>
    </vt:vector>
  </HeadingPairs>
  <TitlesOfParts>
    <vt:vector size="32" baseType="lpstr">
      <vt:lpstr>新細明體</vt:lpstr>
      <vt:lpstr>標楷體</vt:lpstr>
      <vt:lpstr>Arial</vt:lpstr>
      <vt:lpstr>Calibri</vt:lpstr>
      <vt:lpstr>Constantia</vt:lpstr>
      <vt:lpstr>1_Office 佈景主題</vt:lpstr>
      <vt:lpstr>2_Office 佈景主題</vt:lpstr>
      <vt:lpstr>學校預防與處理</vt:lpstr>
      <vt:lpstr>分享內容</vt:lpstr>
      <vt:lpstr>處理虐兒個案實質程序</vt:lpstr>
      <vt:lpstr>處理虐兒個案程序</vt:lpstr>
      <vt:lpstr>原則</vt:lpstr>
      <vt:lpstr>學校處理程序</vt:lpstr>
      <vt:lpstr>學校處理程序</vt:lpstr>
      <vt:lpstr>教師的洞察</vt:lpstr>
      <vt:lpstr>個案一</vt:lpstr>
      <vt:lpstr>家長的反應</vt:lpstr>
      <vt:lpstr>通知家長的疑惑</vt:lpstr>
      <vt:lpstr>個案一︰發展</vt:lpstr>
      <vt:lpstr>懷疑虐待兒童多專業個案會議(MDCC)</vt:lpstr>
      <vt:lpstr>個案二</vt:lpstr>
      <vt:lpstr>取得資料以協助學生</vt:lpstr>
      <vt:lpstr>個案二︰小反思</vt:lpstr>
      <vt:lpstr>個案二︰發展</vt:lpstr>
      <vt:lpstr>如何得到警方協助？</vt:lpstr>
      <vt:lpstr>個案反思</vt:lpstr>
      <vt:lpstr>學校預防工作</vt:lpstr>
      <vt:lpstr>日常生命教育</vt:lpstr>
      <vt:lpstr>PowerPoint 簡報</vt:lpstr>
      <vt:lpstr>PowerPoint 簡報</vt:lpstr>
      <vt:lpstr>PowerPoint 簡報</vt:lpstr>
      <vt:lpstr>總結</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Administrator</dc:creator>
  <cp:lastModifiedBy>LAU, Sau-lai Sally</cp:lastModifiedBy>
  <cp:revision>303</cp:revision>
  <cp:lastPrinted>2018-05-11T09:13:48Z</cp:lastPrinted>
  <dcterms:created xsi:type="dcterms:W3CDTF">2017-09-29T02:39:48Z</dcterms:created>
  <dcterms:modified xsi:type="dcterms:W3CDTF">2018-05-23T07:28:46Z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0x01010026A140405B7A4D4DB671BC55BC966BAA</vt:lpwstr>
  </property>
</Properties>
</file>