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44"/>
  </p:notesMasterIdLst>
  <p:handoutMasterIdLst>
    <p:handoutMasterId r:id="rId45"/>
  </p:handoutMasterIdLst>
  <p:sldIdLst>
    <p:sldId id="256" r:id="rId5"/>
    <p:sldId id="305" r:id="rId6"/>
    <p:sldId id="299" r:id="rId7"/>
    <p:sldId id="304" r:id="rId8"/>
    <p:sldId id="337" r:id="rId9"/>
    <p:sldId id="338" r:id="rId10"/>
    <p:sldId id="288" r:id="rId11"/>
    <p:sldId id="300" r:id="rId12"/>
    <p:sldId id="301" r:id="rId13"/>
    <p:sldId id="302" r:id="rId14"/>
    <p:sldId id="303" r:id="rId15"/>
    <p:sldId id="306" r:id="rId16"/>
    <p:sldId id="307" r:id="rId17"/>
    <p:sldId id="308" r:id="rId18"/>
    <p:sldId id="339" r:id="rId19"/>
    <p:sldId id="309" r:id="rId20"/>
    <p:sldId id="310" r:id="rId21"/>
    <p:sldId id="312" r:id="rId22"/>
    <p:sldId id="336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4" r:id="rId31"/>
    <p:sldId id="321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4" r:id="rId41"/>
    <p:sldId id="335" r:id="rId42"/>
    <p:sldId id="333" r:id="rId43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79969" autoAdjust="0"/>
  </p:normalViewPr>
  <p:slideViewPr>
    <p:cSldViewPr snapToGrid="0">
      <p:cViewPr varScale="1">
        <p:scale>
          <a:sx n="69" d="100"/>
          <a:sy n="69" d="100"/>
        </p:scale>
        <p:origin x="1332" y="7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C55F8-0F30-4967-B75A-68ABCD1401D7}" type="doc">
      <dgm:prSet loTypeId="urn:microsoft.com/office/officeart/2005/8/layout/venn1" loCatId="relationship" qsTypeId="urn:microsoft.com/office/officeart/2005/8/quickstyle/simple1" qsCatId="simple" csTypeId="urn:microsoft.com/office/officeart/2005/8/colors/accent4_5" csCatId="accent4" phldr="1"/>
      <dgm:spPr/>
    </dgm:pt>
    <dgm:pt modelId="{CE9C2327-2186-495D-8F3C-EFDB4010755D}">
      <dgm:prSet phldrT="[文字]" custT="1"/>
      <dgm:spPr/>
      <dgm:t>
        <a:bodyPr/>
        <a:lstStyle/>
        <a:p>
          <a:r>
            <a:rPr lang="zh-TW" altLang="en-US" sz="30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社交溝通</a:t>
          </a:r>
          <a:endParaRPr lang="zh-HK" altLang="en-US" sz="3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44ED8AD-996C-40E0-993C-DA2C2E893CF9}" type="parTrans" cxnId="{66BEC61B-6289-474A-B469-DD0C7856E828}">
      <dgm:prSet/>
      <dgm:spPr/>
      <dgm:t>
        <a:bodyPr/>
        <a:lstStyle/>
        <a:p>
          <a:endParaRPr lang="zh-HK" altLang="en-US"/>
        </a:p>
      </dgm:t>
    </dgm:pt>
    <dgm:pt modelId="{0C1831F8-A0E2-4725-AED5-113BB1DDEDFD}" type="sibTrans" cxnId="{66BEC61B-6289-474A-B469-DD0C7856E828}">
      <dgm:prSet/>
      <dgm:spPr/>
      <dgm:t>
        <a:bodyPr/>
        <a:lstStyle/>
        <a:p>
          <a:endParaRPr lang="zh-HK" altLang="en-US"/>
        </a:p>
      </dgm:t>
    </dgm:pt>
    <dgm:pt modelId="{B9D6E48B-3A03-42E6-AB56-6A3FC48A2EAE}">
      <dgm:prSet phldrT="[文字]" custT="1"/>
      <dgm:spPr/>
      <dgm:t>
        <a:bodyPr/>
        <a:lstStyle/>
        <a:p>
          <a:r>
            <a:rPr lang="zh-TW" altLang="en-US" sz="3000" b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狹隘、重複及刻板行為</a:t>
          </a:r>
          <a:endParaRPr lang="zh-HK" altLang="en-US" sz="3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1EA6DD1-3641-4513-9D1E-19C2A4555E4B}" type="parTrans" cxnId="{0EEC9644-D397-446B-BAE3-819453CE5F52}">
      <dgm:prSet/>
      <dgm:spPr/>
      <dgm:t>
        <a:bodyPr/>
        <a:lstStyle/>
        <a:p>
          <a:endParaRPr lang="zh-HK" altLang="en-US"/>
        </a:p>
      </dgm:t>
    </dgm:pt>
    <dgm:pt modelId="{AC7AFB3A-B297-4A50-B18D-CBA19BDDCA8B}" type="sibTrans" cxnId="{0EEC9644-D397-446B-BAE3-819453CE5F52}">
      <dgm:prSet/>
      <dgm:spPr/>
      <dgm:t>
        <a:bodyPr/>
        <a:lstStyle/>
        <a:p>
          <a:endParaRPr lang="zh-HK" altLang="en-US"/>
        </a:p>
      </dgm:t>
    </dgm:pt>
    <dgm:pt modelId="{61B87113-AB82-4E0B-88E4-E66384B1A655}" type="pres">
      <dgm:prSet presAssocID="{B65C55F8-0F30-4967-B75A-68ABCD1401D7}" presName="compositeShape" presStyleCnt="0">
        <dgm:presLayoutVars>
          <dgm:chMax val="7"/>
          <dgm:dir/>
          <dgm:resizeHandles val="exact"/>
        </dgm:presLayoutVars>
      </dgm:prSet>
      <dgm:spPr/>
    </dgm:pt>
    <dgm:pt modelId="{357D9943-6F9A-42D8-9B63-D4171ECB783B}" type="pres">
      <dgm:prSet presAssocID="{CE9C2327-2186-495D-8F3C-EFDB4010755D}" presName="circ1" presStyleLbl="vennNode1" presStyleIdx="0" presStyleCnt="2"/>
      <dgm:spPr/>
      <dgm:t>
        <a:bodyPr/>
        <a:lstStyle/>
        <a:p>
          <a:endParaRPr lang="zh-HK" altLang="en-US"/>
        </a:p>
      </dgm:t>
    </dgm:pt>
    <dgm:pt modelId="{30C59D46-47D6-4DAD-885F-1E86B216B2E4}" type="pres">
      <dgm:prSet presAssocID="{CE9C2327-2186-495D-8F3C-EFDB4010755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8FBC707-3B0D-43C1-86FD-A88F11506104}" type="pres">
      <dgm:prSet presAssocID="{B9D6E48B-3A03-42E6-AB56-6A3FC48A2EAE}" presName="circ2" presStyleLbl="vennNode1" presStyleIdx="1" presStyleCnt="2"/>
      <dgm:spPr/>
      <dgm:t>
        <a:bodyPr/>
        <a:lstStyle/>
        <a:p>
          <a:endParaRPr lang="zh-HK" altLang="en-US"/>
        </a:p>
      </dgm:t>
    </dgm:pt>
    <dgm:pt modelId="{C31F3A89-61F4-4DF6-9CFF-9D4EA30761EB}" type="pres">
      <dgm:prSet presAssocID="{B9D6E48B-3A03-42E6-AB56-6A3FC48A2EA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9B206F37-2858-48E8-ACD7-0BD1EBC5F1A2}" type="presOf" srcId="{B9D6E48B-3A03-42E6-AB56-6A3FC48A2EAE}" destId="{38FBC707-3B0D-43C1-86FD-A88F11506104}" srcOrd="0" destOrd="0" presId="urn:microsoft.com/office/officeart/2005/8/layout/venn1"/>
    <dgm:cxn modelId="{0EEC9644-D397-446B-BAE3-819453CE5F52}" srcId="{B65C55F8-0F30-4967-B75A-68ABCD1401D7}" destId="{B9D6E48B-3A03-42E6-AB56-6A3FC48A2EAE}" srcOrd="1" destOrd="0" parTransId="{31EA6DD1-3641-4513-9D1E-19C2A4555E4B}" sibTransId="{AC7AFB3A-B297-4A50-B18D-CBA19BDDCA8B}"/>
    <dgm:cxn modelId="{E95A31C6-588C-4F12-B356-51808036DC53}" type="presOf" srcId="{CE9C2327-2186-495D-8F3C-EFDB4010755D}" destId="{357D9943-6F9A-42D8-9B63-D4171ECB783B}" srcOrd="0" destOrd="0" presId="urn:microsoft.com/office/officeart/2005/8/layout/venn1"/>
    <dgm:cxn modelId="{2B98E0A4-AD99-4B73-A208-2A07E439B7A0}" type="presOf" srcId="{B65C55F8-0F30-4967-B75A-68ABCD1401D7}" destId="{61B87113-AB82-4E0B-88E4-E66384B1A655}" srcOrd="0" destOrd="0" presId="urn:microsoft.com/office/officeart/2005/8/layout/venn1"/>
    <dgm:cxn modelId="{663E9D5A-CFC3-45DC-9D1D-3FBB3F083E5A}" type="presOf" srcId="{CE9C2327-2186-495D-8F3C-EFDB4010755D}" destId="{30C59D46-47D6-4DAD-885F-1E86B216B2E4}" srcOrd="1" destOrd="0" presId="urn:microsoft.com/office/officeart/2005/8/layout/venn1"/>
    <dgm:cxn modelId="{66BEC61B-6289-474A-B469-DD0C7856E828}" srcId="{B65C55F8-0F30-4967-B75A-68ABCD1401D7}" destId="{CE9C2327-2186-495D-8F3C-EFDB4010755D}" srcOrd="0" destOrd="0" parTransId="{744ED8AD-996C-40E0-993C-DA2C2E893CF9}" sibTransId="{0C1831F8-A0E2-4725-AED5-113BB1DDEDFD}"/>
    <dgm:cxn modelId="{429112BE-4049-4134-B327-3DF593194023}" type="presOf" srcId="{B9D6E48B-3A03-42E6-AB56-6A3FC48A2EAE}" destId="{C31F3A89-61F4-4DF6-9CFF-9D4EA30761EB}" srcOrd="1" destOrd="0" presId="urn:microsoft.com/office/officeart/2005/8/layout/venn1"/>
    <dgm:cxn modelId="{EE95D004-4FC4-4E58-9944-30953EC42A64}" type="presParOf" srcId="{61B87113-AB82-4E0B-88E4-E66384B1A655}" destId="{357D9943-6F9A-42D8-9B63-D4171ECB783B}" srcOrd="0" destOrd="0" presId="urn:microsoft.com/office/officeart/2005/8/layout/venn1"/>
    <dgm:cxn modelId="{14DD2C46-52A8-4768-AF7D-06BE8657609A}" type="presParOf" srcId="{61B87113-AB82-4E0B-88E4-E66384B1A655}" destId="{30C59D46-47D6-4DAD-885F-1E86B216B2E4}" srcOrd="1" destOrd="0" presId="urn:microsoft.com/office/officeart/2005/8/layout/venn1"/>
    <dgm:cxn modelId="{13B8EA90-53D3-4D95-9E31-DFE1F254FE43}" type="presParOf" srcId="{61B87113-AB82-4E0B-88E4-E66384B1A655}" destId="{38FBC707-3B0D-43C1-86FD-A88F11506104}" srcOrd="2" destOrd="0" presId="urn:microsoft.com/office/officeart/2005/8/layout/venn1"/>
    <dgm:cxn modelId="{662BF72C-53AD-450E-BDFD-959FA83D8CC1}" type="presParOf" srcId="{61B87113-AB82-4E0B-88E4-E66384B1A655}" destId="{C31F3A89-61F4-4DF6-9CFF-9D4EA30761E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D3976-8CD0-404C-ADB2-6B40FBC462C2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HK" altLang="en-US"/>
        </a:p>
      </dgm:t>
    </dgm:pt>
    <dgm:pt modelId="{B3653C01-7946-4E64-9FF3-E8377B392627}">
      <dgm:prSet/>
      <dgm:spPr/>
      <dgm:t>
        <a:bodyPr/>
        <a:lstStyle/>
        <a:p>
          <a:r>
            <a:rPr lang="zh-HK" altLang="en-US" b="1">
              <a:latin typeface="微軟正黑體" panose="020B0604030504040204" pitchFamily="34" charset="-120"/>
              <a:ea typeface="微軟正黑體" panose="020B0604030504040204" pitchFamily="34" charset="-120"/>
            </a:rPr>
            <a:t>需要支援</a:t>
          </a:r>
        </a:p>
      </dgm:t>
    </dgm:pt>
    <dgm:pt modelId="{D8A79BDF-8EA4-45BF-B9AC-EDF23493416B}" type="parTrans" cxnId="{703BC9A1-6DEA-4B21-A3C2-046376DA2E5E}">
      <dgm:prSet/>
      <dgm:spPr/>
      <dgm:t>
        <a:bodyPr/>
        <a:lstStyle/>
        <a:p>
          <a:endParaRPr lang="zh-HK" altLang="en-US" b="1"/>
        </a:p>
      </dgm:t>
    </dgm:pt>
    <dgm:pt modelId="{663B3239-9DE8-4E5F-A13E-329E8C838AF5}" type="sibTrans" cxnId="{703BC9A1-6DEA-4B21-A3C2-046376DA2E5E}">
      <dgm:prSet/>
      <dgm:spPr/>
      <dgm:t>
        <a:bodyPr/>
        <a:lstStyle/>
        <a:p>
          <a:endParaRPr lang="zh-HK" altLang="en-US" b="1"/>
        </a:p>
      </dgm:t>
    </dgm:pt>
    <dgm:pt modelId="{750D2283-0CA6-46E2-90BA-32E917CDB2AF}">
      <dgm:prSet/>
      <dgm:spPr/>
      <dgm:t>
        <a:bodyPr/>
        <a:lstStyle/>
        <a:p>
          <a:r>
            <a: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需要高度支援</a:t>
          </a:r>
        </a:p>
      </dgm:t>
    </dgm:pt>
    <dgm:pt modelId="{3951A58E-9990-4764-BC45-4A3E6701F3FE}" type="parTrans" cxnId="{66C4CE6E-535E-4FD3-87DB-E00D8C15F9BD}">
      <dgm:prSet/>
      <dgm:spPr/>
      <dgm:t>
        <a:bodyPr/>
        <a:lstStyle/>
        <a:p>
          <a:endParaRPr lang="zh-HK" altLang="en-US" b="1"/>
        </a:p>
      </dgm:t>
    </dgm:pt>
    <dgm:pt modelId="{305C5352-6187-4F69-89E5-D18478BC0AAE}" type="sibTrans" cxnId="{66C4CE6E-535E-4FD3-87DB-E00D8C15F9BD}">
      <dgm:prSet/>
      <dgm:spPr/>
      <dgm:t>
        <a:bodyPr/>
        <a:lstStyle/>
        <a:p>
          <a:endParaRPr lang="zh-HK" altLang="en-US" b="1"/>
        </a:p>
      </dgm:t>
    </dgm:pt>
    <dgm:pt modelId="{1503CAFE-DB6B-4CC7-9AE3-796AE7FA6ACC}">
      <dgm:prSet/>
      <dgm:spPr/>
      <dgm:t>
        <a:bodyPr/>
        <a:lstStyle/>
        <a:p>
          <a:r>
            <a: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需要非常高度支援</a:t>
          </a:r>
        </a:p>
      </dgm:t>
    </dgm:pt>
    <dgm:pt modelId="{E1201230-91C5-427A-BD58-13B55A01C321}" type="parTrans" cxnId="{30E25940-FD9E-4A2E-8E7F-DB74517F87C0}">
      <dgm:prSet/>
      <dgm:spPr/>
      <dgm:t>
        <a:bodyPr/>
        <a:lstStyle/>
        <a:p>
          <a:endParaRPr lang="zh-HK" altLang="en-US" b="1"/>
        </a:p>
      </dgm:t>
    </dgm:pt>
    <dgm:pt modelId="{D7CC7A6E-119D-41E2-AEB1-0864AE782DC7}" type="sibTrans" cxnId="{30E25940-FD9E-4A2E-8E7F-DB74517F87C0}">
      <dgm:prSet/>
      <dgm:spPr/>
      <dgm:t>
        <a:bodyPr/>
        <a:lstStyle/>
        <a:p>
          <a:endParaRPr lang="zh-HK" altLang="en-US" b="1"/>
        </a:p>
      </dgm:t>
    </dgm:pt>
    <dgm:pt modelId="{191765D8-CEAD-4FA7-ADCE-5B2DB702B7F4}" type="pres">
      <dgm:prSet presAssocID="{CD3D3976-8CD0-404C-ADB2-6B40FBC462C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CF2EEDF6-A90C-4E33-B4E2-B521AF9DE46B}" type="pres">
      <dgm:prSet presAssocID="{CD3D3976-8CD0-404C-ADB2-6B40FBC462C2}" presName="arrow" presStyleLbl="bgShp" presStyleIdx="0" presStyleCnt="1"/>
      <dgm:spPr/>
      <dgm:t>
        <a:bodyPr/>
        <a:lstStyle/>
        <a:p>
          <a:endParaRPr lang="zh-HK" altLang="en-US"/>
        </a:p>
      </dgm:t>
    </dgm:pt>
    <dgm:pt modelId="{3BCC6BA4-9CE2-4742-8B2C-42A4EBB2FFC9}" type="pres">
      <dgm:prSet presAssocID="{CD3D3976-8CD0-404C-ADB2-6B40FBC462C2}" presName="linearProcess" presStyleCnt="0"/>
      <dgm:spPr/>
      <dgm:t>
        <a:bodyPr/>
        <a:lstStyle/>
        <a:p>
          <a:endParaRPr lang="zh-HK" altLang="en-US"/>
        </a:p>
      </dgm:t>
    </dgm:pt>
    <dgm:pt modelId="{EAC60FEB-6A5A-41B4-BC26-7E32563023AB}" type="pres">
      <dgm:prSet presAssocID="{B3653C01-7946-4E64-9FF3-E8377B39262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310DF2B-B832-4BA9-B88E-DC4036DFE611}" type="pres">
      <dgm:prSet presAssocID="{663B3239-9DE8-4E5F-A13E-329E8C838AF5}" presName="sibTrans" presStyleCnt="0"/>
      <dgm:spPr/>
      <dgm:t>
        <a:bodyPr/>
        <a:lstStyle/>
        <a:p>
          <a:endParaRPr lang="zh-HK" altLang="en-US"/>
        </a:p>
      </dgm:t>
    </dgm:pt>
    <dgm:pt modelId="{02DFD207-D163-4572-9036-E70C31F663D1}" type="pres">
      <dgm:prSet presAssocID="{750D2283-0CA6-46E2-90BA-32E917CDB2A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0707167-ABFB-47C7-AEC7-611A3E61B3EA}" type="pres">
      <dgm:prSet presAssocID="{305C5352-6187-4F69-89E5-D18478BC0AAE}" presName="sibTrans" presStyleCnt="0"/>
      <dgm:spPr/>
      <dgm:t>
        <a:bodyPr/>
        <a:lstStyle/>
        <a:p>
          <a:endParaRPr lang="zh-HK" altLang="en-US"/>
        </a:p>
      </dgm:t>
    </dgm:pt>
    <dgm:pt modelId="{5BC50C32-1754-4203-969B-5A9911F771CD}" type="pres">
      <dgm:prSet presAssocID="{1503CAFE-DB6B-4CC7-9AE3-796AE7FA6AC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03BC9A1-6DEA-4B21-A3C2-046376DA2E5E}" srcId="{CD3D3976-8CD0-404C-ADB2-6B40FBC462C2}" destId="{B3653C01-7946-4E64-9FF3-E8377B392627}" srcOrd="0" destOrd="0" parTransId="{D8A79BDF-8EA4-45BF-B9AC-EDF23493416B}" sibTransId="{663B3239-9DE8-4E5F-A13E-329E8C838AF5}"/>
    <dgm:cxn modelId="{20CB859A-1786-4BC0-AC1B-D7A855BDBAA1}" type="presOf" srcId="{B3653C01-7946-4E64-9FF3-E8377B392627}" destId="{EAC60FEB-6A5A-41B4-BC26-7E32563023AB}" srcOrd="0" destOrd="0" presId="urn:microsoft.com/office/officeart/2005/8/layout/hProcess9"/>
    <dgm:cxn modelId="{C31B97A7-0FDD-4BBB-8C08-0D442EBDA573}" type="presOf" srcId="{750D2283-0CA6-46E2-90BA-32E917CDB2AF}" destId="{02DFD207-D163-4572-9036-E70C31F663D1}" srcOrd="0" destOrd="0" presId="urn:microsoft.com/office/officeart/2005/8/layout/hProcess9"/>
    <dgm:cxn modelId="{66C4CE6E-535E-4FD3-87DB-E00D8C15F9BD}" srcId="{CD3D3976-8CD0-404C-ADB2-6B40FBC462C2}" destId="{750D2283-0CA6-46E2-90BA-32E917CDB2AF}" srcOrd="1" destOrd="0" parTransId="{3951A58E-9990-4764-BC45-4A3E6701F3FE}" sibTransId="{305C5352-6187-4F69-89E5-D18478BC0AAE}"/>
    <dgm:cxn modelId="{614742CC-A118-45D6-B891-200340E4B12C}" type="presOf" srcId="{1503CAFE-DB6B-4CC7-9AE3-796AE7FA6ACC}" destId="{5BC50C32-1754-4203-969B-5A9911F771CD}" srcOrd="0" destOrd="0" presId="urn:microsoft.com/office/officeart/2005/8/layout/hProcess9"/>
    <dgm:cxn modelId="{69A1E1F2-FE06-40BD-A165-1C7B4652B86C}" type="presOf" srcId="{CD3D3976-8CD0-404C-ADB2-6B40FBC462C2}" destId="{191765D8-CEAD-4FA7-ADCE-5B2DB702B7F4}" srcOrd="0" destOrd="0" presId="urn:microsoft.com/office/officeart/2005/8/layout/hProcess9"/>
    <dgm:cxn modelId="{30E25940-FD9E-4A2E-8E7F-DB74517F87C0}" srcId="{CD3D3976-8CD0-404C-ADB2-6B40FBC462C2}" destId="{1503CAFE-DB6B-4CC7-9AE3-796AE7FA6ACC}" srcOrd="2" destOrd="0" parTransId="{E1201230-91C5-427A-BD58-13B55A01C321}" sibTransId="{D7CC7A6E-119D-41E2-AEB1-0864AE782DC7}"/>
    <dgm:cxn modelId="{5B7FF68D-0E5D-4897-A3ED-4A48609494C8}" type="presParOf" srcId="{191765D8-CEAD-4FA7-ADCE-5B2DB702B7F4}" destId="{CF2EEDF6-A90C-4E33-B4E2-B521AF9DE46B}" srcOrd="0" destOrd="0" presId="urn:microsoft.com/office/officeart/2005/8/layout/hProcess9"/>
    <dgm:cxn modelId="{FD969C07-FE46-40D9-A906-0B0370152148}" type="presParOf" srcId="{191765D8-CEAD-4FA7-ADCE-5B2DB702B7F4}" destId="{3BCC6BA4-9CE2-4742-8B2C-42A4EBB2FFC9}" srcOrd="1" destOrd="0" presId="urn:microsoft.com/office/officeart/2005/8/layout/hProcess9"/>
    <dgm:cxn modelId="{B82B5380-FF8B-4AC2-9E3D-23A3D3EBC380}" type="presParOf" srcId="{3BCC6BA4-9CE2-4742-8B2C-42A4EBB2FFC9}" destId="{EAC60FEB-6A5A-41B4-BC26-7E32563023AB}" srcOrd="0" destOrd="0" presId="urn:microsoft.com/office/officeart/2005/8/layout/hProcess9"/>
    <dgm:cxn modelId="{67DBD79D-18D9-4D9E-916C-636A1CB23644}" type="presParOf" srcId="{3BCC6BA4-9CE2-4742-8B2C-42A4EBB2FFC9}" destId="{E310DF2B-B832-4BA9-B88E-DC4036DFE611}" srcOrd="1" destOrd="0" presId="urn:microsoft.com/office/officeart/2005/8/layout/hProcess9"/>
    <dgm:cxn modelId="{931765F0-7004-42EC-8AF4-3DF806358A7C}" type="presParOf" srcId="{3BCC6BA4-9CE2-4742-8B2C-42A4EBB2FFC9}" destId="{02DFD207-D163-4572-9036-E70C31F663D1}" srcOrd="2" destOrd="0" presId="urn:microsoft.com/office/officeart/2005/8/layout/hProcess9"/>
    <dgm:cxn modelId="{D009F46D-5D31-439E-BC27-0BA37E81BC07}" type="presParOf" srcId="{3BCC6BA4-9CE2-4742-8B2C-42A4EBB2FFC9}" destId="{C0707167-ABFB-47C7-AEC7-611A3E61B3EA}" srcOrd="3" destOrd="0" presId="urn:microsoft.com/office/officeart/2005/8/layout/hProcess9"/>
    <dgm:cxn modelId="{DB6B6A0E-5AB4-41DC-95F8-B41452933628}" type="presParOf" srcId="{3BCC6BA4-9CE2-4742-8B2C-42A4EBB2FFC9}" destId="{5BC50C32-1754-4203-969B-5A9911F771C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DF6385-3DD5-471A-96C9-709E2669CC5F}" type="doc">
      <dgm:prSet loTypeId="urn:microsoft.com/office/officeart/2005/8/layout/chart3" loCatId="cycle" qsTypeId="urn:microsoft.com/office/officeart/2005/8/quickstyle/simple1" qsCatId="simple" csTypeId="urn:microsoft.com/office/officeart/2005/8/colors/colorful3" csCatId="colorful" phldr="1"/>
      <dgm:spPr/>
    </dgm:pt>
    <dgm:pt modelId="{9A1B8A30-BC54-4CEE-9C96-5B9466571683}">
      <dgm:prSet phldrT="[Text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過度</a:t>
          </a:r>
          <a: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活躍</a:t>
          </a:r>
          <a:endParaRPr lang="zh-HK" altLang="en-US" dirty="0"/>
        </a:p>
      </dgm:t>
    </dgm:pt>
    <dgm:pt modelId="{88F2BA7F-5866-409A-A833-43ABCE652B90}" type="parTrans" cxnId="{E1EEAF3E-5C5A-4EC4-BD9C-51E89402E209}">
      <dgm:prSet/>
      <dgm:spPr/>
      <dgm:t>
        <a:bodyPr/>
        <a:lstStyle/>
        <a:p>
          <a:endParaRPr lang="zh-HK" altLang="en-US"/>
        </a:p>
      </dgm:t>
    </dgm:pt>
    <dgm:pt modelId="{A5FD4723-2C4D-4DC4-BB2D-DB23A26D2518}" type="sibTrans" cxnId="{E1EEAF3E-5C5A-4EC4-BD9C-51E89402E209}">
      <dgm:prSet/>
      <dgm:spPr/>
      <dgm:t>
        <a:bodyPr/>
        <a:lstStyle/>
        <a:p>
          <a:endParaRPr lang="zh-HK" altLang="en-US"/>
        </a:p>
      </dgm:t>
    </dgm:pt>
    <dgm:pt modelId="{D1E48C3B-6F1A-4566-AE1F-842743643271}">
      <dgm:prSet phldrT="[Text]"/>
      <dgm:spPr/>
      <dgm:t>
        <a:bodyPr/>
        <a:lstStyle/>
        <a:p>
          <a:r>
            <a:rPr lang="zh-TW" altLang="en-US" b="1" dirty="0" smtClean="0"/>
            <a:t>衝動</a:t>
          </a:r>
          <a:endParaRPr lang="zh-HK" altLang="en-US" b="1" dirty="0"/>
        </a:p>
      </dgm:t>
    </dgm:pt>
    <dgm:pt modelId="{E9F24B54-F86F-4AB8-A4E0-4EF9482D1EA0}" type="parTrans" cxnId="{9811D73C-FDC3-4865-8502-DEB2E1AA371D}">
      <dgm:prSet/>
      <dgm:spPr/>
      <dgm:t>
        <a:bodyPr/>
        <a:lstStyle/>
        <a:p>
          <a:endParaRPr lang="zh-HK" altLang="en-US"/>
        </a:p>
      </dgm:t>
    </dgm:pt>
    <dgm:pt modelId="{E8627AB9-0DC7-46FC-B31D-51D461CF0236}" type="sibTrans" cxnId="{9811D73C-FDC3-4865-8502-DEB2E1AA371D}">
      <dgm:prSet/>
      <dgm:spPr/>
      <dgm:t>
        <a:bodyPr/>
        <a:lstStyle/>
        <a:p>
          <a:endParaRPr lang="zh-HK" altLang="en-US"/>
        </a:p>
      </dgm:t>
    </dgm:pt>
    <dgm:pt modelId="{988C2025-C05B-4264-8AC1-46C2F6A9EA20}">
      <dgm:prSet phldrT="[Text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專注力不足</a:t>
          </a:r>
          <a:endParaRPr lang="zh-HK" altLang="en-US" dirty="0"/>
        </a:p>
      </dgm:t>
    </dgm:pt>
    <dgm:pt modelId="{9DEBF2F7-50CF-4438-80D7-85C601D28A60}" type="parTrans" cxnId="{71A709A6-5E07-4043-A02C-529E9238F8AD}">
      <dgm:prSet/>
      <dgm:spPr/>
      <dgm:t>
        <a:bodyPr/>
        <a:lstStyle/>
        <a:p>
          <a:endParaRPr lang="zh-HK" altLang="en-US"/>
        </a:p>
      </dgm:t>
    </dgm:pt>
    <dgm:pt modelId="{B6D3BC5F-A95D-4DA7-983B-9430240ED51E}" type="sibTrans" cxnId="{71A709A6-5E07-4043-A02C-529E9238F8AD}">
      <dgm:prSet/>
      <dgm:spPr/>
      <dgm:t>
        <a:bodyPr/>
        <a:lstStyle/>
        <a:p>
          <a:endParaRPr lang="zh-HK" altLang="en-US"/>
        </a:p>
      </dgm:t>
    </dgm:pt>
    <dgm:pt modelId="{8A0868B0-B3DE-433C-8211-C4AC7B5400B5}" type="pres">
      <dgm:prSet presAssocID="{8BDF6385-3DD5-471A-96C9-709E2669CC5F}" presName="compositeShape" presStyleCnt="0">
        <dgm:presLayoutVars>
          <dgm:chMax val="7"/>
          <dgm:dir/>
          <dgm:resizeHandles val="exact"/>
        </dgm:presLayoutVars>
      </dgm:prSet>
      <dgm:spPr/>
    </dgm:pt>
    <dgm:pt modelId="{DC29952E-5B3A-4EAD-9F90-580B025E3715}" type="pres">
      <dgm:prSet presAssocID="{8BDF6385-3DD5-471A-96C9-709E2669CC5F}" presName="wedge1" presStyleLbl="node1" presStyleIdx="0" presStyleCnt="3"/>
      <dgm:spPr/>
      <dgm:t>
        <a:bodyPr/>
        <a:lstStyle/>
        <a:p>
          <a:endParaRPr lang="zh-HK" altLang="en-US"/>
        </a:p>
      </dgm:t>
    </dgm:pt>
    <dgm:pt modelId="{CA18FC9B-9E51-49BF-B606-6961A30BC1E2}" type="pres">
      <dgm:prSet presAssocID="{8BDF6385-3DD5-471A-96C9-709E2669CC5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913078C-454D-4A00-B307-D76239FE98A3}" type="pres">
      <dgm:prSet presAssocID="{8BDF6385-3DD5-471A-96C9-709E2669CC5F}" presName="wedge2" presStyleLbl="node1" presStyleIdx="1" presStyleCnt="3" custLinFactNeighborX="1509" custLinFactNeighborY="377"/>
      <dgm:spPr/>
      <dgm:t>
        <a:bodyPr/>
        <a:lstStyle/>
        <a:p>
          <a:endParaRPr lang="zh-HK" altLang="en-US"/>
        </a:p>
      </dgm:t>
    </dgm:pt>
    <dgm:pt modelId="{13D41747-B1A7-4B1D-8462-64DC29BEA5C6}" type="pres">
      <dgm:prSet presAssocID="{8BDF6385-3DD5-471A-96C9-709E2669CC5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AF9F9008-7789-4CFC-A06E-D1FA7C9E9CD0}" type="pres">
      <dgm:prSet presAssocID="{8BDF6385-3DD5-471A-96C9-709E2669CC5F}" presName="wedge3" presStyleLbl="node1" presStyleIdx="2" presStyleCnt="3" custLinFactNeighborY="-3018"/>
      <dgm:spPr/>
      <dgm:t>
        <a:bodyPr/>
        <a:lstStyle/>
        <a:p>
          <a:endParaRPr lang="zh-HK" altLang="en-US"/>
        </a:p>
      </dgm:t>
    </dgm:pt>
    <dgm:pt modelId="{93A33951-5644-4727-AFFC-0057A3FEB816}" type="pres">
      <dgm:prSet presAssocID="{8BDF6385-3DD5-471A-96C9-709E2669CC5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BD0B0A37-EA72-4828-807A-C77BC6912B5F}" type="presOf" srcId="{9A1B8A30-BC54-4CEE-9C96-5B9466571683}" destId="{DC29952E-5B3A-4EAD-9F90-580B025E3715}" srcOrd="0" destOrd="0" presId="urn:microsoft.com/office/officeart/2005/8/layout/chart3"/>
    <dgm:cxn modelId="{5EB80320-C29E-4FCC-A5D5-A6201773A9C5}" type="presOf" srcId="{988C2025-C05B-4264-8AC1-46C2F6A9EA20}" destId="{AF9F9008-7789-4CFC-A06E-D1FA7C9E9CD0}" srcOrd="0" destOrd="0" presId="urn:microsoft.com/office/officeart/2005/8/layout/chart3"/>
    <dgm:cxn modelId="{62976D1F-5925-4FF1-8F3C-FDB7E7009F83}" type="presOf" srcId="{988C2025-C05B-4264-8AC1-46C2F6A9EA20}" destId="{93A33951-5644-4727-AFFC-0057A3FEB816}" srcOrd="1" destOrd="0" presId="urn:microsoft.com/office/officeart/2005/8/layout/chart3"/>
    <dgm:cxn modelId="{71A709A6-5E07-4043-A02C-529E9238F8AD}" srcId="{8BDF6385-3DD5-471A-96C9-709E2669CC5F}" destId="{988C2025-C05B-4264-8AC1-46C2F6A9EA20}" srcOrd="2" destOrd="0" parTransId="{9DEBF2F7-50CF-4438-80D7-85C601D28A60}" sibTransId="{B6D3BC5F-A95D-4DA7-983B-9430240ED51E}"/>
    <dgm:cxn modelId="{5DDF0962-4C2D-4EBA-8B2F-7FF70B9B6005}" type="presOf" srcId="{9A1B8A30-BC54-4CEE-9C96-5B9466571683}" destId="{CA18FC9B-9E51-49BF-B606-6961A30BC1E2}" srcOrd="1" destOrd="0" presId="urn:microsoft.com/office/officeart/2005/8/layout/chart3"/>
    <dgm:cxn modelId="{4F7384D6-6F55-4E2D-B518-EE280CA187A6}" type="presOf" srcId="{D1E48C3B-6F1A-4566-AE1F-842743643271}" destId="{13D41747-B1A7-4B1D-8462-64DC29BEA5C6}" srcOrd="1" destOrd="0" presId="urn:microsoft.com/office/officeart/2005/8/layout/chart3"/>
    <dgm:cxn modelId="{E1EEAF3E-5C5A-4EC4-BD9C-51E89402E209}" srcId="{8BDF6385-3DD5-471A-96C9-709E2669CC5F}" destId="{9A1B8A30-BC54-4CEE-9C96-5B9466571683}" srcOrd="0" destOrd="0" parTransId="{88F2BA7F-5866-409A-A833-43ABCE652B90}" sibTransId="{A5FD4723-2C4D-4DC4-BB2D-DB23A26D2518}"/>
    <dgm:cxn modelId="{2BD16C79-CCF7-4DBF-9258-8B33E3E2E687}" type="presOf" srcId="{8BDF6385-3DD5-471A-96C9-709E2669CC5F}" destId="{8A0868B0-B3DE-433C-8211-C4AC7B5400B5}" srcOrd="0" destOrd="0" presId="urn:microsoft.com/office/officeart/2005/8/layout/chart3"/>
    <dgm:cxn modelId="{9811D73C-FDC3-4865-8502-DEB2E1AA371D}" srcId="{8BDF6385-3DD5-471A-96C9-709E2669CC5F}" destId="{D1E48C3B-6F1A-4566-AE1F-842743643271}" srcOrd="1" destOrd="0" parTransId="{E9F24B54-F86F-4AB8-A4E0-4EF9482D1EA0}" sibTransId="{E8627AB9-0DC7-46FC-B31D-51D461CF0236}"/>
    <dgm:cxn modelId="{7F875522-5441-4DB1-A9AD-CAAB4DCDFE76}" type="presOf" srcId="{D1E48C3B-6F1A-4566-AE1F-842743643271}" destId="{A913078C-454D-4A00-B307-D76239FE98A3}" srcOrd="0" destOrd="0" presId="urn:microsoft.com/office/officeart/2005/8/layout/chart3"/>
    <dgm:cxn modelId="{189F09C5-1C1D-4B30-B815-B3BC4914C5D5}" type="presParOf" srcId="{8A0868B0-B3DE-433C-8211-C4AC7B5400B5}" destId="{DC29952E-5B3A-4EAD-9F90-580B025E3715}" srcOrd="0" destOrd="0" presId="urn:microsoft.com/office/officeart/2005/8/layout/chart3"/>
    <dgm:cxn modelId="{3E5CA1BB-97BA-4B11-ADA4-92417252FF97}" type="presParOf" srcId="{8A0868B0-B3DE-433C-8211-C4AC7B5400B5}" destId="{CA18FC9B-9E51-49BF-B606-6961A30BC1E2}" srcOrd="1" destOrd="0" presId="urn:microsoft.com/office/officeart/2005/8/layout/chart3"/>
    <dgm:cxn modelId="{8387987B-E438-4BCD-BD95-00BB56E36299}" type="presParOf" srcId="{8A0868B0-B3DE-433C-8211-C4AC7B5400B5}" destId="{A913078C-454D-4A00-B307-D76239FE98A3}" srcOrd="2" destOrd="0" presId="urn:microsoft.com/office/officeart/2005/8/layout/chart3"/>
    <dgm:cxn modelId="{3BA0FB7D-B83A-4774-BCE8-5AB292F68A42}" type="presParOf" srcId="{8A0868B0-B3DE-433C-8211-C4AC7B5400B5}" destId="{13D41747-B1A7-4B1D-8462-64DC29BEA5C6}" srcOrd="3" destOrd="0" presId="urn:microsoft.com/office/officeart/2005/8/layout/chart3"/>
    <dgm:cxn modelId="{CA89DB71-723D-4A06-BE60-26C7A6FD157F}" type="presParOf" srcId="{8A0868B0-B3DE-433C-8211-C4AC7B5400B5}" destId="{AF9F9008-7789-4CFC-A06E-D1FA7C9E9CD0}" srcOrd="4" destOrd="0" presId="urn:microsoft.com/office/officeart/2005/8/layout/chart3"/>
    <dgm:cxn modelId="{68B2FE29-9E4A-46EE-B752-FB968C3FE961}" type="presParOf" srcId="{8A0868B0-B3DE-433C-8211-C4AC7B5400B5}" destId="{93A33951-5644-4727-AFFC-0057A3FEB816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975EBD-995F-40B4-A22A-69864F8F7618}" type="doc">
      <dgm:prSet loTypeId="urn:microsoft.com/office/officeart/2005/8/layout/chevron1" loCatId="process" qsTypeId="urn:microsoft.com/office/officeart/2005/8/quickstyle/simple1" qsCatId="simple" csTypeId="urn:microsoft.com/office/officeart/2005/8/colors/colorful1#1" csCatId="colorful" phldr="1"/>
      <dgm:spPr/>
    </dgm:pt>
    <dgm:pt modelId="{94EAFCF3-26FF-43BF-8EF0-749DFA7E2B6A}">
      <dgm:prSet phldrT="[文字]" custT="1"/>
      <dgm:spPr/>
      <dgm:t>
        <a:bodyPr/>
        <a:lstStyle/>
        <a:p>
          <a:r>
            <a:rPr lang="zh-TW" altLang="en-US" sz="3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前因</a:t>
          </a:r>
          <a:endParaRPr lang="zh-HK" altLang="en-US" sz="3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5047B76-F82B-435E-834C-4A77D9D8B213}" type="parTrans" cxnId="{3F84722C-3812-40B6-B1C1-07E31B587EBB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1F5094FC-4D6B-4BF2-B8D5-BF7AA9451B0D}" type="sibTrans" cxnId="{3F84722C-3812-40B6-B1C1-07E31B587EBB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3BFE1B09-8727-45FD-B6A0-F6CA14DD0490}">
      <dgm:prSet phldrT="[文字]" custT="1"/>
      <dgm:spPr/>
      <dgm:t>
        <a:bodyPr/>
        <a:lstStyle/>
        <a:p>
          <a:r>
            <a:rPr lang="zh-TW" altLang="en-US" sz="3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行為</a:t>
          </a:r>
          <a:endParaRPr lang="zh-HK" altLang="en-US" sz="3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D7C9841-4912-442B-91F8-A46BB9BAFE78}" type="parTrans" cxnId="{E51BF2D9-50A7-4A1D-A210-5F8F59A4C628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8BA27500-24F6-49C4-A7C3-C92E56B7AE52}" type="sibTrans" cxnId="{E51BF2D9-50A7-4A1D-A210-5F8F59A4C628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4195FFDD-2C26-4EB8-8A42-760D49A9EC80}">
      <dgm:prSet phldrT="[文字]" custT="1"/>
      <dgm:spPr/>
      <dgm:t>
        <a:bodyPr/>
        <a:lstStyle/>
        <a:p>
          <a:r>
            <a:rPr lang="zh-TW" altLang="en-US" sz="36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後果</a:t>
          </a:r>
          <a:endParaRPr lang="zh-HK" altLang="en-US" sz="36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9C666EB-3340-44C3-B921-4DBF47E62CFD}" type="parTrans" cxnId="{C7902655-40FE-4197-ACE1-385AAC3D4D2F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6815777C-F4A6-4D0F-94B1-B622FB007651}" type="sibTrans" cxnId="{C7902655-40FE-4197-ACE1-385AAC3D4D2F}">
      <dgm:prSet/>
      <dgm:spPr/>
      <dgm:t>
        <a:bodyPr/>
        <a:lstStyle/>
        <a:p>
          <a:endParaRPr lang="zh-HK" altLang="en-US" sz="2400">
            <a:solidFill>
              <a:schemeClr val="tx1"/>
            </a:solidFill>
          </a:endParaRPr>
        </a:p>
      </dgm:t>
    </dgm:pt>
    <dgm:pt modelId="{FED80311-B178-4DE1-B197-3578511F117E}" type="pres">
      <dgm:prSet presAssocID="{CB975EBD-995F-40B4-A22A-69864F8F7618}" presName="Name0" presStyleCnt="0">
        <dgm:presLayoutVars>
          <dgm:dir/>
          <dgm:animLvl val="lvl"/>
          <dgm:resizeHandles val="exact"/>
        </dgm:presLayoutVars>
      </dgm:prSet>
      <dgm:spPr/>
    </dgm:pt>
    <dgm:pt modelId="{C6B0571D-C086-4D56-BF8B-599D0507C9D2}" type="pres">
      <dgm:prSet presAssocID="{94EAFCF3-26FF-43BF-8EF0-749DFA7E2B6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20E548A-AB71-417E-9778-5675762C9C90}" type="pres">
      <dgm:prSet presAssocID="{1F5094FC-4D6B-4BF2-B8D5-BF7AA9451B0D}" presName="parTxOnlySpace" presStyleCnt="0"/>
      <dgm:spPr/>
    </dgm:pt>
    <dgm:pt modelId="{00BA615C-82A7-44E3-A6FB-1EB8AB69528B}" type="pres">
      <dgm:prSet presAssocID="{3BFE1B09-8727-45FD-B6A0-F6CA14DD049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B463CAD-1FC0-4453-BE99-DB10C9FA1AEB}" type="pres">
      <dgm:prSet presAssocID="{8BA27500-24F6-49C4-A7C3-C92E56B7AE52}" presName="parTxOnlySpace" presStyleCnt="0"/>
      <dgm:spPr/>
    </dgm:pt>
    <dgm:pt modelId="{EBA746C7-DF06-4713-B87E-AED45C6E4F7A}" type="pres">
      <dgm:prSet presAssocID="{4195FFDD-2C26-4EB8-8A42-760D49A9EC8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3F84722C-3812-40B6-B1C1-07E31B587EBB}" srcId="{CB975EBD-995F-40B4-A22A-69864F8F7618}" destId="{94EAFCF3-26FF-43BF-8EF0-749DFA7E2B6A}" srcOrd="0" destOrd="0" parTransId="{85047B76-F82B-435E-834C-4A77D9D8B213}" sibTransId="{1F5094FC-4D6B-4BF2-B8D5-BF7AA9451B0D}"/>
    <dgm:cxn modelId="{18B54BF9-36E0-4D7D-9235-F35C1523213E}" type="presOf" srcId="{CB975EBD-995F-40B4-A22A-69864F8F7618}" destId="{FED80311-B178-4DE1-B197-3578511F117E}" srcOrd="0" destOrd="0" presId="urn:microsoft.com/office/officeart/2005/8/layout/chevron1"/>
    <dgm:cxn modelId="{BA5E613D-9613-43D8-84FC-22AE5D44628D}" type="presOf" srcId="{3BFE1B09-8727-45FD-B6A0-F6CA14DD0490}" destId="{00BA615C-82A7-44E3-A6FB-1EB8AB69528B}" srcOrd="0" destOrd="0" presId="urn:microsoft.com/office/officeart/2005/8/layout/chevron1"/>
    <dgm:cxn modelId="{C7902655-40FE-4197-ACE1-385AAC3D4D2F}" srcId="{CB975EBD-995F-40B4-A22A-69864F8F7618}" destId="{4195FFDD-2C26-4EB8-8A42-760D49A9EC80}" srcOrd="2" destOrd="0" parTransId="{39C666EB-3340-44C3-B921-4DBF47E62CFD}" sibTransId="{6815777C-F4A6-4D0F-94B1-B622FB007651}"/>
    <dgm:cxn modelId="{BC6DA1C8-9D71-4D59-9B56-C26F4A90429B}" type="presOf" srcId="{4195FFDD-2C26-4EB8-8A42-760D49A9EC80}" destId="{EBA746C7-DF06-4713-B87E-AED45C6E4F7A}" srcOrd="0" destOrd="0" presId="urn:microsoft.com/office/officeart/2005/8/layout/chevron1"/>
    <dgm:cxn modelId="{AF856414-83E2-4EE4-B3C5-381ACBE181B9}" type="presOf" srcId="{94EAFCF3-26FF-43BF-8EF0-749DFA7E2B6A}" destId="{C6B0571D-C086-4D56-BF8B-599D0507C9D2}" srcOrd="0" destOrd="0" presId="urn:microsoft.com/office/officeart/2005/8/layout/chevron1"/>
    <dgm:cxn modelId="{E51BF2D9-50A7-4A1D-A210-5F8F59A4C628}" srcId="{CB975EBD-995F-40B4-A22A-69864F8F7618}" destId="{3BFE1B09-8727-45FD-B6A0-F6CA14DD0490}" srcOrd="1" destOrd="0" parTransId="{5D7C9841-4912-442B-91F8-A46BB9BAFE78}" sibTransId="{8BA27500-24F6-49C4-A7C3-C92E56B7AE52}"/>
    <dgm:cxn modelId="{8E27084D-05AA-45EA-BD8C-A35D68BB3BD1}" type="presParOf" srcId="{FED80311-B178-4DE1-B197-3578511F117E}" destId="{C6B0571D-C086-4D56-BF8B-599D0507C9D2}" srcOrd="0" destOrd="0" presId="urn:microsoft.com/office/officeart/2005/8/layout/chevron1"/>
    <dgm:cxn modelId="{ED4A573C-0F0B-435C-90B5-9ABC7BFA48E8}" type="presParOf" srcId="{FED80311-B178-4DE1-B197-3578511F117E}" destId="{D20E548A-AB71-417E-9778-5675762C9C90}" srcOrd="1" destOrd="0" presId="urn:microsoft.com/office/officeart/2005/8/layout/chevron1"/>
    <dgm:cxn modelId="{B80B3382-3632-411C-83A8-A434CC8D12B5}" type="presParOf" srcId="{FED80311-B178-4DE1-B197-3578511F117E}" destId="{00BA615C-82A7-44E3-A6FB-1EB8AB69528B}" srcOrd="2" destOrd="0" presId="urn:microsoft.com/office/officeart/2005/8/layout/chevron1"/>
    <dgm:cxn modelId="{3A8C4963-8BAD-4C79-98E5-5F81DD687446}" type="presParOf" srcId="{FED80311-B178-4DE1-B197-3578511F117E}" destId="{1B463CAD-1FC0-4453-BE99-DB10C9FA1AEB}" srcOrd="3" destOrd="0" presId="urn:microsoft.com/office/officeart/2005/8/layout/chevron1"/>
    <dgm:cxn modelId="{238DCB08-5523-451B-8238-35770C5D806E}" type="presParOf" srcId="{FED80311-B178-4DE1-B197-3578511F117E}" destId="{EBA746C7-DF06-4713-B87E-AED45C6E4F7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D9943-6F9A-42D8-9B63-D4171ECB783B}">
      <dsp:nvSpPr>
        <dsp:cNvPr id="0" name=""/>
        <dsp:cNvSpPr/>
      </dsp:nvSpPr>
      <dsp:spPr>
        <a:xfrm>
          <a:off x="155537" y="385962"/>
          <a:ext cx="3836586" cy="3836586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社交溝通</a:t>
          </a:r>
          <a:endParaRPr lang="zh-HK" altLang="en-US" sz="3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91276" y="838378"/>
        <a:ext cx="2212085" cy="2931754"/>
      </dsp:txXfrm>
    </dsp:sp>
    <dsp:sp modelId="{38FBC707-3B0D-43C1-86FD-A88F11506104}">
      <dsp:nvSpPr>
        <dsp:cNvPr id="0" name=""/>
        <dsp:cNvSpPr/>
      </dsp:nvSpPr>
      <dsp:spPr>
        <a:xfrm>
          <a:off x="2920644" y="385962"/>
          <a:ext cx="3836586" cy="3836586"/>
        </a:xfrm>
        <a:prstGeom prst="ellipse">
          <a:avLst/>
        </a:prstGeom>
        <a:solidFill>
          <a:schemeClr val="accent4">
            <a:shade val="80000"/>
            <a:alpha val="50000"/>
            <a:hueOff val="4780"/>
            <a:satOff val="0"/>
            <a:lumOff val="4683"/>
            <a:alphaOff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狹隘、重複及刻板行為</a:t>
          </a:r>
          <a:endParaRPr lang="zh-HK" altLang="en-US" sz="3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09405" y="838378"/>
        <a:ext cx="2212085" cy="2931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EEDF6-A90C-4E33-B4E2-B521AF9DE46B}">
      <dsp:nvSpPr>
        <dsp:cNvPr id="0" name=""/>
        <dsp:cNvSpPr/>
      </dsp:nvSpPr>
      <dsp:spPr>
        <a:xfrm>
          <a:off x="634532" y="0"/>
          <a:ext cx="7191367" cy="159995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60FEB-6A5A-41B4-BC26-7E32563023AB}">
      <dsp:nvSpPr>
        <dsp:cNvPr id="0" name=""/>
        <dsp:cNvSpPr/>
      </dsp:nvSpPr>
      <dsp:spPr>
        <a:xfrm>
          <a:off x="145826" y="479985"/>
          <a:ext cx="2538129" cy="639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0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需要支援</a:t>
          </a:r>
        </a:p>
      </dsp:txBody>
      <dsp:txXfrm>
        <a:off x="177067" y="511226"/>
        <a:ext cx="2475647" cy="577498"/>
      </dsp:txXfrm>
    </dsp:sp>
    <dsp:sp modelId="{02DFD207-D163-4572-9036-E70C31F663D1}">
      <dsp:nvSpPr>
        <dsp:cNvPr id="0" name=""/>
        <dsp:cNvSpPr/>
      </dsp:nvSpPr>
      <dsp:spPr>
        <a:xfrm>
          <a:off x="2961151" y="479985"/>
          <a:ext cx="2538129" cy="63998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需要高度支援</a:t>
          </a:r>
        </a:p>
      </dsp:txBody>
      <dsp:txXfrm>
        <a:off x="2992392" y="511226"/>
        <a:ext cx="2475647" cy="577498"/>
      </dsp:txXfrm>
    </dsp:sp>
    <dsp:sp modelId="{5BC50C32-1754-4203-969B-5A9911F771CD}">
      <dsp:nvSpPr>
        <dsp:cNvPr id="0" name=""/>
        <dsp:cNvSpPr/>
      </dsp:nvSpPr>
      <dsp:spPr>
        <a:xfrm>
          <a:off x="5776475" y="479985"/>
          <a:ext cx="2538129" cy="6399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需要非常高度支援</a:t>
          </a:r>
        </a:p>
      </dsp:txBody>
      <dsp:txXfrm>
        <a:off x="5807716" y="511226"/>
        <a:ext cx="2475647" cy="5774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9952E-5B3A-4EAD-9F90-580B025E3715}">
      <dsp:nvSpPr>
        <dsp:cNvPr id="0" name=""/>
        <dsp:cNvSpPr/>
      </dsp:nvSpPr>
      <dsp:spPr>
        <a:xfrm>
          <a:off x="1648165" y="316368"/>
          <a:ext cx="3937036" cy="3937036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過度</a:t>
          </a:r>
          <a:r>
            <a:rPr lang="en-US" altLang="zh-TW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活躍</a:t>
          </a:r>
          <a:endParaRPr lang="zh-HK" altLang="en-US" sz="3000" kern="1200" dirty="0"/>
        </a:p>
      </dsp:txBody>
      <dsp:txXfrm>
        <a:off x="3788694" y="1042845"/>
        <a:ext cx="1335780" cy="1312345"/>
      </dsp:txXfrm>
    </dsp:sp>
    <dsp:sp modelId="{A913078C-454D-4A00-B307-D76239FE98A3}">
      <dsp:nvSpPr>
        <dsp:cNvPr id="0" name=""/>
        <dsp:cNvSpPr/>
      </dsp:nvSpPr>
      <dsp:spPr>
        <a:xfrm>
          <a:off x="1504630" y="448385"/>
          <a:ext cx="3937036" cy="3937036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/>
            <a:t>衝動</a:t>
          </a:r>
          <a:endParaRPr lang="zh-HK" altLang="en-US" sz="3000" b="1" kern="1200" dirty="0"/>
        </a:p>
      </dsp:txBody>
      <dsp:txXfrm>
        <a:off x="2582628" y="2932467"/>
        <a:ext cx="1781040" cy="1218606"/>
      </dsp:txXfrm>
    </dsp:sp>
    <dsp:sp modelId="{AF9F9008-7789-4CFC-A06E-D1FA7C9E9CD0}">
      <dsp:nvSpPr>
        <dsp:cNvPr id="0" name=""/>
        <dsp:cNvSpPr/>
      </dsp:nvSpPr>
      <dsp:spPr>
        <a:xfrm>
          <a:off x="1445220" y="314722"/>
          <a:ext cx="3937036" cy="3937036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專注力不足</a:t>
          </a:r>
          <a:endParaRPr lang="zh-HK" altLang="en-US" sz="3000" kern="1200" dirty="0"/>
        </a:p>
      </dsp:txBody>
      <dsp:txXfrm>
        <a:off x="1867046" y="1088069"/>
        <a:ext cx="1335780" cy="1312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0571D-C086-4D56-BF8B-599D0507C9D2}">
      <dsp:nvSpPr>
        <dsp:cNvPr id="0" name=""/>
        <dsp:cNvSpPr/>
      </dsp:nvSpPr>
      <dsp:spPr>
        <a:xfrm>
          <a:off x="2647" y="1983814"/>
          <a:ext cx="3225428" cy="129017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前因</a:t>
          </a:r>
          <a:endParaRPr lang="zh-HK" altLang="en-US" sz="3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47733" y="1983814"/>
        <a:ext cx="1935257" cy="1290171"/>
      </dsp:txXfrm>
    </dsp:sp>
    <dsp:sp modelId="{00BA615C-82A7-44E3-A6FB-1EB8AB69528B}">
      <dsp:nvSpPr>
        <dsp:cNvPr id="0" name=""/>
        <dsp:cNvSpPr/>
      </dsp:nvSpPr>
      <dsp:spPr>
        <a:xfrm>
          <a:off x="2905533" y="1983814"/>
          <a:ext cx="3225428" cy="129017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行為</a:t>
          </a:r>
          <a:endParaRPr lang="zh-HK" altLang="en-US" sz="3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50619" y="1983814"/>
        <a:ext cx="1935257" cy="1290171"/>
      </dsp:txXfrm>
    </dsp:sp>
    <dsp:sp modelId="{EBA746C7-DF06-4713-B87E-AED45C6E4F7A}">
      <dsp:nvSpPr>
        <dsp:cNvPr id="0" name=""/>
        <dsp:cNvSpPr/>
      </dsp:nvSpPr>
      <dsp:spPr>
        <a:xfrm>
          <a:off x="5808419" y="1983814"/>
          <a:ext cx="3225428" cy="129017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48006" rIns="48006" bIns="48006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後果</a:t>
          </a:r>
          <a:endParaRPr lang="zh-HK" altLang="en-US" sz="36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453505" y="1983814"/>
        <a:ext cx="1935257" cy="1290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5/24/2018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5/24/2018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2942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408580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18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22625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19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185288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20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369356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21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547543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22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86315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68060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780165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567972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350175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66549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404283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331573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29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6676379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30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68540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31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006887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32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716030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2204129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1644507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0192405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930993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84605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3830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8281011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39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20372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444488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K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D206F-233C-4B86-9DCA-E2AAF6692A15}" type="slidenum">
              <a:rPr lang="en-US" altLang="zh-HK" smtClean="0">
                <a:solidFill>
                  <a:prstClr val="black"/>
                </a:solidFill>
              </a:rPr>
              <a:pPr/>
              <a:t>8</a:t>
            </a:fld>
            <a:endParaRPr lang="en-US" altLang="zh-H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372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K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D206F-233C-4B86-9DCA-E2AAF6692A15}" type="slidenum">
              <a:rPr lang="en-US" altLang="zh-HK" smtClean="0">
                <a:solidFill>
                  <a:prstClr val="black"/>
                </a:solidFill>
              </a:rPr>
              <a:pPr/>
              <a:t>10</a:t>
            </a:fld>
            <a:endParaRPr lang="en-US" altLang="zh-H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53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zh-HK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59EED5-1BBC-4E73-B9E7-2C5D673CB628}" type="slidenum">
              <a:rPr lang="en-US" altLang="zh-HK">
                <a:latin typeface="Calibri" pitchFamily="34" charset="0"/>
              </a:rPr>
              <a:pPr eaLnBrk="1" hangingPunct="1"/>
              <a:t>12</a:t>
            </a:fld>
            <a:endParaRPr lang="en-US" altLang="zh-HK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3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zh-HK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59EED5-1BBC-4E73-B9E7-2C5D673CB628}" type="slidenum">
              <a:rPr lang="en-US" altLang="zh-HK">
                <a:latin typeface="Calibri" pitchFamily="34" charset="0"/>
              </a:rPr>
              <a:pPr eaLnBrk="1" hangingPunct="1"/>
              <a:t>13</a:t>
            </a:fld>
            <a:endParaRPr lang="en-US" altLang="zh-HK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64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HK" smtClean="0"/>
              <a:t>17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15091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6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8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5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8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2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9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5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4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0966" y="968211"/>
            <a:ext cx="7020314" cy="226325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處理及預防校園欺凌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000" dirty="0" smtClean="0"/>
              <a:t>(</a:t>
            </a:r>
            <a:r>
              <a:rPr lang="zh-TW" altLang="en-US" sz="4000" dirty="0" smtClean="0"/>
              <a:t>針對特殊學習需要的學生</a:t>
            </a:r>
            <a:r>
              <a:rPr lang="en-US" altLang="zh-TW" sz="4000" dirty="0" smtClean="0"/>
              <a:t>)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174637" y="3687884"/>
            <a:ext cx="5187252" cy="17716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王柏豪博士</a:t>
            </a:r>
            <a:endParaRPr lang="en-US" altLang="zh-TW" sz="3200" dirty="0" smtClean="0"/>
          </a:p>
          <a:p>
            <a:r>
              <a:rPr lang="zh-TW" altLang="en-US" sz="2400" dirty="0" smtClean="0"/>
              <a:t>註冊教育心理學家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專注力不足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過度活躍症兒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童的特徵</a:t>
            </a:r>
          </a:p>
        </p:txBody>
      </p:sp>
      <p:sp>
        <p:nvSpPr>
          <p:cNvPr id="5" name="Rectangle 4"/>
          <p:cNvSpPr/>
          <p:nvPr/>
        </p:nvSpPr>
        <p:spPr>
          <a:xfrm>
            <a:off x="4898735" y="6516052"/>
            <a:ext cx="4245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dirty="0"/>
              <a:t>American Psychiatric Association. (2013)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67553226"/>
              </p:ext>
            </p:extLst>
          </p:nvPr>
        </p:nvGraphicFramePr>
        <p:xfrm>
          <a:off x="983626" y="1314606"/>
          <a:ext cx="7030423" cy="468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696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2999" y="78910"/>
            <a:ext cx="7575997" cy="123342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</a:rPr>
              <a:t>專注力不足 </a:t>
            </a:r>
            <a:r>
              <a:rPr lang="en-US" altLang="zh-TW" sz="3600" b="1" dirty="0">
                <a:latin typeface="微軟正黑體" panose="020B0604030504040204" pitchFamily="34" charset="-120"/>
              </a:rPr>
              <a:t>/</a:t>
            </a:r>
            <a:r>
              <a:rPr lang="zh-TW" altLang="en-US" sz="3600" b="1" dirty="0">
                <a:latin typeface="微軟正黑體" panose="020B0604030504040204" pitchFamily="34" charset="-120"/>
              </a:rPr>
              <a:t> 過度活躍症兒童</a:t>
            </a:r>
            <a:r>
              <a:rPr lang="zh-TW" altLang="en-US" sz="3600" b="1" dirty="0" smtClean="0">
                <a:latin typeface="微軟正黑體" panose="020B0604030504040204" pitchFamily="34" charset="-120"/>
              </a:rPr>
              <a:t>的困難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衝動行為</a:t>
            </a:r>
            <a:endParaRPr lang="en-US" altLang="zh-TW" sz="2800" dirty="0" smtClean="0"/>
          </a:p>
          <a:p>
            <a:r>
              <a:rPr lang="zh-TW" altLang="en-US" sz="2800" dirty="0" smtClean="0"/>
              <a:t>自我控制能力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80858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142999" y="78910"/>
            <a:ext cx="7575997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</a:rPr>
              <a:t>解構欺凌行為</a:t>
            </a:r>
            <a:endParaRPr lang="en-US" sz="3600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/>
          </p:nvPr>
        </p:nvGraphicFramePr>
        <p:xfrm>
          <a:off x="35496" y="907504"/>
          <a:ext cx="9036496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749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72669"/>
              </p:ext>
            </p:extLst>
          </p:nvPr>
        </p:nvGraphicFramePr>
        <p:xfrm>
          <a:off x="522496" y="764705"/>
          <a:ext cx="8151684" cy="57885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109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8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5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日期</a:t>
                      </a:r>
                      <a:endParaRPr lang="zh-TW" sz="24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事發</a:t>
                      </a:r>
                      <a:r>
                        <a:rPr lang="zh-TW" sz="2400" kern="100" dirty="0" smtClean="0">
                          <a:effectLst/>
                        </a:rPr>
                        <a:t>前</a:t>
                      </a:r>
                      <a:endParaRPr lang="en-US" altLang="zh-TW" sz="2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</a:rPr>
                        <a:t>的</a:t>
                      </a:r>
                      <a:r>
                        <a:rPr lang="zh-TW" sz="2400" kern="100" dirty="0">
                          <a:effectLst/>
                        </a:rPr>
                        <a:t>情況</a:t>
                      </a:r>
                      <a:endParaRPr lang="zh-TW" sz="24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事發時</a:t>
                      </a:r>
                      <a:r>
                        <a:rPr lang="zh-TW" sz="2400" kern="100" dirty="0" smtClean="0">
                          <a:effectLst/>
                        </a:rPr>
                        <a:t>的</a:t>
                      </a:r>
                      <a:endParaRPr lang="en-US" altLang="zh-TW" sz="2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</a:rPr>
                        <a:t>行為</a:t>
                      </a:r>
                      <a:r>
                        <a:rPr lang="zh-TW" sz="2400" kern="100" dirty="0">
                          <a:effectLst/>
                        </a:rPr>
                        <a:t>表現</a:t>
                      </a:r>
                      <a:endParaRPr lang="zh-TW" sz="24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該行為</a:t>
                      </a:r>
                      <a:r>
                        <a:rPr lang="zh-TW" sz="2400" kern="100" dirty="0" smtClean="0">
                          <a:effectLst/>
                        </a:rPr>
                        <a:t>表現</a:t>
                      </a:r>
                      <a:r>
                        <a:rPr lang="en-US" altLang="zh-TW" sz="2400" kern="100" dirty="0" smtClean="0">
                          <a:effectLst/>
                        </a:rPr>
                        <a:t/>
                      </a:r>
                      <a:br>
                        <a:rPr lang="en-US" altLang="zh-TW" sz="2400" kern="100" dirty="0" smtClean="0">
                          <a:effectLst/>
                        </a:rPr>
                      </a:br>
                      <a:r>
                        <a:rPr lang="zh-TW" sz="2400" kern="100" dirty="0" smtClean="0">
                          <a:effectLst/>
                        </a:rPr>
                        <a:t>所</a:t>
                      </a:r>
                      <a:r>
                        <a:rPr lang="zh-TW" sz="2400" kern="100" dirty="0">
                          <a:effectLst/>
                        </a:rPr>
                        <a:t>帶來的情況或結果</a:t>
                      </a:r>
                      <a:endParaRPr lang="zh-TW" sz="24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8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8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87767" marR="8776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12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2999" y="78910"/>
            <a:ext cx="7575997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</a:rPr>
              <a:t>評估工具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「學生相處」問卷（修訂版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/>
              <a:t>「我的學校生活」問</a:t>
            </a:r>
            <a:r>
              <a:rPr lang="zh-TW" altLang="en-US" sz="2800" dirty="0" smtClean="0"/>
              <a:t>卷</a:t>
            </a:r>
            <a:endParaRPr lang="en-US" altLang="zh-TW" sz="2800" dirty="0" smtClean="0"/>
          </a:p>
          <a:p>
            <a:r>
              <a:rPr lang="zh-TW" altLang="en-US" sz="2800" dirty="0"/>
              <a:t>「教師觀察」問</a:t>
            </a:r>
            <a:r>
              <a:rPr lang="zh-TW" altLang="en-US" sz="2800" dirty="0" smtClean="0"/>
              <a:t>卷</a:t>
            </a:r>
            <a:endParaRPr lang="en-US" altLang="zh-TW" sz="2800" dirty="0" smtClean="0"/>
          </a:p>
          <a:p>
            <a:r>
              <a:rPr lang="zh-TW" altLang="en-US" sz="2800" dirty="0"/>
              <a:t>「我的小報告」問卷</a:t>
            </a:r>
            <a:endParaRPr lang="en-US" altLang="zh-TW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6928355" y="563880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/>
              <a:t>教育局 </a:t>
            </a:r>
            <a:r>
              <a:rPr lang="en-US" altLang="zh-TW" dirty="0"/>
              <a:t>(2017)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9810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077" t="22763" r="26026" b="24359"/>
          <a:stretch/>
        </p:blipFill>
        <p:spPr>
          <a:xfrm>
            <a:off x="550983" y="1219199"/>
            <a:ext cx="7706307" cy="49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0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介入策略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全校參與</a:t>
            </a:r>
            <a:endParaRPr lang="en-US" altLang="zh-TW" sz="2800" dirty="0" smtClean="0"/>
          </a:p>
          <a:p>
            <a:r>
              <a:rPr lang="zh-TW" altLang="en-US" sz="2800" dirty="0" smtClean="0"/>
              <a:t>承</a:t>
            </a:r>
            <a:r>
              <a:rPr lang="zh-TW" altLang="en-US" sz="2800" dirty="0"/>
              <a:t>責改進</a:t>
            </a:r>
            <a:r>
              <a:rPr lang="zh-TW" altLang="en-US" sz="2800" dirty="0" smtClean="0"/>
              <a:t>法</a:t>
            </a:r>
            <a:endParaRPr lang="en-US" altLang="zh-TW" sz="2800" dirty="0" smtClean="0"/>
          </a:p>
          <a:p>
            <a:r>
              <a:rPr lang="zh-TW" altLang="en-US" sz="2800" dirty="0" smtClean="0"/>
              <a:t>社交思考及技巧培訓</a:t>
            </a:r>
            <a:endParaRPr lang="en-US" altLang="zh-TW" sz="2800" dirty="0" smtClean="0"/>
          </a:p>
          <a:p>
            <a:r>
              <a:rPr lang="zh-TW" altLang="en-US" sz="2800" dirty="0" smtClean="0"/>
              <a:t>自閉症兒童的訓練策略</a:t>
            </a:r>
            <a:endParaRPr lang="en-US" altLang="zh-TW" sz="2800" dirty="0" smtClean="0"/>
          </a:p>
          <a:p>
            <a:pPr lvl="1"/>
            <a:r>
              <a:rPr lang="zh-TW" altLang="en-US" sz="2600" dirty="0" smtClean="0"/>
              <a:t>社交故事、心智解讀訓練</a:t>
            </a:r>
            <a:endParaRPr lang="en-US" altLang="zh-TW" sz="2600" dirty="0" smtClean="0"/>
          </a:p>
          <a:p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43789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全校參與訓育及輔導工作模</a:t>
            </a:r>
            <a:r>
              <a:rPr lang="zh-TW" altLang="en-US" sz="3600" b="1" dirty="0" smtClean="0"/>
              <a:t>式的目標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幫助學生建立自尊自律的精神和積極樂觀的態度</a:t>
            </a:r>
          </a:p>
          <a:p>
            <a:r>
              <a:rPr lang="zh-TW" altLang="en-US" sz="2800" dirty="0" smtClean="0"/>
              <a:t>協</a:t>
            </a:r>
            <a:r>
              <a:rPr lang="zh-TW" altLang="en-US" sz="2800" dirty="0"/>
              <a:t>助學生培養尊重他人和勇於承擔的態度</a:t>
            </a:r>
          </a:p>
          <a:p>
            <a:r>
              <a:rPr lang="zh-TW" altLang="en-US" sz="2800" dirty="0" smtClean="0"/>
              <a:t>提</a:t>
            </a:r>
            <a:r>
              <a:rPr lang="zh-TW" altLang="en-US" sz="2800" dirty="0"/>
              <a:t>升學生面對成長的應變和自主能</a:t>
            </a:r>
            <a:r>
              <a:rPr lang="zh-TW" altLang="en-US" sz="2800" dirty="0" smtClean="0"/>
              <a:t>力</a:t>
            </a:r>
            <a:endParaRPr lang="zh-TW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928355" y="563880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/>
              <a:t>教育局 </a:t>
            </a:r>
            <a:r>
              <a:rPr lang="en-US" altLang="zh-TW" dirty="0"/>
              <a:t>(</a:t>
            </a:r>
            <a:r>
              <a:rPr lang="en-US" altLang="zh-TW" dirty="0" smtClean="0"/>
              <a:t>2014)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75393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全校參與訓育及輔導工作模式的態度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關愛學生</a:t>
            </a:r>
          </a:p>
          <a:p>
            <a:r>
              <a:rPr lang="zh-TW" altLang="en-US" sz="2800" dirty="0"/>
              <a:t>鼓勵讚</a:t>
            </a:r>
            <a:r>
              <a:rPr lang="zh-TW" altLang="en-US" sz="2800" dirty="0" smtClean="0"/>
              <a:t>賞</a:t>
            </a:r>
            <a:endParaRPr lang="en-US" altLang="zh-TW" sz="2800" dirty="0" smtClean="0"/>
          </a:p>
          <a:p>
            <a:r>
              <a:rPr lang="zh-TW" altLang="en-US" sz="2800" dirty="0" smtClean="0"/>
              <a:t>重</a:t>
            </a:r>
            <a:r>
              <a:rPr lang="zh-TW" altLang="en-US" sz="2800" dirty="0"/>
              <a:t>視反</a:t>
            </a:r>
            <a:r>
              <a:rPr lang="zh-TW" altLang="en-US" sz="2800" dirty="0" smtClean="0"/>
              <a:t>思</a:t>
            </a:r>
            <a:endParaRPr lang="en-US" altLang="zh-TW" sz="2800" dirty="0"/>
          </a:p>
          <a:p>
            <a:r>
              <a:rPr lang="zh-TW" altLang="en-US" sz="2800" dirty="0" smtClean="0"/>
              <a:t>情</a:t>
            </a:r>
            <a:r>
              <a:rPr lang="zh-TW" altLang="en-US" sz="2800" dirty="0"/>
              <a:t>理兼</a:t>
            </a:r>
            <a:r>
              <a:rPr lang="zh-TW" altLang="en-US" sz="2800" dirty="0" smtClean="0"/>
              <a:t>備</a:t>
            </a:r>
            <a:endParaRPr lang="en-US" altLang="zh-TW" sz="2800" dirty="0" smtClean="0"/>
          </a:p>
          <a:p>
            <a:r>
              <a:rPr lang="zh-TW" altLang="en-US" sz="2800" dirty="0"/>
              <a:t>尊重差</a:t>
            </a:r>
            <a:r>
              <a:rPr lang="zh-TW" altLang="en-US" sz="2800" dirty="0" smtClean="0"/>
              <a:t>異</a:t>
            </a:r>
            <a:endParaRPr lang="en-US" altLang="zh-TW" sz="2800" dirty="0"/>
          </a:p>
          <a:p>
            <a:endParaRPr lang="zh-TW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928355" y="563880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/>
              <a:t>教育局 </a:t>
            </a:r>
            <a:r>
              <a:rPr lang="en-US" altLang="zh-TW" dirty="0"/>
              <a:t>(</a:t>
            </a:r>
            <a:r>
              <a:rPr lang="en-US" altLang="zh-TW" dirty="0" smtClean="0"/>
              <a:t>2014)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507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「校不容凌」政策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清晰界定欺凌行為的定</a:t>
            </a:r>
            <a:r>
              <a:rPr lang="zh-TW" altLang="en-US" sz="2800" dirty="0" smtClean="0"/>
              <a:t>義</a:t>
            </a:r>
            <a:endParaRPr lang="en-US" altLang="zh-TW" sz="2800" dirty="0" smtClean="0"/>
          </a:p>
          <a:p>
            <a:r>
              <a:rPr lang="zh-TW" altLang="en-US" sz="2800" dirty="0"/>
              <a:t>採納「全校參與」的模</a:t>
            </a:r>
            <a:r>
              <a:rPr lang="zh-TW" altLang="en-US" sz="2800" dirty="0" smtClean="0"/>
              <a:t>式</a:t>
            </a:r>
            <a:endParaRPr lang="en-US" altLang="zh-TW" sz="2800" dirty="0" smtClean="0"/>
          </a:p>
          <a:p>
            <a:r>
              <a:rPr lang="zh-TW" altLang="en-US" sz="2800" dirty="0"/>
              <a:t>堅持「零容忍」的態</a:t>
            </a:r>
            <a:r>
              <a:rPr lang="zh-TW" altLang="en-US" sz="2800" dirty="0" smtClean="0"/>
              <a:t>度</a:t>
            </a:r>
            <a:endParaRPr lang="en-US" altLang="zh-TW" sz="2800" dirty="0" smtClean="0"/>
          </a:p>
          <a:p>
            <a:r>
              <a:rPr lang="zh-HK" altLang="en-US" sz="2800" dirty="0"/>
              <a:t>配合「家校合作」的措施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928354" y="5638802"/>
            <a:ext cx="1617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/>
              <a:t>教育局 </a:t>
            </a:r>
            <a:r>
              <a:rPr lang="en-US" altLang="zh-TW" dirty="0"/>
              <a:t>(</a:t>
            </a:r>
            <a:r>
              <a:rPr lang="en-US" altLang="zh-TW" dirty="0" smtClean="0"/>
              <a:t>2017)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1461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甚麼是欺凌？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有意圖的傷害性</a:t>
            </a:r>
            <a:r>
              <a:rPr lang="zh-TW" altLang="en-US" sz="2800" dirty="0" smtClean="0"/>
              <a:t>行為</a:t>
            </a:r>
            <a:endParaRPr lang="en-US" altLang="zh-TW" sz="2800" dirty="0" smtClean="0"/>
          </a:p>
          <a:p>
            <a:r>
              <a:rPr lang="zh-TW" altLang="en-US" sz="2800" dirty="0" smtClean="0"/>
              <a:t>在</a:t>
            </a:r>
            <a:r>
              <a:rPr lang="zh-TW" altLang="en-US" sz="2800" dirty="0"/>
              <a:t>一段時間內重複發</a:t>
            </a:r>
            <a:r>
              <a:rPr lang="zh-TW" altLang="en-US" sz="2800" dirty="0" smtClean="0"/>
              <a:t>生</a:t>
            </a:r>
            <a:endParaRPr lang="en-US" altLang="zh-TW" sz="2800" dirty="0" smtClean="0"/>
          </a:p>
          <a:p>
            <a:r>
              <a:rPr lang="zh-TW" altLang="en-US" sz="2800" dirty="0" smtClean="0"/>
              <a:t>雙</a:t>
            </a:r>
            <a:r>
              <a:rPr lang="zh-TW" altLang="en-US" sz="2800" dirty="0"/>
              <a:t>方的力</a:t>
            </a:r>
            <a:r>
              <a:rPr lang="zh-TW" altLang="en-US" sz="2800" dirty="0" smtClean="0"/>
              <a:t>量並</a:t>
            </a:r>
            <a:r>
              <a:rPr lang="zh-TW" altLang="en-US" sz="2800" dirty="0"/>
              <a:t>不均等</a:t>
            </a:r>
            <a:endParaRPr lang="en-US" altLang="zh-TW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520098" y="5812369"/>
            <a:ext cx="2156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HK" dirty="0" err="1" smtClean="0"/>
              <a:t>Olweus</a:t>
            </a:r>
            <a:r>
              <a:rPr lang="en-US" altLang="zh-HK" dirty="0" smtClean="0"/>
              <a:t> (1993)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7225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「承責改進法」五部曲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憶述情況</a:t>
            </a:r>
            <a:endParaRPr lang="en-US" altLang="zh-TW" sz="2800" dirty="0" smtClean="0"/>
          </a:p>
          <a:p>
            <a:r>
              <a:rPr lang="zh-TW" altLang="en-US" sz="2800" dirty="0" smtClean="0"/>
              <a:t>反思己責</a:t>
            </a:r>
            <a:endParaRPr lang="en-US" altLang="zh-TW" sz="2800" dirty="0" smtClean="0"/>
          </a:p>
          <a:p>
            <a:r>
              <a:rPr lang="zh-TW" altLang="en-US" sz="2800" dirty="0" smtClean="0"/>
              <a:t>承擔責任</a:t>
            </a:r>
            <a:endParaRPr lang="en-US" altLang="zh-TW" sz="2800" dirty="0" smtClean="0"/>
          </a:p>
          <a:p>
            <a:r>
              <a:rPr lang="zh-TW" altLang="en-US" sz="2800" dirty="0" smtClean="0"/>
              <a:t>勇於改進</a:t>
            </a:r>
            <a:endParaRPr lang="en-US" altLang="zh-TW" sz="2800" dirty="0" smtClean="0"/>
          </a:p>
          <a:p>
            <a:r>
              <a:rPr lang="zh-TW" altLang="en-US" sz="2800" dirty="0" smtClean="0"/>
              <a:t>共創和諧</a:t>
            </a:r>
            <a:endParaRPr lang="en-US" altLang="zh-TW" sz="2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928355" y="563880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/>
              <a:t>教育局 </a:t>
            </a:r>
            <a:r>
              <a:rPr lang="en-US" altLang="zh-TW" dirty="0"/>
              <a:t>(</a:t>
            </a:r>
            <a:r>
              <a:rPr lang="en-US" altLang="zh-TW" dirty="0" smtClean="0"/>
              <a:t>2017)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752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社交思考及技巧訓練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歸因模式</a:t>
            </a:r>
            <a:endParaRPr lang="en-US" altLang="zh-TW" sz="2800" dirty="0" smtClean="0"/>
          </a:p>
          <a:p>
            <a:r>
              <a:rPr lang="zh-TW" altLang="en-US" sz="2800" dirty="0" smtClean="0"/>
              <a:t>對性格的看法</a:t>
            </a:r>
            <a:endParaRPr lang="en-US" altLang="zh-TW" sz="2800" dirty="0" smtClean="0"/>
          </a:p>
          <a:p>
            <a:r>
              <a:rPr lang="zh-TW" altLang="en-US" sz="2800" dirty="0" smtClean="0"/>
              <a:t>同理心</a:t>
            </a:r>
            <a:endParaRPr lang="en-US" altLang="zh-TW" sz="2800" dirty="0" smtClean="0"/>
          </a:p>
          <a:p>
            <a:r>
              <a:rPr lang="zh-TW" altLang="en-US" sz="2800" dirty="0" smtClean="0"/>
              <a:t>處理怒氣</a:t>
            </a:r>
            <a:endParaRPr lang="en-US" altLang="zh-TW" sz="2800" dirty="0" smtClean="0"/>
          </a:p>
          <a:p>
            <a:r>
              <a:rPr lang="zh-TW" altLang="en-US" sz="2800" dirty="0" smtClean="0"/>
              <a:t>堅定敢言</a:t>
            </a:r>
            <a:endParaRPr lang="en-US" altLang="zh-TW" sz="2800" dirty="0" smtClean="0"/>
          </a:p>
          <a:p>
            <a:r>
              <a:rPr lang="zh-TW" altLang="en-US" sz="2800" dirty="0" smtClean="0"/>
              <a:t>化解衝突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8112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歸因模式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 smtClean="0"/>
              <a:t>游</a:t>
            </a:r>
            <a:r>
              <a:rPr lang="zh-TW" altLang="en-US" sz="2800" dirty="0"/>
              <a:t>琛基正拿著一份花了一星期時間完成的專題研習功課上課室，在走廊發現自己的鞋帶鬆脫，便站到一旁，放下功課，俯身綁鞋帶。突然有一位同學走過游琛基的身邊，並踏過了他的功課，在正中的位置留下深深的鞋印。這時，這位同學望一望游琛基的功課，然後又望一望他。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8046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歸</a:t>
            </a:r>
            <a:r>
              <a:rPr lang="zh-TW" altLang="en-US" sz="3600" b="1" dirty="0" smtClean="0"/>
              <a:t>因模式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個性歸因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以對方或自己性格和個性來解釋事情發生的原因</a:t>
            </a:r>
            <a:endParaRPr lang="en-US" altLang="zh-TW" sz="2600" dirty="0" smtClean="0"/>
          </a:p>
          <a:p>
            <a:r>
              <a:rPr lang="zh-TW" altLang="en-US" sz="2800" dirty="0" smtClean="0"/>
              <a:t>環境</a:t>
            </a:r>
            <a:r>
              <a:rPr lang="zh-TW" altLang="en-US" sz="2800" dirty="0"/>
              <a:t>歸</a:t>
            </a:r>
            <a:r>
              <a:rPr lang="zh-TW" altLang="en-US" sz="2800" dirty="0" smtClean="0"/>
              <a:t>因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以環境因素來解釋事情發生的原</a:t>
            </a:r>
            <a:r>
              <a:rPr lang="zh-TW" altLang="en-US" sz="2800" dirty="0" smtClean="0"/>
              <a:t>因</a:t>
            </a:r>
            <a:endParaRPr lang="en-US" altLang="zh-TW" sz="2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627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歸</a:t>
            </a:r>
            <a:r>
              <a:rPr lang="zh-TW" altLang="en-US" sz="3600" b="1" dirty="0" smtClean="0"/>
              <a:t>因模式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個性歸因</a:t>
            </a:r>
            <a:endParaRPr lang="en-US" altLang="zh-TW" sz="2800" dirty="0" smtClean="0"/>
          </a:p>
          <a:p>
            <a:pPr lvl="1"/>
            <a:r>
              <a:rPr lang="zh-TW" altLang="en-US" sz="2800" dirty="0"/>
              <a:t>令我們的眼光只集中在個人身上，容易引起負面情緒如憤怒、自責，隨後的反應如憎恨對方、疏遠對方、與對方結怨；埋怨自己，阻礙建立和諧的人際關</a:t>
            </a:r>
            <a:r>
              <a:rPr lang="zh-TW" altLang="en-US" sz="2800" dirty="0" smtClean="0"/>
              <a:t>係</a:t>
            </a:r>
            <a:endParaRPr lang="zh-TW" altLang="en-US" sz="2800" dirty="0"/>
          </a:p>
          <a:p>
            <a:r>
              <a:rPr lang="zh-TW" altLang="en-US" sz="2800" dirty="0" smtClean="0"/>
              <a:t>環境</a:t>
            </a:r>
            <a:r>
              <a:rPr lang="zh-TW" altLang="en-US" sz="2800" dirty="0"/>
              <a:t>歸</a:t>
            </a:r>
            <a:r>
              <a:rPr lang="zh-TW" altLang="en-US" sz="2800" dirty="0" smtClean="0"/>
              <a:t>因</a:t>
            </a:r>
            <a:endParaRPr lang="en-US" altLang="zh-TW" sz="2800" dirty="0"/>
          </a:p>
          <a:p>
            <a:pPr lvl="1"/>
            <a:r>
              <a:rPr lang="zh-TW" altLang="en-US" sz="2600" dirty="0" smtClean="0"/>
              <a:t>擴</a:t>
            </a:r>
            <a:r>
              <a:rPr lang="zh-TW" altLang="en-US" sz="2600" dirty="0"/>
              <a:t>闊我們的想法，客觀分析環境因素和事件的關係，更能以體諒和平靜的情緒去作出合適判斷和反應</a:t>
            </a:r>
            <a:endParaRPr lang="en-US" altLang="zh-TW" sz="2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158365" y="5716076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8384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對性格的看</a:t>
            </a:r>
            <a:r>
              <a:rPr lang="zh-TW" altLang="en-US" sz="3600" b="1" dirty="0" smtClean="0"/>
              <a:t>法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/>
              <a:t>吳聽華個</a:t>
            </a:r>
            <a:r>
              <a:rPr lang="zh-TW" altLang="en-US" sz="2800" dirty="0" smtClean="0"/>
              <a:t>案</a:t>
            </a:r>
            <a:endParaRPr lang="en-US" altLang="zh-TW" sz="2800" dirty="0" smtClean="0"/>
          </a:p>
          <a:p>
            <a:pPr marL="45720" indent="0">
              <a:buNone/>
            </a:pPr>
            <a:r>
              <a:rPr lang="zh-TW" altLang="en-US" sz="2800" dirty="0" smtClean="0"/>
              <a:t>你是吳</a:t>
            </a:r>
            <a:r>
              <a:rPr lang="zh-TW" altLang="en-US" sz="2800" dirty="0"/>
              <a:t>聽華的班主任。吳聽華經常在別人說話時插嘴，在課堂上不停提問和發表意見，很多老師和學生向你投訴這個「問題學生」。你軟硬兼施，但屢勸無效，情況愈來愈失控</a:t>
            </a:r>
            <a:r>
              <a:rPr lang="en-US" altLang="zh-TW" sz="2800" dirty="0"/>
              <a:t>……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9179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對性格的看</a:t>
            </a:r>
            <a:r>
              <a:rPr lang="zh-TW" altLang="en-US" sz="3600" b="1" dirty="0" smtClean="0"/>
              <a:t>法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/>
              <a:t>吳聽華個</a:t>
            </a:r>
            <a:r>
              <a:rPr lang="zh-TW" altLang="en-US" sz="2800" dirty="0" smtClean="0"/>
              <a:t>案</a:t>
            </a:r>
            <a:endParaRPr lang="en-US" altLang="zh-TW" sz="2800" dirty="0" smtClean="0"/>
          </a:p>
          <a:p>
            <a:pPr marL="45720" indent="0">
              <a:buNone/>
            </a:pPr>
            <a:r>
              <a:rPr lang="zh-TW" altLang="en-US" sz="2800" dirty="0"/>
              <a:t>你是學生吳聽華。升</a:t>
            </a:r>
            <a:r>
              <a:rPr lang="zh-TW" altLang="en-US" sz="2800" dirty="0" smtClean="0"/>
              <a:t>上小六後</a:t>
            </a:r>
            <a:r>
              <a:rPr lang="zh-TW" altLang="en-US" sz="2800" dirty="0"/>
              <a:t>，你發覺很多科目都跟不上，經常不明白老師講授的內容。你媽媽教你「不懂就要問，老師和同學一定會幫你的！」於是你鼓起勇氣，有不明白，就立即提問，並向附近的同學請教。可是，你的班主</a:t>
            </a:r>
            <a:r>
              <a:rPr lang="zh-TW" altLang="en-US" sz="2800" dirty="0" smtClean="0"/>
              <a:t>任不</a:t>
            </a:r>
            <a:r>
              <a:rPr lang="zh-TW" altLang="en-US" sz="2800" dirty="0"/>
              <a:t>但沒有理睬你，更經常當眾責罵你「搞事」，並叫其他同學不要受你影響</a:t>
            </a:r>
            <a:r>
              <a:rPr lang="en-US" altLang="zh-TW" sz="2800" dirty="0"/>
              <a:t>……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6220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對性格的看</a:t>
            </a:r>
            <a:r>
              <a:rPr lang="zh-TW" altLang="en-US" sz="3600" b="1" dirty="0" smtClean="0"/>
              <a:t>法</a:t>
            </a:r>
            <a:endParaRPr lang="zh-TW" altLang="en-US" sz="3600" b="1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3276600" y="3358301"/>
            <a:ext cx="2089150" cy="287338"/>
          </a:xfrm>
          <a:prstGeom prst="line">
            <a:avLst/>
          </a:prstGeom>
          <a:noFill/>
          <a:ln w="762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3348038" y="3647226"/>
            <a:ext cx="2016125" cy="287338"/>
          </a:xfrm>
          <a:prstGeom prst="line">
            <a:avLst/>
          </a:prstGeom>
          <a:noFill/>
          <a:ln w="76200">
            <a:solidFill>
              <a:srgbClr val="FF66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6200000">
            <a:off x="827088" y="1991464"/>
            <a:ext cx="1223962" cy="1655762"/>
          </a:xfrm>
          <a:prstGeom prst="cloudCallout">
            <a:avLst>
              <a:gd name="adj1" fmla="val -48963"/>
              <a:gd name="adj2" fmla="val 67829"/>
            </a:avLst>
          </a:prstGeom>
          <a:solidFill>
            <a:srgbClr val="FFFFFF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/>
          <a:p>
            <a:pPr algn="ctr"/>
            <a:r>
              <a:rPr lang="zh-TW" altLang="en-US" sz="2800" b="1" i="0"/>
              <a:t>想法</a:t>
            </a:r>
            <a:r>
              <a:rPr lang="en-US" altLang="zh-TW" sz="2800" b="1" i="0"/>
              <a:t>?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6516688" y="1989876"/>
            <a:ext cx="2447925" cy="719138"/>
          </a:xfrm>
          <a:prstGeom prst="cloudCallout">
            <a:avLst>
              <a:gd name="adj1" fmla="val -31713"/>
              <a:gd name="adj2" fmla="val 100111"/>
            </a:avLst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2800" b="1" i="0"/>
              <a:t>想法</a:t>
            </a:r>
            <a:r>
              <a:rPr lang="en-US" altLang="zh-TW" sz="2800" b="1" i="0"/>
              <a:t>?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1949450" y="3674829"/>
            <a:ext cx="132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 i="0" dirty="0"/>
              <a:t>學生吳聽華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5783025" y="3305497"/>
            <a:ext cx="8771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 i="0" dirty="0" smtClean="0"/>
              <a:t>班主</a:t>
            </a:r>
            <a:r>
              <a:rPr lang="zh-TW" altLang="en-US" b="1" i="0" dirty="0"/>
              <a:t>任</a:t>
            </a:r>
            <a:endParaRPr lang="zh-TW" altLang="en-US" b="1" i="0" u="sng" dirty="0"/>
          </a:p>
        </p:txBody>
      </p:sp>
      <p:sp>
        <p:nvSpPr>
          <p:cNvPr id="31" name="Rectangle 30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2461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對性格的看</a:t>
            </a:r>
            <a:r>
              <a:rPr lang="zh-TW" altLang="en-US" sz="3600" b="1" dirty="0" smtClean="0"/>
              <a:t>法</a:t>
            </a:r>
            <a:endParaRPr lang="zh-TW" altLang="en-US" sz="3600" b="1" dirty="0"/>
          </a:p>
        </p:txBody>
      </p:sp>
      <p:sp>
        <p:nvSpPr>
          <p:cNvPr id="3" name="Content Placeholder 13"/>
          <p:cNvSpPr>
            <a:spLocks noGrp="1"/>
          </p:cNvSpPr>
          <p:nvPr>
            <p:ph idx="1"/>
          </p:nvPr>
        </p:nvSpPr>
        <p:spPr>
          <a:xfrm>
            <a:off x="1146429" y="1997611"/>
            <a:ext cx="6851142" cy="320509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3600" dirty="0" smtClean="0"/>
              <a:t>「江山易改，本性難移」</a:t>
            </a:r>
            <a:endParaRPr lang="en-US" altLang="zh-TW" sz="3600" dirty="0" smtClean="0"/>
          </a:p>
          <a:p>
            <a:pPr marL="45720" indent="0">
              <a:buNone/>
            </a:pPr>
            <a:r>
              <a:rPr lang="zh-TW" altLang="en-US" sz="3600" dirty="0" smtClean="0"/>
              <a:t>你同意嗎？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262759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同理心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 smtClean="0"/>
              <a:t>家</a:t>
            </a:r>
            <a:r>
              <a:rPr lang="zh-TW" altLang="en-US" sz="2800" dirty="0"/>
              <a:t>豪患有讀寫障礙 ，抄寫黑板或電腦簡報上的筆記都非常慢，要全班同學等他完成，才能翻到下一頁，有時候，甚至要延誤小息或放學的時間，同學每次都有怨言，心中都不喜歡家豪。</a:t>
            </a:r>
            <a:br>
              <a:rPr lang="zh-TW" altLang="en-US" sz="2800" dirty="0"/>
            </a:br>
            <a:endParaRPr lang="en-US" altLang="zh-TW" sz="2800" dirty="0" smtClean="0"/>
          </a:p>
          <a:p>
            <a:pPr marL="45720" indent="0">
              <a:buNone/>
            </a:pPr>
            <a:r>
              <a:rPr lang="zh-TW" altLang="en-US" sz="2800" dirty="0" smtClean="0"/>
              <a:t>要</a:t>
            </a:r>
            <a:r>
              <a:rPr lang="zh-TW" altLang="en-US" sz="2800" dirty="0"/>
              <a:t>做分組專題的時候，沒有同學願意跟家豪同組，怕他阻礙進度。課餘同學們亦常常嘲笑家豪，笑他笨，寫字慢，理解力低。</a:t>
            </a:r>
            <a:r>
              <a:rPr lang="zh-TW" altLang="en-US" sz="2400" dirty="0"/>
              <a:t> </a:t>
            </a:r>
            <a:endParaRPr lang="en-US" altLang="zh-TW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062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欺凌的主要種類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身</a:t>
            </a:r>
            <a:r>
              <a:rPr lang="zh-TW" altLang="en-US" sz="2800" dirty="0" smtClean="0"/>
              <a:t>體欺凌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 smtClean="0"/>
              <a:t>(Physical Bullying)</a:t>
            </a:r>
          </a:p>
          <a:p>
            <a:r>
              <a:rPr lang="zh-TW" altLang="en-US" sz="2800" dirty="0"/>
              <a:t>言語欺</a:t>
            </a:r>
            <a:r>
              <a:rPr lang="zh-TW" altLang="en-US" sz="2800" dirty="0" smtClean="0"/>
              <a:t>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(Verbal </a:t>
            </a:r>
            <a:r>
              <a:rPr lang="en-US" altLang="zh-TW" sz="2800" dirty="0"/>
              <a:t>Bullying</a:t>
            </a:r>
            <a:r>
              <a:rPr lang="en-US" altLang="zh-TW" sz="2800" dirty="0" smtClean="0"/>
              <a:t>)</a:t>
            </a:r>
          </a:p>
          <a:p>
            <a:r>
              <a:rPr lang="zh-HK" altLang="en-US" sz="2800" dirty="0"/>
              <a:t>群</a:t>
            </a:r>
            <a:r>
              <a:rPr lang="zh-HK" altLang="en-US" sz="2800" dirty="0" smtClean="0"/>
              <a:t>性 </a:t>
            </a:r>
            <a:r>
              <a:rPr lang="en-US" altLang="zh-HK" sz="2800" dirty="0" smtClean="0"/>
              <a:t>/ </a:t>
            </a:r>
            <a:r>
              <a:rPr lang="zh-TW" altLang="en-US" sz="2800" dirty="0" smtClean="0"/>
              <a:t>人際關</a:t>
            </a:r>
            <a:r>
              <a:rPr lang="zh-TW" altLang="en-US" sz="2800" dirty="0"/>
              <a:t>係</a:t>
            </a:r>
            <a:r>
              <a:rPr lang="zh-HK" altLang="en-US" sz="2800" dirty="0" smtClean="0"/>
              <a:t>欺凌</a:t>
            </a:r>
            <a:r>
              <a:rPr lang="en-US" altLang="zh-HK" sz="2800" dirty="0" smtClean="0"/>
              <a:t/>
            </a:r>
            <a:br>
              <a:rPr lang="en-US" altLang="zh-HK" sz="2800" dirty="0" smtClean="0"/>
            </a:br>
            <a:r>
              <a:rPr lang="en-US" altLang="zh-HK" sz="2800" dirty="0" smtClean="0"/>
              <a:t>(Social / Relational Bullying)</a:t>
            </a:r>
          </a:p>
          <a:p>
            <a:r>
              <a:rPr lang="zh-TW" altLang="en-US" sz="2800" dirty="0"/>
              <a:t>網路欺</a:t>
            </a:r>
            <a:r>
              <a:rPr lang="zh-TW" altLang="en-US" sz="2800" dirty="0" smtClean="0"/>
              <a:t>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HK" sz="2800" dirty="0" smtClean="0"/>
              <a:t>(</a:t>
            </a:r>
            <a:r>
              <a:rPr lang="en-US" altLang="zh-TW" sz="2800" dirty="0" smtClean="0"/>
              <a:t>Cyberb</a:t>
            </a:r>
            <a:r>
              <a:rPr lang="en-US" altLang="zh-HK" sz="2800" dirty="0" smtClean="0"/>
              <a:t>ullying</a:t>
            </a:r>
            <a:r>
              <a:rPr lang="en-US" altLang="zh-HK" sz="2800" dirty="0"/>
              <a:t>)</a:t>
            </a:r>
            <a:endParaRPr lang="en-US" altLang="zh-TW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125155" y="4367391"/>
            <a:ext cx="3664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/>
              <a:t>陳國威、陳小</a:t>
            </a:r>
            <a:r>
              <a:rPr lang="zh-TW" altLang="en-US" dirty="0" smtClean="0"/>
              <a:t>梅 </a:t>
            </a:r>
            <a:r>
              <a:rPr lang="en-US" altLang="zh-HK" dirty="0" smtClean="0"/>
              <a:t>(</a:t>
            </a:r>
            <a:r>
              <a:rPr lang="en-US" altLang="zh-TW" dirty="0" smtClean="0"/>
              <a:t>2005</a:t>
            </a:r>
            <a:r>
              <a:rPr lang="en-US" altLang="zh-HK" dirty="0" smtClean="0"/>
              <a:t>)</a:t>
            </a:r>
            <a:endParaRPr lang="zh-HK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6077344" y="5292052"/>
            <a:ext cx="2754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dirty="0" err="1"/>
              <a:t>Patchin</a:t>
            </a:r>
            <a:r>
              <a:rPr lang="en-US" altLang="zh-HK" dirty="0"/>
              <a:t> 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HK" dirty="0" err="1" smtClean="0"/>
              <a:t>Hinduja</a:t>
            </a:r>
            <a:r>
              <a:rPr lang="zh-TW" altLang="en-US" dirty="0" smtClean="0"/>
              <a:t> </a:t>
            </a:r>
            <a:r>
              <a:rPr lang="en-US" altLang="zh-TW" dirty="0" smtClean="0"/>
              <a:t>(2006)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3752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同理心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/>
              <a:t>假如你是家豪，你會有甚麼感</a:t>
            </a:r>
            <a:r>
              <a:rPr lang="zh-TW" altLang="en-US" sz="2800" dirty="0" smtClean="0"/>
              <a:t>受</a:t>
            </a:r>
            <a:r>
              <a:rPr lang="zh-TW" altLang="en-US" sz="2800" dirty="0"/>
              <a:t>？</a:t>
            </a:r>
            <a:endParaRPr lang="en-US" altLang="zh-TW" sz="2800" dirty="0"/>
          </a:p>
          <a:p>
            <a:pPr marL="45720" indent="0">
              <a:buNone/>
            </a:pPr>
            <a:endParaRPr lang="en-US" altLang="zh-TW" sz="2800" dirty="0"/>
          </a:p>
          <a:p>
            <a:pPr marL="45720" indent="0">
              <a:buNone/>
            </a:pPr>
            <a:r>
              <a:rPr lang="zh-TW" altLang="en-US" sz="2800" dirty="0"/>
              <a:t>家豪寫字慢、被同學排擠這個情況有沒有辦法改變</a:t>
            </a:r>
            <a:r>
              <a:rPr lang="zh-TW" altLang="en-US" sz="2800" dirty="0" smtClean="0"/>
              <a:t>呢</a:t>
            </a:r>
            <a:r>
              <a:rPr lang="zh-TW" altLang="en-US" sz="2800" dirty="0"/>
              <a:t>？</a:t>
            </a:r>
            <a:endParaRPr lang="en-US" altLang="zh-TW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6579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處理怒氣四步曲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憤怒源</a:t>
            </a:r>
            <a:r>
              <a:rPr lang="zh-TW" altLang="en-US" sz="2800" dirty="0" smtClean="0"/>
              <a:t>頭</a:t>
            </a:r>
            <a:endParaRPr lang="en-US" altLang="zh-TW" sz="2800" dirty="0" smtClean="0"/>
          </a:p>
          <a:p>
            <a:r>
              <a:rPr lang="zh-TW" altLang="en-US" sz="2800" dirty="0"/>
              <a:t>歸</a:t>
            </a:r>
            <a:r>
              <a:rPr lang="zh-TW" altLang="en-US" sz="2800" dirty="0" smtClean="0"/>
              <a:t>因</a:t>
            </a:r>
            <a:endParaRPr lang="en-US" altLang="zh-TW" sz="2800" dirty="0" smtClean="0"/>
          </a:p>
          <a:p>
            <a:r>
              <a:rPr lang="zh-TW" altLang="en-US" sz="2800" dirty="0"/>
              <a:t>同理心</a:t>
            </a:r>
            <a:endParaRPr lang="en-US" altLang="zh-TW" sz="2800" dirty="0"/>
          </a:p>
          <a:p>
            <a:r>
              <a:rPr lang="zh-TW" altLang="en-US" sz="2800" dirty="0"/>
              <a:t>行</a:t>
            </a:r>
            <a:r>
              <a:rPr lang="zh-TW" altLang="en-US" sz="2800" dirty="0" smtClean="0"/>
              <a:t>動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5215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堅定敢言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2800" dirty="0"/>
              <a:t>坐在嘉盈旁的小欣，屢次不問自取，拿走嘉盈的紙巾自用，每次都拿很多，嘉盈對此感到很不滿意。</a:t>
            </a:r>
            <a:endParaRPr lang="en-US" altLang="zh-TW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3838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堅定敢言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嘉盈取笑小欣連紙巾也買不起，並四處告訴其他同</a:t>
            </a:r>
            <a:r>
              <a:rPr lang="zh-TW" altLang="en-US" sz="2800" dirty="0" smtClean="0"/>
              <a:t>學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r>
              <a:rPr lang="zh-TW" altLang="en-US" sz="2800" dirty="0"/>
              <a:t>嘉盈為免得罪小欣，不情願地請小欣隨便</a:t>
            </a:r>
            <a:r>
              <a:rPr lang="zh-TW" altLang="en-US" sz="2800" dirty="0" smtClean="0"/>
              <a:t>拿</a:t>
            </a:r>
            <a:r>
              <a:rPr lang="zh-TW" altLang="en-US" sz="2800" dirty="0"/>
              <a:t>。</a:t>
            </a:r>
            <a:endParaRPr lang="en-US" altLang="zh-TW" sz="2800" dirty="0" smtClean="0"/>
          </a:p>
          <a:p>
            <a:r>
              <a:rPr lang="zh-TW" altLang="en-US" sz="2800" dirty="0"/>
              <a:t>嘉盈告訴小欣，如果小欣有需要的話，她樂意借出，但小欣不應該不問自取。她更提醒小欣以後要自備紙</a:t>
            </a:r>
            <a:r>
              <a:rPr lang="zh-TW" altLang="en-US" sz="2800" dirty="0" smtClean="0"/>
              <a:t>巾</a:t>
            </a:r>
            <a:r>
              <a:rPr lang="zh-TW" altLang="en-US" sz="2800" dirty="0"/>
              <a:t>。</a:t>
            </a:r>
            <a:endParaRPr lang="en-US" altLang="zh-TW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5270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化解衝突 </a:t>
            </a:r>
            <a:r>
              <a:rPr lang="zh-TW" altLang="en-US" sz="3600" b="1" smtClean="0"/>
              <a:t>─ </a:t>
            </a:r>
            <a:r>
              <a:rPr lang="zh-TW" altLang="en-US" sz="3600" b="1" smtClean="0"/>
              <a:t>雙贏 </a:t>
            </a:r>
            <a:r>
              <a:rPr lang="en-US" altLang="zh-TW" sz="3600" b="1" dirty="0" smtClean="0"/>
              <a:t>5</a:t>
            </a:r>
            <a:r>
              <a:rPr lang="zh-TW" altLang="en-US" sz="3600" b="1" dirty="0" smtClean="0"/>
              <a:t> 兄弟</a:t>
            </a:r>
            <a:endParaRPr lang="zh-TW" alt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大哥看問</a:t>
            </a:r>
            <a:r>
              <a:rPr lang="zh-TW" altLang="en-US" sz="2800" dirty="0" smtClean="0"/>
              <a:t>題</a:t>
            </a:r>
            <a:endParaRPr lang="en-US" altLang="zh-TW" sz="2800" dirty="0" smtClean="0"/>
          </a:p>
          <a:p>
            <a:r>
              <a:rPr lang="zh-HK" altLang="en-US" sz="2800" dirty="0"/>
              <a:t>二哥用耳</a:t>
            </a:r>
            <a:r>
              <a:rPr lang="zh-HK" altLang="en-US" sz="2800" dirty="0" smtClean="0"/>
              <a:t>聽</a:t>
            </a:r>
            <a:endParaRPr lang="en-US" altLang="zh-HK" sz="2800" dirty="0" smtClean="0"/>
          </a:p>
          <a:p>
            <a:r>
              <a:rPr lang="zh-HK" altLang="en-US" sz="2800" dirty="0"/>
              <a:t>三哥用口</a:t>
            </a:r>
            <a:r>
              <a:rPr lang="zh-HK" altLang="en-US" sz="2800" dirty="0" smtClean="0"/>
              <a:t>講</a:t>
            </a:r>
            <a:endParaRPr lang="en-US" altLang="zh-HK" sz="2800" dirty="0" smtClean="0"/>
          </a:p>
          <a:p>
            <a:r>
              <a:rPr lang="zh-HK" altLang="en-US" sz="2800" dirty="0"/>
              <a:t>四哥用頭</a:t>
            </a:r>
            <a:r>
              <a:rPr lang="zh-HK" altLang="en-US" sz="2800" dirty="0" smtClean="0"/>
              <a:t>腦</a:t>
            </a:r>
            <a:endParaRPr lang="en-US" altLang="zh-HK" sz="2800" dirty="0" smtClean="0"/>
          </a:p>
          <a:p>
            <a:r>
              <a:rPr lang="zh-HK" altLang="en-US" sz="2800" dirty="0"/>
              <a:t>五哥用行動</a:t>
            </a:r>
            <a:endParaRPr lang="en-US" altLang="zh-TW" sz="2800" dirty="0"/>
          </a:p>
        </p:txBody>
      </p:sp>
      <p:sp>
        <p:nvSpPr>
          <p:cNvPr id="6" name="Rectangle 5"/>
          <p:cNvSpPr/>
          <p:nvPr/>
        </p:nvSpPr>
        <p:spPr>
          <a:xfrm>
            <a:off x="4158365" y="5638802"/>
            <a:ext cx="4387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dirty="0" smtClean="0"/>
              <a:t>林瑞芳、蘇惠安、陳韻文、林鳳茹 </a:t>
            </a:r>
            <a:r>
              <a:rPr lang="en-US" altLang="zh-TW" dirty="0"/>
              <a:t>(</a:t>
            </a:r>
            <a:r>
              <a:rPr lang="en-US" altLang="zh-TW" dirty="0" smtClean="0"/>
              <a:t>2010)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0110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社交故事</a:t>
            </a:r>
            <a:endParaRPr lang="en-US" altLang="zh-TW" sz="3600" b="1" dirty="0"/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</a:rPr>
              <a:t>主</a:t>
            </a:r>
            <a:r>
              <a:rPr lang="zh-TW" altLang="en-US" sz="2800" dirty="0">
                <a:latin typeface="微軟正黑體" panose="020B0604030504040204" pitchFamily="34" charset="-120"/>
              </a:rPr>
              <a:t>題明確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</a:rPr>
              <a:t>針對日常生活中遇到的社交難題或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情況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</a:rPr>
              <a:t>以</a:t>
            </a:r>
            <a:r>
              <a:rPr lang="zh-TW" altLang="en-US" sz="2800" dirty="0">
                <a:latin typeface="微軟正黑體" panose="020B0604030504040204" pitchFamily="34" charset="-120"/>
              </a:rPr>
              <a:t>第一身「我」撰寫</a:t>
            </a:r>
            <a:endParaRPr lang="en-US" altLang="zh-TW" sz="2800" dirty="0">
              <a:latin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</a:rPr>
              <a:t>用字正面及精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簡</a:t>
            </a:r>
            <a:endParaRPr lang="en-US" altLang="zh-TW" sz="2800" dirty="0">
              <a:latin typeface="微軟正黑體" panose="020B0604030504040204" pitchFamily="34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62842" y="5638802"/>
            <a:ext cx="1383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dirty="0" smtClean="0"/>
              <a:t>Gray</a:t>
            </a:r>
            <a:r>
              <a:rPr lang="zh-TW" altLang="en-US" dirty="0" smtClean="0"/>
              <a:t> </a:t>
            </a:r>
            <a:r>
              <a:rPr lang="en-US" altLang="zh-TW" dirty="0" smtClean="0"/>
              <a:t>(1993)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3920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社交故事</a:t>
            </a:r>
            <a:endParaRPr lang="en-US" altLang="zh-TW" sz="3600" b="1" dirty="0"/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</a:rPr>
              <a:t>描述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句</a:t>
            </a:r>
            <a:endParaRPr lang="en-US" altLang="zh-TW" sz="2800" dirty="0" smtClean="0">
              <a:latin typeface="微軟正黑體" panose="020B0604030504040204" pitchFamily="34" charset="-120"/>
            </a:endParaRPr>
          </a:p>
          <a:p>
            <a:pPr lvl="1"/>
            <a:r>
              <a:rPr lang="zh-TW" altLang="en-US" sz="2600" dirty="0">
                <a:latin typeface="微軟正黑體" panose="020B0604030504040204" pitchFamily="34" charset="-120"/>
              </a:rPr>
              <a:t>描述事</a:t>
            </a:r>
            <a:r>
              <a:rPr lang="zh-TW" altLang="en-US" sz="2600" dirty="0" smtClean="0">
                <a:latin typeface="微軟正黑體" panose="020B0604030504040204" pitchFamily="34" charset="-120"/>
              </a:rPr>
              <a:t>實</a:t>
            </a:r>
            <a:endParaRPr lang="zh-TW" altLang="en-US" sz="2600" dirty="0">
              <a:latin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</a:rPr>
              <a:t>透視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句</a:t>
            </a:r>
            <a:endParaRPr lang="en-US" altLang="zh-TW" sz="2800" dirty="0" smtClean="0">
              <a:latin typeface="微軟正黑體" panose="020B0604030504040204" pitchFamily="34" charset="-120"/>
            </a:endParaRPr>
          </a:p>
          <a:p>
            <a:pPr lvl="1"/>
            <a:r>
              <a:rPr lang="zh-TW" altLang="en-US" sz="2600" dirty="0">
                <a:latin typeface="微軟正黑體" panose="020B0604030504040204" pitchFamily="34" charset="-120"/>
              </a:rPr>
              <a:t>形容別人的觀點、想法和</a:t>
            </a:r>
            <a:r>
              <a:rPr lang="zh-TW" altLang="en-US" sz="2600" dirty="0" smtClean="0">
                <a:latin typeface="微軟正黑體" panose="020B0604030504040204" pitchFamily="34" charset="-120"/>
              </a:rPr>
              <a:t>感受</a:t>
            </a:r>
            <a:endParaRPr lang="zh-TW" altLang="en-US" sz="2600" dirty="0">
              <a:latin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</a:rPr>
              <a:t>指示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句</a:t>
            </a:r>
            <a:endParaRPr lang="en-US" altLang="zh-TW" sz="2800" dirty="0" smtClean="0">
              <a:latin typeface="微軟正黑體" panose="020B0604030504040204" pitchFamily="34" charset="-120"/>
            </a:endParaRPr>
          </a:p>
          <a:p>
            <a:pPr lvl="1"/>
            <a:r>
              <a:rPr lang="zh-TW" altLang="en-US" sz="2600" dirty="0">
                <a:latin typeface="微軟正黑體" panose="020B0604030504040204" pitchFamily="34" charset="-120"/>
              </a:rPr>
              <a:t>指出</a:t>
            </a:r>
            <a:r>
              <a:rPr lang="zh-TW" altLang="en-US" sz="2600" dirty="0" smtClean="0">
                <a:latin typeface="微軟正黑體" panose="020B0604030504040204" pitchFamily="34" charset="-120"/>
              </a:rPr>
              <a:t>在恰</a:t>
            </a:r>
            <a:r>
              <a:rPr lang="zh-TW" altLang="en-US" sz="2600" dirty="0">
                <a:latin typeface="微軟正黑體" panose="020B0604030504040204" pitchFamily="34" charset="-120"/>
              </a:rPr>
              <a:t>當的行為</a:t>
            </a:r>
            <a:r>
              <a:rPr lang="zh-TW" altLang="en-US" sz="2600" dirty="0" smtClean="0">
                <a:latin typeface="微軟正黑體" panose="020B0604030504040204" pitchFamily="34" charset="-120"/>
              </a:rPr>
              <a:t>，讓學生依</a:t>
            </a:r>
            <a:r>
              <a:rPr lang="zh-TW" altLang="en-US" sz="2600" dirty="0">
                <a:latin typeface="微軟正黑體" panose="020B0604030504040204" pitchFamily="34" charset="-120"/>
              </a:rPr>
              <a:t>從或選擇</a:t>
            </a:r>
          </a:p>
          <a:p>
            <a:r>
              <a:rPr lang="zh-TW" altLang="en-US" sz="2800" dirty="0">
                <a:latin typeface="微軟正黑體" panose="020B0604030504040204" pitchFamily="34" charset="-120"/>
              </a:rPr>
              <a:t>肯定</a:t>
            </a:r>
            <a:r>
              <a:rPr lang="zh-TW" altLang="en-US" sz="2800" dirty="0" smtClean="0">
                <a:latin typeface="微軟正黑體" panose="020B0604030504040204" pitchFamily="34" charset="-120"/>
              </a:rPr>
              <a:t>句</a:t>
            </a:r>
            <a:endParaRPr lang="en-US" altLang="zh-TW" sz="2800" dirty="0" smtClean="0">
              <a:latin typeface="微軟正黑體" panose="020B0604030504040204" pitchFamily="34" charset="-120"/>
            </a:endParaRPr>
          </a:p>
          <a:p>
            <a:pPr lvl="1"/>
            <a:r>
              <a:rPr lang="zh-TW" altLang="en-US" sz="2600" dirty="0">
                <a:latin typeface="微軟正黑體" panose="020B0604030504040204" pitchFamily="34" charset="-120"/>
              </a:rPr>
              <a:t>表</a:t>
            </a:r>
            <a:r>
              <a:rPr lang="zh-TW" altLang="en-US" sz="2600" dirty="0" smtClean="0">
                <a:latin typeface="微軟正黑體" panose="020B0604030504040204" pitchFamily="34" charset="-120"/>
              </a:rPr>
              <a:t>達共</a:t>
            </a:r>
            <a:r>
              <a:rPr lang="zh-TW" altLang="en-US" sz="2600" dirty="0">
                <a:latin typeface="微軟正黑體" panose="020B0604030504040204" pitchFamily="34" charset="-120"/>
              </a:rPr>
              <a:t>有的意見或價值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2842" y="5638802"/>
            <a:ext cx="1383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dirty="0" smtClean="0"/>
              <a:t>Gray</a:t>
            </a:r>
            <a:r>
              <a:rPr lang="zh-TW" altLang="en-US" dirty="0" smtClean="0"/>
              <a:t> </a:t>
            </a:r>
            <a:r>
              <a:rPr lang="en-US" altLang="zh-TW" dirty="0" smtClean="0"/>
              <a:t>(1993)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98485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心智解讀</a:t>
            </a:r>
            <a:endParaRPr lang="en-US" altLang="zh-TW" sz="3600" b="1" dirty="0"/>
          </a:p>
        </p:txBody>
      </p:sp>
      <p:sp>
        <p:nvSpPr>
          <p:cNvPr id="7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600" dirty="0" smtClean="0">
                <a:latin typeface="微軟正黑體" panose="020B0604030504040204" pitchFamily="34" charset="-120"/>
              </a:rPr>
              <a:t>了解別人的想法、信念、慾望及意圖的能力</a:t>
            </a:r>
            <a:endParaRPr lang="en-US" altLang="zh-TW" sz="2600" dirty="0" smtClean="0">
              <a:latin typeface="微軟正黑體" panose="020B0604030504040204" pitchFamily="34" charset="-120"/>
            </a:endParaRPr>
          </a:p>
          <a:p>
            <a:r>
              <a:rPr lang="zh-TW" altLang="en-US" sz="2600" dirty="0" smtClean="0">
                <a:latin typeface="微軟正黑體" panose="020B0604030504040204" pitchFamily="34" charset="-120"/>
              </a:rPr>
              <a:t>思維的部份</a:t>
            </a:r>
            <a:endParaRPr lang="en-US" altLang="zh-TW" sz="2600" dirty="0" smtClean="0">
              <a:latin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</a:rPr>
              <a:t>資料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 (informational states)</a:t>
            </a: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</a:rPr>
              <a:t>情緒 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(emotions)</a:t>
            </a:r>
          </a:p>
          <a:p>
            <a:pPr lvl="1"/>
            <a:r>
              <a:rPr lang="zh-TW" altLang="en-US" sz="2400" dirty="0" smtClean="0">
                <a:latin typeface="微軟正黑體" panose="020B0604030504040204" pitchFamily="34" charset="-120"/>
              </a:rPr>
              <a:t>偽裝 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</a:rPr>
              <a:t> </a:t>
            </a:r>
            <a:r>
              <a:rPr lang="zh-TW" altLang="en-US" sz="2400" dirty="0" smtClean="0"/>
              <a:t>假想 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(</a:t>
            </a:r>
            <a:r>
              <a:rPr lang="en-US" altLang="zh-TW" sz="2400" dirty="0" err="1" smtClean="0">
                <a:latin typeface="微軟正黑體" panose="020B0604030504040204" pitchFamily="34" charset="-120"/>
              </a:rPr>
              <a:t>pretence</a:t>
            </a:r>
            <a:r>
              <a:rPr lang="en-US" altLang="zh-TW" sz="2400" dirty="0" smtClean="0">
                <a:latin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08898" y="6362288"/>
            <a:ext cx="231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香港耀能協會 </a:t>
            </a:r>
            <a:r>
              <a:rPr lang="en-US" altLang="zh-TW" dirty="0"/>
              <a:t>(2008)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050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78910"/>
            <a:ext cx="8001000" cy="123342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心智解讀</a:t>
            </a:r>
            <a:endParaRPr lang="en-US" altLang="zh-TW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26899"/>
              </p:ext>
            </p:extLst>
          </p:nvPr>
        </p:nvGraphicFramePr>
        <p:xfrm>
          <a:off x="299802" y="1681806"/>
          <a:ext cx="8619344" cy="419227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5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4059">
                <a:tc>
                  <a:txBody>
                    <a:bodyPr/>
                    <a:lstStyle/>
                    <a:p>
                      <a:pPr algn="ctr"/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感受、</a:t>
                      </a:r>
                      <a:r>
                        <a:rPr lang="zh-HK" altLang="en-US" sz="2400" dirty="0" smtClean="0"/>
                        <a:t>情緒</a:t>
                      </a:r>
                      <a:endParaRPr lang="zh-HK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想法</a:t>
                      </a:r>
                      <a:endParaRPr lang="zh-HK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假想遊戲</a:t>
                      </a:r>
                      <a:endParaRPr lang="zh-HK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第一級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從相片辨識情緒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簡單視角角度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感官肌能性</a:t>
                      </a:r>
                      <a:endParaRPr lang="zh-HK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第二級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從圖像辨識情緒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複雜視角角度</a:t>
                      </a:r>
                      <a:endParaRPr lang="zh-HK" altLang="en-US" sz="2000" dirty="0" smtClean="0"/>
                    </a:p>
                    <a:p>
                      <a:pPr algn="ctr"/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功能性初期</a:t>
                      </a:r>
                      <a:endParaRPr lang="zh-HK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第三級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辨認處境有關感受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所看構成所知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功能性定期</a:t>
                      </a:r>
                      <a:endParaRPr lang="zh-HK" altLang="en-US" sz="2000" dirty="0" smtClean="0"/>
                    </a:p>
                    <a:p>
                      <a:pPr algn="ctr"/>
                      <a:endParaRPr lang="zh-HK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第四級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辨認願望有關感受</a:t>
                      </a:r>
                      <a:endParaRPr lang="zh-HK" altLang="en-US" sz="2000" dirty="0" smtClean="0"/>
                    </a:p>
                    <a:p>
                      <a:pPr algn="ctr"/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對的想法與行為預測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假想性初期</a:t>
                      </a:r>
                      <a:endParaRPr lang="zh-HK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05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第五級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辨認想法有關感受</a:t>
                      </a:r>
                      <a:endParaRPr lang="zh-HK" altLang="en-US" sz="2000" dirty="0" smtClean="0"/>
                    </a:p>
                    <a:p>
                      <a:pPr algn="ctr"/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錯誤想法</a:t>
                      </a:r>
                      <a:endParaRPr lang="zh-HK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假想性定期</a:t>
                      </a:r>
                      <a:endParaRPr lang="zh-HK" altLang="en-US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08898" y="6362288"/>
            <a:ext cx="231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香港耀能協會 </a:t>
            </a:r>
            <a:r>
              <a:rPr lang="en-US" altLang="zh-TW" dirty="0"/>
              <a:t>(2008)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3757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參考資料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6428" y="1485901"/>
            <a:ext cx="7442935" cy="525967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1600" dirty="0"/>
              <a:t>American Psychiatric Association. (2013). </a:t>
            </a:r>
            <a:r>
              <a:rPr lang="en-US" altLang="zh-TW" sz="1600" i="1" dirty="0" smtClean="0"/>
              <a:t>Diagnostic </a:t>
            </a:r>
            <a:r>
              <a:rPr lang="en-US" altLang="zh-TW" sz="1600" i="1" dirty="0"/>
              <a:t>and </a:t>
            </a:r>
            <a:r>
              <a:rPr lang="en-US" altLang="zh-TW" sz="1600" i="1" dirty="0" smtClean="0"/>
              <a:t>statistical </a:t>
            </a:r>
            <a:r>
              <a:rPr lang="en-US" altLang="zh-TW" sz="1600" i="1" dirty="0"/>
              <a:t>manual of mental </a:t>
            </a:r>
            <a:r>
              <a:rPr lang="en-US" altLang="zh-TW" sz="1600" i="1" dirty="0" smtClean="0"/>
              <a:t>disorders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(5th ed.). Washington, DC: </a:t>
            </a:r>
            <a:r>
              <a:rPr lang="en-US" altLang="zh-TW" sz="1600" dirty="0" smtClean="0"/>
              <a:t>Author.</a:t>
            </a:r>
          </a:p>
          <a:p>
            <a:r>
              <a:rPr lang="en-US" altLang="zh-TW" sz="1600" dirty="0" err="1"/>
              <a:t>Beane</a:t>
            </a:r>
            <a:r>
              <a:rPr lang="en-US" altLang="zh-TW" sz="1600" dirty="0"/>
              <a:t>, A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L</a:t>
            </a:r>
            <a:r>
              <a:rPr lang="en-US" altLang="zh-TW" sz="1600" dirty="0"/>
              <a:t>. (1999). </a:t>
            </a:r>
            <a:r>
              <a:rPr lang="en-US" altLang="zh-TW" sz="1600" i="1" dirty="0"/>
              <a:t>The bully free classroom: Over 100 tips and strategies for teachers K-8</a:t>
            </a:r>
            <a:r>
              <a:rPr lang="en-US" altLang="zh-TW" sz="1600" dirty="0"/>
              <a:t>. Minneapolis, MN: Free Spirit Publishing.</a:t>
            </a:r>
          </a:p>
          <a:p>
            <a:r>
              <a:rPr lang="en-US" altLang="zh-TW" sz="1600" dirty="0" smtClean="0"/>
              <a:t>Gray, C. (1993). </a:t>
            </a:r>
            <a:r>
              <a:rPr lang="en-US" altLang="zh-TW" sz="1600" i="1" dirty="0" smtClean="0"/>
              <a:t>The original social story book. </a:t>
            </a:r>
            <a:r>
              <a:rPr lang="en-US" altLang="zh-TW" sz="1600" dirty="0" smtClean="0"/>
              <a:t>US: Future Horizon.</a:t>
            </a:r>
          </a:p>
          <a:p>
            <a:r>
              <a:rPr lang="en-US" altLang="zh-TW" sz="1600" dirty="0"/>
              <a:t>Lam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S.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F., </a:t>
            </a:r>
            <a:r>
              <a:rPr lang="en-US" altLang="zh-TW" sz="1600" dirty="0"/>
              <a:t>Law, </a:t>
            </a:r>
            <a:r>
              <a:rPr lang="en-US" altLang="zh-TW" sz="1600" dirty="0" smtClean="0"/>
              <a:t>W.,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Chan</a:t>
            </a:r>
            <a:r>
              <a:rPr lang="en-US" altLang="zh-TW" sz="1600" dirty="0"/>
              <a:t>, </a:t>
            </a:r>
            <a:r>
              <a:rPr lang="en-US" altLang="zh-TW" sz="1600" dirty="0" smtClean="0"/>
              <a:t>C.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K.,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Wong</a:t>
            </a:r>
            <a:r>
              <a:rPr lang="en-US" altLang="zh-TW" sz="1600" dirty="0"/>
              <a:t>, </a:t>
            </a:r>
            <a:r>
              <a:rPr lang="en-US" altLang="zh-TW" sz="1600" dirty="0" smtClean="0"/>
              <a:t>B.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P.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H.,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&amp; Zhang,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X. </a:t>
            </a:r>
            <a:r>
              <a:rPr lang="en-US" altLang="zh-TW" sz="1600" dirty="0"/>
              <a:t>(2015</a:t>
            </a:r>
            <a:r>
              <a:rPr lang="en-US" altLang="zh-TW" sz="1600" dirty="0" smtClean="0"/>
              <a:t>).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A </a:t>
            </a:r>
            <a:r>
              <a:rPr lang="en-US" altLang="zh-TW" sz="1600" dirty="0" smtClean="0"/>
              <a:t>latent class growth analysis of school bullying and its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social context: </a:t>
            </a:r>
            <a:r>
              <a:rPr lang="en-US" altLang="zh-TW" sz="1600" dirty="0"/>
              <a:t>The </a:t>
            </a:r>
            <a:r>
              <a:rPr lang="en-US" altLang="zh-TW" sz="1600" dirty="0" smtClean="0"/>
              <a:t>self-determination theory perspective.</a:t>
            </a:r>
            <a:r>
              <a:rPr lang="zh-TW" altLang="en-US" sz="1600" dirty="0" smtClean="0"/>
              <a:t> </a:t>
            </a:r>
            <a:r>
              <a:rPr lang="en-US" altLang="zh-TW" sz="1600" i="1" dirty="0" smtClean="0"/>
              <a:t>School Psychology Quarterly, 30</a:t>
            </a:r>
            <a:r>
              <a:rPr lang="en-US" altLang="zh-TW" sz="1600" dirty="0" smtClean="0"/>
              <a:t>, 75-90.</a:t>
            </a:r>
          </a:p>
          <a:p>
            <a:r>
              <a:rPr lang="en-US" altLang="zh-TW" sz="1600" dirty="0"/>
              <a:t>Newman, D. A., </a:t>
            </a:r>
            <a:r>
              <a:rPr lang="en-US" altLang="zh-TW" sz="1600" dirty="0" smtClean="0"/>
              <a:t>Horne</a:t>
            </a:r>
            <a:r>
              <a:rPr lang="en-US" altLang="zh-TW" sz="1600" dirty="0"/>
              <a:t>, </a:t>
            </a:r>
            <a:r>
              <a:rPr lang="en-US" altLang="zh-TW" sz="1600" dirty="0" smtClean="0"/>
              <a:t>A.M.,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&amp; </a:t>
            </a:r>
            <a:r>
              <a:rPr lang="en-US" altLang="zh-TW" sz="1600" dirty="0" err="1" smtClean="0"/>
              <a:t>Bartolomucci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L. (2000).</a:t>
            </a:r>
            <a:r>
              <a:rPr lang="zh-TW" altLang="en-US" sz="1600" dirty="0" smtClean="0"/>
              <a:t> </a:t>
            </a:r>
            <a:r>
              <a:rPr lang="en-US" altLang="zh-TW" sz="1600" i="1" dirty="0" smtClean="0"/>
              <a:t>Bully busters</a:t>
            </a:r>
            <a:r>
              <a:rPr lang="en-US" altLang="zh-TW" sz="1600" i="1" dirty="0"/>
              <a:t>: A </a:t>
            </a:r>
            <a:r>
              <a:rPr lang="en-US" altLang="zh-TW" sz="1600" i="1" dirty="0" smtClean="0"/>
              <a:t>teacher’s manual </a:t>
            </a:r>
            <a:r>
              <a:rPr lang="en-US" altLang="zh-TW" sz="1600" i="1" dirty="0"/>
              <a:t>for </a:t>
            </a:r>
            <a:r>
              <a:rPr lang="en-US" altLang="zh-TW" sz="1600" i="1" dirty="0" smtClean="0"/>
              <a:t>helping</a:t>
            </a:r>
            <a:r>
              <a:rPr lang="zh-TW" altLang="en-US" sz="1600" i="1" dirty="0" smtClean="0"/>
              <a:t> </a:t>
            </a:r>
            <a:r>
              <a:rPr lang="en-US" altLang="zh-TW" sz="1600" i="1" dirty="0" smtClean="0"/>
              <a:t>bullies</a:t>
            </a:r>
            <a:r>
              <a:rPr lang="en-US" altLang="zh-TW" sz="1600" i="1" dirty="0"/>
              <a:t>, v</a:t>
            </a:r>
            <a:r>
              <a:rPr lang="en-US" altLang="zh-TW" sz="1600" i="1" dirty="0" smtClean="0"/>
              <a:t>ictims </a:t>
            </a:r>
            <a:r>
              <a:rPr lang="en-US" altLang="zh-TW" sz="1600" i="1" dirty="0"/>
              <a:t>and </a:t>
            </a:r>
            <a:r>
              <a:rPr lang="en-US" altLang="zh-TW" sz="1600" i="1" dirty="0" smtClean="0"/>
              <a:t>bystanders</a:t>
            </a:r>
            <a:r>
              <a:rPr lang="en-US" altLang="zh-TW" sz="1600" dirty="0" smtClean="0"/>
              <a:t>. </a:t>
            </a:r>
            <a:r>
              <a:rPr lang="en-US" altLang="zh-TW" sz="1600" dirty="0"/>
              <a:t>Champaign, </a:t>
            </a:r>
            <a:r>
              <a:rPr lang="en-US" altLang="zh-TW" sz="1600" dirty="0" smtClean="0"/>
              <a:t>IL: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Research Press.</a:t>
            </a:r>
            <a:endParaRPr lang="en-US" altLang="zh-TW" sz="1600" dirty="0"/>
          </a:p>
          <a:p>
            <a:r>
              <a:rPr lang="en-US" altLang="zh-TW" sz="1600" dirty="0" err="1" smtClean="0"/>
              <a:t>Olweus</a:t>
            </a:r>
            <a:r>
              <a:rPr lang="en-US" altLang="zh-TW" sz="1600" dirty="0" smtClean="0"/>
              <a:t>, D. (1993). </a:t>
            </a:r>
            <a:r>
              <a:rPr lang="en-US" altLang="zh-TW" sz="1600" i="1" dirty="0" smtClean="0"/>
              <a:t>Bullying at school: What we know and what we can do</a:t>
            </a:r>
            <a:r>
              <a:rPr lang="en-US" altLang="zh-TW" sz="1600" dirty="0" smtClean="0"/>
              <a:t>. Malden, MA: Blackwell.</a:t>
            </a:r>
          </a:p>
          <a:p>
            <a:r>
              <a:rPr lang="en-US" altLang="zh-TW" sz="1600" dirty="0" err="1" smtClean="0"/>
              <a:t>Patchin</a:t>
            </a:r>
            <a:r>
              <a:rPr lang="en-US" altLang="zh-TW" sz="1600" dirty="0" smtClean="0"/>
              <a:t>, </a:t>
            </a:r>
            <a:r>
              <a:rPr lang="en-US" altLang="zh-TW" sz="1600" dirty="0"/>
              <a:t>J. W</a:t>
            </a:r>
            <a:r>
              <a:rPr lang="en-US" altLang="zh-TW" sz="1600" dirty="0" smtClean="0"/>
              <a:t>., &amp; </a:t>
            </a:r>
            <a:r>
              <a:rPr lang="en-US" altLang="zh-TW" sz="1600" dirty="0" err="1" smtClean="0"/>
              <a:t>Hinduja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S. (2006). Bullies move beyond the schoolyard: A preliminary look at cyberbullying. </a:t>
            </a:r>
            <a:r>
              <a:rPr lang="en-US" altLang="zh-TW" sz="1600" i="1" dirty="0"/>
              <a:t>Youth Violence and Juvenile </a:t>
            </a:r>
            <a:r>
              <a:rPr lang="en-US" altLang="zh-TW" sz="1600" i="1" dirty="0" smtClean="0"/>
              <a:t>Justice, 4,</a:t>
            </a:r>
            <a:r>
              <a:rPr lang="en-US" altLang="zh-TW" sz="1600" dirty="0" smtClean="0"/>
              <a:t> 148 </a:t>
            </a:r>
            <a:r>
              <a:rPr lang="en-US" altLang="zh-TW" sz="1600" dirty="0"/>
              <a:t>– </a:t>
            </a:r>
            <a:r>
              <a:rPr lang="en-US" altLang="zh-TW" sz="1600" dirty="0" smtClean="0"/>
              <a:t>169.</a:t>
            </a:r>
          </a:p>
          <a:p>
            <a:r>
              <a:rPr lang="zh-TW" altLang="en-US" sz="1600" dirty="0"/>
              <a:t>林瑞芳、蘇惠安、陳韻文、林鳳茹 </a:t>
            </a:r>
            <a:r>
              <a:rPr lang="en-US" altLang="zh-TW" sz="1600" dirty="0"/>
              <a:t>(</a:t>
            </a:r>
            <a:r>
              <a:rPr lang="en-US" altLang="zh-TW" sz="1600" dirty="0" smtClean="0"/>
              <a:t>2010)</a:t>
            </a:r>
            <a:r>
              <a:rPr lang="zh-TW" altLang="en-US" sz="1600" dirty="0" smtClean="0"/>
              <a:t>。</a:t>
            </a:r>
            <a:r>
              <a:rPr lang="en-US" altLang="zh-TW" sz="1600" dirty="0" smtClean="0"/>
              <a:t>《</a:t>
            </a:r>
            <a:r>
              <a:rPr lang="zh-TW" altLang="en-US" sz="1600" dirty="0" smtClean="0"/>
              <a:t>社交思考及技巧課程</a:t>
            </a:r>
            <a:r>
              <a:rPr lang="en-US" altLang="zh-TW" sz="1600" dirty="0" smtClean="0"/>
              <a:t>》</a:t>
            </a:r>
            <a:r>
              <a:rPr lang="zh-TW" altLang="en-US" sz="1600" dirty="0" smtClean="0"/>
              <a:t>。香港：香港大學心理學系。</a:t>
            </a:r>
            <a:endParaRPr lang="en-US" altLang="zh-TW" sz="1600" dirty="0" smtClean="0"/>
          </a:p>
          <a:p>
            <a:r>
              <a:rPr lang="zh-TW" altLang="en-US" sz="1600" dirty="0"/>
              <a:t>陳國威、陳小梅 </a:t>
            </a:r>
            <a:r>
              <a:rPr lang="en-US" altLang="zh-TW" sz="1600" dirty="0"/>
              <a:t>(2005</a:t>
            </a:r>
            <a:r>
              <a:rPr lang="en-US" altLang="zh-TW" sz="1600" dirty="0" smtClean="0"/>
              <a:t>)</a:t>
            </a:r>
            <a:r>
              <a:rPr lang="zh-TW" altLang="en-US" sz="1600" dirty="0"/>
              <a:t>。學童欺凌：心理剖析，</a:t>
            </a:r>
            <a:r>
              <a:rPr lang="en-US" altLang="zh-TW" sz="1600" dirty="0"/>
              <a:t>《</a:t>
            </a:r>
            <a:r>
              <a:rPr lang="zh-TW" altLang="en-US" sz="1600" dirty="0"/>
              <a:t>香港教師中心學報</a:t>
            </a:r>
            <a:r>
              <a:rPr lang="en-US" altLang="zh-TW" sz="1600" dirty="0" smtClean="0"/>
              <a:t>》</a:t>
            </a:r>
            <a:r>
              <a:rPr lang="zh-TW" altLang="en-US" sz="1600" dirty="0"/>
              <a:t> </a:t>
            </a:r>
            <a:r>
              <a:rPr lang="zh-TW" altLang="en-US" sz="1600" dirty="0" smtClean="0"/>
              <a:t>，</a:t>
            </a:r>
            <a:r>
              <a:rPr lang="en-US" altLang="zh-TW" sz="1600" dirty="0" smtClean="0"/>
              <a:t>4</a:t>
            </a:r>
            <a:r>
              <a:rPr lang="zh-TW" altLang="en-US" sz="1600" dirty="0" smtClean="0"/>
              <a:t>，</a:t>
            </a:r>
            <a:r>
              <a:rPr lang="en-US" altLang="zh-TW" sz="1600" dirty="0" smtClean="0"/>
              <a:t>141-149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r>
              <a:rPr lang="zh-TW" altLang="en-US" sz="1600" dirty="0"/>
              <a:t>香港耀能協會 </a:t>
            </a:r>
            <a:r>
              <a:rPr lang="en-US" altLang="zh-TW" sz="1600" dirty="0"/>
              <a:t>(2008)</a:t>
            </a:r>
            <a:r>
              <a:rPr lang="zh-TW" altLang="en-US" sz="1600" dirty="0"/>
              <a:t>：</a:t>
            </a:r>
            <a:r>
              <a:rPr lang="en-US" altLang="zh-TW" sz="1600" dirty="0"/>
              <a:t>《</a:t>
            </a:r>
            <a:r>
              <a:rPr lang="zh-TW" altLang="en-US" sz="1600" dirty="0"/>
              <a:t>聯情繫意：發展自閉症兒童的社交能力 </a:t>
            </a:r>
            <a:r>
              <a:rPr lang="en-US" altLang="zh-TW" sz="1600" dirty="0"/>
              <a:t>- </a:t>
            </a:r>
            <a:r>
              <a:rPr lang="zh-TW" altLang="en-US" sz="1600" dirty="0"/>
              <a:t>心智解讀教材套</a:t>
            </a:r>
            <a:r>
              <a:rPr lang="en-US" altLang="zh-TW" sz="1600" dirty="0"/>
              <a:t>》</a:t>
            </a:r>
            <a:r>
              <a:rPr lang="zh-TW" altLang="en-US" sz="1600" dirty="0"/>
              <a:t>，香港：香港耀能協會。</a:t>
            </a:r>
            <a:endParaRPr lang="en-US" altLang="zh-TW" sz="1600" dirty="0" smtClean="0"/>
          </a:p>
          <a:p>
            <a:r>
              <a:rPr lang="zh-TW" altLang="en-US" sz="1600" dirty="0"/>
              <a:t>教育局 </a:t>
            </a:r>
            <a:r>
              <a:rPr lang="en-US" altLang="zh-TW" sz="1600" dirty="0"/>
              <a:t>(</a:t>
            </a:r>
            <a:r>
              <a:rPr lang="en-US" altLang="zh-TW" sz="1600" dirty="0" smtClean="0"/>
              <a:t>2014)</a:t>
            </a:r>
            <a:r>
              <a:rPr lang="zh-TW" altLang="en-US" sz="1600" dirty="0"/>
              <a:t>。</a:t>
            </a:r>
            <a:r>
              <a:rPr lang="en-US" altLang="zh-TW" sz="1600" dirty="0" smtClean="0"/>
              <a:t>《</a:t>
            </a:r>
            <a:r>
              <a:rPr lang="zh-TW" altLang="en-US" sz="1600" dirty="0"/>
              <a:t>全校參與訓育及輔導工作模式的基石 </a:t>
            </a:r>
            <a:r>
              <a:rPr lang="en-US" altLang="zh-TW" sz="1600" dirty="0" smtClean="0"/>
              <a:t>》</a:t>
            </a:r>
            <a:r>
              <a:rPr lang="zh-TW" altLang="en-US" sz="1600" dirty="0" smtClean="0"/>
              <a:t>。</a:t>
            </a:r>
            <a:r>
              <a:rPr lang="zh-TW" altLang="en-US" sz="1600" dirty="0"/>
              <a:t>香港：教育局。</a:t>
            </a:r>
            <a:endParaRPr lang="en-US" altLang="zh-TW" sz="1600" dirty="0"/>
          </a:p>
          <a:p>
            <a:r>
              <a:rPr lang="zh-TW" altLang="en-US" sz="1600" dirty="0" smtClean="0"/>
              <a:t>教育局 </a:t>
            </a:r>
            <a:r>
              <a:rPr lang="en-US" altLang="zh-TW" sz="1600" dirty="0" smtClean="0"/>
              <a:t>(2017)</a:t>
            </a:r>
            <a:r>
              <a:rPr lang="zh-TW" altLang="en-US" sz="1600" dirty="0" smtClean="0"/>
              <a:t>。</a:t>
            </a:r>
            <a:r>
              <a:rPr lang="en-US" altLang="zh-TW" sz="1600" dirty="0" smtClean="0"/>
              <a:t>《</a:t>
            </a:r>
            <a:r>
              <a:rPr lang="zh-TW" altLang="en-US" sz="1600" dirty="0" smtClean="0"/>
              <a:t>和</a:t>
            </a:r>
            <a:r>
              <a:rPr lang="zh-TW" altLang="en-US" sz="1600" dirty="0"/>
              <a:t>諧校園齊創建</a:t>
            </a:r>
            <a:r>
              <a:rPr lang="en-US" altLang="zh-TW" sz="1600" dirty="0"/>
              <a:t>》</a:t>
            </a:r>
            <a:r>
              <a:rPr lang="zh-TW" altLang="en-US" sz="1600" dirty="0"/>
              <a:t>資源</a:t>
            </a:r>
            <a:r>
              <a:rPr lang="zh-TW" altLang="en-US" sz="1600" dirty="0" smtClean="0"/>
              <a:t>套。香港：</a:t>
            </a:r>
            <a:r>
              <a:rPr lang="zh-TW" altLang="en-US" sz="1600" dirty="0"/>
              <a:t>教育</a:t>
            </a:r>
            <a:r>
              <a:rPr lang="zh-TW" altLang="en-US" sz="1600" dirty="0" smtClean="0"/>
              <a:t>局。</a:t>
            </a:r>
            <a:endParaRPr lang="en-US" altLang="zh-TW" sz="1600" dirty="0" smtClean="0"/>
          </a:p>
          <a:p>
            <a:endParaRPr lang="zh-HK" altLang="en-US" sz="1600" dirty="0"/>
          </a:p>
          <a:p>
            <a:endParaRPr lang="en-US" altLang="zh-TW" sz="1600" dirty="0" smtClean="0"/>
          </a:p>
        </p:txBody>
      </p:sp>
    </p:spTree>
    <p:extLst>
      <p:ext uri="{BB962C8B-B14F-4D97-AF65-F5344CB8AC3E}">
        <p14:creationId xmlns:p14="http://schemas.microsoft.com/office/powerpoint/2010/main" val="108831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欺凌事件中的角色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695800"/>
          </a:xfrm>
        </p:spPr>
        <p:txBody>
          <a:bodyPr>
            <a:normAutofit/>
          </a:bodyPr>
          <a:lstStyle/>
          <a:p>
            <a:r>
              <a:rPr lang="zh-HK" altLang="en-US" sz="2800" dirty="0" smtClean="0"/>
              <a:t>欺凌者 </a:t>
            </a:r>
            <a:r>
              <a:rPr lang="en-US" altLang="zh-HK" sz="2800" dirty="0" smtClean="0"/>
              <a:t>(Bully) </a:t>
            </a:r>
          </a:p>
          <a:p>
            <a:r>
              <a:rPr lang="zh-HK" altLang="en-US" sz="2800" dirty="0" smtClean="0"/>
              <a:t>受害者 </a:t>
            </a:r>
            <a:r>
              <a:rPr lang="en-US" altLang="zh-HK" sz="2800" dirty="0" smtClean="0"/>
              <a:t>(Victim) </a:t>
            </a:r>
          </a:p>
          <a:p>
            <a:r>
              <a:rPr lang="zh-HK" altLang="en-US" sz="2800" dirty="0"/>
              <a:t>欺</a:t>
            </a:r>
            <a:r>
              <a:rPr lang="zh-HK" altLang="en-US" sz="2800" dirty="0" smtClean="0"/>
              <a:t>凌</a:t>
            </a:r>
            <a:r>
              <a:rPr lang="zh-TW" altLang="en-US" sz="2800" dirty="0" smtClean="0"/>
              <a:t>及</a:t>
            </a:r>
            <a:r>
              <a:rPr lang="zh-HK" altLang="en-US" sz="2800" dirty="0"/>
              <a:t>受害</a:t>
            </a:r>
            <a:r>
              <a:rPr lang="zh-HK" altLang="en-US" sz="2800" dirty="0" smtClean="0"/>
              <a:t>者</a:t>
            </a:r>
            <a:r>
              <a:rPr lang="en-US" altLang="zh-HK" sz="2800" dirty="0" smtClean="0"/>
              <a:t>(Bully</a:t>
            </a:r>
            <a:r>
              <a:rPr lang="en-US" altLang="zh-TW" sz="2800" dirty="0" smtClean="0"/>
              <a:t>-Victim</a:t>
            </a:r>
            <a:r>
              <a:rPr lang="en-US" altLang="zh-HK" sz="2800" dirty="0" smtClean="0"/>
              <a:t>) </a:t>
            </a:r>
          </a:p>
          <a:p>
            <a:r>
              <a:rPr lang="zh-HK" altLang="en-US" sz="2800" dirty="0" smtClean="0"/>
              <a:t>協助者 </a:t>
            </a:r>
            <a:r>
              <a:rPr lang="en-US" altLang="zh-HK" sz="2800" dirty="0" smtClean="0"/>
              <a:t>(Assistant) </a:t>
            </a:r>
          </a:p>
          <a:p>
            <a:r>
              <a:rPr lang="zh-HK" altLang="en-US" sz="2800" dirty="0" smtClean="0"/>
              <a:t>附和者 </a:t>
            </a:r>
            <a:r>
              <a:rPr lang="en-US" altLang="zh-HK" sz="2800" dirty="0" smtClean="0"/>
              <a:t>(</a:t>
            </a:r>
            <a:r>
              <a:rPr lang="en-US" altLang="zh-HK" sz="2800" dirty="0" err="1" smtClean="0"/>
              <a:t>Reinforcer</a:t>
            </a:r>
            <a:r>
              <a:rPr lang="en-US" altLang="zh-HK" sz="2800" dirty="0" smtClean="0"/>
              <a:t>) </a:t>
            </a:r>
          </a:p>
          <a:p>
            <a:r>
              <a:rPr lang="zh-HK" altLang="en-US" sz="2800" dirty="0" smtClean="0"/>
              <a:t>保護者 </a:t>
            </a:r>
            <a:r>
              <a:rPr lang="en-US" altLang="zh-HK" sz="2800" dirty="0" smtClean="0"/>
              <a:t>(Defender) </a:t>
            </a:r>
          </a:p>
          <a:p>
            <a:r>
              <a:rPr lang="zh-HK" altLang="en-US" sz="2800" dirty="0" smtClean="0"/>
              <a:t>局外人 </a:t>
            </a:r>
            <a:r>
              <a:rPr lang="en-US" altLang="zh-HK" sz="2800" dirty="0" smtClean="0"/>
              <a:t>(Outsider) </a:t>
            </a:r>
            <a:endParaRPr lang="en-US" altLang="zh-HK" sz="2800" dirty="0"/>
          </a:p>
          <a:p>
            <a:endParaRPr lang="en-US" altLang="zh-HK" sz="2800" dirty="0" smtClean="0"/>
          </a:p>
          <a:p>
            <a:endParaRPr lang="en-US" altLang="zh-HK" sz="2800" dirty="0"/>
          </a:p>
          <a:p>
            <a:endParaRPr lang="en-US" altLang="zh-HK" sz="2800" dirty="0"/>
          </a:p>
          <a:p>
            <a:endParaRPr lang="en-US" altLang="zh-HK" sz="2800" dirty="0" smtClean="0"/>
          </a:p>
          <a:p>
            <a:endParaRPr lang="en-US" altLang="zh-HK" sz="2800" dirty="0"/>
          </a:p>
          <a:p>
            <a:endParaRPr lang="en-US" altLang="zh-TW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165231" y="6164062"/>
            <a:ext cx="5511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dirty="0" smtClean="0"/>
              <a:t>Lam, Law, Chan, Wong, &amp; Zhang (2015); </a:t>
            </a:r>
            <a:r>
              <a:rPr lang="zh-TW" altLang="en-US" dirty="0" smtClean="0"/>
              <a:t>教育局 </a:t>
            </a:r>
            <a:r>
              <a:rPr lang="en-US" altLang="zh-TW" dirty="0" smtClean="0"/>
              <a:t>(2017)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4033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欺凌者的特徵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6958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霸道</a:t>
            </a:r>
            <a:r>
              <a:rPr lang="zh-TW" altLang="en-US" sz="2800" dirty="0"/>
              <a:t>、</a:t>
            </a:r>
            <a:r>
              <a:rPr lang="zh-TW" altLang="en-US" sz="2800" dirty="0" smtClean="0"/>
              <a:t>衝動</a:t>
            </a:r>
            <a:endParaRPr lang="en-US" altLang="zh-TW" sz="2800" dirty="0" smtClean="0"/>
          </a:p>
          <a:p>
            <a:r>
              <a:rPr lang="zh-HK" altLang="en-US" sz="2800" dirty="0" smtClean="0"/>
              <a:t>缺少同理心</a:t>
            </a:r>
            <a:endParaRPr lang="en-US" altLang="zh-HK" sz="2800" dirty="0" smtClean="0"/>
          </a:p>
          <a:p>
            <a:r>
              <a:rPr lang="zh-TW" altLang="en-US" sz="2800" dirty="0" smtClean="0"/>
              <a:t>得到部分朋輩認同</a:t>
            </a:r>
            <a:endParaRPr lang="en-US" altLang="zh-TW" sz="2800" dirty="0" smtClean="0"/>
          </a:p>
          <a:p>
            <a:r>
              <a:rPr lang="zh-TW" altLang="en-US" sz="2800" dirty="0"/>
              <a:t>有些欺凌者藉</a:t>
            </a:r>
            <a:r>
              <a:rPr lang="zh-TW" altLang="en-US" sz="2800" dirty="0" smtClean="0"/>
              <a:t>此保護自己免受欺凌 </a:t>
            </a:r>
            <a:endParaRPr lang="zh-TW" altLang="en-US" sz="2800" dirty="0"/>
          </a:p>
          <a:p>
            <a:r>
              <a:rPr lang="zh-TW" altLang="en-US" sz="2800" dirty="0"/>
              <a:t>有些</a:t>
            </a:r>
            <a:r>
              <a:rPr lang="zh-TW" altLang="en-US" sz="2800" dirty="0" smtClean="0"/>
              <a:t>在朋輩間不受重視</a:t>
            </a:r>
            <a:endParaRPr lang="en-US" altLang="zh-TW" sz="2800" dirty="0" smtClean="0"/>
          </a:p>
          <a:p>
            <a:r>
              <a:rPr lang="zh-HK" altLang="en-US" sz="2800" dirty="0" smtClean="0"/>
              <a:t>缺乏安全感</a:t>
            </a:r>
            <a:endParaRPr lang="en-US" altLang="zh-HK" sz="2800" dirty="0" smtClean="0"/>
          </a:p>
          <a:p>
            <a:r>
              <a:rPr lang="zh-TW" altLang="en-US" sz="2800" dirty="0" smtClean="0"/>
              <a:t>部分社交能力弱</a:t>
            </a:r>
            <a:endParaRPr lang="zh-HK" altLang="en-US" sz="2800" dirty="0"/>
          </a:p>
          <a:p>
            <a:endParaRPr lang="en-US" altLang="zh-TW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930769" y="6246123"/>
            <a:ext cx="574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Newman, Horne &amp; </a:t>
            </a:r>
            <a:r>
              <a:rPr lang="en-US" altLang="zh-HK" dirty="0" err="1"/>
              <a:t>Bartolomucci</a:t>
            </a:r>
            <a:r>
              <a:rPr lang="en-US" altLang="zh-HK" dirty="0"/>
              <a:t>, </a:t>
            </a:r>
            <a:r>
              <a:rPr lang="en-US" altLang="zh-TW" dirty="0" smtClean="0"/>
              <a:t>(</a:t>
            </a:r>
            <a:r>
              <a:rPr lang="en-US" altLang="zh-HK" dirty="0" smtClean="0"/>
              <a:t>2000</a:t>
            </a:r>
            <a:r>
              <a:rPr lang="en-US" altLang="zh-TW" dirty="0" smtClean="0"/>
              <a:t>);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Olweus</a:t>
            </a:r>
            <a:r>
              <a:rPr lang="zh-TW" altLang="en-US" dirty="0" smtClean="0"/>
              <a:t> </a:t>
            </a:r>
            <a:r>
              <a:rPr lang="en-US" altLang="zh-TW" dirty="0" smtClean="0"/>
              <a:t>(1993)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0703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/>
              <a:t>受害者的特徵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6958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內向、害羞和怕事</a:t>
            </a:r>
            <a:endParaRPr lang="en-US" altLang="zh-TW" sz="2800" dirty="0" smtClean="0"/>
          </a:p>
          <a:p>
            <a:r>
              <a:rPr lang="zh-TW" altLang="en-US" sz="2800" dirty="0" smtClean="0"/>
              <a:t>沈默、表達能力不佳</a:t>
            </a:r>
            <a:endParaRPr lang="en-US" altLang="zh-TW" sz="2800" dirty="0" smtClean="0"/>
          </a:p>
          <a:p>
            <a:r>
              <a:rPr lang="zh-TW" altLang="en-US" sz="2800" dirty="0" smtClean="0"/>
              <a:t>缺乏社交技巧</a:t>
            </a:r>
            <a:endParaRPr lang="en-US" altLang="zh-TW" sz="2800" dirty="0" smtClean="0"/>
          </a:p>
          <a:p>
            <a:r>
              <a:rPr lang="zh-TW" altLang="en-US" sz="2800" dirty="0" smtClean="0"/>
              <a:t>不擅於處理衝突</a:t>
            </a:r>
            <a:endParaRPr lang="en-US" altLang="zh-TW" sz="2800" dirty="0" smtClean="0"/>
          </a:p>
          <a:p>
            <a:r>
              <a:rPr lang="zh-TW" altLang="en-US" sz="2800" dirty="0" smtClean="0"/>
              <a:t>擁有某種特徵或行為習慣</a:t>
            </a:r>
            <a:endParaRPr lang="en-US" altLang="zh-TW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930769" y="6246123"/>
            <a:ext cx="5745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HK" dirty="0" err="1" smtClean="0"/>
              <a:t>Beane</a:t>
            </a:r>
            <a:r>
              <a:rPr lang="en-US" altLang="zh-HK" dirty="0" smtClean="0"/>
              <a:t> (</a:t>
            </a:r>
            <a:r>
              <a:rPr lang="en-US" altLang="zh-HK" dirty="0"/>
              <a:t>1999</a:t>
            </a:r>
            <a:r>
              <a:rPr lang="en-US" altLang="zh-HK" dirty="0" smtClean="0"/>
              <a:t>)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430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2999" y="78910"/>
            <a:ext cx="7396089" cy="1233424"/>
          </a:xfrm>
        </p:spPr>
        <p:txBody>
          <a:bodyPr>
            <a:normAutofit/>
          </a:bodyPr>
          <a:lstStyle/>
          <a:p>
            <a:r>
              <a:rPr lang="zh-TW" altLang="en-US" sz="3300" b="1" dirty="0">
                <a:latin typeface="微軟正黑體" panose="020B0604030504040204" pitchFamily="34" charset="-120"/>
              </a:rPr>
              <a:t>自閉</a:t>
            </a:r>
            <a:r>
              <a:rPr lang="zh-TW" altLang="en-US" sz="3300" b="1" dirty="0" smtClean="0">
                <a:latin typeface="微軟正黑體" panose="020B0604030504040204" pitchFamily="34" charset="-120"/>
              </a:rPr>
              <a:t>症及</a:t>
            </a:r>
            <a:r>
              <a:rPr lang="zh-TW" altLang="en-US" sz="3300" b="1" dirty="0">
                <a:latin typeface="微軟正黑體" panose="020B0604030504040204" pitchFamily="34" charset="-120"/>
              </a:rPr>
              <a:t>專注力不足 </a:t>
            </a:r>
            <a:r>
              <a:rPr lang="en-US" altLang="zh-TW" sz="3300" b="1" dirty="0">
                <a:latin typeface="微軟正黑體" panose="020B0604030504040204" pitchFamily="34" charset="-120"/>
              </a:rPr>
              <a:t>/</a:t>
            </a:r>
            <a:r>
              <a:rPr lang="zh-TW" altLang="en-US" sz="3300" b="1" dirty="0">
                <a:latin typeface="微軟正黑體" panose="020B0604030504040204" pitchFamily="34" charset="-120"/>
              </a:rPr>
              <a:t> 過度活躍</a:t>
            </a:r>
            <a:r>
              <a:rPr lang="zh-TW" altLang="en-US" sz="3300" b="1" dirty="0" smtClean="0">
                <a:latin typeface="微軟正黑體" panose="020B0604030504040204" pitchFamily="34" charset="-120"/>
              </a:rPr>
              <a:t>症</a:t>
            </a:r>
            <a:r>
              <a:rPr lang="zh-TW" altLang="en-US" sz="3300" b="1" dirty="0">
                <a:latin typeface="微軟正黑體" panose="020B0604030504040204" pitchFamily="34" charset="-120"/>
              </a:rPr>
              <a:t>兒童</a:t>
            </a:r>
            <a:endParaRPr lang="en-US" sz="33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46429" y="1997611"/>
            <a:ext cx="6851142" cy="320509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3600" smtClean="0"/>
              <a:t>一般而言</a:t>
            </a:r>
            <a:r>
              <a:rPr lang="zh-TW" altLang="en-US" sz="3600" dirty="0" smtClean="0"/>
              <a:t>，他們通常是</a:t>
            </a:r>
            <a:r>
              <a:rPr lang="zh-HK" altLang="en-US" sz="3600" dirty="0"/>
              <a:t>欺凌</a:t>
            </a:r>
            <a:r>
              <a:rPr lang="zh-HK" altLang="en-US" sz="3600" dirty="0" smtClean="0"/>
              <a:t>者</a:t>
            </a:r>
            <a:r>
              <a:rPr lang="zh-TW" altLang="en-US" sz="3600" dirty="0" smtClean="0"/>
              <a:t>，還是</a:t>
            </a:r>
            <a:r>
              <a:rPr lang="zh-HK" altLang="en-US" sz="3600" dirty="0" smtClean="0"/>
              <a:t>受</a:t>
            </a:r>
            <a:r>
              <a:rPr lang="zh-HK" altLang="en-US" sz="3600" dirty="0"/>
              <a:t>害</a:t>
            </a:r>
            <a:r>
              <a:rPr lang="zh-HK" altLang="en-US" sz="3600" dirty="0" smtClean="0"/>
              <a:t>者</a:t>
            </a:r>
            <a:r>
              <a:rPr lang="zh-TW" altLang="en-US" sz="3600" dirty="0" smtClean="0"/>
              <a:t>？</a:t>
            </a:r>
            <a:endParaRPr lang="en-US" altLang="zh-TW" sz="3600" dirty="0" smtClean="0"/>
          </a:p>
          <a:p>
            <a:pPr marL="45720" indent="0">
              <a:buNone/>
            </a:pPr>
            <a:endParaRPr lang="en-US" altLang="zh-TW" sz="3600" dirty="0" smtClean="0"/>
          </a:p>
          <a:p>
            <a:pPr marL="45720" indent="0">
              <a:buNone/>
            </a:pPr>
            <a:r>
              <a:rPr lang="zh-TW" altLang="en-US" sz="3600" dirty="0" smtClean="0"/>
              <a:t>為甚麼？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自閉症兒童的特徵</a:t>
            </a: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5CAB4C2F-B4B1-436A-BD1C-52A80D58E2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5862486"/>
              </p:ext>
            </p:extLst>
          </p:nvPr>
        </p:nvGraphicFramePr>
        <p:xfrm>
          <a:off x="1115616" y="1340768"/>
          <a:ext cx="69127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資料庫圖表 1">
            <a:extLst>
              <a:ext uri="{FF2B5EF4-FFF2-40B4-BE49-F238E27FC236}">
                <a16:creationId xmlns:a16="http://schemas.microsoft.com/office/drawing/2014/main" id="{D1CBD8C6-2748-4D80-871C-FFEE24D1CC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3675809"/>
              </p:ext>
            </p:extLst>
          </p:nvPr>
        </p:nvGraphicFramePr>
        <p:xfrm>
          <a:off x="395536" y="5285432"/>
          <a:ext cx="8460432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Rectangle 4"/>
          <p:cNvSpPr/>
          <p:nvPr/>
        </p:nvSpPr>
        <p:spPr>
          <a:xfrm>
            <a:off x="4898735" y="6516052"/>
            <a:ext cx="4245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en-US" dirty="0"/>
              <a:t>American Psychiatric Association. (2013)</a:t>
            </a:r>
          </a:p>
        </p:txBody>
      </p:sp>
    </p:spTree>
    <p:extLst>
      <p:ext uri="{BB962C8B-B14F-4D97-AF65-F5344CB8AC3E}">
        <p14:creationId xmlns:p14="http://schemas.microsoft.com/office/powerpoint/2010/main" val="236899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</a:rPr>
              <a:t>自閉症兒童</a:t>
            </a:r>
            <a:r>
              <a:rPr lang="zh-TW" altLang="en-US" sz="3600" b="1" dirty="0" smtClean="0">
                <a:latin typeface="微軟正黑體" panose="020B0604030504040204" pitchFamily="34" charset="-120"/>
              </a:rPr>
              <a:t>的困難</a:t>
            </a:r>
            <a:endParaRPr lang="en-US" sz="36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心智解讀能力</a:t>
            </a:r>
            <a:endParaRPr lang="en-US" altLang="zh-TW" sz="2800" dirty="0" smtClean="0"/>
          </a:p>
          <a:p>
            <a:r>
              <a:rPr lang="zh-TW" altLang="en-US" sz="2800" dirty="0"/>
              <a:t>社交思考及技巧能力</a:t>
            </a:r>
            <a:endParaRPr lang="en-US" altLang="zh-TW" sz="2800" dirty="0"/>
          </a:p>
          <a:p>
            <a:r>
              <a:rPr lang="zh-TW" altLang="en-US" sz="2800" dirty="0" smtClean="0"/>
              <a:t>同理心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15946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40262f94-9f35-4ac3-9a90-690165a166b7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a4f35948-e619-41b3-aa29-22878b09cfd2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1894</Words>
  <Application>Microsoft Office PowerPoint</Application>
  <PresentationFormat>如螢幕大小 (4:3)</PresentationFormat>
  <Paragraphs>279</Paragraphs>
  <Slides>39</Slides>
  <Notes>31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7" baseType="lpstr">
      <vt:lpstr>微軟正黑體</vt:lpstr>
      <vt:lpstr>新細明體</vt:lpstr>
      <vt:lpstr>Arial</vt:lpstr>
      <vt:lpstr>Calibri</vt:lpstr>
      <vt:lpstr>Calibri Light</vt:lpstr>
      <vt:lpstr>Cambria</vt:lpstr>
      <vt:lpstr>Times New Roman</vt:lpstr>
      <vt:lpstr>Office 佈景主題</vt:lpstr>
      <vt:lpstr>處理及預防校園欺凌 (針對特殊學習需要的學生)</vt:lpstr>
      <vt:lpstr>甚麼是欺凌？</vt:lpstr>
      <vt:lpstr>欺凌的主要種類</vt:lpstr>
      <vt:lpstr>欺凌事件中的角色</vt:lpstr>
      <vt:lpstr>欺凌者的特徵</vt:lpstr>
      <vt:lpstr>受害者的特徵</vt:lpstr>
      <vt:lpstr>自閉症及專注力不足 / 過度活躍症兒童</vt:lpstr>
      <vt:lpstr>自閉症兒童的特徵</vt:lpstr>
      <vt:lpstr>自閉症兒童的困難</vt:lpstr>
      <vt:lpstr>專注力不足 / 過度活躍症兒童的特徵</vt:lpstr>
      <vt:lpstr>專注力不足 / 過度活躍症兒童的困難</vt:lpstr>
      <vt:lpstr>解構欺凌行為</vt:lpstr>
      <vt:lpstr>PowerPoint 簡報</vt:lpstr>
      <vt:lpstr>評估工具</vt:lpstr>
      <vt:lpstr>PowerPoint 簡報</vt:lpstr>
      <vt:lpstr>介入策略</vt:lpstr>
      <vt:lpstr>全校參與訓育及輔導工作模式的目標</vt:lpstr>
      <vt:lpstr>全校參與訓育及輔導工作模式的態度</vt:lpstr>
      <vt:lpstr>「校不容凌」政策</vt:lpstr>
      <vt:lpstr>「承責改進法」五部曲</vt:lpstr>
      <vt:lpstr>社交思考及技巧訓練</vt:lpstr>
      <vt:lpstr>歸因模式</vt:lpstr>
      <vt:lpstr>歸因模式</vt:lpstr>
      <vt:lpstr>歸因模式</vt:lpstr>
      <vt:lpstr>對性格的看法</vt:lpstr>
      <vt:lpstr>對性格的看法</vt:lpstr>
      <vt:lpstr>對性格的看法</vt:lpstr>
      <vt:lpstr>對性格的看法</vt:lpstr>
      <vt:lpstr>同理心</vt:lpstr>
      <vt:lpstr>同理心</vt:lpstr>
      <vt:lpstr>處理怒氣四步曲</vt:lpstr>
      <vt:lpstr>堅定敢言</vt:lpstr>
      <vt:lpstr>堅定敢言</vt:lpstr>
      <vt:lpstr>化解衝突 ─ 雙贏 5 兄弟</vt:lpstr>
      <vt:lpstr>社交故事</vt:lpstr>
      <vt:lpstr>社交故事</vt:lpstr>
      <vt:lpstr>心智解讀</vt:lpstr>
      <vt:lpstr>心智解讀</vt:lpstr>
      <vt:lpstr>參考資料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處理及預防校園欺凌 (針對特殊學習需要的學生)</dc:title>
  <dc:creator>Dr. Bernard Wong</dc:creator>
  <cp:lastModifiedBy>CHAN, Lai-kwan Cynthia</cp:lastModifiedBy>
  <cp:revision>121</cp:revision>
  <cp:lastPrinted>2018-05-14T07:09:20Z</cp:lastPrinted>
  <dcterms:created xsi:type="dcterms:W3CDTF">2018-04-26T13:40:17Z</dcterms:created>
  <dcterms:modified xsi:type="dcterms:W3CDTF">2018-05-24T08:48:31Z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