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4"/>
  </p:sldMasterIdLst>
  <p:handoutMasterIdLst>
    <p:handoutMasterId r:id="rId13"/>
  </p:handoutMasterIdLst>
  <p:sldIdLst>
    <p:sldId id="256" r:id="rId5"/>
    <p:sldId id="260" r:id="rId6"/>
    <p:sldId id="261" r:id="rId7"/>
    <p:sldId id="258" r:id="rId8"/>
    <p:sldId id="264" r:id="rId9"/>
    <p:sldId id="263" r:id="rId10"/>
    <p:sldId id="265" r:id="rId11"/>
    <p:sldId id="266" r:id="rId12"/>
  </p:sldIdLst>
  <p:sldSz cx="9144000" cy="6858000" type="screen4x3"/>
  <p:notesSz cx="6797675" cy="9926638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CC"/>
    <a:srgbClr val="660066"/>
    <a:srgbClr val="9933FF"/>
    <a:srgbClr val="FF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128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D259B2-D405-4234-851A-C42FAF4D1A02}" type="datetimeFigureOut">
              <a:rPr lang="zh-HK" altLang="en-US" smtClean="0"/>
              <a:t>19/11/2018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BFD6CB0-3116-4EFC-8406-D750AE691845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3081878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685A3-2880-498F-BDD1-E9EEFAA9CFC2}" type="datetimeFigureOut">
              <a:rPr lang="zh-HK" altLang="en-US" smtClean="0"/>
              <a:t>19/11/2018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189B5-A8B9-4369-9A0B-DA541D807FB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897314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685A3-2880-498F-BDD1-E9EEFAA9CFC2}" type="datetimeFigureOut">
              <a:rPr lang="zh-HK" altLang="en-US" smtClean="0"/>
              <a:t>19/11/2018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189B5-A8B9-4369-9A0B-DA541D807FB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955994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685A3-2880-498F-BDD1-E9EEFAA9CFC2}" type="datetimeFigureOut">
              <a:rPr lang="zh-HK" altLang="en-US" smtClean="0"/>
              <a:t>19/11/2018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189B5-A8B9-4369-9A0B-DA541D807FB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484944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685A3-2880-498F-BDD1-E9EEFAA9CFC2}" type="datetimeFigureOut">
              <a:rPr lang="zh-HK" altLang="en-US" smtClean="0"/>
              <a:t>19/11/2018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189B5-A8B9-4369-9A0B-DA541D807FB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6556990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685A3-2880-498F-BDD1-E9EEFAA9CFC2}" type="datetimeFigureOut">
              <a:rPr lang="zh-HK" altLang="en-US" smtClean="0"/>
              <a:t>19/11/2018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189B5-A8B9-4369-9A0B-DA541D807FB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012042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685A3-2880-498F-BDD1-E9EEFAA9CFC2}" type="datetimeFigureOut">
              <a:rPr lang="zh-HK" altLang="en-US" smtClean="0"/>
              <a:t>19/11/2018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189B5-A8B9-4369-9A0B-DA541D807FB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740032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685A3-2880-498F-BDD1-E9EEFAA9CFC2}" type="datetimeFigureOut">
              <a:rPr lang="zh-HK" altLang="en-US" smtClean="0"/>
              <a:t>19/11/2018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189B5-A8B9-4369-9A0B-DA541D807FB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579425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685A3-2880-498F-BDD1-E9EEFAA9CFC2}" type="datetimeFigureOut">
              <a:rPr lang="zh-HK" altLang="en-US" smtClean="0"/>
              <a:t>19/11/2018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189B5-A8B9-4369-9A0B-DA541D807FB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9621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685A3-2880-498F-BDD1-E9EEFAA9CFC2}" type="datetimeFigureOut">
              <a:rPr lang="zh-HK" altLang="en-US" smtClean="0"/>
              <a:t>19/11/2018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189B5-A8B9-4369-9A0B-DA541D807FB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844817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685A3-2880-498F-BDD1-E9EEFAA9CFC2}" type="datetimeFigureOut">
              <a:rPr lang="zh-HK" altLang="en-US" smtClean="0"/>
              <a:t>19/11/2018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189B5-A8B9-4369-9A0B-DA541D807FB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9903161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E685A3-2880-498F-BDD1-E9EEFAA9CFC2}" type="datetimeFigureOut">
              <a:rPr lang="zh-HK" altLang="en-US" smtClean="0"/>
              <a:t>19/11/2018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D189B5-A8B9-4369-9A0B-DA541D807FB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987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E685A3-2880-498F-BDD1-E9EEFAA9CFC2}" type="datetimeFigureOut">
              <a:rPr lang="zh-HK" altLang="en-US" smtClean="0"/>
              <a:t>19/11/2018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D189B5-A8B9-4369-9A0B-DA541D807FB8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870537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331640" y="2204865"/>
            <a:ext cx="7416824" cy="2197460"/>
          </a:xfrm>
        </p:spPr>
        <p:txBody>
          <a:bodyPr>
            <a:noAutofit/>
          </a:bodyPr>
          <a:lstStyle/>
          <a:p>
            <a:pPr algn="ctr"/>
            <a:r>
              <a:rPr lang="zh-TW" altLang="zh-HK" sz="4400" dirty="0">
                <a:latin typeface="+mn-ea"/>
                <a:ea typeface="+mn-ea"/>
              </a:rPr>
              <a:t>「</a:t>
            </a:r>
            <a:r>
              <a:rPr lang="zh-TW" altLang="en-US" sz="4400" dirty="0">
                <a:latin typeface="+mn-ea"/>
                <a:ea typeface="+mn-ea"/>
              </a:rPr>
              <a:t>識別、預防及處理</a:t>
            </a:r>
            <a:r>
              <a:rPr lang="en-US" altLang="zh-TW" sz="4400" dirty="0">
                <a:latin typeface="+mn-ea"/>
                <a:ea typeface="+mn-ea"/>
              </a:rPr>
              <a:t/>
            </a:r>
            <a:br>
              <a:rPr lang="en-US" altLang="zh-TW" sz="4400" dirty="0">
                <a:latin typeface="+mn-ea"/>
                <a:ea typeface="+mn-ea"/>
              </a:rPr>
            </a:br>
            <a:r>
              <a:rPr lang="zh-TW" altLang="en-US" sz="4400" dirty="0">
                <a:latin typeface="+mn-ea"/>
                <a:ea typeface="+mn-ea"/>
              </a:rPr>
              <a:t>懷疑虐待兒童個案</a:t>
            </a:r>
            <a:r>
              <a:rPr lang="zh-TW" altLang="zh-HK" sz="4400" dirty="0">
                <a:latin typeface="+mn-ea"/>
                <a:ea typeface="+mn-ea"/>
              </a:rPr>
              <a:t>」</a:t>
            </a:r>
            <a:r>
              <a:rPr lang="zh-TW" altLang="en-US" sz="4400" dirty="0" smtClean="0">
                <a:latin typeface="+mn-ea"/>
                <a:ea typeface="+mn-ea"/>
              </a:rPr>
              <a:t>研討會</a:t>
            </a:r>
            <a:r>
              <a:rPr lang="en-US" altLang="zh-TW" sz="4400" dirty="0" smtClean="0">
                <a:latin typeface="+mn-ea"/>
                <a:ea typeface="+mn-ea"/>
              </a:rPr>
              <a:t/>
            </a:r>
            <a:br>
              <a:rPr lang="en-US" altLang="zh-TW" sz="4400" dirty="0" smtClean="0">
                <a:latin typeface="+mn-ea"/>
                <a:ea typeface="+mn-ea"/>
              </a:rPr>
            </a:br>
            <a:endParaRPr lang="zh-HK" altLang="en-US" sz="4400" dirty="0">
              <a:latin typeface="+mn-ea"/>
              <a:ea typeface="+mn-ea"/>
            </a:endParaRPr>
          </a:p>
        </p:txBody>
      </p:sp>
      <p:sp>
        <p:nvSpPr>
          <p:cNvPr id="3" name="文字方塊 2"/>
          <p:cNvSpPr txBox="1"/>
          <p:nvPr/>
        </p:nvSpPr>
        <p:spPr>
          <a:xfrm>
            <a:off x="5220072" y="5373216"/>
            <a:ext cx="30243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HK" altLang="en-US" dirty="0"/>
              <a:t>劉玉英姑娘</a:t>
            </a:r>
            <a:endParaRPr lang="en-US" altLang="zh-HK" dirty="0"/>
          </a:p>
          <a:p>
            <a:r>
              <a:rPr lang="zh-HK" altLang="en-US" dirty="0"/>
              <a:t>香港聖公會小學輔導服務處</a:t>
            </a:r>
          </a:p>
        </p:txBody>
      </p:sp>
    </p:spTree>
    <p:extLst>
      <p:ext uri="{BB962C8B-B14F-4D97-AF65-F5344CB8AC3E}">
        <p14:creationId xmlns:p14="http://schemas.microsoft.com/office/powerpoint/2010/main" val="219877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7467600" cy="998984"/>
          </a:xfrm>
        </p:spPr>
        <p:txBody>
          <a:bodyPr>
            <a:normAutofit/>
          </a:bodyPr>
          <a:lstStyle/>
          <a:p>
            <a:pPr lvl="0"/>
            <a:r>
              <a:rPr lang="zh-TW" altLang="en-US" sz="4800" b="1" dirty="0">
                <a:solidFill>
                  <a:srgbClr val="00B050"/>
                </a:solidFill>
                <a:latin typeface="+mn-ea"/>
                <a:ea typeface="+mn-ea"/>
              </a:rPr>
              <a:t>學校的預防工作</a:t>
            </a:r>
            <a:endParaRPr lang="zh-HK" altLang="en-US" sz="4800" b="1" dirty="0">
              <a:solidFill>
                <a:srgbClr val="00B050"/>
              </a:solidFill>
              <a:latin typeface="+mn-ea"/>
              <a:ea typeface="+mn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51592"/>
            <a:ext cx="7787208" cy="4873752"/>
          </a:xfrm>
        </p:spPr>
        <p:txBody>
          <a:bodyPr>
            <a:normAutofit/>
          </a:bodyPr>
          <a:lstStyle/>
          <a:p>
            <a:pPr marL="442913" lvl="0" indent="-442913">
              <a:spcBef>
                <a:spcPts val="3000"/>
              </a:spcBef>
            </a:pPr>
            <a:r>
              <a:rPr lang="zh-TW" altLang="en-US" sz="3600" b="1" dirty="0">
                <a:solidFill>
                  <a:schemeClr val="accent2">
                    <a:lumMod val="75000"/>
                  </a:schemeClr>
                </a:solidFill>
                <a:latin typeface="+mn-ea"/>
              </a:rPr>
              <a:t>教師培訓、協作交流</a:t>
            </a:r>
            <a:endParaRPr lang="en-US" altLang="zh-TW" sz="3600" b="1" dirty="0">
              <a:solidFill>
                <a:schemeClr val="accent2">
                  <a:lumMod val="75000"/>
                </a:schemeClr>
              </a:solidFill>
              <a:latin typeface="+mn-ea"/>
            </a:endParaRPr>
          </a:p>
          <a:p>
            <a:pPr marL="808673" lvl="1" indent="-442913">
              <a:spcBef>
                <a:spcPts val="3000"/>
              </a:spcBef>
            </a:pPr>
            <a:r>
              <a:rPr lang="zh-TW" altLang="en-US" sz="3300" b="1" dirty="0">
                <a:solidFill>
                  <a:schemeClr val="accent2">
                    <a:lumMod val="75000"/>
                  </a:schemeClr>
                </a:solidFill>
                <a:latin typeface="+mn-ea"/>
              </a:rPr>
              <a:t>如何辨識及支援具虐兒危機個案</a:t>
            </a:r>
            <a:endParaRPr lang="en-US" altLang="zh-TW" sz="3300" b="1" dirty="0">
              <a:solidFill>
                <a:schemeClr val="accent2">
                  <a:lumMod val="75000"/>
                </a:schemeClr>
              </a:solidFill>
              <a:latin typeface="+mn-ea"/>
            </a:endParaRPr>
          </a:p>
          <a:p>
            <a:pPr marL="442913" lvl="0" indent="-442913">
              <a:spcBef>
                <a:spcPts val="3000"/>
              </a:spcBef>
            </a:pPr>
            <a:r>
              <a:rPr lang="zh-TW" altLang="en-US" sz="3600" b="1" dirty="0">
                <a:solidFill>
                  <a:schemeClr val="accent2">
                    <a:lumMod val="75000"/>
                  </a:schemeClr>
                </a:solidFill>
                <a:latin typeface="+mn-ea"/>
              </a:rPr>
              <a:t>加強家校溝通協作</a:t>
            </a:r>
            <a:endParaRPr lang="en-US" altLang="zh-TW" sz="3600" b="1" dirty="0">
              <a:solidFill>
                <a:schemeClr val="accent2">
                  <a:lumMod val="75000"/>
                </a:schemeClr>
              </a:solidFill>
              <a:latin typeface="+mn-ea"/>
            </a:endParaRPr>
          </a:p>
          <a:p>
            <a:pPr marL="808673" lvl="1" indent="-442913">
              <a:spcBef>
                <a:spcPts val="3000"/>
              </a:spcBef>
            </a:pPr>
            <a:r>
              <a:rPr lang="zh-TW" altLang="en-US" sz="3300" b="1" dirty="0">
                <a:solidFill>
                  <a:schemeClr val="accent2">
                    <a:lumMod val="75000"/>
                  </a:schemeClr>
                </a:solidFill>
                <a:latin typeface="+mn-ea"/>
              </a:rPr>
              <a:t>及早介入，化解危機</a:t>
            </a:r>
            <a:endParaRPr lang="en-US" altLang="zh-TW" sz="3300" b="1" dirty="0">
              <a:solidFill>
                <a:schemeClr val="accent2">
                  <a:lumMod val="75000"/>
                </a:schemeClr>
              </a:solidFill>
              <a:latin typeface="+mn-ea"/>
            </a:endParaRPr>
          </a:p>
          <a:p>
            <a:pPr marL="808673" lvl="1" indent="-442913">
              <a:spcBef>
                <a:spcPts val="3000"/>
              </a:spcBef>
            </a:pPr>
            <a:endParaRPr lang="en-US" altLang="zh-TW" sz="3300" b="1" dirty="0">
              <a:solidFill>
                <a:schemeClr val="accent2">
                  <a:lumMod val="75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602714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7467600" cy="998984"/>
          </a:xfrm>
        </p:spPr>
        <p:txBody>
          <a:bodyPr>
            <a:normAutofit/>
          </a:bodyPr>
          <a:lstStyle/>
          <a:p>
            <a:pPr lvl="0"/>
            <a:r>
              <a:rPr lang="zh-TW" altLang="en-US" sz="4800" b="1" dirty="0">
                <a:solidFill>
                  <a:srgbClr val="00B050"/>
                </a:solidFill>
                <a:latin typeface="+mn-ea"/>
                <a:ea typeface="+mn-ea"/>
              </a:rPr>
              <a:t>學校的預防工作</a:t>
            </a:r>
            <a:endParaRPr lang="zh-HK" altLang="en-US" sz="4800" b="1" dirty="0">
              <a:solidFill>
                <a:srgbClr val="00B050"/>
              </a:solidFill>
              <a:latin typeface="+mn-ea"/>
              <a:ea typeface="+mn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651592"/>
            <a:ext cx="7787208" cy="4873752"/>
          </a:xfrm>
        </p:spPr>
        <p:txBody>
          <a:bodyPr>
            <a:normAutofit/>
          </a:bodyPr>
          <a:lstStyle/>
          <a:p>
            <a:pPr marL="442913" lvl="0" indent="-442913">
              <a:spcBef>
                <a:spcPts val="3000"/>
              </a:spcBef>
            </a:pPr>
            <a:r>
              <a:rPr lang="zh-TW" altLang="en-US" sz="3600" b="1" dirty="0">
                <a:solidFill>
                  <a:schemeClr val="accent2">
                    <a:lumMod val="75000"/>
                  </a:schemeClr>
                </a:solidFill>
                <a:latin typeface="+mn-ea"/>
              </a:rPr>
              <a:t>親子教育</a:t>
            </a:r>
            <a:endParaRPr lang="zh-TW" altLang="zh-HK" sz="3600" b="1" dirty="0">
              <a:solidFill>
                <a:schemeClr val="accent2">
                  <a:lumMod val="75000"/>
                </a:schemeClr>
              </a:solidFill>
              <a:latin typeface="+mn-ea"/>
            </a:endParaRPr>
          </a:p>
          <a:p>
            <a:pPr marL="808673" lvl="1" indent="-442913">
              <a:spcBef>
                <a:spcPts val="3000"/>
              </a:spcBef>
            </a:pPr>
            <a:r>
              <a:rPr lang="zh-TW" altLang="en-US" sz="3300" b="1" dirty="0">
                <a:solidFill>
                  <a:schemeClr val="accent2">
                    <a:lumMod val="75000"/>
                  </a:schemeClr>
                </a:solidFill>
                <a:latin typeface="+mn-ea"/>
              </a:rPr>
              <a:t>加強關注精神健康及情緒管理教育</a:t>
            </a:r>
            <a:endParaRPr lang="en-US" altLang="zh-TW" sz="3300" b="1" dirty="0">
              <a:solidFill>
                <a:schemeClr val="accent2">
                  <a:lumMod val="75000"/>
                </a:schemeClr>
              </a:solidFill>
              <a:latin typeface="+mn-ea"/>
            </a:endParaRPr>
          </a:p>
          <a:p>
            <a:pPr marL="808673" lvl="1" indent="-442913">
              <a:spcBef>
                <a:spcPts val="3000"/>
              </a:spcBef>
            </a:pPr>
            <a:r>
              <a:rPr lang="zh-TW" altLang="en-US" sz="3300" b="1" dirty="0">
                <a:solidFill>
                  <a:schemeClr val="accent2">
                    <a:lumMod val="75000"/>
                  </a:schemeClr>
                </a:solidFill>
                <a:latin typeface="+mn-ea"/>
              </a:rPr>
              <a:t>提升管教、親子溝通技巧</a:t>
            </a:r>
            <a:endParaRPr lang="en-US" altLang="zh-TW" sz="3300" b="1" dirty="0">
              <a:solidFill>
                <a:schemeClr val="accent2">
                  <a:lumMod val="75000"/>
                </a:schemeClr>
              </a:solidFill>
              <a:latin typeface="+mn-ea"/>
            </a:endParaRPr>
          </a:p>
          <a:p>
            <a:pPr marL="808673" lvl="1" indent="-442913">
              <a:spcBef>
                <a:spcPts val="3000"/>
              </a:spcBef>
            </a:pPr>
            <a:r>
              <a:rPr lang="zh-TW" altLang="en-US" sz="3300" b="1" dirty="0">
                <a:solidFill>
                  <a:schemeClr val="accent2">
                    <a:lumMod val="75000"/>
                  </a:schemeClr>
                </a:solidFill>
                <a:latin typeface="+mn-ea"/>
              </a:rPr>
              <a:t>推廣和諧正向家庭文化</a:t>
            </a:r>
            <a:endParaRPr lang="zh-TW" altLang="zh-HK" sz="3300" b="1" dirty="0">
              <a:solidFill>
                <a:schemeClr val="accent2">
                  <a:lumMod val="75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62327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68952" cy="720080"/>
          </a:xfrm>
        </p:spPr>
        <p:txBody>
          <a:bodyPr>
            <a:noAutofit/>
          </a:bodyPr>
          <a:lstStyle/>
          <a:p>
            <a:pPr lvl="0"/>
            <a:r>
              <a:rPr lang="zh-TW" altLang="en-US" sz="4000" b="1" dirty="0">
                <a:solidFill>
                  <a:srgbClr val="00B050"/>
                </a:solidFill>
                <a:latin typeface="+mj-ea"/>
              </a:rPr>
              <a:t>老師與社工在懷疑虐兒個案中之合作</a:t>
            </a:r>
            <a:endParaRPr lang="zh-HK" altLang="en-US" sz="4000" b="1" dirty="0">
              <a:solidFill>
                <a:srgbClr val="00B050"/>
              </a:solidFill>
              <a:latin typeface="+mj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>
            <a:noAutofit/>
          </a:bodyPr>
          <a:lstStyle/>
          <a:p>
            <a:pPr marL="442913" lvl="0" indent="-442913">
              <a:spcBef>
                <a:spcPts val="2400"/>
              </a:spcBef>
            </a:pPr>
            <a:r>
              <a:rPr lang="zh-TW" altLang="en-US" sz="3400" b="1" dirty="0">
                <a:solidFill>
                  <a:schemeClr val="accent2">
                    <a:lumMod val="75000"/>
                  </a:schemeClr>
                </a:solidFill>
                <a:latin typeface="+mn-ea"/>
              </a:rPr>
              <a:t>老師的把關工作：</a:t>
            </a:r>
            <a:endParaRPr lang="en-US" altLang="zh-TW" sz="3400" b="1" dirty="0">
              <a:solidFill>
                <a:schemeClr val="accent2">
                  <a:lumMod val="75000"/>
                </a:schemeClr>
              </a:solidFill>
              <a:latin typeface="+mn-ea"/>
            </a:endParaRPr>
          </a:p>
          <a:p>
            <a:pPr marL="808673" lvl="1" indent="-442913">
              <a:spcBef>
                <a:spcPts val="2400"/>
              </a:spcBef>
            </a:pPr>
            <a:r>
              <a:rPr lang="zh-TW" altLang="en-US" sz="3100" b="1" dirty="0">
                <a:solidFill>
                  <a:schemeClr val="accent2">
                    <a:lumMod val="75000"/>
                  </a:schemeClr>
                </a:solidFill>
                <a:latin typeface="+mn-ea"/>
              </a:rPr>
              <a:t>了解學生的家庭背景</a:t>
            </a:r>
            <a:endParaRPr lang="en-US" altLang="zh-TW" sz="3100" b="1" dirty="0">
              <a:solidFill>
                <a:schemeClr val="accent2">
                  <a:lumMod val="75000"/>
                </a:schemeClr>
              </a:solidFill>
              <a:latin typeface="+mn-ea"/>
            </a:endParaRPr>
          </a:p>
          <a:p>
            <a:pPr marL="808673" lvl="1" indent="-442913">
              <a:spcBef>
                <a:spcPts val="2400"/>
              </a:spcBef>
            </a:pPr>
            <a:r>
              <a:rPr lang="zh-TW" altLang="en-US" sz="3100" b="1" dirty="0">
                <a:solidFill>
                  <a:schemeClr val="accent2">
                    <a:lumMod val="75000"/>
                  </a:schemeClr>
                </a:solidFill>
                <a:latin typeface="+mn-ea"/>
              </a:rPr>
              <a:t>熟識學生的個性特質和表現</a:t>
            </a:r>
            <a:endParaRPr lang="en-US" altLang="zh-TW" sz="3100" b="1" dirty="0">
              <a:solidFill>
                <a:schemeClr val="accent2">
                  <a:lumMod val="75000"/>
                </a:schemeClr>
              </a:solidFill>
              <a:latin typeface="+mn-ea"/>
            </a:endParaRPr>
          </a:p>
          <a:p>
            <a:pPr marL="808673" lvl="1" indent="-442913">
              <a:spcBef>
                <a:spcPts val="2400"/>
              </a:spcBef>
            </a:pPr>
            <a:r>
              <a:rPr lang="zh-TW" altLang="en-US" sz="3100" b="1" dirty="0">
                <a:solidFill>
                  <a:schemeClr val="accent2">
                    <a:lumMod val="75000"/>
                  </a:schemeClr>
                </a:solidFill>
                <a:latin typeface="+mn-ea"/>
              </a:rPr>
              <a:t>與家長保持良好的溝通協作關係</a:t>
            </a:r>
            <a:endParaRPr lang="en-US" altLang="zh-TW" sz="3100" b="1" dirty="0">
              <a:solidFill>
                <a:schemeClr val="accent2">
                  <a:lumMod val="75000"/>
                </a:schemeClr>
              </a:solidFill>
              <a:latin typeface="+mn-ea"/>
            </a:endParaRPr>
          </a:p>
          <a:p>
            <a:pPr marL="808673" lvl="1" indent="-442913">
              <a:spcBef>
                <a:spcPts val="2400"/>
              </a:spcBef>
            </a:pPr>
            <a:r>
              <a:rPr lang="zh-TW" altLang="en-US" sz="3100" b="1" dirty="0">
                <a:solidFill>
                  <a:schemeClr val="accent2">
                    <a:lumMod val="75000"/>
                  </a:schemeClr>
                </a:solidFill>
                <a:latin typeface="+mn-ea"/>
              </a:rPr>
              <a:t>留意學生的異樣情緒</a:t>
            </a:r>
            <a:r>
              <a:rPr lang="en-US" altLang="zh-TW" sz="3100" b="1" dirty="0">
                <a:solidFill>
                  <a:schemeClr val="accent2">
                    <a:lumMod val="75000"/>
                  </a:schemeClr>
                </a:solidFill>
                <a:latin typeface="+mn-ea"/>
              </a:rPr>
              <a:t>/</a:t>
            </a:r>
            <a:r>
              <a:rPr lang="en-US" altLang="zh-TW" sz="3100" b="1" dirty="0" err="1">
                <a:solidFill>
                  <a:schemeClr val="accent2">
                    <a:lumMod val="75000"/>
                  </a:schemeClr>
                </a:solidFill>
                <a:latin typeface="+mn-ea"/>
              </a:rPr>
              <a:t>行為</a:t>
            </a:r>
            <a:r>
              <a:rPr lang="en-US" altLang="zh-TW" sz="3100" b="1" dirty="0">
                <a:solidFill>
                  <a:schemeClr val="accent2">
                    <a:lumMod val="75000"/>
                  </a:schemeClr>
                </a:solidFill>
                <a:latin typeface="+mn-ea"/>
              </a:rPr>
              <a:t>/</a:t>
            </a:r>
            <a:r>
              <a:rPr lang="en-US" altLang="zh-TW" sz="3100" b="1" dirty="0" err="1">
                <a:solidFill>
                  <a:schemeClr val="accent2">
                    <a:lumMod val="75000"/>
                  </a:schemeClr>
                </a:solidFill>
                <a:latin typeface="+mn-ea"/>
              </a:rPr>
              <a:t>社交表現</a:t>
            </a:r>
            <a:endParaRPr lang="en-US" altLang="zh-TW" sz="3100" b="1" dirty="0">
              <a:solidFill>
                <a:schemeClr val="accent2">
                  <a:lumMod val="75000"/>
                </a:schemeClr>
              </a:solidFill>
              <a:latin typeface="+mn-ea"/>
            </a:endParaRPr>
          </a:p>
          <a:p>
            <a:pPr marL="808673" lvl="1" indent="-442913">
              <a:spcBef>
                <a:spcPts val="2400"/>
              </a:spcBef>
            </a:pPr>
            <a:r>
              <a:rPr lang="zh-TW" altLang="en-US" sz="3100" b="1" dirty="0">
                <a:solidFill>
                  <a:schemeClr val="accent2">
                    <a:lumMod val="75000"/>
                  </a:schemeClr>
                </a:solidFill>
                <a:latin typeface="+mn-ea"/>
              </a:rPr>
              <a:t>識別有輔導需要的學生及家長</a:t>
            </a:r>
            <a:endParaRPr lang="en-US" altLang="zh-TW" sz="3100" b="1" dirty="0">
              <a:solidFill>
                <a:schemeClr val="accent2">
                  <a:lumMod val="75000"/>
                </a:schemeClr>
              </a:solidFill>
              <a:latin typeface="+mn-ea"/>
            </a:endParaRPr>
          </a:p>
          <a:p>
            <a:pPr marL="808673" lvl="1" indent="-442913">
              <a:spcBef>
                <a:spcPts val="2400"/>
              </a:spcBef>
            </a:pPr>
            <a:r>
              <a:rPr lang="zh-TW" altLang="en-US" sz="3100" b="1" dirty="0">
                <a:solidFill>
                  <a:schemeClr val="accent2">
                    <a:lumMod val="75000"/>
                  </a:schemeClr>
                </a:solidFill>
                <a:latin typeface="+mn-ea"/>
              </a:rPr>
              <a:t>緊密與訓輔</a:t>
            </a:r>
            <a:r>
              <a:rPr lang="zh-TW" altLang="en-US" sz="3100" b="1" dirty="0" smtClean="0">
                <a:solidFill>
                  <a:schemeClr val="accent2">
                    <a:lumMod val="75000"/>
                  </a:schemeClr>
                </a:solidFill>
                <a:latin typeface="+mn-ea"/>
              </a:rPr>
              <a:t>組組員</a:t>
            </a:r>
            <a:r>
              <a:rPr lang="zh-TW" altLang="en-US" sz="3100" b="1" dirty="0">
                <a:solidFill>
                  <a:schemeClr val="accent2">
                    <a:lumMod val="75000"/>
                  </a:schemeClr>
                </a:solidFill>
                <a:latin typeface="+mn-ea"/>
              </a:rPr>
              <a:t>交流協作</a:t>
            </a:r>
            <a:endParaRPr lang="en-US" altLang="zh-TW" sz="3100" b="1" dirty="0">
              <a:solidFill>
                <a:schemeClr val="accent2">
                  <a:lumMod val="75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05333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568952" cy="720080"/>
          </a:xfrm>
        </p:spPr>
        <p:txBody>
          <a:bodyPr>
            <a:noAutofit/>
          </a:bodyPr>
          <a:lstStyle/>
          <a:p>
            <a:pPr lvl="0"/>
            <a:r>
              <a:rPr lang="zh-TW" altLang="en-US" sz="4000" b="1" dirty="0">
                <a:solidFill>
                  <a:srgbClr val="00B050"/>
                </a:solidFill>
                <a:latin typeface="+mj-ea"/>
              </a:rPr>
              <a:t>老師與社工在懷疑虐兒個案中之合作</a:t>
            </a:r>
            <a:endParaRPr lang="zh-HK" altLang="en-US" sz="4000" b="1" dirty="0">
              <a:solidFill>
                <a:srgbClr val="00B050"/>
              </a:solidFill>
              <a:latin typeface="+mj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>
            <a:noAutofit/>
          </a:bodyPr>
          <a:lstStyle/>
          <a:p>
            <a:pPr marL="442913" lvl="0" indent="-442913">
              <a:spcBef>
                <a:spcPts val="2400"/>
              </a:spcBef>
            </a:pPr>
            <a:r>
              <a:rPr lang="zh-TW" altLang="en-US" sz="3400" b="1" dirty="0">
                <a:solidFill>
                  <a:schemeClr val="accent2">
                    <a:lumMod val="75000"/>
                  </a:schemeClr>
                </a:solidFill>
                <a:latin typeface="+mn-ea"/>
              </a:rPr>
              <a:t>老師的角色：</a:t>
            </a:r>
            <a:endParaRPr lang="en-US" altLang="zh-TW" sz="3400" b="1" dirty="0">
              <a:solidFill>
                <a:schemeClr val="accent2">
                  <a:lumMod val="75000"/>
                </a:schemeClr>
              </a:solidFill>
              <a:latin typeface="+mn-ea"/>
            </a:endParaRPr>
          </a:p>
          <a:p>
            <a:pPr marL="808673" lvl="1" indent="-442913">
              <a:spcBef>
                <a:spcPts val="2400"/>
              </a:spcBef>
            </a:pPr>
            <a:r>
              <a:rPr lang="zh-TW" altLang="en-US" sz="3100" b="1" dirty="0">
                <a:solidFill>
                  <a:schemeClr val="accent2">
                    <a:lumMod val="75000"/>
                  </a:schemeClr>
                </a:solidFill>
                <a:latin typeface="+mn-ea"/>
              </a:rPr>
              <a:t>作為家長信任的學校代表</a:t>
            </a:r>
            <a:endParaRPr lang="en-US" altLang="zh-TW" sz="3100" b="1" dirty="0">
              <a:solidFill>
                <a:schemeClr val="accent2">
                  <a:lumMod val="75000"/>
                </a:schemeClr>
              </a:solidFill>
              <a:latin typeface="+mn-ea"/>
            </a:endParaRPr>
          </a:p>
          <a:p>
            <a:pPr marL="808673" lvl="1" indent="-442913">
              <a:spcBef>
                <a:spcPts val="2400"/>
              </a:spcBef>
            </a:pPr>
            <a:r>
              <a:rPr lang="zh-TW" altLang="en-US" sz="3100" b="1" dirty="0">
                <a:solidFill>
                  <a:schemeClr val="accent2">
                    <a:lumMod val="75000"/>
                  </a:schemeClr>
                </a:solidFill>
                <a:latin typeface="+mn-ea"/>
              </a:rPr>
              <a:t>通知校長和學校社工</a:t>
            </a:r>
            <a:endParaRPr lang="en-US" altLang="zh-TW" sz="3100" b="1" dirty="0">
              <a:solidFill>
                <a:schemeClr val="accent2">
                  <a:lumMod val="75000"/>
                </a:schemeClr>
              </a:solidFill>
              <a:latin typeface="+mn-ea"/>
            </a:endParaRPr>
          </a:p>
          <a:p>
            <a:pPr marL="808673" lvl="1" indent="-442913">
              <a:spcBef>
                <a:spcPts val="2400"/>
              </a:spcBef>
            </a:pPr>
            <a:r>
              <a:rPr lang="zh-TW" altLang="en-US" sz="3100" b="1" dirty="0">
                <a:solidFill>
                  <a:schemeClr val="accent2">
                    <a:lumMod val="75000"/>
                  </a:schemeClr>
                </a:solidFill>
                <a:latin typeface="+mn-ea"/>
              </a:rPr>
              <a:t>如有需要，陪同學生入院，在旁支援家長</a:t>
            </a:r>
            <a:endParaRPr lang="en-US" altLang="zh-TW" sz="3100" b="1" dirty="0">
              <a:solidFill>
                <a:schemeClr val="accent2">
                  <a:lumMod val="75000"/>
                </a:schemeClr>
              </a:solidFill>
              <a:latin typeface="+mn-ea"/>
            </a:endParaRPr>
          </a:p>
          <a:p>
            <a:pPr marL="808673" lvl="1" indent="-442913">
              <a:spcBef>
                <a:spcPts val="2400"/>
              </a:spcBef>
            </a:pPr>
            <a:r>
              <a:rPr lang="zh-TW" altLang="en-US" sz="3100" b="1" dirty="0">
                <a:solidFill>
                  <a:schemeClr val="accent2">
                    <a:lumMod val="75000"/>
                  </a:schemeClr>
                </a:solidFill>
                <a:latin typeface="+mn-ea"/>
              </a:rPr>
              <a:t>如學生因入院缺課，協助處理功課或校務事宜，探訪學生，聯絡家長表達慰問</a:t>
            </a:r>
            <a:endParaRPr lang="en-US" altLang="zh-TW" sz="3100" b="1" dirty="0">
              <a:solidFill>
                <a:schemeClr val="accent2">
                  <a:lumMod val="75000"/>
                </a:schemeClr>
              </a:solidFill>
              <a:latin typeface="+mn-ea"/>
            </a:endParaRPr>
          </a:p>
          <a:p>
            <a:pPr marL="808673" lvl="1" indent="-442913">
              <a:spcBef>
                <a:spcPts val="2400"/>
              </a:spcBef>
            </a:pPr>
            <a:r>
              <a:rPr lang="zh-TW" altLang="en-US" sz="3100" b="1" dirty="0">
                <a:solidFill>
                  <a:schemeClr val="accent2">
                    <a:lumMod val="75000"/>
                  </a:schemeClr>
                </a:solidFill>
                <a:latin typeface="+mn-ea"/>
              </a:rPr>
              <a:t>如有需要，出席多專業個案會議</a:t>
            </a:r>
            <a:endParaRPr lang="en-US" altLang="zh-TW" sz="3100" b="1" dirty="0">
              <a:solidFill>
                <a:schemeClr val="accent2">
                  <a:lumMod val="75000"/>
                </a:schemeClr>
              </a:solidFill>
              <a:latin typeface="+mn-ea"/>
            </a:endParaRPr>
          </a:p>
          <a:p>
            <a:pPr marL="808673" lvl="1" indent="-442913">
              <a:spcBef>
                <a:spcPts val="2400"/>
              </a:spcBef>
            </a:pPr>
            <a:endParaRPr lang="en-US" altLang="zh-TW" sz="3100" b="1" dirty="0">
              <a:solidFill>
                <a:schemeClr val="accent2">
                  <a:lumMod val="75000"/>
                </a:schemeClr>
              </a:solidFill>
              <a:latin typeface="+mn-ea"/>
            </a:endParaRPr>
          </a:p>
          <a:p>
            <a:pPr marL="808673" lvl="1" indent="-442913">
              <a:spcBef>
                <a:spcPts val="2400"/>
              </a:spcBef>
            </a:pPr>
            <a:endParaRPr lang="en-US" altLang="zh-TW" sz="3100" b="1" dirty="0">
              <a:solidFill>
                <a:schemeClr val="accent2">
                  <a:lumMod val="75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4016750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7467600" cy="998984"/>
          </a:xfrm>
        </p:spPr>
        <p:txBody>
          <a:bodyPr>
            <a:normAutofit/>
          </a:bodyPr>
          <a:lstStyle/>
          <a:p>
            <a:pPr lvl="0"/>
            <a:r>
              <a:rPr lang="zh-TW" altLang="en-US" sz="4800" b="1" dirty="0">
                <a:solidFill>
                  <a:srgbClr val="00B050"/>
                </a:solidFill>
                <a:latin typeface="+mj-ea"/>
              </a:rPr>
              <a:t>個案分享</a:t>
            </a:r>
            <a:endParaRPr lang="zh-HK" altLang="en-US" sz="4800" b="1" dirty="0">
              <a:solidFill>
                <a:srgbClr val="00B050"/>
              </a:solidFill>
              <a:latin typeface="+mj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1628800"/>
            <a:ext cx="8147248" cy="4896544"/>
          </a:xfrm>
        </p:spPr>
        <p:txBody>
          <a:bodyPr>
            <a:normAutofit/>
          </a:bodyPr>
          <a:lstStyle/>
          <a:p>
            <a:pPr marL="442913" lvl="0" indent="-442913">
              <a:spcBef>
                <a:spcPts val="3000"/>
              </a:spcBef>
            </a:pPr>
            <a:r>
              <a:rPr lang="zh-TW" altLang="en-US" sz="3600" b="1" dirty="0">
                <a:solidFill>
                  <a:schemeClr val="accent2">
                    <a:lumMod val="75000"/>
                  </a:schemeClr>
                </a:solidFill>
                <a:latin typeface="+mn-ea"/>
              </a:rPr>
              <a:t>學校的角色和責任：</a:t>
            </a:r>
            <a:endParaRPr lang="en-US" altLang="zh-TW" sz="3600" b="1" dirty="0">
              <a:solidFill>
                <a:schemeClr val="accent2">
                  <a:lumMod val="75000"/>
                </a:schemeClr>
              </a:solidFill>
              <a:latin typeface="+mn-ea"/>
            </a:endParaRPr>
          </a:p>
          <a:p>
            <a:pPr marL="808673" lvl="1" indent="-442913">
              <a:spcBef>
                <a:spcPts val="3000"/>
              </a:spcBef>
            </a:pPr>
            <a:r>
              <a:rPr lang="zh-TW" altLang="en-US" sz="3300" b="1" dirty="0">
                <a:solidFill>
                  <a:schemeClr val="accent2">
                    <a:lumMod val="75000"/>
                  </a:schemeClr>
                </a:solidFill>
                <a:latin typeface="+mn-ea"/>
              </a:rPr>
              <a:t>角度：</a:t>
            </a:r>
            <a:r>
              <a:rPr lang="zh-TW" altLang="en-US" sz="3300" b="1" dirty="0">
                <a:solidFill>
                  <a:srgbClr val="CC00CC"/>
                </a:solidFill>
                <a:latin typeface="+mn-ea"/>
              </a:rPr>
              <a:t>保護</a:t>
            </a:r>
            <a:r>
              <a:rPr lang="zh-TW" altLang="en-US" sz="3300" b="1" dirty="0">
                <a:solidFill>
                  <a:schemeClr val="accent2">
                    <a:lumMod val="75000"/>
                  </a:schemeClr>
                </a:solidFill>
                <a:latin typeface="+mn-ea"/>
              </a:rPr>
              <a:t>家庭及兒童</a:t>
            </a:r>
            <a:endParaRPr lang="en-US" altLang="zh-TW" sz="3300" b="1" dirty="0">
              <a:solidFill>
                <a:schemeClr val="accent2">
                  <a:lumMod val="75000"/>
                </a:schemeClr>
              </a:solidFill>
              <a:latin typeface="+mn-ea"/>
            </a:endParaRPr>
          </a:p>
          <a:p>
            <a:pPr marL="808673" lvl="1" indent="-442913">
              <a:spcBef>
                <a:spcPts val="3000"/>
              </a:spcBef>
            </a:pPr>
            <a:r>
              <a:rPr lang="zh-TW" altLang="en-US" sz="3300" b="1" dirty="0">
                <a:solidFill>
                  <a:schemeClr val="accent2">
                    <a:lumMod val="75000"/>
                  </a:schemeClr>
                </a:solidFill>
                <a:latin typeface="+mn-ea"/>
              </a:rPr>
              <a:t>角色：</a:t>
            </a:r>
            <a:r>
              <a:rPr lang="zh-TW" altLang="en-US" sz="3300" b="1" dirty="0">
                <a:solidFill>
                  <a:srgbClr val="CC00CC"/>
                </a:solidFill>
                <a:latin typeface="+mn-ea"/>
              </a:rPr>
              <a:t>同行支援</a:t>
            </a:r>
            <a:endParaRPr lang="en-US" altLang="zh-TW" sz="3300" b="1" dirty="0">
              <a:solidFill>
                <a:srgbClr val="CC00CC"/>
              </a:solidFill>
              <a:latin typeface="+mn-ea"/>
            </a:endParaRPr>
          </a:p>
          <a:p>
            <a:pPr marL="808673" lvl="1" indent="-442913">
              <a:spcBef>
                <a:spcPts val="3000"/>
              </a:spcBef>
            </a:pPr>
            <a:r>
              <a:rPr lang="zh-TW" altLang="en-US" sz="3300" b="1" dirty="0">
                <a:solidFill>
                  <a:schemeClr val="accent2">
                    <a:lumMod val="75000"/>
                  </a:schemeClr>
                </a:solidFill>
                <a:latin typeface="+mn-ea"/>
              </a:rPr>
              <a:t>解釋啟動機制的目的、需要及程序。</a:t>
            </a:r>
            <a:endParaRPr lang="en-US" altLang="zh-TW" sz="3300" b="1" dirty="0">
              <a:solidFill>
                <a:schemeClr val="accent2">
                  <a:lumMod val="75000"/>
                </a:schemeClr>
              </a:solidFill>
              <a:latin typeface="+mn-ea"/>
            </a:endParaRPr>
          </a:p>
          <a:p>
            <a:pPr marL="808673" lvl="1" indent="-442913">
              <a:spcBef>
                <a:spcPts val="3000"/>
              </a:spcBef>
            </a:pPr>
            <a:r>
              <a:rPr lang="zh-TW" altLang="en-US" sz="3300" b="1" dirty="0">
                <a:solidFill>
                  <a:schemeClr val="accent2">
                    <a:lumMod val="75000"/>
                  </a:schemeClr>
                </a:solidFill>
                <a:latin typeface="+mn-ea"/>
              </a:rPr>
              <a:t>解答和釋除家長的</a:t>
            </a:r>
            <a:r>
              <a:rPr lang="en-US" altLang="zh-TW" sz="3300" b="1" dirty="0" err="1">
                <a:solidFill>
                  <a:schemeClr val="accent2">
                    <a:lumMod val="75000"/>
                  </a:schemeClr>
                </a:solidFill>
                <a:latin typeface="+mn-ea"/>
              </a:rPr>
              <a:t>疑慮，安撫負面情緒</a:t>
            </a:r>
            <a:r>
              <a:rPr lang="en-US" altLang="zh-TW" sz="3300" b="1" dirty="0">
                <a:solidFill>
                  <a:schemeClr val="accent2">
                    <a:lumMod val="75000"/>
                  </a:schemeClr>
                </a:solidFill>
                <a:latin typeface="+mn-ea"/>
              </a:rPr>
              <a:t>(</a:t>
            </a:r>
            <a:r>
              <a:rPr lang="en-US" altLang="zh-TW" sz="3300" b="1" dirty="0" err="1">
                <a:solidFill>
                  <a:schemeClr val="accent2">
                    <a:lumMod val="75000"/>
                  </a:schemeClr>
                </a:solidFill>
                <a:latin typeface="+mn-ea"/>
              </a:rPr>
              <a:t>擔心、害怕和惱怒等</a:t>
            </a:r>
            <a:r>
              <a:rPr lang="en-US" altLang="zh-TW" sz="3300" b="1" dirty="0">
                <a:solidFill>
                  <a:schemeClr val="accent2">
                    <a:lumMod val="75000"/>
                  </a:schemeClr>
                </a:solidFill>
                <a:latin typeface="+mn-ea"/>
              </a:rPr>
              <a:t>)。</a:t>
            </a:r>
          </a:p>
          <a:p>
            <a:pPr marL="808673" lvl="1" indent="-442913">
              <a:spcBef>
                <a:spcPts val="3000"/>
              </a:spcBef>
            </a:pPr>
            <a:endParaRPr lang="en-US" altLang="zh-TW" sz="3300" b="1" dirty="0">
              <a:solidFill>
                <a:schemeClr val="accent2">
                  <a:lumMod val="75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9334156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7467600" cy="998984"/>
          </a:xfrm>
        </p:spPr>
        <p:txBody>
          <a:bodyPr>
            <a:normAutofit/>
          </a:bodyPr>
          <a:lstStyle/>
          <a:p>
            <a:pPr lvl="0"/>
            <a:r>
              <a:rPr lang="zh-TW" altLang="en-US" sz="4800" b="1" dirty="0">
                <a:solidFill>
                  <a:srgbClr val="00B050"/>
                </a:solidFill>
                <a:latin typeface="+mj-ea"/>
              </a:rPr>
              <a:t>個案分享</a:t>
            </a:r>
            <a:endParaRPr lang="zh-HK" altLang="en-US" sz="4800" b="1" dirty="0">
              <a:solidFill>
                <a:srgbClr val="00B050"/>
              </a:solidFill>
              <a:latin typeface="+mj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1628800"/>
            <a:ext cx="8147248" cy="4896544"/>
          </a:xfrm>
        </p:spPr>
        <p:txBody>
          <a:bodyPr>
            <a:normAutofit/>
          </a:bodyPr>
          <a:lstStyle/>
          <a:p>
            <a:pPr marL="442913" lvl="0" indent="-442913">
              <a:spcBef>
                <a:spcPts val="3000"/>
              </a:spcBef>
            </a:pPr>
            <a:r>
              <a:rPr lang="zh-TW" altLang="en-US" sz="3600" b="1" dirty="0">
                <a:solidFill>
                  <a:schemeClr val="accent2">
                    <a:lumMod val="75000"/>
                  </a:schemeClr>
                </a:solidFill>
                <a:latin typeface="+mn-ea"/>
              </a:rPr>
              <a:t>如何與家長保持良好互信關係</a:t>
            </a:r>
            <a:endParaRPr lang="en-US" altLang="zh-TW" sz="3600" b="1" dirty="0">
              <a:solidFill>
                <a:schemeClr val="accent2">
                  <a:lumMod val="75000"/>
                </a:schemeClr>
              </a:solidFill>
              <a:latin typeface="+mn-ea"/>
            </a:endParaRPr>
          </a:p>
          <a:p>
            <a:pPr marL="808673" lvl="1" indent="-442913">
              <a:spcBef>
                <a:spcPts val="3000"/>
              </a:spcBef>
            </a:pPr>
            <a:r>
              <a:rPr lang="zh-TW" altLang="en-US" sz="3300" b="1" dirty="0">
                <a:solidFill>
                  <a:schemeClr val="accent2">
                    <a:lumMod val="75000"/>
                  </a:schemeClr>
                </a:solidFill>
                <a:latin typeface="+mn-ea"/>
              </a:rPr>
              <a:t>緊密聯繫，真切關心</a:t>
            </a:r>
            <a:endParaRPr lang="en-US" altLang="zh-TW" sz="3300" b="1" dirty="0">
              <a:solidFill>
                <a:schemeClr val="accent2">
                  <a:lumMod val="75000"/>
                </a:schemeClr>
              </a:solidFill>
              <a:latin typeface="+mn-ea"/>
            </a:endParaRPr>
          </a:p>
          <a:p>
            <a:pPr marL="808673" lvl="1" indent="-442913">
              <a:spcBef>
                <a:spcPts val="3000"/>
              </a:spcBef>
            </a:pPr>
            <a:r>
              <a:rPr lang="zh-TW" altLang="en-US" sz="3300" b="1" dirty="0">
                <a:solidFill>
                  <a:schemeClr val="accent2">
                    <a:lumMod val="75000"/>
                  </a:schemeClr>
                </a:solidFill>
                <a:latin typeface="+mn-ea"/>
              </a:rPr>
              <a:t>舉報事件</a:t>
            </a:r>
            <a:r>
              <a:rPr lang="en-US" altLang="zh-TW" sz="3300" b="1" dirty="0" err="1">
                <a:solidFill>
                  <a:schemeClr val="accent2">
                    <a:lumMod val="75000"/>
                  </a:schemeClr>
                </a:solidFill>
                <a:latin typeface="+mn-ea"/>
              </a:rPr>
              <a:t>等於</a:t>
            </a:r>
            <a:endParaRPr lang="en-US" altLang="zh-TW" sz="3300" b="1" dirty="0">
              <a:solidFill>
                <a:schemeClr val="accent2">
                  <a:lumMod val="75000"/>
                </a:schemeClr>
              </a:solidFill>
              <a:latin typeface="+mn-ea"/>
            </a:endParaRPr>
          </a:p>
          <a:p>
            <a:pPr marL="1082993" lvl="2" indent="-442913">
              <a:spcBef>
                <a:spcPts val="3000"/>
              </a:spcBef>
            </a:pPr>
            <a:r>
              <a:rPr lang="zh-TW" altLang="en-US" sz="3000" b="1" dirty="0">
                <a:solidFill>
                  <a:schemeClr val="accent2">
                    <a:lumMod val="75000"/>
                  </a:schemeClr>
                </a:solidFill>
                <a:latin typeface="+mn-ea"/>
              </a:rPr>
              <a:t>家校關係決裂</a:t>
            </a:r>
            <a:r>
              <a:rPr lang="en-US" altLang="zh-TW" sz="3000" b="1" dirty="0">
                <a:solidFill>
                  <a:schemeClr val="accent2">
                    <a:lumMod val="75000"/>
                  </a:schemeClr>
                </a:solidFill>
                <a:latin typeface="+mn-ea"/>
              </a:rPr>
              <a:t>?</a:t>
            </a:r>
          </a:p>
          <a:p>
            <a:pPr marL="1082993" lvl="2" indent="-442913">
              <a:spcBef>
                <a:spcPts val="3000"/>
              </a:spcBef>
            </a:pPr>
            <a:r>
              <a:rPr lang="zh-TW" altLang="en-US" sz="3000" b="1" dirty="0">
                <a:solidFill>
                  <a:schemeClr val="accent2">
                    <a:lumMod val="75000"/>
                  </a:schemeClr>
                </a:solidFill>
                <a:latin typeface="+mn-ea"/>
              </a:rPr>
              <a:t>家庭破裂</a:t>
            </a:r>
            <a:r>
              <a:rPr lang="en-US" altLang="zh-TW" sz="3000" b="1" dirty="0">
                <a:solidFill>
                  <a:schemeClr val="accent2">
                    <a:lumMod val="75000"/>
                  </a:schemeClr>
                </a:solidFill>
                <a:latin typeface="+mn-ea"/>
              </a:rPr>
              <a:t>?</a:t>
            </a:r>
            <a:r>
              <a:rPr lang="zh-TW" altLang="en-US" sz="3000" b="1" dirty="0">
                <a:solidFill>
                  <a:schemeClr val="accent2">
                    <a:lumMod val="75000"/>
                  </a:schemeClr>
                </a:solidFill>
                <a:latin typeface="+mn-ea"/>
              </a:rPr>
              <a:t>骨肉分離</a:t>
            </a:r>
            <a:r>
              <a:rPr lang="en-US" altLang="zh-TW" sz="3000" b="1" dirty="0">
                <a:solidFill>
                  <a:schemeClr val="accent2">
                    <a:lumMod val="75000"/>
                  </a:schemeClr>
                </a:solidFill>
                <a:latin typeface="+mn-ea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21811599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7467600" cy="998984"/>
          </a:xfrm>
        </p:spPr>
        <p:txBody>
          <a:bodyPr>
            <a:normAutofit/>
          </a:bodyPr>
          <a:lstStyle/>
          <a:p>
            <a:pPr lvl="0"/>
            <a:r>
              <a:rPr lang="zh-TW" altLang="en-US" sz="4800" b="1" dirty="0">
                <a:solidFill>
                  <a:srgbClr val="00B050"/>
                </a:solidFill>
                <a:latin typeface="+mj-ea"/>
              </a:rPr>
              <a:t>危機過後</a:t>
            </a:r>
            <a:r>
              <a:rPr lang="en-US" altLang="zh-TW" sz="4800" b="1" dirty="0">
                <a:solidFill>
                  <a:srgbClr val="00B050"/>
                </a:solidFill>
                <a:latin typeface="+mj-ea"/>
              </a:rPr>
              <a:t>...</a:t>
            </a:r>
            <a:endParaRPr lang="zh-HK" altLang="en-US" sz="4800" b="1" dirty="0">
              <a:solidFill>
                <a:srgbClr val="00B050"/>
              </a:solidFill>
              <a:latin typeface="+mj-ea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95536" y="1628800"/>
            <a:ext cx="8147248" cy="4896544"/>
          </a:xfrm>
        </p:spPr>
        <p:txBody>
          <a:bodyPr>
            <a:normAutofit/>
          </a:bodyPr>
          <a:lstStyle/>
          <a:p>
            <a:pPr marL="442913" lvl="0" indent="-442913">
              <a:spcBef>
                <a:spcPts val="3000"/>
              </a:spcBef>
            </a:pPr>
            <a:r>
              <a:rPr lang="zh-TW" altLang="en-US" sz="3000" b="1" dirty="0">
                <a:solidFill>
                  <a:schemeClr val="accent2">
                    <a:lumMod val="75000"/>
                  </a:schemeClr>
                </a:solidFill>
                <a:latin typeface="+mn-ea"/>
              </a:rPr>
              <a:t>協助學生復課適應、重上學習軌道</a:t>
            </a:r>
            <a:endParaRPr lang="en-US" altLang="zh-TW" sz="3000" b="1" dirty="0">
              <a:solidFill>
                <a:schemeClr val="accent2">
                  <a:lumMod val="75000"/>
                </a:schemeClr>
              </a:solidFill>
              <a:latin typeface="+mn-ea"/>
            </a:endParaRPr>
          </a:p>
          <a:p>
            <a:pPr marL="442913" lvl="0" indent="-442913">
              <a:spcBef>
                <a:spcPts val="3000"/>
              </a:spcBef>
            </a:pPr>
            <a:r>
              <a:rPr lang="zh-TW" altLang="en-US" sz="3000" b="1" dirty="0">
                <a:solidFill>
                  <a:schemeClr val="accent2">
                    <a:lumMod val="75000"/>
                  </a:schemeClr>
                </a:solidFill>
                <a:latin typeface="+mn-ea"/>
              </a:rPr>
              <a:t>執行福利計劃</a:t>
            </a:r>
            <a:r>
              <a:rPr lang="en-US" altLang="zh-TW" sz="3000" b="1" dirty="0">
                <a:solidFill>
                  <a:schemeClr val="accent2">
                    <a:lumMod val="75000"/>
                  </a:schemeClr>
                </a:solidFill>
                <a:latin typeface="+mn-ea"/>
              </a:rPr>
              <a:t>—</a:t>
            </a:r>
            <a:r>
              <a:rPr lang="en-US" altLang="zh-TW" sz="3000" b="1" dirty="0" err="1">
                <a:solidFill>
                  <a:schemeClr val="accent2">
                    <a:lumMod val="75000"/>
                  </a:schemeClr>
                </a:solidFill>
                <a:latin typeface="+mn-ea"/>
              </a:rPr>
              <a:t>學校支援計劃</a:t>
            </a:r>
            <a:endParaRPr lang="en-US" altLang="zh-TW" sz="3000" b="1" dirty="0">
              <a:solidFill>
                <a:schemeClr val="accent2">
                  <a:lumMod val="75000"/>
                </a:schemeClr>
              </a:solidFill>
              <a:latin typeface="+mn-ea"/>
            </a:endParaRPr>
          </a:p>
          <a:p>
            <a:pPr marL="442913" lvl="0" indent="-442913">
              <a:spcBef>
                <a:spcPts val="3000"/>
              </a:spcBef>
            </a:pPr>
            <a:r>
              <a:rPr lang="zh-TW" altLang="en-US" sz="3000" b="1" dirty="0">
                <a:solidFill>
                  <a:schemeClr val="accent2">
                    <a:lumMod val="75000"/>
                  </a:schemeClr>
                </a:solidFill>
                <a:latin typeface="+mn-ea"/>
              </a:rPr>
              <a:t>多專業協作交流，促進家庭復和</a:t>
            </a:r>
            <a:endParaRPr lang="en-US" altLang="zh-TW" sz="3000" b="1" dirty="0">
              <a:solidFill>
                <a:schemeClr val="accent2">
                  <a:lumMod val="75000"/>
                </a:schemeClr>
              </a:solidFill>
              <a:latin typeface="+mn-ea"/>
            </a:endParaRPr>
          </a:p>
          <a:p>
            <a:pPr marL="0" lvl="0" indent="0">
              <a:spcBef>
                <a:spcPts val="3000"/>
              </a:spcBef>
              <a:buNone/>
            </a:pPr>
            <a:endParaRPr lang="en-US" altLang="zh-TW" sz="3000" b="1" dirty="0">
              <a:solidFill>
                <a:schemeClr val="accent2">
                  <a:lumMod val="75000"/>
                </a:schemeClr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885222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6A140405B7A4D4DB671BC55BC966BAA" ma:contentTypeVersion="0" ma:contentTypeDescription="Create a new document." ma:contentTypeScope="" ma:versionID="f7e5ee24bc16741a6ac306dc8bf18322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C9EC3AD-5397-41CD-9F17-4FC1375FA39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D4B8CDA-FBF7-4599-B47B-6800C4DAA338}">
  <ds:schemaRefs>
    <ds:schemaRef ds:uri="http://purl.org/dc/dcmitype/"/>
    <ds:schemaRef ds:uri="http://purl.org/dc/elements/1.1/"/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http://schemas.openxmlformats.org/package/2006/metadata/core-properties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6FE3342A-5AC3-443A-8605-306369AC2EC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589</TotalTime>
  <Words>295</Words>
  <Application>Microsoft Office PowerPoint</Application>
  <PresentationFormat>如螢幕大小 (4:3)</PresentationFormat>
  <Paragraphs>44</Paragraphs>
  <Slides>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8</vt:i4>
      </vt:variant>
    </vt:vector>
  </HeadingPairs>
  <TitlesOfParts>
    <vt:vector size="13" baseType="lpstr">
      <vt:lpstr>新細明體</vt:lpstr>
      <vt:lpstr>Arial</vt:lpstr>
      <vt:lpstr>Calibri</vt:lpstr>
      <vt:lpstr>Calibri Light</vt:lpstr>
      <vt:lpstr>Office 佈景主題</vt:lpstr>
      <vt:lpstr>「識別、預防及處理 懷疑虐待兒童個案」研討會 </vt:lpstr>
      <vt:lpstr>學校的預防工作</vt:lpstr>
      <vt:lpstr>學校的預防工作</vt:lpstr>
      <vt:lpstr>老師與社工在懷疑虐兒個案中之合作</vt:lpstr>
      <vt:lpstr>老師與社工在懷疑虐兒個案中之合作</vt:lpstr>
      <vt:lpstr>個案分享</vt:lpstr>
      <vt:lpstr>個案分享</vt:lpstr>
      <vt:lpstr>危機過後...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「自理學習小挑戰」 校本輔導活動</dc:title>
  <dc:creator>雷芷晴</dc:creator>
  <cp:lastModifiedBy>TSE, Ngar-yee Ivy</cp:lastModifiedBy>
  <cp:revision>69</cp:revision>
  <cp:lastPrinted>2018-11-01T02:19:29Z</cp:lastPrinted>
  <dcterms:created xsi:type="dcterms:W3CDTF">2018-10-02T05:52:29Z</dcterms:created>
  <dcterms:modified xsi:type="dcterms:W3CDTF">2018-11-19T02:33:37Z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0x01010026A140405B7A4D4DB671BC55BC966BAA</vt:lpwstr>
  </property>
</Properties>
</file>