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4"/>
  </p:sldMasterIdLst>
  <p:notesMasterIdLst>
    <p:notesMasterId r:id="rId74"/>
  </p:notesMasterIdLst>
  <p:handoutMasterIdLst>
    <p:handoutMasterId r:id="rId75"/>
  </p:handoutMasterIdLst>
  <p:sldIdLst>
    <p:sldId id="994" r:id="rId5"/>
    <p:sldId id="636" r:id="rId6"/>
    <p:sldId id="982" r:id="rId7"/>
    <p:sldId id="978" r:id="rId8"/>
    <p:sldId id="979" r:id="rId9"/>
    <p:sldId id="980" r:id="rId10"/>
    <p:sldId id="937" r:id="rId11"/>
    <p:sldId id="939" r:id="rId12"/>
    <p:sldId id="941" r:id="rId13"/>
    <p:sldId id="943" r:id="rId14"/>
    <p:sldId id="944" r:id="rId15"/>
    <p:sldId id="991" r:id="rId16"/>
    <p:sldId id="967" r:id="rId17"/>
    <p:sldId id="981" r:id="rId18"/>
    <p:sldId id="976" r:id="rId19"/>
    <p:sldId id="977" r:id="rId20"/>
    <p:sldId id="988" r:id="rId21"/>
    <p:sldId id="990" r:id="rId22"/>
    <p:sldId id="992" r:id="rId23"/>
    <p:sldId id="987" r:id="rId24"/>
    <p:sldId id="983" r:id="rId25"/>
    <p:sldId id="995" r:id="rId26"/>
    <p:sldId id="968" r:id="rId27"/>
    <p:sldId id="984" r:id="rId28"/>
    <p:sldId id="985" r:id="rId29"/>
    <p:sldId id="947" r:id="rId30"/>
    <p:sldId id="948" r:id="rId31"/>
    <p:sldId id="949" r:id="rId32"/>
    <p:sldId id="951" r:id="rId33"/>
    <p:sldId id="952" r:id="rId34"/>
    <p:sldId id="953" r:id="rId35"/>
    <p:sldId id="954" r:id="rId36"/>
    <p:sldId id="986" r:id="rId37"/>
    <p:sldId id="961" r:id="rId38"/>
    <p:sldId id="962" r:id="rId39"/>
    <p:sldId id="963" r:id="rId40"/>
    <p:sldId id="964" r:id="rId41"/>
    <p:sldId id="965" r:id="rId42"/>
    <p:sldId id="872" r:id="rId43"/>
    <p:sldId id="873" r:id="rId44"/>
    <p:sldId id="928" r:id="rId45"/>
    <p:sldId id="929" r:id="rId46"/>
    <p:sldId id="930" r:id="rId47"/>
    <p:sldId id="875" r:id="rId48"/>
    <p:sldId id="884" r:id="rId49"/>
    <p:sldId id="887" r:id="rId50"/>
    <p:sldId id="876" r:id="rId51"/>
    <p:sldId id="878" r:id="rId52"/>
    <p:sldId id="877" r:id="rId53"/>
    <p:sldId id="888" r:id="rId54"/>
    <p:sldId id="879" r:id="rId55"/>
    <p:sldId id="881" r:id="rId56"/>
    <p:sldId id="882" r:id="rId57"/>
    <p:sldId id="883" r:id="rId58"/>
    <p:sldId id="927" r:id="rId59"/>
    <p:sldId id="889" r:id="rId60"/>
    <p:sldId id="890" r:id="rId61"/>
    <p:sldId id="891" r:id="rId62"/>
    <p:sldId id="892" r:id="rId63"/>
    <p:sldId id="895" r:id="rId64"/>
    <p:sldId id="896" r:id="rId65"/>
    <p:sldId id="897" r:id="rId66"/>
    <p:sldId id="933" r:id="rId67"/>
    <p:sldId id="934" r:id="rId68"/>
    <p:sldId id="899" r:id="rId69"/>
    <p:sldId id="911" r:id="rId70"/>
    <p:sldId id="912" r:id="rId71"/>
    <p:sldId id="919" r:id="rId72"/>
    <p:sldId id="864" r:id="rId73"/>
  </p:sldIdLst>
  <p:sldSz cx="9144000" cy="6858000" type="screen4x3"/>
  <p:notesSz cx="6783388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CC"/>
    <a:srgbClr val="FF00FF"/>
    <a:srgbClr val="CCFF33"/>
    <a:srgbClr val="339933"/>
    <a:srgbClr val="660066"/>
    <a:srgbClr val="008000"/>
    <a:srgbClr val="CC99FF"/>
    <a:srgbClr val="FF99FF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7266" autoAdjust="0"/>
  </p:normalViewPr>
  <p:slideViewPr>
    <p:cSldViewPr>
      <p:cViewPr varScale="1">
        <p:scale>
          <a:sx n="84" d="100"/>
          <a:sy n="84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E5675-5A4C-488A-9095-F6FA75C96D2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4C341B2-CEF1-4763-96A4-64B6A0677A8F}">
      <dgm:prSet custT="1"/>
      <dgm:spPr>
        <a:solidFill>
          <a:srgbClr val="99FFCC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dirty="0" smtClean="0">
              <a:solidFill>
                <a:srgbClr val="0000CC"/>
              </a:solidFill>
            </a:rPr>
            <a:t>宣傳教育</a:t>
          </a:r>
          <a:endParaRPr lang="en-US" altLang="zh-TW" sz="3600" b="1" u="none" dirty="0" smtClean="0">
            <a:solidFill>
              <a:srgbClr val="0000CC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dirty="0" smtClean="0">
              <a:solidFill>
                <a:srgbClr val="0000CC"/>
              </a:solidFill>
            </a:rPr>
            <a:t>預防問題</a:t>
          </a:r>
          <a:endParaRPr lang="en-US" altLang="zh-TW" sz="3600" b="1" u="none" dirty="0" smtClean="0">
            <a:solidFill>
              <a:srgbClr val="0000CC"/>
            </a:solidFill>
          </a:endParaRPr>
        </a:p>
      </dgm:t>
    </dgm:pt>
    <dgm:pt modelId="{FDE57EE3-514B-4511-9E6A-7E0F80345F96}" type="par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E587F448-A757-4DA7-B5FB-233468D8FC9F}" type="sib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11DAAF0B-7DF8-44D1-956D-70D61E4DBB10}">
      <dgm:prSet custT="1"/>
      <dgm:spPr>
        <a:solidFill>
          <a:srgbClr val="FF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24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zh-TW" altLang="en-US" sz="3600" b="1" dirty="0" smtClean="0">
              <a:solidFill>
                <a:srgbClr val="FF0000"/>
              </a:solidFill>
              <a:latin typeface="+mn-ea"/>
              <a:ea typeface="+mn-ea"/>
            </a:rPr>
            <a:t>專門服務</a:t>
          </a: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zh-TW" altLang="en-US" sz="3600" b="1" dirty="0" smtClean="0">
              <a:solidFill>
                <a:srgbClr val="FF0000"/>
              </a:solidFill>
              <a:latin typeface="+mn-ea"/>
              <a:ea typeface="+mn-ea"/>
            </a:rPr>
            <a:t>處理危機</a:t>
          </a: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</dgm:t>
    </dgm:pt>
    <dgm:pt modelId="{DB194AF5-D159-45D2-ACA1-183BDB59B65A}" type="par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C6E87730-7B52-4BA8-A212-F8983430251F}" type="sib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BF338DD4-6833-4AED-83DB-2CEF38F745B8}">
      <dgm:prSet custT="1"/>
      <dgm:spPr>
        <a:solidFill>
          <a:srgbClr val="99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dirty="0" smtClean="0">
              <a:solidFill>
                <a:srgbClr val="9900CC"/>
              </a:solidFill>
            </a:rPr>
            <a:t>識別 </a:t>
          </a:r>
          <a:endParaRPr lang="en-US" altLang="zh-TW" sz="3600" b="1" dirty="0" smtClean="0">
            <a:solidFill>
              <a:srgbClr val="9900CC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支援</a:t>
          </a: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dirty="0" smtClean="0"/>
        </a:p>
      </dgm:t>
    </dgm:pt>
    <dgm:pt modelId="{7E761086-AF20-4C7A-991D-607337FE69B4}" type="sib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0B31221F-B0B3-4D5C-84AD-C3B4D9ADC072}" type="par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80ECEAFE-773F-47DB-8DA2-BACC6136D070}" type="pres">
      <dgm:prSet presAssocID="{29CE5675-5A4C-488A-9095-F6FA75C96D2E}" presName="Name0" presStyleCnt="0">
        <dgm:presLayoutVars>
          <dgm:dir/>
          <dgm:animLvl val="lvl"/>
          <dgm:resizeHandles val="exact"/>
        </dgm:presLayoutVars>
      </dgm:prSet>
      <dgm:spPr/>
    </dgm:pt>
    <dgm:pt modelId="{C3E7CAF6-31DB-4ED0-A8A0-0C02D1121944}" type="pres">
      <dgm:prSet presAssocID="{11DAAF0B-7DF8-44D1-956D-70D61E4DBB10}" presName="Name8" presStyleCnt="0"/>
      <dgm:spPr/>
    </dgm:pt>
    <dgm:pt modelId="{2A1F48C9-9E11-4531-A307-2E6ADDBB2A0C}" type="pres">
      <dgm:prSet presAssocID="{11DAAF0B-7DF8-44D1-956D-70D61E4DBB10}" presName="level" presStyleLbl="node1" presStyleIdx="0" presStyleCnt="3" custScaleX="100049" custScaleY="103514" custLinFactNeighborY="-1551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45FCCCC-7FDB-4F6C-9D48-D601ABA78499}" type="pres">
      <dgm:prSet presAssocID="{11DAAF0B-7DF8-44D1-956D-70D61E4DBB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9F4EA12-C6D2-4783-A787-DEADF88D72AE}" type="pres">
      <dgm:prSet presAssocID="{BF338DD4-6833-4AED-83DB-2CEF38F745B8}" presName="Name8" presStyleCnt="0"/>
      <dgm:spPr/>
    </dgm:pt>
    <dgm:pt modelId="{0FC32B7B-0F1E-4E17-A24C-12563888C7AA}" type="pres">
      <dgm:prSet presAssocID="{BF338DD4-6833-4AED-83DB-2CEF38F745B8}" presName="level" presStyleLbl="node1" presStyleIdx="1" presStyleCnt="3" custScaleX="100234" custScaleY="7797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497B197-611D-437B-BDDE-1A60BD26A2AA}" type="pres">
      <dgm:prSet presAssocID="{BF338DD4-6833-4AED-83DB-2CEF38F745B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7D51ADC-0D3A-4C22-A61E-4D9CF3AEF053}" type="pres">
      <dgm:prSet presAssocID="{C4C341B2-CEF1-4763-96A4-64B6A0677A8F}" presName="Name8" presStyleCnt="0"/>
      <dgm:spPr/>
    </dgm:pt>
    <dgm:pt modelId="{522E78AD-C2B2-445F-9907-4D381280D0D8}" type="pres">
      <dgm:prSet presAssocID="{C4C341B2-CEF1-4763-96A4-64B6A0677A8F}" presName="level" presStyleLbl="node1" presStyleIdx="2" presStyleCnt="3" custScaleY="71595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5AEB952-38DA-4820-9B50-86167DC5024B}" type="pres">
      <dgm:prSet presAssocID="{C4C341B2-CEF1-4763-96A4-64B6A0677A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02DD8887-C3DE-4FAC-98DA-DAE6B1E1006A}" type="presOf" srcId="{11DAAF0B-7DF8-44D1-956D-70D61E4DBB10}" destId="{2A1F48C9-9E11-4531-A307-2E6ADDBB2A0C}" srcOrd="0" destOrd="0" presId="urn:microsoft.com/office/officeart/2005/8/layout/pyramid1"/>
    <dgm:cxn modelId="{8FC2CD8A-53A7-453A-9765-C428F07559C7}" type="presOf" srcId="{11DAAF0B-7DF8-44D1-956D-70D61E4DBB10}" destId="{845FCCCC-7FDB-4F6C-9D48-D601ABA78499}" srcOrd="1" destOrd="0" presId="urn:microsoft.com/office/officeart/2005/8/layout/pyramid1"/>
    <dgm:cxn modelId="{9F09DB30-D967-46BB-85E7-EE5C982FB36E}" type="presOf" srcId="{C4C341B2-CEF1-4763-96A4-64B6A0677A8F}" destId="{F5AEB952-38DA-4820-9B50-86167DC5024B}" srcOrd="1" destOrd="0" presId="urn:microsoft.com/office/officeart/2005/8/layout/pyramid1"/>
    <dgm:cxn modelId="{0D8518E9-E217-493E-B444-1AA3CF9F5046}" srcId="{29CE5675-5A4C-488A-9095-F6FA75C96D2E}" destId="{BF338DD4-6833-4AED-83DB-2CEF38F745B8}" srcOrd="1" destOrd="0" parTransId="{0B31221F-B0B3-4D5C-84AD-C3B4D9ADC072}" sibTransId="{7E761086-AF20-4C7A-991D-607337FE69B4}"/>
    <dgm:cxn modelId="{47383E10-DF2A-48FF-916A-6B6805B7E610}" type="presOf" srcId="{29CE5675-5A4C-488A-9095-F6FA75C96D2E}" destId="{80ECEAFE-773F-47DB-8DA2-BACC6136D070}" srcOrd="0" destOrd="0" presId="urn:microsoft.com/office/officeart/2005/8/layout/pyramid1"/>
    <dgm:cxn modelId="{09226C84-5C16-4F09-BE44-94199D0D06C4}" srcId="{29CE5675-5A4C-488A-9095-F6FA75C96D2E}" destId="{C4C341B2-CEF1-4763-96A4-64B6A0677A8F}" srcOrd="2" destOrd="0" parTransId="{FDE57EE3-514B-4511-9E6A-7E0F80345F96}" sibTransId="{E587F448-A757-4DA7-B5FB-233468D8FC9F}"/>
    <dgm:cxn modelId="{5F0660DD-A845-40B5-9E9B-0F601545032B}" type="presOf" srcId="{BF338DD4-6833-4AED-83DB-2CEF38F745B8}" destId="{0FC32B7B-0F1E-4E17-A24C-12563888C7AA}" srcOrd="0" destOrd="0" presId="urn:microsoft.com/office/officeart/2005/8/layout/pyramid1"/>
    <dgm:cxn modelId="{3B04C7BF-D878-4605-8F23-ABA1E64ED252}" type="presOf" srcId="{BF338DD4-6833-4AED-83DB-2CEF38F745B8}" destId="{4497B197-611D-437B-BDDE-1A60BD26A2AA}" srcOrd="1" destOrd="0" presId="urn:microsoft.com/office/officeart/2005/8/layout/pyramid1"/>
    <dgm:cxn modelId="{C29211D8-5801-4D84-87BF-C19A1521E8FB}" type="presOf" srcId="{C4C341B2-CEF1-4763-96A4-64B6A0677A8F}" destId="{522E78AD-C2B2-445F-9907-4D381280D0D8}" srcOrd="0" destOrd="0" presId="urn:microsoft.com/office/officeart/2005/8/layout/pyramid1"/>
    <dgm:cxn modelId="{FC5066FE-0C50-411D-AB5B-E4BC4B909109}" srcId="{29CE5675-5A4C-488A-9095-F6FA75C96D2E}" destId="{11DAAF0B-7DF8-44D1-956D-70D61E4DBB10}" srcOrd="0" destOrd="0" parTransId="{DB194AF5-D159-45D2-ACA1-183BDB59B65A}" sibTransId="{C6E87730-7B52-4BA8-A212-F8983430251F}"/>
    <dgm:cxn modelId="{26A108EA-70E8-4647-82A8-963C5383765C}" type="presParOf" srcId="{80ECEAFE-773F-47DB-8DA2-BACC6136D070}" destId="{C3E7CAF6-31DB-4ED0-A8A0-0C02D1121944}" srcOrd="0" destOrd="0" presId="urn:microsoft.com/office/officeart/2005/8/layout/pyramid1"/>
    <dgm:cxn modelId="{AC9CA460-1EC5-4D8D-A9D7-9784471A8793}" type="presParOf" srcId="{C3E7CAF6-31DB-4ED0-A8A0-0C02D1121944}" destId="{2A1F48C9-9E11-4531-A307-2E6ADDBB2A0C}" srcOrd="0" destOrd="0" presId="urn:microsoft.com/office/officeart/2005/8/layout/pyramid1"/>
    <dgm:cxn modelId="{918E15F0-5915-4176-B3F7-BF8AA2233E9B}" type="presParOf" srcId="{C3E7CAF6-31DB-4ED0-A8A0-0C02D1121944}" destId="{845FCCCC-7FDB-4F6C-9D48-D601ABA78499}" srcOrd="1" destOrd="0" presId="urn:microsoft.com/office/officeart/2005/8/layout/pyramid1"/>
    <dgm:cxn modelId="{E1A1EC10-F412-418B-8C0A-C4A7BB5D4585}" type="presParOf" srcId="{80ECEAFE-773F-47DB-8DA2-BACC6136D070}" destId="{49F4EA12-C6D2-4783-A787-DEADF88D72AE}" srcOrd="1" destOrd="0" presId="urn:microsoft.com/office/officeart/2005/8/layout/pyramid1"/>
    <dgm:cxn modelId="{75F9053B-8779-4FCE-AA80-1C42289E4C29}" type="presParOf" srcId="{49F4EA12-C6D2-4783-A787-DEADF88D72AE}" destId="{0FC32B7B-0F1E-4E17-A24C-12563888C7AA}" srcOrd="0" destOrd="0" presId="urn:microsoft.com/office/officeart/2005/8/layout/pyramid1"/>
    <dgm:cxn modelId="{0F7B85B7-42C5-4549-A7AF-336633149510}" type="presParOf" srcId="{49F4EA12-C6D2-4783-A787-DEADF88D72AE}" destId="{4497B197-611D-437B-BDDE-1A60BD26A2AA}" srcOrd="1" destOrd="0" presId="urn:microsoft.com/office/officeart/2005/8/layout/pyramid1"/>
    <dgm:cxn modelId="{0ED9C3B3-1DD7-4551-A155-255C78482945}" type="presParOf" srcId="{80ECEAFE-773F-47DB-8DA2-BACC6136D070}" destId="{77D51ADC-0D3A-4C22-A61E-4D9CF3AEF053}" srcOrd="2" destOrd="0" presId="urn:microsoft.com/office/officeart/2005/8/layout/pyramid1"/>
    <dgm:cxn modelId="{B1D2C8C3-FB1E-46B5-8A20-A9F8EF4AAAFE}" type="presParOf" srcId="{77D51ADC-0D3A-4C22-A61E-4D9CF3AEF053}" destId="{522E78AD-C2B2-445F-9907-4D381280D0D8}" srcOrd="0" destOrd="0" presId="urn:microsoft.com/office/officeart/2005/8/layout/pyramid1"/>
    <dgm:cxn modelId="{7BAB0BF7-ED84-4B31-968C-0CF4AD370C07}" type="presParOf" srcId="{77D51ADC-0D3A-4C22-A61E-4D9CF3AEF053}" destId="{F5AEB952-38DA-4820-9B50-86167DC502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CE5675-5A4C-488A-9095-F6FA75C96D2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4C341B2-CEF1-4763-96A4-64B6A0677A8F}">
      <dgm:prSet custT="1"/>
      <dgm:spPr>
        <a:solidFill>
          <a:srgbClr val="99FFCC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3600" b="1" u="none" dirty="0" smtClean="0">
            <a:solidFill>
              <a:srgbClr val="0000CC"/>
            </a:solidFill>
          </a:endParaRPr>
        </a:p>
      </dgm:t>
    </dgm:pt>
    <dgm:pt modelId="{FDE57EE3-514B-4511-9E6A-7E0F80345F96}" type="par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E587F448-A757-4DA7-B5FB-233468D8FC9F}" type="sib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11DAAF0B-7DF8-44D1-956D-70D61E4DBB10}">
      <dgm:prSet custT="1"/>
      <dgm:spPr>
        <a:solidFill>
          <a:srgbClr val="FF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24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</dgm:t>
    </dgm:pt>
    <dgm:pt modelId="{DB194AF5-D159-45D2-ACA1-183BDB59B65A}" type="par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C6E87730-7B52-4BA8-A212-F8983430251F}" type="sib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BF338DD4-6833-4AED-83DB-2CEF38F745B8}">
      <dgm:prSet custT="1"/>
      <dgm:spPr>
        <a:solidFill>
          <a:srgbClr val="99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dirty="0" smtClean="0">
              <a:solidFill>
                <a:srgbClr val="9900CC"/>
              </a:solidFill>
            </a:rPr>
            <a:t>識別 </a:t>
          </a:r>
          <a:endParaRPr lang="en-US" altLang="zh-TW" sz="3600" b="1" dirty="0" smtClean="0">
            <a:solidFill>
              <a:srgbClr val="9900CC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支援</a:t>
          </a: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dirty="0" smtClean="0"/>
        </a:p>
      </dgm:t>
    </dgm:pt>
    <dgm:pt modelId="{7E761086-AF20-4C7A-991D-607337FE69B4}" type="sib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0B31221F-B0B3-4D5C-84AD-C3B4D9ADC072}" type="par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80ECEAFE-773F-47DB-8DA2-BACC6136D070}" type="pres">
      <dgm:prSet presAssocID="{29CE5675-5A4C-488A-9095-F6FA75C96D2E}" presName="Name0" presStyleCnt="0">
        <dgm:presLayoutVars>
          <dgm:dir/>
          <dgm:animLvl val="lvl"/>
          <dgm:resizeHandles val="exact"/>
        </dgm:presLayoutVars>
      </dgm:prSet>
      <dgm:spPr/>
    </dgm:pt>
    <dgm:pt modelId="{C3E7CAF6-31DB-4ED0-A8A0-0C02D1121944}" type="pres">
      <dgm:prSet presAssocID="{11DAAF0B-7DF8-44D1-956D-70D61E4DBB10}" presName="Name8" presStyleCnt="0"/>
      <dgm:spPr/>
    </dgm:pt>
    <dgm:pt modelId="{2A1F48C9-9E11-4531-A307-2E6ADDBB2A0C}" type="pres">
      <dgm:prSet presAssocID="{11DAAF0B-7DF8-44D1-956D-70D61E4DBB10}" presName="level" presStyleLbl="node1" presStyleIdx="0" presStyleCnt="3" custScaleX="100049" custScaleY="103514" custLinFactNeighborY="-1551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45FCCCC-7FDB-4F6C-9D48-D601ABA78499}" type="pres">
      <dgm:prSet presAssocID="{11DAAF0B-7DF8-44D1-956D-70D61E4DBB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9F4EA12-C6D2-4783-A787-DEADF88D72AE}" type="pres">
      <dgm:prSet presAssocID="{BF338DD4-6833-4AED-83DB-2CEF38F745B8}" presName="Name8" presStyleCnt="0"/>
      <dgm:spPr/>
    </dgm:pt>
    <dgm:pt modelId="{0FC32B7B-0F1E-4E17-A24C-12563888C7AA}" type="pres">
      <dgm:prSet presAssocID="{BF338DD4-6833-4AED-83DB-2CEF38F745B8}" presName="level" presStyleLbl="node1" presStyleIdx="1" presStyleCnt="3" custScaleX="100234" custScaleY="7797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497B197-611D-437B-BDDE-1A60BD26A2AA}" type="pres">
      <dgm:prSet presAssocID="{BF338DD4-6833-4AED-83DB-2CEF38F745B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7D51ADC-0D3A-4C22-A61E-4D9CF3AEF053}" type="pres">
      <dgm:prSet presAssocID="{C4C341B2-CEF1-4763-96A4-64B6A0677A8F}" presName="Name8" presStyleCnt="0"/>
      <dgm:spPr/>
    </dgm:pt>
    <dgm:pt modelId="{522E78AD-C2B2-445F-9907-4D381280D0D8}" type="pres">
      <dgm:prSet presAssocID="{C4C341B2-CEF1-4763-96A4-64B6A0677A8F}" presName="level" presStyleLbl="node1" presStyleIdx="2" presStyleCnt="3" custScaleY="71595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5AEB952-38DA-4820-9B50-86167DC5024B}" type="pres">
      <dgm:prSet presAssocID="{C4C341B2-CEF1-4763-96A4-64B6A0677A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F6CCF288-B699-4C8E-9260-4445316DD881}" type="presOf" srcId="{C4C341B2-CEF1-4763-96A4-64B6A0677A8F}" destId="{F5AEB952-38DA-4820-9B50-86167DC5024B}" srcOrd="1" destOrd="0" presId="urn:microsoft.com/office/officeart/2005/8/layout/pyramid1"/>
    <dgm:cxn modelId="{11202603-996A-4A5B-84EF-44ACBE208F4D}" type="presOf" srcId="{C4C341B2-CEF1-4763-96A4-64B6A0677A8F}" destId="{522E78AD-C2B2-445F-9907-4D381280D0D8}" srcOrd="0" destOrd="0" presId="urn:microsoft.com/office/officeart/2005/8/layout/pyramid1"/>
    <dgm:cxn modelId="{0D8518E9-E217-493E-B444-1AA3CF9F5046}" srcId="{29CE5675-5A4C-488A-9095-F6FA75C96D2E}" destId="{BF338DD4-6833-4AED-83DB-2CEF38F745B8}" srcOrd="1" destOrd="0" parTransId="{0B31221F-B0B3-4D5C-84AD-C3B4D9ADC072}" sibTransId="{7E761086-AF20-4C7A-991D-607337FE69B4}"/>
    <dgm:cxn modelId="{6AEDD1A0-CFBF-41C9-BB94-7314D281307A}" type="presOf" srcId="{BF338DD4-6833-4AED-83DB-2CEF38F745B8}" destId="{4497B197-611D-437B-BDDE-1A60BD26A2AA}" srcOrd="1" destOrd="0" presId="urn:microsoft.com/office/officeart/2005/8/layout/pyramid1"/>
    <dgm:cxn modelId="{D7A60C6C-9385-4E5F-91C1-ED0A0BFB4256}" type="presOf" srcId="{11DAAF0B-7DF8-44D1-956D-70D61E4DBB10}" destId="{845FCCCC-7FDB-4F6C-9D48-D601ABA78499}" srcOrd="1" destOrd="0" presId="urn:microsoft.com/office/officeart/2005/8/layout/pyramid1"/>
    <dgm:cxn modelId="{09226C84-5C16-4F09-BE44-94199D0D06C4}" srcId="{29CE5675-5A4C-488A-9095-F6FA75C96D2E}" destId="{C4C341B2-CEF1-4763-96A4-64B6A0677A8F}" srcOrd="2" destOrd="0" parTransId="{FDE57EE3-514B-4511-9E6A-7E0F80345F96}" sibTransId="{E587F448-A757-4DA7-B5FB-233468D8FC9F}"/>
    <dgm:cxn modelId="{A2AA2E5A-7412-4893-ACBA-F8BE8BE26642}" type="presOf" srcId="{29CE5675-5A4C-488A-9095-F6FA75C96D2E}" destId="{80ECEAFE-773F-47DB-8DA2-BACC6136D070}" srcOrd="0" destOrd="0" presId="urn:microsoft.com/office/officeart/2005/8/layout/pyramid1"/>
    <dgm:cxn modelId="{FC5066FE-0C50-411D-AB5B-E4BC4B909109}" srcId="{29CE5675-5A4C-488A-9095-F6FA75C96D2E}" destId="{11DAAF0B-7DF8-44D1-956D-70D61E4DBB10}" srcOrd="0" destOrd="0" parTransId="{DB194AF5-D159-45D2-ACA1-183BDB59B65A}" sibTransId="{C6E87730-7B52-4BA8-A212-F8983430251F}"/>
    <dgm:cxn modelId="{E1EE9AC6-7ED6-4A56-B0B6-22C59BE5A6F7}" type="presOf" srcId="{BF338DD4-6833-4AED-83DB-2CEF38F745B8}" destId="{0FC32B7B-0F1E-4E17-A24C-12563888C7AA}" srcOrd="0" destOrd="0" presId="urn:microsoft.com/office/officeart/2005/8/layout/pyramid1"/>
    <dgm:cxn modelId="{36128188-F6B4-4CA6-9F5F-F8D75FB73085}" type="presOf" srcId="{11DAAF0B-7DF8-44D1-956D-70D61E4DBB10}" destId="{2A1F48C9-9E11-4531-A307-2E6ADDBB2A0C}" srcOrd="0" destOrd="0" presId="urn:microsoft.com/office/officeart/2005/8/layout/pyramid1"/>
    <dgm:cxn modelId="{9195465A-F7FF-4713-91FB-2F1C0DB89651}" type="presParOf" srcId="{80ECEAFE-773F-47DB-8DA2-BACC6136D070}" destId="{C3E7CAF6-31DB-4ED0-A8A0-0C02D1121944}" srcOrd="0" destOrd="0" presId="urn:microsoft.com/office/officeart/2005/8/layout/pyramid1"/>
    <dgm:cxn modelId="{147B0D2E-304D-40EF-9E37-B1D4460C0DA5}" type="presParOf" srcId="{C3E7CAF6-31DB-4ED0-A8A0-0C02D1121944}" destId="{2A1F48C9-9E11-4531-A307-2E6ADDBB2A0C}" srcOrd="0" destOrd="0" presId="urn:microsoft.com/office/officeart/2005/8/layout/pyramid1"/>
    <dgm:cxn modelId="{75EB0249-16F4-491A-BA0A-2A3A51801B31}" type="presParOf" srcId="{C3E7CAF6-31DB-4ED0-A8A0-0C02D1121944}" destId="{845FCCCC-7FDB-4F6C-9D48-D601ABA78499}" srcOrd="1" destOrd="0" presId="urn:microsoft.com/office/officeart/2005/8/layout/pyramid1"/>
    <dgm:cxn modelId="{C2ED17AA-CBA7-456C-9652-BA14D223940F}" type="presParOf" srcId="{80ECEAFE-773F-47DB-8DA2-BACC6136D070}" destId="{49F4EA12-C6D2-4783-A787-DEADF88D72AE}" srcOrd="1" destOrd="0" presId="urn:microsoft.com/office/officeart/2005/8/layout/pyramid1"/>
    <dgm:cxn modelId="{92544CFE-07DF-45F2-8B40-EB3BB8BFDFAB}" type="presParOf" srcId="{49F4EA12-C6D2-4783-A787-DEADF88D72AE}" destId="{0FC32B7B-0F1E-4E17-A24C-12563888C7AA}" srcOrd="0" destOrd="0" presId="urn:microsoft.com/office/officeart/2005/8/layout/pyramid1"/>
    <dgm:cxn modelId="{944E133E-9423-4F46-820E-9D2A7EA958DD}" type="presParOf" srcId="{49F4EA12-C6D2-4783-A787-DEADF88D72AE}" destId="{4497B197-611D-437B-BDDE-1A60BD26A2AA}" srcOrd="1" destOrd="0" presId="urn:microsoft.com/office/officeart/2005/8/layout/pyramid1"/>
    <dgm:cxn modelId="{9F855EAA-AC2A-4BF3-B89A-3DD84620295D}" type="presParOf" srcId="{80ECEAFE-773F-47DB-8DA2-BACC6136D070}" destId="{77D51ADC-0D3A-4C22-A61E-4D9CF3AEF053}" srcOrd="2" destOrd="0" presId="urn:microsoft.com/office/officeart/2005/8/layout/pyramid1"/>
    <dgm:cxn modelId="{7F20DB18-A428-4A07-9FDA-61B8CBDE99D5}" type="presParOf" srcId="{77D51ADC-0D3A-4C22-A61E-4D9CF3AEF053}" destId="{522E78AD-C2B2-445F-9907-4D381280D0D8}" srcOrd="0" destOrd="0" presId="urn:microsoft.com/office/officeart/2005/8/layout/pyramid1"/>
    <dgm:cxn modelId="{04CA4177-F6EB-4964-AD3D-BF6AC120604D}" type="presParOf" srcId="{77D51ADC-0D3A-4C22-A61E-4D9CF3AEF053}" destId="{F5AEB952-38DA-4820-9B50-86167DC502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CE5675-5A4C-488A-9095-F6FA75C96D2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4C341B2-CEF1-4763-96A4-64B6A0677A8F}">
      <dgm:prSet custT="1"/>
      <dgm:spPr>
        <a:solidFill>
          <a:srgbClr val="99FFCC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3600" b="1" u="none" dirty="0" smtClean="0">
            <a:solidFill>
              <a:srgbClr val="0000CC"/>
            </a:solidFill>
          </a:endParaRPr>
        </a:p>
      </dgm:t>
    </dgm:pt>
    <dgm:pt modelId="{FDE57EE3-514B-4511-9E6A-7E0F80345F96}" type="par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E587F448-A757-4DA7-B5FB-233468D8FC9F}" type="sib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11DAAF0B-7DF8-44D1-956D-70D61E4DBB10}">
      <dgm:prSet custT="1"/>
      <dgm:spPr>
        <a:solidFill>
          <a:srgbClr val="FF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24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zh-TW" altLang="en-US" sz="3600" b="1" dirty="0" smtClean="0">
              <a:solidFill>
                <a:srgbClr val="FF0000"/>
              </a:solidFill>
              <a:latin typeface="+mn-ea"/>
              <a:ea typeface="+mn-ea"/>
            </a:rPr>
            <a:t>專門服務</a:t>
          </a: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zh-TW" altLang="en-US" sz="3600" b="1" dirty="0" smtClean="0">
              <a:solidFill>
                <a:srgbClr val="FF0000"/>
              </a:solidFill>
              <a:latin typeface="+mn-ea"/>
              <a:ea typeface="+mn-ea"/>
            </a:rPr>
            <a:t>處理危機</a:t>
          </a: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</dgm:t>
    </dgm:pt>
    <dgm:pt modelId="{DB194AF5-D159-45D2-ACA1-183BDB59B65A}" type="par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C6E87730-7B52-4BA8-A212-F8983430251F}" type="sib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BF338DD4-6833-4AED-83DB-2CEF38F745B8}">
      <dgm:prSet custT="1"/>
      <dgm:spPr>
        <a:solidFill>
          <a:srgbClr val="99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dirty="0" smtClean="0">
              <a:solidFill>
                <a:srgbClr val="9900CC"/>
              </a:solidFill>
            </a:rPr>
            <a:t>識別 </a:t>
          </a:r>
          <a:endParaRPr lang="en-US" altLang="zh-TW" sz="3600" b="1" dirty="0" smtClean="0">
            <a:solidFill>
              <a:srgbClr val="9900CC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支援</a:t>
          </a: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dirty="0" smtClean="0"/>
        </a:p>
      </dgm:t>
    </dgm:pt>
    <dgm:pt modelId="{7E761086-AF20-4C7A-991D-607337FE69B4}" type="sib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0B31221F-B0B3-4D5C-84AD-C3B4D9ADC072}" type="par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80ECEAFE-773F-47DB-8DA2-BACC6136D070}" type="pres">
      <dgm:prSet presAssocID="{29CE5675-5A4C-488A-9095-F6FA75C96D2E}" presName="Name0" presStyleCnt="0">
        <dgm:presLayoutVars>
          <dgm:dir/>
          <dgm:animLvl val="lvl"/>
          <dgm:resizeHandles val="exact"/>
        </dgm:presLayoutVars>
      </dgm:prSet>
      <dgm:spPr/>
    </dgm:pt>
    <dgm:pt modelId="{C3E7CAF6-31DB-4ED0-A8A0-0C02D1121944}" type="pres">
      <dgm:prSet presAssocID="{11DAAF0B-7DF8-44D1-956D-70D61E4DBB10}" presName="Name8" presStyleCnt="0"/>
      <dgm:spPr/>
    </dgm:pt>
    <dgm:pt modelId="{2A1F48C9-9E11-4531-A307-2E6ADDBB2A0C}" type="pres">
      <dgm:prSet presAssocID="{11DAAF0B-7DF8-44D1-956D-70D61E4DBB10}" presName="level" presStyleLbl="node1" presStyleIdx="0" presStyleCnt="3" custScaleX="100049" custScaleY="103514" custLinFactNeighborY="-1551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45FCCCC-7FDB-4F6C-9D48-D601ABA78499}" type="pres">
      <dgm:prSet presAssocID="{11DAAF0B-7DF8-44D1-956D-70D61E4DBB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9F4EA12-C6D2-4783-A787-DEADF88D72AE}" type="pres">
      <dgm:prSet presAssocID="{BF338DD4-6833-4AED-83DB-2CEF38F745B8}" presName="Name8" presStyleCnt="0"/>
      <dgm:spPr/>
    </dgm:pt>
    <dgm:pt modelId="{0FC32B7B-0F1E-4E17-A24C-12563888C7AA}" type="pres">
      <dgm:prSet presAssocID="{BF338DD4-6833-4AED-83DB-2CEF38F745B8}" presName="level" presStyleLbl="node1" presStyleIdx="1" presStyleCnt="3" custScaleX="100234" custScaleY="7797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497B197-611D-437B-BDDE-1A60BD26A2AA}" type="pres">
      <dgm:prSet presAssocID="{BF338DD4-6833-4AED-83DB-2CEF38F745B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7D51ADC-0D3A-4C22-A61E-4D9CF3AEF053}" type="pres">
      <dgm:prSet presAssocID="{C4C341B2-CEF1-4763-96A4-64B6A0677A8F}" presName="Name8" presStyleCnt="0"/>
      <dgm:spPr/>
    </dgm:pt>
    <dgm:pt modelId="{522E78AD-C2B2-445F-9907-4D381280D0D8}" type="pres">
      <dgm:prSet presAssocID="{C4C341B2-CEF1-4763-96A4-64B6A0677A8F}" presName="level" presStyleLbl="node1" presStyleIdx="2" presStyleCnt="3" custScaleY="71595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5AEB952-38DA-4820-9B50-86167DC5024B}" type="pres">
      <dgm:prSet presAssocID="{C4C341B2-CEF1-4763-96A4-64B6A0677A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0D8518E9-E217-493E-B444-1AA3CF9F5046}" srcId="{29CE5675-5A4C-488A-9095-F6FA75C96D2E}" destId="{BF338DD4-6833-4AED-83DB-2CEF38F745B8}" srcOrd="1" destOrd="0" parTransId="{0B31221F-B0B3-4D5C-84AD-C3B4D9ADC072}" sibTransId="{7E761086-AF20-4C7A-991D-607337FE69B4}"/>
    <dgm:cxn modelId="{A9B32423-4FCB-4FC4-8853-9910BA9C35D0}" type="presOf" srcId="{C4C341B2-CEF1-4763-96A4-64B6A0677A8F}" destId="{522E78AD-C2B2-445F-9907-4D381280D0D8}" srcOrd="0" destOrd="0" presId="urn:microsoft.com/office/officeart/2005/8/layout/pyramid1"/>
    <dgm:cxn modelId="{4B5481EF-2304-4F28-AD52-6A479FA2401A}" type="presOf" srcId="{BF338DD4-6833-4AED-83DB-2CEF38F745B8}" destId="{0FC32B7B-0F1E-4E17-A24C-12563888C7AA}" srcOrd="0" destOrd="0" presId="urn:microsoft.com/office/officeart/2005/8/layout/pyramid1"/>
    <dgm:cxn modelId="{52CF31A2-AFE7-46B8-BE55-1ECBE90E2E5F}" type="presOf" srcId="{29CE5675-5A4C-488A-9095-F6FA75C96D2E}" destId="{80ECEAFE-773F-47DB-8DA2-BACC6136D070}" srcOrd="0" destOrd="0" presId="urn:microsoft.com/office/officeart/2005/8/layout/pyramid1"/>
    <dgm:cxn modelId="{98EBDF38-B725-45C1-9E2F-B04A215E00A3}" type="presOf" srcId="{11DAAF0B-7DF8-44D1-956D-70D61E4DBB10}" destId="{2A1F48C9-9E11-4531-A307-2E6ADDBB2A0C}" srcOrd="0" destOrd="0" presId="urn:microsoft.com/office/officeart/2005/8/layout/pyramid1"/>
    <dgm:cxn modelId="{19E91CA3-9277-4EBC-A298-8E74262AD978}" type="presOf" srcId="{C4C341B2-CEF1-4763-96A4-64B6A0677A8F}" destId="{F5AEB952-38DA-4820-9B50-86167DC5024B}" srcOrd="1" destOrd="0" presId="urn:microsoft.com/office/officeart/2005/8/layout/pyramid1"/>
    <dgm:cxn modelId="{09226C84-5C16-4F09-BE44-94199D0D06C4}" srcId="{29CE5675-5A4C-488A-9095-F6FA75C96D2E}" destId="{C4C341B2-CEF1-4763-96A4-64B6A0677A8F}" srcOrd="2" destOrd="0" parTransId="{FDE57EE3-514B-4511-9E6A-7E0F80345F96}" sibTransId="{E587F448-A757-4DA7-B5FB-233468D8FC9F}"/>
    <dgm:cxn modelId="{FC5066FE-0C50-411D-AB5B-E4BC4B909109}" srcId="{29CE5675-5A4C-488A-9095-F6FA75C96D2E}" destId="{11DAAF0B-7DF8-44D1-956D-70D61E4DBB10}" srcOrd="0" destOrd="0" parTransId="{DB194AF5-D159-45D2-ACA1-183BDB59B65A}" sibTransId="{C6E87730-7B52-4BA8-A212-F8983430251F}"/>
    <dgm:cxn modelId="{38E99820-DB4B-4731-9123-C24C6CD6712C}" type="presOf" srcId="{11DAAF0B-7DF8-44D1-956D-70D61E4DBB10}" destId="{845FCCCC-7FDB-4F6C-9D48-D601ABA78499}" srcOrd="1" destOrd="0" presId="urn:microsoft.com/office/officeart/2005/8/layout/pyramid1"/>
    <dgm:cxn modelId="{BDC027B0-600B-4946-9D62-0F4255154F86}" type="presOf" srcId="{BF338DD4-6833-4AED-83DB-2CEF38F745B8}" destId="{4497B197-611D-437B-BDDE-1A60BD26A2AA}" srcOrd="1" destOrd="0" presId="urn:microsoft.com/office/officeart/2005/8/layout/pyramid1"/>
    <dgm:cxn modelId="{A025794F-6C6E-45E6-B88A-516BB4D2E812}" type="presParOf" srcId="{80ECEAFE-773F-47DB-8DA2-BACC6136D070}" destId="{C3E7CAF6-31DB-4ED0-A8A0-0C02D1121944}" srcOrd="0" destOrd="0" presId="urn:microsoft.com/office/officeart/2005/8/layout/pyramid1"/>
    <dgm:cxn modelId="{BF917F21-AD5C-4B2A-B2AE-159D14E10F65}" type="presParOf" srcId="{C3E7CAF6-31DB-4ED0-A8A0-0C02D1121944}" destId="{2A1F48C9-9E11-4531-A307-2E6ADDBB2A0C}" srcOrd="0" destOrd="0" presId="urn:microsoft.com/office/officeart/2005/8/layout/pyramid1"/>
    <dgm:cxn modelId="{CD6C30E6-077F-40AE-8499-354EE972ACD1}" type="presParOf" srcId="{C3E7CAF6-31DB-4ED0-A8A0-0C02D1121944}" destId="{845FCCCC-7FDB-4F6C-9D48-D601ABA78499}" srcOrd="1" destOrd="0" presId="urn:microsoft.com/office/officeart/2005/8/layout/pyramid1"/>
    <dgm:cxn modelId="{36DCA291-2CC0-4BAC-AE1B-4BE44810B304}" type="presParOf" srcId="{80ECEAFE-773F-47DB-8DA2-BACC6136D070}" destId="{49F4EA12-C6D2-4783-A787-DEADF88D72AE}" srcOrd="1" destOrd="0" presId="urn:microsoft.com/office/officeart/2005/8/layout/pyramid1"/>
    <dgm:cxn modelId="{856DC0C8-6DD0-4235-AE12-75C592DC574F}" type="presParOf" srcId="{49F4EA12-C6D2-4783-A787-DEADF88D72AE}" destId="{0FC32B7B-0F1E-4E17-A24C-12563888C7AA}" srcOrd="0" destOrd="0" presId="urn:microsoft.com/office/officeart/2005/8/layout/pyramid1"/>
    <dgm:cxn modelId="{69B2D5E5-9285-464A-B6C9-1AFB1868CBAB}" type="presParOf" srcId="{49F4EA12-C6D2-4783-A787-DEADF88D72AE}" destId="{4497B197-611D-437B-BDDE-1A60BD26A2AA}" srcOrd="1" destOrd="0" presId="urn:microsoft.com/office/officeart/2005/8/layout/pyramid1"/>
    <dgm:cxn modelId="{7973B35C-4475-4E7C-8498-1B201AE223A2}" type="presParOf" srcId="{80ECEAFE-773F-47DB-8DA2-BACC6136D070}" destId="{77D51ADC-0D3A-4C22-A61E-4D9CF3AEF053}" srcOrd="2" destOrd="0" presId="urn:microsoft.com/office/officeart/2005/8/layout/pyramid1"/>
    <dgm:cxn modelId="{5852329E-C552-4707-8B01-E75107500469}" type="presParOf" srcId="{77D51ADC-0D3A-4C22-A61E-4D9CF3AEF053}" destId="{522E78AD-C2B2-445F-9907-4D381280D0D8}" srcOrd="0" destOrd="0" presId="urn:microsoft.com/office/officeart/2005/8/layout/pyramid1"/>
    <dgm:cxn modelId="{3680C7B3-A7CE-4FAB-BF1D-FAAB668E620A}" type="presParOf" srcId="{77D51ADC-0D3A-4C22-A61E-4D9CF3AEF053}" destId="{F5AEB952-38DA-4820-9B50-86167DC502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82F22C-88EA-4734-A901-B2894F89879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F111A39-CD98-4050-B9B0-E3D24B4FA185}">
      <dgm:prSet phldrT="[文字]" custT="1"/>
      <dgm:spPr>
        <a:solidFill>
          <a:srgbClr val="CCFF33"/>
        </a:solidFill>
        <a:ln>
          <a:solidFill>
            <a:srgbClr val="FF0000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dirty="0"/>
        </a:p>
      </dgm:t>
    </dgm:pt>
    <dgm:pt modelId="{8629B0A3-6A96-4BB6-AACF-AA3E7D1BBB35}" type="parTrans" cxnId="{AACBE530-F1FF-46FC-8D11-16318F76547E}">
      <dgm:prSet/>
      <dgm:spPr/>
      <dgm:t>
        <a:bodyPr/>
        <a:lstStyle/>
        <a:p>
          <a:endParaRPr lang="en-GB" sz="2000"/>
        </a:p>
      </dgm:t>
    </dgm:pt>
    <dgm:pt modelId="{865963E3-3CDC-4DF2-9A8B-1BEA22F08B33}" type="sibTrans" cxnId="{AACBE530-F1FF-46FC-8D11-16318F76547E}">
      <dgm:prSet custT="1"/>
      <dgm:spPr>
        <a:solidFill>
          <a:srgbClr val="FF0000"/>
        </a:solidFill>
      </dgm:spPr>
      <dgm:t>
        <a:bodyPr/>
        <a:lstStyle/>
        <a:p>
          <a:endParaRPr lang="en-GB" sz="2800"/>
        </a:p>
      </dgm:t>
    </dgm:pt>
    <dgm:pt modelId="{B80D5BA2-5E18-409F-A05E-30E8150F6F2C}">
      <dgm:prSet phldrT="[文字]" custT="1"/>
      <dgm:spPr>
        <a:solidFill>
          <a:schemeClr val="accent6">
            <a:lumMod val="40000"/>
            <a:lumOff val="60000"/>
          </a:schemeClr>
        </a:solidFill>
        <a:ln>
          <a:solidFill>
            <a:srgbClr val="FF0000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dirty="0"/>
        </a:p>
      </dgm:t>
    </dgm:pt>
    <dgm:pt modelId="{5A8FA236-B09A-4597-8187-E06FFEEFCBE2}" type="parTrans" cxnId="{E8A2CE17-72D0-4E90-BE8A-72B69AF62625}">
      <dgm:prSet/>
      <dgm:spPr/>
      <dgm:t>
        <a:bodyPr/>
        <a:lstStyle/>
        <a:p>
          <a:endParaRPr lang="en-GB" sz="2000"/>
        </a:p>
      </dgm:t>
    </dgm:pt>
    <dgm:pt modelId="{9A778475-A26B-44F6-B589-EE48516D29C3}" type="sibTrans" cxnId="{E8A2CE17-72D0-4E90-BE8A-72B69AF62625}">
      <dgm:prSet/>
      <dgm:spPr/>
      <dgm:t>
        <a:bodyPr/>
        <a:lstStyle/>
        <a:p>
          <a:endParaRPr lang="en-GB" sz="2000"/>
        </a:p>
      </dgm:t>
    </dgm:pt>
    <dgm:pt modelId="{B59176D2-CE70-4B85-86CB-38B145A7A3F1}">
      <dgm:prSet phldrT="[文字]" custT="1"/>
      <dgm:spPr>
        <a:solidFill>
          <a:schemeClr val="accent3">
            <a:lumMod val="95000"/>
          </a:schemeClr>
        </a:solidFill>
        <a:ln>
          <a:solidFill>
            <a:srgbClr val="FF0000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dirty="0" smtClean="0">
              <a:solidFill>
                <a:srgbClr val="9900CC"/>
              </a:solidFill>
            </a:rPr>
            <a:t>識別可能受虐待的兒童</a:t>
          </a:r>
          <a:endParaRPr lang="en-GB" sz="4400" b="1" dirty="0">
            <a:solidFill>
              <a:srgbClr val="9900CC"/>
            </a:solidFill>
          </a:endParaRPr>
        </a:p>
      </dgm:t>
    </dgm:pt>
    <dgm:pt modelId="{5578246B-72BA-4EC5-9FF7-D054EDD2FB47}" type="parTrans" cxnId="{25F91ACD-09C3-4538-A153-8CA35FF62F00}">
      <dgm:prSet/>
      <dgm:spPr/>
      <dgm:t>
        <a:bodyPr/>
        <a:lstStyle/>
        <a:p>
          <a:endParaRPr lang="zh-HK" altLang="en-US"/>
        </a:p>
      </dgm:t>
    </dgm:pt>
    <dgm:pt modelId="{049DDB60-69B6-43B5-980B-4D6CD4F938EA}" type="sibTrans" cxnId="{25F91ACD-09C3-4538-A153-8CA35FF62F00}">
      <dgm:prSet/>
      <dgm:spPr>
        <a:solidFill>
          <a:srgbClr val="FF0000"/>
        </a:solidFill>
      </dgm:spPr>
      <dgm:t>
        <a:bodyPr/>
        <a:lstStyle/>
        <a:p>
          <a:endParaRPr lang="zh-HK" altLang="en-US"/>
        </a:p>
      </dgm:t>
    </dgm:pt>
    <dgm:pt modelId="{5C687656-81D1-45F5-BF22-66D62890495E}" type="pres">
      <dgm:prSet presAssocID="{5D82F22C-88EA-4734-A901-B2894F898791}" presName="linearFlow" presStyleCnt="0">
        <dgm:presLayoutVars>
          <dgm:resizeHandles val="exact"/>
        </dgm:presLayoutVars>
      </dgm:prSet>
      <dgm:spPr/>
    </dgm:pt>
    <dgm:pt modelId="{5F7B9922-119E-4140-8D6B-E58D5743FC56}" type="pres">
      <dgm:prSet presAssocID="{B59176D2-CE70-4B85-86CB-38B145A7A3F1}" presName="node" presStyleLbl="node1" presStyleIdx="0" presStyleCnt="3" custScaleX="217909" custLinFactNeighborY="-14198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15D6251-D2E5-47DD-97F0-EEAF8D6F3CBE}" type="pres">
      <dgm:prSet presAssocID="{049DDB60-69B6-43B5-980B-4D6CD4F938EA}" presName="sibTrans" presStyleLbl="sibTrans2D1" presStyleIdx="0" presStyleCnt="2"/>
      <dgm:spPr/>
      <dgm:t>
        <a:bodyPr/>
        <a:lstStyle/>
        <a:p>
          <a:endParaRPr lang="en-GB"/>
        </a:p>
      </dgm:t>
    </dgm:pt>
    <dgm:pt modelId="{355F679C-7F93-4616-9F7A-0598E6A9AD16}" type="pres">
      <dgm:prSet presAssocID="{049DDB60-69B6-43B5-980B-4D6CD4F938EA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88042E80-5EB3-4761-AA3C-B149D8F94886}" type="pres">
      <dgm:prSet presAssocID="{3F111A39-CD98-4050-B9B0-E3D24B4FA185}" presName="node" presStyleLbl="node1" presStyleIdx="1" presStyleCnt="3" custScaleX="217909" custLinFactNeighborY="-67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B9D57B-5912-48FC-BA05-723EFE8CEC88}" type="pres">
      <dgm:prSet presAssocID="{865963E3-3CDC-4DF2-9A8B-1BEA22F08B33}" presName="sibTrans" presStyleLbl="sibTrans2D1" presStyleIdx="1" presStyleCnt="2"/>
      <dgm:spPr/>
      <dgm:t>
        <a:bodyPr/>
        <a:lstStyle/>
        <a:p>
          <a:endParaRPr lang="en-GB"/>
        </a:p>
      </dgm:t>
    </dgm:pt>
    <dgm:pt modelId="{37D15F49-1BB7-42F8-973E-ED97EC3D1B71}" type="pres">
      <dgm:prSet presAssocID="{865963E3-3CDC-4DF2-9A8B-1BEA22F08B33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2974A8E2-7FCF-4FE9-ADDA-C49A31E254A3}" type="pres">
      <dgm:prSet presAssocID="{B80D5BA2-5E18-409F-A05E-30E8150F6F2C}" presName="node" presStyleLbl="node1" presStyleIdx="2" presStyleCnt="3" custScaleX="217909" custLinFactNeighborY="7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7004A51-48B2-4853-85FD-89F7DB08613C}" type="presOf" srcId="{049DDB60-69B6-43B5-980B-4D6CD4F938EA}" destId="{D15D6251-D2E5-47DD-97F0-EEAF8D6F3CBE}" srcOrd="0" destOrd="0" presId="urn:microsoft.com/office/officeart/2005/8/layout/process2"/>
    <dgm:cxn modelId="{87243098-A01F-4266-84CE-F0EB66E37FAE}" type="presOf" srcId="{B80D5BA2-5E18-409F-A05E-30E8150F6F2C}" destId="{2974A8E2-7FCF-4FE9-ADDA-C49A31E254A3}" srcOrd="0" destOrd="0" presId="urn:microsoft.com/office/officeart/2005/8/layout/process2"/>
    <dgm:cxn modelId="{095A19C1-6826-4C62-ADB7-4221C014CDB0}" type="presOf" srcId="{865963E3-3CDC-4DF2-9A8B-1BEA22F08B33}" destId="{37D15F49-1BB7-42F8-973E-ED97EC3D1B71}" srcOrd="1" destOrd="0" presId="urn:microsoft.com/office/officeart/2005/8/layout/process2"/>
    <dgm:cxn modelId="{32FCEF17-261D-45E2-87C2-6E7B170296FD}" type="presOf" srcId="{865963E3-3CDC-4DF2-9A8B-1BEA22F08B33}" destId="{57B9D57B-5912-48FC-BA05-723EFE8CEC88}" srcOrd="0" destOrd="0" presId="urn:microsoft.com/office/officeart/2005/8/layout/process2"/>
    <dgm:cxn modelId="{AACBE530-F1FF-46FC-8D11-16318F76547E}" srcId="{5D82F22C-88EA-4734-A901-B2894F898791}" destId="{3F111A39-CD98-4050-B9B0-E3D24B4FA185}" srcOrd="1" destOrd="0" parTransId="{8629B0A3-6A96-4BB6-AACF-AA3E7D1BBB35}" sibTransId="{865963E3-3CDC-4DF2-9A8B-1BEA22F08B33}"/>
    <dgm:cxn modelId="{6C9760B8-5F62-4D71-966A-5DDECE78B9D1}" type="presOf" srcId="{3F111A39-CD98-4050-B9B0-E3D24B4FA185}" destId="{88042E80-5EB3-4761-AA3C-B149D8F94886}" srcOrd="0" destOrd="0" presId="urn:microsoft.com/office/officeart/2005/8/layout/process2"/>
    <dgm:cxn modelId="{F28EC060-DF17-4D99-9862-DCFBF0901501}" type="presOf" srcId="{B59176D2-CE70-4B85-86CB-38B145A7A3F1}" destId="{5F7B9922-119E-4140-8D6B-E58D5743FC56}" srcOrd="0" destOrd="0" presId="urn:microsoft.com/office/officeart/2005/8/layout/process2"/>
    <dgm:cxn modelId="{AF96CF26-2B1B-44FA-BC63-709DBF6B2BB4}" type="presOf" srcId="{5D82F22C-88EA-4734-A901-B2894F898791}" destId="{5C687656-81D1-45F5-BF22-66D62890495E}" srcOrd="0" destOrd="0" presId="urn:microsoft.com/office/officeart/2005/8/layout/process2"/>
    <dgm:cxn modelId="{25F91ACD-09C3-4538-A153-8CA35FF62F00}" srcId="{5D82F22C-88EA-4734-A901-B2894F898791}" destId="{B59176D2-CE70-4B85-86CB-38B145A7A3F1}" srcOrd="0" destOrd="0" parTransId="{5578246B-72BA-4EC5-9FF7-D054EDD2FB47}" sibTransId="{049DDB60-69B6-43B5-980B-4D6CD4F938EA}"/>
    <dgm:cxn modelId="{787205E0-C44F-479B-A920-663955A0C920}" type="presOf" srcId="{049DDB60-69B6-43B5-980B-4D6CD4F938EA}" destId="{355F679C-7F93-4616-9F7A-0598E6A9AD16}" srcOrd="1" destOrd="0" presId="urn:microsoft.com/office/officeart/2005/8/layout/process2"/>
    <dgm:cxn modelId="{E8A2CE17-72D0-4E90-BE8A-72B69AF62625}" srcId="{5D82F22C-88EA-4734-A901-B2894F898791}" destId="{B80D5BA2-5E18-409F-A05E-30E8150F6F2C}" srcOrd="2" destOrd="0" parTransId="{5A8FA236-B09A-4597-8187-E06FFEEFCBE2}" sibTransId="{9A778475-A26B-44F6-B589-EE48516D29C3}"/>
    <dgm:cxn modelId="{154B5665-C476-45FD-89FC-F09705F3DEAE}" type="presParOf" srcId="{5C687656-81D1-45F5-BF22-66D62890495E}" destId="{5F7B9922-119E-4140-8D6B-E58D5743FC56}" srcOrd="0" destOrd="0" presId="urn:microsoft.com/office/officeart/2005/8/layout/process2"/>
    <dgm:cxn modelId="{857B94ED-B77D-421F-B10E-D2EE1FE453DF}" type="presParOf" srcId="{5C687656-81D1-45F5-BF22-66D62890495E}" destId="{D15D6251-D2E5-47DD-97F0-EEAF8D6F3CBE}" srcOrd="1" destOrd="0" presId="urn:microsoft.com/office/officeart/2005/8/layout/process2"/>
    <dgm:cxn modelId="{7FEB1BBD-7C6C-4978-A8D5-FE9C26438B04}" type="presParOf" srcId="{D15D6251-D2E5-47DD-97F0-EEAF8D6F3CBE}" destId="{355F679C-7F93-4616-9F7A-0598E6A9AD16}" srcOrd="0" destOrd="0" presId="urn:microsoft.com/office/officeart/2005/8/layout/process2"/>
    <dgm:cxn modelId="{A14456B9-FB7C-456E-9253-E3B935BEF264}" type="presParOf" srcId="{5C687656-81D1-45F5-BF22-66D62890495E}" destId="{88042E80-5EB3-4761-AA3C-B149D8F94886}" srcOrd="2" destOrd="0" presId="urn:microsoft.com/office/officeart/2005/8/layout/process2"/>
    <dgm:cxn modelId="{9455E78B-4D9A-454B-B384-B32856BB3ECF}" type="presParOf" srcId="{5C687656-81D1-45F5-BF22-66D62890495E}" destId="{57B9D57B-5912-48FC-BA05-723EFE8CEC88}" srcOrd="3" destOrd="0" presId="urn:microsoft.com/office/officeart/2005/8/layout/process2"/>
    <dgm:cxn modelId="{F7F03744-302E-4E51-A136-C44612FC0519}" type="presParOf" srcId="{57B9D57B-5912-48FC-BA05-723EFE8CEC88}" destId="{37D15F49-1BB7-42F8-973E-ED97EC3D1B71}" srcOrd="0" destOrd="0" presId="urn:microsoft.com/office/officeart/2005/8/layout/process2"/>
    <dgm:cxn modelId="{03855FC6-EA93-4AA7-93CD-A862E121CAC8}" type="presParOf" srcId="{5C687656-81D1-45F5-BF22-66D62890495E}" destId="{2974A8E2-7FCF-4FE9-ADDA-C49A31E254A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82F22C-88EA-4734-A901-B2894F89879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F111A39-CD98-4050-B9B0-E3D24B4FA185}">
      <dgm:prSet phldrT="[文字]" custT="1"/>
      <dgm:spPr>
        <a:solidFill>
          <a:srgbClr val="CCFF33"/>
        </a:solidFill>
        <a:ln>
          <a:solidFill>
            <a:srgbClr val="FF0000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dirty="0"/>
        </a:p>
      </dgm:t>
    </dgm:pt>
    <dgm:pt modelId="{8629B0A3-6A96-4BB6-AACF-AA3E7D1BBB35}" type="parTrans" cxnId="{AACBE530-F1FF-46FC-8D11-16318F76547E}">
      <dgm:prSet/>
      <dgm:spPr/>
      <dgm:t>
        <a:bodyPr/>
        <a:lstStyle/>
        <a:p>
          <a:endParaRPr lang="en-GB" sz="2000"/>
        </a:p>
      </dgm:t>
    </dgm:pt>
    <dgm:pt modelId="{865963E3-3CDC-4DF2-9A8B-1BEA22F08B33}" type="sibTrans" cxnId="{AACBE530-F1FF-46FC-8D11-16318F76547E}">
      <dgm:prSet custT="1"/>
      <dgm:spPr>
        <a:solidFill>
          <a:srgbClr val="FF0000"/>
        </a:solidFill>
      </dgm:spPr>
      <dgm:t>
        <a:bodyPr/>
        <a:lstStyle/>
        <a:p>
          <a:endParaRPr lang="en-GB" sz="2800"/>
        </a:p>
      </dgm:t>
    </dgm:pt>
    <dgm:pt modelId="{B80D5BA2-5E18-409F-A05E-30E8150F6F2C}">
      <dgm:prSet phldrT="[文字]" custT="1"/>
      <dgm:spPr>
        <a:solidFill>
          <a:schemeClr val="accent6">
            <a:lumMod val="40000"/>
            <a:lumOff val="60000"/>
          </a:schemeClr>
        </a:solidFill>
        <a:ln>
          <a:solidFill>
            <a:srgbClr val="FF0000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dirty="0"/>
        </a:p>
      </dgm:t>
    </dgm:pt>
    <dgm:pt modelId="{5A8FA236-B09A-4597-8187-E06FFEEFCBE2}" type="parTrans" cxnId="{E8A2CE17-72D0-4E90-BE8A-72B69AF62625}">
      <dgm:prSet/>
      <dgm:spPr/>
      <dgm:t>
        <a:bodyPr/>
        <a:lstStyle/>
        <a:p>
          <a:endParaRPr lang="en-GB" sz="2000"/>
        </a:p>
      </dgm:t>
    </dgm:pt>
    <dgm:pt modelId="{9A778475-A26B-44F6-B589-EE48516D29C3}" type="sibTrans" cxnId="{E8A2CE17-72D0-4E90-BE8A-72B69AF62625}">
      <dgm:prSet/>
      <dgm:spPr/>
      <dgm:t>
        <a:bodyPr/>
        <a:lstStyle/>
        <a:p>
          <a:endParaRPr lang="en-GB" sz="2000"/>
        </a:p>
      </dgm:t>
    </dgm:pt>
    <dgm:pt modelId="{5C687656-81D1-45F5-BF22-66D62890495E}" type="pres">
      <dgm:prSet presAssocID="{5D82F22C-88EA-4734-A901-B2894F898791}" presName="linearFlow" presStyleCnt="0">
        <dgm:presLayoutVars>
          <dgm:resizeHandles val="exact"/>
        </dgm:presLayoutVars>
      </dgm:prSet>
      <dgm:spPr/>
    </dgm:pt>
    <dgm:pt modelId="{88042E80-5EB3-4761-AA3C-B149D8F94886}" type="pres">
      <dgm:prSet presAssocID="{3F111A39-CD98-4050-B9B0-E3D24B4FA185}" presName="node" presStyleLbl="node1" presStyleIdx="0" presStyleCnt="2" custScaleX="217909" custLinFactNeighborY="-102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B9D57B-5912-48FC-BA05-723EFE8CEC88}" type="pres">
      <dgm:prSet presAssocID="{865963E3-3CDC-4DF2-9A8B-1BEA22F08B33}" presName="sibTrans" presStyleLbl="sibTrans2D1" presStyleIdx="0" presStyleCnt="1"/>
      <dgm:spPr/>
      <dgm:t>
        <a:bodyPr/>
        <a:lstStyle/>
        <a:p>
          <a:endParaRPr lang="en-GB"/>
        </a:p>
      </dgm:t>
    </dgm:pt>
    <dgm:pt modelId="{37D15F49-1BB7-42F8-973E-ED97EC3D1B71}" type="pres">
      <dgm:prSet presAssocID="{865963E3-3CDC-4DF2-9A8B-1BEA22F08B33}" presName="connectorText" presStyleLbl="sibTrans2D1" presStyleIdx="0" presStyleCnt="1"/>
      <dgm:spPr/>
      <dgm:t>
        <a:bodyPr/>
        <a:lstStyle/>
        <a:p>
          <a:endParaRPr lang="en-GB"/>
        </a:p>
      </dgm:t>
    </dgm:pt>
    <dgm:pt modelId="{2974A8E2-7FCF-4FE9-ADDA-C49A31E254A3}" type="pres">
      <dgm:prSet presAssocID="{B80D5BA2-5E18-409F-A05E-30E8150F6F2C}" presName="node" presStyleLbl="node1" presStyleIdx="1" presStyleCnt="2" custScaleX="21790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ACBE530-F1FF-46FC-8D11-16318F76547E}" srcId="{5D82F22C-88EA-4734-A901-B2894F898791}" destId="{3F111A39-CD98-4050-B9B0-E3D24B4FA185}" srcOrd="0" destOrd="0" parTransId="{8629B0A3-6A96-4BB6-AACF-AA3E7D1BBB35}" sibTransId="{865963E3-3CDC-4DF2-9A8B-1BEA22F08B33}"/>
    <dgm:cxn modelId="{B2D938E4-4154-4617-B00B-57B367CED28D}" type="presOf" srcId="{5D82F22C-88EA-4734-A901-B2894F898791}" destId="{5C687656-81D1-45F5-BF22-66D62890495E}" srcOrd="0" destOrd="0" presId="urn:microsoft.com/office/officeart/2005/8/layout/process2"/>
    <dgm:cxn modelId="{A675C34A-79F5-4539-ACF6-CC9D7FB75245}" type="presOf" srcId="{3F111A39-CD98-4050-B9B0-E3D24B4FA185}" destId="{88042E80-5EB3-4761-AA3C-B149D8F94886}" srcOrd="0" destOrd="0" presId="urn:microsoft.com/office/officeart/2005/8/layout/process2"/>
    <dgm:cxn modelId="{E8A2CE17-72D0-4E90-BE8A-72B69AF62625}" srcId="{5D82F22C-88EA-4734-A901-B2894F898791}" destId="{B80D5BA2-5E18-409F-A05E-30E8150F6F2C}" srcOrd="1" destOrd="0" parTransId="{5A8FA236-B09A-4597-8187-E06FFEEFCBE2}" sibTransId="{9A778475-A26B-44F6-B589-EE48516D29C3}"/>
    <dgm:cxn modelId="{3C682459-B99B-4176-B0AA-DD904483DB44}" type="presOf" srcId="{B80D5BA2-5E18-409F-A05E-30E8150F6F2C}" destId="{2974A8E2-7FCF-4FE9-ADDA-C49A31E254A3}" srcOrd="0" destOrd="0" presId="urn:microsoft.com/office/officeart/2005/8/layout/process2"/>
    <dgm:cxn modelId="{8EF8B5FC-18EF-420F-B6A5-9874A612718F}" type="presOf" srcId="{865963E3-3CDC-4DF2-9A8B-1BEA22F08B33}" destId="{37D15F49-1BB7-42F8-973E-ED97EC3D1B71}" srcOrd="1" destOrd="0" presId="urn:microsoft.com/office/officeart/2005/8/layout/process2"/>
    <dgm:cxn modelId="{FE68C91B-318C-4F8A-A5C1-34470B47E585}" type="presOf" srcId="{865963E3-3CDC-4DF2-9A8B-1BEA22F08B33}" destId="{57B9D57B-5912-48FC-BA05-723EFE8CEC88}" srcOrd="0" destOrd="0" presId="urn:microsoft.com/office/officeart/2005/8/layout/process2"/>
    <dgm:cxn modelId="{F59E5B47-6586-40A0-ABEC-D96B7A221FCA}" type="presParOf" srcId="{5C687656-81D1-45F5-BF22-66D62890495E}" destId="{88042E80-5EB3-4761-AA3C-B149D8F94886}" srcOrd="0" destOrd="0" presId="urn:microsoft.com/office/officeart/2005/8/layout/process2"/>
    <dgm:cxn modelId="{ABC5C628-CCB0-4E92-9138-23C2DC9AF473}" type="presParOf" srcId="{5C687656-81D1-45F5-BF22-66D62890495E}" destId="{57B9D57B-5912-48FC-BA05-723EFE8CEC88}" srcOrd="1" destOrd="0" presId="urn:microsoft.com/office/officeart/2005/8/layout/process2"/>
    <dgm:cxn modelId="{9500D6C0-6FA4-4357-8D94-3CEBB0DDEDC9}" type="presParOf" srcId="{57B9D57B-5912-48FC-BA05-723EFE8CEC88}" destId="{37D15F49-1BB7-42F8-973E-ED97EC3D1B71}" srcOrd="0" destOrd="0" presId="urn:microsoft.com/office/officeart/2005/8/layout/process2"/>
    <dgm:cxn modelId="{96EB1DC2-2F04-436D-8A4C-5492F3DB15D8}" type="presParOf" srcId="{5C687656-81D1-45F5-BF22-66D62890495E}" destId="{2974A8E2-7FCF-4FE9-ADDA-C49A31E254A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0D8DCB-6902-438F-93A8-694291F2B467}" type="doc">
      <dgm:prSet loTypeId="urn:microsoft.com/office/officeart/2005/8/layout/arrow1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2FE2A862-A883-4855-ACAD-20C7F34FD1C2}" type="pres">
      <dgm:prSet presAssocID="{C80D8DCB-6902-438F-93A8-694291F2B4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3F86406B-8240-4E6C-9690-F9B1C30CC7E4}" type="presOf" srcId="{C80D8DCB-6902-438F-93A8-694291F2B467}" destId="{2FE2A862-A883-4855-ACAD-20C7F34FD1C2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F48C9-9E11-4531-A307-2E6ADDBB2A0C}">
      <dsp:nvSpPr>
        <dsp:cNvPr id="0" name=""/>
        <dsp:cNvSpPr/>
      </dsp:nvSpPr>
      <dsp:spPr>
        <a:xfrm>
          <a:off x="2611015" y="0"/>
          <a:ext cx="3617168" cy="2057035"/>
        </a:xfrm>
        <a:prstGeom prst="trapezoid">
          <a:avLst>
            <a:gd name="adj" fmla="val 87879"/>
          </a:avLst>
        </a:prstGeom>
        <a:solidFill>
          <a:srgbClr val="FF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24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1" lang="zh-TW" altLang="en-US" sz="3600" b="1" kern="1200" dirty="0" smtClean="0">
              <a:solidFill>
                <a:srgbClr val="FF0000"/>
              </a:solidFill>
              <a:latin typeface="+mn-ea"/>
              <a:ea typeface="+mn-ea"/>
            </a:rPr>
            <a:t>專門服務</a:t>
          </a: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1" lang="zh-TW" altLang="en-US" sz="3600" b="1" kern="1200" dirty="0" smtClean="0">
              <a:solidFill>
                <a:srgbClr val="FF0000"/>
              </a:solidFill>
              <a:latin typeface="+mn-ea"/>
              <a:ea typeface="+mn-ea"/>
            </a:rPr>
            <a:t>處理危機</a:t>
          </a: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</dsp:txBody>
      <dsp:txXfrm>
        <a:off x="2611015" y="0"/>
        <a:ext cx="3617168" cy="2057035"/>
      </dsp:txXfrm>
    </dsp:sp>
    <dsp:sp modelId="{0FC32B7B-0F1E-4E17-A24C-12563888C7AA}">
      <dsp:nvSpPr>
        <dsp:cNvPr id="0" name=""/>
        <dsp:cNvSpPr/>
      </dsp:nvSpPr>
      <dsp:spPr>
        <a:xfrm>
          <a:off x="1242870" y="2057035"/>
          <a:ext cx="6353459" cy="1549424"/>
        </a:xfrm>
        <a:prstGeom prst="trapezoid">
          <a:avLst>
            <a:gd name="adj" fmla="val 87879"/>
          </a:avLst>
        </a:prstGeom>
        <a:solidFill>
          <a:srgbClr val="99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kern="1200" dirty="0" smtClean="0">
              <a:solidFill>
                <a:srgbClr val="9900CC"/>
              </a:solidFill>
            </a:rPr>
            <a:t>識別 </a:t>
          </a:r>
          <a:endParaRPr lang="en-US" altLang="zh-TW" sz="3600" b="1" kern="1200" dirty="0" smtClean="0">
            <a:solidFill>
              <a:srgbClr val="9900CC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支援</a:t>
          </a: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kern="1200" dirty="0" smtClean="0"/>
        </a:p>
      </dsp:txBody>
      <dsp:txXfrm>
        <a:off x="2354725" y="2057035"/>
        <a:ext cx="4129748" cy="1549424"/>
      </dsp:txXfrm>
    </dsp:sp>
    <dsp:sp modelId="{522E78AD-C2B2-445F-9907-4D381280D0D8}">
      <dsp:nvSpPr>
        <dsp:cNvPr id="0" name=""/>
        <dsp:cNvSpPr/>
      </dsp:nvSpPr>
      <dsp:spPr>
        <a:xfrm>
          <a:off x="0" y="3606460"/>
          <a:ext cx="8839200" cy="1422739"/>
        </a:xfrm>
        <a:prstGeom prst="trapezoid">
          <a:avLst>
            <a:gd name="adj" fmla="val 87879"/>
          </a:avLst>
        </a:prstGeom>
        <a:solidFill>
          <a:srgbClr val="99FFCC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kern="1200" dirty="0" smtClean="0">
              <a:solidFill>
                <a:srgbClr val="0000CC"/>
              </a:solidFill>
            </a:rPr>
            <a:t>宣傳教育</a:t>
          </a:r>
          <a:endParaRPr lang="en-US" altLang="zh-TW" sz="3600" b="1" u="none" kern="1200" dirty="0" smtClean="0">
            <a:solidFill>
              <a:srgbClr val="0000CC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kern="1200" dirty="0" smtClean="0">
              <a:solidFill>
                <a:srgbClr val="0000CC"/>
              </a:solidFill>
            </a:rPr>
            <a:t>預防問題</a:t>
          </a:r>
          <a:endParaRPr lang="en-US" altLang="zh-TW" sz="3600" b="1" u="none" kern="1200" dirty="0" smtClean="0">
            <a:solidFill>
              <a:srgbClr val="0000CC"/>
            </a:solidFill>
          </a:endParaRPr>
        </a:p>
      </dsp:txBody>
      <dsp:txXfrm>
        <a:off x="1546859" y="3606460"/>
        <a:ext cx="5745480" cy="1422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F48C9-9E11-4531-A307-2E6ADDBB2A0C}">
      <dsp:nvSpPr>
        <dsp:cNvPr id="0" name=""/>
        <dsp:cNvSpPr/>
      </dsp:nvSpPr>
      <dsp:spPr>
        <a:xfrm>
          <a:off x="2611015" y="0"/>
          <a:ext cx="3617168" cy="2057035"/>
        </a:xfrm>
        <a:prstGeom prst="trapezoid">
          <a:avLst>
            <a:gd name="adj" fmla="val 87879"/>
          </a:avLst>
        </a:prstGeom>
        <a:solidFill>
          <a:srgbClr val="FF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24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</dsp:txBody>
      <dsp:txXfrm>
        <a:off x="2611015" y="0"/>
        <a:ext cx="3617168" cy="2057035"/>
      </dsp:txXfrm>
    </dsp:sp>
    <dsp:sp modelId="{0FC32B7B-0F1E-4E17-A24C-12563888C7AA}">
      <dsp:nvSpPr>
        <dsp:cNvPr id="0" name=""/>
        <dsp:cNvSpPr/>
      </dsp:nvSpPr>
      <dsp:spPr>
        <a:xfrm>
          <a:off x="1242870" y="2057035"/>
          <a:ext cx="6353459" cy="1549424"/>
        </a:xfrm>
        <a:prstGeom prst="trapezoid">
          <a:avLst>
            <a:gd name="adj" fmla="val 87879"/>
          </a:avLst>
        </a:prstGeom>
        <a:solidFill>
          <a:srgbClr val="99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kern="1200" dirty="0" smtClean="0">
              <a:solidFill>
                <a:srgbClr val="9900CC"/>
              </a:solidFill>
            </a:rPr>
            <a:t>識別 </a:t>
          </a:r>
          <a:endParaRPr lang="en-US" altLang="zh-TW" sz="3600" b="1" kern="1200" dirty="0" smtClean="0">
            <a:solidFill>
              <a:srgbClr val="9900CC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支援</a:t>
          </a: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kern="1200" dirty="0" smtClean="0"/>
        </a:p>
      </dsp:txBody>
      <dsp:txXfrm>
        <a:off x="2354725" y="2057035"/>
        <a:ext cx="4129748" cy="1549424"/>
      </dsp:txXfrm>
    </dsp:sp>
    <dsp:sp modelId="{522E78AD-C2B2-445F-9907-4D381280D0D8}">
      <dsp:nvSpPr>
        <dsp:cNvPr id="0" name=""/>
        <dsp:cNvSpPr/>
      </dsp:nvSpPr>
      <dsp:spPr>
        <a:xfrm>
          <a:off x="0" y="3606460"/>
          <a:ext cx="8839200" cy="1422739"/>
        </a:xfrm>
        <a:prstGeom prst="trapezoid">
          <a:avLst>
            <a:gd name="adj" fmla="val 87879"/>
          </a:avLst>
        </a:prstGeom>
        <a:solidFill>
          <a:srgbClr val="99FFCC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3600" b="1" u="none" kern="1200" dirty="0" smtClean="0">
            <a:solidFill>
              <a:srgbClr val="0000CC"/>
            </a:solidFill>
          </a:endParaRPr>
        </a:p>
      </dsp:txBody>
      <dsp:txXfrm>
        <a:off x="1546859" y="3606460"/>
        <a:ext cx="5745480" cy="14227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F48C9-9E11-4531-A307-2E6ADDBB2A0C}">
      <dsp:nvSpPr>
        <dsp:cNvPr id="0" name=""/>
        <dsp:cNvSpPr/>
      </dsp:nvSpPr>
      <dsp:spPr>
        <a:xfrm>
          <a:off x="2611015" y="0"/>
          <a:ext cx="3617168" cy="2057035"/>
        </a:xfrm>
        <a:prstGeom prst="trapezoid">
          <a:avLst>
            <a:gd name="adj" fmla="val 87879"/>
          </a:avLst>
        </a:prstGeom>
        <a:solidFill>
          <a:srgbClr val="FF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24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1" lang="zh-TW" altLang="en-US" sz="3600" b="1" kern="1200" dirty="0" smtClean="0">
              <a:solidFill>
                <a:srgbClr val="FF0000"/>
              </a:solidFill>
              <a:latin typeface="+mn-ea"/>
              <a:ea typeface="+mn-ea"/>
            </a:rPr>
            <a:t>專門服務</a:t>
          </a: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1" lang="zh-TW" altLang="en-US" sz="3600" b="1" kern="1200" dirty="0" smtClean="0">
              <a:solidFill>
                <a:srgbClr val="FF0000"/>
              </a:solidFill>
              <a:latin typeface="+mn-ea"/>
              <a:ea typeface="+mn-ea"/>
            </a:rPr>
            <a:t>處理危機</a:t>
          </a: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</dsp:txBody>
      <dsp:txXfrm>
        <a:off x="2611015" y="0"/>
        <a:ext cx="3617168" cy="2057035"/>
      </dsp:txXfrm>
    </dsp:sp>
    <dsp:sp modelId="{0FC32B7B-0F1E-4E17-A24C-12563888C7AA}">
      <dsp:nvSpPr>
        <dsp:cNvPr id="0" name=""/>
        <dsp:cNvSpPr/>
      </dsp:nvSpPr>
      <dsp:spPr>
        <a:xfrm>
          <a:off x="1242870" y="2057035"/>
          <a:ext cx="6353459" cy="1549424"/>
        </a:xfrm>
        <a:prstGeom prst="trapezoid">
          <a:avLst>
            <a:gd name="adj" fmla="val 87879"/>
          </a:avLst>
        </a:prstGeom>
        <a:solidFill>
          <a:srgbClr val="99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kern="1200" dirty="0" smtClean="0">
              <a:solidFill>
                <a:srgbClr val="9900CC"/>
              </a:solidFill>
            </a:rPr>
            <a:t>識別 </a:t>
          </a:r>
          <a:endParaRPr lang="en-US" altLang="zh-TW" sz="3600" b="1" kern="1200" dirty="0" smtClean="0">
            <a:solidFill>
              <a:srgbClr val="9900CC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支援</a:t>
          </a: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kern="1200" dirty="0" smtClean="0"/>
        </a:p>
      </dsp:txBody>
      <dsp:txXfrm>
        <a:off x="2354725" y="2057035"/>
        <a:ext cx="4129748" cy="1549424"/>
      </dsp:txXfrm>
    </dsp:sp>
    <dsp:sp modelId="{522E78AD-C2B2-445F-9907-4D381280D0D8}">
      <dsp:nvSpPr>
        <dsp:cNvPr id="0" name=""/>
        <dsp:cNvSpPr/>
      </dsp:nvSpPr>
      <dsp:spPr>
        <a:xfrm>
          <a:off x="0" y="3606460"/>
          <a:ext cx="8839200" cy="1422739"/>
        </a:xfrm>
        <a:prstGeom prst="trapezoid">
          <a:avLst>
            <a:gd name="adj" fmla="val 87879"/>
          </a:avLst>
        </a:prstGeom>
        <a:solidFill>
          <a:srgbClr val="99FFCC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3600" b="1" u="none" kern="1200" dirty="0" smtClean="0">
            <a:solidFill>
              <a:srgbClr val="0000CC"/>
            </a:solidFill>
          </a:endParaRPr>
        </a:p>
      </dsp:txBody>
      <dsp:txXfrm>
        <a:off x="1546859" y="3606460"/>
        <a:ext cx="5745480" cy="14227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B9922-119E-4140-8D6B-E58D5743FC56}">
      <dsp:nvSpPr>
        <dsp:cNvPr id="0" name=""/>
        <dsp:cNvSpPr/>
      </dsp:nvSpPr>
      <dsp:spPr>
        <a:xfrm>
          <a:off x="0" y="0"/>
          <a:ext cx="6262602" cy="1079065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kern="1200" dirty="0" smtClean="0">
              <a:solidFill>
                <a:srgbClr val="9900CC"/>
              </a:solidFill>
            </a:rPr>
            <a:t>識別可能受虐待的兒童</a:t>
          </a:r>
          <a:endParaRPr lang="en-GB" sz="4400" b="1" kern="1200" dirty="0">
            <a:solidFill>
              <a:srgbClr val="9900CC"/>
            </a:solidFill>
          </a:endParaRPr>
        </a:p>
      </dsp:txBody>
      <dsp:txXfrm>
        <a:off x="31605" y="31605"/>
        <a:ext cx="6199392" cy="1015855"/>
      </dsp:txXfrm>
    </dsp:sp>
    <dsp:sp modelId="{D15D6251-D2E5-47DD-97F0-EEAF8D6F3CBE}">
      <dsp:nvSpPr>
        <dsp:cNvPr id="0" name=""/>
        <dsp:cNvSpPr/>
      </dsp:nvSpPr>
      <dsp:spPr>
        <a:xfrm rot="5400000">
          <a:off x="2941884" y="1088830"/>
          <a:ext cx="378832" cy="48557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2000" kern="1200"/>
        </a:p>
      </dsp:txBody>
      <dsp:txXfrm rot="-5400000">
        <a:off x="2985627" y="1142203"/>
        <a:ext cx="291347" cy="265182"/>
      </dsp:txXfrm>
    </dsp:sp>
    <dsp:sp modelId="{88042E80-5EB3-4761-AA3C-B149D8F94886}">
      <dsp:nvSpPr>
        <dsp:cNvPr id="0" name=""/>
        <dsp:cNvSpPr/>
      </dsp:nvSpPr>
      <dsp:spPr>
        <a:xfrm>
          <a:off x="0" y="1584175"/>
          <a:ext cx="6262602" cy="1079065"/>
        </a:xfrm>
        <a:prstGeom prst="roundRect">
          <a:avLst>
            <a:gd name="adj" fmla="val 10000"/>
          </a:avLst>
        </a:prstGeom>
        <a:solidFill>
          <a:srgbClr val="CCFF33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kern="1200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kern="1200" dirty="0"/>
        </a:p>
      </dsp:txBody>
      <dsp:txXfrm>
        <a:off x="31605" y="1615780"/>
        <a:ext cx="6199392" cy="1015855"/>
      </dsp:txXfrm>
    </dsp:sp>
    <dsp:sp modelId="{57B9D57B-5912-48FC-BA05-723EFE8CEC88}">
      <dsp:nvSpPr>
        <dsp:cNvPr id="0" name=""/>
        <dsp:cNvSpPr/>
      </dsp:nvSpPr>
      <dsp:spPr>
        <a:xfrm rot="5400000">
          <a:off x="2914485" y="2709538"/>
          <a:ext cx="433630" cy="48557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/>
        </a:p>
      </dsp:txBody>
      <dsp:txXfrm rot="-5400000">
        <a:off x="2985627" y="2735513"/>
        <a:ext cx="291347" cy="303541"/>
      </dsp:txXfrm>
    </dsp:sp>
    <dsp:sp modelId="{2974A8E2-7FCF-4FE9-ADDA-C49A31E254A3}">
      <dsp:nvSpPr>
        <dsp:cNvPr id="0" name=""/>
        <dsp:cNvSpPr/>
      </dsp:nvSpPr>
      <dsp:spPr>
        <a:xfrm>
          <a:off x="0" y="3241414"/>
          <a:ext cx="6262602" cy="1079065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kern="1200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kern="1200" dirty="0"/>
        </a:p>
      </dsp:txBody>
      <dsp:txXfrm>
        <a:off x="31605" y="3273019"/>
        <a:ext cx="6199392" cy="10158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42E80-5EB3-4761-AA3C-B149D8F94886}">
      <dsp:nvSpPr>
        <dsp:cNvPr id="0" name=""/>
        <dsp:cNvSpPr/>
      </dsp:nvSpPr>
      <dsp:spPr>
        <a:xfrm>
          <a:off x="0" y="0"/>
          <a:ext cx="5175924" cy="1312866"/>
        </a:xfrm>
        <a:prstGeom prst="roundRect">
          <a:avLst>
            <a:gd name="adj" fmla="val 10000"/>
          </a:avLst>
        </a:prstGeom>
        <a:solidFill>
          <a:srgbClr val="CCFF33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kern="1200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kern="1200" dirty="0"/>
        </a:p>
      </dsp:txBody>
      <dsp:txXfrm>
        <a:off x="38453" y="38453"/>
        <a:ext cx="5099018" cy="1235960"/>
      </dsp:txXfrm>
    </dsp:sp>
    <dsp:sp modelId="{57B9D57B-5912-48FC-BA05-723EFE8CEC88}">
      <dsp:nvSpPr>
        <dsp:cNvPr id="0" name=""/>
        <dsp:cNvSpPr/>
      </dsp:nvSpPr>
      <dsp:spPr>
        <a:xfrm rot="5400000">
          <a:off x="2341649" y="1345888"/>
          <a:ext cx="492625" cy="59078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/>
        </a:p>
      </dsp:txBody>
      <dsp:txXfrm rot="-5400000">
        <a:off x="2410726" y="1394970"/>
        <a:ext cx="354473" cy="344838"/>
      </dsp:txXfrm>
    </dsp:sp>
    <dsp:sp modelId="{2974A8E2-7FCF-4FE9-ADDA-C49A31E254A3}">
      <dsp:nvSpPr>
        <dsp:cNvPr id="0" name=""/>
        <dsp:cNvSpPr/>
      </dsp:nvSpPr>
      <dsp:spPr>
        <a:xfrm>
          <a:off x="0" y="1969700"/>
          <a:ext cx="5175924" cy="1312866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kern="1200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kern="1200" dirty="0"/>
        </a:p>
      </dsp:txBody>
      <dsp:txXfrm>
        <a:off x="38453" y="2008153"/>
        <a:ext cx="5099018" cy="12359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20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184" y="0"/>
            <a:ext cx="293862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94020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184" y="9428164"/>
            <a:ext cx="293862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44DB4722-9621-4CC7-B923-D8E54DB18E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2802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20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184" y="0"/>
            <a:ext cx="293862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024" y="4716465"/>
            <a:ext cx="5427343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4020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184" y="9428164"/>
            <a:ext cx="293862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A4AEA03C-6ADE-4829-BBFB-E5890CB3EF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4179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206" indent="-285464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854" indent="-228370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595" indent="-228370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337" indent="-228370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2079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820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562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2303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81B9F3EB-D3AE-47C9-AD36-40CED2D1B212}" type="slidenum">
              <a:rPr lang="en-US" altLang="zh-TW">
                <a:ea typeface="新細明體" pitchFamily="18" charset="-120"/>
              </a:rPr>
              <a:pPr eaLnBrk="1" hangingPunct="1"/>
              <a:t>1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60938" cy="37211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023" y="4716467"/>
            <a:ext cx="5427344" cy="4465637"/>
          </a:xfrm>
          <a:noFill/>
        </p:spPr>
        <p:txBody>
          <a:bodyPr/>
          <a:lstStyle/>
          <a:p>
            <a:pPr eaLnBrk="1" hangingPunct="1"/>
            <a:endParaRPr lang="zh-HK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2487504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60938" cy="3722687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HK" altLang="zh-HK"/>
          </a:p>
        </p:txBody>
      </p:sp>
    </p:spTree>
    <p:extLst>
      <p:ext uri="{BB962C8B-B14F-4D97-AF65-F5344CB8AC3E}">
        <p14:creationId xmlns:p14="http://schemas.microsoft.com/office/powerpoint/2010/main" val="595228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206" indent="-285464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1854" indent="-22837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598595" indent="-22837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5337" indent="-22837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2079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68820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5562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2303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C738E85-ED81-42E4-A16E-40A1038AAF1F}" type="slidenum">
              <a:rPr lang="en-US" altLang="zh-TW" smtClean="0"/>
              <a:pPr algn="r" eaLnBrk="1" hangingPunct="1">
                <a:spcBef>
                  <a:spcPct val="0"/>
                </a:spcBef>
              </a:pPr>
              <a:t>69</a:t>
            </a:fld>
            <a:endParaRPr lang="en-US" altLang="zh-TW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682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124" indent="-285433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729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421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113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1804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496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187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1879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AD69E172-54C8-4FD5-83E5-D214262782DA}" type="slidenum">
              <a:rPr lang="en-US" altLang="zh-TW">
                <a:ea typeface="新細明體" pitchFamily="18" charset="-120"/>
              </a:rPr>
              <a:pPr eaLnBrk="1" hangingPunct="1"/>
              <a:t>4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59350" cy="37211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023" y="4718051"/>
            <a:ext cx="5427344" cy="4464051"/>
          </a:xfrm>
          <a:noFill/>
        </p:spPr>
        <p:txBody>
          <a:bodyPr/>
          <a:lstStyle/>
          <a:p>
            <a:pPr eaLnBrk="1" hangingPunct="1"/>
            <a:endParaRPr lang="zh-HK" altLang="zh-HK" smtClean="0"/>
          </a:p>
        </p:txBody>
      </p:sp>
    </p:spTree>
    <p:extLst>
      <p:ext uri="{BB962C8B-B14F-4D97-AF65-F5344CB8AC3E}">
        <p14:creationId xmlns:p14="http://schemas.microsoft.com/office/powerpoint/2010/main" val="116085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124" indent="-285433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729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421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113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1804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496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187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1879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1249D986-3829-49F9-BF3A-A98CBDD43557}" type="slidenum">
              <a:rPr lang="en-US" altLang="zh-TW">
                <a:ea typeface="新細明體" pitchFamily="18" charset="-120"/>
              </a:rPr>
              <a:pPr eaLnBrk="1" hangingPunct="1"/>
              <a:t>5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59350" cy="37211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023" y="4718051"/>
            <a:ext cx="5427344" cy="4464051"/>
          </a:xfrm>
          <a:noFill/>
        </p:spPr>
        <p:txBody>
          <a:bodyPr/>
          <a:lstStyle/>
          <a:p>
            <a:pPr eaLnBrk="1" hangingPunct="1"/>
            <a:endParaRPr lang="zh-HK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279362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124" indent="-285433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729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421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113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1804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496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187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1879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22DCD908-B4F7-4CB7-BAC1-EEA3A87544E8}" type="slidenum">
              <a:rPr lang="en-US" altLang="zh-TW">
                <a:ea typeface="新細明體" pitchFamily="18" charset="-120"/>
              </a:rPr>
              <a:pPr eaLnBrk="1" hangingPunct="1"/>
              <a:t>6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60938" cy="37211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023" y="4716466"/>
            <a:ext cx="5427344" cy="4465637"/>
          </a:xfrm>
          <a:noFill/>
        </p:spPr>
        <p:txBody>
          <a:bodyPr/>
          <a:lstStyle/>
          <a:p>
            <a:pPr eaLnBrk="1" hangingPunct="1"/>
            <a:endParaRPr lang="zh-HK" altLang="zh-HK" smtClean="0"/>
          </a:p>
        </p:txBody>
      </p:sp>
    </p:spTree>
    <p:extLst>
      <p:ext uri="{BB962C8B-B14F-4D97-AF65-F5344CB8AC3E}">
        <p14:creationId xmlns:p14="http://schemas.microsoft.com/office/powerpoint/2010/main" val="3612040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8301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HK" altLang="zh-HK"/>
          </a:p>
        </p:txBody>
      </p:sp>
    </p:spTree>
    <p:extLst>
      <p:ext uri="{BB962C8B-B14F-4D97-AF65-F5344CB8AC3E}">
        <p14:creationId xmlns:p14="http://schemas.microsoft.com/office/powerpoint/2010/main" val="1266036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60937" cy="37226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9514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2813" y="744538"/>
            <a:ext cx="4960937" cy="37226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7217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60938" cy="3722687"/>
          </a:xfrm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HK" altLang="zh-HK"/>
          </a:p>
        </p:txBody>
      </p:sp>
    </p:spTree>
    <p:extLst>
      <p:ext uri="{BB962C8B-B14F-4D97-AF65-F5344CB8AC3E}">
        <p14:creationId xmlns:p14="http://schemas.microsoft.com/office/powerpoint/2010/main" val="358217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2D582-3713-4CD6-B6F2-62AC9CCB9BDE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885616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388EC-C493-4434-99F9-C39BCF89C635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09840601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F9431-B574-4CD1-A59C-A0DB1BE53366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7662843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9E152-333F-4C78-BEC9-8EBF792C7ED1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6609504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6D364-FB7A-421F-A038-8E7EE58A5F3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8573313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5FAA7-8907-4059-8520-FFB18437C973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34737129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94B7C-ACD9-488C-98A4-979C675A7C39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0628650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7CF37-6EDF-49D0-A9E1-B0523658282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3722256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5FDE-BE5A-40DF-B022-E578C276A7C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7193741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58ABE-972B-45F0-A86E-279F094F18BB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3402869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1252A-59DC-4C56-8AAA-DA13943C1F2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8254036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llpaper2"/>
          <p:cNvPicPr>
            <a:picLocks noChangeAspect="1" noChangeArrowheads="1"/>
          </p:cNvPicPr>
          <p:nvPr/>
        </p:nvPicPr>
        <p:blipFill>
          <a:blip r:embed="rId13" cstate="print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63075" cy="702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ea"/>
                <a:ea typeface="+mn-ea"/>
              </a:defRPr>
            </a:lvl1pPr>
          </a:lstStyle>
          <a:p>
            <a:pPr>
              <a:defRPr/>
            </a:pPr>
            <a:fld id="{64D0229F-1A7A-48E8-96CD-F49FE2C58595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980728"/>
            <a:ext cx="7772400" cy="1440160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sz="5400" b="1" dirty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及早識別及處理</a:t>
            </a:r>
            <a:r>
              <a:rPr lang="en-US" altLang="zh-TW" sz="5400" b="1" dirty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zh-TW" sz="5400" b="1" dirty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5400" b="1" dirty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懷疑虐待兒童個案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type="body" idx="1"/>
          </p:nvPr>
        </p:nvSpPr>
        <p:spPr>
          <a:xfrm>
            <a:off x="755576" y="4581128"/>
            <a:ext cx="7772400" cy="1500187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zh-TW" altLang="en-US" sz="3200" b="1" dirty="0"/>
              <a:t>社會福利署</a:t>
            </a:r>
            <a:endParaRPr lang="en-US" altLang="zh-TW" sz="3200" b="1" dirty="0"/>
          </a:p>
          <a:p>
            <a:pPr marL="0" indent="0" algn="ctr" eaLnBrk="1" hangingPunct="1">
              <a:buNone/>
            </a:pPr>
            <a:r>
              <a:rPr lang="zh-TW" altLang="en-US" sz="3200" b="1" dirty="0"/>
              <a:t>員工發展及訓練組</a:t>
            </a:r>
          </a:p>
          <a:p>
            <a:pPr marL="0" indent="0" algn="ctr" eaLnBrk="1" hangingPunct="1">
              <a:buNone/>
            </a:pPr>
            <a:r>
              <a:rPr lang="zh-TW" altLang="en-US" sz="3200" b="1" dirty="0"/>
              <a:t>社會工作主任</a:t>
            </a:r>
            <a:r>
              <a:rPr lang="en-US" altLang="zh-TW" sz="3200" b="1" dirty="0"/>
              <a:t>(</a:t>
            </a:r>
            <a:r>
              <a:rPr lang="zh-TW" altLang="en-US" sz="3200" b="1" dirty="0"/>
              <a:t>訓練</a:t>
            </a:r>
            <a:r>
              <a:rPr lang="en-US" altLang="zh-TW" sz="3200" b="1" dirty="0" smtClean="0"/>
              <a:t>)</a:t>
            </a:r>
            <a:r>
              <a:rPr lang="en-US" altLang="zh-TW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zh-TW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zh-TW" altLang="en-US" sz="3200" b="1" dirty="0"/>
              <a:t>歐陽頴儀</a:t>
            </a:r>
            <a:endParaRPr lang="en-US" altLang="zh-TW" sz="3200" b="1" dirty="0"/>
          </a:p>
          <a:p>
            <a:endParaRPr lang="zh-HK" altLang="en-US" dirty="0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491880" y="6093296"/>
            <a:ext cx="2448272" cy="412155"/>
          </a:xfrm>
        </p:spPr>
        <p:txBody>
          <a:bodyPr/>
          <a:lstStyle/>
          <a:p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  <a:endParaRPr lang="en-US" altLang="zh-TW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045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10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642178869"/>
              </p:ext>
            </p:extLst>
          </p:nvPr>
        </p:nvGraphicFramePr>
        <p:xfrm>
          <a:off x="838200" y="762000"/>
          <a:ext cx="7696200" cy="5410200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2706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CN" sz="2800" b="1" u="none" dirty="0" smtClean="0">
                          <a:solidFill>
                            <a:srgbClr val="FF0000"/>
                          </a:solidFill>
                          <a:latin typeface="SimSun" pitchFamily="2" charset="-122"/>
                        </a:rPr>
                        <a:t>嚴重</a:t>
                      </a:r>
                      <a:r>
                        <a:rPr lang="zh-TW" altLang="zh-CN" sz="2800" b="1" u="none" dirty="0" smtClean="0">
                          <a:solidFill>
                            <a:schemeClr val="tx1"/>
                          </a:solidFill>
                          <a:latin typeface="SimSun" pitchFamily="2" charset="-122"/>
                        </a:rPr>
                        <a:t>或</a:t>
                      </a:r>
                      <a:r>
                        <a:rPr lang="zh-TW" altLang="zh-CN" sz="2800" b="1" u="none" dirty="0" smtClean="0">
                          <a:solidFill>
                            <a:srgbClr val="FF0000"/>
                          </a:solidFill>
                          <a:latin typeface="SimSun" pitchFamily="2" charset="-122"/>
                        </a:rPr>
                        <a:t>重複</a:t>
                      </a:r>
                      <a:r>
                        <a:rPr lang="zh-TW" altLang="zh-CN" sz="2800" b="1" u="none" dirty="0" smtClean="0">
                          <a:solidFill>
                            <a:schemeClr val="tx1"/>
                          </a:solidFill>
                          <a:latin typeface="SimSun" pitchFamily="2" charset="-122"/>
                        </a:rPr>
                        <a:t>地忽視兒童的基本需要，</a:t>
                      </a:r>
                      <a:endParaRPr lang="en-US" altLang="zh-TW" sz="2800" b="1" u="none" dirty="0" smtClean="0">
                        <a:solidFill>
                          <a:schemeClr val="tx1"/>
                        </a:solidFill>
                        <a:latin typeface="SimSun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CN" sz="2800" b="1" u="none" dirty="0" smtClean="0">
                          <a:solidFill>
                            <a:schemeClr val="tx1"/>
                          </a:solidFill>
                          <a:latin typeface="SimSun" pitchFamily="2" charset="-122"/>
                        </a:rPr>
                        <a:t>以致危害或損害兒童的健康或發展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zh-TW" alt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身體方面  醫療方面</a:t>
                      </a:r>
                      <a:endParaRPr kumimoji="1" lang="en-US" altLang="zh-TW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1" lang="en-US" altLang="zh-TW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zh-TW" alt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教育方面  情感方面</a:t>
                      </a:r>
                      <a:endParaRPr kumimoji="1" lang="en-US" altLang="zh-TW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2704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疏忽照顧</a:t>
                      </a: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442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11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49811909"/>
              </p:ext>
            </p:extLst>
          </p:nvPr>
        </p:nvGraphicFramePr>
        <p:xfrm>
          <a:off x="838200" y="762000"/>
          <a:ext cx="7696200" cy="5410200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2706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危害或損害兒童情緒或智力發展的</a:t>
                      </a:r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</a:rPr>
                        <a:t>重複行為及態度模式或極端事件</a:t>
                      </a: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。</a:t>
                      </a:r>
                      <a:endParaRPr lang="en-US" altLang="zh-TW" sz="24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8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這些行為會即時或長遠損害兒童的行為、認知、情感或生理功能。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2704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羞辱、</a:t>
                      </a:r>
                      <a:endParaRPr lang="en-US" altLang="zh-TW" sz="24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驚嚇、</a:t>
                      </a:r>
                      <a:endParaRPr lang="en-US" altLang="zh-TW" sz="24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孤立、</a:t>
                      </a:r>
                      <a:endParaRPr lang="en-US" altLang="zh-TW" sz="24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剝削</a:t>
                      </a:r>
                      <a:r>
                        <a:rPr lang="en-US" altLang="zh-TW" sz="2400" b="1" dirty="0" smtClean="0">
                          <a:latin typeface="標楷體" pitchFamily="65" charset="-120"/>
                        </a:rPr>
                        <a:t>/</a:t>
                      </a: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利誘、</a:t>
                      </a:r>
                      <a:endParaRPr lang="en-US" altLang="zh-TW" sz="24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400" b="1" dirty="0" smtClean="0">
                          <a:latin typeface="標楷體" pitchFamily="65" charset="-120"/>
                        </a:rPr>
                        <a:t>漠視兒童的情緒需要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精神虐待</a:t>
                      </a: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365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處理虐待兒童問題的策略</a:t>
            </a:r>
            <a:endParaRPr lang="zh-HK" altLang="en-US" b="1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985552"/>
              </p:ext>
            </p:extLst>
          </p:nvPr>
        </p:nvGraphicFramePr>
        <p:xfrm>
          <a:off x="304800" y="1371600"/>
          <a:ext cx="8839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88224" y="6525344"/>
            <a:ext cx="2088232" cy="332656"/>
          </a:xfrm>
        </p:spPr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12</a:t>
            </a:fld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2497990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296145"/>
          </a:xfrm>
        </p:spPr>
        <p:txBody>
          <a:bodyPr/>
          <a:lstStyle/>
          <a:p>
            <a:r>
              <a:rPr lang="zh-TW" altLang="zh-HK" sz="3600" b="1" dirty="0">
                <a:solidFill>
                  <a:srgbClr val="FF0000"/>
                </a:solidFill>
              </a:rPr>
              <a:t>有較大機會</a:t>
            </a:r>
            <a:r>
              <a:rPr lang="en-GB" altLang="zh-HK" sz="3600" b="1" dirty="0">
                <a:solidFill>
                  <a:srgbClr val="FF0000"/>
                </a:solidFill>
              </a:rPr>
              <a:t> </a:t>
            </a:r>
            <a:r>
              <a:rPr lang="zh-TW" altLang="zh-HK" sz="3600" b="1" dirty="0">
                <a:solidFill>
                  <a:srgbClr val="FF0000"/>
                </a:solidFill>
              </a:rPr>
              <a:t>發生虐待兒童問題的家庭</a:t>
            </a:r>
            <a:r>
              <a:rPr lang="en-US" altLang="zh-TW" sz="3600" b="1" dirty="0">
                <a:solidFill>
                  <a:srgbClr val="FF0000"/>
                </a:solidFill>
              </a:rPr>
              <a:t/>
            </a:r>
            <a:br>
              <a:rPr lang="en-US" altLang="zh-TW" sz="3600" b="1" dirty="0">
                <a:solidFill>
                  <a:srgbClr val="FF0000"/>
                </a:solidFill>
              </a:rPr>
            </a:br>
            <a:r>
              <a:rPr lang="en-US" altLang="zh-HK" sz="3600" b="1" dirty="0">
                <a:solidFill>
                  <a:srgbClr val="FF0000"/>
                </a:solidFill>
              </a:rPr>
              <a:t>--</a:t>
            </a:r>
            <a:r>
              <a:rPr lang="zh-TW" altLang="zh-HK" sz="3600" b="1" dirty="0">
                <a:solidFill>
                  <a:srgbClr val="FF0000"/>
                </a:solidFill>
              </a:rPr>
              <a:t>及早識別，支援家庭</a:t>
            </a:r>
            <a:br>
              <a:rPr lang="zh-TW" altLang="zh-HK" sz="3600" b="1" dirty="0">
                <a:solidFill>
                  <a:srgbClr val="FF0000"/>
                </a:solidFill>
              </a:rPr>
            </a:br>
            <a:endParaRPr lang="zh-HK" alt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75048" y="1340768"/>
            <a:ext cx="8568952" cy="4392488"/>
          </a:xfrm>
        </p:spPr>
        <p:txBody>
          <a:bodyPr/>
          <a:lstStyle/>
          <a:p>
            <a:pPr marL="514350" lvl="0" indent="-514350" algn="l">
              <a:buFont typeface="+mj-lt"/>
              <a:buAutoNum type="arabicPeriod"/>
            </a:pPr>
            <a:r>
              <a:rPr lang="zh-TW" altLang="zh-HK" b="1" dirty="0" smtClean="0">
                <a:solidFill>
                  <a:srgbClr val="9900CC"/>
                </a:solidFill>
                <a:latin typeface="+mj-ea"/>
                <a:ea typeface="+mj-ea"/>
              </a:rPr>
              <a:t>父母／</a:t>
            </a:r>
            <a:r>
              <a:rPr lang="en-GB" altLang="zh-HK" b="1" dirty="0" smtClean="0">
                <a:solidFill>
                  <a:srgbClr val="9900CC"/>
                </a:solidFill>
                <a:latin typeface="+mj-ea"/>
                <a:ea typeface="+mj-ea"/>
              </a:rPr>
              <a:t> </a:t>
            </a:r>
            <a:r>
              <a:rPr lang="zh-HK" altLang="zh-HK" b="1" dirty="0" smtClean="0">
                <a:solidFill>
                  <a:srgbClr val="9900CC"/>
                </a:solidFill>
                <a:latin typeface="+mj-ea"/>
                <a:ea typeface="+mj-ea"/>
              </a:rPr>
              <a:t>照顧者</a:t>
            </a:r>
            <a:r>
              <a:rPr lang="zh-TW" altLang="zh-HK" b="1" dirty="0" smtClean="0">
                <a:solidFill>
                  <a:srgbClr val="9900CC"/>
                </a:solidFill>
                <a:latin typeface="+mj-ea"/>
                <a:ea typeface="+mj-ea"/>
              </a:rPr>
              <a:t>方面</a:t>
            </a:r>
            <a:endParaRPr lang="en-US" altLang="zh-TW" b="1" dirty="0" smtClean="0">
              <a:solidFill>
                <a:srgbClr val="9900CC"/>
              </a:solidFill>
              <a:latin typeface="+mj-ea"/>
              <a:ea typeface="+mj-ea"/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zh-TW" altLang="zh-HK" sz="3200" b="1" dirty="0" smtClean="0">
                <a:solidFill>
                  <a:srgbClr val="9900CC"/>
                </a:solidFill>
                <a:latin typeface="+mj-ea"/>
                <a:ea typeface="+mj-ea"/>
              </a:rPr>
              <a:t>個人背景／經歷</a:t>
            </a:r>
            <a:endParaRPr lang="en-US" altLang="zh-TW" b="1" dirty="0" smtClean="0">
              <a:solidFill>
                <a:srgbClr val="9900CC"/>
              </a:solidFill>
              <a:latin typeface="+mj-ea"/>
              <a:ea typeface="+mj-ea"/>
            </a:endParaRP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 smtClean="0"/>
              <a:t>童年</a:t>
            </a:r>
            <a:r>
              <a:rPr lang="zh-TW" altLang="zh-HK" sz="2800" b="1" dirty="0"/>
              <a:t>時曾被虐待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童年不快樂或曾遭遺棄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曾經經歷／目前發生家庭暴力或其他暴力事件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智力較低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長期病患，其嚴重程度影響自己的日常生活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曾經／目前患上精神／情緒病，曾企圖自殺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酗酒／濫用藥物／其他沉溺行為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未成年懷孕</a:t>
            </a:r>
          </a:p>
          <a:p>
            <a:pPr lvl="0" algn="l"/>
            <a:endParaRPr lang="en-US" altLang="zh-TW" b="1" dirty="0" smtClean="0">
              <a:solidFill>
                <a:srgbClr val="9900CC"/>
              </a:solidFill>
              <a:latin typeface="+mj-ea"/>
              <a:ea typeface="+mj-ea"/>
            </a:endParaRP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en-US" altLang="zh-TW" sz="3200" b="1" dirty="0" smtClean="0"/>
          </a:p>
          <a:p>
            <a:pPr algn="l"/>
            <a:endParaRPr lang="zh-HK" altLang="en-US" sz="3600" b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/>
              <a:pPr>
                <a:defRPr/>
              </a:pPr>
              <a:t>13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694546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/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zh-TW" altLang="zh-HK" sz="3200" b="1" dirty="0">
                <a:solidFill>
                  <a:srgbClr val="9900CC"/>
                </a:solidFill>
                <a:latin typeface="+mj-ea"/>
                <a:ea typeface="+mj-ea"/>
              </a:rPr>
              <a:t>態度和行為</a:t>
            </a:r>
          </a:p>
          <a:p>
            <a:pPr lvl="2"/>
            <a:r>
              <a:rPr lang="zh-TW" altLang="zh-HK" b="1" dirty="0"/>
              <a:t>對子女／照顧兒童有固執或不合理的期望／願景</a:t>
            </a:r>
          </a:p>
          <a:p>
            <a:pPr lvl="2"/>
            <a:r>
              <a:rPr lang="zh-TW" altLang="zh-HK" b="1" dirty="0"/>
              <a:t>堅信嚴厲／專權式的管教／體罰</a:t>
            </a:r>
          </a:p>
          <a:p>
            <a:pPr lvl="2"/>
            <a:r>
              <a:rPr lang="zh-TW" altLang="zh-HK" b="1" dirty="0"/>
              <a:t>對子女過分批評或冷漠</a:t>
            </a:r>
          </a:p>
          <a:p>
            <a:pPr lvl="2"/>
            <a:r>
              <a:rPr lang="zh-TW" altLang="zh-HK" b="1" dirty="0"/>
              <a:t>處事不成熟或思想過於簡單</a:t>
            </a:r>
          </a:p>
          <a:p>
            <a:pPr lvl="2"/>
            <a:r>
              <a:rPr lang="zh-TW" altLang="zh-HK" b="1" dirty="0"/>
              <a:t>自我形象低落</a:t>
            </a:r>
          </a:p>
          <a:p>
            <a:pPr lvl="2"/>
            <a:r>
              <a:rPr lang="zh-TW" altLang="zh-HK" b="1" dirty="0"/>
              <a:t>對處理子女的問題或照顧兒童的事宜過於被動</a:t>
            </a:r>
          </a:p>
          <a:p>
            <a:pPr lvl="2"/>
            <a:r>
              <a:rPr lang="zh-TW" altLang="zh-HK" b="1" dirty="0"/>
              <a:t>承受壓力的能力較低</a:t>
            </a:r>
          </a:p>
          <a:p>
            <a:pPr lvl="2"/>
            <a:r>
              <a:rPr lang="zh-TW" altLang="zh-HK" b="1" dirty="0"/>
              <a:t>控制憤怒等</a:t>
            </a:r>
            <a:r>
              <a:rPr lang="zh-HK" altLang="zh-HK" b="1" dirty="0"/>
              <a:t>負面</a:t>
            </a:r>
            <a:r>
              <a:rPr lang="zh-TW" altLang="zh-HK" b="1" dirty="0"/>
              <a:t>情緒的能力不足</a:t>
            </a:r>
          </a:p>
          <a:p>
            <a:pPr lvl="2"/>
            <a:r>
              <a:rPr lang="zh-TW" altLang="zh-HK" b="1" dirty="0"/>
              <a:t>家庭角色不清晰和混亂</a:t>
            </a:r>
          </a:p>
          <a:p>
            <a:pPr lvl="2"/>
            <a:r>
              <a:rPr lang="zh-TW" altLang="zh-HK" b="1" dirty="0" smtClean="0"/>
              <a:t>教養</a:t>
            </a:r>
            <a:r>
              <a:rPr lang="zh-TW" altLang="zh-HK" b="1" dirty="0"/>
              <a:t>子女的能力不足（可參考由衞生署、醫院管理局及社會福利署共同制定的「親職能力評估框架」</a:t>
            </a:r>
            <a:r>
              <a:rPr lang="en-US" altLang="zh-HK" b="1" dirty="0"/>
              <a:t>(</a:t>
            </a:r>
            <a:r>
              <a:rPr lang="en-US" altLang="zh-HK" sz="2000" b="1" dirty="0"/>
              <a:t>Manual of Parenting Capacity Assessment Framework</a:t>
            </a:r>
            <a:r>
              <a:rPr lang="en-US" altLang="zh-HK" b="1" dirty="0"/>
              <a:t>)</a:t>
            </a:r>
            <a:r>
              <a:rPr lang="zh-TW" altLang="zh-HK" b="1" dirty="0"/>
              <a:t>以評估父母／照顧者照顧兒童的能力）</a:t>
            </a:r>
          </a:p>
          <a:p>
            <a:pPr lvl="2"/>
            <a:r>
              <a:rPr lang="zh-TW" altLang="zh-HK" b="1" dirty="0"/>
              <a:t>抗拒／敵視外界的支援</a:t>
            </a:r>
          </a:p>
          <a:p>
            <a:pPr marL="0" indent="0">
              <a:buNone/>
            </a:pPr>
            <a:endParaRPr lang="zh-HK" altLang="en-US" sz="1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78524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2"/>
            </a:pPr>
            <a:r>
              <a:rPr lang="zh-TW" altLang="zh-HK" b="1" dirty="0">
                <a:solidFill>
                  <a:srgbClr val="9900CC"/>
                </a:solidFill>
                <a:latin typeface="+mj-ea"/>
              </a:rPr>
              <a:t>兒童方面</a:t>
            </a:r>
            <a:endParaRPr lang="en-US" altLang="zh-TW" b="1" dirty="0">
              <a:solidFill>
                <a:srgbClr val="9900CC"/>
              </a:solidFill>
              <a:latin typeface="+mj-ea"/>
            </a:endParaRPr>
          </a:p>
          <a:p>
            <a:pPr lvl="1"/>
            <a:r>
              <a:rPr lang="zh-TW" altLang="zh-HK" sz="2400" b="1" dirty="0"/>
              <a:t>父母不想要的兒童</a:t>
            </a:r>
          </a:p>
          <a:p>
            <a:pPr lvl="1"/>
            <a:r>
              <a:rPr lang="zh-TW" altLang="zh-HK" sz="2400" b="1" dirty="0"/>
              <a:t>難於照顧的嬰幼兒（例如早產、多胎、生產過程有困難或有併發症、有餵食或睡眠問題、容易煩躁、過分活躍或哭鬧不停）</a:t>
            </a:r>
          </a:p>
          <a:p>
            <a:pPr lvl="1"/>
            <a:r>
              <a:rPr lang="zh-TW" altLang="zh-HK" sz="2400" b="1" dirty="0"/>
              <a:t>年幼時與父母分離</a:t>
            </a:r>
          </a:p>
          <a:p>
            <a:pPr lvl="1"/>
            <a:r>
              <a:rPr lang="zh-TW" altLang="zh-HK" sz="2400" b="1" dirty="0"/>
              <a:t>曾交由不同人士以非常不同的方式教養</a:t>
            </a:r>
          </a:p>
          <a:p>
            <a:pPr lvl="1"/>
            <a:r>
              <a:rPr lang="zh-TW" altLang="zh-HK" sz="2400" b="1" dirty="0"/>
              <a:t>長期患病、肢體傷殘、智障或有其他特殊照顧／學習需要</a:t>
            </a:r>
          </a:p>
          <a:p>
            <a:pPr lvl="1"/>
            <a:r>
              <a:rPr lang="zh-HK" altLang="zh-HK" sz="2400" b="1" dirty="0"/>
              <a:t>經</a:t>
            </a:r>
            <a:r>
              <a:rPr lang="zh-TW" altLang="zh-HK" sz="2400" b="1" dirty="0"/>
              <a:t>常</a:t>
            </a:r>
            <a:r>
              <a:rPr lang="zh-HK" altLang="zh-HK" sz="2400" b="1" dirty="0"/>
              <a:t>表現不尊重父母／照顧者的態度或</a:t>
            </a:r>
            <a:r>
              <a:rPr lang="zh-TW" altLang="zh-HK" sz="2400" b="1" dirty="0"/>
              <a:t>行為或</a:t>
            </a:r>
            <a:r>
              <a:rPr lang="zh-HK" altLang="zh-HK" sz="2400" b="1" dirty="0"/>
              <a:t>出</a:t>
            </a:r>
            <a:r>
              <a:rPr lang="zh-TW" altLang="zh-HK" sz="2400" b="1" dirty="0"/>
              <a:t>現不當</a:t>
            </a:r>
            <a:r>
              <a:rPr lang="zh-HK" altLang="zh-HK" sz="2400" b="1" dirty="0"/>
              <a:t>行為（例如</a:t>
            </a:r>
            <a:r>
              <a:rPr lang="zh-TW" altLang="zh-HK" sz="2400" b="1" dirty="0"/>
              <a:t>經常發脾氣、操控的行為、頂嘴、講粗言穢語、</a:t>
            </a:r>
            <a:r>
              <a:rPr lang="zh-HK" altLang="zh-HK" sz="2400" b="1" dirty="0"/>
              <a:t>說謊、偷竊、逃學等）</a:t>
            </a:r>
            <a:endParaRPr lang="zh-TW" altLang="zh-HK" sz="2400" b="1" dirty="0"/>
          </a:p>
          <a:p>
            <a:pPr lvl="1"/>
            <a:r>
              <a:rPr lang="zh-TW" altLang="zh-HK" sz="2400" b="1" dirty="0"/>
              <a:t>被認為與家庭不幸有關</a:t>
            </a:r>
          </a:p>
          <a:p>
            <a:pPr lvl="1"/>
            <a:r>
              <a:rPr lang="zh-HK" altLang="zh-HK" sz="2400" b="1" dirty="0"/>
              <a:t>父母不喜歡子女的性別</a:t>
            </a:r>
            <a:endParaRPr lang="zh-TW" altLang="zh-HK" sz="2400" b="1" dirty="0"/>
          </a:p>
          <a:p>
            <a:pPr lvl="0"/>
            <a:endParaRPr lang="en-US" altLang="zh-TW" b="1" dirty="0">
              <a:solidFill>
                <a:srgbClr val="9900CC"/>
              </a:solidFill>
              <a:latin typeface="+mj-ea"/>
            </a:endParaRPr>
          </a:p>
          <a:p>
            <a:endParaRPr lang="zh-HK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6768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21499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b="1" dirty="0" smtClean="0">
                <a:solidFill>
                  <a:srgbClr val="9900CC"/>
                </a:solidFill>
                <a:latin typeface="+mj-ea"/>
              </a:rPr>
              <a:t>3. </a:t>
            </a:r>
            <a:r>
              <a:rPr lang="zh-TW" altLang="en-US" b="1" dirty="0" smtClean="0">
                <a:solidFill>
                  <a:srgbClr val="9900CC"/>
                </a:solidFill>
                <a:latin typeface="+mj-ea"/>
              </a:rPr>
              <a:t>家庭方面</a:t>
            </a:r>
            <a:endParaRPr lang="en-US" altLang="zh-TW" b="1" dirty="0" smtClean="0">
              <a:solidFill>
                <a:srgbClr val="9900CC"/>
              </a:solidFill>
              <a:latin typeface="+mj-ea"/>
            </a:endParaRPr>
          </a:p>
          <a:p>
            <a:pPr lvl="1"/>
            <a:r>
              <a:rPr lang="zh-TW" altLang="zh-HK" b="1" dirty="0"/>
              <a:t>家庭出現危機或壓力，例如懷孕、迫遷、</a:t>
            </a:r>
            <a:r>
              <a:rPr lang="zh-HK" altLang="zh-HK" b="1" dirty="0"/>
              <a:t>失業、</a:t>
            </a:r>
            <a:r>
              <a:rPr lang="zh-TW" altLang="zh-HK" b="1" dirty="0"/>
              <a:t>財困、欠債</a:t>
            </a:r>
            <a:r>
              <a:rPr lang="zh-HK" altLang="zh-HK" b="1" dirty="0"/>
              <a:t>、嚴</a:t>
            </a:r>
            <a:r>
              <a:rPr lang="zh-TW" altLang="zh-HK" b="1" dirty="0"/>
              <a:t>重</a:t>
            </a:r>
            <a:r>
              <a:rPr lang="zh-HK" altLang="zh-HK" b="1" dirty="0"/>
              <a:t>婚姻衝突、</a:t>
            </a:r>
            <a:r>
              <a:rPr lang="zh-TW" altLang="zh-HK" b="1" dirty="0"/>
              <a:t>離婚／遺棄／分居或婆媳糾紛等</a:t>
            </a:r>
            <a:endParaRPr lang="zh-TW" altLang="zh-HK" sz="2400" b="1" dirty="0"/>
          </a:p>
          <a:p>
            <a:pPr lvl="1"/>
            <a:r>
              <a:rPr lang="zh-TW" altLang="zh-HK" b="1" dirty="0"/>
              <a:t>家庭長期／同時間面對複雜的問題或多種壓力</a:t>
            </a:r>
            <a:endParaRPr lang="zh-TW" altLang="zh-HK" sz="2400" b="1" dirty="0"/>
          </a:p>
          <a:p>
            <a:pPr lvl="1"/>
            <a:r>
              <a:rPr lang="zh-TW" altLang="zh-HK" b="1" dirty="0"/>
              <a:t>與人疏離／被孤立／缺乏支援</a:t>
            </a:r>
            <a:endParaRPr lang="zh-TW" altLang="zh-HK" sz="2400" b="1" dirty="0"/>
          </a:p>
          <a:p>
            <a:pPr lvl="1"/>
            <a:r>
              <a:rPr lang="zh-TW" altLang="zh-HK" b="1" dirty="0"/>
              <a:t>家庭暴力</a:t>
            </a:r>
            <a:endParaRPr lang="zh-TW" altLang="zh-HK" sz="2400" b="1" dirty="0"/>
          </a:p>
          <a:p>
            <a:pPr lvl="1"/>
            <a:r>
              <a:rPr lang="zh-TW" altLang="zh-HK" b="1" dirty="0"/>
              <a:t>居住環境惡劣、家居凌亂不堪或極度過分整潔</a:t>
            </a:r>
            <a:endParaRPr lang="zh-TW" altLang="zh-HK" sz="2400" b="1" dirty="0"/>
          </a:p>
          <a:p>
            <a:pPr lvl="1"/>
            <a:r>
              <a:rPr lang="zh-TW" altLang="zh-HK" b="1" dirty="0"/>
              <a:t>不符合本地社會規範的文化觀念</a:t>
            </a:r>
            <a:endParaRPr lang="zh-TW" altLang="zh-HK" sz="2400" b="1" dirty="0"/>
          </a:p>
          <a:p>
            <a:pPr lvl="1"/>
            <a:r>
              <a:rPr lang="zh-TW" altLang="zh-HK" b="1" dirty="0"/>
              <a:t>迷信</a:t>
            </a:r>
            <a:endParaRPr lang="zh-TW" altLang="zh-HK" sz="2400" b="1" dirty="0"/>
          </a:p>
          <a:p>
            <a:pPr marL="0" lvl="0" indent="0">
              <a:buNone/>
            </a:pPr>
            <a:endParaRPr lang="en-US" altLang="zh-TW" b="1" dirty="0">
              <a:solidFill>
                <a:srgbClr val="9900CC"/>
              </a:solidFill>
              <a:latin typeface="+mj-ea"/>
            </a:endParaRPr>
          </a:p>
          <a:p>
            <a:endParaRPr lang="zh-HK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16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54985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17</a:t>
            </a:fld>
            <a:endParaRPr lang="en-US" altLang="zh-HK"/>
          </a:p>
        </p:txBody>
      </p:sp>
      <p:pic>
        <p:nvPicPr>
          <p:cNvPr id="8" name="內容版面配置區 7" descr="CCDS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457200"/>
            <a:ext cx="7079935" cy="5772870"/>
          </a:xfrm>
        </p:spPr>
      </p:pic>
    </p:spTree>
    <p:extLst>
      <p:ext uri="{BB962C8B-B14F-4D97-AF65-F5344CB8AC3E}">
        <p14:creationId xmlns:p14="http://schemas.microsoft.com/office/powerpoint/2010/main" val="1193149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CC"/>
                </a:solidFill>
              </a:rPr>
              <a:t>兒童身心全面發展服務 </a:t>
            </a:r>
            <a:r>
              <a:rPr lang="en-US" altLang="zh-TW" sz="3600" b="1" dirty="0" smtClean="0">
                <a:solidFill>
                  <a:srgbClr val="0000CC"/>
                </a:solidFill>
              </a:rPr>
              <a:t>(CCDS)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為有需要的孕婦、母親、兒童及其家庭提供各項支援，服務包括四大範疇，以便及早識別和處理：</a:t>
            </a:r>
            <a:endParaRPr lang="en-US" altLang="zh-TW" b="1" dirty="0" smtClean="0"/>
          </a:p>
          <a:p>
            <a:pPr lvl="1"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rgbClr val="0000FF"/>
                </a:solidFill>
              </a:rPr>
              <a:t>高危孕婦：有濫用藥物</a:t>
            </a:r>
            <a:r>
              <a:rPr lang="zh-TW" altLang="en-US" sz="3200" b="1" dirty="0">
                <a:solidFill>
                  <a:srgbClr val="0000FF"/>
                </a:solidFill>
              </a:rPr>
              <a:t>習慣、未成年、有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精神健康問題等</a:t>
            </a:r>
            <a:endParaRPr lang="en-US" altLang="zh-TW" sz="3200" b="1" dirty="0" smtClean="0">
              <a:solidFill>
                <a:srgbClr val="0000FF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kumimoji="1" lang="zh-TW" altLang="en-US" sz="3200" b="1" dirty="0" smtClean="0">
                <a:solidFill>
                  <a:srgbClr val="0000FF"/>
                </a:solidFill>
                <a:cs typeface="+mn-cs"/>
              </a:rPr>
              <a:t>產後抑鬱的母親</a:t>
            </a:r>
            <a:endParaRPr kumimoji="1" lang="en-US" altLang="zh-TW" sz="3200" b="1" dirty="0" smtClean="0">
              <a:solidFill>
                <a:srgbClr val="0000FF"/>
              </a:solidFill>
              <a:cs typeface="+mn-cs"/>
            </a:endParaRPr>
          </a:p>
          <a:p>
            <a:pPr lvl="1">
              <a:buFont typeface="Wingdings" pitchFamily="2" charset="2"/>
              <a:buChar char="ü"/>
            </a:pPr>
            <a:r>
              <a:rPr kumimoji="1" lang="zh-TW" altLang="en-US" sz="3200" b="1" dirty="0" smtClean="0">
                <a:solidFill>
                  <a:srgbClr val="0000FF"/>
                </a:solidFill>
                <a:cs typeface="+mn-cs"/>
              </a:rPr>
              <a:t>有社會服務需要的兒童及家庭</a:t>
            </a:r>
            <a:endParaRPr kumimoji="1" lang="en-US" altLang="zh-TW" sz="3200" b="1" dirty="0" smtClean="0">
              <a:solidFill>
                <a:srgbClr val="0000FF"/>
              </a:solidFill>
              <a:cs typeface="+mn-cs"/>
            </a:endParaRPr>
          </a:p>
          <a:p>
            <a:pPr lvl="1">
              <a:buFont typeface="Wingdings" pitchFamily="2" charset="2"/>
              <a:buChar char="ü"/>
            </a:pPr>
            <a:r>
              <a:rPr kumimoji="1" lang="zh-TW" altLang="en-US" sz="3200" b="1" dirty="0" smtClean="0">
                <a:solidFill>
                  <a:srgbClr val="0000FF"/>
                </a:solidFill>
                <a:cs typeface="+mn-cs"/>
              </a:rPr>
              <a:t>有健康、發展及行為問題的學前兒童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63824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處理虐待兒童問題的策略</a:t>
            </a:r>
            <a:endParaRPr lang="zh-HK" altLang="en-US" b="1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535061"/>
              </p:ext>
            </p:extLst>
          </p:nvPr>
        </p:nvGraphicFramePr>
        <p:xfrm>
          <a:off x="304800" y="1371600"/>
          <a:ext cx="8839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525343"/>
            <a:ext cx="1907232" cy="332657"/>
          </a:xfrm>
        </p:spPr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19</a:t>
            </a:fld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2497990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/>
              <a:pPr>
                <a:defRPr/>
              </a:pPr>
              <a:t>2</a:t>
            </a:fld>
            <a:endParaRPr lang="en-US" altLang="zh-HK"/>
          </a:p>
        </p:txBody>
      </p:sp>
      <p:sp>
        <p:nvSpPr>
          <p:cNvPr id="7" name="文字方塊 6"/>
          <p:cNvSpPr txBox="1"/>
          <p:nvPr/>
        </p:nvSpPr>
        <p:spPr>
          <a:xfrm>
            <a:off x="1884080" y="2996952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en-US" sz="48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兒童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身心</a:t>
            </a:r>
            <a:r>
              <a:rPr lang="zh-TW" altLang="en-US" sz="48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安全  </a:t>
            </a:r>
            <a:endParaRPr lang="en-GB" sz="48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4723-A826-4A26-9B65-79FE0E310D03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88925"/>
            <a:ext cx="8388350" cy="1052513"/>
          </a:xfrm>
        </p:spPr>
        <p:txBody>
          <a:bodyPr/>
          <a:lstStyle/>
          <a:p>
            <a:r>
              <a:rPr lang="zh-TW" altLang="en-US" sz="4400" b="1" dirty="0" smtClean="0">
                <a:solidFill>
                  <a:srgbClr val="000000"/>
                </a:solidFill>
              </a:rPr>
              <a:t>多專業協</a:t>
            </a:r>
            <a:r>
              <a:rPr lang="zh-TW" altLang="en-US" b="1" dirty="0">
                <a:solidFill>
                  <a:srgbClr val="000000"/>
                </a:solidFill>
              </a:rPr>
              <a:t>作</a:t>
            </a:r>
            <a:r>
              <a:rPr lang="zh-TW" altLang="en-US" sz="4400" b="1" dirty="0" smtClean="0">
                <a:solidFill>
                  <a:srgbClr val="000000"/>
                </a:solidFill>
              </a:rPr>
              <a:t>處理</a:t>
            </a:r>
            <a:r>
              <a:rPr lang="zh-TW" altLang="en-US" sz="4400" b="1" dirty="0">
                <a:solidFill>
                  <a:srgbClr val="000000"/>
                </a:solidFill>
              </a:rPr>
              <a:t>懷疑虐兒</a:t>
            </a:r>
            <a:r>
              <a:rPr lang="zh-TW" altLang="en-US" sz="4400" b="1" dirty="0" smtClean="0">
                <a:solidFill>
                  <a:srgbClr val="000000"/>
                </a:solidFill>
              </a:rPr>
              <a:t>個案</a:t>
            </a:r>
            <a:endParaRPr lang="zh-TW" altLang="en-US" sz="4400" b="1" dirty="0">
              <a:solidFill>
                <a:srgbClr val="000000"/>
              </a:solidFill>
            </a:endParaRPr>
          </a:p>
        </p:txBody>
      </p:sp>
      <p:sp>
        <p:nvSpPr>
          <p:cNvPr id="406532" name="Oval 4"/>
          <p:cNvSpPr>
            <a:spLocks noChangeArrowheads="1"/>
          </p:cNvSpPr>
          <p:nvPr/>
        </p:nvSpPr>
        <p:spPr bwMode="auto">
          <a:xfrm>
            <a:off x="1763688" y="1700213"/>
            <a:ext cx="1722437" cy="1657350"/>
          </a:xfrm>
          <a:prstGeom prst="ellipse">
            <a:avLst/>
          </a:prstGeom>
          <a:solidFill>
            <a:srgbClr val="66FFCC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識別個案</a:t>
            </a:r>
          </a:p>
          <a:p>
            <a:pPr algn="ctr"/>
            <a:r>
              <a:rPr lang="zh-TW" altLang="en-US" sz="2800" b="1" dirty="0">
                <a:solidFill>
                  <a:srgbClr val="FF0000"/>
                </a:solidFill>
                <a:ea typeface="標楷體" pitchFamily="65" charset="-120"/>
              </a:rPr>
              <a:t>初步評估</a:t>
            </a:r>
          </a:p>
        </p:txBody>
      </p:sp>
      <p:sp>
        <p:nvSpPr>
          <p:cNvPr id="406533" name="Oval 5"/>
          <p:cNvSpPr>
            <a:spLocks noChangeArrowheads="1"/>
          </p:cNvSpPr>
          <p:nvPr/>
        </p:nvSpPr>
        <p:spPr bwMode="auto">
          <a:xfrm>
            <a:off x="3354388" y="2349500"/>
            <a:ext cx="1722437" cy="1657350"/>
          </a:xfrm>
          <a:prstGeom prst="ellipse">
            <a:avLst/>
          </a:prstGeom>
          <a:solidFill>
            <a:srgbClr val="99FF33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FF"/>
                </a:solidFill>
                <a:latin typeface="Arial" charset="0"/>
                <a:ea typeface="標楷體" pitchFamily="65" charset="-120"/>
              </a:rPr>
              <a:t>危機介入</a:t>
            </a:r>
            <a:endParaRPr lang="en-US" altLang="zh-TW" sz="2800" dirty="0">
              <a:solidFill>
                <a:srgbClr val="0000FF"/>
              </a:solidFill>
              <a:latin typeface="Arial" charset="0"/>
              <a:ea typeface="標楷體" pitchFamily="65" charset="-120"/>
            </a:endParaRPr>
          </a:p>
          <a:p>
            <a:pPr algn="ctr"/>
            <a:r>
              <a:rPr lang="zh-HK" altLang="en-US" sz="2800" dirty="0">
                <a:solidFill>
                  <a:srgbClr val="000000"/>
                </a:solidFill>
                <a:ea typeface="標楷體" pitchFamily="65" charset="-120"/>
              </a:rPr>
              <a:t>保護兒童</a:t>
            </a:r>
            <a:endParaRPr lang="zh-TW" altLang="en-US" sz="2800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406534" name="Oval 6"/>
          <p:cNvSpPr>
            <a:spLocks noChangeArrowheads="1"/>
          </p:cNvSpPr>
          <p:nvPr/>
        </p:nvSpPr>
        <p:spPr bwMode="auto">
          <a:xfrm>
            <a:off x="4945063" y="1844675"/>
            <a:ext cx="1722437" cy="1658938"/>
          </a:xfrm>
          <a:prstGeom prst="ellipse">
            <a:avLst/>
          </a:prstGeom>
          <a:solidFill>
            <a:srgbClr val="FFFF66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zh-TW" altLang="en-US" sz="3200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調查</a:t>
            </a:r>
          </a:p>
          <a:p>
            <a:pPr algn="ctr" eaLnBrk="0" hangingPunct="0"/>
            <a:r>
              <a:rPr lang="zh-TW" altLang="en-US" sz="3200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及評估</a:t>
            </a:r>
            <a:endParaRPr lang="zh-TW" altLang="en-US" sz="32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06535" name="Oval 7"/>
          <p:cNvSpPr>
            <a:spLocks noChangeArrowheads="1"/>
          </p:cNvSpPr>
          <p:nvPr/>
        </p:nvSpPr>
        <p:spPr bwMode="auto">
          <a:xfrm>
            <a:off x="6378575" y="2492375"/>
            <a:ext cx="1722438" cy="1657350"/>
          </a:xfrm>
          <a:prstGeom prst="ellipse">
            <a:avLst/>
          </a:prstGeom>
          <a:solidFill>
            <a:srgbClr val="FFCC66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多專業</a:t>
            </a:r>
          </a:p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個案會議</a:t>
            </a:r>
          </a:p>
        </p:txBody>
      </p:sp>
      <p:sp>
        <p:nvSpPr>
          <p:cNvPr id="406536" name="Oval 8"/>
          <p:cNvSpPr>
            <a:spLocks noChangeArrowheads="1"/>
          </p:cNvSpPr>
          <p:nvPr/>
        </p:nvSpPr>
        <p:spPr bwMode="auto">
          <a:xfrm>
            <a:off x="6240463" y="4005263"/>
            <a:ext cx="1722437" cy="1658937"/>
          </a:xfrm>
          <a:prstGeom prst="ellipse">
            <a:avLst/>
          </a:prstGeom>
          <a:solidFill>
            <a:srgbClr val="FF99FF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3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跟進</a:t>
            </a:r>
          </a:p>
          <a:p>
            <a:pPr algn="ctr"/>
            <a:r>
              <a:rPr lang="zh-TW" altLang="en-US" sz="3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服務</a:t>
            </a:r>
          </a:p>
        </p:txBody>
      </p:sp>
      <p:sp>
        <p:nvSpPr>
          <p:cNvPr id="406537" name="Oval 9"/>
          <p:cNvSpPr>
            <a:spLocks noChangeArrowheads="1"/>
          </p:cNvSpPr>
          <p:nvPr/>
        </p:nvSpPr>
        <p:spPr bwMode="auto">
          <a:xfrm>
            <a:off x="4860032" y="4581128"/>
            <a:ext cx="1722437" cy="165735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</a:rPr>
              <a:t>填報</a:t>
            </a:r>
          </a:p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資料系統</a:t>
            </a:r>
          </a:p>
        </p:txBody>
      </p:sp>
    </p:spTree>
    <p:extLst>
      <p:ext uri="{BB962C8B-B14F-4D97-AF65-F5344CB8AC3E}">
        <p14:creationId xmlns:p14="http://schemas.microsoft.com/office/powerpoint/2010/main" val="3997698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  <p:bldP spid="406533" grpId="0" animBg="1"/>
      <p:bldP spid="406534" grpId="0" animBg="1"/>
      <p:bldP spid="406535" grpId="0" animBg="1"/>
      <p:bldP spid="406536" grpId="0" animBg="1"/>
      <p:bldP spid="4065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/>
              <a:pPr>
                <a:defRPr/>
              </a:pPr>
              <a:t>21</a:t>
            </a:fld>
            <a:endParaRPr lang="en-US" altLang="zh-HK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899592" y="2636912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336916365"/>
              </p:ext>
            </p:extLst>
          </p:nvPr>
        </p:nvGraphicFramePr>
        <p:xfrm>
          <a:off x="1547664" y="1268760"/>
          <a:ext cx="626260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5959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25393-3ADC-45A2-AC19-48B1B79DC238}" type="slidenum">
              <a:rPr lang="en-US" altLang="zh-HK"/>
              <a:pPr>
                <a:defRPr/>
              </a:pPr>
              <a:t>22</a:t>
            </a:fld>
            <a:endParaRPr lang="en-US" altLang="zh-HK"/>
          </a:p>
        </p:txBody>
      </p:sp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332656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zh-TW" sz="4800" dirty="0">
                <a:solidFill>
                  <a:srgbClr val="000000"/>
                </a:solidFill>
              </a:rPr>
              <a:t> </a:t>
            </a:r>
            <a:r>
              <a:rPr lang="zh-TW" altLang="en-US" sz="4800" dirty="0">
                <a:solidFill>
                  <a:srgbClr val="000000"/>
                </a:solidFill>
              </a:rPr>
              <a:t>       </a:t>
            </a:r>
            <a:r>
              <a:rPr lang="zh-TW" altLang="en-US" sz="4800" dirty="0" smtClean="0">
                <a:solidFill>
                  <a:srgbClr val="000000"/>
                </a:solidFill>
              </a:rPr>
              <a:t>識別可能受虐待的兒童</a:t>
            </a:r>
            <a:endParaRPr lang="zh-TW" altLang="en-US" sz="3600" dirty="0">
              <a:solidFill>
                <a:srgbClr val="000000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6264696" cy="4525963"/>
          </a:xfrm>
        </p:spPr>
        <p:txBody>
          <a:bodyPr/>
          <a:lstStyle/>
          <a:p>
            <a:pPr eaLnBrk="1" hangingPunct="1"/>
            <a:r>
              <a:rPr lang="zh-TW" altLang="en-US" sz="3600" dirty="0">
                <a:solidFill>
                  <a:srgbClr val="000000"/>
                </a:solidFill>
              </a:rPr>
              <a:t>身體表徵</a:t>
            </a:r>
          </a:p>
          <a:p>
            <a:pPr eaLnBrk="1" hangingPunct="1"/>
            <a:r>
              <a:rPr lang="zh-TW" altLang="en-US" sz="3600" dirty="0" smtClean="0">
                <a:solidFill>
                  <a:srgbClr val="000000"/>
                </a:solidFill>
              </a:rPr>
              <a:t>行為</a:t>
            </a:r>
            <a:r>
              <a:rPr lang="zh-TW" altLang="en-US" sz="3600" dirty="0">
                <a:solidFill>
                  <a:srgbClr val="000000"/>
                </a:solidFill>
              </a:rPr>
              <a:t>表徵</a:t>
            </a:r>
          </a:p>
          <a:p>
            <a:pPr lvl="1" eaLnBrk="1" hangingPunct="1"/>
            <a:r>
              <a:rPr lang="zh-TW" altLang="en-US" dirty="0">
                <a:solidFill>
                  <a:srgbClr val="000000"/>
                </a:solidFill>
              </a:rPr>
              <a:t>可能獨立出現</a:t>
            </a:r>
          </a:p>
          <a:p>
            <a:pPr lvl="1" eaLnBrk="1" hangingPunct="1"/>
            <a:r>
              <a:rPr lang="zh-TW" altLang="en-US" dirty="0">
                <a:solidFill>
                  <a:srgbClr val="000000"/>
                </a:solidFill>
              </a:rPr>
              <a:t>或與身體表徵一同</a:t>
            </a:r>
            <a:r>
              <a:rPr lang="zh-TW" altLang="en-US" dirty="0" smtClean="0">
                <a:solidFill>
                  <a:srgbClr val="000000"/>
                </a:solidFill>
              </a:rPr>
              <a:t>出現</a:t>
            </a:r>
            <a:endParaRPr lang="en-US" altLang="zh-TW" dirty="0" smtClean="0">
              <a:solidFill>
                <a:srgbClr val="000000"/>
              </a:solidFill>
            </a:endParaRPr>
          </a:p>
          <a:p>
            <a:pPr lvl="1" eaLnBrk="1" hangingPunct="1"/>
            <a:r>
              <a:rPr lang="zh-TW" altLang="en-US" dirty="0">
                <a:solidFill>
                  <a:srgbClr val="000000"/>
                </a:solidFill>
              </a:rPr>
              <a:t>需要有較高的敏感度及較仔細的觀察以</a:t>
            </a:r>
            <a:r>
              <a:rPr lang="zh-TW" altLang="en-US" dirty="0" smtClean="0">
                <a:solidFill>
                  <a:srgbClr val="000000"/>
                </a:solidFill>
              </a:rPr>
              <a:t>辨識</a:t>
            </a:r>
            <a:endParaRPr lang="en-US" altLang="zh-TW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endParaRPr lang="en-US" altLang="zh-TW" sz="2800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altLang="zh-TW" sz="2800" dirty="0" smtClean="0">
                <a:solidFill>
                  <a:srgbClr val="000000"/>
                </a:solidFill>
              </a:rPr>
              <a:t>(</a:t>
            </a:r>
            <a:r>
              <a:rPr lang="zh-TW" altLang="en-US" sz="2800" dirty="0" smtClean="0">
                <a:solidFill>
                  <a:srgbClr val="000000"/>
                </a:solidFill>
              </a:rPr>
              <a:t>程序指引列出的表徵</a:t>
            </a:r>
            <a:r>
              <a:rPr lang="zh-HK" altLang="en-US" sz="2800" dirty="0" smtClean="0">
                <a:solidFill>
                  <a:srgbClr val="000000"/>
                </a:solidFill>
              </a:rPr>
              <a:t>不能</a:t>
            </a:r>
            <a:r>
              <a:rPr lang="zh-HK" altLang="en-US" sz="2800" dirty="0">
                <a:solidFill>
                  <a:srgbClr val="000000"/>
                </a:solidFill>
              </a:rPr>
              <a:t>概</a:t>
            </a:r>
            <a:r>
              <a:rPr lang="zh-HK" altLang="en-US" sz="2800" dirty="0" smtClean="0">
                <a:solidFill>
                  <a:srgbClr val="000000"/>
                </a:solidFill>
              </a:rPr>
              <a:t>全</a:t>
            </a:r>
            <a:r>
              <a:rPr lang="zh-TW" altLang="en-US" sz="2800" dirty="0">
                <a:solidFill>
                  <a:srgbClr val="000000"/>
                </a:solidFill>
              </a:rPr>
              <a:t>，以下部分</a:t>
            </a:r>
            <a:r>
              <a:rPr lang="zh-TW" altLang="en-US" sz="2800" dirty="0" smtClean="0">
                <a:solidFill>
                  <a:srgbClr val="000000"/>
                </a:solidFill>
              </a:rPr>
              <a:t>表徵亦未</a:t>
            </a:r>
            <a:r>
              <a:rPr lang="zh-TW" altLang="en-US" sz="2800" dirty="0">
                <a:solidFill>
                  <a:srgbClr val="000000"/>
                </a:solidFill>
              </a:rPr>
              <a:t>載於程序指引中</a:t>
            </a:r>
            <a:r>
              <a:rPr lang="en-US" altLang="zh-TW" sz="2800" dirty="0">
                <a:solidFill>
                  <a:srgbClr val="000000"/>
                </a:solidFill>
              </a:rPr>
              <a:t>)</a:t>
            </a:r>
          </a:p>
          <a:p>
            <a:pPr eaLnBrk="1" hangingPunct="1"/>
            <a:endParaRPr lang="en-US" altLang="zh-TW" dirty="0" smtClean="0">
              <a:solidFill>
                <a:srgbClr val="000000"/>
              </a:solidFill>
            </a:endParaRPr>
          </a:p>
        </p:txBody>
      </p:sp>
      <p:sp>
        <p:nvSpPr>
          <p:cNvPr id="904196" name="WordArt 4"/>
          <p:cNvSpPr>
            <a:spLocks noChangeArrowheads="1" noChangeShapeType="1" noTextEdit="1"/>
          </p:cNvSpPr>
          <p:nvPr/>
        </p:nvSpPr>
        <p:spPr bwMode="auto">
          <a:xfrm rot="5400000">
            <a:off x="5902870" y="2744342"/>
            <a:ext cx="4321175" cy="1370012"/>
          </a:xfrm>
          <a:prstGeom prst="rect">
            <a:avLst/>
          </a:prstGeom>
        </p:spPr>
        <p:txBody>
          <a:bodyPr vert="eaVert" wrap="none" fromWordArt="1">
            <a:prstTxWarp prst="textWave1">
              <a:avLst>
                <a:gd name="adj1" fmla="val 13019"/>
                <a:gd name="adj2" fmla="val 370"/>
              </a:avLst>
            </a:prstTxWarp>
          </a:bodyPr>
          <a:lstStyle/>
          <a:p>
            <a:pPr algn="ctr" fontAlgn="auto"/>
            <a:r>
              <a:rPr lang="zh-HK" altLang="en-US" sz="3600" kern="10" dirty="0" smtClean="0"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SimSun"/>
                <a:ea typeface="SimSun"/>
              </a:rPr>
              <a:t>表徵   </a:t>
            </a:r>
            <a:r>
              <a:rPr lang="zh-TW" altLang="en-US" sz="3600" kern="10" dirty="0" smtClean="0"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SimSun"/>
                <a:ea typeface="SimSun"/>
              </a:rPr>
              <a:t>虐兒</a:t>
            </a:r>
            <a:endParaRPr lang="zh-HK" altLang="en-US" sz="3600" kern="10" dirty="0">
              <a:ln w="9525">
                <a:solidFill>
                  <a:srgbClr val="800000"/>
                </a:solidFill>
                <a:miter lim="800000"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SimSun"/>
              <a:ea typeface="SimSun"/>
            </a:endParaRPr>
          </a:p>
        </p:txBody>
      </p:sp>
      <p:sp>
        <p:nvSpPr>
          <p:cNvPr id="904197" name="Line 5"/>
          <p:cNvSpPr>
            <a:spLocks noChangeShapeType="1"/>
          </p:cNvSpPr>
          <p:nvPr/>
        </p:nvSpPr>
        <p:spPr bwMode="auto">
          <a:xfrm>
            <a:off x="7636073" y="3356992"/>
            <a:ext cx="968375" cy="0"/>
          </a:xfrm>
          <a:prstGeom prst="line">
            <a:avLst/>
          </a:prstGeom>
          <a:noFill/>
          <a:ln w="825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904198" name="Line 6"/>
          <p:cNvSpPr>
            <a:spLocks noChangeShapeType="1"/>
          </p:cNvSpPr>
          <p:nvPr/>
        </p:nvSpPr>
        <p:spPr bwMode="auto">
          <a:xfrm>
            <a:off x="7394627" y="3645024"/>
            <a:ext cx="968375" cy="0"/>
          </a:xfrm>
          <a:prstGeom prst="line">
            <a:avLst/>
          </a:prstGeom>
          <a:noFill/>
          <a:ln w="825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904199" name="Line 7"/>
          <p:cNvSpPr>
            <a:spLocks noChangeShapeType="1"/>
          </p:cNvSpPr>
          <p:nvPr/>
        </p:nvSpPr>
        <p:spPr bwMode="auto">
          <a:xfrm flipV="1">
            <a:off x="7681852" y="3014464"/>
            <a:ext cx="609600" cy="990600"/>
          </a:xfrm>
          <a:prstGeom prst="line">
            <a:avLst/>
          </a:prstGeom>
          <a:noFill/>
          <a:ln w="825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7243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TW" altLang="zh-HK" b="1" dirty="0">
                <a:solidFill>
                  <a:schemeClr val="tx1"/>
                </a:solidFill>
              </a:rPr>
              <a:t>可能發生虐兒事件</a:t>
            </a:r>
            <a:r>
              <a:rPr lang="zh-TW" altLang="zh-HK" b="1" dirty="0" smtClean="0">
                <a:solidFill>
                  <a:schemeClr val="tx1"/>
                </a:solidFill>
              </a:rPr>
              <a:t>的</a:t>
            </a:r>
            <a:r>
              <a:rPr lang="zh-TW" altLang="en-US" b="1" dirty="0" smtClean="0">
                <a:solidFill>
                  <a:schemeClr val="tx1"/>
                </a:solidFill>
              </a:rPr>
              <a:t>表</a:t>
            </a:r>
            <a:r>
              <a:rPr lang="zh-TW" altLang="zh-HK" b="1" dirty="0" smtClean="0">
                <a:solidFill>
                  <a:schemeClr val="tx1"/>
                </a:solidFill>
              </a:rPr>
              <a:t>徵</a:t>
            </a:r>
            <a:r>
              <a:rPr lang="en-GB" altLang="zh-HK" dirty="0">
                <a:solidFill>
                  <a:schemeClr val="tx1"/>
                </a:solidFill>
              </a:rPr>
              <a:t> </a:t>
            </a:r>
            <a:r>
              <a:rPr lang="en-GB" altLang="zh-HK" dirty="0"/>
              <a:t> </a:t>
            </a:r>
            <a:endParaRPr lang="zh-HK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23</a:t>
            </a:fld>
            <a:endParaRPr lang="en-US" altLang="zh-HK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32859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69595" indent="-342900" algn="just" hangingPunct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tabLst>
                <a:tab pos="577850" algn="l"/>
              </a:tabLst>
            </a:pPr>
            <a:r>
              <a:rPr lang="zh-TW" altLang="en-US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各種表徵</a:t>
            </a:r>
            <a:r>
              <a:rPr lang="zh-TW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可能獨立或一同出現。</a:t>
            </a:r>
            <a:endParaRPr lang="zh-TW" sz="2400" b="1" dirty="0" smtClean="0">
              <a:solidFill>
                <a:schemeClr val="tx1"/>
              </a:solidFill>
              <a:effectLst/>
              <a:latin typeface="+mj-ea"/>
              <a:ea typeface="+mj-ea"/>
              <a:cs typeface="Times New Roman"/>
            </a:endParaRPr>
          </a:p>
          <a:p>
            <a:pPr marL="569595" indent="-342900" algn="just" hangingPunc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tabLst>
                <a:tab pos="577850" algn="l"/>
              </a:tabLst>
            </a:pPr>
            <a:r>
              <a:rPr lang="zh-TW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身體／環境</a:t>
            </a:r>
            <a:r>
              <a:rPr lang="zh-TW" altLang="en-US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表</a:t>
            </a:r>
            <a:r>
              <a:rPr lang="zh-TW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徵一般較容易察覺。行為／情緒</a:t>
            </a:r>
            <a:r>
              <a:rPr lang="zh-TW" altLang="en-US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表</a:t>
            </a:r>
            <a:r>
              <a:rPr lang="zh-TW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徵（包括兒童或父母／照顧者的行為／情緒）則較細微或隱藏，亦可能由兒童以圖像</a:t>
            </a:r>
            <a:r>
              <a:rPr lang="zh-TW" altLang="en-US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或透過遊戲</a:t>
            </a:r>
            <a:r>
              <a:rPr lang="zh-TW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表達出來，專業人士需要有較高的敏感度及較仔細的觀察以辨識。</a:t>
            </a:r>
            <a:endParaRPr lang="zh-TW" sz="2400" b="1" dirty="0" smtClean="0">
              <a:solidFill>
                <a:schemeClr val="tx1"/>
              </a:solidFill>
              <a:effectLst/>
              <a:latin typeface="+mj-ea"/>
              <a:ea typeface="+mj-ea"/>
              <a:cs typeface="Times New Roman"/>
            </a:endParaRPr>
          </a:p>
          <a:p>
            <a:pPr marL="569595" indent="-342900" algn="just" hangingPunc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tabLst>
                <a:tab pos="577850" algn="l"/>
              </a:tabLst>
            </a:pPr>
            <a:r>
              <a:rPr lang="zh-TW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需小心考慮有關兒童的年齡和能力，同時考慮照顧者的認知、能力和反應。</a:t>
            </a:r>
            <a:endParaRPr lang="zh-TW" sz="2400" b="1" dirty="0" smtClean="0">
              <a:solidFill>
                <a:schemeClr val="tx1"/>
              </a:solidFill>
              <a:effectLst/>
              <a:latin typeface="+mj-ea"/>
              <a:ea typeface="+mj-ea"/>
              <a:cs typeface="Times New Roman"/>
            </a:endParaRPr>
          </a:p>
          <a:p>
            <a:pPr marL="569595" indent="-342900" hangingPunct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  <a:tabLst>
                <a:tab pos="577850" algn="l"/>
              </a:tabLst>
            </a:pPr>
            <a:r>
              <a:rPr lang="zh-TW" sz="2400" b="1" kern="100" spc="1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Times New Roman"/>
              </a:rPr>
              <a:t>有些徵象只有曾經接受有關專業訓練的人士才懂得判別。如有需要，可諮詢有關界別的專業人士。</a:t>
            </a:r>
            <a:endParaRPr lang="zh-TW" sz="2400" b="1" dirty="0">
              <a:solidFill>
                <a:schemeClr val="tx1"/>
              </a:solidFill>
              <a:effectLst/>
              <a:latin typeface="+mj-ea"/>
              <a:ea typeface="+mj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056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與各類虐待種類有關的表徵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zh-TW" altLang="en-US" sz="3200" b="1" dirty="0" smtClean="0">
                <a:solidFill>
                  <a:srgbClr val="0000FF"/>
                </a:solidFill>
              </a:rPr>
              <a:t>兒童</a:t>
            </a:r>
            <a:endParaRPr lang="en-US" altLang="zh-TW" sz="3200" b="1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b="1" dirty="0" smtClean="0"/>
              <a:t>沉默寡言／退縮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非常憤怒／暴躁／有攻擊性行為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經常表現恐慌／過度警惕、極端反叛／過份順從或討好他人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對照顧者的情緒／反應異常敏感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對照顧者以外的人或陌生人有不尋常的友善表現／心存猜忌及難以建立信任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有倒退或重覆行為（例如遺尿、吮指頭、拉扯頭髮、撞擊頭部、搖擺身體等）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無故缺課／退學</a:t>
            </a:r>
            <a:endParaRPr lang="en-GB" b="1" dirty="0" smtClean="0"/>
          </a:p>
          <a:p>
            <a:pPr marL="400050" lvl="1" indent="-400050">
              <a:buNone/>
            </a:pPr>
            <a:r>
              <a:rPr lang="en-US" altLang="zh-TW" sz="3200" b="1" dirty="0" smtClean="0"/>
              <a:t>	</a:t>
            </a:r>
            <a:endParaRPr lang="en-GB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24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446670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與各類虐待種類有關的表徵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/>
          <a:lstStyle/>
          <a:p>
            <a:r>
              <a:rPr lang="zh-TW" altLang="en-US" b="1" dirty="0">
                <a:solidFill>
                  <a:srgbClr val="0000FF"/>
                </a:solidFill>
              </a:rPr>
              <a:t>父母／照顧</a:t>
            </a:r>
            <a:r>
              <a:rPr lang="zh-TW" altLang="en-US" b="1" dirty="0" smtClean="0">
                <a:solidFill>
                  <a:srgbClr val="0000FF"/>
                </a:solidFill>
              </a:rPr>
              <a:t>者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b="1" dirty="0" smtClean="0"/>
              <a:t>屢次</a:t>
            </a:r>
            <a:r>
              <a:rPr lang="zh-TW" altLang="en-US" b="1" dirty="0"/>
              <a:t>不讓其他人接觸兒童或不容許兒童直接與工作人員溝通（例如工作人員每次約定家訪時兒童都不在家或正在睡覺、其他親友亦無法接觸兒童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無</a:t>
            </a:r>
            <a:r>
              <a:rPr lang="zh-TW" altLang="en-US" b="1" dirty="0"/>
              <a:t>合理原因而不讓兒童接種預防疫苗或接受健康／醫療</a:t>
            </a:r>
            <a:r>
              <a:rPr lang="zh-TW" altLang="en-US" b="1" dirty="0" smtClean="0"/>
              <a:t>跟進</a:t>
            </a:r>
            <a:endParaRPr lang="en-US" altLang="zh-TW" b="1" dirty="0" smtClean="0"/>
          </a:p>
          <a:p>
            <a:pPr marL="457200" lvl="1" indent="0">
              <a:buNone/>
            </a:pPr>
            <a:endParaRPr lang="en-GB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25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62079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身體虐待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5214942" y="1484784"/>
            <a:ext cx="3786214" cy="4525963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3200" b="1" u="sng" dirty="0">
                <a:solidFill>
                  <a:srgbClr val="A50021"/>
                </a:solidFill>
                <a:latin typeface="新細明體" pitchFamily="18" charset="-120"/>
              </a:rPr>
              <a:t>行為</a:t>
            </a:r>
            <a:r>
              <a:rPr lang="zh-TW" altLang="en-US" sz="3200" b="1" u="sng" dirty="0">
                <a:latin typeface="新細明體" pitchFamily="18" charset="-120"/>
              </a:rPr>
              <a:t>表徵</a:t>
            </a: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新細明體" pitchFamily="18" charset="-120"/>
              </a:rPr>
              <a:t>學校</a:t>
            </a:r>
            <a:r>
              <a:rPr lang="zh-TW" altLang="en-US" sz="3200" b="1" dirty="0" smtClean="0">
                <a:latin typeface="新細明體" pitchFamily="18" charset="-120"/>
              </a:rPr>
              <a:t>表現參與</a:t>
            </a:r>
            <a:endParaRPr lang="zh-TW" altLang="en-US" sz="3200" b="1" dirty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新細明體" pitchFamily="18" charset="-120"/>
              </a:rPr>
              <a:t>兒童穿著異常多衣服以遮蔽身體</a:t>
            </a:r>
          </a:p>
          <a:p>
            <a:pPr>
              <a:lnSpc>
                <a:spcPct val="110000"/>
              </a:lnSpc>
            </a:pPr>
            <a:r>
              <a:rPr lang="zh-TW" altLang="en-US" sz="3200" b="1" dirty="0" smtClean="0">
                <a:latin typeface="新細明體" pitchFamily="18" charset="-120"/>
              </a:rPr>
              <a:t>傷患解釋</a:t>
            </a:r>
            <a:endParaRPr lang="en-US" altLang="zh-TW" sz="3200" b="1" dirty="0" smtClean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新細明體" pitchFamily="18" charset="-120"/>
              </a:rPr>
              <a:t>沒有／延誤就醫</a:t>
            </a:r>
          </a:p>
          <a:p>
            <a:pPr>
              <a:lnSpc>
                <a:spcPct val="110000"/>
              </a:lnSpc>
            </a:pPr>
            <a:endParaRPr lang="zh-TW" altLang="en-US" sz="3200" b="1" dirty="0">
              <a:latin typeface="新細明體" pitchFamily="18" charset="-120"/>
            </a:endParaRPr>
          </a:p>
          <a:p>
            <a:endParaRPr lang="zh-HK" altLang="en-US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5C4B-A84B-4C72-B805-62CE49C95527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10" name="內容版面配置區 5"/>
          <p:cNvSpPr>
            <a:spLocks noGrp="1"/>
          </p:cNvSpPr>
          <p:nvPr>
            <p:ph sz="half" idx="2"/>
          </p:nvPr>
        </p:nvSpPr>
        <p:spPr>
          <a:xfrm>
            <a:off x="928662" y="1643050"/>
            <a:ext cx="3786214" cy="4525963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3200" b="1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3200" b="1" u="sng" dirty="0">
                <a:latin typeface="新細明體" pitchFamily="18" charset="-120"/>
              </a:rPr>
              <a:t>表徵</a:t>
            </a: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新細明體" pitchFamily="18" charset="-120"/>
              </a:rPr>
              <a:t>瘀傷或條痕</a:t>
            </a:r>
            <a:endParaRPr lang="en-US" altLang="zh-TW" sz="3200" b="1" dirty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新細明體" pitchFamily="18" charset="-120"/>
              </a:rPr>
              <a:t>割傷或擦傷</a:t>
            </a: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新細明體" pitchFamily="18" charset="-120"/>
              </a:rPr>
              <a:t>燒傷或燙傷</a:t>
            </a:r>
            <a:endParaRPr lang="en-US" altLang="zh-TW" sz="3200" b="1" dirty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新細明體" pitchFamily="18" charset="-120"/>
              </a:rPr>
              <a:t>其他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349655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3DF6-A685-4A23-9E70-5F81081532E8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性侵犯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776"/>
            <a:ext cx="7772400" cy="4579937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4000" b="1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4000" b="1" u="sng" dirty="0">
                <a:latin typeface="新細明體" pitchFamily="18" charset="-120"/>
              </a:rPr>
              <a:t>表徵</a:t>
            </a:r>
          </a:p>
          <a:p>
            <a:pPr>
              <a:lnSpc>
                <a:spcPct val="110000"/>
              </a:lnSpc>
            </a:pPr>
            <a:r>
              <a:rPr lang="zh-TW" altLang="en-US" sz="3600" b="1" dirty="0">
                <a:latin typeface="新細明體" pitchFamily="18" charset="-120"/>
              </a:rPr>
              <a:t>懷孕</a:t>
            </a:r>
          </a:p>
          <a:p>
            <a:pPr>
              <a:lnSpc>
                <a:spcPct val="110000"/>
              </a:lnSpc>
            </a:pPr>
            <a:r>
              <a:rPr lang="zh-TW" altLang="en-US" sz="3600" b="1" dirty="0">
                <a:latin typeface="新細明體" pitchFamily="18" charset="-120"/>
              </a:rPr>
              <a:t>感染性病</a:t>
            </a:r>
          </a:p>
          <a:p>
            <a:pPr>
              <a:lnSpc>
                <a:spcPct val="110000"/>
              </a:lnSpc>
            </a:pPr>
            <a:r>
              <a:rPr lang="zh-TW" altLang="en-US" sz="3600" b="1" dirty="0">
                <a:latin typeface="新細明體" pitchFamily="18" charset="-120"/>
              </a:rPr>
              <a:t>生殖器官損傷</a:t>
            </a:r>
          </a:p>
        </p:txBody>
      </p:sp>
    </p:spTree>
    <p:extLst>
      <p:ext uri="{BB962C8B-B14F-4D97-AF65-F5344CB8AC3E}">
        <p14:creationId xmlns:p14="http://schemas.microsoft.com/office/powerpoint/2010/main" val="810057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34F93-A2F3-4D27-BF68-D5D49549FFF0}" type="slidenum">
              <a:rPr lang="en-US" altLang="zh-HK"/>
              <a:pPr>
                <a:defRPr/>
              </a:pPr>
              <a:t>28</a:t>
            </a:fld>
            <a:endParaRPr lang="en-US" altLang="zh-HK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性侵犯</a:t>
            </a:r>
            <a:r>
              <a:rPr lang="zh-TW" altLang="en-US" b="1" dirty="0">
                <a:latin typeface="新細明體" pitchFamily="18" charset="-120"/>
              </a:rPr>
              <a:t>的表徵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7416" y="1747713"/>
            <a:ext cx="4038600" cy="4417591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TW" altLang="en-US" sz="4000" b="1" u="sng" dirty="0">
                <a:solidFill>
                  <a:srgbClr val="FF6600"/>
                </a:solidFill>
                <a:latin typeface="新細明體" pitchFamily="18" charset="-120"/>
              </a:rPr>
              <a:t>行為</a:t>
            </a:r>
            <a:r>
              <a:rPr lang="zh-TW" altLang="en-US" sz="4000" b="1" dirty="0">
                <a:latin typeface="新細明體" pitchFamily="18" charset="-120"/>
              </a:rPr>
              <a:t>表徵</a:t>
            </a:r>
            <a:endParaRPr lang="en-US" altLang="zh-TW" sz="4000" dirty="0"/>
          </a:p>
          <a:p>
            <a:pPr eaLnBrk="1" hangingPunct="1">
              <a:lnSpc>
                <a:spcPct val="120000"/>
              </a:lnSpc>
            </a:pPr>
            <a:r>
              <a:rPr lang="zh-TW" altLang="en-US" sz="3600" b="1" dirty="0"/>
              <a:t>創傷反應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zh-TW" altLang="en-US" sz="3200" b="1" dirty="0"/>
              <a:t>驚懼</a:t>
            </a:r>
          </a:p>
          <a:p>
            <a:pPr eaLnBrk="1" hangingPunct="1"/>
            <a:r>
              <a:rPr lang="zh-TW" altLang="en-US" sz="3600" b="1" dirty="0"/>
              <a:t>功能水平倒退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zh-TW" altLang="en-US" sz="3200" b="1" dirty="0"/>
              <a:t>遺尿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zh-TW" altLang="en-US" sz="3200" b="1" dirty="0"/>
              <a:t>大便失禁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zh-TW" altLang="en-US" sz="3200" b="1" dirty="0"/>
              <a:t>啜手指</a:t>
            </a:r>
          </a:p>
        </p:txBody>
      </p:sp>
      <p:sp>
        <p:nvSpPr>
          <p:cNvPr id="1741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9992" y="1988840"/>
            <a:ext cx="4297933" cy="394989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3600" b="1" dirty="0" smtClean="0"/>
              <a:t>飲食</a:t>
            </a:r>
            <a:r>
              <a:rPr lang="zh-TW" altLang="en-US" sz="3600" b="1" dirty="0"/>
              <a:t>問題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zh-TW" altLang="en-US" sz="3200" b="1" dirty="0"/>
              <a:t>飲食困難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zh-TW" altLang="en-US" sz="3200" b="1" dirty="0"/>
              <a:t>厭食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zh-TW" altLang="en-US" sz="3200" b="1" dirty="0"/>
              <a:t>暴食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600" b="1" dirty="0"/>
              <a:t>睡眠問題</a:t>
            </a:r>
            <a:endParaRPr lang="en-US" altLang="zh-TW" sz="3600" b="1" dirty="0"/>
          </a:p>
          <a:p>
            <a:pPr eaLnBrk="1" hangingPunct="1">
              <a:lnSpc>
                <a:spcPct val="90000"/>
              </a:lnSpc>
            </a:pPr>
            <a:r>
              <a:rPr lang="zh-TW" altLang="en-US" sz="3600" b="1" dirty="0"/>
              <a:t>學習問題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zh-TW" altLang="en-US" sz="3200" b="1" dirty="0"/>
              <a:t>學業突然顯著退步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zh-TW" altLang="en-US" sz="3200" b="1" dirty="0"/>
              <a:t>心神分散</a:t>
            </a:r>
          </a:p>
          <a:p>
            <a:pPr eaLnBrk="1" hangingPunct="1"/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733897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3F476-D343-46F0-AEA9-76B6E8C60FA4}" type="slidenum">
              <a:rPr lang="en-US" altLang="zh-HK"/>
              <a:pPr>
                <a:defRPr/>
              </a:pPr>
              <a:t>29</a:t>
            </a:fld>
            <a:endParaRPr lang="en-US" altLang="zh-HK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192"/>
            <a:ext cx="8229600" cy="1371600"/>
          </a:xfrm>
        </p:spPr>
        <p:txBody>
          <a:bodyPr/>
          <a:lstStyle/>
          <a:p>
            <a:pPr eaLnBrk="1" hangingPunct="1"/>
            <a:r>
              <a:rPr lang="zh-TW" altLang="en-US" b="1" dirty="0"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性侵犯</a:t>
            </a:r>
            <a:r>
              <a:rPr lang="zh-TW" altLang="en-US" b="1" dirty="0">
                <a:latin typeface="新細明體" pitchFamily="18" charset="-120"/>
              </a:rPr>
              <a:t>的表徵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1557336"/>
            <a:ext cx="8255000" cy="439182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b="1" u="sng" dirty="0">
                <a:solidFill>
                  <a:srgbClr val="FF0000"/>
                </a:solidFill>
              </a:rPr>
              <a:t>行為</a:t>
            </a:r>
            <a:r>
              <a:rPr lang="zh-TW" altLang="en-US" sz="3600" b="1" dirty="0"/>
              <a:t>改變</a:t>
            </a:r>
          </a:p>
          <a:p>
            <a:pPr eaLnBrk="1" hangingPunct="1">
              <a:spcBef>
                <a:spcPts val="600"/>
              </a:spcBef>
            </a:pPr>
            <a:r>
              <a:rPr lang="zh-TW" altLang="en-US" sz="3200" b="1" dirty="0"/>
              <a:t>沮喪，自卑</a:t>
            </a:r>
          </a:p>
          <a:p>
            <a:pPr eaLnBrk="1" hangingPunct="1">
              <a:spcBef>
                <a:spcPts val="600"/>
              </a:spcBef>
            </a:pPr>
            <a:r>
              <a:rPr lang="zh-TW" altLang="en-US" sz="3200" b="1" dirty="0">
                <a:solidFill>
                  <a:srgbClr val="FF0000"/>
                </a:solidFill>
              </a:rPr>
              <a:t>不恰當性行為表現</a:t>
            </a:r>
          </a:p>
          <a:p>
            <a:pPr lvl="1" eaLnBrk="1" hangingPunct="1">
              <a:spcBef>
                <a:spcPts val="600"/>
              </a:spcBef>
            </a:pPr>
            <a:r>
              <a:rPr lang="zh-TW" altLang="en-US" sz="3000" b="1" dirty="0">
                <a:solidFill>
                  <a:srgbClr val="FF0000"/>
                </a:solidFill>
              </a:rPr>
              <a:t>懂得超乎自己年齡所及的性知識或性行為</a:t>
            </a:r>
          </a:p>
          <a:p>
            <a:pPr lvl="1" eaLnBrk="1" hangingPunct="1">
              <a:spcBef>
                <a:spcPts val="600"/>
              </a:spcBef>
            </a:pPr>
            <a:r>
              <a:rPr lang="zh-TW" altLang="en-US" sz="3000" b="1" dirty="0">
                <a:solidFill>
                  <a:srgbClr val="FF0000"/>
                </a:solidFill>
              </a:rPr>
              <a:t>畫人物時畫出性器官</a:t>
            </a:r>
          </a:p>
          <a:p>
            <a:pPr lvl="1" eaLnBrk="1" hangingPunct="1">
              <a:spcBef>
                <a:spcPts val="600"/>
              </a:spcBef>
            </a:pPr>
            <a:r>
              <a:rPr lang="zh-TW" altLang="en-US" sz="3000" b="1" dirty="0">
                <a:solidFill>
                  <a:srgbClr val="FF0000"/>
                </a:solidFill>
              </a:rPr>
              <a:t>經常自瀆</a:t>
            </a:r>
          </a:p>
          <a:p>
            <a:pPr eaLnBrk="1" hangingPunct="1">
              <a:spcBef>
                <a:spcPts val="600"/>
              </a:spcBef>
            </a:pPr>
            <a:r>
              <a:rPr lang="zh-TW" altLang="en-US" sz="3200" b="1" dirty="0">
                <a:latin typeface="新細明體" pitchFamily="18" charset="-120"/>
              </a:rPr>
              <a:t>對被觸摸的反應激烈</a:t>
            </a:r>
          </a:p>
          <a:p>
            <a:pPr eaLnBrk="1" hangingPunct="1">
              <a:spcBef>
                <a:spcPts val="600"/>
              </a:spcBef>
            </a:pPr>
            <a:r>
              <a:rPr lang="zh-TW" altLang="en-US" sz="3200" b="1" dirty="0">
                <a:latin typeface="新細明體" pitchFamily="18" charset="-120"/>
              </a:rPr>
              <a:t>十分厭惡被留置某處或與某人獨處</a:t>
            </a:r>
          </a:p>
          <a:p>
            <a:pPr eaLnBrk="1" hangingPunct="1">
              <a:spcBef>
                <a:spcPts val="600"/>
              </a:spcBef>
            </a:pPr>
            <a:endParaRPr lang="zh-TW" altLang="en-US" sz="3200" b="1" dirty="0"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1504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處理虐待兒童問題的策略</a:t>
            </a:r>
            <a:endParaRPr lang="zh-HK" altLang="en-US" b="1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227096"/>
              </p:ext>
            </p:extLst>
          </p:nvPr>
        </p:nvGraphicFramePr>
        <p:xfrm>
          <a:off x="304800" y="1371600"/>
          <a:ext cx="8839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308304" y="6453336"/>
            <a:ext cx="1368152" cy="268138"/>
          </a:xfrm>
        </p:spPr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</a:t>
            </a:fld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2252800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94E0-20C6-42BF-8945-F30271AAECB2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2760" y="384076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疏忽照顧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sz="3600" b="1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3600" b="1" u="sng" dirty="0">
                <a:latin typeface="新細明體" pitchFamily="18" charset="-120"/>
              </a:rPr>
              <a:t>表徵</a:t>
            </a:r>
          </a:p>
          <a:p>
            <a:pPr>
              <a:lnSpc>
                <a:spcPct val="130000"/>
              </a:lnSpc>
            </a:pPr>
            <a:r>
              <a:rPr lang="zh-TW" altLang="en-US" sz="3600" b="1" dirty="0">
                <a:latin typeface="新細明體" pitchFamily="18" charset="-120"/>
              </a:rPr>
              <a:t>體重過輕</a:t>
            </a:r>
            <a:endParaRPr lang="en-US" altLang="zh-TW" sz="3600" b="1" dirty="0">
              <a:latin typeface="新細明體" pitchFamily="18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3600" b="1" dirty="0">
                <a:latin typeface="新細明體" pitchFamily="18" charset="-120"/>
              </a:rPr>
              <a:t>發育遲緩</a:t>
            </a:r>
            <a:endParaRPr lang="en-US" altLang="zh-TW" sz="3600" b="1" dirty="0">
              <a:latin typeface="新細明體" pitchFamily="18" charset="-120"/>
            </a:endParaRPr>
          </a:p>
          <a:p>
            <a:pPr>
              <a:lnSpc>
                <a:spcPct val="130000"/>
              </a:lnSpc>
            </a:pPr>
            <a:r>
              <a:rPr lang="zh-TW" altLang="zh-HK" sz="3600" b="1" dirty="0">
                <a:latin typeface="新細明體" pitchFamily="18" charset="-120"/>
              </a:rPr>
              <a:t>嚴重的皮疹或其他</a:t>
            </a:r>
            <a:r>
              <a:rPr lang="zh-TW" altLang="zh-HK" sz="3600" b="1" dirty="0"/>
              <a:t>皮膚問題</a:t>
            </a:r>
            <a:endParaRPr lang="zh-TW" altLang="en-US" sz="3600" b="1" dirty="0"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8775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E744B-937B-4EF4-B9E6-AF254D21FB3C}" type="slidenum">
              <a:rPr lang="en-US" altLang="zh-HK"/>
              <a:pPr>
                <a:defRPr/>
              </a:pPr>
              <a:t>31</a:t>
            </a:fld>
            <a:endParaRPr lang="en-US" altLang="zh-HK"/>
          </a:p>
        </p:txBody>
      </p:sp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60363"/>
            <a:ext cx="8388350" cy="10525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疏忽照顧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84784"/>
            <a:ext cx="7848600" cy="4968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行為及環境</a:t>
            </a:r>
            <a:r>
              <a:rPr lang="zh-TW" altLang="en-US" sz="3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表徵</a:t>
            </a:r>
            <a:endParaRPr kumimoji="0" lang="en-US" altLang="zh-TW" sz="3600" dirty="0"/>
          </a:p>
          <a:p>
            <a:pPr eaLnBrk="1" hangingPunct="1"/>
            <a:r>
              <a:rPr kumimoji="0" lang="zh-TW" altLang="en-US" b="1" dirty="0"/>
              <a:t>不按時接受防疫注射及體格檢驗</a:t>
            </a:r>
          </a:p>
          <a:p>
            <a:pPr eaLnBrk="1" hangingPunct="1"/>
            <a:r>
              <a:rPr kumimoji="0" lang="zh-TW" altLang="en-US" b="1" dirty="0"/>
              <a:t>年幼兒童獨留在某地方無人看管</a:t>
            </a:r>
          </a:p>
          <a:p>
            <a:pPr eaLnBrk="1" hangingPunct="1"/>
            <a:r>
              <a:rPr kumimoji="0" lang="zh-TW" altLang="en-US" b="1" dirty="0"/>
              <a:t>年幼兒童經常在外流連</a:t>
            </a:r>
          </a:p>
          <a:p>
            <a:pPr eaLnBrk="1" hangingPunct="1"/>
            <a:r>
              <a:rPr kumimoji="0" lang="zh-TW" altLang="en-US" b="1" dirty="0" smtClean="0"/>
              <a:t>交</a:t>
            </a:r>
            <a:r>
              <a:rPr kumimoji="0" lang="zh-TW" altLang="en-US" b="1" dirty="0"/>
              <a:t>由不適當的人士看管</a:t>
            </a:r>
          </a:p>
          <a:p>
            <a:pPr eaLnBrk="1" hangingPunct="1"/>
            <a:r>
              <a:rPr kumimoji="0" lang="zh-TW" altLang="en-US" b="1" dirty="0" smtClean="0"/>
              <a:t>長</a:t>
            </a:r>
            <a:r>
              <a:rPr kumimoji="0" lang="zh-TW" altLang="en-US" b="1" dirty="0"/>
              <a:t>時間或參與危險活動時照顧</a:t>
            </a:r>
            <a:r>
              <a:rPr kumimoji="0" lang="zh-TW" altLang="en-US" b="1" dirty="0" smtClean="0"/>
              <a:t>不足</a:t>
            </a:r>
            <a:endParaRPr kumimoji="0" lang="en-US" altLang="zh-TW" b="1" dirty="0" smtClean="0"/>
          </a:p>
          <a:p>
            <a:pPr eaLnBrk="1" hangingPunct="1"/>
            <a:endParaRPr kumimoji="0" lang="zh-TW" altLang="en-US" b="1" dirty="0"/>
          </a:p>
          <a:p>
            <a:pPr eaLnBrk="1" hangingPunct="1">
              <a:buFontTx/>
              <a:buNone/>
            </a:pPr>
            <a:endParaRPr kumimoji="0" lang="zh-TW" altLang="en-US" sz="4000" dirty="0"/>
          </a:p>
          <a:p>
            <a:pPr eaLnBrk="1" hangingPunct="1"/>
            <a:endParaRPr kumimoji="0" lang="en-US" altLang="zh-TW" sz="3300" b="1" dirty="0"/>
          </a:p>
        </p:txBody>
      </p:sp>
    </p:spTree>
    <p:extLst>
      <p:ext uri="{BB962C8B-B14F-4D97-AF65-F5344CB8AC3E}">
        <p14:creationId xmlns:p14="http://schemas.microsoft.com/office/powerpoint/2010/main" val="19995446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73C98-EA5E-4499-948B-9935E8FBFD11}" type="slidenum">
              <a:rPr lang="en-US" altLang="zh-HK"/>
              <a:pPr>
                <a:defRPr/>
              </a:pPr>
              <a:t>32</a:t>
            </a:fld>
            <a:endParaRPr lang="en-US" altLang="zh-HK"/>
          </a:p>
        </p:txBody>
      </p:sp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624"/>
            <a:ext cx="8675687" cy="1341438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疏忽照顧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268760"/>
            <a:ext cx="7848600" cy="44640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行為及環境</a:t>
            </a:r>
            <a:r>
              <a:rPr lang="zh-TW" altLang="en-US" sz="3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表徵</a:t>
            </a:r>
            <a:endParaRPr kumimoji="0" lang="en-US" altLang="zh-TW" sz="3600" dirty="0"/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缺乏所需的醫療或牙科護理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衣著及儀容經常不整潔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經常乞討或偷取食物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食物不足或進食已變壞的食物</a:t>
            </a:r>
            <a:r>
              <a:rPr kumimoji="0" lang="en-US" altLang="zh-TW" b="1" dirty="0"/>
              <a:t>/</a:t>
            </a:r>
            <a:r>
              <a:rPr kumimoji="0" lang="zh-TW" altLang="en-US" b="1" dirty="0"/>
              <a:t>不潔的水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使用污穢的食具或用品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須承擔與年齡不符的責任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學齡兒童經常缺課或沒有安排適當教育</a:t>
            </a:r>
          </a:p>
          <a:p>
            <a:pPr eaLnBrk="1" hangingPunct="1">
              <a:lnSpc>
                <a:spcPct val="90000"/>
              </a:lnSpc>
            </a:pPr>
            <a:r>
              <a:rPr kumimoji="0" lang="zh-TW" altLang="en-US" b="1" dirty="0"/>
              <a:t>居住環境惡劣或沒有住處</a:t>
            </a:r>
          </a:p>
          <a:p>
            <a:pPr eaLnBrk="1" hangingPunct="1">
              <a:lnSpc>
                <a:spcPct val="90000"/>
              </a:lnSpc>
            </a:pPr>
            <a:endParaRPr kumimoji="0" lang="en-US" altLang="zh-TW" sz="3400" dirty="0"/>
          </a:p>
        </p:txBody>
      </p:sp>
    </p:spTree>
    <p:extLst>
      <p:ext uri="{BB962C8B-B14F-4D97-AF65-F5344CB8AC3E}">
        <p14:creationId xmlns:p14="http://schemas.microsoft.com/office/powerpoint/2010/main" val="35402163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82139-6B91-4FD8-A8C8-504CE28BD62A}" type="slidenum">
              <a:rPr lang="en-US" altLang="zh-HK"/>
              <a:pPr>
                <a:defRPr/>
              </a:pPr>
              <a:t>33</a:t>
            </a:fld>
            <a:endParaRPr lang="en-US" altLang="zh-HK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/>
              <a:t>獨留在家是否疏忽照顧</a:t>
            </a:r>
            <a:r>
              <a:rPr lang="en-US" altLang="zh-TW" b="1" dirty="0"/>
              <a:t>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9120" y="1340768"/>
            <a:ext cx="8293360" cy="475252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b="1" dirty="0"/>
              <a:t>考慮因素</a:t>
            </a:r>
          </a:p>
          <a:p>
            <a:pPr eaLnBrk="1" hangingPunct="1"/>
            <a:r>
              <a:rPr lang="zh-TW" altLang="en-US" sz="2800" b="1" dirty="0">
                <a:solidFill>
                  <a:srgbClr val="0000FF"/>
                </a:solidFill>
              </a:rPr>
              <a:t>根據兒童的心智成熟</a:t>
            </a:r>
            <a:r>
              <a:rPr lang="zh-TW" altLang="en-US" sz="2800" b="1" dirty="0" smtClean="0">
                <a:solidFill>
                  <a:srgbClr val="0000FF"/>
                </a:solidFill>
              </a:rPr>
              <a:t>程度、兒童</a:t>
            </a:r>
            <a:r>
              <a:rPr lang="zh-TW" altLang="en-US" sz="2800" b="1" dirty="0">
                <a:solidFill>
                  <a:srgbClr val="0000FF"/>
                </a:solidFill>
              </a:rPr>
              <a:t>的自理、解決問題及處理突發事件的</a:t>
            </a:r>
            <a:r>
              <a:rPr lang="zh-TW" altLang="en-US" sz="2800" b="1" dirty="0" smtClean="0">
                <a:solidFill>
                  <a:srgbClr val="0000FF"/>
                </a:solidFill>
              </a:rPr>
              <a:t>能力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pPr lvl="1" eaLnBrk="1" hangingPunct="1"/>
            <a:r>
              <a:rPr lang="zh-TW" altLang="en-US" b="1" dirty="0" smtClean="0">
                <a:solidFill>
                  <a:srgbClr val="C00000"/>
                </a:solidFill>
              </a:rPr>
              <a:t>被</a:t>
            </a:r>
            <a:r>
              <a:rPr lang="zh-TW" altLang="en-US" b="1" dirty="0">
                <a:solidFill>
                  <a:srgbClr val="C00000"/>
                </a:solidFill>
              </a:rPr>
              <a:t>獨</a:t>
            </a:r>
            <a:r>
              <a:rPr lang="zh-TW" altLang="en-US" b="1" dirty="0" smtClean="0">
                <a:solidFill>
                  <a:srgbClr val="C00000"/>
                </a:solidFill>
              </a:rPr>
              <a:t>留的</a:t>
            </a:r>
            <a:r>
              <a:rPr lang="zh-TW" altLang="en-US" b="1" dirty="0">
                <a:solidFill>
                  <a:srgbClr val="C00000"/>
                </a:solidFill>
              </a:rPr>
              <a:t>時間及頻密</a:t>
            </a:r>
            <a:r>
              <a:rPr lang="zh-TW" altLang="en-US" b="1" dirty="0" smtClean="0">
                <a:solidFill>
                  <a:srgbClr val="C00000"/>
                </a:solidFill>
              </a:rPr>
              <a:t>程度</a:t>
            </a:r>
            <a:endParaRPr lang="zh-TW" altLang="en-US" b="1" dirty="0">
              <a:solidFill>
                <a:srgbClr val="C00000"/>
              </a:solidFill>
            </a:endParaRPr>
          </a:p>
          <a:p>
            <a:pPr lvl="1" eaLnBrk="1" hangingPunct="1"/>
            <a:r>
              <a:rPr lang="zh-TW" altLang="en-US" b="1" dirty="0">
                <a:solidFill>
                  <a:srgbClr val="C00000"/>
                </a:solidFill>
              </a:rPr>
              <a:t>家長的事前</a:t>
            </a:r>
            <a:r>
              <a:rPr lang="zh-TW" altLang="en-US" b="1" dirty="0" smtClean="0">
                <a:solidFill>
                  <a:srgbClr val="C00000"/>
                </a:solidFill>
              </a:rPr>
              <a:t>安排</a:t>
            </a:r>
            <a:endParaRPr lang="zh-TW" altLang="en-US" b="1" dirty="0">
              <a:solidFill>
                <a:srgbClr val="C00000"/>
              </a:solidFill>
            </a:endParaRPr>
          </a:p>
          <a:p>
            <a:pPr lvl="1" eaLnBrk="1" hangingPunct="1"/>
            <a:r>
              <a:rPr lang="zh-TW" altLang="en-US" b="1" dirty="0">
                <a:solidFill>
                  <a:srgbClr val="C00000"/>
                </a:solidFill>
              </a:rPr>
              <a:t>兒童被獨留時能否聯絡家長或其他可提供協助的成人</a:t>
            </a:r>
          </a:p>
          <a:p>
            <a:pPr lvl="1" eaLnBrk="1" hangingPunct="1"/>
            <a:r>
              <a:rPr lang="zh-TW" altLang="en-US" b="1" dirty="0" smtClean="0">
                <a:solidFill>
                  <a:srgbClr val="C00000"/>
                </a:solidFill>
              </a:rPr>
              <a:t>其他</a:t>
            </a:r>
            <a:r>
              <a:rPr lang="zh-TW" altLang="en-US" b="1" dirty="0">
                <a:solidFill>
                  <a:srgbClr val="C00000"/>
                </a:solidFill>
              </a:rPr>
              <a:t>人士的支援及支援</a:t>
            </a:r>
            <a:r>
              <a:rPr lang="zh-TW" altLang="en-US" b="1" dirty="0" smtClean="0">
                <a:solidFill>
                  <a:srgbClr val="C00000"/>
                </a:solidFill>
              </a:rPr>
              <a:t>形式</a:t>
            </a:r>
            <a:endParaRPr lang="en-US" altLang="zh-TW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zh-TW" altLang="en-US" b="1" dirty="0" smtClean="0">
                <a:solidFill>
                  <a:srgbClr val="0000FF"/>
                </a:solidFill>
              </a:rPr>
              <a:t>被</a:t>
            </a:r>
            <a:r>
              <a:rPr lang="zh-TW" altLang="en-US" b="1" dirty="0">
                <a:solidFill>
                  <a:srgbClr val="0000FF"/>
                </a:solidFill>
              </a:rPr>
              <a:t>獨留的兒童的</a:t>
            </a:r>
            <a:r>
              <a:rPr lang="zh-TW" altLang="en-US" b="1" dirty="0" smtClean="0">
                <a:solidFill>
                  <a:srgbClr val="0000FF"/>
                </a:solidFill>
              </a:rPr>
              <a:t>感受</a:t>
            </a:r>
            <a:endParaRPr lang="zh-TW" altLang="en-US" b="1" dirty="0">
              <a:solidFill>
                <a:srgbClr val="0000FF"/>
              </a:solidFill>
            </a:endParaRPr>
          </a:p>
          <a:p>
            <a:pPr eaLnBrk="1" hangingPunct="1"/>
            <a:endParaRPr lang="zh-TW" altLang="en-US" sz="2800" b="1" dirty="0"/>
          </a:p>
          <a:p>
            <a:pPr eaLnBrk="1" hangingPunct="1">
              <a:buNone/>
            </a:pPr>
            <a:endParaRPr lang="en-US" altLang="zh-TW" sz="2800" b="1" dirty="0"/>
          </a:p>
        </p:txBody>
      </p:sp>
    </p:spTree>
    <p:extLst>
      <p:ext uri="{BB962C8B-B14F-4D97-AF65-F5344CB8AC3E}">
        <p14:creationId xmlns:p14="http://schemas.microsoft.com/office/powerpoint/2010/main" val="3037175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960" y="274638"/>
            <a:ext cx="7725544" cy="1143000"/>
          </a:xfrm>
        </p:spPr>
        <p:txBody>
          <a:bodyPr/>
          <a:lstStyle/>
          <a:p>
            <a:r>
              <a:rPr lang="zh-TW" altLang="en-US" sz="4000" b="1" dirty="0"/>
              <a:t>懷疑照顧者濫用藥物／吸毒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5987008" cy="4281339"/>
          </a:xfrm>
        </p:spPr>
        <p:txBody>
          <a:bodyPr/>
          <a:lstStyle/>
          <a:p>
            <a:r>
              <a:rPr lang="zh-TW" altLang="en-US" b="1" dirty="0"/>
              <a:t>留意所照顧的兒童是否有可能</a:t>
            </a:r>
            <a:r>
              <a:rPr lang="zh-TW" altLang="en-US" b="1" dirty="0">
                <a:solidFill>
                  <a:srgbClr val="FF0000"/>
                </a:solidFill>
              </a:rPr>
              <a:t>接觸</a:t>
            </a:r>
            <a:r>
              <a:rPr lang="zh-TW" altLang="en-US" b="1" dirty="0"/>
              <a:t>到藥物／毒品</a:t>
            </a:r>
            <a:endParaRPr lang="en-US" altLang="zh-TW" b="1" dirty="0"/>
          </a:p>
          <a:p>
            <a:r>
              <a:rPr lang="zh-TW" altLang="en-US" b="1" dirty="0"/>
              <a:t>照顧者濫用／服用藥物／毒品</a:t>
            </a:r>
            <a:r>
              <a:rPr lang="zh-TW" altLang="en-US" b="1" dirty="0">
                <a:solidFill>
                  <a:srgbClr val="9900CC"/>
                </a:solidFill>
              </a:rPr>
              <a:t>地方</a:t>
            </a:r>
            <a:endParaRPr lang="en-US" altLang="zh-TW" b="1" dirty="0">
              <a:solidFill>
                <a:srgbClr val="9900CC"/>
              </a:solidFill>
            </a:endParaRPr>
          </a:p>
          <a:p>
            <a:r>
              <a:rPr lang="zh-TW" altLang="en-US" b="1" dirty="0"/>
              <a:t>兒童是否容易接觸得到該些藥物／毒品</a:t>
            </a:r>
            <a:endParaRPr lang="en-US" altLang="zh-TW" b="1" dirty="0"/>
          </a:p>
          <a:p>
            <a:r>
              <a:rPr lang="zh-TW" altLang="en-US" b="1" dirty="0"/>
              <a:t>照顧者濫用藥物／吸食毒品的</a:t>
            </a:r>
            <a:r>
              <a:rPr lang="zh-TW" altLang="en-US" b="1" dirty="0">
                <a:solidFill>
                  <a:srgbClr val="3366CC"/>
                </a:solidFill>
              </a:rPr>
              <a:t>方法</a:t>
            </a:r>
          </a:p>
          <a:p>
            <a:endParaRPr lang="en-CA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247575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sz="4800" b="1" dirty="0">
                <a:solidFill>
                  <a:srgbClr val="FF0000"/>
                </a:solidFill>
                <a:latin typeface="新細明體" pitchFamily="18" charset="-120"/>
              </a:rPr>
              <a:t>精神虐待</a:t>
            </a:r>
            <a:r>
              <a:rPr lang="zh-TW" altLang="en-US" sz="4800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  <a:endParaRPr lang="zh-HK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b="1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3600" b="1" u="sng" dirty="0">
                <a:latin typeface="新細明體" pitchFamily="18" charset="-120"/>
              </a:rPr>
              <a:t>表徵</a:t>
            </a:r>
          </a:p>
          <a:p>
            <a:r>
              <a:rPr lang="zh-TW" altLang="zh-HK" sz="3600" b="1" dirty="0"/>
              <a:t>不能健康成長</a:t>
            </a:r>
          </a:p>
          <a:p>
            <a:r>
              <a:rPr lang="zh-TW" altLang="zh-HK" sz="3600" b="1" dirty="0"/>
              <a:t>發育遲緩，例如言語紊亂</a:t>
            </a:r>
          </a:p>
          <a:p>
            <a:r>
              <a:rPr lang="zh-TW" altLang="zh-HK" sz="3600" b="1" dirty="0"/>
              <a:t>厭食症</a:t>
            </a:r>
            <a:endParaRPr lang="zh-HK" altLang="en-US" sz="3600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731173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sz="4800" b="1" dirty="0">
                <a:solidFill>
                  <a:srgbClr val="FF0000"/>
                </a:solidFill>
                <a:latin typeface="新細明體" pitchFamily="18" charset="-120"/>
              </a:rPr>
              <a:t>精神虐待</a:t>
            </a:r>
            <a:r>
              <a:rPr lang="zh-TW" altLang="en-US" sz="4800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84784"/>
            <a:ext cx="4326632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行為</a:t>
            </a:r>
            <a:r>
              <a:rPr lang="zh-TW" altLang="en-US" sz="3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表徵</a:t>
            </a:r>
            <a:endParaRPr lang="en-US" altLang="zh-TW" sz="36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3200" b="1" dirty="0"/>
              <a:t>兒童方面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疏離感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習慣紊亂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遺尿／便溺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學習障礙，例如學業成績顯著變差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智力、情緒及社交方面發展遲緩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half" idx="2"/>
          </p:nvPr>
        </p:nvSpPr>
        <p:spPr>
          <a:xfrm>
            <a:off x="4648200" y="2441599"/>
            <a:ext cx="4038600" cy="379571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傷害自己或有自殺念頭／企圖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破壞行為或行為問題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睡眠不安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食慾不振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b="1" dirty="0"/>
              <a:t>語言障礙</a:t>
            </a:r>
          </a:p>
          <a:p>
            <a:endParaRPr lang="zh-HK" altLang="en-US" sz="3200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4478B-7F9F-4432-9C92-E1F33BF6F89A}" type="slidenum">
              <a:rPr lang="en-US" altLang="zh-HK"/>
              <a:pPr>
                <a:defRPr/>
              </a:pPr>
              <a:t>36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93307223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E1800-DBC6-4DA3-8917-AC8CDB05E8DA}" type="slidenum">
              <a:rPr lang="en-US" altLang="zh-HK"/>
              <a:pPr>
                <a:defRPr/>
              </a:pPr>
              <a:t>37</a:t>
            </a:fld>
            <a:endParaRPr lang="en-US" altLang="zh-HK"/>
          </a:p>
        </p:txBody>
      </p:sp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675687" cy="1052513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sz="4800" b="1" dirty="0">
                <a:solidFill>
                  <a:srgbClr val="FF0000"/>
                </a:solidFill>
                <a:latin typeface="新細明體" pitchFamily="18" charset="-120"/>
              </a:rPr>
              <a:t>精神虐待</a:t>
            </a:r>
            <a:r>
              <a:rPr lang="zh-TW" altLang="en-US" sz="4800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776"/>
            <a:ext cx="7848600" cy="48958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行為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表徵</a:t>
            </a:r>
            <a:endParaRPr lang="en-US" altLang="zh-TW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  <a:p>
            <a:pPr eaLnBrk="1" hangingPunct="1"/>
            <a:r>
              <a:rPr lang="zh-TW" altLang="en-US" b="1" dirty="0"/>
              <a:t>家庭方面</a:t>
            </a:r>
          </a:p>
          <a:p>
            <a:pPr lvl="1" eaLnBrk="1" hangingPunct="1"/>
            <a:r>
              <a:rPr lang="zh-TW" altLang="en-US" sz="3200" b="1" dirty="0"/>
              <a:t>排斥</a:t>
            </a:r>
          </a:p>
          <a:p>
            <a:pPr lvl="1" eaLnBrk="1" hangingPunct="1"/>
            <a:r>
              <a:rPr lang="zh-TW" altLang="en-US" sz="3200" b="1" dirty="0"/>
              <a:t>終日責罵</a:t>
            </a:r>
          </a:p>
          <a:p>
            <a:pPr lvl="1" eaLnBrk="1" hangingPunct="1"/>
            <a:r>
              <a:rPr lang="zh-TW" altLang="en-US" sz="3200" b="1" dirty="0"/>
              <a:t>侮辱性的批評</a:t>
            </a:r>
          </a:p>
          <a:p>
            <a:pPr lvl="1" eaLnBrk="1" hangingPunct="1"/>
            <a:r>
              <a:rPr lang="zh-TW" altLang="en-US" sz="3200" b="1" dirty="0"/>
              <a:t>恐嚇</a:t>
            </a:r>
          </a:p>
          <a:p>
            <a:pPr lvl="1" eaLnBrk="1" hangingPunct="1"/>
            <a:r>
              <a:rPr lang="zh-TW" altLang="en-US" sz="3200" b="1" dirty="0"/>
              <a:t>鼓勵偏差行為</a:t>
            </a:r>
          </a:p>
          <a:p>
            <a:pPr lvl="1" eaLnBrk="1" hangingPunct="1"/>
            <a:r>
              <a:rPr lang="zh-TW" altLang="en-US" sz="3200" b="1" dirty="0"/>
              <a:t>奇怪的懲罰方式</a:t>
            </a:r>
          </a:p>
          <a:p>
            <a:pPr lvl="1" eaLnBrk="1" hangingPunct="1"/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92490719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b="1" dirty="0"/>
              <a:t>難以識別兒童受精神虐待</a:t>
            </a:r>
            <a:r>
              <a:rPr lang="en-US" altLang="zh-TW" sz="4000" b="1" dirty="0"/>
              <a:t>?</a:t>
            </a:r>
          </a:p>
          <a:p>
            <a:endParaRPr lang="en-US" altLang="zh-TW" sz="4000" b="1" dirty="0"/>
          </a:p>
          <a:p>
            <a:r>
              <a:rPr lang="zh-TW" altLang="en-US" sz="4000" b="1" dirty="0">
                <a:solidFill>
                  <a:srgbClr val="3366CC"/>
                </a:solidFill>
              </a:rPr>
              <a:t>留心</a:t>
            </a:r>
            <a:r>
              <a:rPr lang="zh-TW" altLang="en-US" sz="4000" b="1" dirty="0"/>
              <a:t> </a:t>
            </a:r>
            <a:r>
              <a:rPr lang="en-US" altLang="zh-TW" sz="4000" b="1" dirty="0"/>
              <a:t>+</a:t>
            </a:r>
            <a:r>
              <a:rPr lang="zh-TW" altLang="en-US" sz="4000" b="1" dirty="0"/>
              <a:t> </a:t>
            </a:r>
            <a:r>
              <a:rPr lang="zh-TW" altLang="en-US" sz="4000" b="1" dirty="0">
                <a:solidFill>
                  <a:srgbClr val="669900"/>
                </a:solidFill>
              </a:rPr>
              <a:t>關心</a:t>
            </a:r>
            <a:r>
              <a:rPr lang="zh-TW" altLang="en-US" sz="4000" b="1" dirty="0"/>
              <a:t> </a:t>
            </a:r>
            <a:r>
              <a:rPr lang="en-US" altLang="zh-TW" sz="4000" b="1" dirty="0"/>
              <a:t>+</a:t>
            </a:r>
            <a:r>
              <a:rPr lang="zh-TW" altLang="en-US" sz="4000" b="1" dirty="0"/>
              <a:t> </a:t>
            </a:r>
            <a:r>
              <a:rPr lang="zh-TW" altLang="en-US" sz="4000" b="1" dirty="0">
                <a:solidFill>
                  <a:srgbClr val="FF0000"/>
                </a:solidFill>
              </a:rPr>
              <a:t>小心</a:t>
            </a:r>
            <a:r>
              <a:rPr lang="zh-TW" altLang="en-US" sz="4000" b="1" dirty="0"/>
              <a:t>處理</a:t>
            </a:r>
            <a:endParaRPr lang="en-US" altLang="zh-TW" sz="4000" b="1" dirty="0"/>
          </a:p>
          <a:p>
            <a:endParaRPr lang="en-US" altLang="zh-TW" sz="4000" b="1" dirty="0"/>
          </a:p>
          <a:p>
            <a:pPr marL="457200" lvl="1" indent="0">
              <a:buNone/>
            </a:pPr>
            <a:endParaRPr lang="en-US" altLang="zh-TW" sz="3600" b="1" dirty="0"/>
          </a:p>
          <a:p>
            <a:endParaRPr lang="en-CA" sz="4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78272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/>
              <a:pPr>
                <a:defRPr/>
              </a:pPr>
              <a:t>39</a:t>
            </a:fld>
            <a:endParaRPr lang="en-US" altLang="zh-HK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899592" y="2636912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786990830"/>
              </p:ext>
            </p:extLst>
          </p:nvPr>
        </p:nvGraphicFramePr>
        <p:xfrm>
          <a:off x="2339752" y="1988840"/>
          <a:ext cx="5175924" cy="328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0052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6A4F-E4BC-48DB-9EC3-FC1C24EE6117}" type="slidenum">
              <a:rPr lang="en-US" altLang="zh-HK"/>
              <a:pPr>
                <a:defRPr/>
              </a:pPr>
              <a:t>4</a:t>
            </a:fld>
            <a:endParaRPr lang="en-US" altLang="zh-HK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76288"/>
            <a:ext cx="8101012" cy="1052512"/>
          </a:xfrm>
        </p:spPr>
        <p:txBody>
          <a:bodyPr/>
          <a:lstStyle/>
          <a:p>
            <a:r>
              <a:rPr lang="zh-TW" altLang="en-US" sz="4000" b="1" u="sng" dirty="0">
                <a:latin typeface="標楷體" pitchFamily="65" charset="-120"/>
                <a:ea typeface="標楷體" pitchFamily="65" charset="-120"/>
              </a:rPr>
              <a:t>處理虐待兒童個案程序指引</a:t>
            </a:r>
            <a:r>
              <a:rPr lang="en-US" altLang="zh-TW" sz="4000" b="1" u="sng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u="sng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(2015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修訂版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000" b="1" dirty="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027219"/>
            <a:ext cx="5250160" cy="3733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b="1" u="sng" dirty="0" smtClean="0"/>
              <a:t>虐待兒童的定義</a:t>
            </a:r>
            <a:endParaRPr lang="en-US" altLang="zh-TW" sz="3600" b="1" u="sng" dirty="0" smtClean="0"/>
          </a:p>
          <a:p>
            <a:pPr eaLnBrk="1" hangingPunct="1"/>
            <a:r>
              <a:rPr lang="zh-TW" altLang="zh-TW" b="1" dirty="0" smtClean="0"/>
              <a:t>對</a:t>
            </a:r>
            <a:r>
              <a:rPr lang="zh-TW" altLang="zh-TW" b="1" dirty="0" smtClean="0">
                <a:solidFill>
                  <a:srgbClr val="FF3300"/>
                </a:solidFill>
              </a:rPr>
              <a:t>十八歲以下人士</a:t>
            </a:r>
            <a:r>
              <a:rPr lang="zh-TW" altLang="zh-TW" b="1" dirty="0" smtClean="0"/>
              <a:t>作出</a:t>
            </a:r>
            <a:r>
              <a:rPr lang="zh-TW" altLang="zh-TW" b="1" dirty="0" smtClean="0">
                <a:solidFill>
                  <a:srgbClr val="FF0000"/>
                </a:solidFill>
              </a:rPr>
              <a:t>危害或損害</a:t>
            </a:r>
            <a:r>
              <a:rPr lang="zh-TW" altLang="zh-TW" b="1" dirty="0" smtClean="0"/>
              <a:t>其身／心健康發展的行為，或</a:t>
            </a:r>
            <a:r>
              <a:rPr lang="zh-TW" altLang="zh-TW" b="1" dirty="0" smtClean="0">
                <a:solidFill>
                  <a:srgbClr val="FF0000"/>
                </a:solidFill>
              </a:rPr>
              <a:t>不作出</a:t>
            </a:r>
            <a:r>
              <a:rPr lang="zh-TW" altLang="zh-TW" b="1" dirty="0" smtClean="0"/>
              <a:t>某行為以致兒童的身／心健康發展受危害或損害。</a:t>
            </a:r>
          </a:p>
          <a:p>
            <a:pPr eaLnBrk="1" hangingPunct="1"/>
            <a:r>
              <a:rPr lang="zh-TW" altLang="zh-TW" b="1" dirty="0" smtClean="0"/>
              <a:t>基於</a:t>
            </a:r>
            <a:r>
              <a:rPr lang="zh-TW" altLang="zh-TW" b="1" dirty="0" smtClean="0">
                <a:solidFill>
                  <a:srgbClr val="FF3300"/>
                </a:solidFill>
              </a:rPr>
              <a:t>社會的標準</a:t>
            </a:r>
            <a:r>
              <a:rPr lang="zh-TW" altLang="zh-TW" b="1" dirty="0" smtClean="0"/>
              <a:t>和</a:t>
            </a:r>
            <a:r>
              <a:rPr lang="zh-TW" altLang="zh-TW" b="1" dirty="0" smtClean="0">
                <a:solidFill>
                  <a:srgbClr val="FF3300"/>
                </a:solidFill>
              </a:rPr>
              <a:t>專業知識</a:t>
            </a:r>
            <a:r>
              <a:rPr lang="zh-TW" altLang="zh-TW" b="1" dirty="0" smtClean="0"/>
              <a:t>。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648" y="2132856"/>
            <a:ext cx="2736304" cy="38784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019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3B25-DF59-4A78-B1DF-3F0BAF45D2CA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88640"/>
            <a:ext cx="6726238" cy="865188"/>
          </a:xfrm>
        </p:spPr>
        <p:txBody>
          <a:bodyPr/>
          <a:lstStyle/>
          <a:p>
            <a:r>
              <a:rPr lang="zh-TW" altLang="en-US" sz="4800" b="1" dirty="0"/>
              <a:t>初步</a:t>
            </a:r>
            <a:r>
              <a:rPr lang="zh-TW" altLang="en-US" sz="4800" b="1" dirty="0" smtClean="0"/>
              <a:t>評估個案</a:t>
            </a:r>
            <a:endParaRPr lang="zh-TW" altLang="en-US" sz="4800" b="1" dirty="0"/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052736"/>
            <a:ext cx="7921575" cy="5688632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800" b="1" dirty="0" smtClean="0">
                <a:solidFill>
                  <a:srgbClr val="9900CC"/>
                </a:solidFill>
              </a:rPr>
              <a:t>評估範圍 </a:t>
            </a:r>
            <a:r>
              <a:rPr lang="en-US" altLang="zh-TW" sz="2800" b="1" dirty="0">
                <a:solidFill>
                  <a:srgbClr val="9900CC"/>
                </a:solidFill>
              </a:rPr>
              <a:t>-- </a:t>
            </a:r>
            <a:r>
              <a:rPr lang="zh-TW" altLang="en-US" sz="2800" b="1" dirty="0">
                <a:solidFill>
                  <a:srgbClr val="9900CC"/>
                </a:solidFill>
              </a:rPr>
              <a:t>嚴重性、緊急性及危機程度</a:t>
            </a:r>
          </a:p>
          <a:p>
            <a:r>
              <a:rPr lang="zh-TW" altLang="en-US" sz="2800" b="1" dirty="0" smtClean="0"/>
              <a:t>兒童是否受到傷害</a:t>
            </a:r>
            <a:r>
              <a:rPr lang="en-US" altLang="zh-TW" sz="2800" b="1" dirty="0" smtClean="0"/>
              <a:t>?</a:t>
            </a:r>
          </a:p>
          <a:p>
            <a:pPr lvl="1"/>
            <a:r>
              <a:rPr lang="zh-TW" altLang="en-US" sz="2400" b="1" dirty="0" smtClean="0"/>
              <a:t>甚麼</a:t>
            </a:r>
            <a:r>
              <a:rPr lang="zh-TW" altLang="en-US" sz="2400" b="1" u="sng" dirty="0">
                <a:solidFill>
                  <a:srgbClr val="FF0000"/>
                </a:solidFill>
              </a:rPr>
              <a:t>傷害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?</a:t>
            </a:r>
            <a:r>
              <a:rPr lang="zh-TW" altLang="en-US" sz="2400" b="1" dirty="0" smtClean="0"/>
              <a:t>有多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嚴重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？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400" b="1" dirty="0" smtClean="0">
                <a:solidFill>
                  <a:srgbClr val="0000FF"/>
                </a:solidFill>
              </a:rPr>
              <a:t>懷疑虐兒？其他問題？</a:t>
            </a:r>
            <a:endParaRPr lang="en-US" altLang="zh-TW" sz="2400" b="1" dirty="0">
              <a:solidFill>
                <a:srgbClr val="0000FF"/>
              </a:solidFill>
            </a:endParaRPr>
          </a:p>
          <a:p>
            <a:r>
              <a:rPr lang="zh-TW" altLang="en-US" sz="2800" b="1" dirty="0"/>
              <a:t>兒童目前是否</a:t>
            </a:r>
            <a:r>
              <a:rPr lang="zh-TW" altLang="en-US" sz="2800" b="1" u="sng" dirty="0" smtClean="0">
                <a:solidFill>
                  <a:srgbClr val="FF0000"/>
                </a:solidFill>
              </a:rPr>
              <a:t>安全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?</a:t>
            </a:r>
            <a:endParaRPr lang="en-US" altLang="zh-TW" sz="2800" b="1" u="sng" dirty="0">
              <a:solidFill>
                <a:srgbClr val="FF0000"/>
              </a:solidFill>
            </a:endParaRPr>
          </a:p>
          <a:p>
            <a:r>
              <a:rPr lang="zh-TW" altLang="en-US" sz="2800" b="1" dirty="0"/>
              <a:t>兒童／其他兒童面對甚麼</a:t>
            </a:r>
            <a:r>
              <a:rPr lang="zh-TW" altLang="en-US" sz="2800" b="1" u="sng" dirty="0" smtClean="0">
                <a:solidFill>
                  <a:srgbClr val="FF0000"/>
                </a:solidFill>
              </a:rPr>
              <a:t>危機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?</a:t>
            </a:r>
            <a:endParaRPr lang="en-US" altLang="zh-TW" sz="2800" b="1" dirty="0"/>
          </a:p>
          <a:p>
            <a:pPr lvl="1"/>
            <a:r>
              <a:rPr lang="zh-TW" altLang="en-US" sz="2400" b="1" dirty="0"/>
              <a:t>再受傷害</a:t>
            </a:r>
            <a:endParaRPr lang="en-US" altLang="zh-TW" sz="2400" b="1" dirty="0"/>
          </a:p>
          <a:p>
            <a:pPr lvl="1"/>
            <a:r>
              <a:rPr lang="zh-TW" altLang="en-US" sz="2400" b="1" dirty="0"/>
              <a:t>受壓力不能說出真相／接受幫助</a:t>
            </a:r>
            <a:endParaRPr lang="en-US" altLang="zh-TW" sz="2400" b="1" dirty="0"/>
          </a:p>
          <a:p>
            <a:r>
              <a:rPr lang="zh-TW" altLang="en-US" sz="2800" b="1" dirty="0"/>
              <a:t>兒童有何</a:t>
            </a:r>
            <a:r>
              <a:rPr lang="zh-TW" altLang="en-US" sz="2800" b="1" u="sng" dirty="0">
                <a:solidFill>
                  <a:srgbClr val="FF0000"/>
                </a:solidFill>
              </a:rPr>
              <a:t>緊急</a:t>
            </a:r>
            <a:r>
              <a:rPr lang="zh-TW" altLang="en-US" sz="2800" b="1" u="sng" dirty="0" smtClean="0">
                <a:solidFill>
                  <a:srgbClr val="FF0000"/>
                </a:solidFill>
              </a:rPr>
              <a:t>需要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?</a:t>
            </a:r>
            <a:endParaRPr lang="en-US" altLang="zh-TW" sz="2800" b="1" u="sng" dirty="0">
              <a:solidFill>
                <a:srgbClr val="FF0000"/>
              </a:solidFill>
            </a:endParaRPr>
          </a:p>
          <a:p>
            <a:pPr lvl="1"/>
            <a:r>
              <a:rPr lang="zh-TW" altLang="en-US" sz="2400" b="1" dirty="0"/>
              <a:t>治療</a:t>
            </a:r>
            <a:endParaRPr lang="en-US" altLang="zh-TW" sz="2400" b="1" dirty="0"/>
          </a:p>
          <a:p>
            <a:pPr lvl="1"/>
            <a:r>
              <a:rPr lang="zh-TW" altLang="en-US" sz="2400" b="1" dirty="0"/>
              <a:t>照顧</a:t>
            </a:r>
            <a:endParaRPr lang="en-US" altLang="zh-TW" sz="2400" b="1" dirty="0"/>
          </a:p>
          <a:p>
            <a:pPr lvl="1"/>
            <a:r>
              <a:rPr lang="zh-TW" altLang="en-US" sz="2400" b="1" dirty="0"/>
              <a:t>保護</a:t>
            </a:r>
            <a:endParaRPr lang="en-US" altLang="zh-TW" sz="2400" b="1" dirty="0"/>
          </a:p>
          <a:p>
            <a:pPr lvl="1"/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89025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負責評估的工作人員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95325"/>
            <a:ext cx="8686800" cy="4525963"/>
          </a:xfrm>
        </p:spPr>
        <p:txBody>
          <a:bodyPr/>
          <a:lstStyle/>
          <a:p>
            <a:r>
              <a:rPr lang="zh-TW" altLang="en-US" b="1" dirty="0" smtClean="0"/>
              <a:t>正處理兒童／家庭個案的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個案服務單位</a:t>
            </a:r>
            <a:r>
              <a:rPr lang="zh-TW" altLang="en-US" b="1" dirty="0" smtClean="0"/>
              <a:t>社工，例如：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社會福利署（社署）</a:t>
            </a:r>
            <a:r>
              <a:rPr lang="zh-TW" altLang="en-US" b="1" dirty="0" smtClean="0">
                <a:solidFill>
                  <a:srgbClr val="0000FF"/>
                </a:solidFill>
              </a:rPr>
              <a:t>保護</a:t>
            </a:r>
            <a:r>
              <a:rPr lang="zh-TW" altLang="en-US" b="1" dirty="0">
                <a:solidFill>
                  <a:srgbClr val="0000FF"/>
                </a:solidFill>
              </a:rPr>
              <a:t>家庭及兒童服務課</a:t>
            </a:r>
          </a:p>
          <a:p>
            <a:pPr lvl="1"/>
            <a:r>
              <a:rPr lang="zh-TW" altLang="en-US" b="1" dirty="0" smtClean="0"/>
              <a:t>社署／非政府機構</a:t>
            </a:r>
            <a:r>
              <a:rPr lang="zh-TW" altLang="en-US" b="1" dirty="0" smtClean="0">
                <a:solidFill>
                  <a:srgbClr val="0000FF"/>
                </a:solidFill>
              </a:rPr>
              <a:t>綜合</a:t>
            </a:r>
            <a:r>
              <a:rPr lang="zh-TW" altLang="en-US" b="1" dirty="0">
                <a:solidFill>
                  <a:srgbClr val="0000FF"/>
                </a:solidFill>
              </a:rPr>
              <a:t>家庭服務</a:t>
            </a:r>
            <a:r>
              <a:rPr lang="zh-TW" altLang="en-US" b="1" dirty="0" smtClean="0">
                <a:solidFill>
                  <a:srgbClr val="0000FF"/>
                </a:solidFill>
              </a:rPr>
              <a:t>中心</a:t>
            </a:r>
            <a:endParaRPr lang="zh-TW" altLang="en-US" b="1" dirty="0">
              <a:solidFill>
                <a:srgbClr val="0000FF"/>
              </a:solidFill>
            </a:endParaRPr>
          </a:p>
          <a:p>
            <a:pPr lvl="1"/>
            <a:r>
              <a:rPr lang="zh-TW" altLang="en-US" b="1" dirty="0"/>
              <a:t>非政府機構</a:t>
            </a:r>
            <a:r>
              <a:rPr lang="zh-TW" altLang="en-US" b="1" dirty="0">
                <a:solidFill>
                  <a:srgbClr val="0000FF"/>
                </a:solidFill>
              </a:rPr>
              <a:t>綜合服務中心</a:t>
            </a:r>
          </a:p>
          <a:p>
            <a:pPr lvl="1"/>
            <a:r>
              <a:rPr lang="zh-TW" altLang="en-US" b="1" dirty="0" smtClean="0"/>
              <a:t>社署／醫管局</a:t>
            </a:r>
            <a:r>
              <a:rPr lang="zh-TW" altLang="en-US" b="1" dirty="0" smtClean="0">
                <a:solidFill>
                  <a:srgbClr val="0000FF"/>
                </a:solidFill>
              </a:rPr>
              <a:t>醫務</a:t>
            </a:r>
            <a:r>
              <a:rPr lang="zh-TW" altLang="en-US" b="1" dirty="0">
                <a:solidFill>
                  <a:srgbClr val="0000FF"/>
                </a:solidFill>
              </a:rPr>
              <a:t>社會服務部</a:t>
            </a:r>
          </a:p>
          <a:p>
            <a:pPr lvl="1"/>
            <a:r>
              <a:rPr lang="zh-TW" altLang="en-US" b="1" dirty="0" smtClean="0"/>
              <a:t>社署</a:t>
            </a:r>
            <a:r>
              <a:rPr lang="zh-TW" altLang="en-US" b="1" dirty="0" smtClean="0">
                <a:solidFill>
                  <a:srgbClr val="0000FF"/>
                </a:solidFill>
              </a:rPr>
              <a:t>感化</a:t>
            </a:r>
            <a:r>
              <a:rPr lang="zh-TW" altLang="en-US" b="1" dirty="0">
                <a:solidFill>
                  <a:srgbClr val="0000FF"/>
                </a:solidFill>
              </a:rPr>
              <a:t>及社會服務令辦事處</a:t>
            </a:r>
          </a:p>
          <a:p>
            <a:pPr lvl="1"/>
            <a:r>
              <a:rPr lang="zh-TW" altLang="en-US" b="1" dirty="0" smtClean="0"/>
              <a:t>在</a:t>
            </a:r>
            <a:r>
              <a:rPr lang="zh-TW" altLang="en-US" b="1" dirty="0"/>
              <a:t>各間中學提供服務的</a:t>
            </a:r>
            <a:r>
              <a:rPr lang="zh-TW" altLang="en-US" b="1" dirty="0">
                <a:solidFill>
                  <a:srgbClr val="0000FF"/>
                </a:solidFill>
              </a:rPr>
              <a:t>學校社會工作課</a:t>
            </a:r>
          </a:p>
          <a:p>
            <a:pPr lvl="1"/>
            <a:endParaRPr lang="en-GB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41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839041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負責</a:t>
            </a:r>
            <a:r>
              <a:rPr lang="zh-TW" altLang="en-US" b="1" dirty="0"/>
              <a:t>評估的</a:t>
            </a:r>
            <a:r>
              <a:rPr lang="zh-TW" altLang="en-US" b="1" dirty="0" smtClean="0"/>
              <a:t>工作人員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95325"/>
            <a:ext cx="8507288" cy="4525963"/>
          </a:xfrm>
        </p:spPr>
        <p:txBody>
          <a:bodyPr/>
          <a:lstStyle/>
          <a:p>
            <a:r>
              <a:rPr lang="zh-TW" altLang="en-US" b="1" u="sng" dirty="0">
                <a:solidFill>
                  <a:srgbClr val="0000FF"/>
                </a:solidFill>
              </a:rPr>
              <a:t>並非</a:t>
            </a:r>
            <a:r>
              <a:rPr lang="zh-TW" altLang="en-US" b="1" dirty="0"/>
              <a:t>個案服務</a:t>
            </a:r>
            <a:r>
              <a:rPr lang="zh-TW" altLang="en-US" b="1" dirty="0" smtClean="0"/>
              <a:t>單位的已知個案，但工作人員</a:t>
            </a:r>
            <a:r>
              <a:rPr lang="zh-TW" altLang="en-US" b="1" u="sng" dirty="0" smtClean="0">
                <a:solidFill>
                  <a:srgbClr val="0000FF"/>
                </a:solidFill>
              </a:rPr>
              <a:t>已識別／接觸</a:t>
            </a:r>
            <a:r>
              <a:rPr lang="zh-TW" altLang="en-US" b="1" dirty="0" smtClean="0"/>
              <a:t>到可能受虐待的兒童</a:t>
            </a:r>
            <a:endParaRPr lang="en-US" altLang="zh-TW" b="1" dirty="0" smtClean="0"/>
          </a:p>
          <a:p>
            <a:pPr lvl="1"/>
            <a:r>
              <a:rPr lang="zh-TW" altLang="en-US" sz="3200" b="1" dirty="0" smtClean="0">
                <a:solidFill>
                  <a:srgbClr val="C00000"/>
                </a:solidFill>
              </a:rPr>
              <a:t>該個案服務單位的社工</a:t>
            </a:r>
            <a:endParaRPr lang="en-US" altLang="zh-TW" sz="3200" b="1" dirty="0" smtClean="0">
              <a:solidFill>
                <a:srgbClr val="C00000"/>
              </a:solidFill>
            </a:endParaRPr>
          </a:p>
          <a:p>
            <a:pPr lvl="1"/>
            <a:r>
              <a:rPr lang="zh-TW" altLang="en-US" sz="3200" b="1" dirty="0" smtClean="0">
                <a:solidFill>
                  <a:srgbClr val="C00000"/>
                </a:solidFill>
              </a:rPr>
              <a:t>該學校的社工</a:t>
            </a:r>
            <a:r>
              <a:rPr lang="zh-TW" altLang="en-US" sz="3200" b="1" dirty="0">
                <a:solidFill>
                  <a:srgbClr val="C00000"/>
                </a:solidFill>
              </a:rPr>
              <a:t>或</a:t>
            </a:r>
            <a:r>
              <a:rPr lang="zh-TW" altLang="en-US" sz="3200" b="1" dirty="0" smtClean="0">
                <a:solidFill>
                  <a:srgbClr val="C00000"/>
                </a:solidFill>
              </a:rPr>
              <a:t>輔導人員</a:t>
            </a:r>
            <a:endParaRPr lang="en-US" altLang="zh-TW" sz="3200" b="1" dirty="0" smtClean="0">
              <a:solidFill>
                <a:srgbClr val="C00000"/>
              </a:solidFill>
            </a:endParaRPr>
          </a:p>
          <a:p>
            <a:r>
              <a:rPr lang="zh-TW" altLang="en-US" b="1" dirty="0" smtClean="0"/>
              <a:t>在評估過程中，如有需要</a:t>
            </a:r>
            <a:r>
              <a:rPr lang="zh-TW" altLang="en-US" b="1" dirty="0"/>
              <a:t>，</a:t>
            </a:r>
            <a:r>
              <a:rPr lang="zh-TW" altLang="en-US" b="1" dirty="0" smtClean="0"/>
              <a:t>可</a:t>
            </a:r>
            <a:r>
              <a:rPr lang="zh-TW" altLang="en-US" b="1" u="sng" dirty="0">
                <a:solidFill>
                  <a:srgbClr val="0000FF"/>
                </a:solidFill>
              </a:rPr>
              <a:t>諮詢</a:t>
            </a:r>
            <a:r>
              <a:rPr lang="zh-TW" altLang="en-US" b="1" dirty="0"/>
              <a:t>保護家庭及兒童服務課</a:t>
            </a:r>
            <a:endParaRPr lang="en-US" altLang="zh-TW" b="1" dirty="0" smtClean="0"/>
          </a:p>
          <a:p>
            <a:pPr lvl="1"/>
            <a:endParaRPr lang="en-US" altLang="zh-TW" b="1" dirty="0" smtClean="0"/>
          </a:p>
          <a:p>
            <a:pPr lvl="1"/>
            <a:endParaRPr lang="en-GB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42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697066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其他機構工作人員／專業人士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872" y="1340768"/>
            <a:ext cx="8229600" cy="4968552"/>
          </a:xfrm>
        </p:spPr>
        <p:txBody>
          <a:bodyPr/>
          <a:lstStyle/>
          <a:p>
            <a:r>
              <a:rPr lang="zh-TW" altLang="en-US" b="1" dirty="0" smtClean="0"/>
              <a:t>搜集基本資料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懷疑兒童受虐待的徵象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所得知有關兒童及家庭的基本資料</a:t>
            </a:r>
            <a:endParaRPr lang="en-US" altLang="zh-TW" b="1" dirty="0" smtClean="0"/>
          </a:p>
          <a:p>
            <a:r>
              <a:rPr lang="zh-TW" altLang="en-US" b="1" dirty="0" smtClean="0"/>
              <a:t>通知機構內社工作出初步評估</a:t>
            </a:r>
            <a:endParaRPr lang="en-US" altLang="zh-TW" b="1" dirty="0" smtClean="0"/>
          </a:p>
          <a:p>
            <a:r>
              <a:rPr lang="zh-TW" altLang="en-US" b="1" dirty="0"/>
              <a:t>如該機構</a:t>
            </a:r>
            <a:r>
              <a:rPr lang="zh-TW" altLang="en-US" b="1" dirty="0">
                <a:solidFill>
                  <a:srgbClr val="0000FF"/>
                </a:solidFill>
              </a:rPr>
              <a:t>沒有社工</a:t>
            </a:r>
            <a:r>
              <a:rPr lang="zh-TW" altLang="en-US" b="1" dirty="0" smtClean="0"/>
              <a:t>，</a:t>
            </a:r>
            <a:r>
              <a:rPr lang="zh-TW" altLang="en-US" b="1" dirty="0" smtClean="0">
                <a:solidFill>
                  <a:srgbClr val="0000FF"/>
                </a:solidFill>
              </a:rPr>
              <a:t>可</a:t>
            </a:r>
            <a:r>
              <a:rPr lang="zh-TW" altLang="en-US" b="1" dirty="0">
                <a:solidFill>
                  <a:srgbClr val="0000FF"/>
                </a:solidFill>
              </a:rPr>
              <a:t>即時</a:t>
            </a:r>
            <a:r>
              <a:rPr lang="zh-TW" altLang="en-US" b="1" u="sng" dirty="0">
                <a:solidFill>
                  <a:srgbClr val="0000FF"/>
                </a:solidFill>
              </a:rPr>
              <a:t>轉</a:t>
            </a:r>
            <a:r>
              <a:rPr lang="zh-TW" altLang="en-US" b="1" u="sng" dirty="0" smtClean="0">
                <a:solidFill>
                  <a:srgbClr val="0000FF"/>
                </a:solidFill>
              </a:rPr>
              <a:t>介</a:t>
            </a:r>
            <a:r>
              <a:rPr lang="zh-TW" altLang="en-US" b="1" dirty="0" smtClean="0">
                <a:solidFill>
                  <a:srgbClr val="0000FF"/>
                </a:solidFill>
              </a:rPr>
              <a:t>個案予當區保護</a:t>
            </a:r>
            <a:r>
              <a:rPr lang="zh-TW" altLang="en-US" b="1" dirty="0">
                <a:solidFill>
                  <a:srgbClr val="0000FF"/>
                </a:solidFill>
              </a:rPr>
              <a:t>家庭及兒童服務課</a:t>
            </a:r>
            <a:r>
              <a:rPr lang="zh-TW" altLang="en-US" b="1" dirty="0"/>
              <a:t>作初步</a:t>
            </a:r>
            <a:r>
              <a:rPr lang="zh-TW" altLang="en-US" b="1" dirty="0" smtClean="0"/>
              <a:t>評估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亦可聯絡社</a:t>
            </a:r>
            <a:r>
              <a:rPr lang="zh-TW" altLang="en-US" b="1" dirty="0"/>
              <a:t>署熱線 </a:t>
            </a:r>
            <a:r>
              <a:rPr lang="en-US" altLang="zh-TW" b="1" dirty="0"/>
              <a:t>2343 </a:t>
            </a:r>
            <a:r>
              <a:rPr lang="en-US" altLang="zh-TW" b="1" dirty="0" smtClean="0"/>
              <a:t>2255</a:t>
            </a:r>
            <a:r>
              <a:rPr lang="zh-TW" altLang="en-US" b="1" dirty="0" smtClean="0"/>
              <a:t>（</a:t>
            </a:r>
            <a:r>
              <a:rPr lang="zh-TW" altLang="en-US" b="1" dirty="0"/>
              <a:t>辦公時間</a:t>
            </a:r>
            <a:r>
              <a:rPr lang="zh-TW" altLang="en-US" b="1" dirty="0" smtClean="0"/>
              <a:t>以外會轉駁到由</a:t>
            </a:r>
            <a:r>
              <a:rPr lang="zh-TW" altLang="en-US" b="1" dirty="0"/>
              <a:t>東華三院營辦的</a:t>
            </a:r>
            <a:r>
              <a:rPr lang="zh-TW" altLang="en-US" b="1" dirty="0" smtClean="0"/>
              <a:t>熱線</a:t>
            </a:r>
            <a:r>
              <a:rPr lang="en-US" altLang="zh-TW" b="1" dirty="0" smtClean="0"/>
              <a:t>18281)</a:t>
            </a:r>
          </a:p>
          <a:p>
            <a:r>
              <a:rPr lang="zh-TW" altLang="en-US" b="1" dirty="0"/>
              <a:t>若事件緊急，</a:t>
            </a:r>
            <a:r>
              <a:rPr lang="zh-TW" altLang="en-US" b="1" u="sng" dirty="0"/>
              <a:t>不需要</a:t>
            </a:r>
            <a:r>
              <a:rPr lang="zh-TW" altLang="en-US" b="1" dirty="0"/>
              <a:t>以書面轉</a:t>
            </a:r>
            <a:r>
              <a:rPr lang="zh-TW" altLang="en-US" b="1" dirty="0" smtClean="0"/>
              <a:t>介</a:t>
            </a:r>
            <a:endParaRPr lang="en-US" altLang="zh-TW" b="1" dirty="0" smtClean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43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454763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80528" y="391336"/>
            <a:ext cx="8229600" cy="1143000"/>
          </a:xfrm>
        </p:spPr>
        <p:txBody>
          <a:bodyPr/>
          <a:lstStyle/>
          <a:p>
            <a:r>
              <a:rPr lang="zh-TW" altLang="en-US" b="1" dirty="0" smtClean="0"/>
              <a:t>為評估個案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63934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/>
              <a:t>(1)	</a:t>
            </a:r>
            <a:r>
              <a:rPr lang="zh-TW" altLang="en-US" b="1" dirty="0">
                <a:solidFill>
                  <a:srgbClr val="0000FF"/>
                </a:solidFill>
              </a:rPr>
              <a:t>有關兒童可能受傷害／虐待的事件</a:t>
            </a: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solidFill>
                  <a:srgbClr val="FF0000"/>
                </a:solidFill>
              </a:rPr>
              <a:t>事件</a:t>
            </a:r>
            <a:r>
              <a:rPr lang="zh-TW" altLang="en-US" b="1" dirty="0">
                <a:solidFill>
                  <a:srgbClr val="FF0000"/>
                </a:solidFill>
              </a:rPr>
              <a:t>的性質及頻密</a:t>
            </a:r>
            <a:r>
              <a:rPr lang="zh-TW" altLang="en-US" b="1" dirty="0" smtClean="0">
                <a:solidFill>
                  <a:srgbClr val="FF0000"/>
                </a:solidFill>
              </a:rPr>
              <a:t>程度</a:t>
            </a:r>
            <a:r>
              <a:rPr lang="en-US" altLang="zh-TW" b="1" dirty="0" smtClean="0">
                <a:solidFill>
                  <a:srgbClr val="FF0000"/>
                </a:solidFill>
              </a:rPr>
              <a:t>(what?)</a:t>
            </a: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solidFill>
                  <a:srgbClr val="FF0000"/>
                </a:solidFill>
              </a:rPr>
              <a:t>事件簡單經過</a:t>
            </a:r>
            <a:r>
              <a:rPr lang="zh-TW" altLang="en-US" b="1" dirty="0">
                <a:solidFill>
                  <a:srgbClr val="FF0000"/>
                </a:solidFill>
              </a:rPr>
              <a:t>、過往管教／照顧兒童的</a:t>
            </a:r>
            <a:r>
              <a:rPr lang="zh-TW" altLang="en-US" b="1" dirty="0" smtClean="0">
                <a:solidFill>
                  <a:srgbClr val="FF0000"/>
                </a:solidFill>
              </a:rPr>
              <a:t>模式</a:t>
            </a:r>
            <a:endParaRPr lang="zh-TW" altLang="en-US" b="1" dirty="0">
              <a:solidFill>
                <a:srgbClr val="FF0000"/>
              </a:solidFill>
            </a:endParaRP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solidFill>
                  <a:srgbClr val="9900CC"/>
                </a:solidFill>
              </a:rPr>
              <a:t>涉嫌</a:t>
            </a:r>
            <a:r>
              <a:rPr lang="zh-TW" altLang="en-US" b="1" dirty="0">
                <a:solidFill>
                  <a:srgbClr val="9900CC"/>
                </a:solidFill>
              </a:rPr>
              <a:t>傷害兒童的人的</a:t>
            </a:r>
            <a:r>
              <a:rPr lang="zh-TW" altLang="en-US" b="1" dirty="0" smtClean="0">
                <a:solidFill>
                  <a:srgbClr val="9900CC"/>
                </a:solidFill>
              </a:rPr>
              <a:t>身份及數目</a:t>
            </a:r>
            <a:r>
              <a:rPr lang="en-US" altLang="zh-TW" b="1" dirty="0" smtClean="0">
                <a:solidFill>
                  <a:srgbClr val="9900CC"/>
                </a:solidFill>
              </a:rPr>
              <a:t>(who?)</a:t>
            </a:r>
            <a:endParaRPr lang="zh-TW" altLang="en-US" b="1" dirty="0">
              <a:solidFill>
                <a:srgbClr val="9900CC"/>
              </a:solidFill>
            </a:endParaRP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solidFill>
                  <a:srgbClr val="339933"/>
                </a:solidFill>
              </a:rPr>
              <a:t>事</a:t>
            </a:r>
            <a:r>
              <a:rPr lang="zh-TW" altLang="en-US" b="1" dirty="0">
                <a:solidFill>
                  <a:srgbClr val="339933"/>
                </a:solidFill>
              </a:rPr>
              <a:t>發日期／</a:t>
            </a:r>
            <a:r>
              <a:rPr lang="zh-TW" altLang="en-US" b="1" dirty="0" smtClean="0">
                <a:solidFill>
                  <a:srgbClr val="339933"/>
                </a:solidFill>
              </a:rPr>
              <a:t>時間／時段，</a:t>
            </a:r>
            <a:r>
              <a:rPr lang="zh-TW" altLang="en-US" b="1" dirty="0">
                <a:solidFill>
                  <a:srgbClr val="339933"/>
                </a:solidFill>
              </a:rPr>
              <a:t>例如最早、最近及最深刻</a:t>
            </a:r>
            <a:r>
              <a:rPr lang="zh-TW" altLang="en-US" b="1" dirty="0" smtClean="0">
                <a:solidFill>
                  <a:srgbClr val="339933"/>
                </a:solidFill>
              </a:rPr>
              <a:t>／最嚴重的一次</a:t>
            </a:r>
            <a:r>
              <a:rPr lang="en-US" altLang="zh-TW" b="1" dirty="0" smtClean="0">
                <a:solidFill>
                  <a:srgbClr val="339933"/>
                </a:solidFill>
              </a:rPr>
              <a:t>(when?)</a:t>
            </a:r>
            <a:endParaRPr lang="zh-TW" altLang="en-US" b="1" dirty="0">
              <a:solidFill>
                <a:srgbClr val="339933"/>
              </a:solidFill>
            </a:endParaRP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solidFill>
                  <a:srgbClr val="660066"/>
                </a:solidFill>
              </a:rPr>
              <a:t>事</a:t>
            </a:r>
            <a:r>
              <a:rPr lang="zh-TW" altLang="en-US" b="1" dirty="0">
                <a:solidFill>
                  <a:srgbClr val="660066"/>
                </a:solidFill>
              </a:rPr>
              <a:t>發</a:t>
            </a:r>
            <a:r>
              <a:rPr lang="zh-TW" altLang="en-US" b="1" dirty="0" smtClean="0">
                <a:solidFill>
                  <a:srgbClr val="660066"/>
                </a:solidFill>
              </a:rPr>
              <a:t>地點</a:t>
            </a:r>
            <a:r>
              <a:rPr lang="en-US" altLang="zh-TW" b="1" dirty="0" smtClean="0">
                <a:solidFill>
                  <a:srgbClr val="660066"/>
                </a:solidFill>
              </a:rPr>
              <a:t>(where?)</a:t>
            </a:r>
            <a:endParaRPr lang="zh-TW" altLang="en-US" b="1" dirty="0">
              <a:solidFill>
                <a:srgbClr val="660066"/>
              </a:solidFill>
            </a:endParaRP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>
                <a:solidFill>
                  <a:srgbClr val="9900CC"/>
                </a:solidFill>
              </a:rPr>
              <a:t>是否</a:t>
            </a:r>
            <a:r>
              <a:rPr lang="zh-TW" altLang="en-US" b="1" dirty="0">
                <a:solidFill>
                  <a:srgbClr val="9900CC"/>
                </a:solidFill>
              </a:rPr>
              <a:t>有其他人在場或知道事件，如有的話，該人士的反應及曾採取的</a:t>
            </a:r>
            <a:r>
              <a:rPr lang="zh-TW" altLang="en-US" b="1" dirty="0" smtClean="0">
                <a:solidFill>
                  <a:srgbClr val="9900CC"/>
                </a:solidFill>
              </a:rPr>
              <a:t>行動</a:t>
            </a:r>
            <a:r>
              <a:rPr lang="en-US" altLang="zh-TW" b="1" dirty="0" smtClean="0">
                <a:solidFill>
                  <a:srgbClr val="9900CC"/>
                </a:solidFill>
              </a:rPr>
              <a:t>(who else?)</a:t>
            </a:r>
            <a:endParaRPr lang="zh-TW" altLang="en-US" b="1" dirty="0">
              <a:solidFill>
                <a:srgbClr val="9900CC"/>
              </a:solidFill>
            </a:endParaRPr>
          </a:p>
          <a:p>
            <a:pPr>
              <a:buFont typeface="Wingdings" panose="05000000000000000000" pitchFamily="2" charset="2"/>
              <a:buChar char="n"/>
            </a:pPr>
            <a:endParaRPr lang="zh-HK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188380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3FB81-DCEE-48C1-ACBB-95A8278BAE28}" type="slidenum">
              <a:rPr lang="en-US" altLang="zh-TW"/>
              <a:pPr>
                <a:defRPr/>
              </a:pPr>
              <a:t>45</a:t>
            </a:fld>
            <a:endParaRPr lang="en-US" altLang="zh-TW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b="1" dirty="0">
                <a:solidFill>
                  <a:srgbClr val="7030A0"/>
                </a:solidFill>
              </a:rPr>
              <a:t>初步</a:t>
            </a:r>
            <a:r>
              <a:rPr lang="zh-TW" altLang="en-US" sz="4800" b="1" dirty="0" smtClean="0">
                <a:solidFill>
                  <a:srgbClr val="7030A0"/>
                </a:solidFill>
              </a:rPr>
              <a:t>提問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事件</a:t>
            </a:r>
            <a:r>
              <a:rPr lang="zh-TW" altLang="en-US" sz="4800" b="1" dirty="0" smtClean="0">
                <a:solidFill>
                  <a:srgbClr val="7030A0"/>
                </a:solidFill>
              </a:rPr>
              <a:t>技巧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185" y="1340768"/>
            <a:ext cx="8281044" cy="4321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</a:rPr>
              <a:t>自由敘述</a:t>
            </a:r>
            <a:endParaRPr lang="en-US" altLang="zh-CN" b="1" dirty="0">
              <a:solidFill>
                <a:srgbClr val="FF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3200" b="1" dirty="0">
                <a:latin typeface="新細明體" pitchFamily="18" charset="-120"/>
              </a:rPr>
              <a:t>由兒童用自己的語言和步伐來講述事件</a:t>
            </a: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altLang="zh-TW" sz="2800" b="1" dirty="0">
              <a:latin typeface="新細明體" pitchFamily="18" charset="-120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altLang="zh-TW" sz="2800" b="1" dirty="0">
              <a:solidFill>
                <a:srgbClr val="0070C0"/>
              </a:solidFill>
              <a:latin typeface="新細明體" pitchFamily="18" charset="-120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899592" y="2780928"/>
            <a:ext cx="2952328" cy="1728192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zh-TW" altLang="en-US" sz="3200" b="1" dirty="0">
                <a:solidFill>
                  <a:srgbClr val="0070C0"/>
                </a:solidFill>
                <a:latin typeface="新細明體" pitchFamily="18" charset="-120"/>
              </a:rPr>
              <a:t>你話我知</a:t>
            </a:r>
            <a:endParaRPr lang="en-US" altLang="zh-TW" sz="3200" b="1" dirty="0">
              <a:solidFill>
                <a:srgbClr val="0070C0"/>
              </a:solidFill>
              <a:latin typeface="新細明體" pitchFamily="18" charset="-120"/>
            </a:endParaRPr>
          </a:p>
          <a:p>
            <a:pPr algn="ctr">
              <a:lnSpc>
                <a:spcPct val="90000"/>
              </a:lnSpc>
              <a:defRPr/>
            </a:pPr>
            <a:r>
              <a:rPr lang="zh-TW" altLang="en-US" sz="3200" b="1" dirty="0">
                <a:solidFill>
                  <a:srgbClr val="0070C0"/>
                </a:solidFill>
                <a:latin typeface="新細明體" pitchFamily="18" charset="-120"/>
              </a:rPr>
              <a:t>發生咗咩事</a:t>
            </a:r>
            <a:r>
              <a:rPr lang="en-US" altLang="zh-TW" sz="3200" b="1" dirty="0">
                <a:solidFill>
                  <a:srgbClr val="0070C0"/>
                </a:solidFill>
                <a:latin typeface="新細明體" pitchFamily="18" charset="-120"/>
              </a:rPr>
              <a:t>?</a:t>
            </a:r>
            <a:endParaRPr lang="en-US" altLang="zh-TW" sz="3200" b="1" i="1" dirty="0">
              <a:latin typeface="新細明體" pitchFamily="18" charset="-12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4932040" y="2708920"/>
            <a:ext cx="3096345" cy="1872208"/>
          </a:xfrm>
          <a:prstGeom prst="wedgeEllipseCallout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新細明體" pitchFamily="18" charset="-120"/>
              </a:rPr>
              <a:t>請你將件事</a:t>
            </a:r>
            <a:endParaRPr lang="en-US" altLang="zh-TW" sz="2800" b="1" dirty="0">
              <a:solidFill>
                <a:srgbClr val="0070C0"/>
              </a:solidFill>
              <a:latin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新細明體" pitchFamily="18" charset="-120"/>
              </a:rPr>
              <a:t>由頭到尾</a:t>
            </a:r>
            <a:endParaRPr lang="en-US" altLang="zh-TW" sz="2800" b="1" dirty="0">
              <a:solidFill>
                <a:srgbClr val="0070C0"/>
              </a:solidFill>
              <a:latin typeface="新細明體" pitchFamily="18" charset="-120"/>
            </a:endParaRPr>
          </a:p>
          <a:p>
            <a:pPr>
              <a:lnSpc>
                <a:spcPct val="90000"/>
              </a:lnSpc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新細明體" pitchFamily="18" charset="-120"/>
              </a:rPr>
              <a:t>慢慢話我知</a:t>
            </a:r>
            <a:endParaRPr lang="en-US" altLang="zh-TW" sz="2800" b="1" dirty="0">
              <a:solidFill>
                <a:srgbClr val="0070C0"/>
              </a:solidFill>
              <a:latin typeface="新細明體" pitchFamily="18" charset="-120"/>
            </a:endParaRPr>
          </a:p>
        </p:txBody>
      </p:sp>
      <p:sp>
        <p:nvSpPr>
          <p:cNvPr id="8" name="Rounded Rectangular Callout 8"/>
          <p:cNvSpPr/>
          <p:nvPr/>
        </p:nvSpPr>
        <p:spPr>
          <a:xfrm>
            <a:off x="2051720" y="5157192"/>
            <a:ext cx="2016224" cy="1008112"/>
          </a:xfrm>
          <a:prstGeom prst="wedgeRoundRectCallout">
            <a:avLst/>
          </a:prstGeom>
          <a:solidFill>
            <a:srgbClr val="CCFF33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zh-TW" altLang="en-US" sz="2800" b="1" dirty="0">
                <a:solidFill>
                  <a:srgbClr val="0070C0"/>
                </a:solidFill>
                <a:latin typeface="新細明體" pitchFamily="18" charset="-120"/>
              </a:rPr>
              <a:t>之後點呀</a:t>
            </a:r>
            <a:r>
              <a:rPr lang="en-US" altLang="zh-TW" sz="2800" b="1" dirty="0">
                <a:solidFill>
                  <a:srgbClr val="0070C0"/>
                </a:solidFill>
                <a:latin typeface="新細明體" pitchFamily="18" charset="-120"/>
              </a:rPr>
              <a:t>?</a:t>
            </a:r>
            <a:endParaRPr lang="en-US" altLang="zh-TW" sz="2800" b="1" dirty="0">
              <a:latin typeface="新細明體" pitchFamily="18" charset="-120"/>
            </a:endParaRPr>
          </a:p>
        </p:txBody>
      </p:sp>
      <p:sp>
        <p:nvSpPr>
          <p:cNvPr id="9" name="Rectangular Callout 6"/>
          <p:cNvSpPr/>
          <p:nvPr/>
        </p:nvSpPr>
        <p:spPr>
          <a:xfrm>
            <a:off x="5601207" y="5259518"/>
            <a:ext cx="2160240" cy="936104"/>
          </a:xfrm>
          <a:prstGeom prst="wedgeRectCallou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660066"/>
                </a:solidFill>
              </a:rPr>
              <a:t>跟住呢</a:t>
            </a:r>
            <a:r>
              <a:rPr lang="en-US" altLang="zh-TW" sz="2800" b="1" dirty="0">
                <a:solidFill>
                  <a:srgbClr val="660066"/>
                </a:solidFill>
              </a:rPr>
              <a:t>?</a:t>
            </a:r>
            <a:endParaRPr lang="en-CA" sz="28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87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3FB81-DCEE-48C1-ACBB-95A8278BAE28}" type="slidenum">
              <a:rPr lang="en-US" altLang="zh-TW"/>
              <a:pPr>
                <a:defRPr/>
              </a:pPr>
              <a:t>46</a:t>
            </a:fld>
            <a:endParaRPr lang="en-US" altLang="zh-TW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3184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b="1" dirty="0">
                <a:solidFill>
                  <a:srgbClr val="7030A0"/>
                </a:solidFill>
              </a:rPr>
              <a:t>初步提問技巧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07014"/>
            <a:ext cx="8064252" cy="480230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新細明體" pitchFamily="18" charset="-120"/>
              </a:rPr>
              <a:t>開放式問題 </a:t>
            </a:r>
            <a:r>
              <a:rPr lang="en-US" altLang="zh-CN" sz="2800" b="1" dirty="0">
                <a:solidFill>
                  <a:srgbClr val="FF0000"/>
                </a:solidFill>
                <a:latin typeface="新細明體" pitchFamily="18" charset="-120"/>
              </a:rPr>
              <a:t>(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</a:rPr>
              <a:t>Open-ended Questions)</a:t>
            </a:r>
            <a:endParaRPr lang="zh-CN" altLang="en-US" sz="2800" b="1" dirty="0">
              <a:solidFill>
                <a:srgbClr val="FF0000"/>
              </a:solidFill>
              <a:latin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zh-CN" altLang="en-US" b="1" dirty="0">
                <a:latin typeface="新細明體" pitchFamily="18" charset="-120"/>
              </a:rPr>
              <a:t>四何一怎</a:t>
            </a:r>
            <a:r>
              <a:rPr lang="zh-TW" altLang="en-US" b="1" dirty="0">
                <a:latin typeface="新細明體" pitchFamily="18" charset="-120"/>
              </a:rPr>
              <a:t> </a:t>
            </a:r>
            <a:r>
              <a:rPr lang="en-US" altLang="zh-TW" b="1" dirty="0">
                <a:latin typeface="Times New Roman" pitchFamily="18" charset="0"/>
              </a:rPr>
              <a:t>(4W1H)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何時</a:t>
            </a:r>
            <a:r>
              <a:rPr lang="zh-TW" altLang="en-US" b="1" dirty="0">
                <a:latin typeface="新細明體" pitchFamily="18" charset="-120"/>
              </a:rPr>
              <a:t> </a:t>
            </a:r>
            <a:r>
              <a:rPr lang="en-US" altLang="zh-TW" b="1" dirty="0">
                <a:latin typeface="新細明體" pitchFamily="18" charset="-120"/>
              </a:rPr>
              <a:t>(when) </a:t>
            </a:r>
            <a:r>
              <a:rPr lang="zh-TW" altLang="en-US" b="1" dirty="0">
                <a:latin typeface="新細明體" pitchFamily="18" charset="-120"/>
              </a:rPr>
              <a:t>大概日期時間</a:t>
            </a:r>
            <a:r>
              <a:rPr lang="en-US" altLang="zh-TW" b="1" dirty="0">
                <a:latin typeface="新細明體" pitchFamily="18" charset="-120"/>
              </a:rPr>
              <a:t>?</a:t>
            </a:r>
            <a:r>
              <a:rPr lang="zh-TW" altLang="en-US" b="1" dirty="0">
                <a:latin typeface="新細明體" pitchFamily="18" charset="-120"/>
              </a:rPr>
              <a:t> 最早及最近一次</a:t>
            </a:r>
            <a:r>
              <a:rPr lang="en-US" altLang="zh-TW" b="1" dirty="0">
                <a:latin typeface="新細明體" pitchFamily="18" charset="-120"/>
              </a:rPr>
              <a:t>?</a:t>
            </a:r>
            <a:endParaRPr lang="zh-TW" altLang="en-US" b="1" dirty="0">
              <a:latin typeface="新細明體" pitchFamily="18" charset="-12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何處</a:t>
            </a:r>
            <a:r>
              <a:rPr lang="zh-TW" altLang="en-US" b="1" dirty="0">
                <a:latin typeface="新細明體" pitchFamily="18" charset="-120"/>
              </a:rPr>
              <a:t> </a:t>
            </a:r>
            <a:r>
              <a:rPr lang="en-US" altLang="zh-TW" b="1" dirty="0">
                <a:latin typeface="新細明體" pitchFamily="18" charset="-120"/>
              </a:rPr>
              <a:t>(where) </a:t>
            </a:r>
            <a:r>
              <a:rPr lang="zh-TW" altLang="en-US" b="1" dirty="0">
                <a:latin typeface="新細明體" pitchFamily="18" charset="-120"/>
              </a:rPr>
              <a:t>事發地點</a:t>
            </a:r>
            <a:r>
              <a:rPr lang="en-US" altLang="zh-TW" b="1" dirty="0">
                <a:latin typeface="新細明體" pitchFamily="18" charset="-120"/>
              </a:rPr>
              <a:t>?</a:t>
            </a:r>
            <a:endParaRPr lang="zh-TW" altLang="en-US" b="1" dirty="0">
              <a:latin typeface="新細明體" pitchFamily="18" charset="-12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何人</a:t>
            </a:r>
            <a:r>
              <a:rPr lang="zh-TW" altLang="en-US" b="1" dirty="0">
                <a:latin typeface="新細明體" pitchFamily="18" charset="-120"/>
              </a:rPr>
              <a:t> </a:t>
            </a:r>
            <a:r>
              <a:rPr lang="en-US" altLang="zh-TW" b="1" dirty="0">
                <a:latin typeface="新細明體" pitchFamily="18" charset="-120"/>
              </a:rPr>
              <a:t>(who)</a:t>
            </a:r>
            <a:r>
              <a:rPr lang="zh-TW" altLang="en-US" b="1" dirty="0">
                <a:latin typeface="新細明體" pitchFamily="18" charset="-120"/>
              </a:rPr>
              <a:t> 有誰在場</a:t>
            </a:r>
            <a:r>
              <a:rPr lang="en-US" altLang="zh-TW" b="1" dirty="0">
                <a:latin typeface="新細明體" pitchFamily="18" charset="-120"/>
              </a:rPr>
              <a:t>?</a:t>
            </a:r>
            <a:endParaRPr lang="zh-TW" altLang="en-US" b="1" dirty="0">
              <a:latin typeface="新細明體" pitchFamily="18" charset="-12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何事</a:t>
            </a:r>
            <a:r>
              <a:rPr lang="zh-TW" altLang="en-US" b="1" dirty="0">
                <a:latin typeface="新細明體" pitchFamily="18" charset="-120"/>
              </a:rPr>
              <a:t> </a:t>
            </a:r>
            <a:r>
              <a:rPr lang="en-US" altLang="zh-TW" b="1" dirty="0">
                <a:latin typeface="新細明體" pitchFamily="18" charset="-120"/>
              </a:rPr>
              <a:t>(what) </a:t>
            </a:r>
            <a:r>
              <a:rPr lang="zh-TW" altLang="en-US" b="1" dirty="0">
                <a:latin typeface="新細明體" pitchFamily="18" charset="-120"/>
              </a:rPr>
              <a:t>事件嚴重性</a:t>
            </a:r>
            <a:r>
              <a:rPr lang="en-US" altLang="zh-TW" b="1" dirty="0">
                <a:latin typeface="新細明體" pitchFamily="18" charset="-120"/>
              </a:rPr>
              <a:t>?</a:t>
            </a:r>
            <a:r>
              <a:rPr lang="zh-TW" altLang="en-US" b="1" dirty="0">
                <a:latin typeface="新細明體" pitchFamily="18" charset="-120"/>
              </a:rPr>
              <a:t> </a:t>
            </a:r>
            <a:r>
              <a:rPr lang="zh-TW" altLang="en-US" b="1" dirty="0" smtClean="0">
                <a:latin typeface="新細明體" pitchFamily="18" charset="-120"/>
              </a:rPr>
              <a:t>是否懷疑</a:t>
            </a:r>
            <a:r>
              <a:rPr lang="zh-TW" altLang="en-US" b="1" dirty="0">
                <a:latin typeface="新細明體" pitchFamily="18" charset="-120"/>
              </a:rPr>
              <a:t>有罪案發生</a:t>
            </a:r>
            <a:r>
              <a:rPr lang="en-US" altLang="zh-TW" b="1" dirty="0">
                <a:latin typeface="新細明體" pitchFamily="18" charset="-120"/>
              </a:rPr>
              <a:t>?</a:t>
            </a:r>
            <a:endParaRPr lang="zh-TW" altLang="en-US" b="1" dirty="0">
              <a:latin typeface="新細明體" pitchFamily="18" charset="-12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怎樣</a:t>
            </a:r>
            <a:r>
              <a:rPr lang="zh-TW" altLang="en-US" b="1" dirty="0">
                <a:latin typeface="新細明體" pitchFamily="18" charset="-120"/>
              </a:rPr>
              <a:t> </a:t>
            </a:r>
            <a:r>
              <a:rPr lang="en-US" altLang="zh-TW" b="1" dirty="0">
                <a:latin typeface="新細明體" pitchFamily="18" charset="-120"/>
              </a:rPr>
              <a:t>(how) </a:t>
            </a:r>
            <a:r>
              <a:rPr lang="zh-TW" altLang="en-US" b="1" dirty="0">
                <a:latin typeface="新細明體" pitchFamily="18" charset="-120"/>
              </a:rPr>
              <a:t>事件簡單經過</a:t>
            </a:r>
            <a:r>
              <a:rPr lang="en-US" altLang="zh-TW" b="1" dirty="0">
                <a:latin typeface="新細明體" pitchFamily="18" charset="-120"/>
              </a:rPr>
              <a:t>? </a:t>
            </a:r>
            <a:endParaRPr lang="en-US" altLang="zh-TW" b="1" dirty="0" smtClean="0">
              <a:latin typeface="新細明體" pitchFamily="18" charset="-120"/>
            </a:endParaRPr>
          </a:p>
          <a:p>
            <a:pPr lvl="2" eaLnBrk="1" hangingPunct="1">
              <a:lnSpc>
                <a:spcPct val="90000"/>
              </a:lnSpc>
              <a:defRPr/>
            </a:pPr>
            <a:endParaRPr lang="en-US" altLang="zh-TW" b="1" dirty="0">
              <a:latin typeface="新細明體" pitchFamily="18" charset="-120"/>
            </a:endParaRPr>
          </a:p>
          <a:p>
            <a:pPr lvl="2" eaLnBrk="1" hangingPunct="1">
              <a:lnSpc>
                <a:spcPct val="90000"/>
              </a:lnSpc>
              <a:buFont typeface="新細明體" panose="02020500000000000000" pitchFamily="18" charset="-120"/>
              <a:buChar char="╳"/>
              <a:defRPr/>
            </a:pPr>
            <a:r>
              <a:rPr lang="zh-TW" altLang="en-US" b="1" dirty="0" smtClean="0">
                <a:latin typeface="新細明體" pitchFamily="18" charset="-120"/>
              </a:rPr>
              <a:t>為何</a:t>
            </a:r>
            <a:r>
              <a:rPr lang="en-US" altLang="zh-TW" b="1" dirty="0" smtClean="0">
                <a:latin typeface="新細明體" pitchFamily="18" charset="-120"/>
              </a:rPr>
              <a:t>(Why)</a:t>
            </a:r>
          </a:p>
          <a:p>
            <a:pPr lvl="2" eaLnBrk="1" hangingPunct="1">
              <a:lnSpc>
                <a:spcPct val="90000"/>
              </a:lnSpc>
              <a:buFont typeface="新細明體" panose="02020500000000000000" pitchFamily="18" charset="-120"/>
              <a:buChar char="╳"/>
              <a:defRPr/>
            </a:pPr>
            <a:r>
              <a:rPr lang="zh-TW" altLang="en-US" b="1" dirty="0" smtClean="0">
                <a:latin typeface="新細明體" pitchFamily="18" charset="-120"/>
              </a:rPr>
              <a:t>引導性問題</a:t>
            </a:r>
            <a:endParaRPr lang="en-US" altLang="zh-TW" b="1" dirty="0" smtClean="0">
              <a:latin typeface="新細明體" pitchFamily="18" charset="-120"/>
            </a:endParaRPr>
          </a:p>
          <a:p>
            <a:pPr lvl="2" eaLnBrk="1" hangingPunct="1">
              <a:lnSpc>
                <a:spcPct val="90000"/>
              </a:lnSpc>
              <a:buFont typeface="新細明體" panose="02020500000000000000" pitchFamily="18" charset="-120"/>
              <a:buChar char="╳"/>
              <a:defRPr/>
            </a:pPr>
            <a:r>
              <a:rPr lang="zh-TW" altLang="en-US" b="1" dirty="0" smtClean="0">
                <a:latin typeface="新細明體" pitchFamily="18" charset="-120"/>
              </a:rPr>
              <a:t>使用圖畫／玩具</a:t>
            </a:r>
            <a:r>
              <a:rPr lang="zh-TW" altLang="en-US" b="1" dirty="0">
                <a:latin typeface="新細明體" pitchFamily="18" charset="-120"/>
              </a:rPr>
              <a:t>／</a:t>
            </a:r>
            <a:r>
              <a:rPr lang="zh-TW" altLang="en-US" b="1" dirty="0" smtClean="0">
                <a:latin typeface="新細明體" pitchFamily="18" charset="-120"/>
              </a:rPr>
              <a:t>工具</a:t>
            </a:r>
            <a:endParaRPr lang="zh-TW" altLang="en-US" b="1" dirty="0"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7784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為評估個案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8904" y="156733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/>
              <a:t>(2)	</a:t>
            </a:r>
            <a:r>
              <a:rPr lang="zh-TW" altLang="en-US" b="1" dirty="0">
                <a:solidFill>
                  <a:srgbClr val="0000FF"/>
                </a:solidFill>
              </a:rPr>
              <a:t>有關兒童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姓名</a:t>
            </a:r>
            <a:r>
              <a:rPr lang="zh-TW" altLang="en-US" b="1" dirty="0"/>
              <a:t>、出生日期／年齡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是否</a:t>
            </a:r>
            <a:r>
              <a:rPr lang="zh-TW" altLang="en-US" b="1" dirty="0"/>
              <a:t>有</a:t>
            </a:r>
            <a:r>
              <a:rPr lang="zh-TW" altLang="en-US" b="1" dirty="0">
                <a:solidFill>
                  <a:srgbClr val="FF0000"/>
                </a:solidFill>
              </a:rPr>
              <a:t>殘疾或特別</a:t>
            </a:r>
            <a:r>
              <a:rPr lang="zh-TW" altLang="en-US" b="1" dirty="0" smtClean="0">
                <a:solidFill>
                  <a:srgbClr val="FF0000"/>
                </a:solidFill>
              </a:rPr>
              <a:t>需要</a:t>
            </a:r>
            <a:endParaRPr lang="zh-TW" altLang="en-US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現時</a:t>
            </a:r>
            <a:r>
              <a:rPr lang="zh-TW" altLang="en-US" b="1" dirty="0"/>
              <a:t>身體有否</a:t>
            </a:r>
            <a:r>
              <a:rPr lang="zh-TW" altLang="en-US" b="1" dirty="0" smtClean="0">
                <a:solidFill>
                  <a:srgbClr val="FF0000"/>
                </a:solidFill>
              </a:rPr>
              <a:t>受傷</a:t>
            </a:r>
            <a:endParaRPr lang="zh-TW" altLang="en-US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兒童</a:t>
            </a:r>
            <a:r>
              <a:rPr lang="zh-TW" altLang="en-US" b="1" dirty="0">
                <a:solidFill>
                  <a:srgbClr val="FF0000"/>
                </a:solidFill>
              </a:rPr>
              <a:t>行為／情緒</a:t>
            </a:r>
            <a:r>
              <a:rPr lang="zh-TW" altLang="en-US" b="1" dirty="0" smtClean="0"/>
              <a:t>狀況</a:t>
            </a:r>
            <a:endParaRPr lang="zh-TW" altLang="en-US" b="1" dirty="0"/>
          </a:p>
          <a:p>
            <a:pPr lvl="1">
              <a:buFont typeface="Wingdings" panose="05000000000000000000" pitchFamily="2" charset="2"/>
              <a:buChar char="n"/>
            </a:pPr>
            <a:r>
              <a:rPr lang="zh-TW" altLang="en-US" b="1" dirty="0"/>
              <a:t>現時所在地點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是否</a:t>
            </a:r>
            <a:r>
              <a:rPr lang="zh-TW" altLang="en-US" b="1" dirty="0"/>
              <a:t>有</a:t>
            </a:r>
            <a:r>
              <a:rPr lang="zh-TW" altLang="en-US" b="1" dirty="0">
                <a:solidFill>
                  <a:srgbClr val="FF0000"/>
                </a:solidFill>
              </a:rPr>
              <a:t>即時</a:t>
            </a:r>
            <a:r>
              <a:rPr lang="zh-TW" altLang="en-US" b="1" dirty="0" smtClean="0">
                <a:solidFill>
                  <a:srgbClr val="FF0000"/>
                </a:solidFill>
              </a:rPr>
              <a:t>危險</a:t>
            </a:r>
            <a:endParaRPr lang="zh-TW" altLang="en-US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學校</a:t>
            </a:r>
            <a:r>
              <a:rPr lang="zh-TW" altLang="en-US" b="1" dirty="0"/>
              <a:t>／幼兒中心的名稱</a:t>
            </a:r>
          </a:p>
          <a:p>
            <a:endParaRPr lang="zh-HK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67237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6512" y="274638"/>
            <a:ext cx="8229600" cy="1143000"/>
          </a:xfrm>
        </p:spPr>
        <p:txBody>
          <a:bodyPr/>
          <a:lstStyle/>
          <a:p>
            <a:r>
              <a:rPr lang="zh-TW" altLang="en-US" b="1" dirty="0"/>
              <a:t>為評估個案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/>
              <a:t>(3)	</a:t>
            </a:r>
            <a:r>
              <a:rPr lang="zh-TW" altLang="en-US" b="1" dirty="0">
                <a:solidFill>
                  <a:srgbClr val="0000FF"/>
                </a:solidFill>
              </a:rPr>
              <a:t>有關家庭</a:t>
            </a: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父母</a:t>
            </a:r>
            <a:r>
              <a:rPr lang="zh-TW" altLang="en-US" b="1" dirty="0"/>
              <a:t>／照顧者及其他相關人士的姓名及香港身份證</a:t>
            </a:r>
            <a:r>
              <a:rPr lang="zh-TW" altLang="en-US" b="1" dirty="0" smtClean="0"/>
              <a:t>號碼 </a:t>
            </a:r>
            <a:endParaRPr lang="zh-TW" altLang="en-US" b="1" dirty="0"/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家庭</a:t>
            </a:r>
            <a:r>
              <a:rPr lang="zh-TW" altLang="en-US" b="1" dirty="0"/>
              <a:t>內</a:t>
            </a:r>
            <a:r>
              <a:rPr lang="zh-TW" altLang="en-US" b="1" dirty="0">
                <a:solidFill>
                  <a:srgbClr val="FF0000"/>
                </a:solidFill>
              </a:rPr>
              <a:t>其他兒童</a:t>
            </a:r>
            <a:r>
              <a:rPr lang="zh-TW" altLang="en-US" b="1" dirty="0"/>
              <a:t>的姓名、年齡，他／她（們）是否有危險或潛在</a:t>
            </a:r>
            <a:r>
              <a:rPr lang="zh-TW" altLang="en-US" b="1" dirty="0" smtClean="0"/>
              <a:t>危險</a:t>
            </a:r>
            <a:endParaRPr lang="zh-TW" altLang="en-US" b="1" dirty="0"/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有</a:t>
            </a:r>
            <a:r>
              <a:rPr lang="zh-TW" altLang="en-US" b="1" dirty="0"/>
              <a:t>哪些家庭成員、親屬或對家庭來說是</a:t>
            </a:r>
            <a:r>
              <a:rPr lang="zh-TW" altLang="en-US" b="1" dirty="0">
                <a:solidFill>
                  <a:srgbClr val="FF0000"/>
                </a:solidFill>
              </a:rPr>
              <a:t>重要的人能協助</a:t>
            </a:r>
            <a:r>
              <a:rPr lang="zh-TW" altLang="en-US" b="1" dirty="0"/>
              <a:t>有關兒童或家庭</a:t>
            </a: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該</a:t>
            </a:r>
            <a:r>
              <a:rPr lang="zh-TW" altLang="en-US" b="1" dirty="0"/>
              <a:t>家庭</a:t>
            </a:r>
            <a:r>
              <a:rPr lang="zh-TW" altLang="en-US" b="1" dirty="0">
                <a:solidFill>
                  <a:srgbClr val="FF0000"/>
                </a:solidFill>
              </a:rPr>
              <a:t>過去曾否有虐兒或懷疑虐兒</a:t>
            </a:r>
            <a:r>
              <a:rPr lang="zh-TW" altLang="en-US" b="1" dirty="0" smtClean="0">
                <a:solidFill>
                  <a:srgbClr val="FF0000"/>
                </a:solidFill>
              </a:rPr>
              <a:t>事件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家庭正面對甚麼</a:t>
            </a:r>
            <a:r>
              <a:rPr lang="zh-TW" altLang="en-US" b="1" dirty="0" smtClean="0">
                <a:solidFill>
                  <a:srgbClr val="FF0000"/>
                </a:solidFill>
              </a:rPr>
              <a:t>重大壓力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家長有沒有</a:t>
            </a:r>
            <a:r>
              <a:rPr lang="zh-TW" altLang="en-US" b="1" dirty="0" smtClean="0">
                <a:solidFill>
                  <a:srgbClr val="FF0000"/>
                </a:solidFill>
              </a:rPr>
              <a:t>不良習慣</a:t>
            </a:r>
            <a:endParaRPr lang="zh-HK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975817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為評估個案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="1" dirty="0"/>
              <a:t>(4)	</a:t>
            </a:r>
            <a:r>
              <a:rPr lang="zh-TW" altLang="en-US" b="1" dirty="0">
                <a:solidFill>
                  <a:srgbClr val="0000FF"/>
                </a:solidFill>
              </a:rPr>
              <a:t>有關資料提供者 ／轉</a:t>
            </a:r>
            <a:r>
              <a:rPr lang="zh-TW" altLang="en-US" b="1" dirty="0" smtClean="0">
                <a:solidFill>
                  <a:srgbClr val="0000FF"/>
                </a:solidFill>
              </a:rPr>
              <a:t>介人 </a:t>
            </a:r>
            <a:endParaRPr lang="zh-TW" altLang="en-US" b="1" dirty="0">
              <a:solidFill>
                <a:srgbClr val="0000FF"/>
              </a:solidFill>
            </a:endParaRPr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姓名</a:t>
            </a:r>
            <a:r>
              <a:rPr lang="zh-TW" altLang="en-US" b="1" dirty="0"/>
              <a:t>、地址、電話號碼及香港身份證號碼（若可能的話</a:t>
            </a:r>
            <a:r>
              <a:rPr lang="zh-TW" altLang="en-US" b="1" dirty="0" smtClean="0"/>
              <a:t>）</a:t>
            </a:r>
            <a:endParaRPr lang="zh-TW" altLang="en-US" b="1" dirty="0"/>
          </a:p>
          <a:p>
            <a:pPr marL="857250" lvl="1" indent="-457200">
              <a:buFont typeface="Wingdings" panose="05000000000000000000" pitchFamily="2" charset="2"/>
              <a:buChar char="n"/>
            </a:pPr>
            <a:r>
              <a:rPr lang="zh-TW" altLang="en-US" b="1" dirty="0" smtClean="0"/>
              <a:t>資料</a:t>
            </a:r>
            <a:r>
              <a:rPr lang="zh-TW" altLang="en-US" b="1" dirty="0"/>
              <a:t>提供者／轉介入</a:t>
            </a:r>
            <a:r>
              <a:rPr lang="zh-TW" altLang="en-US" b="1" dirty="0">
                <a:solidFill>
                  <a:srgbClr val="FF0000"/>
                </a:solidFill>
              </a:rPr>
              <a:t>如何得知有關事件</a:t>
            </a:r>
            <a:r>
              <a:rPr lang="zh-TW" altLang="en-US" b="1" dirty="0"/>
              <a:t>及</a:t>
            </a:r>
            <a:r>
              <a:rPr lang="zh-TW" altLang="en-US" b="1" dirty="0">
                <a:solidFill>
                  <a:srgbClr val="FF0000"/>
                </a:solidFill>
              </a:rPr>
              <a:t>曾採取的行動</a:t>
            </a:r>
          </a:p>
          <a:p>
            <a:endParaRPr lang="zh-HK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49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574726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11B1E-6A08-4ED3-860F-8D0BC62FC509}" type="slidenum">
              <a:rPr lang="en-US" altLang="zh-HK"/>
              <a:pPr>
                <a:defRPr/>
              </a:pPr>
              <a:t>5</a:t>
            </a:fld>
            <a:endParaRPr lang="en-US" altLang="zh-HK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2625" y="1512888"/>
            <a:ext cx="8137525" cy="4868862"/>
          </a:xfrm>
        </p:spPr>
        <p:txBody>
          <a:bodyPr/>
          <a:lstStyle/>
          <a:p>
            <a:pPr eaLnBrk="1" hangingPunct="1"/>
            <a:r>
              <a:rPr lang="zh-TW" altLang="zh-TW" b="1" dirty="0" smtClean="0">
                <a:latin typeface="標楷體" pitchFamily="65" charset="-120"/>
              </a:rPr>
              <a:t>人們</a:t>
            </a:r>
            <a:r>
              <a:rPr lang="zh-TW" altLang="zh-TW" b="1" dirty="0" smtClean="0">
                <a:solidFill>
                  <a:srgbClr val="FF3300"/>
                </a:solidFill>
                <a:latin typeface="標楷體" pitchFamily="65" charset="-120"/>
              </a:rPr>
              <a:t>利用本身與兒童之間權力差異的特殊地位</a:t>
            </a:r>
            <a:r>
              <a:rPr lang="zh-TW" altLang="en-US" b="1" dirty="0" smtClean="0">
                <a:solidFill>
                  <a:srgbClr val="FF3300"/>
                </a:solidFill>
                <a:latin typeface="標楷體" pitchFamily="65" charset="-120"/>
              </a:rPr>
              <a:t> </a:t>
            </a:r>
            <a:r>
              <a:rPr lang="en-US" altLang="zh-TW" b="1" dirty="0" smtClean="0">
                <a:latin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</a:rPr>
              <a:t>如年齡、身分、知識、組織形式</a:t>
            </a:r>
            <a:r>
              <a:rPr lang="en-US" altLang="zh-TW" b="1" dirty="0" smtClean="0">
                <a:latin typeface="標楷體" pitchFamily="65" charset="-120"/>
              </a:rPr>
              <a:t>) </a:t>
            </a:r>
            <a:r>
              <a:rPr lang="zh-TW" altLang="en-US" b="1" dirty="0" smtClean="0">
                <a:latin typeface="標楷體" pitchFamily="65" charset="-120"/>
              </a:rPr>
              <a:t>使兒童處於一個易受傷害的境況</a:t>
            </a:r>
            <a:r>
              <a:rPr lang="en-US" altLang="zh-TW" b="1" dirty="0" smtClean="0">
                <a:latin typeface="標楷體" pitchFamily="65" charset="-120"/>
              </a:rPr>
              <a:t>;</a:t>
            </a:r>
            <a:endParaRPr lang="zh-TW" altLang="en-US" b="1" dirty="0" smtClean="0">
              <a:latin typeface="標楷體" pitchFamily="65" charset="-120"/>
            </a:endParaRPr>
          </a:p>
          <a:p>
            <a:pPr eaLnBrk="1" hangingPunct="1"/>
            <a:r>
              <a:rPr lang="zh-TW" altLang="en-US" b="1" dirty="0">
                <a:latin typeface="標楷體" pitchFamily="65" charset="-120"/>
              </a:rPr>
              <a:t>可</a:t>
            </a:r>
            <a:r>
              <a:rPr lang="zh-TW" altLang="en-US" b="1" dirty="0" smtClean="0">
                <a:latin typeface="標楷體" pitchFamily="65" charset="-120"/>
              </a:rPr>
              <a:t>發生在子女與父母／監護人之間，</a:t>
            </a:r>
            <a:endParaRPr lang="en-US" altLang="zh-TW" b="1" dirty="0" smtClean="0">
              <a:latin typeface="標楷體" pitchFamily="65" charset="-120"/>
            </a:endParaRPr>
          </a:p>
          <a:p>
            <a:pPr eaLnBrk="1" hangingPunct="1"/>
            <a:r>
              <a:rPr lang="zh-TW" altLang="en-US" b="1" dirty="0" smtClean="0">
                <a:latin typeface="標楷體" pitchFamily="65" charset="-120"/>
              </a:rPr>
              <a:t>亦包括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</a:rPr>
              <a:t>受委託照顧及管教兒童的人士</a:t>
            </a:r>
            <a:r>
              <a:rPr lang="zh-TW" altLang="en-US" b="1" dirty="0" smtClean="0">
                <a:latin typeface="標楷體" pitchFamily="65" charset="-120"/>
              </a:rPr>
              <a:t>，例如兒童託管人、親戚、教師等</a:t>
            </a:r>
            <a:r>
              <a:rPr lang="en-US" altLang="zh-TW" b="1" dirty="0" smtClean="0">
                <a:latin typeface="標楷體" pitchFamily="65" charset="-120"/>
              </a:rPr>
              <a:t>;</a:t>
            </a:r>
          </a:p>
          <a:p>
            <a:pPr eaLnBrk="1" hangingPunct="1"/>
            <a:r>
              <a:rPr lang="zh-TW" altLang="en-US" b="1" dirty="0" smtClean="0">
                <a:latin typeface="標楷體" pitchFamily="65" charset="-120"/>
              </a:rPr>
              <a:t>兒童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</a:rPr>
              <a:t>性侵犯</a:t>
            </a:r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</a:rPr>
              <a:t>，</a:t>
            </a:r>
            <a:r>
              <a:rPr lang="zh-TW" altLang="en-US" b="1" dirty="0" smtClean="0">
                <a:latin typeface="標楷體" pitchFamily="65" charset="-120"/>
              </a:rPr>
              <a:t>則包括由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</a:rPr>
              <a:t>陌生人</a:t>
            </a:r>
          </a:p>
          <a:p>
            <a:pPr eaLnBrk="1" hangingPunct="1">
              <a:buFontTx/>
              <a:buNone/>
            </a:pPr>
            <a:endParaRPr lang="zh-CN" altLang="en-US" b="1" dirty="0" smtClean="0">
              <a:solidFill>
                <a:srgbClr val="9900CC"/>
              </a:solidFill>
              <a:latin typeface="標楷體" pitchFamily="65" charset="-120"/>
            </a:endParaRPr>
          </a:p>
          <a:p>
            <a:pPr eaLnBrk="1" hangingPunct="1">
              <a:buFontTx/>
              <a:buNone/>
            </a:pPr>
            <a:endParaRPr lang="en-US" altLang="zh-TW" b="1" dirty="0" smtClean="0">
              <a:solidFill>
                <a:schemeClr val="tx2"/>
              </a:solidFill>
              <a:latin typeface="標楷體" pitchFamily="65" charset="-12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title"/>
          </p:nvPr>
        </p:nvSpPr>
        <p:spPr>
          <a:xfrm>
            <a:off x="755650" y="44450"/>
            <a:ext cx="7424738" cy="1143000"/>
          </a:xfrm>
          <a:noFill/>
        </p:spPr>
        <p:txBody>
          <a:bodyPr anchor="b"/>
          <a:lstStyle/>
          <a:p>
            <a:pPr eaLnBrk="1" hangingPunct="1"/>
            <a:r>
              <a:rPr lang="zh-TW" altLang="en-US" sz="4800" b="1" dirty="0" smtClean="0"/>
              <a:t>虐待兒童的定義</a:t>
            </a:r>
          </a:p>
        </p:txBody>
      </p:sp>
    </p:spTree>
    <p:extLst>
      <p:ext uri="{BB962C8B-B14F-4D97-AF65-F5344CB8AC3E}">
        <p14:creationId xmlns:p14="http://schemas.microsoft.com/office/powerpoint/2010/main" val="2518035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3B25-DF59-4A78-B1DF-3F0BAF45D2CA}" type="slidenum">
              <a:rPr lang="en-US" altLang="zh-TW"/>
              <a:pPr/>
              <a:t>50</a:t>
            </a:fld>
            <a:endParaRPr lang="en-US" altLang="zh-TW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76250"/>
            <a:ext cx="6726238" cy="865188"/>
          </a:xfrm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</a:rPr>
              <a:t>搜集資料</a:t>
            </a:r>
            <a:r>
              <a:rPr lang="zh-TW" altLang="en-US" b="1" dirty="0" smtClean="0">
                <a:solidFill>
                  <a:schemeClr val="tx1"/>
                </a:solidFill>
              </a:rPr>
              <a:t>方式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458" y="1484784"/>
            <a:ext cx="8475542" cy="4248572"/>
          </a:xfrm>
        </p:spPr>
        <p:txBody>
          <a:bodyPr/>
          <a:lstStyle/>
          <a:p>
            <a:r>
              <a:rPr lang="zh-TW" altLang="en-US" b="1" dirty="0" smtClean="0"/>
              <a:t>與</a:t>
            </a:r>
            <a:r>
              <a:rPr lang="zh-TW" altLang="en-US" b="1" dirty="0"/>
              <a:t>兒童</a:t>
            </a:r>
            <a:r>
              <a:rPr lang="zh-TW" altLang="en-US" b="1" dirty="0" smtClean="0"/>
              <a:t>會面／聯絡</a:t>
            </a:r>
            <a:endParaRPr lang="zh-TW" altLang="en-US" b="1" dirty="0"/>
          </a:p>
          <a:p>
            <a:r>
              <a:rPr lang="zh-TW" altLang="en-US" b="1" dirty="0" smtClean="0"/>
              <a:t>與</a:t>
            </a:r>
            <a:r>
              <a:rPr lang="zh-TW" altLang="en-US" b="1" dirty="0"/>
              <a:t>家長會面／聯絡（適當時候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pPr lvl="0"/>
            <a:r>
              <a:rPr lang="zh-TW" altLang="en-US" b="1" dirty="0"/>
              <a:t>觀察年幼兒童的照顧及發展</a:t>
            </a:r>
            <a:r>
              <a:rPr lang="zh-TW" altLang="en-US" b="1" dirty="0" smtClean="0"/>
              <a:t>狀況（如適用）</a:t>
            </a:r>
            <a:endParaRPr lang="en-GB" b="1" dirty="0"/>
          </a:p>
          <a:p>
            <a:r>
              <a:rPr lang="zh-TW" altLang="en-US" b="1" dirty="0" smtClean="0"/>
              <a:t>觀察家居狀況（如適用）</a:t>
            </a:r>
            <a:endParaRPr lang="zh-TW" altLang="en-US" b="1" dirty="0"/>
          </a:p>
          <a:p>
            <a:r>
              <a:rPr lang="zh-TW" altLang="en-US" b="1" dirty="0" smtClean="0"/>
              <a:t>與其</a:t>
            </a:r>
            <a:r>
              <a:rPr lang="zh-TW" altLang="en-US" b="1" dirty="0"/>
              <a:t>他家人及人士</a:t>
            </a:r>
            <a:r>
              <a:rPr lang="zh-TW" altLang="en-US" b="1" dirty="0" smtClean="0"/>
              <a:t>聯絡（如</a:t>
            </a:r>
            <a:r>
              <a:rPr lang="zh-TW" altLang="en-US" b="1" dirty="0"/>
              <a:t>有</a:t>
            </a:r>
            <a:r>
              <a:rPr lang="zh-TW" altLang="en-US" b="1" dirty="0" smtClean="0"/>
              <a:t>需要）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868206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如懷疑兒童身體受傷</a:t>
            </a:r>
            <a:endParaRPr lang="en-CA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5328592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</a:rPr>
              <a:t>可否檢查兒童身上的傷勢</a:t>
            </a:r>
            <a:r>
              <a:rPr lang="en-US" altLang="zh-TW" b="1" dirty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b="1" dirty="0">
                <a:solidFill>
                  <a:srgbClr val="FF0000"/>
                </a:solidFill>
              </a:rPr>
              <a:t>可否為傷勢拍照</a:t>
            </a:r>
            <a:r>
              <a:rPr lang="en-US" altLang="zh-TW" b="1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zh-TW" altLang="en-US" b="1" dirty="0" smtClean="0"/>
              <a:t>考慮</a:t>
            </a:r>
            <a:r>
              <a:rPr lang="zh-TW" altLang="en-US" b="1" dirty="0"/>
              <a:t>：</a:t>
            </a:r>
            <a:endParaRPr lang="en-US" b="1" dirty="0"/>
          </a:p>
          <a:p>
            <a:r>
              <a:rPr lang="zh-TW" altLang="en-US" b="1" dirty="0" smtClean="0">
                <a:solidFill>
                  <a:srgbClr val="660066"/>
                </a:solidFill>
              </a:rPr>
              <a:t>目的</a:t>
            </a:r>
            <a:endParaRPr lang="en-US" altLang="zh-TW" b="1" dirty="0">
              <a:solidFill>
                <a:srgbClr val="660066"/>
              </a:solidFill>
            </a:endParaRPr>
          </a:p>
          <a:p>
            <a:r>
              <a:rPr lang="zh-TW" altLang="en-US" b="1" dirty="0" smtClean="0">
                <a:solidFill>
                  <a:srgbClr val="FF00FF"/>
                </a:solidFill>
              </a:rPr>
              <a:t>受傷</a:t>
            </a:r>
            <a:r>
              <a:rPr lang="zh-TW" altLang="en-US" b="1" dirty="0">
                <a:solidFill>
                  <a:srgbClr val="FF00FF"/>
                </a:solidFill>
              </a:rPr>
              <a:t>的位置</a:t>
            </a:r>
            <a:endParaRPr lang="en-US" altLang="zh-TW" b="1" dirty="0">
              <a:solidFill>
                <a:srgbClr val="FF00FF"/>
              </a:solidFill>
            </a:endParaRPr>
          </a:p>
          <a:p>
            <a:r>
              <a:rPr lang="zh-TW" altLang="en-US" b="1" dirty="0">
                <a:solidFill>
                  <a:srgbClr val="0070C0"/>
                </a:solidFill>
              </a:rPr>
              <a:t>兒童及</a:t>
            </a:r>
            <a:r>
              <a:rPr lang="zh-TW" altLang="en-US" b="1" dirty="0" smtClean="0">
                <a:solidFill>
                  <a:srgbClr val="0070C0"/>
                </a:solidFill>
              </a:rPr>
              <a:t>家長是否同意</a:t>
            </a:r>
            <a:endParaRPr lang="en-US" altLang="zh-TW" b="1" dirty="0">
              <a:solidFill>
                <a:srgbClr val="0070C0"/>
              </a:solidFill>
            </a:endParaRPr>
          </a:p>
          <a:p>
            <a:r>
              <a:rPr lang="zh-TW" altLang="en-US" b="1" dirty="0">
                <a:solidFill>
                  <a:srgbClr val="669900"/>
                </a:solidFill>
              </a:rPr>
              <a:t>工作人員的角色</a:t>
            </a:r>
            <a:endParaRPr lang="en-US" altLang="zh-TW" b="1" dirty="0">
              <a:solidFill>
                <a:srgbClr val="669900"/>
              </a:solidFill>
            </a:endParaRPr>
          </a:p>
          <a:p>
            <a:r>
              <a:rPr lang="zh-TW" altLang="en-US" b="1" dirty="0">
                <a:solidFill>
                  <a:srgbClr val="9900CC"/>
                </a:solidFill>
              </a:rPr>
              <a:t>由醫護人員檢查及治療</a:t>
            </a:r>
            <a:endParaRPr lang="en-US" altLang="zh-TW" b="1" dirty="0">
              <a:solidFill>
                <a:srgbClr val="9900CC"/>
              </a:solidFill>
            </a:endParaRPr>
          </a:p>
          <a:p>
            <a:r>
              <a:rPr lang="zh-TW" altLang="en-US" b="1" dirty="0">
                <a:solidFill>
                  <a:srgbClr val="660066"/>
                </a:solidFill>
              </a:rPr>
              <a:t>記錄作見／兒童所</a:t>
            </a:r>
            <a:r>
              <a:rPr lang="zh-TW" altLang="en-US" b="1" dirty="0" smtClean="0">
                <a:solidFill>
                  <a:srgbClr val="660066"/>
                </a:solidFill>
              </a:rPr>
              <a:t>述</a:t>
            </a:r>
            <a:endParaRPr lang="en-US" altLang="zh-TW" b="1" dirty="0" smtClean="0">
              <a:solidFill>
                <a:srgbClr val="660066"/>
              </a:solidFill>
            </a:endParaRPr>
          </a:p>
          <a:p>
            <a:endParaRPr lang="en-US" altLang="zh-TW" b="1" dirty="0"/>
          </a:p>
          <a:p>
            <a:endParaRPr lang="en-CA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5FAA7-8907-4059-8520-FFB18437C973}" type="slidenum">
              <a:rPr lang="en-US" altLang="zh-HK" smtClean="0"/>
              <a:pPr>
                <a:defRPr/>
              </a:pPr>
              <a:t>51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158428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如懷疑兒童受性侵犯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280920" cy="4853136"/>
          </a:xfrm>
        </p:spPr>
        <p:txBody>
          <a:bodyPr/>
          <a:lstStyle/>
          <a:p>
            <a:r>
              <a:rPr lang="zh-TW" altLang="en-US" sz="3600" b="1" dirty="0">
                <a:solidFill>
                  <a:srgbClr val="0000FF"/>
                </a:solidFill>
              </a:rPr>
              <a:t>如涉案人是學校／機構</a:t>
            </a:r>
            <a:r>
              <a:rPr lang="zh-TW" altLang="en-US" sz="3600" b="1" dirty="0" smtClean="0">
                <a:solidFill>
                  <a:srgbClr val="0000FF"/>
                </a:solidFill>
              </a:rPr>
              <a:t>員工</a:t>
            </a:r>
            <a:endParaRPr lang="en-US" altLang="zh-TW" sz="3600" b="1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sz="3200" b="1" dirty="0">
                <a:solidFill>
                  <a:srgbClr val="FF0000"/>
                </a:solidFill>
              </a:rPr>
              <a:t>可能受害人數眾多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lvl="1"/>
            <a:r>
              <a:rPr lang="zh-TW" altLang="en-US" sz="3200" b="1" dirty="0" smtClean="0">
                <a:solidFill>
                  <a:srgbClr val="FF0000"/>
                </a:solidFill>
              </a:rPr>
              <a:t>注意</a:t>
            </a:r>
            <a:r>
              <a:rPr lang="zh-TW" altLang="en-US" sz="3200" b="1" dirty="0">
                <a:solidFill>
                  <a:srgbClr val="FF0000"/>
                </a:solidFill>
              </a:rPr>
              <a:t>資料保密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r>
              <a:rPr lang="zh-TW" altLang="en-US" sz="3600" b="1" dirty="0">
                <a:solidFill>
                  <a:srgbClr val="0000FF"/>
                </a:solidFill>
              </a:rPr>
              <a:t>如懷疑施虐者亦是兒童</a:t>
            </a:r>
            <a:endParaRPr lang="en-US" altLang="zh-TW" sz="3600" b="1" dirty="0">
              <a:solidFill>
                <a:srgbClr val="0000FF"/>
              </a:solidFill>
            </a:endParaRPr>
          </a:p>
          <a:p>
            <a:pPr lvl="1"/>
            <a:r>
              <a:rPr lang="zh-TW" altLang="en-US" sz="3200" b="1" dirty="0">
                <a:solidFill>
                  <a:srgbClr val="FF0000"/>
                </a:solidFill>
              </a:rPr>
              <a:t>了解該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兒童何以懂得性侵犯行為、曾</a:t>
            </a:r>
            <a:r>
              <a:rPr lang="zh-TW" altLang="en-US" sz="3200" b="1" dirty="0">
                <a:solidFill>
                  <a:srgbClr val="FF0000"/>
                </a:solidFill>
              </a:rPr>
              <a:t>否遭性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侵犯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3200" b="1" dirty="0">
                <a:solidFill>
                  <a:srgbClr val="FF0000"/>
                </a:solidFill>
              </a:rPr>
              <a:t>該兒童是否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亦需要保護？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3200" b="1" dirty="0" smtClean="0">
                <a:solidFill>
                  <a:srgbClr val="FF0000"/>
                </a:solidFill>
              </a:rPr>
              <a:t>是否適宜接觸該兒童（例如同校學生）？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endParaRPr lang="en-CA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52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255344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0408-B9F6-4D3F-BB56-42172F379E01}" type="slidenum">
              <a:rPr lang="en-US" altLang="zh-TW"/>
              <a:pPr/>
              <a:t>53</a:t>
            </a:fld>
            <a:endParaRPr lang="en-US" altLang="zh-TW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913"/>
            <a:ext cx="7848872" cy="1190625"/>
          </a:xfrm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</a:rPr>
              <a:t>與家長會面／聯絡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556792"/>
            <a:ext cx="8064896" cy="4896843"/>
          </a:xfrm>
        </p:spPr>
        <p:txBody>
          <a:bodyPr/>
          <a:lstStyle/>
          <a:p>
            <a:r>
              <a:rPr lang="zh-TW" altLang="en-US" sz="3600" b="1" dirty="0"/>
              <a:t>考慮與哪位家長／家人</a:t>
            </a:r>
            <a:r>
              <a:rPr lang="zh-TW" altLang="en-US" sz="3600" b="1" dirty="0" smtClean="0"/>
              <a:t>聯絡</a:t>
            </a:r>
            <a:endParaRPr lang="en-US" altLang="zh-TW" sz="3600" b="1" dirty="0"/>
          </a:p>
          <a:p>
            <a:r>
              <a:rPr lang="zh-TW" altLang="en-GB" sz="3600" b="1" dirty="0"/>
              <a:t>清楚聯絡目的</a:t>
            </a:r>
          </a:p>
          <a:p>
            <a:pPr lvl="1"/>
            <a:r>
              <a:rPr lang="zh-TW" altLang="en-GB" sz="3200" b="1" dirty="0">
                <a:solidFill>
                  <a:srgbClr val="7030A0"/>
                </a:solidFill>
              </a:rPr>
              <a:t>了解及澄清事件</a:t>
            </a:r>
            <a:endParaRPr lang="en-US" altLang="zh-TW" sz="3200" b="1" dirty="0">
              <a:solidFill>
                <a:srgbClr val="7030A0"/>
              </a:solidFill>
            </a:endParaRPr>
          </a:p>
          <a:p>
            <a:pPr lvl="1"/>
            <a:r>
              <a:rPr lang="zh-TW" altLang="en-GB" sz="3200" b="1" dirty="0">
                <a:solidFill>
                  <a:srgbClr val="7030A0"/>
                </a:solidFill>
              </a:rPr>
              <a:t>表達關心及明白家長管教／照顧兒童的困難</a:t>
            </a:r>
          </a:p>
          <a:p>
            <a:pPr lvl="1"/>
            <a:r>
              <a:rPr lang="zh-TW" altLang="en-GB" sz="3200" b="1" dirty="0">
                <a:solidFill>
                  <a:srgbClr val="0000FF"/>
                </a:solidFill>
              </a:rPr>
              <a:t>進行危機</a:t>
            </a:r>
            <a:r>
              <a:rPr lang="zh-TW" altLang="en-GB" sz="3200" b="1" dirty="0" smtClean="0">
                <a:solidFill>
                  <a:srgbClr val="0000FF"/>
                </a:solidFill>
              </a:rPr>
              <a:t>評估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及</a:t>
            </a:r>
            <a:r>
              <a:rPr lang="zh-TW" altLang="en-GB" sz="3200" b="1" dirty="0" smtClean="0">
                <a:solidFill>
                  <a:srgbClr val="0000FF"/>
                </a:solidFill>
              </a:rPr>
              <a:t>決定</a:t>
            </a:r>
            <a:r>
              <a:rPr lang="zh-TW" altLang="en-GB" sz="3200" b="1" dirty="0">
                <a:solidFill>
                  <a:srgbClr val="0000FF"/>
                </a:solidFill>
              </a:rPr>
              <a:t>跟進</a:t>
            </a:r>
            <a:r>
              <a:rPr lang="zh-TW" altLang="en-GB" sz="3200" b="1" dirty="0" smtClean="0">
                <a:solidFill>
                  <a:srgbClr val="0000FF"/>
                </a:solidFill>
              </a:rPr>
              <a:t>方向</a:t>
            </a:r>
            <a:endParaRPr lang="en-US" altLang="zh-TW" sz="3200" b="1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sz="3200" b="1" dirty="0" smtClean="0">
                <a:solidFill>
                  <a:srgbClr val="0000FF"/>
                </a:solidFill>
              </a:rPr>
              <a:t>向家長解釋處理程序</a:t>
            </a:r>
            <a:endParaRPr lang="zh-TW" altLang="en-GB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123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</a:rPr>
              <a:t>與家長會面／聯絡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b="1" dirty="0">
                <a:solidFill>
                  <a:srgbClr val="7030A0"/>
                </a:solidFill>
              </a:rPr>
              <a:t>如涉及</a:t>
            </a:r>
            <a:r>
              <a:rPr lang="zh-TW" altLang="en-US" sz="3600" b="1" u="sng" dirty="0" smtClean="0">
                <a:solidFill>
                  <a:srgbClr val="7030A0"/>
                </a:solidFill>
              </a:rPr>
              <a:t>家庭成員間的性</a:t>
            </a:r>
            <a:r>
              <a:rPr lang="zh-TW" altLang="en-US" sz="3600" b="1" u="sng" dirty="0">
                <a:solidFill>
                  <a:srgbClr val="7030A0"/>
                </a:solidFill>
              </a:rPr>
              <a:t>侵犯事件</a:t>
            </a:r>
            <a:endParaRPr lang="en-CA" altLang="zh-HK" sz="3600" b="1" u="sng" dirty="0"/>
          </a:p>
          <a:p>
            <a:r>
              <a:rPr lang="zh-TW" altLang="en-US" sz="3600" b="1" dirty="0" smtClean="0">
                <a:solidFill>
                  <a:srgbClr val="FF0000"/>
                </a:solidFill>
              </a:rPr>
              <a:t>在聯絡家長前，先</a:t>
            </a:r>
            <a:r>
              <a:rPr lang="zh-TW" altLang="en-US" sz="3600" b="1" u="sng" dirty="0" smtClean="0">
                <a:solidFill>
                  <a:srgbClr val="FF0000"/>
                </a:solidFill>
              </a:rPr>
              <a:t>諮詢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保護家庭及兒童服務</a:t>
            </a:r>
            <a:r>
              <a:rPr lang="zh-TW" altLang="en-US" sz="3600" b="1" dirty="0">
                <a:solidFill>
                  <a:srgbClr val="FF0000"/>
                </a:solidFill>
              </a:rPr>
              <a:t>課社工／警方</a:t>
            </a:r>
          </a:p>
          <a:p>
            <a:endParaRPr lang="en-US" altLang="zh-TW" sz="3600" b="1" dirty="0">
              <a:solidFill>
                <a:srgbClr val="FF0000"/>
              </a:solidFill>
            </a:endParaRPr>
          </a:p>
          <a:p>
            <a:endParaRPr lang="en-CA" sz="3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5FAA7-8907-4059-8520-FFB18437C973}" type="slidenum">
              <a:rPr lang="en-US" altLang="zh-HK" smtClean="0"/>
              <a:pPr>
                <a:defRPr/>
              </a:pPr>
              <a:t>54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303723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注意事項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zh-TW" altLang="en-US" sz="3600" b="1" dirty="0" smtClean="0">
                <a:solidFill>
                  <a:srgbClr val="0000FF"/>
                </a:solidFill>
              </a:rPr>
              <a:t>保密原則</a:t>
            </a:r>
            <a:endParaRPr lang="en-US" altLang="zh-TW" sz="3600" b="1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sz="3200" b="1" dirty="0" smtClean="0"/>
              <a:t>盡量由機構內專責人員／小組處理</a:t>
            </a:r>
            <a:endParaRPr lang="en-US" altLang="zh-TW" sz="3200" b="1" dirty="0" smtClean="0"/>
          </a:p>
          <a:p>
            <a:pPr lvl="1"/>
            <a:r>
              <a:rPr lang="zh-TW" altLang="en-US" sz="3200" b="1" dirty="0" smtClean="0"/>
              <a:t>留意資料的傳遞</a:t>
            </a:r>
            <a:endParaRPr lang="en-US" altLang="zh-TW" sz="3200" b="1" dirty="0" smtClean="0"/>
          </a:p>
          <a:p>
            <a:pPr lvl="1"/>
            <a:r>
              <a:rPr lang="zh-TW" altLang="en-US" sz="3200" b="1" dirty="0" smtClean="0"/>
              <a:t>不能答應兒童守秘密</a:t>
            </a:r>
            <a:endParaRPr lang="en-US" altLang="zh-TW" sz="3200" b="1" dirty="0" smtClean="0"/>
          </a:p>
          <a:p>
            <a:r>
              <a:rPr lang="zh-TW" altLang="en-US" sz="3600" b="1" dirty="0" smtClean="0">
                <a:solidFill>
                  <a:srgbClr val="0000FF"/>
                </a:solidFill>
              </a:rPr>
              <a:t>專業人士之間的資料轉移</a:t>
            </a:r>
            <a:endParaRPr lang="en-US" altLang="zh-TW" sz="3600" b="1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sz="3200" b="1" dirty="0" smtClean="0"/>
              <a:t>相同目的</a:t>
            </a:r>
            <a:endParaRPr lang="en-US" altLang="zh-TW" sz="3200" b="1" dirty="0" smtClean="0"/>
          </a:p>
          <a:p>
            <a:pPr lvl="1"/>
            <a:r>
              <a:rPr lang="zh-TW" altLang="en-US" sz="3200" b="1" dirty="0" smtClean="0"/>
              <a:t>若未得資料當事人同意，可援引</a:t>
            </a:r>
            <a:r>
              <a:rPr lang="en-US" altLang="zh-TW" sz="3200" b="1" dirty="0" smtClean="0"/>
              <a:t>《</a:t>
            </a:r>
            <a:r>
              <a:rPr lang="zh-TW" altLang="en-US" sz="3200" b="1" dirty="0"/>
              <a:t>個人資料（私隱）條例</a:t>
            </a:r>
            <a:r>
              <a:rPr lang="en-US" altLang="zh-TW" sz="3200" b="1" dirty="0" smtClean="0"/>
              <a:t>》</a:t>
            </a:r>
            <a:r>
              <a:rPr lang="zh-TW" altLang="en-US" sz="3200" b="1" dirty="0"/>
              <a:t>的豁免</a:t>
            </a:r>
            <a:r>
              <a:rPr lang="zh-TW" altLang="en-US" sz="3200" b="1" dirty="0" smtClean="0"/>
              <a:t>條文（第</a:t>
            </a:r>
            <a:r>
              <a:rPr lang="en-US" altLang="zh-TW" sz="3200" b="1" dirty="0" smtClean="0"/>
              <a:t>58</a:t>
            </a:r>
            <a:r>
              <a:rPr lang="zh-TW" altLang="en-US" sz="3200" b="1" dirty="0" smtClean="0"/>
              <a:t>及</a:t>
            </a:r>
            <a:r>
              <a:rPr lang="en-US" altLang="zh-TW" sz="3200" b="1" dirty="0" smtClean="0"/>
              <a:t>59</a:t>
            </a:r>
            <a:r>
              <a:rPr lang="zh-TW" altLang="en-US" sz="3200" b="1" dirty="0" smtClean="0"/>
              <a:t>條</a:t>
            </a:r>
            <a:r>
              <a:rPr lang="zh-TW" altLang="en-US" sz="3200" b="1" dirty="0"/>
              <a:t>）</a:t>
            </a:r>
            <a:endParaRPr lang="en-US" altLang="zh-TW" sz="3200" b="1" dirty="0" smtClean="0"/>
          </a:p>
          <a:p>
            <a:pPr lvl="2"/>
            <a:endParaRPr lang="en-GB" sz="2800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55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267509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568952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7030A0"/>
                </a:solidFill>
              </a:rPr>
              <a:t>是否需要</a:t>
            </a:r>
            <a:r>
              <a:rPr lang="zh-TW" altLang="en-GB" b="1" dirty="0" smtClean="0">
                <a:solidFill>
                  <a:srgbClr val="7030A0"/>
                </a:solidFill>
              </a:rPr>
              <a:t>即時</a:t>
            </a:r>
            <a:r>
              <a:rPr lang="zh-TW" altLang="en-US" b="1" dirty="0" smtClean="0">
                <a:solidFill>
                  <a:srgbClr val="7030A0"/>
                </a:solidFill>
              </a:rPr>
              <a:t>採取</a:t>
            </a:r>
            <a:r>
              <a:rPr lang="zh-TW" altLang="en-GB" b="1" dirty="0" smtClean="0">
                <a:solidFill>
                  <a:srgbClr val="7030A0"/>
                </a:solidFill>
              </a:rPr>
              <a:t>行動</a:t>
            </a:r>
            <a:r>
              <a:rPr lang="zh-TW" altLang="en-GB" b="1" dirty="0">
                <a:solidFill>
                  <a:srgbClr val="7030A0"/>
                </a:solidFill>
              </a:rPr>
              <a:t>保護</a:t>
            </a:r>
            <a:r>
              <a:rPr lang="zh-TW" altLang="en-GB" b="1" dirty="0" smtClean="0">
                <a:solidFill>
                  <a:srgbClr val="7030A0"/>
                </a:solidFill>
              </a:rPr>
              <a:t>兒童</a:t>
            </a:r>
            <a:r>
              <a:rPr lang="en-US" altLang="zh-TW" b="1" dirty="0" smtClean="0">
                <a:solidFill>
                  <a:srgbClr val="7030A0"/>
                </a:solidFill>
              </a:rPr>
              <a:t>?</a:t>
            </a:r>
            <a:r>
              <a:rPr lang="zh-TW" altLang="en-GB" b="1" dirty="0">
                <a:solidFill>
                  <a:srgbClr val="7030A0"/>
                </a:solidFill>
              </a:rPr>
              <a:t/>
            </a:r>
            <a:br>
              <a:rPr lang="zh-TW" altLang="en-GB" b="1" dirty="0">
                <a:solidFill>
                  <a:srgbClr val="7030A0"/>
                </a:solidFill>
              </a:rPr>
            </a:b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6041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1560" y="2708920"/>
            <a:ext cx="4032448" cy="3633267"/>
          </a:xfrm>
        </p:spPr>
        <p:txBody>
          <a:bodyPr/>
          <a:lstStyle/>
          <a:p>
            <a:pPr marL="0" indent="0">
              <a:buNone/>
            </a:pPr>
            <a:r>
              <a:rPr lang="zh-TW" altLang="en-GB" sz="3600" b="1" dirty="0">
                <a:solidFill>
                  <a:srgbClr val="0000FF"/>
                </a:solidFill>
              </a:rPr>
              <a:t>如</a:t>
            </a:r>
            <a:r>
              <a:rPr lang="zh-TW" altLang="en-GB" sz="3600" b="1" u="sng" dirty="0">
                <a:solidFill>
                  <a:srgbClr val="0000FF"/>
                </a:solidFill>
              </a:rPr>
              <a:t>不需</a:t>
            </a:r>
            <a:r>
              <a:rPr lang="zh-TW" altLang="en-US" sz="3600" b="1" u="sng" dirty="0">
                <a:solidFill>
                  <a:srgbClr val="0000FF"/>
                </a:solidFill>
              </a:rPr>
              <a:t>要 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200" b="1" dirty="0" smtClean="0"/>
              <a:t>解釋所關注的事情</a:t>
            </a:r>
            <a:endParaRPr lang="en-US" altLang="zh-TW" sz="3200" b="1" dirty="0"/>
          </a:p>
          <a:p>
            <a:r>
              <a:rPr lang="zh-TW" altLang="en-US" sz="3200" b="1" dirty="0" smtClean="0"/>
              <a:t>提供</a:t>
            </a:r>
            <a:r>
              <a:rPr lang="zh-TW" altLang="en-GB" sz="3200" b="1" dirty="0"/>
              <a:t>改善方法</a:t>
            </a:r>
            <a:r>
              <a:rPr lang="zh-TW" altLang="en-US" sz="3200" b="1" dirty="0"/>
              <a:t> </a:t>
            </a:r>
            <a:endParaRPr lang="en-US" altLang="zh-TW" sz="3200" b="1" dirty="0"/>
          </a:p>
          <a:p>
            <a:r>
              <a:rPr lang="zh-TW" altLang="en-US" sz="3200" b="1" dirty="0" smtClean="0">
                <a:solidFill>
                  <a:srgbClr val="9900CC"/>
                </a:solidFill>
              </a:rPr>
              <a:t>留意類似</a:t>
            </a:r>
            <a:r>
              <a:rPr lang="zh-TW" altLang="en-US" sz="3200" b="1" dirty="0">
                <a:solidFill>
                  <a:srgbClr val="9900CC"/>
                </a:solidFill>
              </a:rPr>
              <a:t>情況有否再</a:t>
            </a:r>
            <a:r>
              <a:rPr lang="zh-TW" altLang="en-US" sz="3200" b="1" dirty="0" smtClean="0">
                <a:solidFill>
                  <a:srgbClr val="9900CC"/>
                </a:solidFill>
              </a:rPr>
              <a:t>出現</a:t>
            </a:r>
            <a:endParaRPr lang="en-US" altLang="zh-TW" sz="3200" b="1" dirty="0" smtClean="0">
              <a:solidFill>
                <a:srgbClr val="9900CC"/>
              </a:solidFill>
            </a:endParaRPr>
          </a:p>
          <a:p>
            <a:r>
              <a:rPr lang="zh-TW" altLang="en-US" sz="3200" b="1" dirty="0" smtClean="0">
                <a:solidFill>
                  <a:srgbClr val="9900CC"/>
                </a:solidFill>
              </a:rPr>
              <a:t>如有需要，再次作出評估</a:t>
            </a:r>
            <a:endParaRPr lang="zh-TW" altLang="en-GB" sz="3200" b="1" dirty="0">
              <a:solidFill>
                <a:srgbClr val="99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>
          <a:xfrm>
            <a:off x="5076056" y="2996952"/>
            <a:ext cx="3658180" cy="3633267"/>
          </a:xfrm>
        </p:spPr>
        <p:txBody>
          <a:bodyPr/>
          <a:lstStyle/>
          <a:p>
            <a:pPr marL="0" indent="0">
              <a:buNone/>
            </a:pPr>
            <a:r>
              <a:rPr lang="zh-TW" altLang="en-GB" sz="3600" b="1" dirty="0">
                <a:solidFill>
                  <a:srgbClr val="FF0000"/>
                </a:solidFill>
              </a:rPr>
              <a:t>如</a:t>
            </a:r>
            <a:r>
              <a:rPr lang="zh-TW" altLang="en-GB" sz="3600" b="1" u="sng" dirty="0">
                <a:solidFill>
                  <a:srgbClr val="FF0000"/>
                </a:solidFill>
              </a:rPr>
              <a:t>需</a:t>
            </a:r>
            <a:r>
              <a:rPr lang="zh-TW" altLang="en-US" sz="3600" b="1" u="sng" dirty="0">
                <a:solidFill>
                  <a:srgbClr val="FF0000"/>
                </a:solidFill>
              </a:rPr>
              <a:t>要</a:t>
            </a:r>
            <a:endParaRPr lang="en-US" altLang="zh-TW" sz="3600" b="1" u="sng" dirty="0">
              <a:solidFill>
                <a:srgbClr val="FF0000"/>
              </a:solidFill>
            </a:endParaRPr>
          </a:p>
          <a:p>
            <a:r>
              <a:rPr lang="zh-TW" altLang="en-GB" sz="3200" b="1" dirty="0"/>
              <a:t>向家長解釋有關程序及跟進工作</a:t>
            </a:r>
            <a:endParaRPr lang="en-US" altLang="zh-TW" sz="3200" b="1" dirty="0"/>
          </a:p>
          <a:p>
            <a:r>
              <a:rPr lang="zh-TW" altLang="en-US" sz="3200" b="1" dirty="0"/>
              <a:t>切勿隱瞞</a:t>
            </a:r>
            <a:endParaRPr lang="en-US" altLang="zh-TW" sz="3200" b="1" dirty="0"/>
          </a:p>
          <a:p>
            <a:r>
              <a:rPr lang="zh-TW" altLang="en-US" sz="3200" b="1" dirty="0"/>
              <a:t>小心解釋「虐兒」一</a:t>
            </a:r>
            <a:r>
              <a:rPr lang="zh-TW" altLang="en-US" sz="3200" b="1" dirty="0" smtClean="0"/>
              <a:t>詞</a:t>
            </a:r>
            <a:endParaRPr lang="zh-HK" altLang="en-US" sz="3600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0408-B9F6-4D3F-BB56-42172F379E01}" type="slidenum">
              <a:rPr lang="en-US" altLang="zh-TW"/>
              <a:pPr/>
              <a:t>56</a:t>
            </a:fld>
            <a:endParaRPr lang="en-US" altLang="zh-TW"/>
          </a:p>
        </p:txBody>
      </p:sp>
      <p:sp>
        <p:nvSpPr>
          <p:cNvPr id="2" name="左-上雙向箭號 1"/>
          <p:cNvSpPr/>
          <p:nvPr/>
        </p:nvSpPr>
        <p:spPr>
          <a:xfrm rot="13399684">
            <a:off x="3555334" y="1367094"/>
            <a:ext cx="1820307" cy="1747549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8300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7030A0"/>
                </a:solidFill>
                <a:latin typeface="新細明體" charset="-120"/>
              </a:rPr>
              <a:t>解釋處理程序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0408-B9F6-4D3F-BB56-42172F379E01}" type="slidenum">
              <a:rPr lang="en-US" altLang="zh-TW"/>
              <a:pPr/>
              <a:t>57</a:t>
            </a:fld>
            <a:endParaRPr lang="en-US" altLang="zh-TW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 bwMode="auto">
          <a:xfrm>
            <a:off x="899592" y="1412776"/>
            <a:ext cx="792088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sym typeface="Wingdings" pitchFamily="2" charset="2"/>
              </a:rPr>
              <a:t>認同家長的感受，但</a:t>
            </a:r>
            <a:r>
              <a:rPr lang="zh-TW" altLang="en-US" b="1" u="sng" dirty="0">
                <a:solidFill>
                  <a:srgbClr val="FF0000"/>
                </a:solidFill>
                <a:sym typeface="Wingdings" pitchFamily="2" charset="2"/>
              </a:rPr>
              <a:t>不認同不當行為</a:t>
            </a:r>
            <a:endParaRPr lang="en-US" altLang="zh-TW" b="1" dirty="0">
              <a:solidFill>
                <a:srgbClr val="FF0000"/>
              </a:solidFill>
              <a:sym typeface="Wingdings" pitchFamily="2" charset="2"/>
            </a:endParaRPr>
          </a:p>
          <a:p>
            <a:pPr marL="0" indent="0">
              <a:buNone/>
            </a:pPr>
            <a:r>
              <a:rPr lang="en-US" altLang="zh-TW" sz="2800" b="1" dirty="0">
                <a:sym typeface="Wingdings" pitchFamily="2" charset="2"/>
              </a:rPr>
              <a:t>“</a:t>
            </a:r>
            <a:r>
              <a:rPr lang="zh-TW" altLang="en-US" sz="2800" b="1" dirty="0">
                <a:sym typeface="Wingdings" pitchFamily="2" charset="2"/>
              </a:rPr>
              <a:t>我相信你</a:t>
            </a:r>
            <a:r>
              <a:rPr lang="zh-TW" altLang="en-US" sz="2800" b="1" u="sng" dirty="0">
                <a:solidFill>
                  <a:srgbClr val="7030A0"/>
                </a:solidFill>
                <a:sym typeface="Wingdings" pitchFamily="2" charset="2"/>
              </a:rPr>
              <a:t>並唔係有心要傷害</a:t>
            </a:r>
            <a:r>
              <a:rPr lang="zh-TW" altLang="en-US" sz="2800" b="1" dirty="0">
                <a:sym typeface="Wingdings" pitchFamily="2" charset="2"/>
              </a:rPr>
              <a:t>ＸＸ，你咁樣罰ＸＸ都係想教好佢，但喺香港，家長係唔可以咁樣罰小朋友，</a:t>
            </a:r>
            <a:endParaRPr lang="en-US" altLang="zh-TW" sz="2800" b="1" dirty="0">
              <a:sym typeface="Wingdings" pitchFamily="2" charset="2"/>
            </a:endParaRPr>
          </a:p>
          <a:p>
            <a:pPr marL="0" indent="0">
              <a:buNone/>
            </a:pPr>
            <a:endParaRPr lang="zh-TW" altLang="en-US" sz="2800" b="1" dirty="0">
              <a:sym typeface="Wingdings" pitchFamily="2" charset="2"/>
            </a:endParaRPr>
          </a:p>
          <a:p>
            <a:pPr marL="0" indent="0">
              <a:buNone/>
            </a:pPr>
            <a:endParaRPr lang="en-US" altLang="zh-TW" sz="2800" b="1" dirty="0">
              <a:sym typeface="Wingdings" pitchFamily="2" charset="2"/>
            </a:endParaRPr>
          </a:p>
          <a:p>
            <a:pPr marL="0" indent="0">
              <a:buNone/>
            </a:pPr>
            <a:r>
              <a:rPr lang="zh-TW" altLang="en-US" sz="2800" b="1" dirty="0">
                <a:sym typeface="Wingdings" pitchFamily="2" charset="2"/>
              </a:rPr>
              <a:t>              </a:t>
            </a:r>
            <a:r>
              <a:rPr lang="en-US" altLang="zh-TW" sz="2800" b="1" dirty="0">
                <a:sym typeface="Wingdings" pitchFamily="2" charset="2"/>
              </a:rPr>
              <a:t> </a:t>
            </a:r>
            <a:endParaRPr lang="en-US" altLang="zh-TW" sz="2400" b="1" dirty="0"/>
          </a:p>
          <a:p>
            <a:pPr marL="0" indent="0">
              <a:buNone/>
            </a:pPr>
            <a:endParaRPr lang="zh-HK" altLang="en-US" sz="2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971600" y="3564718"/>
            <a:ext cx="3179693" cy="2896915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dirty="0">
                <a:solidFill>
                  <a:srgbClr val="0000FF"/>
                </a:solidFill>
                <a:sym typeface="Wingdings" pitchFamily="2" charset="2"/>
              </a:rPr>
              <a:t>似乎你在管教ＸＸ上有一定困難，不如我哋同你一齊諗下點樣教佢好Ｄ。</a:t>
            </a:r>
            <a:endParaRPr lang="en-US" altLang="zh-TW" sz="2800" dirty="0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716016" y="3547249"/>
            <a:ext cx="3888432" cy="2690063"/>
          </a:xfrm>
          <a:prstGeom prst="roundRect">
            <a:avLst/>
          </a:prstGeom>
          <a:solidFill>
            <a:srgbClr val="FFFF00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dirty="0">
                <a:solidFill>
                  <a:srgbClr val="FF0000"/>
                </a:solidFill>
                <a:sym typeface="Wingdings" pitchFamily="2" charset="2"/>
              </a:rPr>
              <a:t>而且ＸＸ嘅傷都相當重，</a:t>
            </a:r>
            <a:r>
              <a:rPr lang="zh-TW" altLang="en-US" sz="2800" u="sng" dirty="0">
                <a:solidFill>
                  <a:srgbClr val="0000FF"/>
                </a:solidFill>
                <a:sym typeface="Wingdings" pitchFamily="2" charset="2"/>
              </a:rPr>
              <a:t>喺香港，老師／社工</a:t>
            </a:r>
            <a:r>
              <a:rPr lang="en-US" altLang="zh-TW" sz="2800" u="sng" dirty="0">
                <a:solidFill>
                  <a:srgbClr val="0000FF"/>
                </a:solidFill>
                <a:sym typeface="Wingdings" pitchFamily="2" charset="2"/>
              </a:rPr>
              <a:t>…</a:t>
            </a:r>
            <a:r>
              <a:rPr lang="zh-TW" altLang="en-US" sz="2800" u="sng" dirty="0">
                <a:solidFill>
                  <a:srgbClr val="0000FF"/>
                </a:solidFill>
                <a:sym typeface="Wingdings" pitchFamily="2" charset="2"/>
              </a:rPr>
              <a:t>處理呢種情況有規定嘅程序</a:t>
            </a:r>
            <a:r>
              <a:rPr lang="zh-TW" altLang="en-US" sz="2800" dirty="0">
                <a:solidFill>
                  <a:srgbClr val="0000FF"/>
                </a:solidFill>
                <a:sym typeface="Wingdings" pitchFamily="2" charset="2"/>
              </a:rPr>
              <a:t>，</a:t>
            </a:r>
            <a:r>
              <a:rPr lang="zh-TW" altLang="en-US" sz="2800" dirty="0">
                <a:solidFill>
                  <a:srgbClr val="FF0000"/>
                </a:solidFill>
                <a:sym typeface="Wingdings" pitchFamily="2" charset="2"/>
              </a:rPr>
              <a:t>我地需要</a:t>
            </a:r>
            <a:r>
              <a:rPr lang="en-US" altLang="zh-TW" sz="2800" dirty="0">
                <a:solidFill>
                  <a:srgbClr val="FF0000"/>
                </a:solidFill>
                <a:sym typeface="Wingdings" pitchFamily="2" charset="2"/>
              </a:rPr>
              <a:t>… …</a:t>
            </a:r>
          </a:p>
        </p:txBody>
      </p:sp>
    </p:spTree>
    <p:extLst>
      <p:ext uri="{BB962C8B-B14F-4D97-AF65-F5344CB8AC3E}">
        <p14:creationId xmlns:p14="http://schemas.microsoft.com/office/powerpoint/2010/main" val="508375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新細明體" charset="-120"/>
              </a:rPr>
              <a:t>解釋處理程序</a:t>
            </a:r>
            <a:endParaRPr lang="zh-TW" altLang="en-US" b="1" dirty="0">
              <a:solidFill>
                <a:schemeClr val="tx1"/>
              </a:solidFill>
              <a:latin typeface="新細明體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0408-B9F6-4D3F-BB56-42172F379E01}" type="slidenum">
              <a:rPr lang="en-US" altLang="zh-TW"/>
              <a:pPr/>
              <a:t>58</a:t>
            </a:fld>
            <a:endParaRPr lang="en-US" altLang="zh-TW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 bwMode="auto">
          <a:xfrm>
            <a:off x="683568" y="1412776"/>
            <a:ext cx="668596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TW" altLang="en-US" sz="2800" b="1" dirty="0">
                <a:solidFill>
                  <a:srgbClr val="FF0000"/>
                </a:solidFill>
              </a:rPr>
              <a:t>向家長解釋送院目的</a:t>
            </a:r>
            <a:r>
              <a:rPr lang="zh-TW" altLang="en-US" sz="2800" b="1" dirty="0"/>
              <a:t>，是了解兒童受傷情況，並確保身體</a:t>
            </a:r>
            <a:r>
              <a:rPr lang="zh-TW" altLang="en-US" sz="2800" b="1" dirty="0" smtClean="0"/>
              <a:t>狀況，讓兒童接受所需醫療評估及治療</a:t>
            </a:r>
            <a:endParaRPr lang="en-US" altLang="zh-TW" sz="2800" b="1" dirty="0" smtClean="0"/>
          </a:p>
          <a:p>
            <a:r>
              <a:rPr lang="zh-TW" altLang="en-US" sz="2800" b="1" dirty="0" smtClean="0">
                <a:sym typeface="Wingdings" pitchFamily="2" charset="2"/>
              </a:rPr>
              <a:t>如</a:t>
            </a:r>
            <a:r>
              <a:rPr lang="zh-TW" altLang="en-US" sz="2800" b="1" dirty="0">
                <a:sym typeface="Wingdings" pitchFamily="2" charset="2"/>
              </a:rPr>
              <a:t>家長同意，可</a:t>
            </a:r>
            <a:r>
              <a:rPr lang="zh-TW" altLang="en-US" sz="2800" b="1" dirty="0" smtClean="0">
                <a:sym typeface="Wingdings" pitchFamily="2" charset="2"/>
              </a:rPr>
              <a:t>聯絡醫院</a:t>
            </a:r>
            <a:r>
              <a:rPr lang="zh-TW" altLang="en-US" sz="2800" b="1" u="sng" dirty="0" smtClean="0">
                <a:sym typeface="Wingdings" pitchFamily="2" charset="2"/>
              </a:rPr>
              <a:t>虐</a:t>
            </a:r>
            <a:r>
              <a:rPr lang="zh-TW" altLang="en-US" sz="2800" b="1" u="sng" dirty="0">
                <a:sym typeface="Wingdings" pitchFamily="2" charset="2"/>
              </a:rPr>
              <a:t>兒個案統籌</a:t>
            </a:r>
            <a:r>
              <a:rPr lang="zh-TW" altLang="en-US" sz="2800" b="1" u="sng" dirty="0" smtClean="0">
                <a:sym typeface="Wingdings" pitchFamily="2" charset="2"/>
              </a:rPr>
              <a:t>醫生</a:t>
            </a:r>
            <a:r>
              <a:rPr lang="zh-TW" altLang="en-US" sz="2800" b="1" dirty="0" smtClean="0">
                <a:sym typeface="Wingdings" pitchFamily="2" charset="2"/>
              </a:rPr>
              <a:t>，安排</a:t>
            </a:r>
            <a:r>
              <a:rPr lang="zh-TW" altLang="en-US" sz="2800" b="1" dirty="0">
                <a:sym typeface="Wingdings" pitchFamily="2" charset="2"/>
              </a:rPr>
              <a:t>兒童</a:t>
            </a:r>
            <a:r>
              <a:rPr lang="zh-TW" altLang="en-US" sz="2800" b="1" dirty="0" smtClean="0">
                <a:sym typeface="Wingdings" pitchFamily="2" charset="2"/>
              </a:rPr>
              <a:t>直接進入</a:t>
            </a:r>
            <a:r>
              <a:rPr lang="zh-TW" altLang="en-US" sz="2800" b="1" dirty="0">
                <a:sym typeface="Wingdings" pitchFamily="2" charset="2"/>
              </a:rPr>
              <a:t>病房，而無須經急症</a:t>
            </a:r>
            <a:r>
              <a:rPr lang="zh-TW" altLang="en-US" sz="2800" b="1" dirty="0" smtClean="0">
                <a:sym typeface="Wingdings" pitchFamily="2" charset="2"/>
              </a:rPr>
              <a:t>室（參閱指引附錄</a:t>
            </a:r>
            <a:r>
              <a:rPr lang="en-US" altLang="zh-TW" sz="2800" b="1" dirty="0" smtClean="0">
                <a:sym typeface="Wingdings" pitchFamily="2" charset="2"/>
              </a:rPr>
              <a:t>XI)</a:t>
            </a:r>
            <a:endParaRPr lang="en-US" altLang="zh-TW" sz="2800" b="1" dirty="0">
              <a:sym typeface="Wingdings" pitchFamily="2" charset="2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若</a:t>
            </a:r>
            <a:r>
              <a:rPr lang="zh-TW" altLang="en-US" sz="2800" b="1" dirty="0">
                <a:solidFill>
                  <a:srgbClr val="FF0000"/>
                </a:solidFill>
              </a:rPr>
              <a:t>不需要入院，但暫時不宜在家照顧，</a:t>
            </a:r>
            <a:r>
              <a:rPr lang="zh-TW" altLang="en-US" sz="2800" b="1" dirty="0"/>
              <a:t>考慮安排適當的</a:t>
            </a:r>
            <a:r>
              <a:rPr lang="zh-TW" altLang="en-US" sz="2800" b="1" dirty="0" smtClean="0"/>
              <a:t>臨時</a:t>
            </a:r>
            <a:r>
              <a:rPr lang="zh-TW" altLang="en-US" sz="2800" b="1" dirty="0"/>
              <a:t>住宿</a:t>
            </a:r>
            <a:r>
              <a:rPr lang="zh-TW" altLang="en-US" sz="2800" b="1" dirty="0" smtClean="0"/>
              <a:t>照顧</a:t>
            </a:r>
            <a:endParaRPr lang="en-US" altLang="zh-TW" sz="2800" b="1" dirty="0" smtClean="0"/>
          </a:p>
          <a:p>
            <a:pPr lvl="1"/>
            <a:r>
              <a:rPr lang="zh-TW" altLang="en-US" sz="2400" b="1" dirty="0" smtClean="0"/>
              <a:t>先考慮親友家是否安全及適合</a:t>
            </a:r>
            <a:endParaRPr lang="en-US" altLang="zh-TW" sz="2400" b="1" dirty="0" smtClean="0"/>
          </a:p>
          <a:p>
            <a:pPr lvl="1"/>
            <a:r>
              <a:rPr lang="zh-TW" altLang="en-US" sz="2400" b="1" dirty="0" smtClean="0"/>
              <a:t>如不可行，安排緊急</a:t>
            </a:r>
            <a:r>
              <a:rPr lang="zh-TW" altLang="en-US" sz="2400" b="1" dirty="0"/>
              <a:t>住宿</a:t>
            </a:r>
            <a:r>
              <a:rPr lang="zh-TW" altLang="en-US" sz="2400" b="1" dirty="0" smtClean="0"/>
              <a:t>服務</a:t>
            </a:r>
            <a:endParaRPr lang="en-US" altLang="zh-TW" sz="2400" b="1" dirty="0"/>
          </a:p>
          <a:p>
            <a:pPr marL="0" indent="0">
              <a:buNone/>
            </a:pPr>
            <a:endParaRPr lang="en-US" altLang="zh-TW" sz="2800" b="1" dirty="0"/>
          </a:p>
          <a:p>
            <a:pPr marL="0" indent="0">
              <a:buNone/>
            </a:pPr>
            <a:endParaRPr lang="zh-HK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17983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zh-TW" altLang="en-US" b="1" dirty="0">
                <a:solidFill>
                  <a:srgbClr val="7030A0"/>
                </a:solidFill>
                <a:latin typeface="新細明體" charset="-120"/>
              </a:rPr>
              <a:t>解釋處理程序</a:t>
            </a:r>
            <a:endParaRPr lang="zh-HK" altLang="en-US" b="1" dirty="0">
              <a:solidFill>
                <a:srgbClr val="7030A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052736"/>
            <a:ext cx="7787208" cy="4525963"/>
          </a:xfrm>
        </p:spPr>
        <p:txBody>
          <a:bodyPr/>
          <a:lstStyle/>
          <a:p>
            <a:r>
              <a:rPr lang="zh-TW" altLang="en-US" sz="2800" b="1" dirty="0" smtClean="0"/>
              <a:t>行動過程中，如有需要，可請保護</a:t>
            </a:r>
            <a:r>
              <a:rPr lang="zh-TW" altLang="en-US" sz="2800" b="1" dirty="0"/>
              <a:t>家庭及兒童服務課</a:t>
            </a:r>
            <a:r>
              <a:rPr lang="zh-TW" altLang="en-US" sz="2800" b="1" dirty="0" smtClean="0"/>
              <a:t>協助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如家長不同意把兒童送院檢驗或為兒童安排其他住宿照顧</a:t>
            </a:r>
            <a:endParaRPr lang="en-US" altLang="zh-TW" sz="2800" b="1" dirty="0" smtClean="0"/>
          </a:p>
          <a:p>
            <a:pPr lvl="1"/>
            <a:r>
              <a:rPr lang="zh-TW" altLang="en-US" sz="2400" b="1" dirty="0"/>
              <a:t>警務人員或社署的</a:t>
            </a:r>
            <a:r>
              <a:rPr lang="zh-TW" altLang="en-US" sz="2400" b="1" dirty="0" smtClean="0"/>
              <a:t>社工可援引</a:t>
            </a:r>
            <a:r>
              <a:rPr lang="en-US" altLang="zh-TW" sz="2400" b="1" dirty="0" smtClean="0"/>
              <a:t>《</a:t>
            </a:r>
            <a:r>
              <a:rPr lang="zh-TW" altLang="en-US" sz="2400" b="1" dirty="0" smtClean="0"/>
              <a:t>保護</a:t>
            </a:r>
            <a:r>
              <a:rPr lang="zh-TW" altLang="en-US" sz="2400" b="1" dirty="0"/>
              <a:t>兒童及少年條例</a:t>
            </a:r>
            <a:r>
              <a:rPr lang="en-US" altLang="zh-TW" sz="2400" b="1" dirty="0"/>
              <a:t>》(</a:t>
            </a:r>
            <a:r>
              <a:rPr lang="zh-TW" altLang="en-US" sz="2400" b="1" dirty="0"/>
              <a:t>第</a:t>
            </a:r>
            <a:r>
              <a:rPr lang="en-US" altLang="zh-TW" sz="2400" b="1" dirty="0"/>
              <a:t>213</a:t>
            </a:r>
            <a:r>
              <a:rPr lang="zh-TW" altLang="en-US" sz="2400" b="1" dirty="0"/>
              <a:t>章</a:t>
            </a:r>
            <a:r>
              <a:rPr lang="en-US" altLang="zh-TW" sz="2400" b="1" dirty="0" smtClean="0"/>
              <a:t>)</a:t>
            </a:r>
            <a:r>
              <a:rPr lang="zh-TW" altLang="en-US" sz="2400" b="1" dirty="0" smtClean="0"/>
              <a:t>有關條款（第</a:t>
            </a:r>
            <a:r>
              <a:rPr lang="en-US" altLang="zh-TW" sz="2400" b="1" dirty="0" smtClean="0"/>
              <a:t>34E</a:t>
            </a:r>
            <a:r>
              <a:rPr lang="zh-TW" altLang="en-US" sz="2400" b="1" dirty="0" smtClean="0"/>
              <a:t>及</a:t>
            </a:r>
            <a:r>
              <a:rPr lang="en-US" altLang="zh-TW" sz="2400" b="1" dirty="0" smtClean="0"/>
              <a:t>34F</a:t>
            </a:r>
            <a:r>
              <a:rPr lang="zh-TW" altLang="en-US" sz="2400" b="1" dirty="0" smtClean="0"/>
              <a:t>條</a:t>
            </a:r>
            <a:r>
              <a:rPr lang="en-US" altLang="zh-TW" sz="2400" b="1" dirty="0" smtClean="0"/>
              <a:t>)</a:t>
            </a:r>
          </a:p>
          <a:p>
            <a:pPr lvl="2"/>
            <a:r>
              <a:rPr lang="zh-TW" altLang="en-US" b="1" dirty="0"/>
              <a:t>新個案：保護家庭及兒童服務課</a:t>
            </a:r>
          </a:p>
          <a:p>
            <a:pPr lvl="2"/>
            <a:r>
              <a:rPr lang="zh-TW" altLang="en-US" b="1" dirty="0"/>
              <a:t>已知個案</a:t>
            </a:r>
            <a:r>
              <a:rPr lang="zh-TW" altLang="en-US" b="1" dirty="0" smtClean="0"/>
              <a:t>：綜合家庭服務中心</a:t>
            </a:r>
            <a:endParaRPr lang="zh-TW" altLang="en-US" b="1" dirty="0"/>
          </a:p>
          <a:p>
            <a:r>
              <a:rPr lang="zh-TW" altLang="en-US" sz="2800" b="1" dirty="0" smtClean="0"/>
              <a:t>如虐</a:t>
            </a:r>
            <a:r>
              <a:rPr lang="zh-TW" altLang="en-US" sz="2800" b="1" dirty="0"/>
              <a:t>兒事件牽涉到</a:t>
            </a:r>
            <a:r>
              <a:rPr lang="zh-TW" altLang="en-US" sz="2800" b="1" dirty="0">
                <a:solidFill>
                  <a:srgbClr val="FF0000"/>
                </a:solidFill>
              </a:rPr>
              <a:t>刑事成份</a:t>
            </a:r>
            <a:r>
              <a:rPr lang="zh-TW" altLang="en-US" sz="2800" b="1" dirty="0"/>
              <a:t>，需要</a:t>
            </a:r>
            <a:r>
              <a:rPr lang="zh-TW" altLang="en-US" sz="2800" b="1" dirty="0">
                <a:solidFill>
                  <a:srgbClr val="FF0000"/>
                </a:solidFill>
              </a:rPr>
              <a:t>通知警方</a:t>
            </a:r>
            <a:r>
              <a:rPr lang="zh-TW" altLang="en-US" sz="2800" b="1" dirty="0"/>
              <a:t>作出調查</a:t>
            </a:r>
            <a:endParaRPr lang="en-US" altLang="zh-TW" sz="2800" b="1" dirty="0"/>
          </a:p>
          <a:p>
            <a:pPr lvl="1"/>
            <a:r>
              <a:rPr lang="zh-TW" altLang="en-US" sz="2400" b="1" dirty="0" smtClean="0">
                <a:sym typeface="Wingdings" pitchFamily="2" charset="2"/>
              </a:rPr>
              <a:t>填寫</a:t>
            </a:r>
            <a:r>
              <a:rPr lang="zh-TW" altLang="en-US" sz="2400" b="1" dirty="0" smtClean="0"/>
              <a:t>指引</a:t>
            </a:r>
            <a:r>
              <a:rPr lang="zh-TW" altLang="en-US" sz="2400" b="1" dirty="0"/>
              <a:t>中的附錄</a:t>
            </a:r>
            <a:r>
              <a:rPr lang="en-US" altLang="zh-TW" sz="2400" b="1" dirty="0"/>
              <a:t>9</a:t>
            </a:r>
            <a:r>
              <a:rPr lang="zh-TW" altLang="en-US" sz="2400" b="1" dirty="0"/>
              <a:t>和附錄</a:t>
            </a:r>
            <a:r>
              <a:rPr lang="en-US" altLang="zh-TW" sz="2400" b="1" dirty="0"/>
              <a:t>10</a:t>
            </a:r>
            <a:r>
              <a:rPr lang="zh-TW" altLang="en-US" sz="2400" b="1" dirty="0" smtClean="0"/>
              <a:t>，傳真與警方，可由保護</a:t>
            </a:r>
            <a:r>
              <a:rPr lang="zh-TW" altLang="en-US" sz="2400" b="1" dirty="0"/>
              <a:t>家庭及兒童服務</a:t>
            </a:r>
            <a:r>
              <a:rPr lang="zh-TW" altLang="en-US" sz="2400" b="1" dirty="0" smtClean="0"/>
              <a:t>課代為轉交</a:t>
            </a:r>
            <a:endParaRPr lang="en-US" altLang="zh-TW" sz="2400" b="1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59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255196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1CF9B-4F93-4585-B8CB-CBF54924D0FD}" type="slidenum">
              <a:rPr lang="en-US" altLang="zh-HK"/>
              <a:pPr>
                <a:defRPr/>
              </a:pPr>
              <a:t>6</a:t>
            </a:fld>
            <a:endParaRPr lang="en-US" altLang="zh-HK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60264"/>
            <a:ext cx="8101013" cy="1052512"/>
          </a:xfrm>
        </p:spPr>
        <p:txBody>
          <a:bodyPr/>
          <a:lstStyle/>
          <a:p>
            <a:pPr eaLnBrk="1" hangingPunct="1"/>
            <a:r>
              <a:rPr lang="zh-TW" altLang="en-US" sz="4800" b="1" dirty="0" smtClean="0"/>
              <a:t>虐待兒童的定義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99"/>
            <a:ext cx="8065268" cy="4751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5000"/>
              </a:spcAft>
            </a:pP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</a:rPr>
              <a:t>並非法律定義</a:t>
            </a:r>
            <a:r>
              <a:rPr lang="zh-TW" altLang="en-US" sz="3600" b="1" dirty="0" smtClean="0">
                <a:latin typeface="標楷體" pitchFamily="65" charset="-120"/>
              </a:rPr>
              <a:t>，</a:t>
            </a:r>
            <a:r>
              <a:rPr lang="zh-TW" altLang="en-US" sz="3600" b="1" dirty="0" smtClean="0"/>
              <a:t>只為有關專業人員提供指引，以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保障</a:t>
            </a:r>
            <a:r>
              <a:rPr lang="zh-TW" altLang="en-US" sz="3600" b="1" dirty="0" smtClean="0"/>
              <a:t>受到虐待或有受虐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危機</a:t>
            </a:r>
            <a:r>
              <a:rPr lang="zh-TW" altLang="en-US" sz="3600" b="1" dirty="0" smtClean="0"/>
              <a:t>的兒童。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5000"/>
              </a:spcAft>
            </a:pPr>
            <a:r>
              <a:rPr lang="zh-TW" altLang="en-US" sz="3600" b="1" dirty="0" smtClean="0"/>
              <a:t>負責的專業人士於決定應否把個案界定為虐兒個案時，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應根據每宗個案的情況逐一評估</a:t>
            </a:r>
            <a:r>
              <a:rPr lang="zh-TW" altLang="en-US" sz="3600" b="1" dirty="0" smtClean="0"/>
              <a:t>，以及考慮多項因素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（例如兒童的年齡、虐待行為及該虐待行為對兒童造成的影響等）</a:t>
            </a:r>
            <a:r>
              <a:rPr lang="zh-TW" altLang="en-US" sz="3600" b="1" dirty="0" smtClean="0"/>
              <a:t>，而並非單單關注事件的發生次數和性質。</a:t>
            </a:r>
            <a:endParaRPr lang="zh-TW" altLang="en-US" sz="3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844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38401"/>
            <a:ext cx="8229600" cy="22098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zh-TW" altLang="zh-HK" sz="54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社會背景調查</a:t>
            </a:r>
            <a:endParaRPr lang="en-US" altLang="zh-TW" sz="54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zh-TW" sz="54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zh-HK" altLang="en-US" sz="3600" dirty="0">
              <a:solidFill>
                <a:srgbClr val="0066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60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01468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BCD39-A572-4E54-81EE-397A3DED0599}" type="slidenum">
              <a:rPr lang="en-US" altLang="zh-TW"/>
              <a:pPr/>
              <a:t>61</a:t>
            </a:fld>
            <a:endParaRPr lang="en-US" altLang="zh-TW"/>
          </a:p>
        </p:txBody>
      </p:sp>
      <p:sp>
        <p:nvSpPr>
          <p:cNvPr id="3635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99592" y="2132856"/>
            <a:ext cx="7848600" cy="214371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TW" altLang="en-US" sz="3600" b="1" dirty="0">
                <a:solidFill>
                  <a:srgbClr val="FF0000"/>
                </a:solidFill>
              </a:rPr>
              <a:t>「個案主管」模式</a:t>
            </a:r>
          </a:p>
          <a:p>
            <a:r>
              <a:rPr lang="zh-TW" altLang="en-US" sz="3300" b="1" dirty="0"/>
              <a:t>個案主管負責</a:t>
            </a:r>
            <a:r>
              <a:rPr lang="zh-TW" altLang="en-US" sz="3300" b="1" u="sng" dirty="0">
                <a:solidFill>
                  <a:srgbClr val="7030A0"/>
                </a:solidFill>
              </a:rPr>
              <a:t>協調</a:t>
            </a:r>
            <a:r>
              <a:rPr lang="zh-TW" altLang="en-US" sz="3300" b="1" dirty="0"/>
              <a:t>各專業</a:t>
            </a:r>
            <a:r>
              <a:rPr lang="zh-TW" altLang="en-US" sz="3300" b="1" dirty="0" smtClean="0"/>
              <a:t>人士間</a:t>
            </a:r>
            <a:r>
              <a:rPr lang="zh-TW" altLang="en-US" sz="3300" b="1" dirty="0"/>
              <a:t>的合作</a:t>
            </a:r>
          </a:p>
          <a:p>
            <a:r>
              <a:rPr lang="zh-TW" altLang="en-US" sz="3300" b="1" dirty="0">
                <a:solidFill>
                  <a:srgbClr val="7030A0"/>
                </a:solidFill>
              </a:rPr>
              <a:t>避免兒童要多次重複不快經歷</a:t>
            </a:r>
          </a:p>
        </p:txBody>
      </p:sp>
      <p:sp>
        <p:nvSpPr>
          <p:cNvPr id="363529" name="Rectangle 9"/>
          <p:cNvSpPr>
            <a:spLocks noChangeArrowheads="1"/>
          </p:cNvSpPr>
          <p:nvPr/>
        </p:nvSpPr>
        <p:spPr bwMode="auto">
          <a:xfrm>
            <a:off x="827584" y="692696"/>
            <a:ext cx="81369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4800" b="1" dirty="0">
                <a:latin typeface="+mj-ea"/>
                <a:ea typeface="+mj-ea"/>
              </a:rPr>
              <a:t>社會背景調查</a:t>
            </a:r>
          </a:p>
        </p:txBody>
      </p:sp>
    </p:spTree>
    <p:extLst>
      <p:ext uri="{BB962C8B-B14F-4D97-AF65-F5344CB8AC3E}">
        <p14:creationId xmlns:p14="http://schemas.microsoft.com/office/powerpoint/2010/main" val="3516180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3DBF-3124-4EFF-BD2E-19C3E87E1510}" type="slidenum">
              <a:rPr lang="en-US" altLang="zh-TW"/>
              <a:pPr/>
              <a:t>62</a:t>
            </a:fld>
            <a:endParaRPr lang="en-US" altLang="zh-TW"/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317863275"/>
              </p:ext>
            </p:extLst>
          </p:nvPr>
        </p:nvGraphicFramePr>
        <p:xfrm>
          <a:off x="1403648" y="1988840"/>
          <a:ext cx="2520280" cy="2532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圓角矩形 8"/>
          <p:cNvSpPr/>
          <p:nvPr/>
        </p:nvSpPr>
        <p:spPr>
          <a:xfrm>
            <a:off x="642910" y="4509120"/>
            <a:ext cx="3569050" cy="203970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lnSpc>
                <a:spcPct val="80000"/>
              </a:lnSpc>
              <a:spcAft>
                <a:spcPts val="600"/>
              </a:spcAft>
              <a:buNone/>
            </a:pPr>
            <a:endParaRPr lang="en-US" altLang="zh-TW" sz="3000" dirty="0">
              <a:solidFill>
                <a:srgbClr val="FF0000"/>
              </a:solidFill>
              <a:latin typeface="新細明體" charset="-120"/>
            </a:endParaRPr>
          </a:p>
          <a:p>
            <a:pPr marL="0" lvl="1" algn="ctr">
              <a:lnSpc>
                <a:spcPct val="80000"/>
              </a:lnSpc>
              <a:spcAft>
                <a:spcPts val="600"/>
              </a:spcAft>
              <a:buNone/>
            </a:pP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現正處理該家庭</a:t>
            </a:r>
            <a:r>
              <a:rPr lang="en-US" altLang="zh-TW" sz="3200" b="1" dirty="0">
                <a:solidFill>
                  <a:srgbClr val="FF0000"/>
                </a:solidFill>
                <a:latin typeface="+mn-ea"/>
              </a:rPr>
              <a:t>/</a:t>
            </a: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兒童</a:t>
            </a:r>
            <a:r>
              <a:rPr lang="zh-TW" altLang="en-US" sz="3200" b="1" dirty="0">
                <a:solidFill>
                  <a:srgbClr val="FF0000"/>
                </a:solidFill>
                <a:latin typeface="新細明體" charset="-120"/>
              </a:rPr>
              <a:t>個案</a:t>
            </a: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的</a:t>
            </a:r>
            <a:endParaRPr lang="en-US" altLang="zh-TW" sz="3200" b="1" dirty="0">
              <a:solidFill>
                <a:srgbClr val="FF0000"/>
              </a:solidFill>
              <a:latin typeface="新細明體" charset="-120"/>
            </a:endParaRPr>
          </a:p>
          <a:p>
            <a:pPr marL="0" lvl="1" algn="ctr">
              <a:lnSpc>
                <a:spcPct val="80000"/>
              </a:lnSpc>
              <a:spcAft>
                <a:spcPts val="600"/>
              </a:spcAft>
              <a:buNone/>
            </a:pPr>
            <a:r>
              <a:rPr lang="zh-TW" altLang="en-US" sz="3200" b="1" dirty="0">
                <a:solidFill>
                  <a:srgbClr val="FF0000"/>
                </a:solidFill>
                <a:latin typeface="新細明體" charset="-120"/>
              </a:rPr>
              <a:t>服</a:t>
            </a: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務單位</a:t>
            </a:r>
            <a:endParaRPr lang="en-US" altLang="zh-TW" sz="3200" b="1" dirty="0">
              <a:solidFill>
                <a:srgbClr val="FF0000"/>
              </a:solidFill>
              <a:latin typeface="+mn-ea"/>
            </a:endParaRPr>
          </a:p>
          <a:p>
            <a:pPr marL="0" lvl="1" algn="ctr">
              <a:lnSpc>
                <a:spcPct val="80000"/>
              </a:lnSpc>
              <a:spcAft>
                <a:spcPts val="600"/>
              </a:spcAft>
              <a:buNone/>
            </a:pP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負責社工</a:t>
            </a:r>
            <a:endParaRPr lang="en-US" altLang="zh-TW" sz="3200" b="1" dirty="0">
              <a:solidFill>
                <a:srgbClr val="FF0000"/>
              </a:solidFill>
              <a:latin typeface="+mn-ea"/>
            </a:endParaRPr>
          </a:p>
          <a:p>
            <a:pPr marL="0" lvl="1">
              <a:lnSpc>
                <a:spcPct val="80000"/>
              </a:lnSpc>
              <a:spcAft>
                <a:spcPts val="600"/>
              </a:spcAft>
              <a:buNone/>
            </a:pPr>
            <a:endParaRPr lang="en-US" altLang="zh-TW" sz="3000" dirty="0">
              <a:solidFill>
                <a:srgbClr val="FF0000"/>
              </a:solidFill>
              <a:latin typeface="新細明體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4572000" y="4509120"/>
            <a:ext cx="3744416" cy="2150574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0" lvl="1" algn="ctr">
              <a:lnSpc>
                <a:spcPct val="80000"/>
              </a:lnSpc>
              <a:spcAft>
                <a:spcPts val="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新細明體" charset="-120"/>
              </a:rPr>
              <a:t>社會福利署</a:t>
            </a:r>
            <a:endParaRPr lang="en-US" altLang="zh-CN" sz="3200" b="1" dirty="0">
              <a:solidFill>
                <a:srgbClr val="FF0000"/>
              </a:solidFill>
              <a:latin typeface="新細明體" charset="-120"/>
            </a:endParaRPr>
          </a:p>
          <a:p>
            <a:pPr marL="0" lvl="1" algn="ctr">
              <a:lnSpc>
                <a:spcPct val="80000"/>
              </a:lnSpc>
              <a:spcAft>
                <a:spcPts val="50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新細明體" charset="-120"/>
              </a:rPr>
              <a:t>保護家庭及兒童</a:t>
            </a:r>
            <a:endParaRPr lang="en-US" altLang="zh-CN" sz="3200" b="1" dirty="0">
              <a:solidFill>
                <a:srgbClr val="FF0000"/>
              </a:solidFill>
              <a:latin typeface="新細明體" charset="-120"/>
            </a:endParaRPr>
          </a:p>
          <a:p>
            <a:pPr marL="0" lvl="1" algn="ctr">
              <a:lnSpc>
                <a:spcPct val="80000"/>
              </a:lnSpc>
              <a:spcAft>
                <a:spcPts val="500"/>
              </a:spcAft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新細明體" charset="-120"/>
              </a:rPr>
              <a:t>服務課</a:t>
            </a:r>
            <a:r>
              <a:rPr lang="zh-TW" altLang="en-US" sz="3200" b="1" dirty="0">
                <a:solidFill>
                  <a:srgbClr val="FF0000"/>
                </a:solidFill>
                <a:latin typeface="Times New Roman" pitchFamily="18" charset="0"/>
              </a:rPr>
              <a:t>社工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483768" y="476672"/>
            <a:ext cx="396081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zh-TW" altLang="en-US" sz="4800" b="1" dirty="0">
                <a:latin typeface="+mj-lt"/>
                <a:ea typeface="+mj-ea"/>
                <a:cs typeface="+mj-cs"/>
              </a:rPr>
              <a:t>社會背景調查</a:t>
            </a:r>
            <a:endParaRPr lang="en-HK" altLang="zh-TW" sz="4800" b="1" dirty="0">
              <a:latin typeface="+mj-lt"/>
              <a:ea typeface="+mj-ea"/>
              <a:cs typeface="+mj-cs"/>
            </a:endParaRPr>
          </a:p>
          <a:p>
            <a:pPr algn="ctr" eaLnBrk="0" hangingPunct="0"/>
            <a:r>
              <a:rPr lang="zh-TW" altLang="en-US" sz="3600" b="1" dirty="0">
                <a:solidFill>
                  <a:srgbClr val="FF0000"/>
                </a:solidFill>
                <a:latin typeface="+mn-lt"/>
                <a:ea typeface="+mn-ea"/>
              </a:rPr>
              <a:t>個案主管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571940" y="2352010"/>
            <a:ext cx="1777026" cy="2039978"/>
            <a:chOff x="4295203" y="0"/>
            <a:chExt cx="1777026" cy="2039978"/>
          </a:xfrm>
        </p:grpSpPr>
        <p:sp>
          <p:nvSpPr>
            <p:cNvPr id="13" name="Arrow: Up 12"/>
            <p:cNvSpPr/>
            <p:nvPr/>
          </p:nvSpPr>
          <p:spPr>
            <a:xfrm rot="10800000">
              <a:off x="4295203" y="0"/>
              <a:ext cx="1777026" cy="2039978"/>
            </a:xfrm>
            <a:prstGeom prst="upArrow">
              <a:avLst>
                <a:gd name="adj1" fmla="val 50000"/>
                <a:gd name="adj2" fmla="val 35000"/>
              </a:avLst>
            </a:prstGeom>
            <a:ln w="34925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Arrow: Up 4"/>
            <p:cNvSpPr txBox="1"/>
            <p:nvPr/>
          </p:nvSpPr>
          <p:spPr>
            <a:xfrm rot="5400000">
              <a:off x="4319217" y="420243"/>
              <a:ext cx="1728998" cy="888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vert270" wrap="square" lIns="227584" tIns="227584" rIns="227584" bIns="227584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b="1" kern="1200" dirty="0">
                  <a:latin typeface="新細明體" charset="-120"/>
                </a:rPr>
                <a:t>新個案</a:t>
              </a:r>
              <a:endParaRPr lang="en-GB" altLang="en-US" sz="3200" b="1" kern="1200" dirty="0">
                <a:latin typeface="新細明體" charset="-120"/>
              </a:endParaRPr>
            </a:p>
          </p:txBody>
        </p:sp>
      </p:grpSp>
      <p:sp>
        <p:nvSpPr>
          <p:cNvPr id="15" name="Arrow: Up 4"/>
          <p:cNvSpPr txBox="1"/>
          <p:nvPr/>
        </p:nvSpPr>
        <p:spPr>
          <a:xfrm rot="5400000">
            <a:off x="1703485" y="2878329"/>
            <a:ext cx="1728998" cy="8885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vert270" wrap="square" lIns="227584" tIns="227584" rIns="227584" bIns="227584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zh-TW" altLang="en-US" sz="3200" b="1" kern="1200" dirty="0">
                <a:latin typeface="新細明體" charset="-120"/>
              </a:rPr>
              <a:t>已知個案</a:t>
            </a:r>
            <a:endParaRPr lang="en-GB" altLang="en-US" sz="3200" b="1" kern="1200" dirty="0">
              <a:latin typeface="新細明體" charset="-120"/>
            </a:endParaRPr>
          </a:p>
        </p:txBody>
      </p:sp>
      <p:sp>
        <p:nvSpPr>
          <p:cNvPr id="5" name="Arrow: Down 4"/>
          <p:cNvSpPr/>
          <p:nvPr/>
        </p:nvSpPr>
        <p:spPr>
          <a:xfrm>
            <a:off x="1691680" y="2352010"/>
            <a:ext cx="1728192" cy="203997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0127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 animBg="1"/>
      <p:bldP spid="1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/>
          <a:lstStyle/>
          <a:p>
            <a:r>
              <a:rPr lang="zh-TW" altLang="en-US" sz="3600" b="1" dirty="0" smtClean="0"/>
              <a:t>轉</a:t>
            </a:r>
            <a:r>
              <a:rPr lang="zh-TW" altLang="en-US" sz="3600" b="1" dirty="0"/>
              <a:t>介</a:t>
            </a:r>
            <a:r>
              <a:rPr lang="zh-TW" altLang="en-US" sz="3600" b="1" dirty="0" smtClean="0"/>
              <a:t>個案予保護</a:t>
            </a:r>
            <a:r>
              <a:rPr lang="zh-TW" altLang="en-US" sz="3600" b="1" dirty="0"/>
              <a:t>家庭及</a:t>
            </a:r>
            <a:r>
              <a:rPr lang="zh-TW" altLang="en-US" sz="3600" b="1" dirty="0" smtClean="0"/>
              <a:t>兒童服務課</a:t>
            </a:r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zh-TW" altLang="en-US" sz="3600" b="1" dirty="0" smtClean="0"/>
              <a:t>進行社會背景調查</a:t>
            </a:r>
            <a:endParaRPr lang="en-GB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新個案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b="1" dirty="0" smtClean="0"/>
              <a:t>社工初步評估及採取所需行動後（如個案緊急</a:t>
            </a:r>
            <a:r>
              <a:rPr lang="zh-TW" altLang="en-US" b="1" dirty="0"/>
              <a:t>，</a:t>
            </a:r>
            <a:r>
              <a:rPr lang="zh-TW" altLang="en-US" b="1" dirty="0" smtClean="0"/>
              <a:t>先</a:t>
            </a:r>
            <a:r>
              <a:rPr lang="zh-TW" altLang="en-US" b="1" dirty="0"/>
              <a:t>以</a:t>
            </a:r>
            <a:r>
              <a:rPr lang="zh-TW" altLang="en-US" b="1" dirty="0" smtClean="0"/>
              <a:t>電話轉介，後補書面資料）</a:t>
            </a:r>
            <a:endParaRPr lang="en-US" altLang="zh-TW" b="1" dirty="0"/>
          </a:p>
          <a:p>
            <a:pPr lvl="1"/>
            <a:r>
              <a:rPr lang="zh-TW" altLang="en-US" b="1" dirty="0" smtClean="0"/>
              <a:t>如需共同</a:t>
            </a:r>
            <a:r>
              <a:rPr lang="zh-TW" altLang="en-US" b="1" dirty="0"/>
              <a:t>採取緊急</a:t>
            </a:r>
            <a:r>
              <a:rPr lang="zh-TW" altLang="en-US" b="1" dirty="0" smtClean="0"/>
              <a:t>行動（例如已援引</a:t>
            </a:r>
            <a:r>
              <a:rPr lang="en-US" altLang="zh-TW" b="1" dirty="0"/>
              <a:t>《</a:t>
            </a:r>
            <a:r>
              <a:rPr lang="zh-TW" altLang="en-US" b="1" dirty="0"/>
              <a:t>保護兒童及少年條例</a:t>
            </a:r>
            <a:r>
              <a:rPr lang="en-US" altLang="zh-TW" b="1" dirty="0" smtClean="0"/>
              <a:t>》</a:t>
            </a:r>
            <a:r>
              <a:rPr lang="zh-TW" altLang="en-US" b="1" dirty="0" smtClean="0"/>
              <a:t>），個案已</a:t>
            </a:r>
            <a:r>
              <a:rPr lang="zh-TW" altLang="en-US" b="1" dirty="0"/>
              <a:t>由保護家庭及兒童服務</a:t>
            </a:r>
            <a:r>
              <a:rPr lang="zh-TW" altLang="en-US" b="1" dirty="0" smtClean="0"/>
              <a:t>課接手</a:t>
            </a:r>
            <a:r>
              <a:rPr lang="zh-TW" altLang="en-US" b="1" dirty="0"/>
              <a:t>處理</a:t>
            </a:r>
            <a:r>
              <a:rPr lang="zh-TW" altLang="en-US" b="1" dirty="0" smtClean="0"/>
              <a:t>，可討論是否需要後補個案資料</a:t>
            </a:r>
            <a:endParaRPr lang="en-US" altLang="zh-TW" b="1" dirty="0" smtClean="0"/>
          </a:p>
          <a:p>
            <a:pPr lvl="1"/>
            <a:r>
              <a:rPr lang="zh-TW" altLang="en-US" b="1" dirty="0" smtClean="0">
                <a:solidFill>
                  <a:srgbClr val="C00000"/>
                </a:solidFill>
              </a:rPr>
              <a:t>報警並非轉介個案的先決條件</a:t>
            </a:r>
            <a:r>
              <a:rPr lang="zh-TW" altLang="en-US" b="1" dirty="0"/>
              <a:t/>
            </a:r>
            <a:br>
              <a:rPr lang="zh-TW" altLang="en-US" b="1" dirty="0"/>
            </a:br>
            <a:endParaRPr lang="en-US" altLang="zh-TW" b="1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63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644068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zh-TW" altLang="en-US" sz="3600" b="1" dirty="0" smtClean="0"/>
              <a:t>轉</a:t>
            </a:r>
            <a:r>
              <a:rPr lang="zh-TW" altLang="en-US" sz="3600" b="1" dirty="0"/>
              <a:t>介</a:t>
            </a:r>
            <a:r>
              <a:rPr lang="zh-TW" altLang="en-US" sz="3600" b="1" dirty="0" smtClean="0"/>
              <a:t>個案予保護</a:t>
            </a:r>
            <a:r>
              <a:rPr lang="zh-TW" altLang="en-US" sz="3600" b="1" dirty="0"/>
              <a:t>家庭及</a:t>
            </a:r>
            <a:r>
              <a:rPr lang="zh-TW" altLang="en-US" sz="3600" b="1" dirty="0" smtClean="0"/>
              <a:t>兒童服務課</a:t>
            </a:r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zh-TW" altLang="en-US" sz="3600" b="1" dirty="0" smtClean="0"/>
              <a:t>進行社會背景調查</a:t>
            </a:r>
            <a:endParaRPr lang="en-GB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435280" cy="5157192"/>
          </a:xfrm>
        </p:spPr>
        <p:txBody>
          <a:bodyPr/>
          <a:lstStyle/>
          <a:p>
            <a:r>
              <a:rPr lang="zh-TW" altLang="en-US" b="1" dirty="0">
                <a:solidFill>
                  <a:srgbClr val="0000FF"/>
                </a:solidFill>
              </a:rPr>
              <a:t>學生輔導</a:t>
            </a:r>
            <a:r>
              <a:rPr lang="zh-TW" altLang="en-US" b="1" dirty="0" smtClean="0">
                <a:solidFill>
                  <a:srgbClr val="0000FF"/>
                </a:solidFill>
              </a:rPr>
              <a:t>人員的</a:t>
            </a:r>
            <a:r>
              <a:rPr lang="zh-TW" altLang="en-US" b="1" u="sng" dirty="0" smtClean="0">
                <a:solidFill>
                  <a:srgbClr val="0000FF"/>
                </a:solidFill>
              </a:rPr>
              <a:t>已知個案</a:t>
            </a:r>
            <a:endParaRPr lang="en-US" altLang="zh-TW" b="1" u="sng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b="1" u="sng" dirty="0" smtClean="0">
                <a:solidFill>
                  <a:srgbClr val="FF0000"/>
                </a:solidFill>
              </a:rPr>
              <a:t>由</a:t>
            </a:r>
            <a:r>
              <a:rPr lang="zh-TW" altLang="en-US" b="1" u="sng" dirty="0">
                <a:solidFill>
                  <a:srgbClr val="FF0000"/>
                </a:solidFill>
              </a:rPr>
              <a:t>非政府機構聘用</a:t>
            </a:r>
            <a:r>
              <a:rPr lang="zh-TW" altLang="en-US" b="1" dirty="0"/>
              <a:t>的註冊社工（小學及幼稚園）</a:t>
            </a:r>
            <a:endParaRPr lang="en-US" altLang="zh-TW" b="1" dirty="0" smtClean="0"/>
          </a:p>
          <a:p>
            <a:pPr lvl="2"/>
            <a:r>
              <a:rPr lang="zh-TW" altLang="en-US" b="1" dirty="0" smtClean="0"/>
              <a:t>可擔當個案</a:t>
            </a:r>
            <a:r>
              <a:rPr lang="zh-TW" altLang="en-US" b="1" dirty="0"/>
              <a:t>主管角色，惟須先取得學校、非政府機構及社署三方的</a:t>
            </a:r>
            <a:r>
              <a:rPr lang="zh-TW" altLang="en-US" b="1" dirty="0" smtClean="0"/>
              <a:t>同意</a:t>
            </a:r>
            <a:endParaRPr lang="en-US" altLang="zh-TW" b="1" dirty="0" smtClean="0"/>
          </a:p>
          <a:p>
            <a:pPr lvl="1"/>
            <a:r>
              <a:rPr lang="zh-TW" altLang="en-US" b="1" u="sng" dirty="0">
                <a:solidFill>
                  <a:srgbClr val="FF0000"/>
                </a:solidFill>
              </a:rPr>
              <a:t>由學校聘用</a:t>
            </a:r>
            <a:r>
              <a:rPr lang="zh-TW" altLang="en-US" b="1" dirty="0"/>
              <a:t>的註冊</a:t>
            </a:r>
            <a:r>
              <a:rPr lang="zh-TW" altLang="en-US" b="1" dirty="0" smtClean="0"/>
              <a:t>社工（</a:t>
            </a:r>
            <a:r>
              <a:rPr lang="zh-TW" altLang="en-US" b="1" dirty="0"/>
              <a:t>包括小學、幼稚園、特殊學校等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pPr lvl="2"/>
            <a:r>
              <a:rPr lang="zh-TW" altLang="en-US" b="1" dirty="0" smtClean="0"/>
              <a:t>可</a:t>
            </a:r>
            <a:r>
              <a:rPr lang="zh-TW" altLang="en-US" b="1" dirty="0"/>
              <a:t>轉</a:t>
            </a:r>
            <a:r>
              <a:rPr lang="zh-TW" altLang="en-US" b="1" dirty="0" smtClean="0"/>
              <a:t>介個案予保護</a:t>
            </a:r>
            <a:r>
              <a:rPr lang="zh-TW" altLang="en-US" b="1" dirty="0"/>
              <a:t>家庭及兒童服務</a:t>
            </a:r>
            <a:r>
              <a:rPr lang="zh-TW" altLang="en-US" b="1" dirty="0" smtClean="0"/>
              <a:t>課</a:t>
            </a:r>
            <a:endParaRPr lang="en-US" altLang="zh-TW" b="1" dirty="0" smtClean="0"/>
          </a:p>
          <a:p>
            <a:pPr lvl="2"/>
            <a:r>
              <a:rPr lang="zh-TW" altLang="en-US" b="1" dirty="0" smtClean="0"/>
              <a:t>如</a:t>
            </a:r>
            <a:r>
              <a:rPr lang="zh-TW" altLang="en-US" b="1" dirty="0"/>
              <a:t>該學生輔導人員因</a:t>
            </a:r>
            <a:r>
              <a:rPr lang="zh-TW" altLang="en-US" b="1" dirty="0" smtClean="0"/>
              <a:t>比較熟識兒童及家庭，希望繼續進行社會背景調查，</a:t>
            </a:r>
            <a:r>
              <a:rPr lang="zh-TW" altLang="en-US" b="1" dirty="0"/>
              <a:t>可與保護家庭及兒童服務</a:t>
            </a:r>
            <a:r>
              <a:rPr lang="zh-TW" altLang="en-US" b="1" dirty="0" smtClean="0"/>
              <a:t>課商討，由服務課給予支援及主持多專業個案會議</a:t>
            </a:r>
            <a:endParaRPr lang="en-US" altLang="zh-TW" b="1" dirty="0" smtClean="0"/>
          </a:p>
          <a:p>
            <a:pPr lvl="1"/>
            <a:r>
              <a:rPr lang="zh-TW" altLang="en-US" b="1" dirty="0">
                <a:solidFill>
                  <a:srgbClr val="C00000"/>
                </a:solidFill>
              </a:rPr>
              <a:t>報警並非轉介個案的先決條件</a:t>
            </a:r>
            <a:r>
              <a:rPr lang="zh-TW" altLang="en-US" b="1" dirty="0"/>
              <a:t/>
            </a:r>
            <a:br>
              <a:rPr lang="zh-TW" altLang="en-US" b="1" dirty="0"/>
            </a:br>
            <a:endParaRPr lang="en-US" altLang="zh-TW" b="1" dirty="0"/>
          </a:p>
          <a:p>
            <a:pPr lvl="1"/>
            <a:endParaRPr lang="en-US" altLang="zh-TW" b="1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64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500925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>
                <a:solidFill>
                  <a:schemeClr val="tx1"/>
                </a:solidFill>
              </a:rPr>
              <a:t>社會背景調查</a:t>
            </a:r>
            <a:r>
              <a:rPr lang="en-US" altLang="zh-HK" b="1" dirty="0">
                <a:solidFill>
                  <a:schemeClr val="tx1"/>
                </a:solidFill>
              </a:rPr>
              <a:t> - </a:t>
            </a:r>
            <a:r>
              <a:rPr lang="zh-TW" altLang="zh-HK" b="1" dirty="0">
                <a:solidFill>
                  <a:schemeClr val="tx1"/>
                </a:solidFill>
              </a:rPr>
              <a:t>目的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sz="3200" b="1" dirty="0">
                <a:solidFill>
                  <a:srgbClr val="C00000"/>
                </a:solidFill>
              </a:rPr>
              <a:t>收集</a:t>
            </a:r>
            <a:r>
              <a:rPr lang="zh-TW" altLang="zh-HK" sz="3200" b="1" dirty="0"/>
              <a:t>和</a:t>
            </a:r>
            <a:r>
              <a:rPr lang="zh-TW" altLang="zh-HK" sz="3200" b="1" dirty="0">
                <a:solidFill>
                  <a:srgbClr val="C00000"/>
                </a:solidFill>
              </a:rPr>
              <a:t>分析</a:t>
            </a:r>
            <a:r>
              <a:rPr lang="zh-TW" altLang="zh-HK" sz="3200" b="1" dirty="0"/>
              <a:t>資料</a:t>
            </a:r>
            <a:r>
              <a:rPr lang="zh-TW" altLang="en-US" sz="3200" b="1" dirty="0"/>
              <a:t>，</a:t>
            </a:r>
            <a:r>
              <a:rPr lang="zh-TW" altLang="zh-HK" sz="3200" b="1" dirty="0">
                <a:solidFill>
                  <a:srgbClr val="FF0000"/>
                </a:solidFill>
              </a:rPr>
              <a:t>評估</a:t>
            </a:r>
            <a:r>
              <a:rPr lang="zh-TW" altLang="zh-HK" sz="3200" b="1" dirty="0"/>
              <a:t>兒童及家中其他兒童日後受虐待的</a:t>
            </a:r>
            <a:r>
              <a:rPr lang="zh-TW" altLang="zh-HK" sz="3200" b="1" dirty="0">
                <a:solidFill>
                  <a:srgbClr val="FF0000"/>
                </a:solidFill>
              </a:rPr>
              <a:t>危機因素</a:t>
            </a:r>
            <a:r>
              <a:rPr lang="zh-TW" altLang="zh-HK" sz="3200" b="1" dirty="0"/>
              <a:t>、</a:t>
            </a:r>
            <a:r>
              <a:rPr lang="zh-TW" altLang="zh-HK" sz="3200" b="1" dirty="0">
                <a:solidFill>
                  <a:srgbClr val="FF0000"/>
                </a:solidFill>
              </a:rPr>
              <a:t>保護因素</a:t>
            </a:r>
            <a:r>
              <a:rPr lang="zh-TW" altLang="zh-HK" sz="3200" b="1" dirty="0"/>
              <a:t>及</a:t>
            </a:r>
            <a:r>
              <a:rPr lang="zh-TW" altLang="zh-HK" sz="3200" b="1" dirty="0">
                <a:solidFill>
                  <a:srgbClr val="FF0000"/>
                </a:solidFill>
              </a:rPr>
              <a:t>需要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r>
              <a:rPr lang="zh-TW" altLang="zh-HK" sz="3200" b="1" dirty="0"/>
              <a:t>轉介兒童／家人接受其他專業人員的評估（如需要）</a:t>
            </a:r>
          </a:p>
          <a:p>
            <a:r>
              <a:rPr lang="zh-TW" altLang="zh-HK" sz="3200" b="1" dirty="0"/>
              <a:t>取得兒童及家長的意見，</a:t>
            </a:r>
            <a:r>
              <a:rPr lang="zh-TW" altLang="zh-HK" sz="3200" b="1" dirty="0">
                <a:solidFill>
                  <a:srgbClr val="FF0000"/>
                </a:solidFill>
              </a:rPr>
              <a:t>制訂初步福利計劃</a:t>
            </a:r>
            <a:r>
              <a:rPr lang="zh-TW" altLang="en-US" sz="3200" b="1" dirty="0"/>
              <a:t>，</a:t>
            </a:r>
            <a:r>
              <a:rPr lang="zh-TW" altLang="zh-HK" sz="3200" b="1" dirty="0"/>
              <a:t>供多專業個案會議考慮</a:t>
            </a:r>
          </a:p>
          <a:p>
            <a:pPr marL="0" indent="0">
              <a:buNone/>
            </a:pPr>
            <a:endParaRPr kumimoji="1" lang="en-US" altLang="zh-TW" sz="3200" b="1" dirty="0">
              <a:solidFill>
                <a:schemeClr val="tx1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65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670890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zh-HK" sz="4800" b="1" dirty="0">
                <a:solidFill>
                  <a:srgbClr val="FF0000"/>
                </a:solidFill>
              </a:rPr>
              <a:t>保護</a:t>
            </a:r>
            <a:r>
              <a:rPr lang="zh-TW" altLang="zh-HK" sz="4800" b="1" dirty="0">
                <a:solidFill>
                  <a:srgbClr val="7030A0"/>
                </a:solidFill>
              </a:rPr>
              <a:t>懷疑受虐待兒童</a:t>
            </a:r>
            <a:endParaRPr lang="en-HK" altLang="zh-TW" sz="48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zh-HK" altLang="zh-HK" sz="4800" b="1" dirty="0">
                <a:solidFill>
                  <a:srgbClr val="008000"/>
                </a:solidFill>
              </a:rPr>
              <a:t>多專業個案會議</a:t>
            </a:r>
            <a:endParaRPr lang="zh-HK" altLang="en-US" sz="4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66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20748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686800" cy="1219200"/>
          </a:xfrm>
        </p:spPr>
        <p:txBody>
          <a:bodyPr/>
          <a:lstStyle/>
          <a:p>
            <a:r>
              <a:rPr lang="zh-TW" altLang="zh-HK" sz="3600" b="1" dirty="0">
                <a:solidFill>
                  <a:srgbClr val="FF0000"/>
                </a:solidFill>
              </a:rPr>
              <a:t>「保護</a:t>
            </a:r>
            <a:r>
              <a:rPr lang="zh-TW" altLang="zh-HK" sz="3600" b="1" dirty="0">
                <a:solidFill>
                  <a:srgbClr val="7030A0"/>
                </a:solidFill>
              </a:rPr>
              <a:t>懷疑受虐待兒童多專業個案會議」</a:t>
            </a:r>
            <a:endParaRPr lang="zh-HK" altLang="en-US" sz="3600" b="1" dirty="0">
              <a:solidFill>
                <a:srgbClr val="7030A0"/>
              </a:solidFill>
            </a:endParaRPr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r>
              <a:rPr lang="zh-TW" altLang="en-US" b="1" dirty="0" smtClean="0"/>
              <a:t>由負責社會背景調查的服務單位召開</a:t>
            </a:r>
            <a:endParaRPr lang="en-US" altLang="zh-TW" b="1" dirty="0" smtClean="0"/>
          </a:p>
          <a:p>
            <a:r>
              <a:rPr lang="zh-TW" altLang="en-US" b="1" dirty="0"/>
              <a:t>社工收到懷疑虐兒個案</a:t>
            </a:r>
            <a:r>
              <a:rPr lang="zh-TW" altLang="en-US" b="1" dirty="0" smtClean="0"/>
              <a:t>的</a:t>
            </a:r>
            <a:r>
              <a:rPr lang="en-US" altLang="zh-TW" b="1" dirty="0" smtClean="0"/>
              <a:t>10 </a:t>
            </a:r>
            <a:r>
              <a:rPr lang="zh-TW" altLang="en-US" b="1" dirty="0"/>
              <a:t>個工作天</a:t>
            </a:r>
            <a:r>
              <a:rPr lang="zh-TW" altLang="en-US" b="1" dirty="0" smtClean="0"/>
              <a:t>內舉行</a:t>
            </a:r>
            <a:r>
              <a:rPr lang="zh-TW" altLang="en-US" b="1" dirty="0"/>
              <a:t>（</a:t>
            </a:r>
            <a:r>
              <a:rPr lang="zh-TW" altLang="en-US" b="1" dirty="0" smtClean="0"/>
              <a:t>已</a:t>
            </a:r>
            <a:r>
              <a:rPr lang="zh-TW" altLang="en-US" b="1" dirty="0"/>
              <a:t>有足夠資料作出</a:t>
            </a:r>
            <a:r>
              <a:rPr lang="zh-TW" altLang="en-US" b="1" dirty="0" smtClean="0"/>
              <a:t>討論</a:t>
            </a:r>
            <a:r>
              <a:rPr lang="zh-TW" altLang="en-US" b="1" dirty="0"/>
              <a:t>）</a:t>
            </a:r>
            <a:endParaRPr lang="en-US" altLang="zh-TW" b="1" dirty="0"/>
          </a:p>
          <a:p>
            <a:r>
              <a:rPr lang="zh-TW" altLang="en-US" b="1" dirty="0" smtClean="0"/>
              <a:t>討論內容（兒童福利角度）</a:t>
            </a:r>
            <a:endParaRPr lang="en-US" altLang="zh-TW" b="1" dirty="0" smtClean="0"/>
          </a:p>
          <a:p>
            <a:pPr lvl="1"/>
            <a:r>
              <a:rPr lang="zh-TW" altLang="en-US" b="1" dirty="0" smtClean="0"/>
              <a:t>交流所得資料</a:t>
            </a:r>
            <a:endParaRPr lang="en-US" altLang="zh-TW" b="1" dirty="0" smtClean="0"/>
          </a:p>
          <a:p>
            <a:pPr lvl="1"/>
            <a:r>
              <a:rPr lang="zh-TW" altLang="zh-HK" b="1" dirty="0" smtClean="0"/>
              <a:t>評估</a:t>
            </a:r>
            <a:r>
              <a:rPr lang="zh-TW" altLang="zh-HK" b="1" dirty="0"/>
              <a:t>當事兒童再受虐待的</a:t>
            </a:r>
            <a:r>
              <a:rPr lang="zh-TW" altLang="zh-HK" b="1" u="sng" dirty="0" smtClean="0">
                <a:solidFill>
                  <a:srgbClr val="0000FF"/>
                </a:solidFill>
              </a:rPr>
              <a:t>危機</a:t>
            </a:r>
            <a:endParaRPr lang="en-US" altLang="zh-TW" b="1" u="sng" dirty="0" smtClean="0">
              <a:solidFill>
                <a:srgbClr val="0000FF"/>
              </a:solidFill>
            </a:endParaRPr>
          </a:p>
          <a:p>
            <a:pPr lvl="1"/>
            <a:r>
              <a:rPr lang="zh-TW" altLang="zh-HK" b="1" dirty="0" smtClean="0"/>
              <a:t>討論</a:t>
            </a:r>
            <a:r>
              <a:rPr lang="zh-TW" altLang="zh-HK" b="1" dirty="0"/>
              <a:t>當事兒童和其家庭的</a:t>
            </a:r>
            <a:r>
              <a:rPr lang="zh-TW" altLang="zh-HK" b="1" u="sng" dirty="0" smtClean="0">
                <a:solidFill>
                  <a:srgbClr val="0000FF"/>
                </a:solidFill>
              </a:rPr>
              <a:t>需要</a:t>
            </a:r>
            <a:endParaRPr lang="en-US" altLang="zh-TW" b="1" u="sng" dirty="0" smtClean="0">
              <a:solidFill>
                <a:srgbClr val="0000FF"/>
              </a:solidFill>
            </a:endParaRPr>
          </a:p>
          <a:p>
            <a:pPr lvl="1"/>
            <a:r>
              <a:rPr lang="zh-TW" altLang="en-US" b="1" dirty="0" smtClean="0"/>
              <a:t>制</a:t>
            </a:r>
            <a:r>
              <a:rPr lang="zh-TW" altLang="zh-HK" b="1" dirty="0" smtClean="0"/>
              <a:t>訂合適</a:t>
            </a:r>
            <a:r>
              <a:rPr lang="zh-TW" altLang="zh-HK" b="1" dirty="0"/>
              <a:t>的</a:t>
            </a:r>
            <a:r>
              <a:rPr lang="zh-TW" altLang="zh-HK" b="1" u="sng" dirty="0">
                <a:solidFill>
                  <a:srgbClr val="0000FF"/>
                </a:solidFill>
              </a:rPr>
              <a:t>福利</a:t>
            </a:r>
            <a:r>
              <a:rPr lang="zh-TW" altLang="zh-HK" b="1" u="sng" dirty="0" smtClean="0">
                <a:solidFill>
                  <a:srgbClr val="0000FF"/>
                </a:solidFill>
              </a:rPr>
              <a:t>計劃</a:t>
            </a:r>
            <a:endParaRPr lang="zh-TW" altLang="zh-HK" b="1" u="sng" dirty="0">
              <a:solidFill>
                <a:srgbClr val="0000FF"/>
              </a:solidFill>
            </a:endParaRPr>
          </a:p>
          <a:p>
            <a:r>
              <a:rPr lang="zh-TW" altLang="zh-HK" b="1" u="sng" dirty="0">
                <a:solidFill>
                  <a:srgbClr val="FF0000"/>
                </a:solidFill>
              </a:rPr>
              <a:t>會議的決定對警方是否刑事起訴有關人士沒有</a:t>
            </a:r>
            <a:r>
              <a:rPr lang="zh-TW" altLang="zh-HK" b="1" u="sng" dirty="0" smtClean="0">
                <a:solidFill>
                  <a:srgbClr val="FF0000"/>
                </a:solidFill>
              </a:rPr>
              <a:t>約束力</a:t>
            </a:r>
            <a:endParaRPr lang="en-US" altLang="zh-TW" b="1" u="sng" dirty="0" smtClean="0">
              <a:solidFill>
                <a:srgbClr val="FF0000"/>
              </a:solidFill>
            </a:endParaRPr>
          </a:p>
          <a:p>
            <a:endParaRPr lang="en-US" altLang="zh-TW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289FF-47DB-4CB5-9310-9657073CAE34}" type="slidenum">
              <a:rPr lang="en-US" altLang="zh-HK" smtClean="0"/>
              <a:pPr>
                <a:defRPr/>
              </a:pPr>
              <a:t>67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77822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l"/>
            <a:r>
              <a:rPr lang="zh-TW" altLang="en-US" b="1" dirty="0" smtClean="0"/>
              <a:t>會議成員</a:t>
            </a:r>
            <a:endParaRPr lang="en-GB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68</a:t>
            </a:fld>
            <a:endParaRPr lang="en-US" altLang="zh-HK"/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960" name="Oval 16"/>
          <p:cNvSpPr>
            <a:spLocks noChangeArrowheads="1"/>
          </p:cNvSpPr>
          <p:nvPr/>
        </p:nvSpPr>
        <p:spPr bwMode="auto">
          <a:xfrm>
            <a:off x="5930833" y="4168684"/>
            <a:ext cx="1850521" cy="1851116"/>
          </a:xfrm>
          <a:prstGeom prst="ellipse">
            <a:avLst/>
          </a:prstGeom>
          <a:solidFill>
            <a:srgbClr val="99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9" name="Oval 15"/>
          <p:cNvSpPr>
            <a:spLocks noChangeArrowheads="1"/>
          </p:cNvSpPr>
          <p:nvPr/>
        </p:nvSpPr>
        <p:spPr bwMode="auto">
          <a:xfrm>
            <a:off x="183936" y="2501395"/>
            <a:ext cx="1666754" cy="166729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4"/>
          <p:cNvSpPr>
            <a:spLocks noChangeArrowheads="1"/>
          </p:cNvSpPr>
          <p:nvPr/>
        </p:nvSpPr>
        <p:spPr bwMode="auto">
          <a:xfrm>
            <a:off x="1850690" y="1170906"/>
            <a:ext cx="1468851" cy="1470608"/>
          </a:xfrm>
          <a:prstGeom prst="ellipse">
            <a:avLst/>
          </a:prstGeom>
          <a:solidFill>
            <a:srgbClr val="FFFF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Oval 13"/>
          <p:cNvSpPr>
            <a:spLocks noChangeArrowheads="1"/>
          </p:cNvSpPr>
          <p:nvPr/>
        </p:nvSpPr>
        <p:spPr bwMode="auto">
          <a:xfrm>
            <a:off x="7452373" y="2501395"/>
            <a:ext cx="1665469" cy="166729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Oval 12"/>
          <p:cNvSpPr>
            <a:spLocks noChangeArrowheads="1"/>
          </p:cNvSpPr>
          <p:nvPr/>
        </p:nvSpPr>
        <p:spPr bwMode="auto">
          <a:xfrm>
            <a:off x="3861847" y="579849"/>
            <a:ext cx="1468851" cy="1470608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5" name="Oval 11"/>
          <p:cNvSpPr>
            <a:spLocks noChangeArrowheads="1"/>
          </p:cNvSpPr>
          <p:nvPr/>
        </p:nvSpPr>
        <p:spPr bwMode="auto">
          <a:xfrm>
            <a:off x="5858868" y="1170906"/>
            <a:ext cx="1468851" cy="1470608"/>
          </a:xfrm>
          <a:prstGeom prst="ellipse">
            <a:avLst/>
          </a:prstGeom>
          <a:solidFill>
            <a:srgbClr val="FFFF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2012611" y="1600262"/>
            <a:ext cx="1142440" cy="560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Arial" pitchFamily="34" charset="0"/>
              </a:rPr>
              <a:t>警方</a:t>
            </a:r>
            <a:endParaRPr kumimoji="0" lang="zh-TW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新細明體" pitchFamily="18" charset="-12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4025053" y="806096"/>
            <a:ext cx="1142440" cy="10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zh-TW" altLang="en-US" sz="2400" b="1" dirty="0">
                <a:latin typeface="Arial" pitchFamily="34" charset="0"/>
                <a:cs typeface="Arial" pitchFamily="34" charset="0"/>
              </a:rPr>
              <a:t>臨床心理學家</a:t>
            </a:r>
            <a:endParaRPr kumimoji="0" lang="zh-TW" altLang="zh-HK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6022073" y="1517409"/>
            <a:ext cx="1142440" cy="73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0" lang="zh-TW" altLang="en-US" sz="2400" b="1" dirty="0" smtClean="0">
                <a:latin typeface="Arial" pitchFamily="34" charset="0"/>
                <a:cs typeface="Arial" pitchFamily="34" charset="0"/>
              </a:rPr>
              <a:t>其他</a:t>
            </a:r>
            <a:endParaRPr kumimoji="0" lang="en-US" altLang="zh-TW" sz="2400" b="1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kumimoji="0" lang="zh-TW" altLang="en-US" sz="2400" b="1" dirty="0" smtClean="0">
                <a:latin typeface="Arial" pitchFamily="34" charset="0"/>
                <a:cs typeface="Arial" pitchFamily="34" charset="0"/>
              </a:rPr>
              <a:t>社工</a:t>
            </a:r>
            <a:endParaRPr kumimoji="0" lang="zh-TW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336337" y="3074505"/>
            <a:ext cx="1568663" cy="50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zh-HK" sz="2400" b="1" dirty="0"/>
              <a:t>學校人員</a:t>
            </a:r>
            <a:endParaRPr lang="zh-HK" altLang="en-US" sz="2400" b="1" dirty="0"/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6226775" y="4695601"/>
            <a:ext cx="1357049" cy="8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zh-TW" altLang="en-US" sz="2400" b="1" dirty="0">
                <a:latin typeface="Arial" pitchFamily="34" charset="0"/>
                <a:cs typeface="Arial" pitchFamily="34" charset="0"/>
              </a:rPr>
              <a:t>社工</a:t>
            </a:r>
            <a:endParaRPr kumimoji="0" lang="en-US" altLang="zh-TW" sz="2400" b="1" dirty="0"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kumimoji="0" lang="en-US" altLang="zh-TW" sz="2400" b="1" dirty="0">
                <a:latin typeface="Arial" pitchFamily="34" charset="0"/>
                <a:cs typeface="Arial" pitchFamily="34" charset="0"/>
              </a:rPr>
              <a:t>(</a:t>
            </a:r>
            <a:r>
              <a:rPr kumimoji="0" lang="zh-TW" altLang="en-US" sz="2400" b="1" dirty="0">
                <a:latin typeface="Arial" pitchFamily="34" charset="0"/>
                <a:cs typeface="Arial" pitchFamily="34" charset="0"/>
              </a:rPr>
              <a:t>調查</a:t>
            </a:r>
            <a:r>
              <a:rPr kumimoji="0" lang="en-US" altLang="zh-TW" sz="2400" b="1" dirty="0">
                <a:latin typeface="Arial" pitchFamily="34" charset="0"/>
                <a:cs typeface="Arial" pitchFamily="34" charset="0"/>
              </a:rPr>
              <a:t>)</a:t>
            </a:r>
            <a:endParaRPr kumimoji="0" lang="zh-TW" altLang="zh-HK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kumimoji="0" lang="zh-TW" altLang="zh-HK" sz="2400" b="1" dirty="0">
              <a:latin typeface="Arial" pitchFamily="34" charset="0"/>
              <a:cs typeface="Arial" pitchFamily="34" charset="0"/>
            </a:endParaRPr>
          </a:p>
          <a:p>
            <a:pPr lvl="0" algn="ctr"/>
            <a:endParaRPr kumimoji="0" lang="zh-TW" altLang="zh-HK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7588511" y="3080190"/>
            <a:ext cx="1413593" cy="5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醫護人員</a:t>
            </a:r>
            <a:endParaRPr kumimoji="0" lang="zh-TW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674634" y="4168684"/>
            <a:ext cx="1850521" cy="1851116"/>
            <a:chOff x="1674634" y="4168684"/>
            <a:chExt cx="1850521" cy="1851116"/>
          </a:xfrm>
        </p:grpSpPr>
        <p:sp>
          <p:nvSpPr>
            <p:cNvPr id="82961" name="Oval 17"/>
            <p:cNvSpPr>
              <a:spLocks noChangeArrowheads="1"/>
            </p:cNvSpPr>
            <p:nvPr/>
          </p:nvSpPr>
          <p:spPr bwMode="auto">
            <a:xfrm>
              <a:off x="1674634" y="4168684"/>
              <a:ext cx="1850521" cy="1851116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2" name="矩形 1"/>
            <p:cNvSpPr/>
            <p:nvPr/>
          </p:nvSpPr>
          <p:spPr>
            <a:xfrm>
              <a:off x="1748038" y="4731603"/>
              <a:ext cx="167158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kumimoji="0" lang="zh-TW" altLang="en-US" sz="2400" b="1" dirty="0">
                  <a:latin typeface="Arial" pitchFamily="34" charset="0"/>
                  <a:cs typeface="Arial" pitchFamily="34" charset="0"/>
                </a:rPr>
                <a:t>其他專業人士</a:t>
              </a:r>
              <a:endParaRPr kumimoji="0" lang="zh-TW" altLang="zh-HK" sz="2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Oval 16"/>
          <p:cNvSpPr>
            <a:spLocks noChangeArrowheads="1"/>
          </p:cNvSpPr>
          <p:nvPr/>
        </p:nvSpPr>
        <p:spPr bwMode="auto">
          <a:xfrm>
            <a:off x="3733800" y="4735614"/>
            <a:ext cx="1850521" cy="1851116"/>
          </a:xfrm>
          <a:prstGeom prst="ellipse">
            <a:avLst/>
          </a:prstGeom>
          <a:solidFill>
            <a:srgbClr val="FFC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zh-TW" dirty="0"/>
          </a:p>
          <a:p>
            <a:r>
              <a:rPr lang="zh-TW" altLang="en-US" sz="4000" b="1" dirty="0">
                <a:solidFill>
                  <a:srgbClr val="FF0000"/>
                </a:solidFill>
                <a:latin typeface="+mj-ea"/>
                <a:ea typeface="+mj-ea"/>
              </a:rPr>
              <a:t>主席</a:t>
            </a:r>
            <a:endParaRPr lang="en-US" sz="40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04256" y="213285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sz="3200" b="1" dirty="0">
                <a:solidFill>
                  <a:srgbClr val="C00000"/>
                </a:solidFill>
                <a:latin typeface="+mn-ea"/>
                <a:ea typeface="+mn-ea"/>
              </a:rPr>
              <a:t>出席整個會議</a:t>
            </a:r>
            <a:endParaRPr lang="en-US" altLang="zh-TW" sz="3200" b="1" dirty="0">
              <a:solidFill>
                <a:srgbClr val="C00000"/>
              </a:solidFill>
              <a:latin typeface="+mn-ea"/>
              <a:ea typeface="+mn-ea"/>
            </a:endParaRPr>
          </a:p>
          <a:p>
            <a:pPr algn="ctr"/>
            <a:r>
              <a:rPr lang="zh-TW" altLang="en-US" sz="3200" b="1" dirty="0">
                <a:solidFill>
                  <a:srgbClr val="C00000"/>
                </a:solidFill>
                <a:latin typeface="+mn-ea"/>
                <a:ea typeface="+mn-ea"/>
              </a:rPr>
              <a:t>預備</a:t>
            </a:r>
            <a:r>
              <a:rPr lang="zh-TW" altLang="zh-HK" sz="3200" b="1" dirty="0" smtClean="0">
                <a:solidFill>
                  <a:srgbClr val="C00000"/>
                </a:solidFill>
                <a:latin typeface="+mn-ea"/>
                <a:ea typeface="+mn-ea"/>
              </a:rPr>
              <a:t>報告</a:t>
            </a:r>
            <a:endParaRPr lang="en-US" altLang="zh-TW" sz="32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algn="ctr"/>
            <a:r>
              <a:rPr lang="zh-TW" altLang="en-US" sz="3200" b="1" dirty="0" smtClean="0">
                <a:solidFill>
                  <a:srgbClr val="0000FF"/>
                </a:solidFill>
                <a:latin typeface="+mn-ea"/>
                <a:ea typeface="+mn-ea"/>
              </a:rPr>
              <a:t>參與討論</a:t>
            </a:r>
            <a:endParaRPr lang="en-US" altLang="zh-TW" sz="3200" b="1" dirty="0">
              <a:solidFill>
                <a:srgbClr val="0000FF"/>
              </a:solidFill>
              <a:latin typeface="+mn-ea"/>
              <a:ea typeface="+mn-ea"/>
            </a:endParaRPr>
          </a:p>
          <a:p>
            <a:pPr algn="ctr"/>
            <a:r>
              <a:rPr lang="zh-TW" altLang="zh-HK" sz="3200" b="1" dirty="0">
                <a:solidFill>
                  <a:srgbClr val="0000FF"/>
                </a:solidFill>
                <a:latin typeface="+mn-ea"/>
                <a:ea typeface="+mn-ea"/>
              </a:rPr>
              <a:t>協助執行會議的決定</a:t>
            </a:r>
            <a:endParaRPr lang="en-US" altLang="zh-TW" sz="32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2308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69925" y="116632"/>
            <a:ext cx="8016875" cy="1371600"/>
          </a:xfrm>
        </p:spPr>
        <p:txBody>
          <a:bodyPr/>
          <a:lstStyle/>
          <a:p>
            <a:pPr eaLnBrk="1" hangingPunct="1"/>
            <a:r>
              <a:rPr lang="zh-TW" altLang="en-US" b="1" dirty="0">
                <a:solidFill>
                  <a:srgbClr val="7030A0"/>
                </a:solidFill>
                <a:latin typeface="新細明體" charset="-120"/>
              </a:rPr>
              <a:t>跟進個案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440198" y="1495998"/>
            <a:ext cx="8280400" cy="5362001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按兒童及家人的需要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9900CC"/>
                </a:solidFill>
              </a:rPr>
              <a:t>個人</a:t>
            </a:r>
            <a:r>
              <a:rPr lang="zh-TW" altLang="en-US" b="1" dirty="0">
                <a:solidFill>
                  <a:srgbClr val="9900CC"/>
                </a:solidFill>
              </a:rPr>
              <a:t>、小組或家庭輔導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9900CC"/>
                </a:solidFill>
                <a:latin typeface="新細明體" pitchFamily="18" charset="-120"/>
              </a:rPr>
              <a:t>臨床</a:t>
            </a:r>
            <a:r>
              <a:rPr lang="zh-TW" altLang="en-US" b="1" dirty="0">
                <a:solidFill>
                  <a:srgbClr val="9900CC"/>
                </a:solidFill>
                <a:latin typeface="新細明體" pitchFamily="18" charset="-120"/>
              </a:rPr>
              <a:t>心理輔導</a:t>
            </a:r>
            <a:r>
              <a:rPr lang="zh-TW" altLang="en-US" b="1" dirty="0" smtClean="0">
                <a:solidFill>
                  <a:srgbClr val="9900CC"/>
                </a:solidFill>
                <a:latin typeface="新細明體" pitchFamily="18" charset="-120"/>
              </a:rPr>
              <a:t>服務</a:t>
            </a:r>
            <a:endParaRPr lang="en-US" altLang="zh-TW" b="1" dirty="0" smtClean="0">
              <a:solidFill>
                <a:srgbClr val="9900CC"/>
              </a:solidFill>
              <a:latin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9900CC"/>
                </a:solidFill>
                <a:latin typeface="新細明體" pitchFamily="18" charset="-120"/>
              </a:rPr>
              <a:t>醫療跟進</a:t>
            </a:r>
            <a:endParaRPr lang="zh-TW" altLang="en-US" b="1" dirty="0">
              <a:solidFill>
                <a:srgbClr val="9900CC"/>
              </a:solidFill>
              <a:latin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008000"/>
                </a:solidFill>
                <a:latin typeface="新細明體" pitchFamily="18" charset="-120"/>
              </a:rPr>
              <a:t>住宿</a:t>
            </a:r>
            <a:r>
              <a:rPr lang="zh-TW" altLang="en-US" b="1" dirty="0">
                <a:solidFill>
                  <a:srgbClr val="008000"/>
                </a:solidFill>
                <a:latin typeface="新細明體" pitchFamily="18" charset="-120"/>
              </a:rPr>
              <a:t>照顧，如寄養服務、兒童之家或院舍照顧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>
                <a:solidFill>
                  <a:srgbClr val="008000"/>
                </a:solidFill>
                <a:latin typeface="新細明體" pitchFamily="18" charset="-120"/>
              </a:rPr>
              <a:t>經濟、就學或其他實質援助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>
                <a:solidFill>
                  <a:srgbClr val="0000FF"/>
                </a:solidFill>
                <a:latin typeface="新細明體" pitchFamily="18" charset="-120"/>
              </a:rPr>
              <a:t>繼續支持兒童及家人準備出席法庭聆訊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>
                <a:solidFill>
                  <a:srgbClr val="0000FF"/>
                </a:solidFill>
                <a:latin typeface="新細明體" pitchFamily="18" charset="-120"/>
              </a:rPr>
              <a:t>執行法定監管令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與其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他跟進人員保持聯絡，並定期評估個案進展，確保有關兒童及家庭得到所需服務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022FDE1-AAAE-47AE-9154-23BCD4CBB405}" type="slidenum">
              <a:rPr lang="en-US" altLang="zh-TW" sz="1400" b="0" smtClean="0">
                <a:ea typeface="新細明體" charset="-12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69</a:t>
            </a:fld>
            <a:endParaRPr lang="en-US" altLang="zh-TW" sz="1400" b="0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64101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7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84680363"/>
              </p:ext>
            </p:extLst>
          </p:nvPr>
        </p:nvGraphicFramePr>
        <p:xfrm>
          <a:off x="838200" y="762000"/>
          <a:ext cx="7696200" cy="5410200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2706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身體虐待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性侵犯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2704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疏忽照顧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精神虐待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414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8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41526274"/>
              </p:ext>
            </p:extLst>
          </p:nvPr>
        </p:nvGraphicFramePr>
        <p:xfrm>
          <a:off x="838200" y="762000"/>
          <a:ext cx="7696200" cy="5410200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2706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身體虐待</a:t>
                      </a: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對兒童造成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身體傷害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或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痛苦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；</a:t>
                      </a:r>
                      <a:endParaRPr kumimoji="0" lang="en-US" altLang="zh-TW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包括非意外使用暴力、蓄意下毒、使窒息、灼傷、「照顧者假裝兒童生病求醫」等。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2704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肯定或合理地懷疑這些傷害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並非意外造成</a:t>
                      </a:r>
                      <a:endParaRPr kumimoji="0" lang="zh-TW" alt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40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9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3877500"/>
              </p:ext>
            </p:extLst>
          </p:nvPr>
        </p:nvGraphicFramePr>
        <p:xfrm>
          <a:off x="838200" y="762000"/>
          <a:ext cx="7696200" cy="5410200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2706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牽涉兒童的</a:t>
                      </a:r>
                      <a:r>
                        <a:rPr lang="zh-TW" altLang="en-US" sz="2400" b="1" u="none" dirty="0" smtClean="0">
                          <a:solidFill>
                            <a:srgbClr val="FF0000"/>
                          </a:solidFill>
                          <a:latin typeface="標楷體" pitchFamily="65" charset="-120"/>
                        </a:rPr>
                        <a:t>非法性活動</a:t>
                      </a:r>
                      <a:r>
                        <a:rPr lang="zh-TW" altLang="en-US" sz="2400" b="1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sz="24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(</a:t>
                      </a:r>
                      <a:r>
                        <a:rPr lang="zh-TW" altLang="en-US" sz="24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如強姦、口交</a:t>
                      </a:r>
                      <a:r>
                        <a:rPr lang="en-US" altLang="zh-TW" sz="24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)</a:t>
                      </a:r>
                      <a:r>
                        <a:rPr lang="zh-TW" altLang="en-US" sz="24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；</a:t>
                      </a:r>
                      <a:endParaRPr lang="en-US" altLang="zh-TW" sz="24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8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直接或間接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作出的性利用或侵犯</a:t>
                      </a: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例如製作色情物品</a:t>
                      </a: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；</a:t>
                      </a:r>
                      <a:endParaRPr lang="en-US" altLang="zh-TW" sz="2400" b="1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800" b="1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侵犯者可以是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其他成年人</a:t>
                      </a: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陌生人、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甚或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其他兒童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性侵犯</a:t>
                      </a: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2704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兒童</a:t>
                      </a:r>
                      <a:r>
                        <a:rPr lang="zh-TW" altLang="en-US" sz="2400" b="1" u="none" dirty="0" smtClean="0">
                          <a:solidFill>
                            <a:srgbClr val="FF0000"/>
                          </a:solidFill>
                          <a:latin typeface="標楷體" pitchFamily="65" charset="-120"/>
                        </a:rPr>
                        <a:t>不能作出知情同意</a:t>
                      </a:r>
                      <a:r>
                        <a:rPr lang="zh-TW" altLang="en-US" sz="24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的性活動；</a:t>
                      </a:r>
                      <a:endParaRPr lang="en-US" altLang="zh-TW" sz="24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4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800" b="1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以獎賞或其他方式引誘兒童加以侵犯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en-US" sz="2400" b="1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</a:rPr>
                        <a:t>有異於隨便的性關係</a:t>
                      </a:r>
                      <a:r>
                        <a:rPr lang="en-US" altLang="zh-TW" sz="24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(</a:t>
                      </a: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不涉及一方對另一方性方面的利用</a:t>
                      </a:r>
                      <a:r>
                        <a:rPr lang="en-US" altLang="zh-TW" sz="24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)</a:t>
                      </a: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。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720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1_預設簡報設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EE8905-B20B-421E-9BE6-65F1863AA65B}">
  <ds:schemaRefs>
    <ds:schemaRef ds:uri="http://www.w3.org/XML/1998/namespace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68B41E7-0D01-467F-A6CB-F824DBB6E9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8AC45D6-BB3C-49F5-B145-68BBA1B011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13749</TotalTime>
  <Words>3505</Words>
  <Application>Microsoft Office PowerPoint</Application>
  <PresentationFormat>如螢幕大小 (4:3)</PresentationFormat>
  <Paragraphs>579</Paragraphs>
  <Slides>69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69</vt:i4>
      </vt:variant>
    </vt:vector>
  </HeadingPairs>
  <TitlesOfParts>
    <vt:vector size="76" baseType="lpstr">
      <vt:lpstr>SimSun</vt:lpstr>
      <vt:lpstr>新細明體</vt:lpstr>
      <vt:lpstr>標楷體</vt:lpstr>
      <vt:lpstr>Arial</vt:lpstr>
      <vt:lpstr>Times New Roman</vt:lpstr>
      <vt:lpstr>Wingdings</vt:lpstr>
      <vt:lpstr>1_預設簡報設計</vt:lpstr>
      <vt:lpstr>及早識別及處理 懷疑虐待兒童個案</vt:lpstr>
      <vt:lpstr>PowerPoint 簡報</vt:lpstr>
      <vt:lpstr>處理虐待兒童問題的策略</vt:lpstr>
      <vt:lpstr>處理虐待兒童個案程序指引 (2015年修訂版)</vt:lpstr>
      <vt:lpstr>虐待兒童的定義</vt:lpstr>
      <vt:lpstr>虐待兒童的定義</vt:lpstr>
      <vt:lpstr>PowerPoint 簡報</vt:lpstr>
      <vt:lpstr>PowerPoint 簡報</vt:lpstr>
      <vt:lpstr>PowerPoint 簡報</vt:lpstr>
      <vt:lpstr>PowerPoint 簡報</vt:lpstr>
      <vt:lpstr>PowerPoint 簡報</vt:lpstr>
      <vt:lpstr>處理虐待兒童問題的策略</vt:lpstr>
      <vt:lpstr>有較大機會 發生虐待兒童問題的家庭 --及早識別，支援家庭 </vt:lpstr>
      <vt:lpstr>PowerPoint 簡報</vt:lpstr>
      <vt:lpstr>PowerPoint 簡報</vt:lpstr>
      <vt:lpstr>PowerPoint 簡報</vt:lpstr>
      <vt:lpstr>PowerPoint 簡報</vt:lpstr>
      <vt:lpstr>兒童身心全面發展服務 (CCDS)</vt:lpstr>
      <vt:lpstr>處理虐待兒童問題的策略</vt:lpstr>
      <vt:lpstr>多專業協作處理懷疑虐兒個案</vt:lpstr>
      <vt:lpstr>PowerPoint 簡報</vt:lpstr>
      <vt:lpstr>        識別可能受虐待的兒童</vt:lpstr>
      <vt:lpstr>可能發生虐兒事件的表徵  </vt:lpstr>
      <vt:lpstr>與各類虐待種類有關的表徵</vt:lpstr>
      <vt:lpstr>與各類虐待種類有關的表徵</vt:lpstr>
      <vt:lpstr>兒童遭身體虐待的表徵</vt:lpstr>
      <vt:lpstr>兒童遭性侵犯的表徵</vt:lpstr>
      <vt:lpstr>兒童遭性侵犯的表徵</vt:lpstr>
      <vt:lpstr>兒童遭性侵犯的表徵</vt:lpstr>
      <vt:lpstr>兒童遭疏忽照顧的表徵</vt:lpstr>
      <vt:lpstr>兒童遭疏忽照顧的表徵</vt:lpstr>
      <vt:lpstr>兒童遭疏忽照顧的表徵</vt:lpstr>
      <vt:lpstr>獨留在家是否疏忽照顧?</vt:lpstr>
      <vt:lpstr>懷疑照顧者濫用藥物／吸毒</vt:lpstr>
      <vt:lpstr>兒童遭精神虐待的表徵</vt:lpstr>
      <vt:lpstr>兒童遭精神虐待的表徵</vt:lpstr>
      <vt:lpstr>兒童遭精神虐待的表徵</vt:lpstr>
      <vt:lpstr>PowerPoint 簡報</vt:lpstr>
      <vt:lpstr>PowerPoint 簡報</vt:lpstr>
      <vt:lpstr>初步評估個案</vt:lpstr>
      <vt:lpstr>負責評估的工作人員</vt:lpstr>
      <vt:lpstr>負責評估的工作人員</vt:lpstr>
      <vt:lpstr>其他機構工作人員／專業人士</vt:lpstr>
      <vt:lpstr>為評估個案搜集資料</vt:lpstr>
      <vt:lpstr>初步提問事件技巧</vt:lpstr>
      <vt:lpstr>初步提問技巧</vt:lpstr>
      <vt:lpstr>為評估個案搜集資料</vt:lpstr>
      <vt:lpstr>為評估個案搜集資料</vt:lpstr>
      <vt:lpstr>為評估個案搜集資料</vt:lpstr>
      <vt:lpstr>搜集資料方式</vt:lpstr>
      <vt:lpstr>如懷疑兒童身體受傷</vt:lpstr>
      <vt:lpstr>如懷疑兒童受性侵犯</vt:lpstr>
      <vt:lpstr>與家長會面／聯絡</vt:lpstr>
      <vt:lpstr>與家長會面／聯絡</vt:lpstr>
      <vt:lpstr>注意事項</vt:lpstr>
      <vt:lpstr>是否需要即時採取行動保護兒童? </vt:lpstr>
      <vt:lpstr>解釋處理程序</vt:lpstr>
      <vt:lpstr>解釋處理程序</vt:lpstr>
      <vt:lpstr>解釋處理程序</vt:lpstr>
      <vt:lpstr>PowerPoint 簡報</vt:lpstr>
      <vt:lpstr>PowerPoint 簡報</vt:lpstr>
      <vt:lpstr>PowerPoint 簡報</vt:lpstr>
      <vt:lpstr>轉介個案予保護家庭及兒童服務課 進行社會背景調查</vt:lpstr>
      <vt:lpstr>轉介個案予保護家庭及兒童服務課 進行社會背景調查</vt:lpstr>
      <vt:lpstr>社會背景調查 - 目的</vt:lpstr>
      <vt:lpstr>PowerPoint 簡報</vt:lpstr>
      <vt:lpstr>「保護懷疑受虐待兒童多專業個案會議」</vt:lpstr>
      <vt:lpstr>會議成員</vt:lpstr>
      <vt:lpstr>跟進個案</vt:lpstr>
    </vt:vector>
  </TitlesOfParts>
  <Company>Social Welfare Department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chanmanlok</dc:creator>
  <cp:lastModifiedBy>TSE, Ngar-yee Ivy</cp:lastModifiedBy>
  <cp:revision>702</cp:revision>
  <cp:lastPrinted>2018-01-19T05:01:59Z</cp:lastPrinted>
  <dcterms:created xsi:type="dcterms:W3CDTF">2005-12-20T04:07:20Z</dcterms:created>
  <dcterms:modified xsi:type="dcterms:W3CDTF">2018-11-19T02:40:50Z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