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4" r:id="rId4"/>
  </p:sldMasterIdLst>
  <p:notesMasterIdLst>
    <p:notesMasterId r:id="rId53"/>
  </p:notesMasterIdLst>
  <p:handoutMasterIdLst>
    <p:handoutMasterId r:id="rId54"/>
  </p:handoutMasterIdLst>
  <p:sldIdLst>
    <p:sldId id="329" r:id="rId5"/>
    <p:sldId id="822" r:id="rId6"/>
    <p:sldId id="611" r:id="rId7"/>
    <p:sldId id="612" r:id="rId8"/>
    <p:sldId id="615" r:id="rId9"/>
    <p:sldId id="616" r:id="rId10"/>
    <p:sldId id="623" r:id="rId11"/>
    <p:sldId id="935" r:id="rId12"/>
    <p:sldId id="937" r:id="rId13"/>
    <p:sldId id="936" r:id="rId14"/>
    <p:sldId id="938" r:id="rId15"/>
    <p:sldId id="939" r:id="rId16"/>
    <p:sldId id="930" r:id="rId17"/>
    <p:sldId id="931" r:id="rId18"/>
    <p:sldId id="932" r:id="rId19"/>
    <p:sldId id="933" r:id="rId20"/>
    <p:sldId id="913" r:id="rId21"/>
    <p:sldId id="914" r:id="rId22"/>
    <p:sldId id="946" r:id="rId23"/>
    <p:sldId id="786" r:id="rId24"/>
    <p:sldId id="859" r:id="rId25"/>
    <p:sldId id="940" r:id="rId26"/>
    <p:sldId id="941" r:id="rId27"/>
    <p:sldId id="943" r:id="rId28"/>
    <p:sldId id="944" r:id="rId29"/>
    <p:sldId id="787" r:id="rId30"/>
    <p:sldId id="945" r:id="rId31"/>
    <p:sldId id="915" r:id="rId32"/>
    <p:sldId id="923" r:id="rId33"/>
    <p:sldId id="924" r:id="rId34"/>
    <p:sldId id="925" r:id="rId35"/>
    <p:sldId id="926" r:id="rId36"/>
    <p:sldId id="866" r:id="rId37"/>
    <p:sldId id="867" r:id="rId38"/>
    <p:sldId id="791" r:id="rId39"/>
    <p:sldId id="792" r:id="rId40"/>
    <p:sldId id="793" r:id="rId41"/>
    <p:sldId id="794" r:id="rId42"/>
    <p:sldId id="795" r:id="rId43"/>
    <p:sldId id="796" r:id="rId44"/>
    <p:sldId id="769" r:id="rId45"/>
    <p:sldId id="881" r:id="rId46"/>
    <p:sldId id="799" r:id="rId47"/>
    <p:sldId id="802" r:id="rId48"/>
    <p:sldId id="813" r:id="rId49"/>
    <p:sldId id="814" r:id="rId50"/>
    <p:sldId id="820" r:id="rId51"/>
    <p:sldId id="766" r:id="rId52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CC"/>
    <a:srgbClr val="008000"/>
    <a:srgbClr val="352CF2"/>
    <a:srgbClr val="996600"/>
    <a:srgbClr val="FF3300"/>
    <a:srgbClr val="CC0099"/>
    <a:srgbClr val="D5682B"/>
    <a:srgbClr val="FF6600"/>
    <a:srgbClr val="D7901D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97948" autoAdjust="0"/>
  </p:normalViewPr>
  <p:slideViewPr>
    <p:cSldViewPr>
      <p:cViewPr varScale="1">
        <p:scale>
          <a:sx n="83" d="100"/>
          <a:sy n="83" d="100"/>
        </p:scale>
        <p:origin x="10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___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18%20Jan-Sep%20CP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shunpan\Desktop\CCA%20010620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2018%20Jan-Sep%20CP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shunpan\Desktop\CCA%20PowerPoint\CCA%2001062018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shunpan\Desktop\CCA%20PowerPoint\CCA%200106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20774850442619"/>
          <c:y val="0.11365315670392885"/>
          <c:w val="0.83665318641378394"/>
          <c:h val="0.7366430185005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2.4211545578794692E-3"/>
                  <c:y val="1.0711772765989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343-4A8E-9FE9-B140B5348A6A}"/>
                </c:ext>
              </c:extLst>
            </c:dLbl>
            <c:dLbl>
              <c:idx val="1"/>
              <c:layout>
                <c:manualLayout>
                  <c:x val="1.3722755262549093E-3"/>
                  <c:y val="-5.05291078769025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43-4A8E-9FE9-B140B5348A6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工作表1!$A$1:$C$1</c:f>
              <c:strCache>
                <c:ptCount val="3"/>
                <c:pt idx="0">
                  <c:v>2016年</c:v>
                </c:pt>
                <c:pt idx="1">
                  <c:v>2017年</c:v>
                </c:pt>
                <c:pt idx="2">
                  <c:v>2018年1月-9月</c:v>
                </c:pt>
              </c:strCache>
            </c:strRef>
          </c:cat>
          <c:val>
            <c:numRef>
              <c:f>工作表1!$A$2:$C$2</c:f>
              <c:numCache>
                <c:formatCode>General</c:formatCode>
                <c:ptCount val="3"/>
                <c:pt idx="0">
                  <c:v>892</c:v>
                </c:pt>
                <c:pt idx="1">
                  <c:v>947</c:v>
                </c:pt>
                <c:pt idx="2">
                  <c:v>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43-4A8E-9FE9-B140B5348A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3211936"/>
        <c:axId val="263216416"/>
      </c:barChart>
      <c:catAx>
        <c:axId val="263211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3216416"/>
        <c:crosses val="autoZero"/>
        <c:auto val="1"/>
        <c:lblAlgn val="ctr"/>
        <c:lblOffset val="100"/>
        <c:noMultiLvlLbl val="0"/>
      </c:catAx>
      <c:valAx>
        <c:axId val="263216416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63211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Gill Sans MT" panose="020B0502020104020203" pitchFamily="34" charset="0"/>
          <a:ea typeface="微軟正黑體" panose="020B0604030504040204" pitchFamily="34" charset="-120"/>
        </a:defRPr>
      </a:pPr>
      <a:endParaRPr lang="zh-HK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P.16!$B$1</c:f>
              <c:strCache>
                <c:ptCount val="1"/>
                <c:pt idx="0">
                  <c:v>2016年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P.16!$A$2:$A$6</c:f>
              <c:strCache>
                <c:ptCount val="5"/>
                <c:pt idx="0">
                  <c:v>身體虐待</c:v>
                </c:pt>
                <c:pt idx="1">
                  <c:v>疏忽照顧</c:v>
                </c:pt>
                <c:pt idx="2">
                  <c:v>性侵犯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P.16!$B$2:$B$6</c:f>
              <c:numCache>
                <c:formatCode>General</c:formatCode>
                <c:ptCount val="5"/>
                <c:pt idx="0">
                  <c:v>378</c:v>
                </c:pt>
                <c:pt idx="1">
                  <c:v>182</c:v>
                </c:pt>
                <c:pt idx="2">
                  <c:v>294</c:v>
                </c:pt>
                <c:pt idx="3">
                  <c:v>10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C-4F7D-BDC6-819D2D396342}"/>
            </c:ext>
          </c:extLst>
        </c:ser>
        <c:ser>
          <c:idx val="1"/>
          <c:order val="1"/>
          <c:tx>
            <c:strRef>
              <c:f>P.16!$C$1</c:f>
              <c:strCache>
                <c:ptCount val="1"/>
                <c:pt idx="0">
                  <c:v>2017年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P.16!$A$2:$A$6</c:f>
              <c:strCache>
                <c:ptCount val="5"/>
                <c:pt idx="0">
                  <c:v>身體虐待</c:v>
                </c:pt>
                <c:pt idx="1">
                  <c:v>疏忽照顧</c:v>
                </c:pt>
                <c:pt idx="2">
                  <c:v>性侵犯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P.16!$C$2:$C$6</c:f>
              <c:numCache>
                <c:formatCode>General</c:formatCode>
                <c:ptCount val="5"/>
                <c:pt idx="0">
                  <c:v>374</c:v>
                </c:pt>
                <c:pt idx="1">
                  <c:v>229</c:v>
                </c:pt>
                <c:pt idx="2">
                  <c:v>315</c:v>
                </c:pt>
                <c:pt idx="3">
                  <c:v>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1C-4F7D-BDC6-819D2D396342}"/>
            </c:ext>
          </c:extLst>
        </c:ser>
        <c:ser>
          <c:idx val="2"/>
          <c:order val="2"/>
          <c:tx>
            <c:strRef>
              <c:f>P.16!$D$1</c:f>
              <c:strCache>
                <c:ptCount val="1"/>
                <c:pt idx="0">
                  <c:v>2018年1月-9月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P.16!$A$2:$A$6</c:f>
              <c:strCache>
                <c:ptCount val="5"/>
                <c:pt idx="0">
                  <c:v>身體虐待</c:v>
                </c:pt>
                <c:pt idx="1">
                  <c:v>疏忽照顧</c:v>
                </c:pt>
                <c:pt idx="2">
                  <c:v>性侵犯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P.16!$D$2:$D$6</c:f>
              <c:numCache>
                <c:formatCode>General</c:formatCode>
                <c:ptCount val="5"/>
                <c:pt idx="0">
                  <c:v>378</c:v>
                </c:pt>
                <c:pt idx="1">
                  <c:v>178</c:v>
                </c:pt>
                <c:pt idx="2">
                  <c:v>209</c:v>
                </c:pt>
                <c:pt idx="3">
                  <c:v>7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CD-4B04-B72C-07A6CC8C11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3932752"/>
        <c:axId val="263932192"/>
      </c:barChart>
      <c:catAx>
        <c:axId val="263932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3932192"/>
        <c:crosses val="autoZero"/>
        <c:auto val="1"/>
        <c:lblAlgn val="ctr"/>
        <c:lblOffset val="100"/>
        <c:noMultiLvlLbl val="0"/>
      </c:catAx>
      <c:valAx>
        <c:axId val="263932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639327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Gill Sans MT" panose="020B0502020104020203" pitchFamily="34" charset="0"/>
        </a:defRPr>
      </a:pPr>
      <a:endParaRPr lang="zh-H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9043971580077"/>
          <c:y val="0.12790021499278373"/>
          <c:w val="0.45448855355940843"/>
          <c:h val="0.54120719415278584"/>
        </c:manualLayout>
      </c:layout>
      <c:pieChart>
        <c:varyColors val="1"/>
        <c:ser>
          <c:idx val="0"/>
          <c:order val="0"/>
          <c:tx>
            <c:strRef>
              <c:f>'Chart 1'!$C$9</c:f>
              <c:strCache>
                <c:ptCount val="1"/>
                <c:pt idx="0">
                  <c:v>2017年</c:v>
                </c:pt>
              </c:strCache>
            </c:strRef>
          </c:tx>
          <c:dLbls>
            <c:dLbl>
              <c:idx val="0"/>
              <c:layout>
                <c:manualLayout>
                  <c:x val="-3.4388662697608763E-2"/>
                  <c:y val="-0.14509435107565208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</a:defRPr>
                  </a:pPr>
                  <a:endParaRPr lang="zh-H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53-4486-B1E9-F45B24DBAA0F}"/>
                </c:ext>
              </c:extLst>
            </c:dLbl>
            <c:dLbl>
              <c:idx val="1"/>
              <c:layout>
                <c:manualLayout>
                  <c:x val="-0.16371939065594018"/>
                  <c:y val="-4.61879799655716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53-4486-B1E9-F45B24DBAA0F}"/>
                </c:ext>
              </c:extLst>
            </c:dLbl>
            <c:dLbl>
              <c:idx val="2"/>
              <c:layout>
                <c:manualLayout>
                  <c:x val="-1.2716073116419153E-2"/>
                  <c:y val="2.8134037644228478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</a:defRPr>
                  </a:pPr>
                  <a:endParaRPr lang="zh-H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D53-4486-B1E9-F45B24DBAA0F}"/>
                </c:ext>
              </c:extLst>
            </c:dLbl>
            <c:dLbl>
              <c:idx val="3"/>
              <c:layout>
                <c:manualLayout>
                  <c:x val="-3.814821934925746E-2"/>
                  <c:y val="8.4845168643618173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53-4486-B1E9-F45B24DBAA0F}"/>
                </c:ext>
              </c:extLst>
            </c:dLbl>
            <c:dLbl>
              <c:idx val="4"/>
              <c:layout>
                <c:manualLayout>
                  <c:x val="8.9012511814934081E-2"/>
                  <c:y val="-5.626807528845695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D53-4486-B1E9-F45B24DBAA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zh-HK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'Chart 1'!$A$10:$A$14</c:f>
              <c:strCache>
                <c:ptCount val="5"/>
                <c:pt idx="0">
                  <c:v>身體虐待</c:v>
                </c:pt>
                <c:pt idx="1">
                  <c:v>疏忽照顧</c:v>
                </c:pt>
                <c:pt idx="2">
                  <c:v>性侵犯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1'!$C$10:$C$14</c:f>
              <c:numCache>
                <c:formatCode>0.0%</c:formatCode>
                <c:ptCount val="5"/>
                <c:pt idx="0">
                  <c:v>0.39493136219640973</c:v>
                </c:pt>
                <c:pt idx="1">
                  <c:v>0.24181626187961985</c:v>
                </c:pt>
                <c:pt idx="2">
                  <c:v>0.33262935586061249</c:v>
                </c:pt>
                <c:pt idx="3">
                  <c:v>5.279831045406547E-3</c:v>
                </c:pt>
                <c:pt idx="4">
                  <c:v>2.5343189017951427E-2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53-4486-B1E9-F45B24DBAA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75191257818899"/>
          <c:y val="0.17740743231258904"/>
          <c:w val="0.43967449999095709"/>
          <c:h val="0.66336854384600541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2.1480655896114902E-2"/>
                  <c:y val="-0.32545263001966646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</a:defRPr>
                  </a:pPr>
                  <a:endParaRPr lang="zh-H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9F1-4D0A-BC80-F734F76F7DEE}"/>
                </c:ext>
              </c:extLst>
            </c:dLbl>
            <c:dLbl>
              <c:idx val="1"/>
              <c:layout>
                <c:manualLayout>
                  <c:x val="-0.1637194413738966"/>
                  <c:y val="-1.4067018822114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9F1-4D0A-BC80-F734F76F7DEE}"/>
                </c:ext>
              </c:extLst>
            </c:dLbl>
            <c:dLbl>
              <c:idx val="2"/>
              <c:layout>
                <c:manualLayout>
                  <c:x val="-1.2716073116419153E-2"/>
                  <c:y val="2.8134037644228478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</a:defRPr>
                  </a:pPr>
                  <a:endParaRPr lang="zh-H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9F1-4D0A-BC80-F734F76F7DEE}"/>
                </c:ext>
              </c:extLst>
            </c:dLbl>
            <c:dLbl>
              <c:idx val="3"/>
              <c:layout>
                <c:manualLayout>
                  <c:x val="-3.814821934925746E-2"/>
                  <c:y val="8.4845168643618173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9F1-4D0A-BC80-F734F76F7DEE}"/>
                </c:ext>
              </c:extLst>
            </c:dLbl>
            <c:dLbl>
              <c:idx val="4"/>
              <c:layout>
                <c:manualLayout>
                  <c:x val="8.9012511814934081E-2"/>
                  <c:y val="-5.626807528845695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9F1-4D0A-BC80-F734F76F7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zh-HK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P.15!$A$3:$A$7</c:f>
              <c:strCache>
                <c:ptCount val="5"/>
                <c:pt idx="0">
                  <c:v>身體虐待</c:v>
                </c:pt>
                <c:pt idx="1">
                  <c:v>疏忽照顧</c:v>
                </c:pt>
                <c:pt idx="2">
                  <c:v>性侵犯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P.15!$B$3:$B$7</c:f>
              <c:numCache>
                <c:formatCode>0.0%</c:formatCode>
                <c:ptCount val="5"/>
                <c:pt idx="0">
                  <c:v>0.47699999999999998</c:v>
                </c:pt>
                <c:pt idx="1">
                  <c:v>0.224</c:v>
                </c:pt>
                <c:pt idx="2">
                  <c:v>0.26400000000000001</c:v>
                </c:pt>
                <c:pt idx="3">
                  <c:v>8.9999999999999993E-3</c:v>
                </c:pt>
                <c:pt idx="4">
                  <c:v>2.5999999999999999E-2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F1-4D0A-BC80-F734F76F7D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64554797263742E-2"/>
          <c:y val="6.2549053262539678E-2"/>
          <c:w val="0.80222588852309318"/>
          <c:h val="0.82244373508059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9'!$B$14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4846005350763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FB-46D7-A380-E692C173D8D5}"/>
                </c:ext>
              </c:extLst>
            </c:dLbl>
            <c:dLbl>
              <c:idx val="2"/>
              <c:layout>
                <c:manualLayout>
                  <c:x val="-4.7685274186571825E-3"/>
                  <c:y val="-2.7557707901749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FB-46D7-A380-E692C173D8D5}"/>
                </c:ext>
              </c:extLst>
            </c:dLbl>
            <c:dLbl>
              <c:idx val="4"/>
              <c:layout>
                <c:manualLayout>
                  <c:x val="-2.0663618814181123E-2"/>
                  <c:y val="-2.7557707901749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FB-46D7-A380-E692C173D8D5}"/>
                </c:ext>
              </c:extLst>
            </c:dLbl>
            <c:dLbl>
              <c:idx val="5"/>
              <c:layout>
                <c:manualLayout>
                  <c:x val="-1.907410967462873E-2"/>
                  <c:y val="-5.5115415803498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FB-46D7-A380-E692C173D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zh-H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 9'!$A$15:$A$20</c:f>
              <c:strCache>
                <c:ptCount val="6"/>
                <c:pt idx="0">
                  <c:v>0-2歲</c:v>
                </c:pt>
                <c:pt idx="1">
                  <c:v>3-5歲</c:v>
                </c:pt>
                <c:pt idx="2">
                  <c:v>6-8歲</c:v>
                </c:pt>
                <c:pt idx="3">
                  <c:v>9-11歲</c:v>
                </c:pt>
                <c:pt idx="4">
                  <c:v>12-14歲</c:v>
                </c:pt>
                <c:pt idx="5">
                  <c:v>15-17歲</c:v>
                </c:pt>
              </c:strCache>
            </c:strRef>
          </c:cat>
          <c:val>
            <c:numRef>
              <c:f>'Chart 9'!$B$15:$B$20</c:f>
              <c:numCache>
                <c:formatCode>0.0%</c:formatCode>
                <c:ptCount val="6"/>
                <c:pt idx="0">
                  <c:v>0.17713004484304934</c:v>
                </c:pt>
                <c:pt idx="1">
                  <c:v>0.11659192825112108</c:v>
                </c:pt>
                <c:pt idx="2">
                  <c:v>0.17152466367713004</c:v>
                </c:pt>
                <c:pt idx="3">
                  <c:v>0.19282511210762332</c:v>
                </c:pt>
                <c:pt idx="4">
                  <c:v>0.21748878923766815</c:v>
                </c:pt>
                <c:pt idx="5">
                  <c:v>0.12443946188340807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FB-46D7-A380-E692C173D8D5}"/>
            </c:ext>
          </c:extLst>
        </c:ser>
        <c:ser>
          <c:idx val="1"/>
          <c:order val="1"/>
          <c:tx>
            <c:strRef>
              <c:f>'Chart 9'!$D$14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895091395523942E-3"/>
                  <c:y val="2.7557707901749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FB-46D7-A380-E692C173D8D5}"/>
                </c:ext>
              </c:extLst>
            </c:dLbl>
            <c:dLbl>
              <c:idx val="1"/>
              <c:layout>
                <c:manualLayout>
                  <c:x val="1.112656397686676E-2"/>
                  <c:y val="2.7557707901749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FB-46D7-A380-E692C173D8D5}"/>
                </c:ext>
              </c:extLst>
            </c:dLbl>
            <c:dLbl>
              <c:idx val="2"/>
              <c:layout>
                <c:manualLayout>
                  <c:x val="1.7484600535076337E-2"/>
                  <c:y val="5.51154158034992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FB-46D7-A380-E692C173D8D5}"/>
                </c:ext>
              </c:extLst>
            </c:dLbl>
            <c:dLbl>
              <c:idx val="3"/>
              <c:layout>
                <c:manualLayout>
                  <c:x val="1.907410967462873E-2"/>
                  <c:y val="-5.5115415803498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FB-46D7-A380-E692C173D8D5}"/>
                </c:ext>
              </c:extLst>
            </c:dLbl>
            <c:dLbl>
              <c:idx val="4"/>
              <c:layout>
                <c:manualLayout>
                  <c:x val="1.112656397686676E-2"/>
                  <c:y val="-1.377907094070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FB-46D7-A380-E692C173D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zh-H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'Chart 9'!$A$15:$A$20</c:f>
              <c:strCache>
                <c:ptCount val="6"/>
                <c:pt idx="0">
                  <c:v>0-2歲</c:v>
                </c:pt>
                <c:pt idx="1">
                  <c:v>3-5歲</c:v>
                </c:pt>
                <c:pt idx="2">
                  <c:v>6-8歲</c:v>
                </c:pt>
                <c:pt idx="3">
                  <c:v>9-11歲</c:v>
                </c:pt>
                <c:pt idx="4">
                  <c:v>12-14歲</c:v>
                </c:pt>
                <c:pt idx="5">
                  <c:v>15-17歲</c:v>
                </c:pt>
              </c:strCache>
            </c:strRef>
          </c:cat>
          <c:val>
            <c:numRef>
              <c:f>'Chart 9'!$D$15:$D$20</c:f>
              <c:numCache>
                <c:formatCode>0.0%</c:formatCode>
                <c:ptCount val="6"/>
                <c:pt idx="0">
                  <c:v>0.23442449841605068</c:v>
                </c:pt>
                <c:pt idx="1">
                  <c:v>9.6092925026399156E-2</c:v>
                </c:pt>
                <c:pt idx="2">
                  <c:v>0.16578669482576558</c:v>
                </c:pt>
                <c:pt idx="3">
                  <c:v>0.13410770855332629</c:v>
                </c:pt>
                <c:pt idx="4">
                  <c:v>0.2238648363252376</c:v>
                </c:pt>
                <c:pt idx="5">
                  <c:v>0.1457233368532207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FB-46D7-A380-E692C173D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5189104"/>
        <c:axId val="265189664"/>
      </c:barChart>
      <c:catAx>
        <c:axId val="265189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zh-HK"/>
          </a:p>
        </c:txPr>
        <c:crossAx val="265189664"/>
        <c:crosses val="autoZero"/>
        <c:auto val="1"/>
        <c:lblAlgn val="ctr"/>
        <c:lblOffset val="100"/>
        <c:noMultiLvlLbl val="0"/>
      </c:catAx>
      <c:valAx>
        <c:axId val="26518966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zh-HK"/>
          </a:p>
        </c:txPr>
        <c:crossAx val="26518910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500"/>
          </a:pPr>
          <a:endParaRPr lang="zh-HK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10'!$A$3</c:f>
              <c:strCache>
                <c:ptCount val="1"/>
                <c:pt idx="0">
                  <c:v>0-2歲</c:v>
                </c:pt>
              </c:strCache>
            </c:strRef>
          </c:tx>
          <c:invertIfNegative val="0"/>
          <c:cat>
            <c:strRef>
              <c:f>'Chart 10'!$H$2:$L$2</c:f>
              <c:strCache>
                <c:ptCount val="5"/>
                <c:pt idx="0">
                  <c:v>身體虐待</c:v>
                </c:pt>
                <c:pt idx="1">
                  <c:v>性侵犯</c:v>
                </c:pt>
                <c:pt idx="2">
                  <c:v>疏忽照顧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10'!$H$3:$L$3</c:f>
              <c:numCache>
                <c:formatCode>General</c:formatCode>
                <c:ptCount val="5"/>
                <c:pt idx="0">
                  <c:v>46</c:v>
                </c:pt>
                <c:pt idx="1">
                  <c:v>3</c:v>
                </c:pt>
                <c:pt idx="2">
                  <c:v>167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FF-48CA-8123-4F2384C47427}"/>
            </c:ext>
          </c:extLst>
        </c:ser>
        <c:ser>
          <c:idx val="1"/>
          <c:order val="1"/>
          <c:tx>
            <c:strRef>
              <c:f>'Chart 10'!$A$4</c:f>
              <c:strCache>
                <c:ptCount val="1"/>
                <c:pt idx="0">
                  <c:v>3-5歲</c:v>
                </c:pt>
              </c:strCache>
            </c:strRef>
          </c:tx>
          <c:invertIfNegative val="0"/>
          <c:cat>
            <c:strRef>
              <c:f>'Chart 10'!$H$2:$L$2</c:f>
              <c:strCache>
                <c:ptCount val="5"/>
                <c:pt idx="0">
                  <c:v>身體虐待</c:v>
                </c:pt>
                <c:pt idx="1">
                  <c:v>性侵犯</c:v>
                </c:pt>
                <c:pt idx="2">
                  <c:v>疏忽照顧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10'!$H$4:$L$4</c:f>
              <c:numCache>
                <c:formatCode>General</c:formatCode>
                <c:ptCount val="5"/>
                <c:pt idx="0">
                  <c:v>54</c:v>
                </c:pt>
                <c:pt idx="1">
                  <c:v>15</c:v>
                </c:pt>
                <c:pt idx="2">
                  <c:v>19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FF-48CA-8123-4F2384C47427}"/>
            </c:ext>
          </c:extLst>
        </c:ser>
        <c:ser>
          <c:idx val="2"/>
          <c:order val="2"/>
          <c:tx>
            <c:strRef>
              <c:f>'Chart 10'!$A$5</c:f>
              <c:strCache>
                <c:ptCount val="1"/>
                <c:pt idx="0">
                  <c:v>6-8歲</c:v>
                </c:pt>
              </c:strCache>
            </c:strRef>
          </c:tx>
          <c:invertIfNegative val="0"/>
          <c:cat>
            <c:strRef>
              <c:f>'Chart 10'!$H$2:$L$2</c:f>
              <c:strCache>
                <c:ptCount val="5"/>
                <c:pt idx="0">
                  <c:v>身體虐待</c:v>
                </c:pt>
                <c:pt idx="1">
                  <c:v>性侵犯</c:v>
                </c:pt>
                <c:pt idx="2">
                  <c:v>疏忽照顧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10'!$H$5:$L$5</c:f>
              <c:numCache>
                <c:formatCode>General</c:formatCode>
                <c:ptCount val="5"/>
                <c:pt idx="0">
                  <c:v>103</c:v>
                </c:pt>
                <c:pt idx="1">
                  <c:v>25</c:v>
                </c:pt>
                <c:pt idx="2">
                  <c:v>20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FF-48CA-8123-4F2384C47427}"/>
            </c:ext>
          </c:extLst>
        </c:ser>
        <c:ser>
          <c:idx val="3"/>
          <c:order val="3"/>
          <c:tx>
            <c:strRef>
              <c:f>'Chart 10'!$A$6</c:f>
              <c:strCache>
                <c:ptCount val="1"/>
                <c:pt idx="0">
                  <c:v>9-11歲</c:v>
                </c:pt>
              </c:strCache>
            </c:strRef>
          </c:tx>
          <c:invertIfNegative val="0"/>
          <c:cat>
            <c:strRef>
              <c:f>'Chart 10'!$H$2:$L$2</c:f>
              <c:strCache>
                <c:ptCount val="5"/>
                <c:pt idx="0">
                  <c:v>身體虐待</c:v>
                </c:pt>
                <c:pt idx="1">
                  <c:v>性侵犯</c:v>
                </c:pt>
                <c:pt idx="2">
                  <c:v>疏忽照顧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10'!$H$6:$L$6</c:f>
              <c:numCache>
                <c:formatCode>General</c:formatCode>
                <c:ptCount val="5"/>
                <c:pt idx="0">
                  <c:v>73</c:v>
                </c:pt>
                <c:pt idx="1">
                  <c:v>38</c:v>
                </c:pt>
                <c:pt idx="2">
                  <c:v>10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FF-48CA-8123-4F2384C47427}"/>
            </c:ext>
          </c:extLst>
        </c:ser>
        <c:ser>
          <c:idx val="4"/>
          <c:order val="4"/>
          <c:tx>
            <c:strRef>
              <c:f>'Chart 10'!$A$7</c:f>
              <c:strCache>
                <c:ptCount val="1"/>
                <c:pt idx="0">
                  <c:v>12-14歲</c:v>
                </c:pt>
              </c:strCache>
            </c:strRef>
          </c:tx>
          <c:invertIfNegative val="0"/>
          <c:cat>
            <c:strRef>
              <c:f>'Chart 10'!$H$2:$L$2</c:f>
              <c:strCache>
                <c:ptCount val="5"/>
                <c:pt idx="0">
                  <c:v>身體虐待</c:v>
                </c:pt>
                <c:pt idx="1">
                  <c:v>性侵犯</c:v>
                </c:pt>
                <c:pt idx="2">
                  <c:v>疏忽照顧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10'!$H$7:$L$7</c:f>
              <c:numCache>
                <c:formatCode>General</c:formatCode>
                <c:ptCount val="5"/>
                <c:pt idx="0">
                  <c:v>66</c:v>
                </c:pt>
                <c:pt idx="1">
                  <c:v>132</c:v>
                </c:pt>
                <c:pt idx="2">
                  <c:v>12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FF-48CA-8123-4F2384C47427}"/>
            </c:ext>
          </c:extLst>
        </c:ser>
        <c:ser>
          <c:idx val="5"/>
          <c:order val="5"/>
          <c:tx>
            <c:strRef>
              <c:f>'Chart 10'!$A$8</c:f>
              <c:strCache>
                <c:ptCount val="1"/>
                <c:pt idx="0">
                  <c:v>15-17歲</c:v>
                </c:pt>
              </c:strCache>
            </c:strRef>
          </c:tx>
          <c:invertIfNegative val="0"/>
          <c:cat>
            <c:strRef>
              <c:f>'Chart 10'!$H$2:$L$2</c:f>
              <c:strCache>
                <c:ptCount val="5"/>
                <c:pt idx="0">
                  <c:v>身體虐待</c:v>
                </c:pt>
                <c:pt idx="1">
                  <c:v>性侵犯</c:v>
                </c:pt>
                <c:pt idx="2">
                  <c:v>疏忽照顧</c:v>
                </c:pt>
                <c:pt idx="3">
                  <c:v>精神虐待</c:v>
                </c:pt>
                <c:pt idx="4">
                  <c:v>多種虐待</c:v>
                </c:pt>
              </c:strCache>
            </c:strRef>
          </c:cat>
          <c:val>
            <c:numRef>
              <c:f>'Chart 10'!$H$8:$L$8</c:f>
              <c:numCache>
                <c:formatCode>General</c:formatCode>
                <c:ptCount val="5"/>
                <c:pt idx="0">
                  <c:v>32</c:v>
                </c:pt>
                <c:pt idx="1">
                  <c:v>102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FF-48CA-8123-4F2384C474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4320672"/>
        <c:axId val="264321232"/>
      </c:barChart>
      <c:catAx>
        <c:axId val="264320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zh-HK"/>
          </a:p>
        </c:txPr>
        <c:crossAx val="264321232"/>
        <c:crosses val="autoZero"/>
        <c:auto val="1"/>
        <c:lblAlgn val="ctr"/>
        <c:lblOffset val="100"/>
        <c:noMultiLvlLbl val="0"/>
      </c:catAx>
      <c:valAx>
        <c:axId val="26432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zh-HK"/>
          </a:p>
        </c:txPr>
        <c:crossAx val="2643206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500"/>
          </a:pPr>
          <a:endParaRPr lang="zh-HK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0.61061</cdr:x>
      <cdr:y>0.04414</cdr:y>
    </cdr:from>
    <cdr:to>
      <cdr:x>0.71518</cdr:x>
      <cdr:y>0.15264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4523914" y="200248"/>
          <a:ext cx="774745" cy="492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HK" sz="2000" b="1" dirty="0">
              <a:solidFill>
                <a:srgbClr val="00B050"/>
              </a:solidFill>
            </a:rPr>
            <a:t>6.2%</a:t>
          </a:r>
          <a:endParaRPr lang="zh-HK" altLang="en-US" sz="20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0.57362</cdr:x>
      <cdr:y>0.04535</cdr:y>
    </cdr:from>
    <cdr:to>
      <cdr:x>0.60914</cdr:x>
      <cdr:y>0.12471</cdr:y>
    </cdr:to>
    <cdr:sp macro="" textlink="">
      <cdr:nvSpPr>
        <cdr:cNvPr id="3" name="向上箭號 2"/>
        <cdr:cNvSpPr/>
      </cdr:nvSpPr>
      <cdr:spPr>
        <a:xfrm xmlns:a="http://schemas.openxmlformats.org/drawingml/2006/main">
          <a:off x="4249859" y="205708"/>
          <a:ext cx="263179" cy="36004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zh-HK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457200"/>
          <a:endParaRPr lang="zh-HK" altLang="en-US">
            <a:solidFill>
              <a:prstClr val="white"/>
            </a:solidFill>
          </a:endParaRPr>
        </a:p>
      </cdr:txBody>
    </cdr:sp>
  </cdr:relSizeAnchor>
  <cdr:relSizeAnchor xmlns:cdr="http://schemas.openxmlformats.org/drawingml/2006/chartDrawing">
    <cdr:from>
      <cdr:x>0.61061</cdr:x>
      <cdr:y>0.04414</cdr:y>
    </cdr:from>
    <cdr:to>
      <cdr:x>0.71518</cdr:x>
      <cdr:y>0.15264</cdr:y>
    </cdr:to>
    <cdr:sp macro="" textlink="">
      <cdr:nvSpPr>
        <cdr:cNvPr id="4" name="文字方塊 1"/>
        <cdr:cNvSpPr txBox="1"/>
      </cdr:nvSpPr>
      <cdr:spPr>
        <a:xfrm xmlns:a="http://schemas.openxmlformats.org/drawingml/2006/main">
          <a:off x="4523914" y="200248"/>
          <a:ext cx="774745" cy="492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HK" sz="2000" b="1" dirty="0">
              <a:solidFill>
                <a:srgbClr val="00B050"/>
              </a:solidFill>
            </a:rPr>
            <a:t>6.2%</a:t>
          </a:r>
          <a:endParaRPr lang="zh-HK" altLang="en-US" sz="20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0.57362</cdr:x>
      <cdr:y>0.04535</cdr:y>
    </cdr:from>
    <cdr:to>
      <cdr:x>0.60914</cdr:x>
      <cdr:y>0.12471</cdr:y>
    </cdr:to>
    <cdr:sp macro="" textlink="">
      <cdr:nvSpPr>
        <cdr:cNvPr id="5" name="向上箭號 2"/>
        <cdr:cNvSpPr/>
      </cdr:nvSpPr>
      <cdr:spPr>
        <a:xfrm xmlns:a="http://schemas.openxmlformats.org/drawingml/2006/main">
          <a:off x="4249859" y="205708"/>
          <a:ext cx="263179" cy="360040"/>
        </a:xfrm>
        <a:prstGeom xmlns:a="http://schemas.openxmlformats.org/drawingml/2006/main" prst="upArrow">
          <a:avLst/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zh-HK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457200"/>
          <a:endParaRPr lang="zh-HK" altLang="en-US">
            <a:solidFill>
              <a:prstClr val="white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t" anchorCtr="0" compatLnSpc="1">
            <a:prstTxWarp prst="textNoShape">
              <a:avLst/>
            </a:prstTxWarp>
          </a:bodyPr>
          <a:lstStyle>
            <a:lvl1pPr defTabSz="907955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t" anchorCtr="0" compatLnSpc="1">
            <a:prstTxWarp prst="textNoShape">
              <a:avLst/>
            </a:prstTxWarp>
          </a:bodyPr>
          <a:lstStyle>
            <a:lvl1pPr algn="r" defTabSz="907955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257"/>
            <a:ext cx="2944813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b" anchorCtr="0" compatLnSpc="1">
            <a:prstTxWarp prst="textNoShape">
              <a:avLst/>
            </a:prstTxWarp>
          </a:bodyPr>
          <a:lstStyle>
            <a:lvl1pPr defTabSz="907955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257"/>
            <a:ext cx="2944812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b" anchorCtr="0" compatLnSpc="1">
            <a:prstTxWarp prst="textNoShape">
              <a:avLst/>
            </a:prstTxWarp>
          </a:bodyPr>
          <a:lstStyle>
            <a:lvl1pPr algn="r" defTabSz="907955">
              <a:defRPr sz="1200"/>
            </a:lvl1pPr>
          </a:lstStyle>
          <a:p>
            <a:pPr>
              <a:defRPr/>
            </a:pPr>
            <a:fld id="{07ECEDD2-1AE3-4182-A4C2-8CCEBFA191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458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t" anchorCtr="0" compatLnSpc="1">
            <a:prstTxWarp prst="textNoShape">
              <a:avLst/>
            </a:prstTxWarp>
          </a:bodyPr>
          <a:lstStyle>
            <a:lvl1pPr defTabSz="907955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t" anchorCtr="0" compatLnSpc="1">
            <a:prstTxWarp prst="textNoShape">
              <a:avLst/>
            </a:prstTxWarp>
          </a:bodyPr>
          <a:lstStyle>
            <a:lvl1pPr algn="r" defTabSz="907955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5631"/>
            <a:ext cx="4984750" cy="4469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257"/>
            <a:ext cx="2944813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b" anchorCtr="0" compatLnSpc="1">
            <a:prstTxWarp prst="textNoShape">
              <a:avLst/>
            </a:prstTxWarp>
          </a:bodyPr>
          <a:lstStyle>
            <a:lvl1pPr defTabSz="907955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257"/>
            <a:ext cx="2944812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19" rIns="91441" bIns="45719" numCol="1" anchor="b" anchorCtr="0" compatLnSpc="1">
            <a:prstTxWarp prst="textNoShape">
              <a:avLst/>
            </a:prstTxWarp>
          </a:bodyPr>
          <a:lstStyle>
            <a:lvl1pPr algn="r" defTabSz="907955">
              <a:defRPr sz="1200"/>
            </a:lvl1pPr>
          </a:lstStyle>
          <a:p>
            <a:pPr>
              <a:defRPr/>
            </a:pPr>
            <a:fld id="{5BD43359-AEA2-46DA-A830-C1FCFD2D81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3280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245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875" indent="-285721" defTabSz="922245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2884" indent="-228576" defTabSz="922245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037" indent="-228576" defTabSz="922245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191" indent="-228576" defTabSz="922245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345" indent="-228576" defTabSz="92224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498" indent="-228576" defTabSz="92224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8652" indent="-228576" defTabSz="92224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5805" indent="-228576" defTabSz="92224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651E5BB4-F155-43A0-92B0-E5677D7F2078}" type="slidenum">
              <a:rPr lang="en-US" altLang="zh-TW">
                <a:ea typeface="新細明體" pitchFamily="18" charset="-120"/>
              </a:rPr>
              <a:pPr eaLnBrk="1" hangingPunct="1"/>
              <a:t>13</a:t>
            </a:fld>
            <a:endParaRPr lang="en-US" altLang="zh-TW">
              <a:ea typeface="新細明體" pitchFamily="18" charset="-12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8804"/>
            <a:ext cx="5438775" cy="4464764"/>
          </a:xfrm>
          <a:noFill/>
        </p:spPr>
        <p:txBody>
          <a:bodyPr/>
          <a:lstStyle/>
          <a:p>
            <a:pPr eaLnBrk="1" hangingPunct="1"/>
            <a:endParaRPr lang="zh-HK" altLang="zh-HK" smtClean="0"/>
          </a:p>
        </p:txBody>
      </p:sp>
    </p:spTree>
    <p:extLst>
      <p:ext uri="{BB962C8B-B14F-4D97-AF65-F5344CB8AC3E}">
        <p14:creationId xmlns:p14="http://schemas.microsoft.com/office/powerpoint/2010/main" val="357605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4715631"/>
            <a:ext cx="5438775" cy="4469527"/>
          </a:xfrm>
          <a:noFill/>
        </p:spPr>
        <p:txBody>
          <a:bodyPr/>
          <a:lstStyle/>
          <a:p>
            <a:pPr eaLnBrk="1" hangingPunct="1"/>
            <a:endParaRPr lang="zh-HK" altLang="zh-HK" smtClean="0"/>
          </a:p>
        </p:txBody>
      </p:sp>
    </p:spTree>
    <p:extLst>
      <p:ext uri="{BB962C8B-B14F-4D97-AF65-F5344CB8AC3E}">
        <p14:creationId xmlns:p14="http://schemas.microsoft.com/office/powerpoint/2010/main" val="3022311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4717219"/>
            <a:ext cx="5438775" cy="4466351"/>
          </a:xfrm>
          <a:noFill/>
        </p:spPr>
        <p:txBody>
          <a:bodyPr/>
          <a:lstStyle/>
          <a:p>
            <a:pPr eaLnBrk="1" hangingPunct="1"/>
            <a:endParaRPr lang="zh-HK" altLang="zh-HK" smtClean="0"/>
          </a:p>
        </p:txBody>
      </p:sp>
    </p:spTree>
    <p:extLst>
      <p:ext uri="{BB962C8B-B14F-4D97-AF65-F5344CB8AC3E}">
        <p14:creationId xmlns:p14="http://schemas.microsoft.com/office/powerpoint/2010/main" val="3895078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D43359-AEA2-46DA-A830-C1FCFD2D812C}" type="slidenum">
              <a:rPr lang="en-US" altLang="zh-TW" smtClean="0"/>
              <a:pPr>
                <a:defRPr/>
              </a:pPr>
              <a:t>46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5856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68107F-F36F-4625-830C-97B1BB32039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FE82BC-75CA-4E6C-B392-B30CF5A6B52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9F2E9-A347-42BE-B173-8CFC292FE5D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按一下以編輯母片標題樣式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1042416" y="2313432"/>
            <a:ext cx="3419857" cy="349300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r>
              <a:t>按一下以編輯母片文字樣式</a:t>
            </a:r>
          </a:p>
          <a:p>
            <a:pPr lvl="1"/>
            <a:r>
              <a:t>第二層</a:t>
            </a:r>
          </a:p>
          <a:p>
            <a:pPr lvl="2"/>
            <a:r>
              <a:t>第三層</a:t>
            </a:r>
          </a:p>
          <a:p>
            <a:pPr lvl="3"/>
            <a:r>
              <a:t>第四層</a:t>
            </a:r>
          </a:p>
          <a:p>
            <a:pPr lvl="4"/>
            <a:r>
              <a:t>第五層</a:t>
            </a:r>
          </a:p>
        </p:txBody>
      </p:sp>
      <p:sp>
        <p:nvSpPr>
          <p:cNvPr id="125" name="Shape 1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81665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57022-3BC3-48E4-B739-5FC496BB635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8A8A3-B764-4FF4-9008-CC52AB5DC9B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7F460-1C4D-4E09-9EA7-7A98E698849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1F56FB-DF2F-4094-8CD7-F5111FCFC99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65842-DE91-435D-94FB-4F9BE1B724C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DF536-9D81-4B0C-A01F-87E86F28456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F4D13-D7B0-4C09-A50D-FF7D3E53C79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D8BD9-4A45-448A-AD95-0F14BAFD530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A88E56A-B864-4916-9E53-382AD7515BE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406011" cy="2232248"/>
          </a:xfrm>
        </p:spPr>
        <p:txBody>
          <a:bodyPr anchor="t">
            <a:normAutofit fontScale="90000"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68000"/>
              <a:defRPr/>
            </a:pPr>
            <a:r>
              <a:rPr lang="zh-TW" altLang="en-US" sz="4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辨識、介入及</a:t>
            </a:r>
            <a:r>
              <a:rPr lang="zh-TW" altLang="en-US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支援</a:t>
            </a:r>
            <a:r>
              <a:rPr lang="en-US" altLang="zh-TW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懷疑</a:t>
            </a:r>
            <a:r>
              <a:rPr lang="zh-TW" altLang="en-US" sz="4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受性侵犯的</a:t>
            </a:r>
            <a:r>
              <a:rPr lang="zh-TW" altLang="en-US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學童</a:t>
            </a:r>
            <a:r>
              <a:rPr lang="en-US" altLang="zh-TW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</a:br>
            <a:endParaRPr lang="zh-HK" altLang="en-US" sz="4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976" y="3789040"/>
            <a:ext cx="8964488" cy="23042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2018</a:t>
            </a:r>
            <a:r>
              <a:rPr lang="zh-HK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年</a:t>
            </a:r>
            <a:r>
              <a:rPr lang="en-US" altLang="zh-HK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</a:t>
            </a:r>
            <a:r>
              <a:rPr lang="zh-HK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月</a:t>
            </a:r>
            <a:r>
              <a:rPr lang="en-US" altLang="zh-HK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</a:t>
            </a:r>
            <a:r>
              <a:rPr lang="zh-HK" alt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日</a:t>
            </a:r>
            <a:endParaRPr lang="en-US" altLang="zh-TW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F9DC6E9D-5BFB-4B76-9C94-BD247DE0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個案種類</a:t>
            </a:r>
            <a:endParaRPr lang="zh-HK" altLang="en-US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68909"/>
              </p:ext>
            </p:extLst>
          </p:nvPr>
        </p:nvGraphicFramePr>
        <p:xfrm>
          <a:off x="-828600" y="2492896"/>
          <a:ext cx="6120680" cy="51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 dirty="0">
              <a:solidFill>
                <a:srgbClr val="ED8428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88CE-F845-4416-AFC6-3D94148EEE04}" type="slidenum">
              <a:rPr lang="zh-HK" altLang="en-US" smtClean="0">
                <a:solidFill>
                  <a:srgbClr val="ED8428"/>
                </a:solidFill>
              </a:rPr>
              <a:pPr/>
              <a:t>10</a:t>
            </a:fld>
            <a:endParaRPr lang="zh-HK" altLang="en-US">
              <a:solidFill>
                <a:srgbClr val="ED8428"/>
              </a:solidFill>
            </a:endParaRPr>
          </a:p>
        </p:txBody>
      </p:sp>
      <p:graphicFrame>
        <p:nvGraphicFramePr>
          <p:cNvPr id="7" name="內容版面配置區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47297"/>
              </p:ext>
            </p:extLst>
          </p:nvPr>
        </p:nvGraphicFramePr>
        <p:xfrm>
          <a:off x="3563888" y="2492896"/>
          <a:ext cx="61926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611560" y="200658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/>
              <a:t>2017</a:t>
            </a:r>
            <a:r>
              <a:rPr lang="zh-TW" altLang="en-US" sz="2800" dirty="0"/>
              <a:t>年</a:t>
            </a:r>
            <a:endParaRPr lang="zh-HK" altLang="en-US" sz="28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860032" y="200658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 smtClean="0"/>
              <a:t>2018</a:t>
            </a:r>
            <a:r>
              <a:rPr lang="zh-TW" altLang="en-US" sz="2800" dirty="0" smtClean="0"/>
              <a:t>年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月至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月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8696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受</a:t>
            </a:r>
            <a:r>
              <a:rPr lang="zh-TW" altLang="en-US" dirty="0"/>
              <a:t>虐</a:t>
            </a:r>
            <a:r>
              <a:rPr lang="zh-TW" altLang="en-US" dirty="0" smtClean="0"/>
              <a:t>兒童年齡分佈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en-US" altLang="zh-TW" dirty="0"/>
              <a:t>(2017</a:t>
            </a:r>
            <a:r>
              <a:rPr lang="zh-TW" altLang="en-US" dirty="0"/>
              <a:t>年</a:t>
            </a:r>
            <a:r>
              <a:rPr lang="en-US" altLang="zh-TW"/>
              <a:t>)</a:t>
            </a:r>
            <a:endParaRPr lang="zh-HK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241056"/>
              </p:ext>
            </p:extLst>
          </p:nvPr>
        </p:nvGraphicFramePr>
        <p:xfrm>
          <a:off x="581025" y="1988840"/>
          <a:ext cx="7989888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向上箭號 8"/>
          <p:cNvSpPr/>
          <p:nvPr/>
        </p:nvSpPr>
        <p:spPr>
          <a:xfrm>
            <a:off x="1785990" y="1876151"/>
            <a:ext cx="360040" cy="36004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88CE-F845-4416-AFC6-3D94148EEE04}" type="slidenum">
              <a:rPr lang="zh-HK" altLang="en-US" smtClean="0">
                <a:solidFill>
                  <a:srgbClr val="ED8428"/>
                </a:solidFill>
              </a:rPr>
              <a:pPr/>
              <a:t>11</a:t>
            </a:fld>
            <a:endParaRPr lang="zh-HK" altLang="en-US">
              <a:solidFill>
                <a:srgbClr val="ED84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55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119956"/>
              </p:ext>
            </p:extLst>
          </p:nvPr>
        </p:nvGraphicFramePr>
        <p:xfrm>
          <a:off x="581025" y="2227262"/>
          <a:ext cx="7989888" cy="4298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受虐兒童年齡及個案</a:t>
            </a:r>
            <a:r>
              <a:rPr lang="zh-TW" altLang="en-US" dirty="0" smtClean="0"/>
              <a:t>種類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 </a:t>
            </a:r>
            <a:r>
              <a:rPr lang="en-US" altLang="zh-TW" dirty="0"/>
              <a:t>(2017</a:t>
            </a:r>
            <a:r>
              <a:rPr lang="zh-TW" altLang="en-US" dirty="0" smtClean="0"/>
              <a:t>年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pic>
        <p:nvPicPr>
          <p:cNvPr id="7" name="圖形 6" descr="警告">
            <a:extLst>
              <a:ext uri="{FF2B5EF4-FFF2-40B4-BE49-F238E27FC236}">
                <a16:creationId xmlns:a16="http://schemas.microsoft.com/office/drawing/2014/main" id="{A5A83FD7-2586-49A8-B602-25764D908F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3648" y="3356992"/>
            <a:ext cx="504056" cy="504056"/>
          </a:xfrm>
          <a:prstGeom prst="rect">
            <a:avLst/>
          </a:prstGeom>
        </p:spPr>
      </p:pic>
      <p:pic>
        <p:nvPicPr>
          <p:cNvPr id="16" name="圖形 15" descr="警告">
            <a:extLst>
              <a:ext uri="{FF2B5EF4-FFF2-40B4-BE49-F238E27FC236}">
                <a16:creationId xmlns:a16="http://schemas.microsoft.com/office/drawing/2014/main" id="{0183DC95-0F21-471A-B5F7-6BFB460CEF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24745" y="2144007"/>
            <a:ext cx="504056" cy="504056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1A80FACC-FE0D-4E5F-9545-10A9F0A30090}"/>
              </a:ext>
            </a:extLst>
          </p:cNvPr>
          <p:cNvSpPr txBox="1"/>
          <p:nvPr/>
        </p:nvSpPr>
        <p:spPr>
          <a:xfrm>
            <a:off x="3506671" y="1806269"/>
            <a:ext cx="102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zh-HK" b="1" dirty="0">
                <a:solidFill>
                  <a:prstClr val="black"/>
                </a:solidFill>
              </a:rPr>
              <a:t>0-2</a:t>
            </a:r>
            <a:r>
              <a:rPr lang="zh-HK" altLang="en-US" b="1" dirty="0">
                <a:solidFill>
                  <a:prstClr val="black"/>
                </a:solidFill>
              </a:rPr>
              <a:t>歲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D2BFD30F-E1C1-43AA-89C6-5999864D4279}"/>
              </a:ext>
            </a:extLst>
          </p:cNvPr>
          <p:cNvSpPr txBox="1"/>
          <p:nvPr/>
        </p:nvSpPr>
        <p:spPr>
          <a:xfrm>
            <a:off x="1384986" y="2978779"/>
            <a:ext cx="102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zh-HK" b="1" dirty="0">
                <a:solidFill>
                  <a:prstClr val="black"/>
                </a:solidFill>
              </a:rPr>
              <a:t>6-8</a:t>
            </a:r>
            <a:r>
              <a:rPr lang="zh-HK" altLang="en-US" b="1" dirty="0">
                <a:solidFill>
                  <a:prstClr val="black"/>
                </a:solidFill>
              </a:rPr>
              <a:t>歲</a:t>
            </a:r>
          </a:p>
        </p:txBody>
      </p:sp>
      <p:pic>
        <p:nvPicPr>
          <p:cNvPr id="8" name="圖形 6" descr="警告">
            <a:extLst>
              <a:ext uri="{FF2B5EF4-FFF2-40B4-BE49-F238E27FC236}">
                <a16:creationId xmlns:a16="http://schemas.microsoft.com/office/drawing/2014/main" id="{A5A83FD7-2586-49A8-B602-25764D908F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87824" y="2844511"/>
            <a:ext cx="504056" cy="504056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D2BFD30F-E1C1-43AA-89C6-5999864D4279}"/>
              </a:ext>
            </a:extLst>
          </p:cNvPr>
          <p:cNvSpPr txBox="1"/>
          <p:nvPr/>
        </p:nvSpPr>
        <p:spPr>
          <a:xfrm>
            <a:off x="2735397" y="2544461"/>
            <a:ext cx="102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zh-HK" b="1" dirty="0" smtClean="0">
                <a:solidFill>
                  <a:prstClr val="black"/>
                </a:solidFill>
              </a:rPr>
              <a:t>12-14</a:t>
            </a:r>
            <a:r>
              <a:rPr lang="zh-HK" altLang="en-US" b="1" dirty="0" smtClean="0">
                <a:solidFill>
                  <a:prstClr val="black"/>
                </a:solidFill>
              </a:rPr>
              <a:t>歲</a:t>
            </a:r>
            <a:endParaRPr lang="zh-HK" altLang="en-US" b="1" dirty="0">
              <a:solidFill>
                <a:prstClr val="black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88CE-F845-4416-AFC6-3D94148EEE04}" type="slidenum">
              <a:rPr lang="zh-HK" altLang="en-US" smtClean="0">
                <a:solidFill>
                  <a:srgbClr val="ED8428"/>
                </a:solidFill>
              </a:rPr>
              <a:pPr/>
              <a:t>12</a:t>
            </a:fld>
            <a:endParaRPr lang="zh-HK" altLang="en-US">
              <a:solidFill>
                <a:srgbClr val="ED84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4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632700" cy="1871936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 smtClean="0">
                <a:solidFill>
                  <a:srgbClr val="352CF2"/>
                </a:solidFill>
              </a:rPr>
              <a:t>性侵犯</a:t>
            </a:r>
            <a:r>
              <a:rPr lang="en-US" altLang="zh-TW" sz="4800" b="1" dirty="0" err="1" smtClean="0">
                <a:solidFill>
                  <a:srgbClr val="352CF2"/>
                </a:solidFill>
              </a:rPr>
              <a:t>與其他</a:t>
            </a:r>
            <a:r>
              <a:rPr lang="zh-TW" altLang="en-US" sz="4800" b="1" dirty="0" smtClean="0">
                <a:solidFill>
                  <a:srgbClr val="352CF2"/>
                </a:solidFill>
              </a:rPr>
              <a:t>類別</a:t>
            </a:r>
            <a:r>
              <a:rPr lang="zh-TW" altLang="en-US" sz="4800" b="1" dirty="0">
                <a:solidFill>
                  <a:srgbClr val="352CF2"/>
                </a:solidFill>
              </a:rPr>
              <a:t>虐兒</a:t>
            </a:r>
            <a:r>
              <a:rPr lang="en-US" altLang="zh-TW" sz="4800" dirty="0" smtClean="0">
                <a:solidFill>
                  <a:srgbClr val="352CF2"/>
                </a:solidFill>
              </a:rPr>
              <a:t/>
            </a:r>
            <a:br>
              <a:rPr lang="en-US" altLang="zh-TW" sz="4800" dirty="0" smtClean="0">
                <a:solidFill>
                  <a:srgbClr val="352CF2"/>
                </a:solidFill>
              </a:rPr>
            </a:br>
            <a:r>
              <a:rPr lang="zh-TW" altLang="en-US" b="1" dirty="0" smtClean="0">
                <a:solidFill>
                  <a:srgbClr val="CC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比較</a:t>
            </a:r>
            <a:endParaRPr lang="zh-TW" altLang="en-US" b="1" dirty="0">
              <a:solidFill>
                <a:srgbClr val="CC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856656"/>
              </p:ext>
            </p:extLst>
          </p:nvPr>
        </p:nvGraphicFramePr>
        <p:xfrm>
          <a:off x="539552" y="2060848"/>
          <a:ext cx="8136904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610"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其他類別的虐兒</a:t>
                      </a:r>
                      <a:endParaRPr lang="zh-HK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兒童性侵犯</a:t>
                      </a:r>
                      <a:endParaRPr lang="zh-HK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9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外在表徵</a:t>
                      </a:r>
                      <a:r>
                        <a:rPr lang="zh-HK" altLang="en-US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顯而可見</a:t>
                      </a:r>
                      <a:endParaRPr lang="en-US" altLang="zh-HK" sz="3200" b="1" dirty="0" smtClean="0">
                        <a:solidFill>
                          <a:srgbClr val="FF33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表徵</a:t>
                      </a:r>
                      <a:r>
                        <a:rPr lang="zh-HK" altLang="en-US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不明顯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容易</a:t>
                      </a: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被識別揭發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HK" altLang="en-US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難以</a:t>
                      </a: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被識別揭發</a:t>
                      </a:r>
                      <a:endParaRPr lang="zh-HK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2147">
                <a:tc>
                  <a:txBody>
                    <a:bodyPr/>
                    <a:lstStyle/>
                    <a:p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受害兒童</a:t>
                      </a:r>
                      <a:r>
                        <a:rPr lang="zh-HK" altLang="en-US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難以</a:t>
                      </a: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否認或隱瞞事實</a:t>
                      </a:r>
                      <a:endParaRPr lang="en-US" altLang="zh-HK" sz="3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受害兒童</a:t>
                      </a:r>
                      <a:r>
                        <a:rPr lang="en-US" altLang="zh-HK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</a:t>
                      </a:r>
                      <a:r>
                        <a:rPr lang="zh-HK" altLang="en-US" sz="3200" b="1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</a:t>
                      </a:r>
                      <a:r>
                        <a:rPr lang="zh-HK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否認或隱瞞事實</a:t>
                      </a:r>
                      <a:endParaRPr lang="en-US" altLang="zh-HK" sz="3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63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zh-HK" altLang="en-US" sz="3200" b="1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主要靠</a:t>
                      </a:r>
                      <a:r>
                        <a:rPr kumimoji="0" lang="zh-HK" altLang="en-US" sz="3200" b="1" kern="1200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外顯證據</a:t>
                      </a:r>
                      <a:endParaRPr kumimoji="0" lang="zh-HK" altLang="en-US" sz="3200" b="1" kern="1200" dirty="0">
                        <a:solidFill>
                          <a:srgbClr val="FF33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zh-HK" altLang="en-US" sz="3200" b="1" kern="1200" dirty="0" smtClean="0">
                          <a:solidFill>
                            <a:schemeClr val="dk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主要靠</a:t>
                      </a:r>
                      <a:r>
                        <a:rPr kumimoji="0" lang="zh-HK" altLang="en-US" sz="3200" b="1" kern="1200" dirty="0" smtClean="0">
                          <a:solidFill>
                            <a:srgbClr val="FF33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兒童陳述</a:t>
                      </a:r>
                      <a:endParaRPr kumimoji="0" lang="zh-HK" altLang="en-US" sz="3200" b="1" kern="1200" dirty="0">
                        <a:solidFill>
                          <a:srgbClr val="FF33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426695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idx="1"/>
          </p:nvPr>
        </p:nvSpPr>
        <p:spPr>
          <a:xfrm>
            <a:off x="1043608" y="2204864"/>
            <a:ext cx="7772401" cy="3705225"/>
          </a:xfrm>
          <a:prstGeom prst="rect">
            <a:avLst/>
          </a:prstGeom>
        </p:spPr>
        <p:txBody>
          <a:bodyPr/>
          <a:lstStyle/>
          <a:p>
            <a:pPr marL="228600" lvl="2" indent="457200">
              <a:spcBef>
                <a:spcPts val="400"/>
              </a:spcBef>
              <a:buSzTx/>
              <a:buNone/>
              <a:defRPr sz="2000"/>
            </a:pPr>
            <a:endParaRPr dirty="0"/>
          </a:p>
          <a:p>
            <a:pPr>
              <a:spcBef>
                <a:spcPts val="800"/>
              </a:spcBef>
              <a:defRPr sz="36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兒童有異常表現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36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兒童自己透露</a:t>
            </a:r>
            <a:endParaRPr sz="4000" b="1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800"/>
              </a:spcBef>
              <a:defRPr sz="36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有人目擊案件發生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36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在調查其他案件時揭發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sz="4900" b="1" dirty="0" err="1">
                <a:solidFill>
                  <a:srgbClr val="FF6600"/>
                </a:solidFill>
                <a:latin typeface="+mn-ea"/>
                <a:ea typeface="+mn-ea"/>
                <a:sym typeface="Helvetica"/>
              </a:rPr>
              <a:t>案件通常怎樣被揭發</a:t>
            </a:r>
            <a:r>
              <a:rPr dirty="0">
                <a:solidFill>
                  <a:srgbClr val="FF6600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14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989876039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/>
          </p:cNvSpPr>
          <p:nvPr>
            <p:ph type="title"/>
          </p:nvPr>
        </p:nvSpPr>
        <p:spPr>
          <a:xfrm>
            <a:off x="1058565" y="692696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sz="4600" b="1">
                <a:solidFill>
                  <a:srgbClr val="000000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b="1" dirty="0">
                <a:effectLst>
                  <a:outerShdw blurRad="38100" dist="38100" dir="2700000" rotWithShape="0">
                    <a:srgbClr val="C0C0C0"/>
                  </a:outerShdw>
                </a:effectLst>
                <a:latin typeface="+mj-ea"/>
                <a:cs typeface="華康簡黑"/>
                <a:sym typeface="華康簡黑"/>
              </a:rPr>
              <a:t>兒童性</a:t>
            </a:r>
            <a:r>
              <a:rPr lang="zh-HK" altLang="en-US" b="1" dirty="0" smtClean="0">
                <a:effectLst>
                  <a:outerShdw blurRad="38100" dist="38100" dir="2700000" rotWithShape="0">
                    <a:srgbClr val="C0C0C0"/>
                  </a:outerShdw>
                </a:effectLst>
                <a:latin typeface="+mj-ea"/>
                <a:cs typeface="華康簡黑"/>
                <a:sym typeface="華康簡黑"/>
              </a:rPr>
              <a:t>侵犯</a:t>
            </a:r>
            <a:r>
              <a:rPr sz="49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sym typeface="華康簡黑"/>
              </a:rPr>
              <a:t>揭發</a:t>
            </a:r>
            <a:r>
              <a:rPr sz="4900" b="1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sym typeface="Helvetica"/>
              </a:rPr>
              <a:t>過程</a:t>
            </a:r>
            <a:r>
              <a:rPr sz="4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sym typeface="新細明體"/>
              </a:rPr>
              <a:t> </a:t>
            </a:r>
            <a:endParaRPr sz="49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  <a:sym typeface="新細明體"/>
            </a:endParaRPr>
          </a:p>
        </p:txBody>
      </p:sp>
      <p:sp>
        <p:nvSpPr>
          <p:cNvPr id="308" name="Shape 308"/>
          <p:cNvSpPr/>
          <p:nvPr/>
        </p:nvSpPr>
        <p:spPr>
          <a:xfrm>
            <a:off x="1143000" y="3657600"/>
            <a:ext cx="7315201" cy="0"/>
          </a:xfrm>
          <a:prstGeom prst="line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9" name="Shape 309"/>
          <p:cNvSpPr/>
          <p:nvPr/>
        </p:nvSpPr>
        <p:spPr>
          <a:xfrm>
            <a:off x="914400" y="2362200"/>
            <a:ext cx="91306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rgbClr val="FF0066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b="1" dirty="0" err="1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Helvetica"/>
              </a:rPr>
              <a:t>沒有</a:t>
            </a:r>
            <a:endParaRPr b="1" dirty="0">
              <a:solidFill>
                <a:srgbClr val="008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Helvetica"/>
            </a:endParaRPr>
          </a:p>
        </p:txBody>
      </p:sp>
      <p:sp>
        <p:nvSpPr>
          <p:cNvPr id="310" name="Shape 310"/>
          <p:cNvSpPr/>
          <p:nvPr/>
        </p:nvSpPr>
        <p:spPr>
          <a:xfrm>
            <a:off x="4419600" y="2362200"/>
            <a:ext cx="91306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rgbClr val="FF0066"/>
                </a:solidFill>
                <a:latin typeface="新細明體"/>
                <a:ea typeface="新細明體"/>
                <a:cs typeface="新細明體"/>
                <a:sym typeface="新細明體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b="1" dirty="0" err="1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/>
              </a:rPr>
              <a:t>部份</a:t>
            </a:r>
            <a:endParaRPr b="1" dirty="0">
              <a:solidFill>
                <a:srgbClr val="008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新細明體"/>
            </a:endParaRPr>
          </a:p>
        </p:txBody>
      </p:sp>
      <p:sp>
        <p:nvSpPr>
          <p:cNvPr id="311" name="Shape 311"/>
          <p:cNvSpPr/>
          <p:nvPr/>
        </p:nvSpPr>
        <p:spPr>
          <a:xfrm>
            <a:off x="7848600" y="2362200"/>
            <a:ext cx="91306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solidFill>
                  <a:srgbClr val="FF0066"/>
                </a:solidFill>
                <a:latin typeface="新細明體"/>
                <a:ea typeface="新細明體"/>
                <a:cs typeface="新細明體"/>
                <a:sym typeface="新細明體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b="1" dirty="0" err="1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/>
              </a:rPr>
              <a:t>全部</a:t>
            </a:r>
            <a:endParaRPr b="1" dirty="0">
              <a:solidFill>
                <a:srgbClr val="008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新細明體"/>
            </a:endParaRPr>
          </a:p>
        </p:txBody>
      </p:sp>
      <p:sp>
        <p:nvSpPr>
          <p:cNvPr id="312" name="Shape 312"/>
          <p:cNvSpPr/>
          <p:nvPr/>
        </p:nvSpPr>
        <p:spPr>
          <a:xfrm>
            <a:off x="1050924" y="4070350"/>
            <a:ext cx="7407275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200">
                <a:solidFill>
                  <a:srgbClr val="660033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新細明體"/>
                <a:ea typeface="新細明體"/>
                <a:cs typeface="新細明體"/>
                <a:sym typeface="新細明體"/>
              </a:defRPr>
            </a:lvl1pPr>
          </a:lstStyle>
          <a:p>
            <a:pPr algn="r"/>
            <a:r>
              <a:rPr b="1" dirty="0" err="1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意外發現</a:t>
            </a:r>
            <a:r>
              <a:rPr lang="en-US" b="1" dirty="0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b="1" dirty="0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b="1" dirty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b="1" dirty="0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b="1" dirty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HK" altLang="en-US" b="1" dirty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故意</a:t>
            </a:r>
            <a:r>
              <a:rPr b="1" dirty="0" err="1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揭露</a:t>
            </a:r>
            <a:endParaRPr b="1" dirty="0">
              <a:solidFill>
                <a:srgbClr val="99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3" name="Shape 313"/>
          <p:cNvSpPr/>
          <p:nvPr/>
        </p:nvSpPr>
        <p:spPr>
          <a:xfrm>
            <a:off x="3491880" y="4945062"/>
            <a:ext cx="428052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>
              <a:spcBef>
                <a:spcPts val="1900"/>
              </a:spcBef>
              <a:defRPr sz="3200">
                <a:solidFill>
                  <a:srgbClr val="0033CC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新細明體"/>
                <a:ea typeface="新細明體"/>
                <a:cs typeface="新細明體"/>
                <a:sym typeface="新細明體"/>
              </a:defRPr>
            </a:lvl1pPr>
          </a:lstStyle>
          <a:p>
            <a:r>
              <a:rPr b="1" dirty="0" err="1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非自願</a:t>
            </a:r>
            <a:r>
              <a:rPr b="1" dirty="0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       </a:t>
            </a:r>
            <a:r>
              <a:rPr b="1" dirty="0" err="1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自願</a:t>
            </a:r>
            <a:endParaRPr b="1" dirty="0">
              <a:solidFill>
                <a:srgbClr val="352CF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15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16857950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7173912" cy="952500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識別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b="1" dirty="0"/>
              <a:t>懷疑被</a:t>
            </a:r>
            <a:r>
              <a:rPr lang="zh-TW" altLang="en-US" sz="4400" b="1" dirty="0">
                <a:solidFill>
                  <a:srgbClr val="352CF2"/>
                </a:solidFill>
              </a:rPr>
              <a:t>性侵犯</a:t>
            </a:r>
            <a:r>
              <a:rPr lang="zh-TW" altLang="en-US" sz="4400" b="1" dirty="0" smtClean="0">
                <a:solidFill>
                  <a:srgbClr val="352CF2"/>
                </a:solidFill>
              </a:rPr>
              <a:t>的兒童</a:t>
            </a:r>
            <a:endParaRPr lang="en-US" altLang="zh-TW" sz="4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16</a:t>
            </a:fld>
            <a:endParaRPr lang="en-US" altLang="zh-TW" sz="1400" dirty="0" smtClean="0"/>
          </a:p>
        </p:txBody>
      </p:sp>
      <p:sp>
        <p:nvSpPr>
          <p:cNvPr id="6" name="內容版面配置區 5"/>
          <p:cNvSpPr>
            <a:spLocks noGrp="1" noChangeArrowheads="1"/>
          </p:cNvSpPr>
          <p:nvPr>
            <p:ph idx="1"/>
          </p:nvPr>
        </p:nvSpPr>
        <p:spPr bwMode="auto">
          <a:xfrm>
            <a:off x="899592" y="2420888"/>
            <a:ext cx="5667714" cy="2460228"/>
          </a:xfrm>
          <a:prstGeom prst="cloudCallout">
            <a:avLst>
              <a:gd name="adj1" fmla="val 37069"/>
              <a:gd name="adj2" fmla="val 61440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zh-TW" altLang="en-US" sz="3600" b="1" dirty="0"/>
              <a:t>我</a:t>
            </a:r>
            <a:r>
              <a:rPr lang="zh-TW" altLang="en-US" sz="3600" b="1" dirty="0" smtClean="0"/>
              <a:t>能夠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辨識</a:t>
            </a:r>
            <a:r>
              <a:rPr lang="zh-TW" altLang="en-US" sz="3600" b="1" dirty="0" smtClean="0"/>
              <a:t>嗎</a:t>
            </a:r>
            <a:r>
              <a:rPr lang="en-US" altLang="zh-TW" sz="36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35459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idx="1"/>
          </p:nvPr>
        </p:nvSpPr>
        <p:spPr>
          <a:xfrm>
            <a:off x="1115616" y="1974791"/>
            <a:ext cx="7772401" cy="44065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8600" lvl="2" indent="457200">
              <a:spcBef>
                <a:spcPts val="400"/>
              </a:spcBef>
              <a:buSzTx/>
              <a:buNone/>
              <a:defRPr sz="2000"/>
            </a:pPr>
            <a:endParaRPr dirty="0"/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  <a:cs typeface="+mj-cs"/>
              </a:rPr>
              <a:t>內衣褲</a:t>
            </a:r>
            <a:r>
              <a:rPr lang="zh-TW" altLang="zh-HK" sz="2800" b="1" dirty="0">
                <a:latin typeface="標楷體" pitchFamily="65" charset="-120"/>
                <a:ea typeface="標楷體" pitchFamily="65" charset="-120"/>
                <a:cs typeface="+mj-cs"/>
              </a:rPr>
              <a:t>撕破、染污或染血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  <a:cs typeface="+mj-cs"/>
              </a:rPr>
              <a:t>陰部痛楚、腫脹或痕癢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  <a:cs typeface="+mj-cs"/>
              </a:rPr>
              <a:t>小便痛楚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  <a:cs typeface="+mj-cs"/>
              </a:rPr>
              <a:t>外生殖器官、陰道或肛門、口部或喉部瘀傷、流血或撕裂傷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  <a:cs typeface="+mj-cs"/>
              </a:rPr>
              <a:t>陰道／陰莖流出液體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  <a:cs typeface="+mj-cs"/>
              </a:rPr>
              <a:t>性病</a:t>
            </a:r>
            <a:endParaRPr lang="en-US" altLang="zh-TW" sz="2800" b="1" dirty="0" smtClean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</a:rPr>
              <a:t>青春期</a:t>
            </a: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懷孕</a:t>
            </a:r>
          </a:p>
          <a:p>
            <a:pPr>
              <a:spcBef>
                <a:spcPts val="800"/>
              </a:spcBef>
              <a:defRPr sz="3600"/>
            </a:pPr>
            <a:endParaRPr sz="4000" dirty="0" smtClean="0"/>
          </a:p>
        </p:txBody>
      </p:sp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4800" b="1" dirty="0">
                <a:solidFill>
                  <a:schemeClr val="tx1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+mj-ea"/>
                <a:cs typeface="華康簡黑"/>
                <a:sym typeface="華康簡黑"/>
              </a:rPr>
              <a:t>兒童性侵犯</a:t>
            </a:r>
            <a:r>
              <a:rPr lang="en-US" sz="48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sym typeface="Helvetica"/>
              </a:rPr>
              <a:t>身體指標</a:t>
            </a:r>
            <a:endParaRPr sz="48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17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466218061"/>
      </p:ext>
    </p:extLst>
  </p:cSld>
  <p:clrMapOvr>
    <a:masterClrMapping/>
  </p:clrMapOvr>
  <p:transition spd="slow"/>
  <p:timing>
    <p:tnLst>
      <p:par>
        <p:cTn id="1" dur="indefinite" restart="never" fill="hold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idx="1"/>
          </p:nvPr>
        </p:nvSpPr>
        <p:spPr>
          <a:xfrm>
            <a:off x="1115616" y="1997125"/>
            <a:ext cx="7772401" cy="489656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</a:rPr>
              <a:t>食慾不振</a:t>
            </a:r>
            <a:endParaRPr lang="zh-TW" altLang="zh-HK" sz="2800" b="1" dirty="0">
              <a:latin typeface="標楷體" pitchFamily="65" charset="-120"/>
              <a:ea typeface="標楷體" pitchFamily="65" charset="-120"/>
            </a:endParaRP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對年幼兒童作出性利用行為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朋輩關係欠佳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不願意參與體育活動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行為問題（包括患上厭食症、過度肥胖、自殘、離家出走、自殺、性濫交和濫用藥物）</a:t>
            </a:r>
          </a:p>
          <a:p>
            <a:pPr marL="342900" lvl="1" indent="-342900">
              <a:spcBef>
                <a:spcPts val="800"/>
              </a:spcBef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兒童性知識和性行為</a:t>
            </a: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</a:rPr>
              <a:t>異常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地</a:t>
            </a: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</a:rPr>
              <a:t>豐富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，與其</a:t>
            </a: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年齡</a:t>
            </a:r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不相符</a:t>
            </a:r>
            <a:endParaRPr lang="zh-TW" altLang="zh-HK" sz="2800" b="1" dirty="0">
              <a:latin typeface="標楷體" pitchFamily="65" charset="-120"/>
              <a:ea typeface="標楷體" pitchFamily="65" charset="-120"/>
            </a:endParaRP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 smtClean="0">
                <a:latin typeface="標楷體" pitchFamily="65" charset="-120"/>
                <a:ea typeface="標楷體" pitchFamily="65" charset="-120"/>
              </a:rPr>
              <a:t>學業</a:t>
            </a: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成績顯著改變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睡眠不安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過度自瀆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對被觸碰反應過敏</a:t>
            </a:r>
          </a:p>
          <a:p>
            <a:pPr marL="342900" lvl="1" indent="-342900">
              <a:spcBef>
                <a:spcPts val="800"/>
              </a:spcBef>
              <a:buClr>
                <a:schemeClr val="accent1"/>
              </a:buClr>
              <a:buSzPct val="68000"/>
              <a:buFont typeface="Monotype Sorts" pitchFamily="2" charset="2"/>
              <a:buChar char="n"/>
              <a:defRPr sz="3600"/>
            </a:pPr>
            <a:r>
              <a:rPr lang="zh-TW" altLang="zh-HK" sz="2800" b="1" dirty="0">
                <a:latin typeface="標楷體" pitchFamily="65" charset="-120"/>
                <a:ea typeface="標楷體" pitchFamily="65" charset="-120"/>
              </a:rPr>
              <a:t>極不喜歡在某處逗留或與某人一起</a:t>
            </a:r>
          </a:p>
          <a:p>
            <a:pPr marL="0" lvl="1" indent="0">
              <a:spcBef>
                <a:spcPts val="800"/>
              </a:spcBef>
              <a:buClr>
                <a:schemeClr val="accent1"/>
              </a:buClr>
              <a:buSzPct val="68000"/>
              <a:buNone/>
              <a:defRPr sz="3600"/>
            </a:pPr>
            <a:endParaRPr lang="zh-TW" altLang="zh-HK" sz="2400" dirty="0"/>
          </a:p>
          <a:p>
            <a:pPr>
              <a:spcBef>
                <a:spcPts val="800"/>
              </a:spcBef>
              <a:defRPr sz="3600"/>
            </a:pPr>
            <a:endParaRPr sz="4000" dirty="0" smtClean="0"/>
          </a:p>
        </p:txBody>
      </p:sp>
      <p:sp>
        <p:nvSpPr>
          <p:cNvPr id="315" name="Shape 315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4800" dirty="0">
                <a:solidFill>
                  <a:schemeClr val="tx1"/>
                </a:solidFill>
                <a:latin typeface="+mj-ea"/>
                <a:cs typeface="華康簡黑"/>
                <a:sym typeface="華康簡黑"/>
              </a:rPr>
              <a:t>兒童性</a:t>
            </a:r>
            <a:r>
              <a:rPr lang="zh-HK" altLang="en-US" sz="4800" dirty="0" smtClean="0">
                <a:solidFill>
                  <a:schemeClr val="tx1"/>
                </a:solidFill>
                <a:latin typeface="+mj-ea"/>
                <a:cs typeface="華康簡黑"/>
                <a:sym typeface="華康簡黑"/>
              </a:rPr>
              <a:t>侵犯</a:t>
            </a:r>
            <a:r>
              <a:rPr lang="en-US" sz="4900" b="1" dirty="0" err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sym typeface="Helvetica"/>
              </a:rPr>
              <a:t>行為指標</a:t>
            </a:r>
            <a:endParaRPr sz="49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ea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18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307841123"/>
      </p:ext>
    </p:extLst>
  </p:cSld>
  <p:clrMapOvr>
    <a:masterClrMapping/>
  </p:clrMapOvr>
  <p:transition spd="slow"/>
  <p:timing>
    <p:tnLst>
      <p:par>
        <p:cTn id="1" dur="indefinite" restart="never" fill="hold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idx="1"/>
          </p:nvPr>
        </p:nvSpPr>
        <p:spPr>
          <a:xfrm>
            <a:off x="976411" y="2204864"/>
            <a:ext cx="7916069" cy="4176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3600" b="1" dirty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年齡差距、受害人年齡</a:t>
            </a:r>
            <a:endParaRPr lang="en-US" altLang="zh-HK" sz="3600" b="1" dirty="0">
              <a:solidFill>
                <a:srgbClr val="352CF2"/>
              </a:solidFill>
              <a:effectLst>
                <a:outerShdw blurRad="38100" dist="38100" dir="2700000" rotWithShape="0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3600" b="1" dirty="0" smtClean="0">
                <a:solidFill>
                  <a:schemeClr val="tx1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受害人</a:t>
            </a:r>
            <a:r>
              <a:rPr lang="zh-HK" altLang="en-US" sz="3600" b="1" dirty="0">
                <a:solidFill>
                  <a:schemeClr val="tx1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成</a:t>
            </a:r>
            <a:r>
              <a:rPr lang="zh-HK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熟程度、理解能力</a:t>
            </a:r>
            <a:endParaRPr lang="en-US" altLang="zh-HK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b="1" dirty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兩者關係</a:t>
            </a:r>
            <a:endParaRPr lang="en-US" b="1" dirty="0" smtClean="0">
              <a:solidFill>
                <a:srgbClr val="352CF2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en-US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性侵犯</a:t>
            </a:r>
            <a:r>
              <a:rPr lang="zh-HK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行動、性剝削</a:t>
            </a:r>
            <a:endParaRPr lang="en-US" b="1" dirty="0" smtClean="0">
              <a:solidFill>
                <a:srgbClr val="352CF2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3600" b="1" dirty="0" smtClean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   同意</a:t>
            </a:r>
            <a:r>
              <a:rPr lang="en-US" altLang="zh-HK" sz="3600" b="1" dirty="0" smtClean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 </a:t>
            </a:r>
            <a:r>
              <a:rPr lang="en-US" altLang="zh-HK" sz="3600" b="1" dirty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vs </a:t>
            </a:r>
            <a:r>
              <a:rPr lang="zh-TW" altLang="en-US" sz="3600" b="1" dirty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知情同意 </a:t>
            </a:r>
            <a:endParaRPr lang="en-US" altLang="zh-TW" sz="3600" b="1" dirty="0" smtClean="0">
              <a:solidFill>
                <a:srgbClr val="352CF2"/>
              </a:solidFill>
              <a:effectLst>
                <a:outerShdw blurRad="38100" dist="38100" dir="2700000" rotWithShape="0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68580" indent="0">
              <a:lnSpc>
                <a:spcPct val="90000"/>
              </a:lnSpc>
              <a:spcBef>
                <a:spcPts val="800"/>
              </a:spcBef>
              <a:buNone/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en-US" altLang="zh-HK" sz="3600" b="1" dirty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 </a:t>
            </a:r>
            <a:r>
              <a:rPr lang="en-US" altLang="zh-HK" sz="3600" b="1" dirty="0" smtClean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  </a:t>
            </a:r>
            <a:r>
              <a:rPr lang="en-US" altLang="zh-HK" sz="3600" b="1" dirty="0" smtClean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  <a:sym typeface="Helvetica"/>
              </a:rPr>
              <a:t>Consent </a:t>
            </a:r>
            <a:r>
              <a:rPr lang="en-US" altLang="zh-HK" sz="3600" b="1" dirty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  <a:sym typeface="Helvetica"/>
              </a:rPr>
              <a:t>vs </a:t>
            </a:r>
            <a:r>
              <a:rPr lang="en-US" altLang="zh-TW" sz="3600" b="1" dirty="0" smtClean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Informed </a:t>
            </a:r>
            <a:r>
              <a:rPr lang="en-US" altLang="zh-TW" sz="3600" b="1" dirty="0">
                <a:solidFill>
                  <a:srgbClr val="352CF2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consent</a:t>
            </a:r>
            <a:endParaRPr lang="en-US" sz="3600" b="1" dirty="0">
              <a:solidFill>
                <a:srgbClr val="352CF2"/>
              </a:solidFill>
              <a:effectLst>
                <a:outerShdw blurRad="38100" dist="38100" dir="2700000" rotWithShape="0">
                  <a:srgbClr val="C0C0C0"/>
                </a:outerShdw>
              </a:effectLst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  <a:sym typeface="Helvetica"/>
            </a:endParaRPr>
          </a:p>
        </p:txBody>
      </p:sp>
      <p:sp>
        <p:nvSpPr>
          <p:cNvPr id="320" name="Shape 320"/>
          <p:cNvSpPr>
            <a:spLocks noGrp="1"/>
          </p:cNvSpPr>
          <p:nvPr>
            <p:ph type="title"/>
          </p:nvPr>
        </p:nvSpPr>
        <p:spPr>
          <a:xfrm>
            <a:off x="559296" y="476672"/>
            <a:ext cx="8117979" cy="11430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TW" altLang="en-US" b="1" dirty="0">
                <a:latin typeface="華康簡黑"/>
                <a:sym typeface="Helvetica"/>
              </a:rPr>
              <a:t>考慮懷疑</a:t>
            </a: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簡黑"/>
                <a:sym typeface="華康中特圓體"/>
              </a:rPr>
              <a:t>性侵犯</a:t>
            </a:r>
            <a:r>
              <a:rPr lang="zh-TW" altLang="en-US" sz="4900" b="1" dirty="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簡黑"/>
                <a:sym typeface="華康中特圓體"/>
              </a:rPr>
              <a:t>元素</a:t>
            </a:r>
            <a:endParaRPr b="1" dirty="0">
              <a:solidFill>
                <a:srgbClr val="9966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19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27614720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204864"/>
            <a:ext cx="7772400" cy="37444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何謂兒童性</a:t>
            </a:r>
            <a:r>
              <a:rPr lang="zh-TW" altLang="en-US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侵犯</a:t>
            </a:r>
            <a:endParaRPr lang="en-US" altLang="zh-TW" sz="36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36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識別懷疑受性侵犯的兒童</a:t>
            </a:r>
          </a:p>
          <a:p>
            <a:pPr>
              <a:defRPr/>
            </a:pPr>
            <a:r>
              <a:rPr lang="zh-TW" altLang="en-US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支援及處理</a:t>
            </a:r>
            <a:r>
              <a:rPr lang="zh-TW" altLang="en-US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懷疑</a:t>
            </a:r>
            <a:r>
              <a:rPr lang="zh-TW" altLang="en-US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兒童</a:t>
            </a:r>
            <a:r>
              <a:rPr lang="zh-TW" altLang="en-US" sz="3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性侵犯的</a:t>
            </a:r>
            <a:r>
              <a:rPr lang="zh-TW" altLang="en-US" sz="36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程序及應注意事項</a:t>
            </a:r>
            <a:endParaRPr lang="en-US" altLang="zh-TW" sz="36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zh-HK" sz="36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初步提問技巧</a:t>
            </a:r>
            <a:endParaRPr lang="en-US" altLang="zh-TW" sz="3600" b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buNone/>
              <a:defRPr/>
            </a:pPr>
            <a:endParaRPr lang="en-US" altLang="zh-TW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大綱</a:t>
            </a:r>
            <a:endParaRPr lang="zh-HK" altLang="zh-HK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42558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idx="1"/>
          </p:nvPr>
        </p:nvSpPr>
        <p:spPr>
          <a:xfrm>
            <a:off x="976411" y="2204864"/>
            <a:ext cx="7916069" cy="4176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8580" indent="0">
              <a:lnSpc>
                <a:spcPct val="90000"/>
              </a:lnSpc>
              <a:spcBef>
                <a:spcPts val="800"/>
              </a:spcBef>
              <a:buNone/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Helvetica"/>
              </a:rPr>
              <a:t>注意事項：</a:t>
            </a:r>
            <a:endParaRPr lang="en-US" altLang="zh-HK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向兒童直接</a:t>
            </a:r>
            <a:r>
              <a:rPr lang="zh-HK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提問</a:t>
            </a:r>
            <a:endParaRPr lang="en-US" altLang="zh-HK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搜集</a:t>
            </a:r>
            <a:r>
              <a:rPr lang="en-US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所涉事件</a:t>
            </a:r>
            <a:r>
              <a:rPr lang="en-US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的</a:t>
            </a:r>
            <a:r>
              <a:rPr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基本資料</a:t>
            </a:r>
            <a:r>
              <a:rPr lang="en-US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及內容</a:t>
            </a:r>
            <a:endParaRPr lang="en-US" b="1" dirty="0" smtClean="0">
              <a:solidFill>
                <a:srgbClr val="352CF2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en-US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確立</a:t>
            </a:r>
            <a:r>
              <a:rPr lang="en-US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性侵犯的</a:t>
            </a:r>
            <a:r>
              <a:rPr lang="en-US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合理懷疑</a:t>
            </a:r>
            <a:endParaRPr lang="en-US" b="1" dirty="0" smtClean="0">
              <a:solidFill>
                <a:srgbClr val="352CF2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en-US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無須</a:t>
            </a:r>
            <a:r>
              <a:rPr lang="en-US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兒童完全陳述事件</a:t>
            </a:r>
            <a:r>
              <a:rPr lang="en-US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細節</a:t>
            </a:r>
            <a:endParaRPr lang="en-US" b="1" dirty="0" smtClean="0">
              <a:solidFill>
                <a:srgbClr val="352CF2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640080" indent="-571500">
              <a:lnSpc>
                <a:spcPct val="90000"/>
              </a:lnSpc>
              <a:spcBef>
                <a:spcPts val="800"/>
              </a:spcBef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en-US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留待專業人員錄取口供時詳細提問</a:t>
            </a:r>
            <a:endParaRPr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sp>
        <p:nvSpPr>
          <p:cNvPr id="320" name="Shape 320"/>
          <p:cNvSpPr>
            <a:spLocks noGrp="1"/>
          </p:cNvSpPr>
          <p:nvPr>
            <p:ph type="title"/>
          </p:nvPr>
        </p:nvSpPr>
        <p:spPr>
          <a:xfrm>
            <a:off x="559296" y="476672"/>
            <a:ext cx="8117979" cy="11430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TW" altLang="en-US" b="1" dirty="0">
                <a:latin typeface="華康簡黑"/>
                <a:sym typeface="Helvetica"/>
              </a:rPr>
              <a:t>當你懷疑有兒童</a:t>
            </a: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簡黑"/>
                <a:sym typeface="Helvetica"/>
              </a:rPr>
              <a:t>遭</a:t>
            </a: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簡黑"/>
                <a:sym typeface="華康中特圓體"/>
              </a:rPr>
              <a:t>性侵犯</a:t>
            </a:r>
            <a:endParaRPr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20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8104562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/>
          </p:cNvSpPr>
          <p:nvPr>
            <p:ph idx="1"/>
          </p:nvPr>
        </p:nvSpPr>
        <p:spPr>
          <a:xfrm>
            <a:off x="611560" y="1988840"/>
            <a:ext cx="8002586" cy="47529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2000"/>
              </a:lnSpc>
              <a:spcBef>
                <a:spcPts val="800"/>
              </a:spcBef>
            </a:pPr>
            <a:endParaRPr dirty="0">
              <a:latin typeface="+mj-lt"/>
              <a:ea typeface="+mj-ea"/>
              <a:cs typeface="+mj-cs"/>
              <a:sym typeface="Helvetica"/>
            </a:endParaRPr>
          </a:p>
          <a:p>
            <a:pPr marL="68580" indent="0">
              <a:lnSpc>
                <a:spcPct val="90000"/>
              </a:lnSpc>
              <a:spcBef>
                <a:spcPts val="800"/>
              </a:spcBef>
              <a:buNone/>
              <a:defRPr sz="3600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HK" altLang="en-US" sz="4000" b="1" dirty="0">
                <a:solidFill>
                  <a:srgbClr val="FF0000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+mj-lt"/>
                <a:ea typeface="+mj-ea"/>
                <a:cs typeface="+mj-cs"/>
                <a:sym typeface="Helvetica"/>
              </a:rPr>
              <a:t>注意事項：</a:t>
            </a:r>
            <a:endParaRPr lang="en-US" altLang="zh-HK" sz="4000" b="1" dirty="0">
              <a:solidFill>
                <a:srgbClr val="FF0000"/>
              </a:solidFill>
              <a:effectLst>
                <a:outerShdw blurRad="38100" dist="38100" dir="2700000" rotWithShape="0">
                  <a:srgbClr val="C0C0C0"/>
                </a:outerShdw>
              </a:effectLst>
              <a:latin typeface="+mj-lt"/>
              <a:ea typeface="+mj-ea"/>
              <a:cs typeface="+mj-cs"/>
              <a:sym typeface="Helvetica"/>
            </a:endParaRPr>
          </a:p>
          <a:p>
            <a:pPr indent="-396000">
              <a:spcBef>
                <a:spcPts val="800"/>
              </a:spcBef>
            </a:pPr>
            <a:r>
              <a:rPr sz="28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必須小心計劃如何處理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，以免兒童受到各方壓力或影響而不再披露事件</a:t>
            </a:r>
            <a:r>
              <a:rPr sz="2800" b="1" dirty="0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。</a:t>
            </a:r>
            <a:endParaRPr lang="en-US" sz="2800" b="1" dirty="0" smtClean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indent="-396000">
              <a:spcBef>
                <a:spcPts val="800"/>
              </a:spcBef>
            </a:pPr>
            <a:r>
              <a:rPr lang="zh-TW" altLang="en-US" sz="2800" b="1" dirty="0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sym typeface="Helvetica"/>
              </a:rPr>
              <a:t>徵詢</a:t>
            </a:r>
            <a:r>
              <a:rPr lang="zh-TW" altLang="en-US" sz="2800" b="1" dirty="0">
                <a:solidFill>
                  <a:srgbClr val="CC0099"/>
                </a:solidFill>
                <a:latin typeface="標楷體" pitchFamily="65" charset="-120"/>
                <a:ea typeface="標楷體" pitchFamily="65" charset="-120"/>
                <a:sym typeface="Helvetica"/>
              </a:rPr>
              <a:t>保護家庭及兒童服務課</a:t>
            </a:r>
            <a:r>
              <a:rPr lang="zh-TW" altLang="en-US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Helvetica"/>
              </a:rPr>
              <a:t>社工，</a:t>
            </a:r>
            <a:r>
              <a:rPr lang="zh-TW" altLang="en-US" sz="2800" b="1" dirty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sym typeface="Helvetica"/>
              </a:rPr>
              <a:t>要求協助</a:t>
            </a:r>
            <a:endParaRPr lang="en-US" sz="2800" b="1" dirty="0">
              <a:solidFill>
                <a:srgbClr val="352CF2"/>
              </a:solidFill>
              <a:latin typeface="標楷體" pitchFamily="65" charset="-120"/>
              <a:ea typeface="標楷體" pitchFamily="65" charset="-120"/>
              <a:sym typeface="Helvetica"/>
            </a:endParaRPr>
          </a:p>
          <a:p>
            <a:pPr indent="-396000">
              <a:spcBef>
                <a:spcPts val="1000"/>
              </a:spcBef>
              <a:defRPr sz="2800">
                <a:solidFill>
                  <a:srgbClr val="FF0000"/>
                </a:solidFill>
              </a:defRPr>
            </a:pPr>
            <a:r>
              <a:rPr sz="2800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如事件</a:t>
            </a:r>
            <a:r>
              <a:rPr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涉及家庭內性侵犯</a:t>
            </a:r>
            <a:r>
              <a:rPr sz="2800" b="1" dirty="0" err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，在接觸父母或家人前</a:t>
            </a:r>
            <a:r>
              <a:rPr sz="2800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，</a:t>
            </a:r>
            <a:r>
              <a:rPr lang="en-US" sz="2800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最好</a:t>
            </a:r>
            <a:r>
              <a:rPr sz="2800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先徵詢</a:t>
            </a:r>
            <a:r>
              <a:rPr sz="2800" b="1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保護家庭及兒童服務課社工或警方的意見</a:t>
            </a:r>
            <a:r>
              <a:rPr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。</a:t>
            </a:r>
          </a:p>
        </p:txBody>
      </p:sp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899592" y="548680"/>
            <a:ext cx="7560841" cy="1143001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TW" altLang="en-US" b="1" dirty="0">
                <a:latin typeface="華康簡黑"/>
                <a:sym typeface="Helvetica"/>
              </a:rPr>
              <a:t>當你懷疑有兒童</a:t>
            </a: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簡黑"/>
                <a:sym typeface="Helvetica"/>
              </a:rPr>
              <a:t>遭</a:t>
            </a: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簡黑"/>
                <a:sym typeface="華康中特圓體"/>
              </a:rPr>
              <a:t>性侵犯</a:t>
            </a:r>
            <a:endParaRPr b="1" dirty="0">
              <a:latin typeface="華康簡黑"/>
              <a:ea typeface="華康中特圓體"/>
              <a:cs typeface="華康中特圓體"/>
              <a:sym typeface="華康中特圓體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21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666371556"/>
      </p:ext>
    </p:extLst>
  </p:cSld>
  <p:clrMapOvr>
    <a:masterClrMapping/>
  </p:clrMapOvr>
  <p:transition spd="slow"/>
  <p:timing>
    <p:tnLst>
      <p:par>
        <p:cTn id="1" dur="indefinite" restart="never" fill="hold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/>
          </p:cNvSpPr>
          <p:nvPr>
            <p:ph idx="1"/>
          </p:nvPr>
        </p:nvSpPr>
        <p:spPr>
          <a:xfrm>
            <a:off x="1115616" y="2276872"/>
            <a:ext cx="7777161" cy="396081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 sz="2800"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 smtClean="0">
                <a:solidFill>
                  <a:srgbClr val="352CF2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聯絡社會福利署保護家庭及兒童服務課</a:t>
            </a:r>
            <a:endParaRPr sz="2800" b="1" dirty="0" smtClean="0">
              <a:solidFill>
                <a:srgbClr val="352CF2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40080" lvl="1" indent="-274320">
              <a:lnSpc>
                <a:spcPct val="80000"/>
              </a:lnSpc>
            </a:pPr>
            <a:r>
              <a:rPr sz="28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Helvetica"/>
              </a:rPr>
              <a:t>當值社工</a:t>
            </a:r>
            <a:endParaRPr sz="28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40080" lvl="1" indent="-274320">
              <a:lnSpc>
                <a:spcPct val="80000"/>
              </a:lnSpc>
            </a:pPr>
            <a:r>
              <a:rPr sz="28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CPSIT </a:t>
            </a:r>
            <a:r>
              <a:rPr sz="28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Helvetica"/>
              </a:rPr>
              <a:t>社工（指引附錄</a:t>
            </a:r>
            <a:r>
              <a:rPr sz="28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VII</a:t>
            </a:r>
            <a:r>
              <a:rPr sz="28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Helvetica"/>
              </a:rPr>
              <a:t>）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800"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 smtClean="0">
                <a:solidFill>
                  <a:srgbClr val="352CF2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報警求助</a:t>
            </a:r>
            <a:endParaRPr sz="2800" b="1" dirty="0">
              <a:solidFill>
                <a:srgbClr val="352CF2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40080" lvl="1" indent="-274320">
              <a:lnSpc>
                <a:spcPct val="80000"/>
              </a:lnSpc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盡量使用轉介表格（指引附錄</a:t>
            </a:r>
            <a:r>
              <a:rPr sz="2800" b="1" dirty="0" err="1">
                <a:latin typeface="Times New Roman" pitchFamily="18" charset="0"/>
                <a:ea typeface="標楷體" pitchFamily="65" charset="-120"/>
                <a:cs typeface="Times New Roman" pitchFamily="18" charset="0"/>
                <a:sym typeface="Century Gothic"/>
              </a:rPr>
              <a:t>IX</a:t>
            </a:r>
            <a:r>
              <a:rPr sz="2800" b="1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sz="2800" b="1" dirty="0" err="1">
                <a:latin typeface="Times New Roman" pitchFamily="18" charset="0"/>
                <a:ea typeface="標楷體" pitchFamily="65" charset="-120"/>
                <a:cs typeface="Times New Roman" pitchFamily="18" charset="0"/>
                <a:sym typeface="Century Gothic"/>
              </a:rPr>
              <a:t>X</a:t>
            </a:r>
            <a:r>
              <a:rPr sz="28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pPr marL="640080" lvl="1" indent="-274320">
              <a:lnSpc>
                <a:spcPct val="80000"/>
              </a:lnSpc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避免帶同兒童到警署報案</a:t>
            </a:r>
            <a:endParaRPr sz="28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800"/>
              </a:spcBef>
              <a:defRPr sz="2800"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 smtClean="0">
                <a:solidFill>
                  <a:srgbClr val="352CF2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如有需要進行醫療檢驗，聯絡公立醫院「虐兒個案統籌醫生」</a:t>
            </a:r>
            <a:r>
              <a:rPr lang="en-US" sz="2800" b="1" dirty="0" err="1" smtClean="0">
                <a:solidFill>
                  <a:srgbClr val="352CF2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MCCA</a:t>
            </a:r>
            <a:endParaRPr sz="2800" b="1" dirty="0" smtClean="0">
              <a:solidFill>
                <a:srgbClr val="352CF2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40080" lvl="1" indent="-274320">
              <a:lnSpc>
                <a:spcPct val="80000"/>
              </a:lnSpc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如得家長同意</a:t>
            </a:r>
            <a:r>
              <a:rPr sz="2800" b="1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sz="28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可安排直接進入病房檢驗</a:t>
            </a:r>
            <a:r>
              <a:rPr lang="en-US" sz="28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sz="28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xfrm>
            <a:off x="684213" y="332656"/>
            <a:ext cx="7842251" cy="1295401"/>
          </a:xfrm>
          <a:prstGeom prst="rect">
            <a:avLst/>
          </a:prstGeom>
        </p:spPr>
        <p:txBody>
          <a:bodyPr/>
          <a:lstStyle>
            <a:lvl1pPr>
              <a:defRPr b="1">
                <a:effectLst>
                  <a:outerShdw blurRad="38100" dist="38100" dir="2700000" rotWithShape="0">
                    <a:srgbClr val="C0C0C0"/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 smtClean="0">
                <a:solidFill>
                  <a:srgbClr val="FF6600"/>
                </a:solidFill>
                <a:latin typeface="華康簡黑"/>
                <a:sym typeface="Helvetica"/>
              </a:rPr>
              <a:t>諮詢／舉報</a:t>
            </a:r>
            <a:endParaRPr dirty="0">
              <a:solidFill>
                <a:srgbClr val="FF6600"/>
              </a:solidFill>
              <a:latin typeface="華康簡黑"/>
              <a:sym typeface="Helvetica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22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280148669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0" build="p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/>
          </p:cNvSpPr>
          <p:nvPr>
            <p:ph idx="1"/>
          </p:nvPr>
        </p:nvSpPr>
        <p:spPr>
          <a:xfrm>
            <a:off x="611560" y="2242034"/>
            <a:ext cx="8002586" cy="4392488"/>
          </a:xfrm>
          <a:prstGeom prst="rect">
            <a:avLst/>
          </a:prstGeom>
        </p:spPr>
        <p:txBody>
          <a:bodyPr/>
          <a:lstStyle/>
          <a:p>
            <a:pPr marL="576000">
              <a:spcBef>
                <a:spcPts val="800"/>
              </a:spcBef>
            </a:pPr>
            <a:r>
              <a:rPr sz="32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找出真相</a:t>
            </a: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76000">
              <a:spcBef>
                <a:spcPts val="800"/>
              </a:spcBef>
            </a:pPr>
            <a:r>
              <a:rPr lang="en-US" sz="32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及早</a:t>
            </a:r>
            <a:r>
              <a:rPr sz="32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加強對受害兒童的保護</a:t>
            </a: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76000">
              <a:spcBef>
                <a:spcPts val="800"/>
              </a:spcBef>
            </a:pPr>
            <a:r>
              <a:rPr sz="32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侵犯者要為他所做的事負責任</a:t>
            </a: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76000">
              <a:spcBef>
                <a:spcPts val="800"/>
              </a:spcBef>
            </a:pPr>
            <a:r>
              <a:rPr sz="32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要幫助侵犯者停止性侵犯行為</a:t>
            </a: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76000"/>
            <a:r>
              <a:rPr sz="32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減少受害兒童的數目</a:t>
            </a: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76000"/>
            <a:r>
              <a:rPr sz="32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找出其他可能受侵犯的兒童</a:t>
            </a: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72000"/>
              </a:lnSpc>
              <a:spcBef>
                <a:spcPts val="800"/>
              </a:spcBef>
            </a:pPr>
            <a:endParaRPr dirty="0">
              <a:latin typeface="+mj-lt"/>
              <a:ea typeface="+mj-ea"/>
              <a:cs typeface="+mj-cs"/>
              <a:sym typeface="Helvetica"/>
            </a:endParaRPr>
          </a:p>
          <a:p>
            <a:pPr>
              <a:lnSpc>
                <a:spcPct val="72000"/>
              </a:lnSpc>
              <a:spcBef>
                <a:spcPts val="800"/>
              </a:spcBef>
            </a:pPr>
            <a:endParaRPr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612725" y="548680"/>
            <a:ext cx="7920881" cy="1143001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Helvetica"/>
              </a:rPr>
              <a:t>是否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Helvetica"/>
              </a:rPr>
              <a:t>必須報警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b="1" dirty="0">
              <a:latin typeface="華康簡黑"/>
              <a:ea typeface="華康中特圓體"/>
              <a:cs typeface="華康中特圓體"/>
              <a:sym typeface="華康中特圓體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23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39010715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" grpId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8109" y="52344"/>
            <a:ext cx="4766789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7357" y="0"/>
            <a:ext cx="4808613" cy="680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投影片編號版面配置區 4"/>
          <p:cNvSpPr txBox="1">
            <a:spLocks/>
          </p:cNvSpPr>
          <p:nvPr/>
        </p:nvSpPr>
        <p:spPr>
          <a:xfrm>
            <a:off x="6791664" y="63138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24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5521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367" y="17240"/>
            <a:ext cx="4836113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25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252649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idx="1"/>
          </p:nvPr>
        </p:nvSpPr>
        <p:spPr>
          <a:xfrm>
            <a:off x="1043491" y="2204864"/>
            <a:ext cx="7200917" cy="43924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sz="28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事件性質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、事發地點、時間及次數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受害兒童姓名、地址、出生日期、有否殘疾及特別需要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兒童目前身處何地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sz="28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父母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／照顧者的姓名及其他資料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家中其他兒童姓名、年齡及危險性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兒童就讀學校／</a:t>
            </a:r>
            <a:r>
              <a:rPr sz="2800" b="1" dirty="0" err="1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幼兒中心名稱</a:t>
            </a:r>
            <a:endParaRPr lang="en-US" sz="2800" b="1" dirty="0" smtClean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lnSpc>
                <a:spcPct val="90000"/>
              </a:lnSpc>
              <a:buClr>
                <a:srgbClr val="9900FF"/>
              </a:buClr>
              <a:defRPr sz="2200"/>
            </a:pPr>
            <a:r>
              <a:rPr lang="zh-HK" altLang="en-US" sz="2800" b="1" dirty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你的即時聯絡方法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sp>
        <p:nvSpPr>
          <p:cNvPr id="325" name="Shape 325"/>
          <p:cNvSpPr>
            <a:spLocks noGrp="1"/>
          </p:cNvSpPr>
          <p:nvPr>
            <p:ph type="title"/>
          </p:nvPr>
        </p:nvSpPr>
        <p:spPr>
          <a:xfrm>
            <a:off x="539552" y="457200"/>
            <a:ext cx="8386962" cy="1143000"/>
          </a:xfrm>
          <a:prstGeom prst="rect">
            <a:avLst/>
          </a:prstGeom>
        </p:spPr>
        <p:txBody>
          <a:bodyPr/>
          <a:lstStyle/>
          <a:p>
            <a:pPr>
              <a:defRPr b="1"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/>
                <a:ea typeface="新細明體"/>
                <a:cs typeface="新細明體"/>
                <a:sym typeface="Helvetica"/>
              </a:rPr>
              <a:t>所需資料</a:t>
            </a:r>
            <a:endParaRPr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/>
              <a:ea typeface="新細明體"/>
              <a:cs typeface="新細明體"/>
              <a:sym typeface="華康中特圓體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26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8336668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4"/>
          <p:cNvSpPr>
            <a:spLocks noGrp="1" noChangeArrowheads="1"/>
          </p:cNvSpPr>
          <p:nvPr>
            <p:ph idx="1"/>
          </p:nvPr>
        </p:nvSpPr>
        <p:spPr>
          <a:xfrm>
            <a:off x="3429000" y="4653136"/>
            <a:ext cx="5391472" cy="1445169"/>
          </a:xfrm>
          <a:solidFill>
            <a:srgbClr val="9999FF"/>
          </a:solidFill>
        </p:spPr>
        <p:txBody>
          <a:bodyPr>
            <a:noAutofit/>
          </a:bodyPr>
          <a:lstStyle/>
          <a:p>
            <a:pPr marL="180000" algn="ctr">
              <a:spcBef>
                <a:spcPts val="0"/>
              </a:spcBef>
              <a:buFont typeface="Monotype Sorts" pitchFamily="2" charset="2"/>
              <a:buNone/>
            </a:pPr>
            <a:r>
              <a:rPr kumimoji="1" lang="zh-TW" altLang="en-US" sz="4000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保護</a:t>
            </a: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家庭及兒童服務課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 marL="180000" algn="ctr">
              <a:spcBef>
                <a:spcPts val="0"/>
              </a:spcBef>
              <a:buFont typeface="Monotype Sorts" pitchFamily="2" charset="2"/>
              <a:buNone/>
            </a:pPr>
            <a:r>
              <a:rPr lang="en-US" altLang="zh-TW" sz="40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FCPSU</a:t>
            </a:r>
            <a:endParaRPr lang="zh-TW" altLang="en-US" sz="4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zh-TW" altLang="en-US" sz="4800" b="1" u="sng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處理單位</a:t>
            </a:r>
            <a:endParaRPr lang="zh-TW" altLang="en-US" sz="4800" b="1" dirty="0" smtClean="0">
              <a:solidFill>
                <a:srgbClr val="FF6600"/>
              </a:solidFill>
              <a:latin typeface="新細明體" pitchFamily="18" charset="-120"/>
              <a:sym typeface="Wingdings 3" pitchFamily="18" charset="2"/>
            </a:endParaRP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28" y="5097263"/>
            <a:ext cx="30480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1619672" y="2060848"/>
            <a:ext cx="2362200" cy="1938992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虐兒案件</a:t>
            </a:r>
          </a:p>
          <a:p>
            <a:pPr algn="ctr" eaLnBrk="0" hangingPunct="0"/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>調查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組</a:t>
            </a:r>
            <a:r>
              <a:rPr lang="en-US" altLang="zh-TW" sz="4000" b="1" dirty="0" smtClean="0">
                <a:ea typeface="標楷體" pitchFamily="65" charset="-120"/>
                <a:cs typeface="Times New Roman" pitchFamily="18" charset="0"/>
              </a:rPr>
              <a:t>CAIU</a:t>
            </a:r>
            <a:endParaRPr lang="zh-TW" altLang="en-US" sz="4000" b="1" dirty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5508625" y="2214736"/>
            <a:ext cx="2819400" cy="1631216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刑事</a:t>
            </a:r>
            <a:r>
              <a:rPr lang="en-US" altLang="zh-TW" sz="4000" b="1" dirty="0" err="1" smtClean="0">
                <a:latin typeface="標楷體" pitchFamily="65" charset="-120"/>
                <a:ea typeface="標楷體" pitchFamily="65" charset="-120"/>
              </a:rPr>
              <a:t>偵緝隊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ct val="50000"/>
              </a:spcBef>
            </a:pPr>
            <a:r>
              <a:rPr lang="en-US" altLang="zh-TW" sz="4000" b="1" dirty="0" smtClean="0">
                <a:ea typeface="標楷體" pitchFamily="65" charset="-120"/>
                <a:cs typeface="Times New Roman" pitchFamily="18" charset="0"/>
              </a:rPr>
              <a:t>DIT</a:t>
            </a:r>
            <a:endParaRPr lang="zh-TW" altLang="en-US" sz="4000" b="1" dirty="0"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26632" name="Picture 7" descr="badge-transparant2"/>
          <p:cNvPicPr>
            <a:picLocks noChangeAspect="1" noChangeArrowheads="1"/>
          </p:cNvPicPr>
          <p:nvPr/>
        </p:nvPicPr>
        <p:blipFill>
          <a:blip r:embed="rId4" cstate="print">
            <a:lum bright="-2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99" y="2349500"/>
            <a:ext cx="892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3429000" y="3157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HK" altLang="en-US"/>
          </a:p>
        </p:txBody>
      </p:sp>
      <p:sp>
        <p:nvSpPr>
          <p:cNvPr id="26635" name="Rectangle 10"/>
          <p:cNvSpPr>
            <a:spLocks noChangeArrowheads="1"/>
          </p:cNvSpPr>
          <p:nvPr/>
        </p:nvSpPr>
        <p:spPr bwMode="auto">
          <a:xfrm>
            <a:off x="6781800" y="1524000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endParaRPr lang="zh-HK" altLang="zh-HK" sz="4000" b="1">
              <a:ea typeface="細明體" pitchFamily="49" charset="-120"/>
            </a:endParaRPr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4355976" y="2324437"/>
            <a:ext cx="8002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4800" b="1" dirty="0" smtClean="0">
                <a:latin typeface="+mj-ea"/>
                <a:ea typeface="+mj-ea"/>
              </a:rPr>
              <a:t>或</a:t>
            </a:r>
            <a:endParaRPr lang="en-US" altLang="zh-TW" sz="4800" b="1" dirty="0">
              <a:latin typeface="+mj-ea"/>
              <a:ea typeface="+mj-ea"/>
            </a:endParaRPr>
          </a:p>
        </p:txBody>
      </p:sp>
      <p:sp>
        <p:nvSpPr>
          <p:cNvPr id="13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27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30822081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</a:t>
            </a:r>
            <a:r>
              <a:rPr lang="zh-TW" altLang="en-US" sz="4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懷疑性</a:t>
            </a:r>
            <a:r>
              <a:rPr lang="zh-TW" altLang="en-US" sz="4900" b="1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侵犯</a:t>
            </a:r>
            <a:r>
              <a:rPr lang="zh-TW" altLang="en-US" sz="4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事件的流程</a:t>
            </a:r>
            <a:endParaRPr lang="zh-TW" altLang="en-US" sz="49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7410" name="Oval 2"/>
          <p:cNvSpPr>
            <a:spLocks noChangeArrowheads="1"/>
          </p:cNvSpPr>
          <p:nvPr/>
        </p:nvSpPr>
        <p:spPr bwMode="auto">
          <a:xfrm>
            <a:off x="976369" y="1672464"/>
            <a:ext cx="1722437" cy="1657350"/>
          </a:xfrm>
          <a:prstGeom prst="ellipse">
            <a:avLst/>
          </a:prstGeom>
          <a:solidFill>
            <a:srgbClr val="66FFCC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b="1" dirty="0">
                <a:solidFill>
                  <a:srgbClr val="000000"/>
                </a:solidFill>
                <a:ea typeface="細明體" pitchFamily="49" charset="-120"/>
              </a:rPr>
              <a:t>識別</a:t>
            </a:r>
          </a:p>
          <a:p>
            <a:pPr algn="ctr"/>
            <a:r>
              <a:rPr lang="zh-TW" altLang="en-US" sz="2800" b="1" dirty="0">
                <a:solidFill>
                  <a:srgbClr val="000000"/>
                </a:solidFill>
                <a:ea typeface="細明體" pitchFamily="49" charset="-120"/>
              </a:rPr>
              <a:t>個案及</a:t>
            </a:r>
          </a:p>
          <a:p>
            <a:pPr algn="ctr"/>
            <a:r>
              <a:rPr lang="zh-TW" altLang="en-US" sz="2800" b="1" dirty="0">
                <a:solidFill>
                  <a:srgbClr val="000000"/>
                </a:solidFill>
                <a:latin typeface="Verdana" pitchFamily="34" charset="0"/>
                <a:ea typeface="細明體" pitchFamily="49" charset="-120"/>
              </a:rPr>
              <a:t>轉介</a:t>
            </a:r>
          </a:p>
        </p:txBody>
      </p:sp>
      <p:sp>
        <p:nvSpPr>
          <p:cNvPr id="657411" name="Oval 3"/>
          <p:cNvSpPr>
            <a:spLocks noChangeArrowheads="1"/>
          </p:cNvSpPr>
          <p:nvPr/>
        </p:nvSpPr>
        <p:spPr bwMode="auto">
          <a:xfrm>
            <a:off x="2698805" y="2060848"/>
            <a:ext cx="1722437" cy="1657350"/>
          </a:xfrm>
          <a:prstGeom prst="ellipse">
            <a:avLst/>
          </a:prstGeom>
          <a:solidFill>
            <a:srgbClr val="99FF33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b="1">
                <a:solidFill>
                  <a:srgbClr val="000000"/>
                </a:solidFill>
                <a:latin typeface="Arial" charset="0"/>
              </a:rPr>
              <a:t>危機介入</a:t>
            </a:r>
          </a:p>
        </p:txBody>
      </p:sp>
      <p:sp>
        <p:nvSpPr>
          <p:cNvPr id="657412" name="Oval 4"/>
          <p:cNvSpPr>
            <a:spLocks noChangeArrowheads="1"/>
          </p:cNvSpPr>
          <p:nvPr/>
        </p:nvSpPr>
        <p:spPr bwMode="auto">
          <a:xfrm>
            <a:off x="4484189" y="2348880"/>
            <a:ext cx="1722437" cy="1658938"/>
          </a:xfrm>
          <a:prstGeom prst="ellipse">
            <a:avLst/>
          </a:prstGeom>
          <a:solidFill>
            <a:srgbClr val="FFFF66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TW" altLang="en-US" sz="3200" b="1">
                <a:solidFill>
                  <a:srgbClr val="000000"/>
                </a:solidFill>
                <a:latin typeface="Arial" charset="0"/>
              </a:rPr>
              <a:t>調查</a:t>
            </a:r>
          </a:p>
          <a:p>
            <a:pPr algn="ctr" eaLnBrk="0" hangingPunct="0"/>
            <a:r>
              <a:rPr lang="zh-TW" altLang="en-US" sz="3200" b="1">
                <a:solidFill>
                  <a:srgbClr val="000000"/>
                </a:solidFill>
                <a:latin typeface="Arial" charset="0"/>
              </a:rPr>
              <a:t>及評估</a:t>
            </a:r>
            <a:endParaRPr lang="zh-TW" altLang="en-US" sz="3200" b="1">
              <a:solidFill>
                <a:srgbClr val="000000"/>
              </a:solidFill>
            </a:endParaRPr>
          </a:p>
        </p:txBody>
      </p:sp>
      <p:sp>
        <p:nvSpPr>
          <p:cNvPr id="657413" name="Oval 5"/>
          <p:cNvSpPr>
            <a:spLocks noChangeArrowheads="1"/>
          </p:cNvSpPr>
          <p:nvPr/>
        </p:nvSpPr>
        <p:spPr bwMode="auto">
          <a:xfrm>
            <a:off x="5778045" y="3330290"/>
            <a:ext cx="1722438" cy="1657350"/>
          </a:xfrm>
          <a:prstGeom prst="ellipse">
            <a:avLst/>
          </a:prstGeom>
          <a:solidFill>
            <a:srgbClr val="FFCC66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b="1">
                <a:solidFill>
                  <a:srgbClr val="000000"/>
                </a:solidFill>
                <a:ea typeface="細明體" pitchFamily="49" charset="-120"/>
              </a:rPr>
              <a:t>多專業</a:t>
            </a:r>
          </a:p>
          <a:p>
            <a:pPr algn="ctr"/>
            <a:r>
              <a:rPr lang="zh-TW" altLang="en-US" sz="2800" b="1">
                <a:solidFill>
                  <a:srgbClr val="000000"/>
                </a:solidFill>
                <a:ea typeface="細明體" pitchFamily="49" charset="-120"/>
              </a:rPr>
              <a:t>個案會議</a:t>
            </a:r>
          </a:p>
        </p:txBody>
      </p:sp>
      <p:sp>
        <p:nvSpPr>
          <p:cNvPr id="657414" name="Oval 6"/>
          <p:cNvSpPr>
            <a:spLocks noChangeArrowheads="1"/>
          </p:cNvSpPr>
          <p:nvPr/>
        </p:nvSpPr>
        <p:spPr bwMode="auto">
          <a:xfrm>
            <a:off x="4546046" y="4521752"/>
            <a:ext cx="1722437" cy="1658937"/>
          </a:xfrm>
          <a:prstGeom prst="ellipse">
            <a:avLst/>
          </a:prstGeom>
          <a:solidFill>
            <a:srgbClr val="FF99FF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000000"/>
                </a:solidFill>
                <a:ea typeface="細明體" pitchFamily="49" charset="-120"/>
              </a:rPr>
              <a:t>跟進</a:t>
            </a:r>
          </a:p>
          <a:p>
            <a:pPr algn="ctr"/>
            <a:r>
              <a:rPr lang="zh-TW" altLang="en-US" sz="3200" b="1">
                <a:solidFill>
                  <a:srgbClr val="000000"/>
                </a:solidFill>
                <a:ea typeface="細明體" pitchFamily="49" charset="-120"/>
              </a:rPr>
              <a:t>服務</a:t>
            </a:r>
          </a:p>
        </p:txBody>
      </p:sp>
      <p:sp>
        <p:nvSpPr>
          <p:cNvPr id="657415" name="Oval 7"/>
          <p:cNvSpPr>
            <a:spLocks noChangeArrowheads="1"/>
          </p:cNvSpPr>
          <p:nvPr/>
        </p:nvSpPr>
        <p:spPr bwMode="auto">
          <a:xfrm>
            <a:off x="2842972" y="5013176"/>
            <a:ext cx="1722437" cy="165735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b="1" dirty="0">
                <a:solidFill>
                  <a:srgbClr val="000000"/>
                </a:solidFill>
                <a:latin typeface="Verdana" pitchFamily="34" charset="0"/>
                <a:ea typeface="細明體" pitchFamily="49" charset="-120"/>
              </a:rPr>
              <a:t>填報</a:t>
            </a:r>
          </a:p>
          <a:p>
            <a:pPr algn="ctr"/>
            <a:r>
              <a:rPr lang="zh-TW" altLang="en-US" sz="2800" b="1" dirty="0">
                <a:solidFill>
                  <a:srgbClr val="000000"/>
                </a:solidFill>
                <a:ea typeface="細明體" pitchFamily="49" charset="-120"/>
              </a:rPr>
              <a:t>資料系統</a:t>
            </a:r>
          </a:p>
        </p:txBody>
      </p:sp>
      <p:sp>
        <p:nvSpPr>
          <p:cNvPr id="9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28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20492880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5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0" grpId="0" animBg="1"/>
      <p:bldP spid="657411" grpId="0" animBg="1"/>
      <p:bldP spid="657412" grpId="0" animBg="1"/>
      <p:bldP spid="657413" grpId="0" animBg="1"/>
      <p:bldP spid="657414" grpId="0" animBg="1"/>
      <p:bldP spid="6574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204864"/>
            <a:ext cx="7948612" cy="458169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Monotype Sorts" pitchFamily="2" charset="2"/>
              <a:buNone/>
            </a:pPr>
            <a:r>
              <a:rPr lang="zh-TW" altLang="en-US" sz="3600" b="1" u="sng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處理程序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zh-TW" altLang="en-US" sz="32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兒童的安全、需要、福祉和權利最優先考慮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第一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1.5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zh-TW" altLang="en-US" sz="32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認真看待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，並</a:t>
            </a:r>
            <a:r>
              <a:rPr lang="zh-TW" altLang="en-US" sz="32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盡早展開調查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（第一章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1.7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2000" b="1" dirty="0" smtClean="0">
              <a:solidFill>
                <a:srgbClr val="FF66FF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兒童的</a:t>
            </a:r>
            <a:r>
              <a:rPr lang="zh-TW" altLang="en-US" sz="3200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即時安全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（第五章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5.2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en-US" sz="3200" b="1" u="sng" dirty="0" err="1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以免兒童再受創傷或困擾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 。（第三章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3.2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1" lang="zh-TW" altLang="en-US" sz="4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處理懷疑虐兒個案的原則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29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3994970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120478"/>
            <a:ext cx="7128792" cy="426085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05000"/>
              </a:lnSpc>
              <a:buFont typeface="Monotype Sorts" pitchFamily="2" charset="2"/>
              <a:buNone/>
              <a:defRPr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根據社會福利署編制</a:t>
            </a:r>
          </a:p>
          <a:p>
            <a:pPr eaLnBrk="1" hangingPunct="1">
              <a:lnSpc>
                <a:spcPct val="105000"/>
              </a:lnSpc>
              <a:buFont typeface="Monotype Sorts" pitchFamily="2" charset="2"/>
              <a:buNone/>
              <a:defRPr/>
            </a:pPr>
            <a:r>
              <a:rPr lang="en-US" altLang="zh-TW" sz="3200" b="1" dirty="0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&lt;</a:t>
            </a:r>
            <a:r>
              <a:rPr lang="zh-TW" altLang="en-US" sz="3200" b="1" dirty="0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處理虐兒個案程序指引</a:t>
            </a:r>
            <a:r>
              <a:rPr lang="en-US" altLang="zh-TW" sz="3200" b="1" dirty="0">
                <a:solidFill>
                  <a:srgbClr val="008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Arial Unicode MS" pitchFamily="34" charset="-120"/>
              </a:rPr>
              <a:t>2015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年修訂本</a:t>
            </a:r>
          </a:p>
          <a:p>
            <a:pPr eaLnBrk="1" hangingPunct="1">
              <a:lnSpc>
                <a:spcPct val="105000"/>
              </a:lnSpc>
              <a:defRPr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兒童性侵犯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指牽涉兒童的</a:t>
            </a:r>
            <a:r>
              <a:rPr lang="zh-TW" altLang="en-US" sz="3600" b="1" dirty="0" smtClean="0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非法性活動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（例如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強姦、口交），或</a:t>
            </a:r>
            <a:r>
              <a:rPr lang="zh-TW" altLang="en-US" sz="3600" b="1" dirty="0" smtClean="0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兒童不能作出知情同意</a:t>
            </a:r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的性活動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，包括</a:t>
            </a:r>
            <a:r>
              <a:rPr lang="zh-TW" altLang="en-US" sz="3600" b="1" dirty="0" smtClean="0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直接或間接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對兒童作出</a:t>
            </a:r>
            <a:r>
              <a:rPr lang="zh-TW" altLang="en-US" sz="3600" b="1" dirty="0" smtClean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性方面的</a:t>
            </a:r>
            <a:r>
              <a:rPr lang="zh-TW" altLang="en-US" sz="3600" b="1" dirty="0">
                <a:solidFill>
                  <a:srgbClr val="99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利用或侵犯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（例如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製作色情物品）。</a:t>
            </a:r>
            <a:endParaRPr lang="zh-TW" altLang="en-US" sz="3600" b="1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 eaLnBrk="1" hangingPunct="1">
              <a:lnSpc>
                <a:spcPct val="105000"/>
              </a:lnSpc>
              <a:buFontTx/>
              <a:buNone/>
              <a:defRPr/>
            </a:pPr>
            <a:endParaRPr lang="en-US" altLang="zh-TW" sz="3200" u="sng" dirty="0" smtClean="0">
              <a:solidFill>
                <a:schemeClr val="accent2"/>
              </a:solidFill>
            </a:endParaRPr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92696"/>
            <a:ext cx="7173912" cy="9525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甚麼是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兒童性侵犯</a:t>
            </a:r>
            <a:r>
              <a:rPr lang="en-US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</a:t>
            </a:fld>
            <a:endParaRPr lang="en-US" altLang="zh-TW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2060848"/>
            <a:ext cx="7529513" cy="4392612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None/>
            </a:pPr>
            <a:r>
              <a:rPr lang="zh-TW" altLang="en-US" sz="3900" b="1" u="sng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兒童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3500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避免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要求</a:t>
            </a:r>
            <a:r>
              <a:rPr lang="zh-TW" altLang="en-US" sz="3500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兒童重複描述受虐事件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（第九章</a:t>
            </a:r>
            <a:r>
              <a:rPr lang="en-US" altLang="zh-TW" sz="2200" b="1" dirty="0" smtClean="0">
                <a:latin typeface="標楷體" pitchFamily="65" charset="-120"/>
                <a:ea typeface="標楷體" pitchFamily="65" charset="-120"/>
              </a:rPr>
              <a:t>9.1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35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了解和顧及他們的意願和感受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，但在</a:t>
            </a:r>
            <a:r>
              <a:rPr lang="zh-TW" altLang="en-US" sz="35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安全和意願之間取得平衡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（第一章 </a:t>
            </a:r>
            <a:r>
              <a:rPr lang="en-US" altLang="zh-TW" sz="2200" b="1" dirty="0" smtClean="0">
                <a:latin typeface="標楷體" pitchFamily="65" charset="-120"/>
                <a:ea typeface="標楷體" pitchFamily="65" charset="-120"/>
              </a:rPr>
              <a:t>1.10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如有關兒童自己披露懷疑受虐事件，並要求將事件保密，應向他／她解釋，為保障其最佳利益，</a:t>
            </a:r>
            <a:r>
              <a:rPr lang="zh-TW" altLang="en-US" sz="3500" b="1" dirty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不能作出保密承諾</a:t>
            </a:r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（第六章 </a:t>
            </a:r>
            <a:r>
              <a:rPr lang="en-US" altLang="zh-TW" sz="2200" b="1" dirty="0" smtClean="0">
                <a:latin typeface="標楷體" pitchFamily="65" charset="-120"/>
                <a:ea typeface="標楷體" pitchFamily="65" charset="-120"/>
              </a:rPr>
              <a:t>6.1e</a:t>
            </a:r>
            <a:r>
              <a:rPr lang="zh-TW" altLang="en-US" sz="22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Monotype Sorts" pitchFamily="2" charset="2"/>
              <a:buNone/>
            </a:pPr>
            <a:endParaRPr lang="en-US" altLang="zh-TW" sz="2800" dirty="0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1" lang="zh-TW" altLang="en-US" sz="4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處理懷疑虐兒個案的原則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30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537440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916832"/>
            <a:ext cx="7496175" cy="4698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None/>
            </a:pPr>
            <a:r>
              <a:rPr lang="zh-TW" altLang="en-US" sz="3600" b="1" u="sng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家長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28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協助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其家人和與其關係密切的人士，以保護受虐兒童。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（第一章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1.11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為受虐兒童制定福利計劃時，不但應</a:t>
            </a:r>
            <a:r>
              <a:rPr lang="zh-TW" altLang="en-US" sz="28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徵詢和考慮其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父母／監護人／與其關係密切人士的</a:t>
            </a:r>
            <a:r>
              <a:rPr lang="zh-TW" altLang="en-US" sz="28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意見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 還應考慮其父母／照顧者</a:t>
            </a:r>
            <a:r>
              <a:rPr lang="zh-TW" altLang="en-US" sz="28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是否合作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sz="28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能否保護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受虐兒童。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（第一章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1.11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必須</a:t>
            </a:r>
            <a:r>
              <a:rPr lang="zh-TW" altLang="en-US" sz="2800" b="1" dirty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在保護兒童與尊重父母及家庭的權利和需要之間取得平衡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，但如出現衝突，則必須</a:t>
            </a:r>
            <a:r>
              <a:rPr lang="zh-TW" altLang="en-US" sz="2800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把兒童的利益放在首位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（第十章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10.2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z="4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處理懷疑虐兒個案的原則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31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4021490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060848"/>
            <a:ext cx="7804150" cy="46085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  <a:buNone/>
            </a:pPr>
            <a:r>
              <a:rPr lang="zh-TW" altLang="en-US" sz="3600" b="1" u="sng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多專業合作</a:t>
            </a:r>
          </a:p>
          <a:p>
            <a:pPr eaLnBrk="1" hangingPunct="1">
              <a:lnSpc>
                <a:spcPct val="95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在執行職務的過程中所得的當事人個人</a:t>
            </a:r>
            <a:r>
              <a:rPr lang="zh-TW" altLang="en-US" sz="2800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資料保密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（第四章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4.1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lnSpc>
                <a:spcPct val="105000"/>
              </a:lnSpc>
            </a:pPr>
            <a:r>
              <a:rPr lang="zh-TW" altLang="en-US" sz="2800" b="1" dirty="0" smtClean="0">
                <a:solidFill>
                  <a:srgbClr val="CC0000"/>
                </a:solidFill>
                <a:latin typeface="標楷體" pitchFamily="65" charset="-120"/>
                <a:ea typeface="標楷體" pitchFamily="65" charset="-120"/>
              </a:rPr>
              <a:t>可視乎情況披露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有關資料。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（第四章 </a:t>
            </a:r>
            <a:r>
              <a:rPr lang="en-US" altLang="zh-TW" sz="2000" b="1" dirty="0">
                <a:latin typeface="標楷體" pitchFamily="65" charset="-120"/>
                <a:ea typeface="標楷體" pitchFamily="65" charset="-120"/>
              </a:rPr>
              <a:t>4.1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lnSpc>
                <a:spcPct val="115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盡早把所得的受虐事件資料</a:t>
            </a:r>
            <a:r>
              <a:rPr lang="zh-TW" altLang="en-US" sz="2800" b="1" dirty="0" smtClean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提供給其他</a:t>
            </a:r>
            <a:r>
              <a:rPr lang="zh-TW" altLang="en-US" sz="2800" b="1" dirty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相關專業人員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，以確保能有效保護受虐兒童。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（第一章 </a:t>
            </a:r>
            <a:r>
              <a:rPr lang="en-US" altLang="zh-TW" sz="2000" b="1" dirty="0">
                <a:latin typeface="標楷體" pitchFamily="65" charset="-120"/>
                <a:ea typeface="標楷體" pitchFamily="65" charset="-120"/>
              </a:rPr>
              <a:t>1.9</a:t>
            </a:r>
            <a:r>
              <a:rPr lang="zh-TW" altLang="en-US" sz="2000" b="1" dirty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lnSpc>
                <a:spcPct val="115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在切實可行的範圍內</a:t>
            </a:r>
            <a:r>
              <a:rPr lang="zh-TW" altLang="en-US" sz="2800" b="1" dirty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達成共識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，並緊記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首要關注的是有關兒童的安全和福祉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en-US" sz="2100" b="1" dirty="0">
                <a:latin typeface="標楷體" pitchFamily="65" charset="-120"/>
                <a:ea typeface="標楷體" pitchFamily="65" charset="-120"/>
              </a:rPr>
              <a:t>（第五章 </a:t>
            </a:r>
            <a:r>
              <a:rPr lang="en-US" altLang="zh-TW" sz="2100" b="1" dirty="0">
                <a:latin typeface="標楷體" pitchFamily="65" charset="-120"/>
                <a:ea typeface="標楷體" pitchFamily="65" charset="-120"/>
              </a:rPr>
              <a:t>5.3</a:t>
            </a:r>
            <a:r>
              <a:rPr lang="zh-TW" altLang="en-US" sz="2100" b="1" dirty="0">
                <a:latin typeface="標楷體" pitchFamily="65" charset="-120"/>
                <a:ea typeface="標楷體" pitchFamily="65" charset="-120"/>
              </a:rPr>
              <a:t>）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z="4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處理懷疑虐兒個案的原則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32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493452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4000" b="1" dirty="0" smtClean="0">
                <a:solidFill>
                  <a:srgbClr val="352CF2"/>
                </a:solidFill>
              </a:rPr>
              <a:t>58</a:t>
            </a:r>
            <a:r>
              <a:rPr lang="zh-TW" altLang="en-US" sz="4000" b="1" dirty="0" smtClean="0">
                <a:solidFill>
                  <a:srgbClr val="352CF2"/>
                </a:solidFill>
              </a:rPr>
              <a:t> 條： </a:t>
            </a:r>
            <a:r>
              <a:rPr lang="zh-TW" altLang="en-US" sz="4000" b="1" dirty="0">
                <a:solidFill>
                  <a:srgbClr val="352CF2"/>
                </a:solidFill>
              </a:rPr>
              <a:t>罪行</a:t>
            </a:r>
            <a:r>
              <a:rPr lang="zh-TW" altLang="en-US" sz="4000" b="1" dirty="0" smtClean="0">
                <a:solidFill>
                  <a:srgbClr val="352CF2"/>
                </a:solidFill>
              </a:rPr>
              <a:t>等</a:t>
            </a:r>
            <a:endParaRPr lang="en-US" altLang="zh-TW" sz="4000" b="1" dirty="0" smtClean="0">
              <a:solidFill>
                <a:srgbClr val="352CF2"/>
              </a:solidFill>
            </a:endParaRPr>
          </a:p>
          <a:p>
            <a:r>
              <a:rPr lang="en-US" altLang="zh-TW" sz="3200" b="1" dirty="0" smtClean="0"/>
              <a:t> 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2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(a) 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罪行的防止或偵測；</a:t>
            </a:r>
            <a:br>
              <a:rPr lang="zh-TW" altLang="en-US" sz="32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(b) 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犯罪者的拘捕、檢控或拘留；</a:t>
            </a:r>
            <a:br>
              <a:rPr lang="zh-TW" altLang="en-US" sz="32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而持有的個人資料，在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以上情況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下獲豁免而不受第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保障資料原則及第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18(1)(b)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條的條文所管限</a:t>
            </a:r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b="1" dirty="0" smtClean="0">
                <a:solidFill>
                  <a:srgbClr val="D5682B"/>
                </a:solidFill>
              </a:rPr>
              <a:t>486</a:t>
            </a:r>
            <a:r>
              <a:rPr lang="zh-TW" altLang="en-US" sz="4800" b="1" dirty="0">
                <a:solidFill>
                  <a:srgbClr val="D5682B"/>
                </a:solidFill>
              </a:rPr>
              <a:t>章</a:t>
            </a:r>
            <a:r>
              <a:rPr lang="en-US" altLang="zh-TW" sz="4800" b="1" dirty="0" smtClean="0">
                <a:solidFill>
                  <a:srgbClr val="D5682B"/>
                </a:solidFill>
              </a:rPr>
              <a:t>《</a:t>
            </a:r>
            <a:r>
              <a:rPr lang="zh-TW" altLang="en-US" sz="4800" b="1" dirty="0">
                <a:solidFill>
                  <a:srgbClr val="D5682B"/>
                </a:solidFill>
              </a:rPr>
              <a:t>個人資料</a:t>
            </a:r>
            <a:r>
              <a:rPr lang="en-US" altLang="zh-TW" sz="4800" b="1" dirty="0">
                <a:solidFill>
                  <a:srgbClr val="D5682B"/>
                </a:solidFill>
              </a:rPr>
              <a:t>(</a:t>
            </a:r>
            <a:r>
              <a:rPr lang="zh-TW" altLang="en-US" sz="4800" b="1" dirty="0">
                <a:solidFill>
                  <a:srgbClr val="D5682B"/>
                </a:solidFill>
              </a:rPr>
              <a:t>私隱</a:t>
            </a:r>
            <a:r>
              <a:rPr lang="en-US" altLang="zh-TW" sz="4800" b="1" dirty="0">
                <a:solidFill>
                  <a:srgbClr val="D5682B"/>
                </a:solidFill>
              </a:rPr>
              <a:t>)</a:t>
            </a:r>
            <a:r>
              <a:rPr lang="zh-TW" altLang="en-US" sz="4800" b="1" dirty="0" smtClean="0">
                <a:solidFill>
                  <a:srgbClr val="D5682B"/>
                </a:solidFill>
              </a:rPr>
              <a:t>條例</a:t>
            </a:r>
            <a:r>
              <a:rPr lang="en-US" altLang="zh-HK" sz="4800" b="1" dirty="0">
                <a:solidFill>
                  <a:srgbClr val="D5682B"/>
                </a:solidFill>
              </a:rPr>
              <a:t>》</a:t>
            </a:r>
            <a:endParaRPr lang="zh-HK" altLang="en-US" sz="4800" b="1" dirty="0">
              <a:solidFill>
                <a:srgbClr val="D5682B"/>
              </a:solidFill>
            </a:endParaRP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33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42098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060848"/>
            <a:ext cx="7970838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solidFill>
                  <a:srgbClr val="352CF2"/>
                </a:solidFill>
              </a:rPr>
              <a:t>59</a:t>
            </a:r>
            <a:r>
              <a:rPr lang="zh-TW" altLang="en-US" sz="4000" b="1" dirty="0" smtClean="0">
                <a:solidFill>
                  <a:srgbClr val="352CF2"/>
                </a:solidFill>
              </a:rPr>
              <a:t> 條： 健康</a:t>
            </a:r>
            <a:endParaRPr lang="en-US" altLang="zh-TW" sz="4000" b="1" dirty="0" smtClean="0">
              <a:solidFill>
                <a:srgbClr val="352CF2"/>
              </a:solidFill>
            </a:endParaRPr>
          </a:p>
          <a:p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(i)….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對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該資料當事人的身體健康或精神健康造成嚴重損害；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2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(ii) 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可能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會對任何其他個人的身體健康或精神健康造成嚴重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損害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則該資料獲豁免而不受該等條文所管限。</a:t>
            </a:r>
            <a:endParaRPr lang="zh-HK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b="1" dirty="0">
                <a:solidFill>
                  <a:srgbClr val="D5682B"/>
                </a:solidFill>
              </a:rPr>
              <a:t>486</a:t>
            </a:r>
            <a:r>
              <a:rPr lang="zh-TW" altLang="en-US" sz="4800" b="1" dirty="0">
                <a:solidFill>
                  <a:srgbClr val="D5682B"/>
                </a:solidFill>
              </a:rPr>
              <a:t>章</a:t>
            </a:r>
            <a:r>
              <a:rPr lang="en-US" altLang="zh-TW" sz="4800" b="1" dirty="0">
                <a:solidFill>
                  <a:srgbClr val="D5682B"/>
                </a:solidFill>
              </a:rPr>
              <a:t>《</a:t>
            </a:r>
            <a:r>
              <a:rPr lang="zh-TW" altLang="en-US" sz="4800" b="1" dirty="0">
                <a:solidFill>
                  <a:srgbClr val="D5682B"/>
                </a:solidFill>
              </a:rPr>
              <a:t>個人資料</a:t>
            </a:r>
            <a:r>
              <a:rPr lang="en-US" altLang="zh-TW" sz="4800" b="1" dirty="0">
                <a:solidFill>
                  <a:srgbClr val="D5682B"/>
                </a:solidFill>
              </a:rPr>
              <a:t>(</a:t>
            </a:r>
            <a:r>
              <a:rPr lang="zh-TW" altLang="en-US" sz="4800" b="1" dirty="0">
                <a:solidFill>
                  <a:srgbClr val="D5682B"/>
                </a:solidFill>
              </a:rPr>
              <a:t>私隱</a:t>
            </a:r>
            <a:r>
              <a:rPr lang="en-US" altLang="zh-TW" sz="4800" b="1" dirty="0">
                <a:solidFill>
                  <a:srgbClr val="D5682B"/>
                </a:solidFill>
              </a:rPr>
              <a:t>)</a:t>
            </a:r>
            <a:r>
              <a:rPr lang="zh-TW" altLang="en-US" sz="4800" b="1" dirty="0">
                <a:solidFill>
                  <a:srgbClr val="D5682B"/>
                </a:solidFill>
              </a:rPr>
              <a:t>條例</a:t>
            </a:r>
            <a:r>
              <a:rPr lang="en-US" altLang="zh-HK" sz="4800" b="1" dirty="0">
                <a:solidFill>
                  <a:srgbClr val="D5682B"/>
                </a:solidFill>
              </a:rPr>
              <a:t>》</a:t>
            </a:r>
            <a:endParaRPr lang="zh-HK" altLang="en-US" sz="4800" dirty="0"/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34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21890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idx="1"/>
          </p:nvPr>
        </p:nvSpPr>
        <p:spPr>
          <a:xfrm>
            <a:off x="888994" y="2132856"/>
            <a:ext cx="7704136" cy="446449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>
                <a:solidFill>
                  <a:srgbClr val="333399"/>
                </a:solidFill>
              </a:defRPr>
            </a:pPr>
            <a:r>
              <a:rPr sz="2800" b="1" dirty="0" err="1">
                <a:solidFill>
                  <a:srgbClr val="3333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Helvetica"/>
              </a:rPr>
              <a:t>在一個安全的環境下與兒童單獨傾談</a:t>
            </a:r>
            <a:endParaRPr sz="2800" b="1" dirty="0">
              <a:solidFill>
                <a:srgbClr val="333399"/>
              </a:solidFill>
              <a:latin typeface="標楷體" panose="03000509000000000000" pitchFamily="65" charset="-120"/>
              <a:ea typeface="標楷體" panose="03000509000000000000" pitchFamily="65" charset="-120"/>
              <a:cs typeface="華康簡黑"/>
            </a:endParaRPr>
          </a:p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/>
            </a:pPr>
            <a:r>
              <a:rPr sz="2800"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抱信任態度，</a:t>
            </a:r>
            <a:r>
              <a:rPr sz="2800"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耐心地鼓勵兒童把事件說出</a:t>
            </a:r>
            <a:endParaRPr lang="en-US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+mj-cs"/>
              <a:sym typeface="Helvetica"/>
            </a:endParaRPr>
          </a:p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/>
            </a:pPr>
            <a:r>
              <a:rPr sz="2800" b="1" dirty="0" err="1">
                <a:solidFill>
                  <a:srgbClr val="3333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讓兒童明白你想知道發生了甚麼事，以致可以計劃怎樣幫助他</a:t>
            </a:r>
            <a:endParaRPr sz="2800" b="1" dirty="0">
              <a:solidFill>
                <a:srgbClr val="333399"/>
              </a:solidFill>
              <a:latin typeface="標楷體" panose="03000509000000000000" pitchFamily="65" charset="-120"/>
              <a:ea typeface="標楷體" panose="03000509000000000000" pitchFamily="65" charset="-120"/>
              <a:cs typeface="華康簡黑"/>
            </a:endParaRPr>
          </a:p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/>
            </a:pPr>
            <a:r>
              <a:rPr sz="2800"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用兒童所能明白的詞語發問</a:t>
            </a:r>
            <a:endParaRPr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>
                <a:solidFill>
                  <a:srgbClr val="333399"/>
                </a:solidFill>
              </a:defRPr>
            </a:pPr>
            <a:r>
              <a:rPr sz="2800"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讓兒童知道你想保護他，</a:t>
            </a:r>
            <a:r>
              <a:rPr sz="2800"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免他繼續受到侵犯</a:t>
            </a:r>
            <a:endParaRPr lang="en-US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>
                <a:solidFill>
                  <a:srgbClr val="333399"/>
                </a:solidFill>
              </a:defRPr>
            </a:pPr>
            <a:r>
              <a:rPr lang="zh-HK" altLang="en-US" sz="28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</a:rPr>
              <a:t>了解兒童的擔憂，解答他的疑慮</a:t>
            </a:r>
            <a:endParaRPr sz="2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華康簡黑"/>
            </a:endParaRPr>
          </a:p>
          <a:p>
            <a:pPr marL="432000" indent="-396000">
              <a:lnSpc>
                <a:spcPct val="80000"/>
              </a:lnSpc>
              <a:spcBef>
                <a:spcPts val="1800"/>
              </a:spcBef>
              <a:defRPr sz="2100"/>
            </a:pPr>
            <a:r>
              <a:rPr sz="2800" b="1" dirty="0" err="1">
                <a:solidFill>
                  <a:srgbClr val="3333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讓兒童知道除調查過程及法庭聆訊所需外，資料會盡量保密</a:t>
            </a:r>
            <a:endParaRPr sz="2800" b="1" dirty="0">
              <a:solidFill>
                <a:srgbClr val="333399"/>
              </a:solidFill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</p:txBody>
      </p:sp>
      <p:sp>
        <p:nvSpPr>
          <p:cNvPr id="345" name="Shape 345"/>
          <p:cNvSpPr>
            <a:spLocks noGrp="1"/>
          </p:cNvSpPr>
          <p:nvPr>
            <p:ph type="title"/>
          </p:nvPr>
        </p:nvSpPr>
        <p:spPr>
          <a:xfrm>
            <a:off x="971600" y="836712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dirty="0" err="1" smtClean="0">
                <a:solidFill>
                  <a:srgbClr val="00B050"/>
                </a:solidFill>
                <a:latin typeface="+mj-ea"/>
                <a:cs typeface="華康簡黑"/>
                <a:sym typeface="華康簡黑"/>
              </a:rPr>
              <a:t>與兒童會面時</a:t>
            </a:r>
            <a:endParaRPr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35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40435406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idx="1"/>
          </p:nvPr>
        </p:nvSpPr>
        <p:spPr>
          <a:xfrm>
            <a:off x="1043608" y="2132856"/>
            <a:ext cx="7643811" cy="45370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5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細心聆聽，不對事件經過作出任何建議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5000"/>
              </a:lnSpc>
              <a:defRPr>
                <a:solidFill>
                  <a:srgbClr val="333399"/>
                </a:solidFill>
              </a:defRPr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保持冷靜，切忌過於緊張或激動，以免使兒童以為自己做了一些很可怕的事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5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在提問時不要焦急，讓兒童感到受關懷和支持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5000"/>
              </a:lnSpc>
              <a:defRPr>
                <a:solidFill>
                  <a:srgbClr val="333399"/>
                </a:solidFill>
              </a:defRPr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不責備兒童，讓他知道錯不在自己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5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不在兒童面前責備侵犯者，因為他與侵犯者可能保持密切或友善關係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5000"/>
              </a:lnSpc>
              <a:defRPr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減少兒童需要重複講述事件的次數</a:t>
            </a: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，</a:t>
            </a:r>
            <a:r>
              <a:rPr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因每一次</a:t>
            </a: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複</a:t>
            </a:r>
            <a:r>
              <a:rPr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述都會加深對他的心理傷害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5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不會對兒童隨便承諾任何你不肯定能辦到的事情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</p:txBody>
      </p:sp>
      <p:sp>
        <p:nvSpPr>
          <p:cNvPr id="350" name="Shape 350"/>
          <p:cNvSpPr>
            <a:spLocks noGrp="1"/>
          </p:cNvSpPr>
          <p:nvPr>
            <p:ph type="title"/>
          </p:nvPr>
        </p:nvSpPr>
        <p:spPr>
          <a:xfrm>
            <a:off x="990913" y="738186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b="1" dirty="0" err="1">
                <a:solidFill>
                  <a:srgbClr val="00B050"/>
                </a:solidFill>
                <a:latin typeface="+mj-ea"/>
                <a:cs typeface="華康簡黑"/>
                <a:sym typeface="華康簡黑"/>
              </a:rPr>
              <a:t>與兒童會面時</a:t>
            </a:r>
            <a:endParaRPr b="1" dirty="0">
              <a:solidFill>
                <a:srgbClr val="00B050"/>
              </a:solidFill>
              <a:latin typeface="+mj-ea"/>
              <a:cs typeface="華康簡黑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36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522610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/>
          </p:cNvSpPr>
          <p:nvPr>
            <p:ph idx="1"/>
          </p:nvPr>
        </p:nvSpPr>
        <p:spPr>
          <a:xfrm>
            <a:off x="899592" y="2132855"/>
            <a:ext cx="7643811" cy="439261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rPr sz="2800" b="1" dirty="0" err="1">
                <a:solidFill>
                  <a:srgbClr val="3333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在聆聽完畢後，讓兒童知道你打算怎樣跟進，以示對兒童的尊重，及減少兒童對未知事情的擔憂</a:t>
            </a:r>
            <a:endParaRPr sz="2800" b="1" dirty="0">
              <a:solidFill>
                <a:srgbClr val="333399"/>
              </a:solidFill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 marL="640080" lvl="1" indent="-274320">
              <a:lnSpc>
                <a:spcPct val="90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報警</a:t>
            </a:r>
            <a:r>
              <a:rPr b="1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 indent="-274320">
              <a:lnSpc>
                <a:spcPct val="90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身體檢查</a:t>
            </a:r>
            <a:r>
              <a:rPr b="1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 indent="-274320">
              <a:lnSpc>
                <a:spcPct val="90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轉介其他社工</a:t>
            </a:r>
            <a:r>
              <a:rPr b="1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40080" lvl="1" indent="-274320">
              <a:lnSpc>
                <a:spcPct val="90000"/>
              </a:lnSpc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暫時離家</a:t>
            </a:r>
            <a:r>
              <a:rPr b="1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sz="2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rPr b="1" dirty="0" err="1">
                <a:latin typeface="標楷體" panose="03000509000000000000" pitchFamily="65" charset="-120"/>
                <a:ea typeface="標楷體" panose="03000509000000000000" pitchFamily="65" charset="-120"/>
                <a:cs typeface="華康簡黑"/>
                <a:sym typeface="華康簡黑"/>
              </a:rPr>
              <a:t>在聆聽完畢後，多謝兒童對你的信任</a:t>
            </a:r>
            <a:endParaRPr b="1" dirty="0">
              <a:latin typeface="標楷體" panose="03000509000000000000" pitchFamily="65" charset="-120"/>
              <a:ea typeface="標楷體" panose="03000509000000000000" pitchFamily="65" charset="-120"/>
              <a:cs typeface="華康簡黑"/>
              <a:sym typeface="華康簡黑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defRPr sz="2800" u="sng">
                <a:solidFill>
                  <a:srgbClr val="CC00CC"/>
                </a:solidFill>
              </a:defRPr>
            </a:pPr>
            <a:r>
              <a:rPr sz="32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  <a:sym typeface="Helvetica"/>
              </a:rPr>
              <a:t>避免在處理過程中令兒童受到其他形式的傷害</a:t>
            </a:r>
            <a:endParaRPr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j-cs"/>
              <a:sym typeface="Helvetica"/>
            </a:endParaRPr>
          </a:p>
        </p:txBody>
      </p:sp>
      <p:sp>
        <p:nvSpPr>
          <p:cNvPr id="355" name="Shape 355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b="1" dirty="0" err="1">
                <a:solidFill>
                  <a:srgbClr val="00B050"/>
                </a:solidFill>
                <a:latin typeface="+mj-ea"/>
                <a:cs typeface="華康簡黑"/>
                <a:sym typeface="華康簡黑"/>
              </a:rPr>
              <a:t>與兒童會面時</a:t>
            </a:r>
            <a:endParaRPr b="1" dirty="0">
              <a:solidFill>
                <a:srgbClr val="00B050"/>
              </a:solidFill>
              <a:latin typeface="+mj-ea"/>
              <a:cs typeface="華康簡黑"/>
              <a:sym typeface="華康簡黑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37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9337075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/>
          </p:cNvSpPr>
          <p:nvPr>
            <p:ph idx="1"/>
          </p:nvPr>
        </p:nvSpPr>
        <p:spPr>
          <a:xfrm>
            <a:off x="971600" y="2060848"/>
            <a:ext cx="7548561" cy="4537076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>
                <a:solidFill>
                  <a:srgbClr val="FF0066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b="1" dirty="0" err="1">
                <a:latin typeface="標楷體" pitchFamily="65" charset="-120"/>
                <a:ea typeface="標楷體" pitchFamily="65" charset="-120"/>
              </a:rPr>
              <a:t>建立關係</a:t>
            </a:r>
            <a:endParaRPr b="1" dirty="0">
              <a:latin typeface="標楷體" pitchFamily="65" charset="-120"/>
              <a:ea typeface="標楷體" pitchFamily="65" charset="-120"/>
            </a:endParaRPr>
          </a:p>
          <a:p>
            <a:pPr marL="640080" lvl="1" indent="-274320"/>
            <a:r>
              <a:rPr sz="24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如兒童並非主動透露事件，先從兒童日常生活開始</a:t>
            </a:r>
            <a:endParaRPr sz="2400" b="1" dirty="0">
              <a:latin typeface="標楷體" pitchFamily="65" charset="-120"/>
              <a:ea typeface="標楷體" pitchFamily="65" charset="-120"/>
              <a:cs typeface="新細明體"/>
              <a:sym typeface="新細明體"/>
            </a:endParaRPr>
          </a:p>
          <a:p>
            <a:pPr marL="640080" lvl="1" indent="-274320"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告訴兒童他可以表示「不知道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」、「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不記得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」、「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不懂得說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」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SimSun"/>
                <a:sym typeface="SimSun"/>
              </a:rPr>
              <a:t>、「</a:t>
            </a:r>
            <a:r>
              <a:rPr sz="2400" b="1" dirty="0" err="1">
                <a:latin typeface="標楷體" pitchFamily="65" charset="-120"/>
                <a:ea typeface="標楷體" pitchFamily="65" charset="-120"/>
                <a:cs typeface="SimSun"/>
                <a:sym typeface="SimSun"/>
              </a:rPr>
              <a:t>你說錯了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SimSun"/>
                <a:sym typeface="SimSun"/>
              </a:rPr>
              <a:t>」</a:t>
            </a:r>
            <a:endParaRPr sz="2400" b="1" dirty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defRPr sz="2800">
                <a:solidFill>
                  <a:srgbClr val="FF0066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b="1" dirty="0" err="1">
                <a:latin typeface="標楷體" pitchFamily="65" charset="-120"/>
                <a:ea typeface="標楷體" pitchFamily="65" charset="-120"/>
              </a:rPr>
              <a:t>自由敘述</a:t>
            </a:r>
            <a:endParaRPr b="1" dirty="0"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目的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：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由兒童用自己的語言和步伐來講述事件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你告訴我發生了甚麼事情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你把事情從頭到尾講給我聽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然後怎麼樣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?</a:t>
            </a:r>
          </a:p>
        </p:txBody>
      </p:sp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b="1" dirty="0" err="1">
                <a:solidFill>
                  <a:srgbClr val="00B050"/>
                </a:solidFill>
                <a:latin typeface="+mj-ea"/>
                <a:cs typeface="華康簡黑"/>
                <a:sym typeface="Helvetica"/>
              </a:rPr>
              <a:t>初步提問技巧</a:t>
            </a:r>
            <a:endParaRPr b="1" dirty="0">
              <a:solidFill>
                <a:srgbClr val="00B050"/>
              </a:solidFill>
              <a:latin typeface="+mj-ea"/>
              <a:cs typeface="華康簡黑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38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7822960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/>
          </p:cNvSpPr>
          <p:nvPr>
            <p:ph idx="1"/>
          </p:nvPr>
        </p:nvSpPr>
        <p:spPr>
          <a:xfrm>
            <a:off x="1043608" y="2204864"/>
            <a:ext cx="7632701" cy="41148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600"/>
              </a:spcBef>
              <a:defRPr sz="2800">
                <a:solidFill>
                  <a:srgbClr val="FF0000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800" b="1" dirty="0" err="1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開放式</a:t>
            </a:r>
            <a:r>
              <a:rPr b="1" dirty="0" err="1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提問</a:t>
            </a:r>
            <a:endParaRPr b="1" dirty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defRPr sz="2200"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目的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：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令兒童在沒有壓力下自由提供資料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defRPr sz="22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四何一怎</a:t>
            </a:r>
            <a:r>
              <a:rPr sz="2400" b="1" dirty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sz="2400" b="1" dirty="0">
                <a:solidFill>
                  <a:srgbClr val="9900CC"/>
                </a:solidFill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(4W1H)</a:t>
            </a: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何時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(when)? </a:t>
            </a: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何處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(where)?</a:t>
            </a: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何人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(who)?</a:t>
            </a: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何事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(what)?</a:t>
            </a:r>
          </a:p>
          <a:p>
            <a:pPr marL="914400" lvl="2" indent="-228600">
              <a:spcBef>
                <a:spcPts val="4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怎樣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(how)?</a:t>
            </a:r>
          </a:p>
          <a:p>
            <a:pPr marL="640080" lvl="1" indent="-274320">
              <a:spcBef>
                <a:spcPts val="600"/>
              </a:spcBef>
              <a:defRPr sz="2900"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HK" altLang="en-US" sz="2400" b="1" dirty="0" smtClean="0">
                <a:latin typeface="標楷體" pitchFamily="65" charset="-120"/>
                <a:ea typeface="標楷體" pitchFamily="65" charset="-120"/>
              </a:rPr>
              <a:t>澄清</a:t>
            </a: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兒童所用辭彙的意義</a:t>
            </a:r>
          </a:p>
          <a:p>
            <a:pPr marL="640080" lvl="1" indent="-274320">
              <a:spcBef>
                <a:spcPts val="600"/>
              </a:spcBef>
              <a:defRPr sz="2900">
                <a:latin typeface="新細明體"/>
                <a:ea typeface="新細明體"/>
                <a:cs typeface="新細明體"/>
                <a:sym typeface="新細明體"/>
              </a:defRPr>
            </a:pPr>
            <a:endParaRPr sz="2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3" name="Shape 363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b="1" dirty="0" err="1">
                <a:solidFill>
                  <a:srgbClr val="00B050"/>
                </a:solidFill>
                <a:latin typeface="+mj-ea"/>
                <a:cs typeface="華康簡黑"/>
                <a:sym typeface="Helvetica"/>
              </a:rPr>
              <a:t>初步提問技巧</a:t>
            </a:r>
            <a:endParaRPr b="1" dirty="0">
              <a:solidFill>
                <a:srgbClr val="00B050"/>
              </a:solidFill>
              <a:latin typeface="+mj-ea"/>
              <a:cs typeface="華康簡黑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39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5400287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任何</a:t>
            </a:r>
            <a:r>
              <a:rPr lang="zh-TW" altLang="en-US" sz="3200" b="1" dirty="0" smtClean="0">
                <a:solidFill>
                  <a:srgbClr val="352CF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依賴他人照顧或發展不成熟的兒童和青少年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涉及其不能完全明白的性活動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，會被視作不能作出「知情同意」。</a:t>
            </a:r>
          </a:p>
          <a:p>
            <a:pPr eaLnBrk="1" hangingPunct="1"/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舉例來說，某名兒童如為了換取零食或金錢而涉及性活動，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即使他曾經向施虐者表示「同意」，也不能被視作已經作出「知情同意」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548680"/>
            <a:ext cx="7756263" cy="1054250"/>
          </a:xfrm>
        </p:spPr>
        <p:txBody>
          <a:bodyPr/>
          <a:lstStyle/>
          <a:p>
            <a:pPr algn="l" eaLnBrk="1" hangingPunct="1"/>
            <a:r>
              <a:rPr lang="zh-TW" altLang="en-US" b="1" dirty="0" smtClean="0"/>
              <a:t>不能作出</a:t>
            </a:r>
            <a:r>
              <a:rPr lang="zh-TW" altLang="en-US" b="1" dirty="0" smtClean="0">
                <a:solidFill>
                  <a:srgbClr val="9900CC"/>
                </a:solidFill>
              </a:rPr>
              <a:t>知情同意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</a:t>
            </a:fld>
            <a:endParaRPr lang="en-US" altLang="zh-TW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idx="1"/>
          </p:nvPr>
        </p:nvSpPr>
        <p:spPr>
          <a:xfrm>
            <a:off x="827584" y="2113110"/>
            <a:ext cx="7859711" cy="476091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1100"/>
              </a:spcBef>
              <a:defRPr u="sng">
                <a:solidFill>
                  <a:srgbClr val="FF0066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b="1" dirty="0" err="1">
                <a:solidFill>
                  <a:srgbClr val="9900CC"/>
                </a:solidFill>
                <a:latin typeface="標楷體" pitchFamily="65" charset="-120"/>
                <a:ea typeface="標楷體" pitchFamily="65" charset="-120"/>
              </a:rPr>
              <a:t>避免以下問題</a:t>
            </a:r>
            <a:endParaRPr b="1" dirty="0">
              <a:solidFill>
                <a:srgbClr val="9900CC"/>
              </a:solidFill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lnSpc>
                <a:spcPct val="80000"/>
              </a:lnSpc>
              <a:spcBef>
                <a:spcPts val="1100"/>
              </a:spcBef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多重問題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（</a:t>
            </a:r>
            <a:r>
              <a:rPr sz="2400" b="1" dirty="0" err="1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two-part</a:t>
            </a:r>
            <a:r>
              <a:rPr sz="2400" b="1" dirty="0">
                <a:latin typeface="標楷體" pitchFamily="65" charset="-120"/>
                <a:ea typeface="標楷體" pitchFamily="65" charset="-120"/>
                <a:cs typeface="Century Gothic"/>
                <a:sym typeface="Century Gothic"/>
              </a:rPr>
              <a:t> question)</a:t>
            </a:r>
          </a:p>
          <a:p>
            <a:pPr marL="640080" lvl="1" indent="-274320">
              <a:lnSpc>
                <a:spcPct val="80000"/>
              </a:lnSpc>
              <a:spcBef>
                <a:spcPts val="1100"/>
              </a:spcBef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 smtClean="0">
                <a:latin typeface="標楷體" pitchFamily="65" charset="-120"/>
                <a:ea typeface="標楷體" pitchFamily="65" charset="-120"/>
              </a:rPr>
              <a:t>問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「為甚麼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」（</a:t>
            </a:r>
            <a:r>
              <a:rPr sz="2400" b="1" dirty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why？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marL="640080" lvl="1" indent="-274320">
              <a:lnSpc>
                <a:spcPct val="80000"/>
              </a:lnSpc>
              <a:spcBef>
                <a:spcPts val="1100"/>
              </a:spcBef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改變兒童辭彙</a:t>
            </a:r>
            <a:endParaRPr sz="2400" b="1" dirty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lnSpc>
                <a:spcPct val="80000"/>
              </a:lnSpc>
              <a:spcBef>
                <a:spcPts val="1100"/>
              </a:spcBef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HK" altLang="en-US" sz="2400" b="1" dirty="0">
                <a:latin typeface="標楷體" pitchFamily="65" charset="-120"/>
                <a:ea typeface="標楷體" pitchFamily="65" charset="-120"/>
              </a:rPr>
              <a:t>用</a:t>
            </a:r>
            <a:r>
              <a:rPr sz="2400" b="1" dirty="0" err="1" smtClean="0">
                <a:latin typeface="標楷體" pitchFamily="65" charset="-120"/>
                <a:ea typeface="標楷體" pitchFamily="65" charset="-120"/>
              </a:rPr>
              <a:t>不清晰的</a:t>
            </a:r>
            <a:r>
              <a:rPr sz="2400" b="1" dirty="0" err="1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代名詞</a:t>
            </a:r>
            <a:r>
              <a:rPr lang="zh-HK" altLang="en-US" sz="2400" b="1" dirty="0">
                <a:latin typeface="標楷體" pitchFamily="65" charset="-120"/>
                <a:ea typeface="標楷體" pitchFamily="65" charset="-120"/>
              </a:rPr>
              <a:t>提問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lnSpc>
                <a:spcPct val="80000"/>
              </a:lnSpc>
              <a:spcBef>
                <a:spcPts val="1100"/>
              </a:spcBef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重複提問</a:t>
            </a:r>
            <a:r>
              <a:rPr sz="2400" b="1" dirty="0" err="1" smtClean="0">
                <a:latin typeface="標楷體" pitchFamily="65" charset="-120"/>
                <a:ea typeface="標楷體" pitchFamily="65" charset="-120"/>
              </a:rPr>
              <a:t>同一問題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640080" lvl="1" indent="-274320">
              <a:lnSpc>
                <a:spcPct val="80000"/>
              </a:lnSpc>
              <a:spcBef>
                <a:spcPts val="1100"/>
              </a:spcBef>
              <a:defRPr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使用</a:t>
            </a:r>
            <a:r>
              <a:rPr sz="2400" b="1" dirty="0" err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引導性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的說話、</a:t>
            </a:r>
            <a:r>
              <a:rPr sz="2400" b="1" dirty="0" err="1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圖畫或玩具</a:t>
            </a:r>
            <a:endParaRPr sz="2400" b="1" dirty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 marL="914400" lvl="2" indent="-228600">
              <a:lnSpc>
                <a:spcPct val="80000"/>
              </a:lnSpc>
              <a:spcBef>
                <a:spcPts val="9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latin typeface="標楷體" pitchFamily="65" charset="-120"/>
                <a:ea typeface="標楷體" pitchFamily="65" charset="-120"/>
              </a:rPr>
              <a:t>兒童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：「</a:t>
            </a:r>
            <a:r>
              <a:rPr sz="2400" b="1" dirty="0" err="1">
                <a:latin typeface="標楷體" pitchFamily="65" charset="-120"/>
                <a:ea typeface="標楷體" pitchFamily="65" charset="-120"/>
              </a:rPr>
              <a:t>叔叔摸我下面</a:t>
            </a:r>
            <a:r>
              <a:rPr sz="2400" b="1" dirty="0">
                <a:latin typeface="標楷體" pitchFamily="65" charset="-120"/>
                <a:ea typeface="標楷體" pitchFamily="65" charset="-120"/>
              </a:rPr>
              <a:t>。」</a:t>
            </a:r>
          </a:p>
          <a:p>
            <a:pPr marL="914400" lvl="2" indent="-228600">
              <a:lnSpc>
                <a:spcPct val="80000"/>
              </a:lnSpc>
              <a:spcBef>
                <a:spcPts val="900"/>
              </a:spcBef>
              <a:defRPr sz="2000">
                <a:solidFill>
                  <a:srgbClr val="333399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sz="2400" b="1" dirty="0" err="1">
                <a:solidFill>
                  <a:srgbClr val="CC00CC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工作員</a:t>
            </a:r>
            <a:r>
              <a:rPr sz="2400" b="1" dirty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：「</a:t>
            </a:r>
            <a:r>
              <a:rPr sz="2400" b="1" dirty="0" err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佢用手</a:t>
            </a:r>
            <a:r>
              <a:rPr lang="zh-HK" altLang="en-US" sz="2400" b="1" dirty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摸</a:t>
            </a:r>
            <a:r>
              <a:rPr sz="2400" b="1" dirty="0" err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你痾尿嗰度呀</a:t>
            </a:r>
            <a:r>
              <a:rPr sz="2400" b="1" dirty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  <a:cs typeface="新細明體"/>
              </a:rPr>
              <a:t>！ ！ 」</a:t>
            </a:r>
          </a:p>
        </p:txBody>
      </p:sp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1" cy="1371600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rPr b="1" dirty="0" err="1">
                <a:solidFill>
                  <a:srgbClr val="00B050"/>
                </a:solidFill>
                <a:latin typeface="+mj-ea"/>
                <a:cs typeface="華康簡黑"/>
                <a:sym typeface="Helvetica"/>
              </a:rPr>
              <a:t>初步提問技巧</a:t>
            </a:r>
            <a:endParaRPr b="1" dirty="0">
              <a:solidFill>
                <a:srgbClr val="00B050"/>
              </a:solidFill>
              <a:latin typeface="+mj-ea"/>
              <a:cs typeface="華康簡黑"/>
              <a:sym typeface="Helvetica"/>
            </a:endParaRPr>
          </a:p>
        </p:txBody>
      </p:sp>
      <p:sp>
        <p:nvSpPr>
          <p:cNvPr id="6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40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41062489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/>
          </p:cNvSpPr>
          <p:nvPr>
            <p:ph type="title"/>
          </p:nvPr>
        </p:nvSpPr>
        <p:spPr>
          <a:xfrm>
            <a:off x="755576" y="380999"/>
            <a:ext cx="8229601" cy="1371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8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4800" dirty="0" err="1">
                <a:solidFill>
                  <a:srgbClr val="352CF2"/>
                </a:solidFill>
                <a:latin typeface="+mj-ea"/>
                <a:cs typeface="華康簡黑"/>
              </a:rPr>
              <a:t>家庭成員對侵犯事件的反應</a:t>
            </a:r>
            <a:endParaRPr sz="4800" dirty="0">
              <a:solidFill>
                <a:srgbClr val="352CF2"/>
              </a:solidFill>
              <a:latin typeface="+mj-ea"/>
              <a:cs typeface="華康簡黑"/>
            </a:endParaRPr>
          </a:p>
        </p:txBody>
      </p:sp>
      <p:sp>
        <p:nvSpPr>
          <p:cNvPr id="388" name="Shape 388"/>
          <p:cNvSpPr>
            <a:spLocks noGrp="1"/>
          </p:cNvSpPr>
          <p:nvPr>
            <p:ph type="body" sz="quarter" idx="1"/>
          </p:nvPr>
        </p:nvSpPr>
        <p:spPr>
          <a:xfrm>
            <a:off x="899592" y="1139030"/>
            <a:ext cx="2865439" cy="3725863"/>
          </a:xfrm>
          <a:prstGeom prst="rect">
            <a:avLst/>
          </a:prstGeom>
        </p:spPr>
        <p:txBody>
          <a:bodyPr/>
          <a:lstStyle/>
          <a:p>
            <a:pPr marL="274320" indent="-205740">
              <a:buSzTx/>
              <a:buNone/>
              <a:defRPr sz="3200"/>
            </a:pPr>
            <a:endParaRPr dirty="0"/>
          </a:p>
          <a:p>
            <a:pPr>
              <a:spcBef>
                <a:spcPts val="700"/>
              </a:spcBef>
              <a:defRPr sz="32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震驚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spcBef>
                <a:spcPts val="700"/>
              </a:spcBef>
              <a:defRPr sz="32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內咎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spcBef>
                <a:spcPts val="700"/>
              </a:spcBef>
              <a:defRPr sz="32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沮喪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spcBef>
                <a:spcPts val="700"/>
              </a:spcBef>
              <a:defRPr sz="32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憤怒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>
              <a:spcBef>
                <a:spcPts val="700"/>
              </a:spcBef>
              <a:defRPr sz="32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埋怨受害人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sp>
        <p:nvSpPr>
          <p:cNvPr id="389" name="Shape 389"/>
          <p:cNvSpPr/>
          <p:nvPr/>
        </p:nvSpPr>
        <p:spPr>
          <a:xfrm>
            <a:off x="4500561" y="1916832"/>
            <a:ext cx="4248151" cy="2467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 fontScale="92500" lnSpcReduction="10000"/>
          </a:bodyPr>
          <a:lstStyle/>
          <a:p>
            <a:pPr marL="342900" indent="-274320">
              <a:spcBef>
                <a:spcPts val="700"/>
              </a:spcBef>
              <a:buClr>
                <a:schemeClr val="accent1"/>
              </a:buClr>
              <a:buSzPct val="76000"/>
              <a:buFont typeface="Wingdings 2"/>
              <a:buChar char=""/>
              <a:defRPr sz="3200">
                <a:solidFill>
                  <a:srgbClr val="3E3D2D"/>
                </a:solidFill>
              </a:defRPr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支持及幫助受害人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342900" indent="-274320">
              <a:spcBef>
                <a:spcPts val="700"/>
              </a:spcBef>
              <a:buClr>
                <a:schemeClr val="accent1"/>
              </a:buClr>
              <a:buSzPct val="76000"/>
              <a:buFont typeface="Wingdings 2"/>
              <a:buChar char=""/>
              <a:defRPr sz="3200">
                <a:solidFill>
                  <a:srgbClr val="3E3D2D"/>
                </a:solidFill>
              </a:defRPr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施壓力要求受害人保守秘密或更改証供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342900" indent="-274320">
              <a:spcBef>
                <a:spcPts val="700"/>
              </a:spcBef>
              <a:buClr>
                <a:schemeClr val="accent1"/>
              </a:buClr>
              <a:buSzPct val="76000"/>
              <a:buFont typeface="Wingdings 2"/>
              <a:buChar char=""/>
              <a:defRPr sz="3200">
                <a:solidFill>
                  <a:srgbClr val="3E3D2D"/>
                </a:solidFill>
              </a:defRPr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逃避事件而不加處理</a:t>
            </a:r>
            <a:endParaRPr sz="2400" b="1" dirty="0">
              <a:latin typeface="標楷體" pitchFamily="65" charset="-120"/>
              <a:ea typeface="標楷體" pitchFamily="65" charset="-120"/>
            </a:endParaRPr>
          </a:p>
          <a:p>
            <a:pPr marL="342900" indent="-274320">
              <a:spcBef>
                <a:spcPts val="700"/>
              </a:spcBef>
              <a:buClr>
                <a:schemeClr val="accent1"/>
              </a:buClr>
              <a:buSzPct val="76000"/>
              <a:buFont typeface="Wingdings 2"/>
              <a:buChar char=""/>
              <a:defRPr sz="3200">
                <a:solidFill>
                  <a:srgbClr val="3E3D2D"/>
                </a:solidFill>
              </a:defRPr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否認有事情發生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pic>
        <p:nvPicPr>
          <p:cNvPr id="390" name="image13.pdf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2843213" y="2514600"/>
            <a:ext cx="1600201" cy="97472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algn="r" eaLnBrk="1" hangingPunct="1"/>
            <a:fld id="{A1C78B33-1520-4A3E-9CEE-D8430F532F40}" type="slidenum">
              <a:rPr lang="en-US" altLang="zh-TW" sz="1400" smtClean="0"/>
              <a:pPr algn="r" eaLnBrk="1" hangingPunct="1"/>
              <a:t>41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1894536391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" grpId="0" animBg="1" advAuto="0"/>
      <p:bldP spid="389" grpId="0" build="p" animBg="1" advAuto="0"/>
      <p:bldP spid="390" grpId="0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>
            <a:spLocks noGrp="1"/>
          </p:cNvSpPr>
          <p:nvPr>
            <p:ph idx="1"/>
          </p:nvPr>
        </p:nvSpPr>
        <p:spPr>
          <a:xfrm>
            <a:off x="1043608" y="2180859"/>
            <a:ext cx="6777319" cy="43457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我們知道你的女兒 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兒子同 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XX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姑娘 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先生講過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有關被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性侵犯的事件，從你女兒 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兒子初步透露的資料，我們擔心事件涉及刑事成份，所以我們需要與警方一同展開調查，我們希望由你女兒 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/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兒子口中，了解事情的經過，才決定下一步可以做甚麼事，以及如何幫助你們。 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endParaRPr sz="32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sp>
        <p:nvSpPr>
          <p:cNvPr id="417" name="Shape 417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sz="5500">
                <a:solidFill>
                  <a:srgbClr val="008000"/>
                </a:solidFill>
                <a:latin typeface="新細明體"/>
                <a:ea typeface="新細明體"/>
                <a:cs typeface="新細明體"/>
                <a:sym typeface="新細明體"/>
              </a:defRPr>
            </a:pPr>
            <a:r>
              <a:rPr lang="zh-TW" altLang="en-US" sz="4800" b="1" dirty="0">
                <a:solidFill>
                  <a:srgbClr val="352CF2"/>
                </a:solidFill>
                <a:latin typeface="+mj-ea"/>
                <a:ea typeface="Century Gothic"/>
                <a:cs typeface="華康簡黑"/>
                <a:sym typeface="新細明體"/>
              </a:rPr>
              <a:t>鼓勵</a:t>
            </a:r>
            <a:r>
              <a:rPr lang="zh-HK" altLang="en-US" sz="4800" b="1" dirty="0">
                <a:solidFill>
                  <a:srgbClr val="352CF2"/>
                </a:solidFill>
                <a:latin typeface="+mj-ea"/>
                <a:ea typeface="Century Gothic"/>
                <a:cs typeface="華康簡黑"/>
                <a:sym typeface="新細明體"/>
              </a:rPr>
              <a:t>家長合作</a:t>
            </a:r>
            <a:endParaRPr sz="4800" b="1" dirty="0">
              <a:solidFill>
                <a:srgbClr val="352CF2"/>
              </a:solidFill>
              <a:latin typeface="+mj-ea"/>
              <a:ea typeface="Century Gothic"/>
              <a:cs typeface="華康簡黑"/>
              <a:sym typeface="Helvetica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42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8386647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>
            <a:spLocks noGrp="1"/>
          </p:cNvSpPr>
          <p:nvPr>
            <p:ph idx="1"/>
          </p:nvPr>
        </p:nvSpPr>
        <p:spPr>
          <a:xfrm>
            <a:off x="1043491" y="2132856"/>
            <a:ext cx="6777319" cy="446449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Helvetica"/>
              <a:buChar char=""/>
              <a:defRPr>
                <a:solidFill>
                  <a:srgbClr val="000000"/>
                </a:solidFill>
              </a:defRPr>
            </a:pPr>
            <a:r>
              <a:rPr sz="3200" b="1" dirty="0" err="1">
                <a:solidFill>
                  <a:srgbClr val="352CF2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由負責個案社工調查</a:t>
            </a:r>
            <a:endParaRPr sz="3200" b="1" dirty="0">
              <a:solidFill>
                <a:srgbClr val="352CF2"/>
              </a:solidFill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家庭成員及關係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居住環境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經濟情況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兒童成長歷程及照顧安排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父母照顧／管教子女的模式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家庭成員的問題、能力及支援網路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822960" lvl="1" indent="-457200">
              <a:lnSpc>
                <a:spcPct val="90000"/>
              </a:lnSpc>
              <a:defRPr sz="2200">
                <a:solidFill>
                  <a:srgbClr val="000000"/>
                </a:solidFill>
              </a:defRPr>
            </a:pP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父母、兒童及有關家庭成員的態度及未來計劃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</p:txBody>
      </p:sp>
      <p:sp>
        <p:nvSpPr>
          <p:cNvPr id="448" name="Shape 448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6" cy="1143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>
                <a:solidFill>
                  <a:srgbClr val="FF3300"/>
                </a:solidFill>
                <a:latin typeface="+mn-lt"/>
              </a:rPr>
              <a:t>社會背景調查</a:t>
            </a:r>
            <a:endParaRPr dirty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43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4696912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>
            <a:spLocks noGrp="1"/>
          </p:cNvSpPr>
          <p:nvPr>
            <p:ph idx="1"/>
          </p:nvPr>
        </p:nvSpPr>
        <p:spPr>
          <a:xfrm>
            <a:off x="755576" y="2155896"/>
            <a:ext cx="7745505" cy="43924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351" indent="0" defTabSz="804672">
              <a:buNone/>
              <a:defRPr sz="2112"/>
            </a:pPr>
            <a:r>
              <a:rPr sz="3600" b="1" dirty="0" err="1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</a:rPr>
              <a:t>討論事項</a:t>
            </a:r>
            <a:r>
              <a:rPr lang="en-US" sz="3600" b="1" dirty="0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sz="3600" b="1" dirty="0">
              <a:solidFill>
                <a:srgbClr val="352CF2"/>
              </a:solidFill>
              <a:latin typeface="標楷體" pitchFamily="65" charset="-120"/>
              <a:ea typeface="標楷體" pitchFamily="65" charset="-120"/>
            </a:endParaRPr>
          </a:p>
          <a:p>
            <a:pPr marL="301752" indent="-241401" defTabSz="804672">
              <a:defRPr sz="2112"/>
            </a:pPr>
            <a:r>
              <a:rPr sz="3200" b="1" dirty="0" err="1" smtClean="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個案性質</a:t>
            </a:r>
            <a:endParaRPr lang="en-US" sz="3200" b="1" dirty="0" smtClean="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marL="301752" indent="-241401" defTabSz="804672">
              <a:defRPr sz="2112"/>
            </a:pPr>
            <a:r>
              <a:rPr sz="3200" b="1" dirty="0" err="1" smtClean="0">
                <a:latin typeface="標楷體" pitchFamily="65" charset="-120"/>
                <a:ea typeface="標楷體" pitchFamily="65" charset="-120"/>
              </a:rPr>
              <a:t>兒童及家庭內其他兒童的</a:t>
            </a:r>
            <a:r>
              <a:rPr sz="3200" b="1" dirty="0" err="1" smtClean="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受虐危機</a:t>
            </a:r>
            <a:endParaRPr sz="3200" b="1" dirty="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marL="301752" indent="-241401" defTabSz="804672">
              <a:defRPr sz="2112"/>
            </a:pPr>
            <a:r>
              <a:rPr sz="3200" b="1" dirty="0" err="1" smtClean="0">
                <a:latin typeface="標楷體" pitchFamily="65" charset="-120"/>
                <a:ea typeface="標楷體" pitchFamily="65" charset="-120"/>
              </a:rPr>
              <a:t>兒童及其家庭的</a:t>
            </a:r>
            <a:r>
              <a:rPr sz="3200" b="1" dirty="0" err="1" smtClean="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需要</a:t>
            </a:r>
            <a:endParaRPr sz="3200" b="1" dirty="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marL="301752" indent="-241401" defTabSz="804672">
              <a:defRPr sz="2112"/>
            </a:pPr>
            <a:r>
              <a:rPr sz="3200" b="1" dirty="0" err="1" smtClean="0">
                <a:latin typeface="標楷體" pitchFamily="65" charset="-120"/>
                <a:ea typeface="標楷體" pitchFamily="65" charset="-120"/>
              </a:rPr>
              <a:t>有關兒童及其家庭的</a:t>
            </a:r>
            <a:r>
              <a:rPr sz="3200" b="1" dirty="0" err="1" smtClean="0">
                <a:solidFill>
                  <a:srgbClr val="008000"/>
                </a:solidFill>
                <a:latin typeface="標楷體" pitchFamily="65" charset="-120"/>
                <a:ea typeface="標楷體" pitchFamily="65" charset="-120"/>
              </a:rPr>
              <a:t>福利計劃</a:t>
            </a:r>
            <a:endParaRPr lang="en-US" sz="3200" b="1" dirty="0" smtClean="0">
              <a:solidFill>
                <a:srgbClr val="008000"/>
              </a:solidFill>
              <a:latin typeface="標楷體" pitchFamily="65" charset="-120"/>
              <a:ea typeface="標楷體" pitchFamily="65" charset="-120"/>
            </a:endParaRPr>
          </a:p>
          <a:p>
            <a:pPr marL="60351" indent="0" defTabSz="804672">
              <a:buNone/>
              <a:defRPr sz="2112"/>
            </a:pP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62" name="Shape 4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77240">
              <a:defRPr sz="3400" b="1">
                <a:solidFill>
                  <a:srgbClr val="000000"/>
                </a:solidFill>
              </a:defRPr>
            </a:lvl1pPr>
          </a:lstStyle>
          <a:p>
            <a:r>
              <a:rPr sz="4200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中特圓體" pitchFamily="49" charset="-120"/>
              </a:rPr>
              <a:t>保護懷疑受虐待兒童</a:t>
            </a:r>
            <a:r>
              <a:rPr lang="en-US" sz="4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中特圓體" pitchFamily="49" charset="-120"/>
              </a:rPr>
              <a:t/>
            </a:r>
            <a:br>
              <a:rPr lang="en-US" sz="4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中特圓體" pitchFamily="49" charset="-120"/>
              </a:rPr>
            </a:br>
            <a:r>
              <a:rPr sz="4200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華康中特圓體" pitchFamily="49" charset="-120"/>
              </a:rPr>
              <a:t>多專業個案會議</a:t>
            </a:r>
            <a:endParaRPr sz="4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華康中特圓體" pitchFamily="49" charset="-120"/>
            </a:endParaRP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44</a:t>
            </a:fld>
            <a:endParaRPr lang="en-US" altLang="zh-TW" sz="1400" dirty="0" smtClean="0"/>
          </a:p>
        </p:txBody>
      </p:sp>
    </p:spTree>
    <p:extLst>
      <p:ext uri="{BB962C8B-B14F-4D97-AF65-F5344CB8AC3E}">
        <p14:creationId xmlns:p14="http://schemas.microsoft.com/office/powerpoint/2010/main" val="22167100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>
            <a:spLocks noGrp="1"/>
          </p:cNvSpPr>
          <p:nvPr>
            <p:ph idx="1"/>
          </p:nvPr>
        </p:nvSpPr>
        <p:spPr>
          <a:xfrm>
            <a:off x="755577" y="2204864"/>
            <a:ext cx="8388423" cy="4546849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ts val="600"/>
              </a:spcBef>
              <a:buSzTx/>
              <a:buNone/>
              <a:defRPr sz="2800" b="1"/>
            </a:pPr>
            <a:r>
              <a:rPr dirty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第</a:t>
            </a:r>
            <a:r>
              <a:rPr dirty="0">
                <a:latin typeface="標楷體" pitchFamily="65" charset="-120"/>
                <a:ea typeface="標楷體" pitchFamily="65" charset="-120"/>
              </a:rPr>
              <a:t>34(2)</a:t>
            </a:r>
            <a:r>
              <a:rPr dirty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條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28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需要受照顧或保護的兒童或少年指</a:t>
            </a:r>
            <a:r>
              <a:rPr b="1" dirty="0">
                <a:latin typeface="標楷體" pitchFamily="65" charset="-120"/>
                <a:ea typeface="標楷體" pitchFamily="65" charset="-120"/>
              </a:rPr>
              <a:t>─ </a:t>
            </a:r>
          </a:p>
          <a:p>
            <a:pPr marL="590550" indent="-53340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FontTx/>
              <a:buAutoNum type="alphaLcParenR"/>
              <a:defRPr sz="28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曾經或正在</a:t>
            </a:r>
            <a:r>
              <a:rPr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受到襲擊</a:t>
            </a: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、</a:t>
            </a:r>
            <a:r>
              <a:rPr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虐待</a:t>
            </a: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、</a:t>
            </a:r>
            <a:r>
              <a:rPr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忽略或性侵犯</a:t>
            </a: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；或</a:t>
            </a:r>
            <a:r>
              <a:rPr b="1" dirty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 </a:t>
            </a:r>
          </a:p>
          <a:p>
            <a:pPr marL="590550" indent="-53340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FontTx/>
              <a:buAutoNum type="alphaLcParenR"/>
              <a:defRPr sz="28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健康、成長或福利</a:t>
            </a:r>
            <a:r>
              <a:rPr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曾經或正在</a:t>
            </a: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受到忽略或於可避免的情況下受到損害；或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90550" indent="-53340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FontTx/>
              <a:buAutoNum type="alphaLcParenR"/>
              <a:defRPr sz="2800"/>
            </a:pP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健康、成長或福利</a:t>
            </a:r>
            <a:r>
              <a:rPr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看來相當可能</a:t>
            </a: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受到忽略或於可避免的情況下受到損害；或</a:t>
            </a:r>
            <a:endParaRPr b="1" dirty="0">
              <a:latin typeface="標楷體" pitchFamily="65" charset="-120"/>
              <a:ea typeface="標楷體" pitchFamily="65" charset="-120"/>
              <a:cs typeface="+mj-cs"/>
              <a:sym typeface="Helvetica"/>
            </a:endParaRPr>
          </a:p>
          <a:p>
            <a:pPr marL="590550" indent="-53340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FontTx/>
              <a:buAutoNum type="alphaLcParenR"/>
              <a:defRPr sz="2800"/>
            </a:pPr>
            <a:r>
              <a:rPr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不受控制</a:t>
            </a:r>
            <a:r>
              <a:rPr b="1" dirty="0" err="1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的程度達至可能令他本人或其他人受到傷害</a:t>
            </a:r>
            <a:r>
              <a:rPr b="1" dirty="0" smtClean="0"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，</a:t>
            </a:r>
            <a:r>
              <a:rPr b="1" dirty="0">
                <a:latin typeface="標楷體" pitchFamily="65" charset="-120"/>
                <a:ea typeface="標楷體" pitchFamily="65" charset="-120"/>
              </a:rPr>
              <a:t>	</a:t>
            </a:r>
            <a:endParaRPr lang="en-US" b="1" dirty="0" smtClean="0">
              <a:latin typeface="標楷體" pitchFamily="65" charset="-120"/>
              <a:ea typeface="標楷體" pitchFamily="65" charset="-120"/>
            </a:endParaRPr>
          </a:p>
          <a:p>
            <a:pPr marL="57150" indent="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None/>
              <a:defRPr sz="2800"/>
            </a:pPr>
            <a:r>
              <a:rPr b="1" dirty="0" err="1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而須受照顧或保護的兒童或少年</a:t>
            </a:r>
            <a:r>
              <a:rPr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  <a:cs typeface="+mj-cs"/>
                <a:sym typeface="Helvetica"/>
              </a:rPr>
              <a:t>。</a:t>
            </a:r>
          </a:p>
        </p:txBody>
      </p:sp>
      <p:sp>
        <p:nvSpPr>
          <p:cNvPr id="550" name="Shape 550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6" cy="1143001"/>
          </a:xfrm>
          <a:prstGeom prst="rect">
            <a:avLst/>
          </a:prstGeom>
        </p:spPr>
        <p:txBody>
          <a:bodyPr/>
          <a:lstStyle/>
          <a:p>
            <a:pPr>
              <a:defRPr sz="3600" b="1"/>
            </a:pPr>
            <a:r>
              <a:rPr sz="4000" dirty="0" err="1">
                <a:solidFill>
                  <a:srgbClr val="008000"/>
                </a:solidFill>
                <a:sym typeface="Helvetica"/>
              </a:rPr>
              <a:t>保護兒童及少年條例</a:t>
            </a:r>
            <a:r>
              <a:rPr sz="4000" dirty="0">
                <a:solidFill>
                  <a:srgbClr val="008000"/>
                </a:solidFill>
                <a:sym typeface="Helvetica"/>
              </a:rPr>
              <a:t/>
            </a:r>
            <a:br>
              <a:rPr sz="4000" dirty="0">
                <a:solidFill>
                  <a:srgbClr val="008000"/>
                </a:solidFill>
                <a:sym typeface="Helvetica"/>
              </a:rPr>
            </a:br>
            <a:r>
              <a:rPr sz="4000" dirty="0">
                <a:solidFill>
                  <a:srgbClr val="008000"/>
                </a:solidFill>
                <a:sym typeface="Helvetica"/>
              </a:rPr>
              <a:t>（香港法例</a:t>
            </a:r>
            <a:r>
              <a:rPr sz="4000" dirty="0">
                <a:solidFill>
                  <a:srgbClr val="008000"/>
                </a:solidFill>
                <a:latin typeface="標楷體"/>
                <a:ea typeface="標楷體"/>
                <a:cs typeface="標楷體"/>
                <a:sym typeface="標楷體"/>
              </a:rPr>
              <a:t>213</a:t>
            </a:r>
            <a:r>
              <a:rPr sz="4000" dirty="0">
                <a:solidFill>
                  <a:srgbClr val="008000"/>
                </a:solidFill>
                <a:sym typeface="Helvetica"/>
              </a:rPr>
              <a:t>章）</a:t>
            </a: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45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3809980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Shape 555"/>
          <p:cNvSpPr>
            <a:spLocks noGrp="1"/>
          </p:cNvSpPr>
          <p:nvPr>
            <p:ph type="title" idx="4294967295"/>
          </p:nvPr>
        </p:nvSpPr>
        <p:spPr>
          <a:xfrm>
            <a:off x="611560" y="404664"/>
            <a:ext cx="7993063" cy="151216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t"/>
          <a:lstStyle>
            <a:lvl1pPr>
              <a:defRPr sz="3600" b="1">
                <a:latin typeface="標楷體"/>
                <a:ea typeface="標楷體"/>
                <a:cs typeface="標楷體"/>
                <a:sym typeface="標楷體"/>
              </a:defRPr>
            </a:lvl1pPr>
          </a:lstStyle>
          <a:p>
            <a:pPr>
              <a:defRPr sz="3600" b="1"/>
            </a:pPr>
            <a:r>
              <a:rPr lang="zh-TW" altLang="en-US" sz="4000" dirty="0">
                <a:solidFill>
                  <a:srgbClr val="008000"/>
                </a:solidFill>
                <a:latin typeface="+mj-lt"/>
                <a:ea typeface="+mj-ea"/>
                <a:cs typeface="+mj-cs"/>
                <a:sym typeface="Helvetica"/>
              </a:rPr>
              <a:t>保護兒童及少年條例</a:t>
            </a:r>
            <a:br>
              <a:rPr lang="zh-TW" altLang="en-US" sz="4000" dirty="0">
                <a:solidFill>
                  <a:srgbClr val="008000"/>
                </a:solidFill>
                <a:latin typeface="+mj-lt"/>
                <a:ea typeface="+mj-ea"/>
                <a:cs typeface="+mj-cs"/>
                <a:sym typeface="Helvetica"/>
              </a:rPr>
            </a:br>
            <a:r>
              <a:rPr lang="zh-TW" altLang="en-US" sz="4000" dirty="0">
                <a:solidFill>
                  <a:srgbClr val="008000"/>
                </a:solidFill>
                <a:latin typeface="+mj-lt"/>
                <a:ea typeface="+mj-ea"/>
                <a:cs typeface="+mj-cs"/>
                <a:sym typeface="Helvetica"/>
              </a:rPr>
              <a:t>（香港法例</a:t>
            </a:r>
            <a:r>
              <a:rPr lang="en-US" altLang="zh-TW" sz="4000" dirty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213</a:t>
            </a:r>
            <a:r>
              <a:rPr lang="zh-TW" altLang="en-US" sz="4000" dirty="0">
                <a:solidFill>
                  <a:srgbClr val="008000"/>
                </a:solidFill>
                <a:latin typeface="+mj-lt"/>
                <a:ea typeface="+mj-ea"/>
                <a:cs typeface="+mj-cs"/>
                <a:sym typeface="Helvetica"/>
              </a:rPr>
              <a:t>章）</a:t>
            </a:r>
            <a:endParaRPr sz="4000" dirty="0">
              <a:solidFill>
                <a:srgbClr val="008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4294967295"/>
          </p:nvPr>
        </p:nvSpPr>
        <p:spPr>
          <a:xfrm>
            <a:off x="468313" y="2060848"/>
            <a:ext cx="8675687" cy="446449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fontScale="92500" lnSpcReduction="20000"/>
          </a:bodyPr>
          <a:lstStyle/>
          <a:p>
            <a:pPr marL="274320" indent="-205740">
              <a:lnSpc>
                <a:spcPct val="104999"/>
              </a:lnSpc>
              <a:buNone/>
              <a:defRPr sz="2300">
                <a:latin typeface="標楷體"/>
                <a:ea typeface="標楷體"/>
                <a:cs typeface="標楷體"/>
                <a:sym typeface="標楷體"/>
              </a:defRPr>
            </a:pP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第34(1)條</a:t>
            </a:r>
          </a:p>
          <a:p>
            <a:pPr marL="274320" indent="-205740">
              <a:lnSpc>
                <a:spcPct val="104999"/>
              </a:lnSpc>
              <a:buSzTx/>
              <a:buNone/>
              <a:defRPr sz="2300">
                <a:latin typeface="標楷體"/>
                <a:ea typeface="標楷體"/>
                <a:cs typeface="標楷體"/>
                <a:sym typeface="標楷體"/>
              </a:defRPr>
            </a:pPr>
            <a:r>
              <a:rPr sz="2800" b="1" dirty="0" smtClean="0"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a) 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委任社會福利署</a:t>
            </a:r>
            <a:r>
              <a:rPr sz="2800"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署長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為該兒童或少年的</a:t>
            </a:r>
            <a:r>
              <a:rPr sz="2800"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法定監護人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；或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274320" indent="-205740">
              <a:lnSpc>
                <a:spcPct val="104999"/>
              </a:lnSpc>
              <a:buSzTx/>
              <a:buNone/>
              <a:defRPr sz="2300">
                <a:latin typeface="標楷體"/>
                <a:ea typeface="標楷體"/>
                <a:cs typeface="標楷體"/>
                <a:sym typeface="標楷體"/>
              </a:defRPr>
            </a:pP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(b) 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將該兒童或少年</a:t>
            </a:r>
            <a:r>
              <a:rPr sz="2800"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付託予任何願意負責照顧他的人士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，不論該人士是否其親屬，或將他付託予任何願意</a:t>
            </a:r>
            <a:r>
              <a:rPr sz="2800"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負責照顧他的機構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；或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274320" indent="-205740">
              <a:lnSpc>
                <a:spcPct val="104999"/>
              </a:lnSpc>
              <a:buSzTx/>
              <a:buNone/>
              <a:defRPr sz="2300">
                <a:latin typeface="標楷體"/>
                <a:ea typeface="標楷體"/>
                <a:cs typeface="標楷體"/>
                <a:sym typeface="標楷體"/>
              </a:defRPr>
            </a:pP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(c) 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命令該兒童或少年的</a:t>
            </a:r>
            <a:r>
              <a:rPr sz="2800" b="1" dirty="0" err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父母或監護人辦理擔保手續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，保證對他作出適當的照顧及監護；或</a:t>
            </a:r>
            <a:endParaRPr sz="2800" b="1" dirty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274320" indent="-205740">
              <a:lnSpc>
                <a:spcPct val="104999"/>
              </a:lnSpc>
              <a:buSzTx/>
              <a:buNone/>
              <a:defRPr sz="2300">
                <a:latin typeface="標楷體"/>
                <a:ea typeface="標楷體"/>
                <a:cs typeface="標楷體"/>
                <a:sym typeface="標楷體"/>
              </a:defRPr>
            </a:pP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(d) </a:t>
            </a:r>
            <a:r>
              <a:rPr sz="2800" b="1" dirty="0" err="1">
                <a:latin typeface="標楷體" pitchFamily="65" charset="-120"/>
                <a:ea typeface="標楷體" pitchFamily="65" charset="-120"/>
                <a:cs typeface="+mj-cs"/>
              </a:rPr>
              <a:t>在未有發出上述命令的情況下，或除了根據</a:t>
            </a: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(b)或(c)段發出命令外，下令將該兒童或少年交由法庭為此目的而委任的人士</a:t>
            </a:r>
            <a:r>
              <a:rPr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監管</a:t>
            </a: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一段指明的期間，</a:t>
            </a:r>
            <a:r>
              <a:rPr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j-cs"/>
              </a:rPr>
              <a:t>以</a:t>
            </a:r>
            <a:r>
              <a:rPr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+mj-cs"/>
              </a:rPr>
              <a:t>不超過3年</a:t>
            </a:r>
            <a:r>
              <a:rPr sz="2800" b="1" dirty="0">
                <a:latin typeface="標楷體" pitchFamily="65" charset="-120"/>
                <a:ea typeface="標楷體" pitchFamily="65" charset="-120"/>
                <a:cs typeface="+mj-cs"/>
              </a:rPr>
              <a:t>為限</a:t>
            </a: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46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41342644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>
            <a:spLocks noGrp="1"/>
          </p:cNvSpPr>
          <p:nvPr>
            <p:ph idx="1"/>
          </p:nvPr>
        </p:nvSpPr>
        <p:spPr>
          <a:xfrm>
            <a:off x="1763688" y="2456656"/>
            <a:ext cx="5984876" cy="3240088"/>
          </a:xfrm>
          <a:prstGeom prst="rect">
            <a:avLst/>
          </a:prstGeom>
        </p:spPr>
        <p:txBody>
          <a:bodyPr/>
          <a:lstStyle/>
          <a:p>
            <a:pPr marL="274320" indent="-205740" algn="ctr">
              <a:lnSpc>
                <a:spcPct val="80000"/>
              </a:lnSpc>
              <a:spcBef>
                <a:spcPts val="1200"/>
              </a:spcBef>
              <a:buSzTx/>
              <a:buNone/>
              <a:defRPr sz="5100" b="1">
                <a:solidFill>
                  <a:srgbClr val="0033CC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衷誠合作</a:t>
            </a:r>
            <a:endParaRPr sz="1800" dirty="0"/>
          </a:p>
          <a:p>
            <a:pPr marL="274320" indent="-205740" algn="ctr">
              <a:lnSpc>
                <a:spcPct val="80000"/>
              </a:lnSpc>
              <a:spcBef>
                <a:spcPts val="1200"/>
              </a:spcBef>
              <a:buSzTx/>
              <a:buNone/>
              <a:defRPr sz="5100" b="1">
                <a:solidFill>
                  <a:srgbClr val="FF0066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</a:defRPr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互相信任</a:t>
            </a:r>
            <a:endParaRPr sz="1800" dirty="0"/>
          </a:p>
          <a:p>
            <a:pPr marL="274320" indent="-205740" algn="ctr">
              <a:lnSpc>
                <a:spcPct val="80000"/>
              </a:lnSpc>
              <a:spcBef>
                <a:spcPts val="1200"/>
              </a:spcBef>
              <a:buSzTx/>
              <a:buNone/>
              <a:defRPr sz="5100" b="1">
                <a:solidFill>
                  <a:srgbClr val="00B050"/>
                </a:solidFill>
              </a:defRPr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保護稚弱</a:t>
            </a:r>
            <a:endParaRPr sz="6600" dirty="0"/>
          </a:p>
          <a:p>
            <a:pPr marL="274320" indent="-205740" algn="ctr">
              <a:lnSpc>
                <a:spcPct val="80000"/>
              </a:lnSpc>
              <a:spcBef>
                <a:spcPts val="1200"/>
              </a:spcBef>
              <a:buSzTx/>
              <a:buNone/>
              <a:defRPr sz="5100" b="1">
                <a:solidFill>
                  <a:srgbClr val="7030A0"/>
                </a:solidFill>
              </a:defRPr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造福兒童</a:t>
            </a:r>
            <a:endParaRPr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81" name="Shape 581"/>
          <p:cNvSpPr>
            <a:spLocks noGrp="1"/>
          </p:cNvSpPr>
          <p:nvPr>
            <p:ph type="title"/>
          </p:nvPr>
        </p:nvSpPr>
        <p:spPr>
          <a:xfrm>
            <a:off x="1116012" y="476672"/>
            <a:ext cx="7024746" cy="1143001"/>
          </a:xfrm>
          <a:prstGeom prst="rect">
            <a:avLst/>
          </a:prstGeom>
        </p:spPr>
        <p:txBody>
          <a:bodyPr/>
          <a:lstStyle>
            <a:lvl1pPr algn="ctr">
              <a:defRPr sz="5400" b="1">
                <a:solidFill>
                  <a:srgbClr val="008000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 err="1">
                <a:latin typeface="+mj-lt"/>
                <a:ea typeface="+mj-ea"/>
                <a:cs typeface="+mj-cs"/>
                <a:sym typeface="Helvetica"/>
              </a:rPr>
              <a:t>保護兒童工作的信念</a:t>
            </a:r>
            <a:endParaRPr dirty="0"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47</a:t>
            </a:fld>
            <a:endParaRPr lang="en-US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496466117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2" grpId="0" build="p"/>
      <p:bldP spid="581" grpId="0" animBg="1" advAuto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2653755"/>
          </a:xfrm>
        </p:spPr>
        <p:txBody>
          <a:bodyPr anchor="ctr"/>
          <a:lstStyle/>
          <a:p>
            <a:pPr algn="ctr">
              <a:buNone/>
            </a:pPr>
            <a:endParaRPr lang="en-US" altLang="zh-TW" sz="6000" dirty="0" smtClean="0"/>
          </a:p>
          <a:p>
            <a:pPr algn="ctr">
              <a:buNone/>
            </a:pPr>
            <a:r>
              <a:rPr lang="zh-TW" altLang="en-US" sz="6000" b="1" dirty="0" smtClean="0">
                <a:solidFill>
                  <a:srgbClr val="7030A0"/>
                </a:solidFill>
              </a:rPr>
              <a:t>謝謝</a:t>
            </a:r>
            <a:endParaRPr lang="en-GB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4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133600"/>
            <a:ext cx="7326312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家庭成員，例如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父母、兄姊、繼父母等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兒童熟悉的人，例如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親友、鄰居、老師等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陌生人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成年人或兒童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個別或有組織地進行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800" b="1" dirty="0">
              <a:solidFill>
                <a:srgbClr val="CC00CC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兒童性侵犯有異於</a:t>
            </a:r>
            <a:r>
              <a:rPr lang="zh-TW" altLang="en-US" sz="2800" b="1" dirty="0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隨便的性關係，後者不涉及一方對另一方的性利用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，例如男童與女童之間隨便的性關係，雖然男童可能會因此觸犯猥褻侵犯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非禮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或與未成年少女非法性交的罪行。</a:t>
            </a:r>
            <a:endParaRPr lang="zh-CN" altLang="en-US" sz="2800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 smtClean="0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92696"/>
            <a:ext cx="7756263" cy="1054250"/>
          </a:xfrm>
        </p:spPr>
        <p:txBody>
          <a:bodyPr/>
          <a:lstStyle/>
          <a:p>
            <a:pPr algn="l" eaLnBrk="1" hangingPunct="1">
              <a:defRPr/>
            </a:pPr>
            <a:r>
              <a:rPr lang="zh-TW" altLang="en-US" b="1" dirty="0">
                <a:solidFill>
                  <a:srgbClr val="9900CC"/>
                </a:solidFill>
              </a:rPr>
              <a:t>侵犯者</a:t>
            </a:r>
            <a:r>
              <a:rPr lang="zh-TW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可能是何人</a:t>
            </a:r>
            <a:r>
              <a:rPr lang="en-US" altLang="zh-TW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5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5</a:t>
            </a:fld>
            <a:endParaRPr lang="en-US" altLang="zh-TW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2132856"/>
            <a:ext cx="7570787" cy="4392488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2800" b="1" dirty="0" smtClean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</a:rPr>
              <a:t>直接身體接觸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性交、肛交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以指頭探入陰戶或肛門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以陰莖磨擦兒童生殖器或大腿內側或臀部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口交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撫摸兒童身體及生殖器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要兒童撫摸侵犯者身體及生殖器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替對方自瀆</a:t>
            </a:r>
          </a:p>
          <a:p>
            <a:pPr lvl="1"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強吻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548680"/>
            <a:ext cx="7756263" cy="1054250"/>
          </a:xfrm>
        </p:spPr>
        <p:txBody>
          <a:bodyPr/>
          <a:lstStyle/>
          <a:p>
            <a:pPr eaLnBrk="1" hangingPunct="1"/>
            <a:r>
              <a:rPr lang="zh-TW" altLang="en-US" b="1" dirty="0">
                <a:solidFill>
                  <a:srgbClr val="FF0066"/>
                </a:solidFill>
              </a:rPr>
              <a:t>性活動</a:t>
            </a:r>
            <a:r>
              <a:rPr lang="zh-TW" altLang="en-US" b="1" dirty="0" smtClean="0"/>
              <a:t>的類別及形式</a:t>
            </a:r>
            <a:r>
              <a:rPr lang="en-US" altLang="zh-TW" b="1" dirty="0" smtClean="0"/>
              <a:t>…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6</a:t>
            </a:fld>
            <a:endParaRPr lang="en-US" altLang="zh-TW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rgbClr val="352CF2"/>
                </a:solidFill>
                <a:latin typeface="標楷體" pitchFamily="65" charset="-120"/>
                <a:ea typeface="標楷體" pitchFamily="65" charset="-120"/>
              </a:rPr>
              <a:t>沒有直接身體接觸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向兒童展露下體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吩咐兒童露體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侵犯者在兒童面前自瀆或觀看兒童自瀆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在兒童面前露體或觀看兒童露體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拍攝或攝錄兒童露體動作及性活動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向兒童展示色情物品</a:t>
            </a:r>
          </a:p>
          <a:p>
            <a:pPr lvl="1"/>
            <a:r>
              <a:rPr lang="zh-TW" altLang="en-US" sz="2800" b="1" dirty="0">
                <a:latin typeface="標楷體" pitchFamily="65" charset="-120"/>
                <a:ea typeface="標楷體" pitchFamily="65" charset="-120"/>
              </a:rPr>
              <a:t>利用兒童從事色情行業</a:t>
            </a:r>
          </a:p>
          <a:p>
            <a:pPr lvl="1" eaLnBrk="1" hangingPunct="1"/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756263" cy="105425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FF0066"/>
                </a:solidFill>
              </a:rPr>
              <a:t>性</a:t>
            </a:r>
            <a:r>
              <a:rPr lang="zh-TW" altLang="en-US" b="1" dirty="0">
                <a:solidFill>
                  <a:srgbClr val="FF0066"/>
                </a:solidFill>
              </a:rPr>
              <a:t>活動</a:t>
            </a:r>
            <a:r>
              <a:rPr lang="zh-TW" altLang="en-US" b="1" dirty="0" smtClean="0"/>
              <a:t>的類別及形式</a:t>
            </a:r>
          </a:p>
        </p:txBody>
      </p:sp>
      <p:sp>
        <p:nvSpPr>
          <p:cNvPr id="4" name="投影片編號版面配置區 4"/>
          <p:cNvSpPr txBox="1">
            <a:spLocks/>
          </p:cNvSpPr>
          <p:nvPr/>
        </p:nvSpPr>
        <p:spPr>
          <a:xfrm>
            <a:off x="6639264" y="6161442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9pPr>
          </a:lstStyle>
          <a:p>
            <a:pPr eaLnBrk="1" hangingPunct="1"/>
            <a:fld id="{A1C78B33-1520-4A3E-9CEE-D8430F532F40}" type="slidenum">
              <a:rPr lang="en-US" altLang="zh-TW" sz="1400" smtClean="0"/>
              <a:pPr eaLnBrk="1" hangingPunct="1"/>
              <a:t>7</a:t>
            </a:fld>
            <a:endParaRPr lang="en-US" altLang="zh-TW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新呈報</a:t>
            </a:r>
            <a:r>
              <a:rPr lang="zh-TW" altLang="en-US" b="1" dirty="0">
                <a:solidFill>
                  <a:srgbClr val="FF0066"/>
                </a:solidFill>
              </a:rPr>
              <a:t>虐待兒童個案</a:t>
            </a:r>
            <a:r>
              <a:rPr lang="zh-TW" altLang="en-US" b="1" dirty="0"/>
              <a:t>數字</a:t>
            </a:r>
            <a:endParaRPr lang="zh-HK" altLang="en-US" b="1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en-US" altLang="zh-TW" sz="2000" dirty="0"/>
              <a:t>《</a:t>
            </a:r>
            <a:r>
              <a:rPr lang="zh-TW" altLang="en-US" sz="2000" dirty="0"/>
              <a:t>保護兒童資料系統</a:t>
            </a:r>
            <a:r>
              <a:rPr lang="en-US" altLang="zh-TW" sz="2000" dirty="0"/>
              <a:t>》</a:t>
            </a:r>
            <a:br>
              <a:rPr lang="en-US" altLang="zh-TW" sz="2000" dirty="0"/>
            </a:br>
            <a:endParaRPr lang="zh-HK" altLang="en-US" sz="2000" dirty="0">
              <a:solidFill>
                <a:srgbClr val="ED8428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88CE-F845-4416-AFC6-3D94148EEE04}" type="slidenum">
              <a:rPr lang="zh-HK" altLang="en-US" smtClean="0">
                <a:solidFill>
                  <a:srgbClr val="ED8428"/>
                </a:solidFill>
              </a:rPr>
              <a:pPr/>
              <a:t>8</a:t>
            </a:fld>
            <a:endParaRPr lang="zh-HK" altLang="en-US">
              <a:solidFill>
                <a:srgbClr val="ED8428"/>
              </a:solidFill>
            </a:endParaRPr>
          </a:p>
        </p:txBody>
      </p:sp>
      <p:graphicFrame>
        <p:nvGraphicFramePr>
          <p:cNvPr id="8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100087"/>
              </p:ext>
            </p:extLst>
          </p:nvPr>
        </p:nvGraphicFramePr>
        <p:xfrm>
          <a:off x="581025" y="2227262"/>
          <a:ext cx="7989888" cy="4082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815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個案種類</a:t>
            </a:r>
            <a:endParaRPr lang="zh-HK" altLang="en-US" b="1" dirty="0"/>
          </a:p>
        </p:txBody>
      </p:sp>
      <p:sp>
        <p:nvSpPr>
          <p:cNvPr id="16" name="向上箭號 15"/>
          <p:cNvSpPr/>
          <p:nvPr/>
        </p:nvSpPr>
        <p:spPr>
          <a:xfrm>
            <a:off x="3131840" y="3068960"/>
            <a:ext cx="360040" cy="36004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20" name="向上箭號 19"/>
          <p:cNvSpPr/>
          <p:nvPr/>
        </p:nvSpPr>
        <p:spPr>
          <a:xfrm flipV="1">
            <a:off x="1691680" y="1929215"/>
            <a:ext cx="360040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ED8428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D88CE-F845-4416-AFC6-3D94148EEE04}" type="slidenum">
              <a:rPr lang="zh-HK" altLang="en-US" smtClean="0">
                <a:solidFill>
                  <a:srgbClr val="ED8428"/>
                </a:solidFill>
              </a:rPr>
              <a:pPr/>
              <a:t>9</a:t>
            </a:fld>
            <a:endParaRPr lang="zh-HK" altLang="en-US">
              <a:solidFill>
                <a:srgbClr val="ED8428"/>
              </a:solidFill>
            </a:endParaRPr>
          </a:p>
        </p:txBody>
      </p:sp>
      <p:graphicFrame>
        <p:nvGraphicFramePr>
          <p:cNvPr id="13" name="內容版面配置區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21844"/>
              </p:ext>
            </p:extLst>
          </p:nvPr>
        </p:nvGraphicFramePr>
        <p:xfrm>
          <a:off x="539552" y="2276871"/>
          <a:ext cx="8075240" cy="4202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向上箭號 13"/>
          <p:cNvSpPr/>
          <p:nvPr/>
        </p:nvSpPr>
        <p:spPr>
          <a:xfrm>
            <a:off x="4572000" y="2420888"/>
            <a:ext cx="360040" cy="36004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21" name="向上箭號 20"/>
          <p:cNvSpPr/>
          <p:nvPr/>
        </p:nvSpPr>
        <p:spPr>
          <a:xfrm flipV="1">
            <a:off x="6084168" y="4742489"/>
            <a:ext cx="360040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22" name="向上箭號 21"/>
          <p:cNvSpPr/>
          <p:nvPr/>
        </p:nvSpPr>
        <p:spPr>
          <a:xfrm flipV="1">
            <a:off x="7524328" y="4610272"/>
            <a:ext cx="360040" cy="36004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  <p:sp>
        <p:nvSpPr>
          <p:cNvPr id="11" name="向上箭號 10"/>
          <p:cNvSpPr/>
          <p:nvPr/>
        </p:nvSpPr>
        <p:spPr>
          <a:xfrm>
            <a:off x="2075062" y="1772816"/>
            <a:ext cx="360040" cy="410322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zh-HK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精裝版">
  <a:themeElements>
    <a:clrScheme name="精裝版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精裝版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精裝版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E569F1-81E1-4519-A741-68378F1018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5F27B39-3A2B-4D3D-AF54-D6A2319E41E8}">
  <ds:schemaRefs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408C9C81-370E-4377-828F-74CCFAC8FF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8953</TotalTime>
  <Words>1686</Words>
  <Application>Microsoft Office PowerPoint</Application>
  <PresentationFormat>如螢幕大小 (4:3)</PresentationFormat>
  <Paragraphs>356</Paragraphs>
  <Slides>48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20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48</vt:i4>
      </vt:variant>
    </vt:vector>
  </HeadingPairs>
  <TitlesOfParts>
    <vt:vector size="69" baseType="lpstr">
      <vt:lpstr>Arial Unicode MS</vt:lpstr>
      <vt:lpstr>Monotype Sorts</vt:lpstr>
      <vt:lpstr>SimSun</vt:lpstr>
      <vt:lpstr>細明體</vt:lpstr>
      <vt:lpstr>華康中特圓體</vt:lpstr>
      <vt:lpstr>華康簡黑</vt:lpstr>
      <vt:lpstr>微軟正黑體</vt:lpstr>
      <vt:lpstr>新細明體</vt:lpstr>
      <vt:lpstr>標楷體</vt:lpstr>
      <vt:lpstr>Arial</vt:lpstr>
      <vt:lpstr>Book Antiqua</vt:lpstr>
      <vt:lpstr>Calibri</vt:lpstr>
      <vt:lpstr>Century Gothic</vt:lpstr>
      <vt:lpstr>Gill Sans MT</vt:lpstr>
      <vt:lpstr>Helvetica</vt:lpstr>
      <vt:lpstr>Times New Roman</vt:lpstr>
      <vt:lpstr>Verdana</vt:lpstr>
      <vt:lpstr>Wingdings</vt:lpstr>
      <vt:lpstr>Wingdings 2</vt:lpstr>
      <vt:lpstr>Wingdings 3</vt:lpstr>
      <vt:lpstr>精裝版</vt:lpstr>
      <vt:lpstr>辨識、介入及支援 懷疑受性侵犯的學童 </vt:lpstr>
      <vt:lpstr>大綱</vt:lpstr>
      <vt:lpstr>甚麼是兒童性侵犯?</vt:lpstr>
      <vt:lpstr>不能作出知情同意</vt:lpstr>
      <vt:lpstr>侵犯者可能是何人?</vt:lpstr>
      <vt:lpstr>性活動的類別及形式…</vt:lpstr>
      <vt:lpstr>性活動的類別及形式</vt:lpstr>
      <vt:lpstr>新呈報虐待兒童個案數字</vt:lpstr>
      <vt:lpstr>個案種類</vt:lpstr>
      <vt:lpstr>個案種類</vt:lpstr>
      <vt:lpstr>受虐兒童年齡分佈  (2017年)</vt:lpstr>
      <vt:lpstr>受虐兒童年齡及個案種類  (2017年)</vt:lpstr>
      <vt:lpstr>性侵犯與其他類別虐兒 比較</vt:lpstr>
      <vt:lpstr>案件通常怎樣被揭發?</vt:lpstr>
      <vt:lpstr>兒童性侵犯揭發過程 </vt:lpstr>
      <vt:lpstr>識別 懷疑被性侵犯的兒童</vt:lpstr>
      <vt:lpstr>兒童性侵犯身體指標</vt:lpstr>
      <vt:lpstr>兒童性侵犯行為指標</vt:lpstr>
      <vt:lpstr>考慮懷疑性侵犯元素</vt:lpstr>
      <vt:lpstr>當你懷疑有兒童遭性侵犯</vt:lpstr>
      <vt:lpstr>當你懷疑有兒童遭性侵犯</vt:lpstr>
      <vt:lpstr>諮詢／舉報</vt:lpstr>
      <vt:lpstr>是否必須報警?</vt:lpstr>
      <vt:lpstr>PowerPoint 簡報</vt:lpstr>
      <vt:lpstr>PowerPoint 簡報</vt:lpstr>
      <vt:lpstr>所需資料</vt:lpstr>
      <vt:lpstr>處理單位</vt:lpstr>
      <vt:lpstr>處理懷疑性侵犯事件的流程</vt:lpstr>
      <vt:lpstr>處理懷疑虐兒個案的原則</vt:lpstr>
      <vt:lpstr>處理懷疑虐兒個案的原則</vt:lpstr>
      <vt:lpstr>處理懷疑虐兒個案的原則</vt:lpstr>
      <vt:lpstr>處理懷疑虐兒個案的原則</vt:lpstr>
      <vt:lpstr>486章《個人資料(私隱)條例》</vt:lpstr>
      <vt:lpstr>486章《個人資料(私隱)條例》</vt:lpstr>
      <vt:lpstr>與兒童會面時</vt:lpstr>
      <vt:lpstr>與兒童會面時</vt:lpstr>
      <vt:lpstr>與兒童會面時</vt:lpstr>
      <vt:lpstr>初步提問技巧</vt:lpstr>
      <vt:lpstr>初步提問技巧</vt:lpstr>
      <vt:lpstr>初步提問技巧</vt:lpstr>
      <vt:lpstr>家庭成員對侵犯事件的反應</vt:lpstr>
      <vt:lpstr>鼓勵家長合作</vt:lpstr>
      <vt:lpstr>社會背景調查</vt:lpstr>
      <vt:lpstr>保護懷疑受虐待兒童 多專業個案會議</vt:lpstr>
      <vt:lpstr>保護兒童及少年條例 （香港法例213章）</vt:lpstr>
      <vt:lpstr>保護兒童及少年條例 （香港法例213章）</vt:lpstr>
      <vt:lpstr>保護兒童工作的信念</vt:lpstr>
      <vt:lpstr>PowerPoint 簡報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 of Child Abuse (General Guide)</dc:title>
  <dc:creator>Annisa</dc:creator>
  <cp:lastModifiedBy>CHAN, Lai-kwan Cynthia</cp:lastModifiedBy>
  <cp:revision>412</cp:revision>
  <cp:lastPrinted>2018-12-12T13:33:39Z</cp:lastPrinted>
  <dcterms:created xsi:type="dcterms:W3CDTF">1999-08-01T03:50:54Z</dcterms:created>
  <dcterms:modified xsi:type="dcterms:W3CDTF">2019-01-14T01:09:12Z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