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9"/>
  </p:notesMasterIdLst>
  <p:sldIdLst>
    <p:sldId id="531" r:id="rId5"/>
    <p:sldId id="619" r:id="rId6"/>
    <p:sldId id="2440" r:id="rId7"/>
    <p:sldId id="2439" r:id="rId8"/>
    <p:sldId id="623" r:id="rId9"/>
    <p:sldId id="541" r:id="rId10"/>
    <p:sldId id="2442" r:id="rId11"/>
    <p:sldId id="2445" r:id="rId12"/>
    <p:sldId id="2443" r:id="rId13"/>
    <p:sldId id="2444" r:id="rId14"/>
    <p:sldId id="2441" r:id="rId15"/>
    <p:sldId id="2446" r:id="rId16"/>
    <p:sldId id="2438" r:id="rId17"/>
    <p:sldId id="243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3" autoAdjust="0"/>
    <p:restoredTop sz="94703" autoAdjust="0"/>
  </p:normalViewPr>
  <p:slideViewPr>
    <p:cSldViewPr snapToGrid="0" showGuides="1">
      <p:cViewPr varScale="1">
        <p:scale>
          <a:sx n="84" d="100"/>
          <a:sy n="84" d="100"/>
        </p:scale>
        <p:origin x="126" y="78"/>
      </p:cViewPr>
      <p:guideLst>
        <p:guide orient="horz" pos="2136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492F9-F616-4595-91A9-2E3793F3C57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FF998BC-7C22-47CC-8F0F-F8B57DABD70A}">
      <dgm:prSet phldrT="[文字]"/>
      <dgm:spPr/>
      <dgm:t>
        <a:bodyPr/>
        <a:lstStyle/>
        <a:p>
          <a:r>
            <a:rPr lang="zh-TW" altLang="en-US" dirty="0" smtClean="0"/>
            <a:t>通報社署</a:t>
          </a:r>
          <a:r>
            <a:rPr lang="en-US" altLang="zh-TW" dirty="0" smtClean="0"/>
            <a:t>FCPSU</a:t>
          </a:r>
          <a:br>
            <a:rPr lang="en-US" altLang="zh-TW" dirty="0" smtClean="0"/>
          </a:br>
          <a:r>
            <a:rPr lang="en-US" altLang="zh-TW" dirty="0" smtClean="0"/>
            <a:t>(</a:t>
          </a:r>
          <a:r>
            <a:rPr lang="zh-TW" altLang="en-US" dirty="0" smtClean="0"/>
            <a:t>啟動機制、評估及支援、取得床位</a:t>
          </a:r>
          <a:r>
            <a:rPr lang="en-US" altLang="zh-TW" dirty="0" smtClean="0"/>
            <a:t>)</a:t>
          </a:r>
        </a:p>
      </dgm:t>
    </dgm:pt>
    <dgm:pt modelId="{918CAABC-CCB6-4C24-9F8F-575B02A6FAA5}" type="parTrans" cxnId="{F0CA94B9-259F-4C98-928D-089328EC0855}">
      <dgm:prSet/>
      <dgm:spPr/>
      <dgm:t>
        <a:bodyPr/>
        <a:lstStyle/>
        <a:p>
          <a:endParaRPr lang="zh-TW" altLang="en-US"/>
        </a:p>
      </dgm:t>
    </dgm:pt>
    <dgm:pt modelId="{761B83C7-70A9-4A47-955E-881F01D0A3FF}" type="sibTrans" cxnId="{F0CA94B9-259F-4C98-928D-089328EC0855}">
      <dgm:prSet/>
      <dgm:spPr/>
      <dgm:t>
        <a:bodyPr/>
        <a:lstStyle/>
        <a:p>
          <a:endParaRPr lang="zh-TW" altLang="en-US"/>
        </a:p>
      </dgm:t>
    </dgm:pt>
    <dgm:pt modelId="{0713F432-CF23-4E27-961B-AA7817F4AB16}">
      <dgm:prSet phldrT="[文字]"/>
      <dgm:spPr/>
      <dgm:t>
        <a:bodyPr/>
        <a:lstStyle/>
        <a:p>
          <a:r>
            <a:rPr lang="zh-TW" altLang="en-US" dirty="0" smtClean="0"/>
            <a:t>填寫附錄</a:t>
          </a:r>
          <a:r>
            <a:rPr lang="en-US" altLang="zh-TW" dirty="0" smtClean="0"/>
            <a:t>IX </a:t>
          </a:r>
          <a:r>
            <a:rPr lang="zh-TW" altLang="en-US" dirty="0" smtClean="0"/>
            <a:t>及</a:t>
          </a:r>
          <a:r>
            <a:rPr lang="en-US" altLang="zh-TW" dirty="0" smtClean="0"/>
            <a:t> </a:t>
          </a:r>
          <a:r>
            <a:rPr lang="zh-TW" altLang="en-US" dirty="0" smtClean="0"/>
            <a:t>附錄</a:t>
          </a:r>
          <a:r>
            <a:rPr lang="en-US" altLang="zh-TW" dirty="0" smtClean="0"/>
            <a:t>X</a:t>
          </a:r>
          <a:br>
            <a:rPr lang="en-US" altLang="zh-TW" dirty="0" smtClean="0"/>
          </a:br>
          <a:r>
            <a:rPr lang="en-US" altLang="zh-TW" dirty="0" smtClean="0"/>
            <a:t>(</a:t>
          </a:r>
          <a:r>
            <a:rPr lang="zh-TW" altLang="en-US" dirty="0" smtClean="0"/>
            <a:t>向警方舉報懷疑虐兒個案報案表 及 書面日誌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7A572BC1-FAFF-4BAE-A495-90C97C83EEEF}" type="parTrans" cxnId="{6FB63CC7-A060-44B8-B007-F3EEF59A942D}">
      <dgm:prSet/>
      <dgm:spPr/>
      <dgm:t>
        <a:bodyPr/>
        <a:lstStyle/>
        <a:p>
          <a:endParaRPr lang="zh-TW" altLang="en-US"/>
        </a:p>
      </dgm:t>
    </dgm:pt>
    <dgm:pt modelId="{19E59E17-BD49-4A4B-8E96-4BCD03BB1E64}" type="sibTrans" cxnId="{6FB63CC7-A060-44B8-B007-F3EEF59A942D}">
      <dgm:prSet/>
      <dgm:spPr/>
      <dgm:t>
        <a:bodyPr/>
        <a:lstStyle/>
        <a:p>
          <a:endParaRPr lang="zh-TW" altLang="en-US"/>
        </a:p>
      </dgm:t>
    </dgm:pt>
    <dgm:pt modelId="{B1236499-EDF2-4AB9-9509-005CE0AA7D3A}">
      <dgm:prSet phldrT="[文字]"/>
      <dgm:spPr/>
      <dgm:t>
        <a:bodyPr/>
        <a:lstStyle/>
        <a:p>
          <a:r>
            <a:rPr lang="zh-TW" altLang="en-US" dirty="0" smtClean="0"/>
            <a:t>護送學生到病房</a:t>
          </a:r>
          <a:endParaRPr lang="zh-TW" altLang="en-US" dirty="0"/>
        </a:p>
      </dgm:t>
    </dgm:pt>
    <dgm:pt modelId="{3A9A5E00-7EE0-4424-90F7-B5AF05F8414F}" type="parTrans" cxnId="{8F14CCD4-BC26-48FC-AAB4-702A9044231A}">
      <dgm:prSet/>
      <dgm:spPr/>
      <dgm:t>
        <a:bodyPr/>
        <a:lstStyle/>
        <a:p>
          <a:endParaRPr lang="zh-TW" altLang="en-US"/>
        </a:p>
      </dgm:t>
    </dgm:pt>
    <dgm:pt modelId="{8CF9011B-CEE1-4D8E-A557-EF63D7843D09}" type="sibTrans" cxnId="{8F14CCD4-BC26-48FC-AAB4-702A9044231A}">
      <dgm:prSet/>
      <dgm:spPr/>
      <dgm:t>
        <a:bodyPr/>
        <a:lstStyle/>
        <a:p>
          <a:endParaRPr lang="zh-TW" altLang="en-US"/>
        </a:p>
      </dgm:t>
    </dgm:pt>
    <dgm:pt modelId="{46782FE9-E604-4D60-9BB1-AB988B7FF225}">
      <dgm:prSet phldrT="[文字]"/>
      <dgm:spPr/>
      <dgm:t>
        <a:bodyPr/>
        <a:lstStyle/>
        <a:p>
          <a:r>
            <a:rPr lang="zh-TW" altLang="en-US" dirty="0" smtClean="0"/>
            <a:t>通報學校 及 教育局</a:t>
          </a:r>
          <a:endParaRPr lang="en-US" altLang="zh-TW" dirty="0" smtClean="0"/>
        </a:p>
      </dgm:t>
    </dgm:pt>
    <dgm:pt modelId="{791E06C7-3EEA-4105-933D-74711D7E3C58}" type="parTrans" cxnId="{53A7EEB2-850C-49FE-B061-563DA71AE8EC}">
      <dgm:prSet/>
      <dgm:spPr/>
      <dgm:t>
        <a:bodyPr/>
        <a:lstStyle/>
        <a:p>
          <a:endParaRPr lang="zh-TW" altLang="en-US"/>
        </a:p>
      </dgm:t>
    </dgm:pt>
    <dgm:pt modelId="{04A8B9EA-0216-432C-ACBB-59C71B2EB48A}" type="sibTrans" cxnId="{53A7EEB2-850C-49FE-B061-563DA71AE8EC}">
      <dgm:prSet/>
      <dgm:spPr/>
      <dgm:t>
        <a:bodyPr/>
        <a:lstStyle/>
        <a:p>
          <a:endParaRPr lang="zh-TW" altLang="en-US"/>
        </a:p>
      </dgm:t>
    </dgm:pt>
    <dgm:pt modelId="{509EC6B1-E711-41A7-96A7-632FBB7D3F50}" type="pres">
      <dgm:prSet presAssocID="{C05492F9-F616-4595-91A9-2E3793F3C57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1D09123-3D8B-4371-861F-A73B1C8ABFA0}" type="pres">
      <dgm:prSet presAssocID="{C05492F9-F616-4595-91A9-2E3793F3C576}" presName="dummyMaxCanvas" presStyleCnt="0">
        <dgm:presLayoutVars/>
      </dgm:prSet>
      <dgm:spPr/>
    </dgm:pt>
    <dgm:pt modelId="{84AA8D54-F309-4FD9-AB5C-1CF966D50294}" type="pres">
      <dgm:prSet presAssocID="{C05492F9-F616-4595-91A9-2E3793F3C576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C85047-8FC1-4642-8697-37268014EFD2}" type="pres">
      <dgm:prSet presAssocID="{C05492F9-F616-4595-91A9-2E3793F3C576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947B8D-305D-432A-B138-90153845B897}" type="pres">
      <dgm:prSet presAssocID="{C05492F9-F616-4595-91A9-2E3793F3C576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85E4A7-9A18-4A56-A871-FF232CB76FC5}" type="pres">
      <dgm:prSet presAssocID="{C05492F9-F616-4595-91A9-2E3793F3C576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53E5265-B629-4E84-8BBF-B16878B76BEA}" type="pres">
      <dgm:prSet presAssocID="{C05492F9-F616-4595-91A9-2E3793F3C576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E20498-AC35-4923-ACB4-7DA219E0D813}" type="pres">
      <dgm:prSet presAssocID="{C05492F9-F616-4595-91A9-2E3793F3C576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8288C0A-5FC9-4993-B914-5574588A4984}" type="pres">
      <dgm:prSet presAssocID="{C05492F9-F616-4595-91A9-2E3793F3C576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2465740-35BE-463F-AC72-8B7517D083BE}" type="pres">
      <dgm:prSet presAssocID="{C05492F9-F616-4595-91A9-2E3793F3C576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F7191CE-CF16-4566-A0A2-1D4743062497}" type="pres">
      <dgm:prSet presAssocID="{C05492F9-F616-4595-91A9-2E3793F3C576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FB8662-B5FA-4ECA-B65C-5EF8BE85D3B9}" type="pres">
      <dgm:prSet presAssocID="{C05492F9-F616-4595-91A9-2E3793F3C576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2AD3ED-AFF8-4921-8975-4DDB87E7ADFD}" type="pres">
      <dgm:prSet presAssocID="{C05492F9-F616-4595-91A9-2E3793F3C576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3757458-F4E8-4777-87D0-C54E6066B3E6}" type="presOf" srcId="{46782FE9-E604-4D60-9BB1-AB988B7FF225}" destId="{DAC85047-8FC1-4642-8697-37268014EFD2}" srcOrd="0" destOrd="0" presId="urn:microsoft.com/office/officeart/2005/8/layout/vProcess5"/>
    <dgm:cxn modelId="{D12F612F-CA2E-4354-A755-E9D84FA97FD0}" type="presOf" srcId="{19E59E17-BD49-4A4B-8E96-4BCD03BB1E64}" destId="{98288C0A-5FC9-4993-B914-5574588A4984}" srcOrd="0" destOrd="0" presId="urn:microsoft.com/office/officeart/2005/8/layout/vProcess5"/>
    <dgm:cxn modelId="{3C08DAC8-771E-40CC-BFE8-BD8FA00BAE06}" type="presOf" srcId="{04A8B9EA-0216-432C-ACBB-59C71B2EB48A}" destId="{75E20498-AC35-4923-ACB4-7DA219E0D813}" srcOrd="0" destOrd="0" presId="urn:microsoft.com/office/officeart/2005/8/layout/vProcess5"/>
    <dgm:cxn modelId="{6FB63CC7-A060-44B8-B007-F3EEF59A942D}" srcId="{C05492F9-F616-4595-91A9-2E3793F3C576}" destId="{0713F432-CF23-4E27-961B-AA7817F4AB16}" srcOrd="2" destOrd="0" parTransId="{7A572BC1-FAFF-4BAE-A495-90C97C83EEEF}" sibTransId="{19E59E17-BD49-4A4B-8E96-4BCD03BB1E64}"/>
    <dgm:cxn modelId="{53A7EEB2-850C-49FE-B061-563DA71AE8EC}" srcId="{C05492F9-F616-4595-91A9-2E3793F3C576}" destId="{46782FE9-E604-4D60-9BB1-AB988B7FF225}" srcOrd="1" destOrd="0" parTransId="{791E06C7-3EEA-4105-933D-74711D7E3C58}" sibTransId="{04A8B9EA-0216-432C-ACBB-59C71B2EB48A}"/>
    <dgm:cxn modelId="{3C03BDA7-B182-4515-9F9D-266287807C87}" type="presOf" srcId="{BFF998BC-7C22-47CC-8F0F-F8B57DABD70A}" destId="{62465740-35BE-463F-AC72-8B7517D083BE}" srcOrd="1" destOrd="0" presId="urn:microsoft.com/office/officeart/2005/8/layout/vProcess5"/>
    <dgm:cxn modelId="{2DF6C2CE-62CC-4D82-93D8-F19B6A65AFF5}" type="presOf" srcId="{761B83C7-70A9-4A47-955E-881F01D0A3FF}" destId="{253E5265-B629-4E84-8BBF-B16878B76BEA}" srcOrd="0" destOrd="0" presId="urn:microsoft.com/office/officeart/2005/8/layout/vProcess5"/>
    <dgm:cxn modelId="{104AB62C-FE6C-453D-B2BF-B4A55ED937D3}" type="presOf" srcId="{C05492F9-F616-4595-91A9-2E3793F3C576}" destId="{509EC6B1-E711-41A7-96A7-632FBB7D3F50}" srcOrd="0" destOrd="0" presId="urn:microsoft.com/office/officeart/2005/8/layout/vProcess5"/>
    <dgm:cxn modelId="{F0CA94B9-259F-4C98-928D-089328EC0855}" srcId="{C05492F9-F616-4595-91A9-2E3793F3C576}" destId="{BFF998BC-7C22-47CC-8F0F-F8B57DABD70A}" srcOrd="0" destOrd="0" parTransId="{918CAABC-CCB6-4C24-9F8F-575B02A6FAA5}" sibTransId="{761B83C7-70A9-4A47-955E-881F01D0A3FF}"/>
    <dgm:cxn modelId="{D57C6595-F86D-4BC1-A250-E5515F7D736D}" type="presOf" srcId="{0713F432-CF23-4E27-961B-AA7817F4AB16}" destId="{11947B8D-305D-432A-B138-90153845B897}" srcOrd="0" destOrd="0" presId="urn:microsoft.com/office/officeart/2005/8/layout/vProcess5"/>
    <dgm:cxn modelId="{8F14CCD4-BC26-48FC-AAB4-702A9044231A}" srcId="{C05492F9-F616-4595-91A9-2E3793F3C576}" destId="{B1236499-EDF2-4AB9-9509-005CE0AA7D3A}" srcOrd="3" destOrd="0" parTransId="{3A9A5E00-7EE0-4424-90F7-B5AF05F8414F}" sibTransId="{8CF9011B-CEE1-4D8E-A557-EF63D7843D09}"/>
    <dgm:cxn modelId="{8FE0EE45-70F7-4B89-A37C-43D8968BCA84}" type="presOf" srcId="{46782FE9-E604-4D60-9BB1-AB988B7FF225}" destId="{2F7191CE-CF16-4566-A0A2-1D4743062497}" srcOrd="1" destOrd="0" presId="urn:microsoft.com/office/officeart/2005/8/layout/vProcess5"/>
    <dgm:cxn modelId="{1E19C101-0552-4C6F-8BE3-B55956CB6C29}" type="presOf" srcId="{0713F432-CF23-4E27-961B-AA7817F4AB16}" destId="{BDFB8662-B5FA-4ECA-B65C-5EF8BE85D3B9}" srcOrd="1" destOrd="0" presId="urn:microsoft.com/office/officeart/2005/8/layout/vProcess5"/>
    <dgm:cxn modelId="{E6A6CEF7-E941-4434-8242-B0FB137CCAB5}" type="presOf" srcId="{B1236499-EDF2-4AB9-9509-005CE0AA7D3A}" destId="{6E85E4A7-9A18-4A56-A871-FF232CB76FC5}" srcOrd="0" destOrd="0" presId="urn:microsoft.com/office/officeart/2005/8/layout/vProcess5"/>
    <dgm:cxn modelId="{F8D2100B-7DA6-4DC9-A1A6-85EDAE8E95B3}" type="presOf" srcId="{B1236499-EDF2-4AB9-9509-005CE0AA7D3A}" destId="{922AD3ED-AFF8-4921-8975-4DDB87E7ADFD}" srcOrd="1" destOrd="0" presId="urn:microsoft.com/office/officeart/2005/8/layout/vProcess5"/>
    <dgm:cxn modelId="{94A8E312-0F38-4545-8A1D-8B10ABFEF92F}" type="presOf" srcId="{BFF998BC-7C22-47CC-8F0F-F8B57DABD70A}" destId="{84AA8D54-F309-4FD9-AB5C-1CF966D50294}" srcOrd="0" destOrd="0" presId="urn:microsoft.com/office/officeart/2005/8/layout/vProcess5"/>
    <dgm:cxn modelId="{82186176-C22A-4D50-99E2-2EB8C81FC8E0}" type="presParOf" srcId="{509EC6B1-E711-41A7-96A7-632FBB7D3F50}" destId="{A1D09123-3D8B-4371-861F-A73B1C8ABFA0}" srcOrd="0" destOrd="0" presId="urn:microsoft.com/office/officeart/2005/8/layout/vProcess5"/>
    <dgm:cxn modelId="{40F8440B-B244-482C-8D56-DFF3F228C2F4}" type="presParOf" srcId="{509EC6B1-E711-41A7-96A7-632FBB7D3F50}" destId="{84AA8D54-F309-4FD9-AB5C-1CF966D50294}" srcOrd="1" destOrd="0" presId="urn:microsoft.com/office/officeart/2005/8/layout/vProcess5"/>
    <dgm:cxn modelId="{A919761D-E9B6-44DC-9B33-41B113A95D56}" type="presParOf" srcId="{509EC6B1-E711-41A7-96A7-632FBB7D3F50}" destId="{DAC85047-8FC1-4642-8697-37268014EFD2}" srcOrd="2" destOrd="0" presId="urn:microsoft.com/office/officeart/2005/8/layout/vProcess5"/>
    <dgm:cxn modelId="{A5C0C18E-BE8F-458B-8DFF-4DACD436D85E}" type="presParOf" srcId="{509EC6B1-E711-41A7-96A7-632FBB7D3F50}" destId="{11947B8D-305D-432A-B138-90153845B897}" srcOrd="3" destOrd="0" presId="urn:microsoft.com/office/officeart/2005/8/layout/vProcess5"/>
    <dgm:cxn modelId="{2E0A16B3-F39F-4B20-B12D-8CDC874C9DB2}" type="presParOf" srcId="{509EC6B1-E711-41A7-96A7-632FBB7D3F50}" destId="{6E85E4A7-9A18-4A56-A871-FF232CB76FC5}" srcOrd="4" destOrd="0" presId="urn:microsoft.com/office/officeart/2005/8/layout/vProcess5"/>
    <dgm:cxn modelId="{B74AD2CE-E4DA-48C7-BF6F-85905AFD18D6}" type="presParOf" srcId="{509EC6B1-E711-41A7-96A7-632FBB7D3F50}" destId="{253E5265-B629-4E84-8BBF-B16878B76BEA}" srcOrd="5" destOrd="0" presId="urn:microsoft.com/office/officeart/2005/8/layout/vProcess5"/>
    <dgm:cxn modelId="{7CC2D0BB-E0AC-4258-B74B-8B0FDBA02D63}" type="presParOf" srcId="{509EC6B1-E711-41A7-96A7-632FBB7D3F50}" destId="{75E20498-AC35-4923-ACB4-7DA219E0D813}" srcOrd="6" destOrd="0" presId="urn:microsoft.com/office/officeart/2005/8/layout/vProcess5"/>
    <dgm:cxn modelId="{A8C17E6C-3C3E-47DA-BC30-4ECCA31637E5}" type="presParOf" srcId="{509EC6B1-E711-41A7-96A7-632FBB7D3F50}" destId="{98288C0A-5FC9-4993-B914-5574588A4984}" srcOrd="7" destOrd="0" presId="urn:microsoft.com/office/officeart/2005/8/layout/vProcess5"/>
    <dgm:cxn modelId="{7DD4FC0D-492C-4C15-9A2F-41672EE5F1AD}" type="presParOf" srcId="{509EC6B1-E711-41A7-96A7-632FBB7D3F50}" destId="{62465740-35BE-463F-AC72-8B7517D083BE}" srcOrd="8" destOrd="0" presId="urn:microsoft.com/office/officeart/2005/8/layout/vProcess5"/>
    <dgm:cxn modelId="{9A78204F-1A38-447E-BD09-A431DF1EE418}" type="presParOf" srcId="{509EC6B1-E711-41A7-96A7-632FBB7D3F50}" destId="{2F7191CE-CF16-4566-A0A2-1D4743062497}" srcOrd="9" destOrd="0" presId="urn:microsoft.com/office/officeart/2005/8/layout/vProcess5"/>
    <dgm:cxn modelId="{F0013211-194B-4A11-B481-97AE79B6D275}" type="presParOf" srcId="{509EC6B1-E711-41A7-96A7-632FBB7D3F50}" destId="{BDFB8662-B5FA-4ECA-B65C-5EF8BE85D3B9}" srcOrd="10" destOrd="0" presId="urn:microsoft.com/office/officeart/2005/8/layout/vProcess5"/>
    <dgm:cxn modelId="{ECE6FCA8-FF7E-475A-849A-9560E233008C}" type="presParOf" srcId="{509EC6B1-E711-41A7-96A7-632FBB7D3F50}" destId="{922AD3ED-AFF8-4921-8975-4DDB87E7ADF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A8D54-F309-4FD9-AB5C-1CF966D50294}">
      <dsp:nvSpPr>
        <dsp:cNvPr id="0" name=""/>
        <dsp:cNvSpPr/>
      </dsp:nvSpPr>
      <dsp:spPr>
        <a:xfrm>
          <a:off x="0" y="0"/>
          <a:ext cx="5722353" cy="974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通報社署</a:t>
          </a:r>
          <a:r>
            <a:rPr lang="en-US" altLang="zh-TW" sz="1700" kern="1200" dirty="0" smtClean="0"/>
            <a:t>FCPSU</a:t>
          </a:r>
          <a:br>
            <a:rPr lang="en-US" altLang="zh-TW" sz="1700" kern="1200" dirty="0" smtClean="0"/>
          </a:br>
          <a:r>
            <a:rPr lang="en-US" altLang="zh-TW" sz="1700" kern="1200" dirty="0" smtClean="0"/>
            <a:t>(</a:t>
          </a:r>
          <a:r>
            <a:rPr lang="zh-TW" altLang="en-US" sz="1700" kern="1200" dirty="0" smtClean="0"/>
            <a:t>啟動機制、評估及支援、取得床位</a:t>
          </a:r>
          <a:r>
            <a:rPr lang="en-US" altLang="zh-TW" sz="1700" kern="1200" dirty="0" smtClean="0"/>
            <a:t>)</a:t>
          </a:r>
        </a:p>
      </dsp:txBody>
      <dsp:txXfrm>
        <a:off x="28544" y="28544"/>
        <a:ext cx="4588386" cy="917462"/>
      </dsp:txXfrm>
    </dsp:sp>
    <dsp:sp modelId="{DAC85047-8FC1-4642-8697-37268014EFD2}">
      <dsp:nvSpPr>
        <dsp:cNvPr id="0" name=""/>
        <dsp:cNvSpPr/>
      </dsp:nvSpPr>
      <dsp:spPr>
        <a:xfrm>
          <a:off x="479247" y="1151742"/>
          <a:ext cx="5722353" cy="974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通報學校 及 教育局</a:t>
          </a:r>
          <a:endParaRPr lang="en-US" altLang="zh-TW" sz="1700" kern="1200" dirty="0" smtClean="0"/>
        </a:p>
      </dsp:txBody>
      <dsp:txXfrm>
        <a:off x="507791" y="1180286"/>
        <a:ext cx="4552560" cy="917462"/>
      </dsp:txXfrm>
    </dsp:sp>
    <dsp:sp modelId="{11947B8D-305D-432A-B138-90153845B897}">
      <dsp:nvSpPr>
        <dsp:cNvPr id="0" name=""/>
        <dsp:cNvSpPr/>
      </dsp:nvSpPr>
      <dsp:spPr>
        <a:xfrm>
          <a:off x="951341" y="2303484"/>
          <a:ext cx="5722353" cy="974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填寫附錄</a:t>
          </a:r>
          <a:r>
            <a:rPr lang="en-US" altLang="zh-TW" sz="1700" kern="1200" dirty="0" smtClean="0"/>
            <a:t>IX </a:t>
          </a:r>
          <a:r>
            <a:rPr lang="zh-TW" altLang="en-US" sz="1700" kern="1200" dirty="0" smtClean="0"/>
            <a:t>及</a:t>
          </a:r>
          <a:r>
            <a:rPr lang="en-US" altLang="zh-TW" sz="1700" kern="1200" dirty="0" smtClean="0"/>
            <a:t> </a:t>
          </a:r>
          <a:r>
            <a:rPr lang="zh-TW" altLang="en-US" sz="1700" kern="1200" dirty="0" smtClean="0"/>
            <a:t>附錄</a:t>
          </a:r>
          <a:r>
            <a:rPr lang="en-US" altLang="zh-TW" sz="1700" kern="1200" dirty="0" smtClean="0"/>
            <a:t>X</a:t>
          </a:r>
          <a:br>
            <a:rPr lang="en-US" altLang="zh-TW" sz="1700" kern="1200" dirty="0" smtClean="0"/>
          </a:br>
          <a:r>
            <a:rPr lang="en-US" altLang="zh-TW" sz="1700" kern="1200" dirty="0" smtClean="0"/>
            <a:t>(</a:t>
          </a:r>
          <a:r>
            <a:rPr lang="zh-TW" altLang="en-US" sz="1700" kern="1200" dirty="0" smtClean="0"/>
            <a:t>向警方舉報懷疑虐兒個案報案表 及 書面日誌</a:t>
          </a:r>
          <a:r>
            <a:rPr lang="en-US" altLang="zh-TW" sz="1700" kern="1200" dirty="0" smtClean="0"/>
            <a:t>)</a:t>
          </a:r>
          <a:endParaRPr lang="zh-TW" altLang="en-US" sz="1700" kern="1200" dirty="0"/>
        </a:p>
      </dsp:txBody>
      <dsp:txXfrm>
        <a:off x="979885" y="2332028"/>
        <a:ext cx="4559713" cy="917462"/>
      </dsp:txXfrm>
    </dsp:sp>
    <dsp:sp modelId="{6E85E4A7-9A18-4A56-A871-FF232CB76FC5}">
      <dsp:nvSpPr>
        <dsp:cNvPr id="0" name=""/>
        <dsp:cNvSpPr/>
      </dsp:nvSpPr>
      <dsp:spPr>
        <a:xfrm>
          <a:off x="1430588" y="3455226"/>
          <a:ext cx="5722353" cy="974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護送學生到病房</a:t>
          </a:r>
          <a:endParaRPr lang="zh-TW" altLang="en-US" sz="1700" kern="1200" dirty="0"/>
        </a:p>
      </dsp:txBody>
      <dsp:txXfrm>
        <a:off x="1459132" y="3483770"/>
        <a:ext cx="4552560" cy="917462"/>
      </dsp:txXfrm>
    </dsp:sp>
    <dsp:sp modelId="{253E5265-B629-4E84-8BBF-B16878B76BEA}">
      <dsp:nvSpPr>
        <dsp:cNvPr id="0" name=""/>
        <dsp:cNvSpPr/>
      </dsp:nvSpPr>
      <dsp:spPr>
        <a:xfrm>
          <a:off x="5088895" y="746417"/>
          <a:ext cx="633458" cy="63345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kern="1200"/>
        </a:p>
      </dsp:txBody>
      <dsp:txXfrm>
        <a:off x="5231423" y="746417"/>
        <a:ext cx="348402" cy="476677"/>
      </dsp:txXfrm>
    </dsp:sp>
    <dsp:sp modelId="{75E20498-AC35-4923-ACB4-7DA219E0D813}">
      <dsp:nvSpPr>
        <dsp:cNvPr id="0" name=""/>
        <dsp:cNvSpPr/>
      </dsp:nvSpPr>
      <dsp:spPr>
        <a:xfrm>
          <a:off x="5568142" y="1898159"/>
          <a:ext cx="633458" cy="63345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kern="1200"/>
        </a:p>
      </dsp:txBody>
      <dsp:txXfrm>
        <a:off x="5710670" y="1898159"/>
        <a:ext cx="348402" cy="476677"/>
      </dsp:txXfrm>
    </dsp:sp>
    <dsp:sp modelId="{98288C0A-5FC9-4993-B914-5574588A4984}">
      <dsp:nvSpPr>
        <dsp:cNvPr id="0" name=""/>
        <dsp:cNvSpPr/>
      </dsp:nvSpPr>
      <dsp:spPr>
        <a:xfrm>
          <a:off x="6040236" y="3049901"/>
          <a:ext cx="633458" cy="63345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kern="1200"/>
        </a:p>
      </dsp:txBody>
      <dsp:txXfrm>
        <a:off x="6182764" y="3049901"/>
        <a:ext cx="348402" cy="476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370A3-6847-4770-BAE0-862438C62089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109BC-39F4-43B1-850C-D5EB0E648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59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FD187-7D74-4BFC-B925-AD91EFADB35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5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r">
              <a:defRPr sz="803" b="1">
                <a:solidFill>
                  <a:schemeClr val="tx1">
                    <a:alpha val="50000"/>
                  </a:schemeClr>
                </a:solidFill>
                <a:latin typeface="+mn-lt"/>
              </a:defRPr>
            </a:lvl1pPr>
          </a:lstStyle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3139127" y="2540523"/>
            <a:ext cx="1998483" cy="1987966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/>
          <p:cNvSpPr/>
          <p:nvPr/>
        </p:nvSpPr>
        <p:spPr>
          <a:xfrm>
            <a:off x="9339902" y="3267948"/>
            <a:ext cx="535937" cy="533117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/>
          <p:cNvSpPr/>
          <p:nvPr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7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104900" y="1979630"/>
            <a:ext cx="10668000" cy="2969443"/>
          </a:xfrm>
          <a:prstGeom prst="rect">
            <a:avLst/>
          </a:prstGeom>
          <a:effectLst/>
        </p:spPr>
        <p:txBody>
          <a:bodyPr tIns="0" bIns="91440" anchor="ctr" anchorCtr="0"/>
          <a:lstStyle>
            <a:lvl1pPr algn="ctr">
              <a:lnSpc>
                <a:spcPct val="150000"/>
              </a:lnSpc>
              <a:defRPr sz="11499" kern="3000" spc="2000" baseline="0"/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10" name="Oval 9"/>
          <p:cNvSpPr/>
          <p:nvPr/>
        </p:nvSpPr>
        <p:spPr>
          <a:xfrm>
            <a:off x="3120076" y="1119481"/>
            <a:ext cx="4749538" cy="4724544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2" name="Oval 11"/>
          <p:cNvSpPr/>
          <p:nvPr/>
        </p:nvSpPr>
        <p:spPr>
          <a:xfrm>
            <a:off x="1526769" y="1668430"/>
            <a:ext cx="3610841" cy="3591839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7" name="Oval 16"/>
          <p:cNvSpPr/>
          <p:nvPr userDrawn="1"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4703ED78-9792-4917-9463-BAE14924155A}"/>
              </a:ext>
            </a:extLst>
          </p:cNvPr>
          <p:cNvSpPr/>
          <p:nvPr userDrawn="1"/>
        </p:nvSpPr>
        <p:spPr>
          <a:xfrm rot="10800000">
            <a:off x="8439878" y="5850862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6CB0B64F-356D-4C37-BDB5-3CB1B066C4C9}"/>
              </a:ext>
            </a:extLst>
          </p:cNvPr>
          <p:cNvSpPr/>
          <p:nvPr userDrawn="1"/>
        </p:nvSpPr>
        <p:spPr>
          <a:xfrm>
            <a:off x="1104900" y="-9056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="" xmlns:a16="http://schemas.microsoft.com/office/drawing/2014/main" id="{742D2790-EA30-4E0B-B8F3-16FBA340C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4900" y="4528489"/>
            <a:ext cx="10668000" cy="853179"/>
          </a:xfrm>
        </p:spPr>
        <p:txBody>
          <a:bodyPr vert="horz" lIns="0" tIns="45720" rIns="0" bIns="45720" rtlCol="0">
            <a:noAutofit/>
          </a:bodyPr>
          <a:lstStyle>
            <a:lvl1pPr marL="0" indent="0" algn="ctr">
              <a:buNone/>
              <a:defRPr lang="en-US" sz="3600" spc="600">
                <a:solidFill>
                  <a:srgbClr val="2F3342"/>
                </a:solidFill>
              </a:defRPr>
            </a:lvl1pPr>
          </a:lstStyle>
          <a:p>
            <a:pPr marL="228600" lvl="0" indent="-228600" algn="ctr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9666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5243414" y="6098258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34A57A7D-E285-478E-A8B6-10716A7A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457200"/>
            <a:ext cx="36671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="" xmlns:a16="http://schemas.microsoft.com/office/drawing/2014/main" id="{02638390-43F5-47D5-BE57-D060C6E9E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900" y="2057400"/>
            <a:ext cx="36671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366B2167-56BA-4D43-889D-FD798AA1F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896" y="457201"/>
            <a:ext cx="6364492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9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=""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CBD8003D-13A7-4986-AB10-F49843362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64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34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126770-6622-450D-A1F3-BC241C88D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352550"/>
            <a:ext cx="10248899" cy="482441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=""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7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1755742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66" name="Oval 65"/>
          <p:cNvSpPr/>
          <p:nvPr/>
        </p:nvSpPr>
        <p:spPr>
          <a:xfrm>
            <a:off x="3928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35" name="Oval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125D7C1C-9CF4-47B3-9ABC-8F0E2CE6CD31}"/>
              </a:ext>
            </a:extLst>
          </p:cNvPr>
          <p:cNvSpPr/>
          <p:nvPr userDrawn="1"/>
        </p:nvSpPr>
        <p:spPr>
          <a:xfrm rot="10800000">
            <a:off x="3192203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B0B53361-3F22-4468-B6F8-71E345F7077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B38687-48E7-4488-BB10-BDE4F5A7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1237089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="" xmlns:a16="http://schemas.microsoft.com/office/drawing/2014/main" id="{DBFA191B-5E25-41C1-B950-BB8F10AC1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33144" y="2888790"/>
            <a:ext cx="4562856" cy="298019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43AA0A46-EB51-4095-97DD-ED4081CF5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0862" y="0"/>
            <a:ext cx="6751137" cy="6857999"/>
          </a:xfrm>
          <a:custGeom>
            <a:avLst/>
            <a:gdLst>
              <a:gd name="connsiteX0" fmla="*/ 0 w 6751137"/>
              <a:gd name="connsiteY0" fmla="*/ 0 h 6857999"/>
              <a:gd name="connsiteX1" fmla="*/ 6751137 w 6751137"/>
              <a:gd name="connsiteY1" fmla="*/ 0 h 6857999"/>
              <a:gd name="connsiteX2" fmla="*/ 6751137 w 6751137"/>
              <a:gd name="connsiteY2" fmla="*/ 6857999 h 6857999"/>
              <a:gd name="connsiteX3" fmla="*/ 0 w 6751137"/>
              <a:gd name="connsiteY3" fmla="*/ 6857999 h 6857999"/>
              <a:gd name="connsiteX4" fmla="*/ 0 w 6751137"/>
              <a:gd name="connsiteY4" fmla="*/ 6844680 h 6857999"/>
              <a:gd name="connsiteX5" fmla="*/ 141429 w 6751137"/>
              <a:gd name="connsiteY5" fmla="*/ 6697120 h 6857999"/>
              <a:gd name="connsiteX6" fmla="*/ 1410790 w 6751137"/>
              <a:gd name="connsiteY6" fmla="*/ 3429000 h 6857999"/>
              <a:gd name="connsiteX7" fmla="*/ 141429 w 6751137"/>
              <a:gd name="connsiteY7" fmla="*/ 160880 h 6857999"/>
              <a:gd name="connsiteX8" fmla="*/ 0 w 6751137"/>
              <a:gd name="connsiteY8" fmla="*/ 1332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1137" h="6857999">
                <a:moveTo>
                  <a:pt x="0" y="0"/>
                </a:moveTo>
                <a:lnTo>
                  <a:pt x="6751137" y="0"/>
                </a:lnTo>
                <a:lnTo>
                  <a:pt x="6751137" y="6857999"/>
                </a:lnTo>
                <a:lnTo>
                  <a:pt x="0" y="6857999"/>
                </a:lnTo>
                <a:lnTo>
                  <a:pt x="0" y="6844680"/>
                </a:lnTo>
                <a:lnTo>
                  <a:pt x="141429" y="6697120"/>
                </a:lnTo>
                <a:cubicBezTo>
                  <a:pt x="930105" y="5833950"/>
                  <a:pt x="1410790" y="4687315"/>
                  <a:pt x="1410790" y="3429000"/>
                </a:cubicBezTo>
                <a:cubicBezTo>
                  <a:pt x="1410790" y="2170685"/>
                  <a:pt x="930105" y="1024050"/>
                  <a:pt x="141429" y="160880"/>
                </a:cubicBezTo>
                <a:lnTo>
                  <a:pt x="0" y="1332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9189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1104900" y="1"/>
            <a:ext cx="7583700" cy="6858001"/>
          </a:xfrm>
          <a:custGeom>
            <a:avLst/>
            <a:gdLst>
              <a:gd name="connsiteX0" fmla="*/ 0 w 7583700"/>
              <a:gd name="connsiteY0" fmla="*/ 0 h 6858001"/>
              <a:gd name="connsiteX1" fmla="*/ 2537926 w 7583700"/>
              <a:gd name="connsiteY1" fmla="*/ 0 h 6858001"/>
              <a:gd name="connsiteX2" fmla="*/ 2847001 w 7583700"/>
              <a:gd name="connsiteY2" fmla="*/ 138995 h 6858001"/>
              <a:gd name="connsiteX3" fmla="*/ 7582790 w 7583700"/>
              <a:gd name="connsiteY3" fmla="*/ 6846094 h 6858001"/>
              <a:gd name="connsiteX4" fmla="*/ 7583700 w 7583700"/>
              <a:gd name="connsiteY4" fmla="*/ 6858001 h 6858001"/>
              <a:gd name="connsiteX5" fmla="*/ 0 w 7583700"/>
              <a:gd name="connsiteY5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83700" h="6858001">
                <a:moveTo>
                  <a:pt x="0" y="0"/>
                </a:moveTo>
                <a:lnTo>
                  <a:pt x="2537926" y="0"/>
                </a:lnTo>
                <a:lnTo>
                  <a:pt x="2847001" y="138995"/>
                </a:lnTo>
                <a:cubicBezTo>
                  <a:pt x="5428994" y="1376579"/>
                  <a:pt x="7280340" y="3883594"/>
                  <a:pt x="7582790" y="6846094"/>
                </a:cubicBezTo>
                <a:lnTo>
                  <a:pt x="7583700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Drag and drop </a:t>
            </a:r>
          </a:p>
          <a:p>
            <a:r>
              <a:rPr lang="en-US" dirty="0"/>
              <a:t>image here</a:t>
            </a:r>
          </a:p>
        </p:txBody>
      </p:sp>
      <p:sp>
        <p:nvSpPr>
          <p:cNvPr id="6" name="Текст 7">
            <a:extLst>
              <a:ext uri="{FF2B5EF4-FFF2-40B4-BE49-F238E27FC236}">
                <a16:creationId xmlns="" xmlns:a16="http://schemas.microsoft.com/office/drawing/2014/main" id="{D92F0F3B-16BB-4489-BB21-65F40B4AE170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>
          <a:xfrm>
            <a:off x="7239001" y="931169"/>
            <a:ext cx="4393296" cy="1338061"/>
          </a:xfrm>
        </p:spPr>
        <p:txBody>
          <a:bodyPr tIns="0" bIns="0"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6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algn="ctr">
              <a:defRPr/>
            </a:lvl2pPr>
            <a:lvl3pPr algn="ctr">
              <a:defRPr/>
            </a:lvl3pPr>
            <a:lvl4pPr algn="ctr">
              <a:lnSpc>
                <a:spcPct val="150000"/>
              </a:lnSpc>
              <a:defRPr/>
            </a:lvl4pPr>
            <a:lvl5pPr algn="ctr"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7" name="Freeform 27">
            <a:extLst>
              <a:ext uri="{FF2B5EF4-FFF2-40B4-BE49-F238E27FC236}">
                <a16:creationId xmlns="" xmlns:a16="http://schemas.microsoft.com/office/drawing/2014/main" id="{1F9BD45B-C63D-416A-B4BE-874469C7A33E}"/>
              </a:ext>
            </a:extLst>
          </p:cNvPr>
          <p:cNvSpPr/>
          <p:nvPr userDrawn="1"/>
        </p:nvSpPr>
        <p:spPr>
          <a:xfrm rot="10800000" flipH="1">
            <a:off x="1104900" y="529"/>
            <a:ext cx="4686301" cy="3733270"/>
          </a:xfrm>
          <a:custGeom>
            <a:avLst/>
            <a:gdLst>
              <a:gd name="connsiteX0" fmla="*/ 683 w 2374769"/>
              <a:gd name="connsiteY0" fmla="*/ 0 h 2362237"/>
              <a:gd name="connsiteX1" fmla="*/ 242807 w 2374769"/>
              <a:gd name="connsiteY1" fmla="*/ 12161 h 2362237"/>
              <a:gd name="connsiteX2" fmla="*/ 2374769 w 2374769"/>
              <a:gd name="connsiteY2" fmla="*/ 2362237 h 2362237"/>
              <a:gd name="connsiteX3" fmla="*/ 1543208 w 2374769"/>
              <a:gd name="connsiteY3" fmla="*/ 2362237 h 2362237"/>
              <a:gd name="connsiteX4" fmla="*/ 0 w 2374769"/>
              <a:gd name="connsiteY4" fmla="*/ 827150 h 2362237"/>
              <a:gd name="connsiteX5" fmla="*/ 0 w 2374769"/>
              <a:gd name="connsiteY5" fmla="*/ 34 h 236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4769" h="2362237">
                <a:moveTo>
                  <a:pt x="683" y="0"/>
                </a:moveTo>
                <a:lnTo>
                  <a:pt x="242807" y="12161"/>
                </a:lnTo>
                <a:cubicBezTo>
                  <a:pt x="1440298" y="133133"/>
                  <a:pt x="2374769" y="1139131"/>
                  <a:pt x="2374769" y="2362237"/>
                </a:cubicBezTo>
                <a:lnTo>
                  <a:pt x="1543208" y="2362237"/>
                </a:lnTo>
                <a:cubicBezTo>
                  <a:pt x="1543208" y="1514432"/>
                  <a:pt x="852291" y="827150"/>
                  <a:pt x="0" y="82715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94EBA745-0612-4E63-904D-28C1814173B3}"/>
              </a:ext>
            </a:extLst>
          </p:cNvPr>
          <p:cNvSpPr/>
          <p:nvPr userDrawn="1"/>
        </p:nvSpPr>
        <p:spPr>
          <a:xfrm rot="10800000">
            <a:off x="9680853" y="6171304"/>
            <a:ext cx="2511147" cy="686695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D4A07D89-63CD-43EE-B1E4-7D0647743842}"/>
              </a:ext>
            </a:extLst>
          </p:cNvPr>
          <p:cNvSpPr/>
          <p:nvPr userDrawn="1"/>
        </p:nvSpPr>
        <p:spPr>
          <a:xfrm>
            <a:off x="10957868" y="469760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3341AF09-FA4B-42FD-B2E1-9CE324444D10}"/>
              </a:ext>
            </a:extLst>
          </p:cNvPr>
          <p:cNvSpPr/>
          <p:nvPr userDrawn="1"/>
        </p:nvSpPr>
        <p:spPr>
          <a:xfrm>
            <a:off x="883443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EDF14A51-F696-4A12-9467-1EE825414B5E}"/>
              </a:ext>
            </a:extLst>
          </p:cNvPr>
          <p:cNvSpPr>
            <a:spLocks noGrp="1"/>
          </p:cNvSpPr>
          <p:nvPr>
            <p:ph type="body" idx="71" hasCustomPrompt="1"/>
          </p:nvPr>
        </p:nvSpPr>
        <p:spPr>
          <a:xfrm>
            <a:off x="7239001" y="2280573"/>
            <a:ext cx="4393295" cy="465997"/>
          </a:xfrm>
        </p:spPr>
        <p:txBody>
          <a:bodyPr>
            <a:noAutofit/>
          </a:bodyPr>
          <a:lstStyle>
            <a:lvl1pPr marL="0" indent="0" algn="ctr">
              <a:buNone/>
              <a:defRPr sz="18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itle 2" hidden="1">
            <a:extLst>
              <a:ext uri="{FF2B5EF4-FFF2-40B4-BE49-F238E27FC236}">
                <a16:creationId xmlns="" xmlns:a16="http://schemas.microsoft.com/office/drawing/2014/main" id="{6A57A924-A6D5-4ACD-B1F0-01BED4BF9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70072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2" name="Oval 11"/>
          <p:cNvSpPr/>
          <p:nvPr/>
        </p:nvSpPr>
        <p:spPr>
          <a:xfrm>
            <a:off x="1486227" y="5671415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3" name="Oval 12"/>
          <p:cNvSpPr/>
          <p:nvPr/>
        </p:nvSpPr>
        <p:spPr>
          <a:xfrm>
            <a:off x="1890628" y="1947676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4" name="Oval 13"/>
          <p:cNvSpPr/>
          <p:nvPr/>
        </p:nvSpPr>
        <p:spPr>
          <a:xfrm>
            <a:off x="2765121" y="685800"/>
            <a:ext cx="5578882" cy="5549523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49" name="Oval 48"/>
          <p:cNvSpPr/>
          <p:nvPr userDrawn="1"/>
        </p:nvSpPr>
        <p:spPr>
          <a:xfrm>
            <a:off x="11574658" y="6192906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50" name="Oval 49"/>
          <p:cNvSpPr/>
          <p:nvPr/>
        </p:nvSpPr>
        <p:spPr>
          <a:xfrm>
            <a:off x="5310052" y="667885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56" hasCustomPrompt="1"/>
          </p:nvPr>
        </p:nvSpPr>
        <p:spPr>
          <a:xfrm>
            <a:off x="1104765" y="-1579"/>
            <a:ext cx="3816695" cy="6858000"/>
          </a:xfrm>
          <a:custGeom>
            <a:avLst/>
            <a:gdLst>
              <a:gd name="connsiteX0" fmla="*/ 0 w 3816695"/>
              <a:gd name="connsiteY0" fmla="*/ 0 h 6858000"/>
              <a:gd name="connsiteX1" fmla="*/ 1779016 w 3816695"/>
              <a:gd name="connsiteY1" fmla="*/ 0 h 6858000"/>
              <a:gd name="connsiteX2" fmla="*/ 2081372 w 3816695"/>
              <a:gd name="connsiteY2" fmla="*/ 182719 h 6858000"/>
              <a:gd name="connsiteX3" fmla="*/ 3816695 w 3816695"/>
              <a:gd name="connsiteY3" fmla="*/ 3429297 h 6858000"/>
              <a:gd name="connsiteX4" fmla="*/ 2081372 w 3816695"/>
              <a:gd name="connsiteY4" fmla="*/ 6675876 h 6858000"/>
              <a:gd name="connsiteX5" fmla="*/ 1779999 w 3816695"/>
              <a:gd name="connsiteY5" fmla="*/ 6858000 h 6858000"/>
              <a:gd name="connsiteX6" fmla="*/ 0 w 381669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16695" h="6858000">
                <a:moveTo>
                  <a:pt x="0" y="0"/>
                </a:moveTo>
                <a:lnTo>
                  <a:pt x="1779016" y="0"/>
                </a:lnTo>
                <a:lnTo>
                  <a:pt x="2081372" y="182719"/>
                </a:lnTo>
                <a:cubicBezTo>
                  <a:pt x="3128342" y="886316"/>
                  <a:pt x="3816695" y="2077842"/>
                  <a:pt x="3816695" y="3429297"/>
                </a:cubicBezTo>
                <a:cubicBezTo>
                  <a:pt x="3816695" y="4780752"/>
                  <a:pt x="3128342" y="5972279"/>
                  <a:pt x="2081372" y="6675876"/>
                </a:cubicBezTo>
                <a:lnTo>
                  <a:pt x="17799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Drag and drop </a:t>
            </a:r>
          </a:p>
          <a:p>
            <a:r>
              <a:rPr lang="en-US" dirty="0"/>
              <a:t>image here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87" hasCustomPrompt="1"/>
          </p:nvPr>
        </p:nvSpPr>
        <p:spPr>
          <a:xfrm>
            <a:off x="11003946" y="2043400"/>
            <a:ext cx="1188054" cy="2768041"/>
          </a:xfrm>
          <a:custGeom>
            <a:avLst/>
            <a:gdLst>
              <a:gd name="connsiteX0" fmla="*/ 1549799 w 1549799"/>
              <a:gd name="connsiteY0" fmla="*/ 0 h 3610868"/>
              <a:gd name="connsiteX1" fmla="*/ 1549799 w 1549799"/>
              <a:gd name="connsiteY1" fmla="*/ 3610868 h 3610868"/>
              <a:gd name="connsiteX2" fmla="*/ 1469233 w 1549799"/>
              <a:gd name="connsiteY2" fmla="*/ 3598637 h 3610868"/>
              <a:gd name="connsiteX3" fmla="*/ 0 w 1549799"/>
              <a:gd name="connsiteY3" fmla="*/ 1805434 h 3610868"/>
              <a:gd name="connsiteX4" fmla="*/ 1469233 w 1549799"/>
              <a:gd name="connsiteY4" fmla="*/ 12231 h 3610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99" h="3610868">
                <a:moveTo>
                  <a:pt x="1549799" y="0"/>
                </a:moveTo>
                <a:lnTo>
                  <a:pt x="1549799" y="3610868"/>
                </a:lnTo>
                <a:lnTo>
                  <a:pt x="1469233" y="3598637"/>
                </a:lnTo>
                <a:cubicBezTo>
                  <a:pt x="630743" y="3427960"/>
                  <a:pt x="0" y="2689969"/>
                  <a:pt x="0" y="1805434"/>
                </a:cubicBezTo>
                <a:cubicBezTo>
                  <a:pt x="0" y="920900"/>
                  <a:pt x="630743" y="182908"/>
                  <a:pt x="1469233" y="12231"/>
                </a:cubicBez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Drag and drop </a:t>
            </a:r>
          </a:p>
          <a:p>
            <a:r>
              <a:rPr lang="en-US" dirty="0"/>
              <a:t>image here</a:t>
            </a:r>
          </a:p>
        </p:txBody>
      </p:sp>
      <p:sp>
        <p:nvSpPr>
          <p:cNvPr id="16" name="Текст 7">
            <a:extLst>
              <a:ext uri="{FF2B5EF4-FFF2-40B4-BE49-F238E27FC236}">
                <a16:creationId xmlns="" xmlns:a16="http://schemas.microsoft.com/office/drawing/2014/main" id="{0E95E1C1-C3CC-4989-9ABC-178293BB83E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224938" y="2622012"/>
            <a:ext cx="5578882" cy="3550187"/>
          </a:xfrm>
        </p:spPr>
        <p:txBody>
          <a:bodyPr tIns="73152">
            <a:noAutofit/>
          </a:bodyPr>
          <a:lstStyle>
            <a:lvl1pPr algn="l">
              <a:lnSpc>
                <a:spcPct val="145000"/>
              </a:lnSpc>
              <a:spcBef>
                <a:spcPts val="0"/>
              </a:spcBef>
              <a:defRPr lang="en-US" sz="1400" b="0" i="0" baseline="0" smtClean="0">
                <a:effectLst/>
              </a:defRPr>
            </a:lvl1pPr>
            <a:lvl2pPr algn="ctr">
              <a:defRPr/>
            </a:lvl2pPr>
            <a:lvl3pPr algn="ctr">
              <a:defRPr/>
            </a:lvl3pPr>
            <a:lvl4pPr algn="ctr">
              <a:lnSpc>
                <a:spcPct val="150000"/>
              </a:lnSpc>
              <a:defRPr/>
            </a:lvl4pPr>
            <a:lvl5pPr algn="ctr"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B6064CAB-1057-41AD-A199-A6E8A7026465}"/>
              </a:ext>
            </a:extLst>
          </p:cNvPr>
          <p:cNvSpPr/>
          <p:nvPr userDrawn="1"/>
        </p:nvSpPr>
        <p:spPr>
          <a:xfrm>
            <a:off x="8524888" y="-1578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1F670D-DDAE-4842-9FA1-6B3293DA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597" y="1254264"/>
            <a:ext cx="5568696" cy="13350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8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04900" y="0"/>
            <a:ext cx="11087100" cy="6858000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BAB3F602-0F3F-45E1-BDB9-44D57F6096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5986" y="853066"/>
            <a:ext cx="2097590" cy="1331680"/>
          </a:xfrm>
        </p:spPr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US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06546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EA32EE4F-6B2E-4FCC-BC34-5BF831F902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5425439" y="0"/>
            <a:ext cx="6766561" cy="6858000"/>
          </a:xfrm>
          <a:custGeom>
            <a:avLst/>
            <a:gdLst>
              <a:gd name="connsiteX0" fmla="*/ 0 w 6766561"/>
              <a:gd name="connsiteY0" fmla="*/ 0 h 6858000"/>
              <a:gd name="connsiteX1" fmla="*/ 6766561 w 6766561"/>
              <a:gd name="connsiteY1" fmla="*/ 0 h 6858000"/>
              <a:gd name="connsiteX2" fmla="*/ 6766561 w 6766561"/>
              <a:gd name="connsiteY2" fmla="*/ 6858000 h 6858000"/>
              <a:gd name="connsiteX3" fmla="*/ 0 w 67665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6561" h="6858000">
                <a:moveTo>
                  <a:pt x="0" y="0"/>
                </a:moveTo>
                <a:lnTo>
                  <a:pt x="6766561" y="0"/>
                </a:lnTo>
                <a:lnTo>
                  <a:pt x="676656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3" name="Oval 22"/>
          <p:cNvSpPr/>
          <p:nvPr/>
        </p:nvSpPr>
        <p:spPr>
          <a:xfrm>
            <a:off x="1755742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66" name="Oval 65"/>
          <p:cNvSpPr/>
          <p:nvPr/>
        </p:nvSpPr>
        <p:spPr>
          <a:xfrm>
            <a:off x="3928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35" name="Oval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125D7C1C-9CF4-47B3-9ABC-8F0E2CE6CD31}"/>
              </a:ext>
            </a:extLst>
          </p:cNvPr>
          <p:cNvSpPr/>
          <p:nvPr userDrawn="1"/>
        </p:nvSpPr>
        <p:spPr>
          <a:xfrm rot="10800000">
            <a:off x="3192203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B0B53361-3F22-4468-B6F8-71E345F7077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B38687-48E7-4488-BB10-BDE4F5A7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1237089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F3A5C24-92D8-4CC1-AF50-F29B9C30BDBB}"/>
              </a:ext>
            </a:extLst>
          </p:cNvPr>
          <p:cNvSpPr/>
          <p:nvPr userDrawn="1"/>
        </p:nvSpPr>
        <p:spPr>
          <a:xfrm>
            <a:off x="5425439" y="0"/>
            <a:ext cx="6766561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89F459E6-70DE-4FF8-AD0C-1B49B34CF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3143" y="2888791"/>
            <a:ext cx="4562856" cy="2410459"/>
          </a:xfrm>
        </p:spPr>
        <p:txBody>
          <a:bodyPr vert="horz" lIns="91440" tIns="73152" rIns="91440" bIns="45720" rtlCol="0">
            <a:noAutofit/>
          </a:bodyPr>
          <a:lstStyle>
            <a:lvl1pPr marL="0" indent="0" algn="l">
              <a:buNone/>
              <a:defRPr lang="en-US" sz="1400" b="0" i="0" baseline="0">
                <a:effectLst/>
              </a:defRPr>
            </a:lvl1pPr>
          </a:lstStyle>
          <a:p>
            <a:pPr marL="228600" lvl="0" indent="-228600">
              <a:lnSpc>
                <a:spcPct val="145000"/>
              </a:lnSpc>
              <a:spcBef>
                <a:spcPts val="0"/>
              </a:spcBef>
            </a:pPr>
            <a:r>
              <a:rPr lang="zh-TW" altLang="en-US" smtClean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6975078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=""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28B56F67-6D31-4B9E-8530-E063E5785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4900" y="1338606"/>
            <a:ext cx="4914900" cy="48383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5" name="Content Placeholder 3">
            <a:extLst>
              <a:ext uri="{FF2B5EF4-FFF2-40B4-BE49-F238E27FC236}">
                <a16:creationId xmlns="" xmlns:a16="http://schemas.microsoft.com/office/drawing/2014/main" id="{69E53391-9670-4404-BC42-063A6EC48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38606"/>
            <a:ext cx="5181598" cy="48383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5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=""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6" name="Text Placeholder 2">
            <a:extLst>
              <a:ext uri="{FF2B5EF4-FFF2-40B4-BE49-F238E27FC236}">
                <a16:creationId xmlns="" xmlns:a16="http://schemas.microsoft.com/office/drawing/2014/main" id="{9473839A-0FBA-4FFD-963E-C459DBF01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341797"/>
            <a:ext cx="4892675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="" xmlns:a16="http://schemas.microsoft.com/office/drawing/2014/main" id="{780A680B-0184-4FD9-B262-BC525F0FE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4900" y="2308409"/>
            <a:ext cx="4892675" cy="388125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8" name="Text Placeholder 4">
            <a:extLst>
              <a:ext uri="{FF2B5EF4-FFF2-40B4-BE49-F238E27FC236}">
                <a16:creationId xmlns="" xmlns:a16="http://schemas.microsoft.com/office/drawing/2014/main" id="{2BB13104-4CA8-41CF-97D3-CC8715182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1341797"/>
            <a:ext cx="516096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="" xmlns:a16="http://schemas.microsoft.com/office/drawing/2014/main" id="{F6A37A72-F47E-45B8-B790-D1444B002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6" y="2308409"/>
            <a:ext cx="5160962" cy="388125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6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ED01DAC-95B2-4F9E-A9B4-92382F94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365125"/>
            <a:ext cx="10248899" cy="70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7D57AA7-D108-4C6F-9455-5A9AC5F7D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825625"/>
            <a:ext cx="102488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3BBCC2B-A9FA-4472-8509-74B42C12A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1BD32F58-EB48-4836-BA45-971BA1AA1608}"/>
              </a:ext>
            </a:extLst>
          </p:cNvPr>
          <p:cNvCxnSpPr/>
          <p:nvPr userDrawn="1"/>
        </p:nvCxnSpPr>
        <p:spPr>
          <a:xfrm>
            <a:off x="559704" y="553721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hape 61">
            <a:extLst>
              <a:ext uri="{FF2B5EF4-FFF2-40B4-BE49-F238E27FC236}">
                <a16:creationId xmlns="" xmlns:a16="http://schemas.microsoft.com/office/drawing/2014/main" id="{9DA099E0-27DA-42BD-9D42-E4CA07B78FDD}"/>
              </a:ext>
            </a:extLst>
          </p:cNvPr>
          <p:cNvSpPr/>
          <p:nvPr userDrawn="1"/>
        </p:nvSpPr>
        <p:spPr>
          <a:xfrm rot="16200000">
            <a:off x="-1548505" y="3225098"/>
            <a:ext cx="4216420" cy="4078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9050" tIns="19050" rIns="19050" bIns="19050" anchor="ctr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400" b="1" kern="1200" spc="600" dirty="0">
                <a:solidFill>
                  <a:srgbClr val="2F3342"/>
                </a:solidFill>
                <a:latin typeface="+mn-lt"/>
                <a:ea typeface="+mn-ea"/>
                <a:cs typeface="+mn-cs"/>
                <a:sym typeface="Bebas"/>
              </a:rPr>
              <a:t>4</a:t>
            </a:r>
            <a:r>
              <a:rPr lang="en-US" sz="2400" b="1" kern="1200" spc="600" baseline="30000" dirty="0">
                <a:solidFill>
                  <a:srgbClr val="2F3342"/>
                </a:solidFill>
                <a:latin typeface="+mn-lt"/>
                <a:ea typeface="+mn-ea"/>
                <a:cs typeface="+mn-cs"/>
                <a:sym typeface="Bebas"/>
              </a:rPr>
              <a:t>TH </a:t>
            </a:r>
            <a:r>
              <a:rPr lang="en-US" sz="2400" b="1" kern="1200" spc="600" dirty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COFFEE</a:t>
            </a:r>
            <a:endParaRPr lang="en-US" sz="2400" b="1" i="0" spc="600" dirty="0">
              <a:solidFill>
                <a:schemeClr val="accent1"/>
              </a:solidFill>
              <a:latin typeface="+mn-lt"/>
              <a:cs typeface="Gill Sans" panose="020B0502020104020203" pitchFamily="34" charset="-79"/>
            </a:endParaRPr>
          </a:p>
        </p:txBody>
      </p:sp>
      <p:sp>
        <p:nvSpPr>
          <p:cNvPr id="19" name="Номер слайда 21">
            <a:extLst>
              <a:ext uri="{FF2B5EF4-FFF2-40B4-BE49-F238E27FC236}">
                <a16:creationId xmlns="" xmlns:a16="http://schemas.microsoft.com/office/drawing/2014/main" id="{BDEFFF1D-21D1-45B8-A062-F9140F937EE2}"/>
              </a:ext>
            </a:extLst>
          </p:cNvPr>
          <p:cNvSpPr txBox="1">
            <a:spLocks/>
          </p:cNvSpPr>
          <p:nvPr userDrawn="1"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/>
              <a:pPr/>
              <a:t>‹#›</a:t>
            </a:fld>
            <a:endParaRPr lang="en-US" sz="10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DFEBA112-2FA0-448A-A373-EB297C4661F0}"/>
              </a:ext>
            </a:extLst>
          </p:cNvPr>
          <p:cNvCxnSpPr/>
          <p:nvPr userDrawn="1"/>
        </p:nvCxnSpPr>
        <p:spPr>
          <a:xfrm>
            <a:off x="559704" y="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6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0" r:id="rId2"/>
    <p:sldLayoutId id="2147483660" r:id="rId3"/>
    <p:sldLayoutId id="2147483663" r:id="rId4"/>
    <p:sldLayoutId id="2147483661" r:id="rId5"/>
    <p:sldLayoutId id="2147483668" r:id="rId6"/>
    <p:sldLayoutId id="2147483677" r:id="rId7"/>
    <p:sldLayoutId id="2147483673" r:id="rId8"/>
    <p:sldLayoutId id="2147483674" r:id="rId9"/>
    <p:sldLayoutId id="2147483680" r:id="rId10"/>
    <p:sldLayoutId id="2147483678" r:id="rId11"/>
    <p:sldLayoutId id="214748367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6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679" y="1787124"/>
            <a:ext cx="10668000" cy="2969443"/>
          </a:xfrm>
        </p:spPr>
        <p:txBody>
          <a:bodyPr>
            <a:normAutofit fontScale="90000"/>
          </a:bodyPr>
          <a:lstStyle/>
          <a:p>
            <a:r>
              <a:rPr lang="zh-TW" altLang="en-US" sz="8000" b="1" dirty="0" smtClean="0"/>
              <a:t>預防兒童性侵犯</a:t>
            </a:r>
            <a:r>
              <a:rPr lang="en-US" altLang="zh-TW" sz="8000" b="1" dirty="0" smtClean="0"/>
              <a:t/>
            </a:r>
            <a:br>
              <a:rPr lang="en-US" altLang="zh-TW" sz="8000" b="1" dirty="0" smtClean="0"/>
            </a:br>
            <a:r>
              <a:rPr lang="zh-TW" altLang="en-US" sz="6700" b="1" dirty="0" smtClean="0"/>
              <a:t>學校經驗分享</a:t>
            </a:r>
            <a:endParaRPr lang="en-US" sz="6700" b="1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6629400" y="5245769"/>
            <a:ext cx="5143500" cy="1612232"/>
          </a:xfrm>
        </p:spPr>
        <p:txBody>
          <a:bodyPr/>
          <a:lstStyle/>
          <a:p>
            <a:pPr algn="l"/>
            <a:r>
              <a:rPr lang="zh-TW" altLang="en-US" dirty="0" smtClean="0"/>
              <a:t>荔景天主教中學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學校社工</a:t>
            </a:r>
            <a:r>
              <a:rPr lang="en-US" altLang="zh-TW" dirty="0" smtClean="0"/>
              <a:t>︰</a:t>
            </a:r>
            <a:r>
              <a:rPr lang="zh-TW" altLang="en-US" dirty="0" smtClean="0"/>
              <a:t>謝穎欣</a:t>
            </a:r>
            <a:endParaRPr lang="en-US" dirty="0"/>
          </a:p>
        </p:txBody>
      </p:sp>
      <p:sp>
        <p:nvSpPr>
          <p:cNvPr id="5" name="矩形 4"/>
          <p:cNvSpPr/>
          <p:nvPr/>
        </p:nvSpPr>
        <p:spPr>
          <a:xfrm>
            <a:off x="156411" y="2129589"/>
            <a:ext cx="864268" cy="262697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78743" y="2819906"/>
            <a:ext cx="1855914" cy="90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4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72" y="2244178"/>
            <a:ext cx="871804" cy="2639797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612" y="11350"/>
            <a:ext cx="5298508" cy="6829188"/>
          </a:xfrm>
          <a:prstGeom prst="rect">
            <a:avLst/>
          </a:prstGeom>
        </p:spPr>
      </p:pic>
      <p:sp>
        <p:nvSpPr>
          <p:cNvPr id="4" name="圓角矩形 3"/>
          <p:cNvSpPr/>
          <p:nvPr/>
        </p:nvSpPr>
        <p:spPr>
          <a:xfrm>
            <a:off x="3541948" y="3564076"/>
            <a:ext cx="4577835" cy="1215025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重點填寫</a:t>
            </a:r>
            <a:r>
              <a:rPr lang="en-US" altLang="zh-TW" dirty="0" smtClean="0"/>
              <a:t>︰</a:t>
            </a:r>
            <a:r>
              <a:rPr lang="zh-TW" altLang="en-US" dirty="0" smtClean="0"/>
              <a:t>時、地、人、事、頻密度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914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="" xmlns:a16="http://schemas.microsoft.com/office/drawing/2014/main" id="{7E19986B-6BF1-4ACF-B9CC-DBD1466D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554" y="1237089"/>
            <a:ext cx="4231105" cy="904532"/>
          </a:xfrm>
        </p:spPr>
        <p:txBody>
          <a:bodyPr/>
          <a:lstStyle/>
          <a:p>
            <a:r>
              <a:rPr lang="zh-TW" altLang="en-US" b="1" dirty="0" smtClean="0"/>
              <a:t>通知家長</a:t>
            </a:r>
            <a:endParaRPr lang="en-US" b="1" dirty="0"/>
          </a:p>
        </p:txBody>
      </p:sp>
      <p:sp>
        <p:nvSpPr>
          <p:cNvPr id="8" name="Oval 7" descr="Background accent"/>
          <p:cNvSpPr/>
          <p:nvPr/>
        </p:nvSpPr>
        <p:spPr>
          <a:xfrm>
            <a:off x="1329322" y="5717514"/>
            <a:ext cx="1012464" cy="100713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Номер слайда 21">
            <a:extLst>
              <a:ext uri="{FF2B5EF4-FFF2-40B4-BE49-F238E27FC236}">
                <a16:creationId xmlns="" xmlns:a16="http://schemas.microsoft.com/office/drawing/2014/main" id="{979C3E78-CF44-41DC-A57F-A9DFA28E5F1F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11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  <p:sp>
        <p:nvSpPr>
          <p:cNvPr id="3" name="雲朵形圖說文字 2"/>
          <p:cNvSpPr/>
          <p:nvPr/>
        </p:nvSpPr>
        <p:spPr>
          <a:xfrm>
            <a:off x="188981" y="2447289"/>
            <a:ext cx="4282811" cy="2509809"/>
          </a:xfrm>
          <a:prstGeom prst="cloudCallout">
            <a:avLst>
              <a:gd name="adj1" fmla="val 49388"/>
              <a:gd name="adj2" fmla="val 4245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zh-TW" altLang="en-US" sz="3400" dirty="0" smtClean="0">
                <a:solidFill>
                  <a:srgbClr val="002060"/>
                </a:solidFill>
              </a:rPr>
              <a:t>懷疑家庭成員</a:t>
            </a:r>
            <a:r>
              <a:rPr lang="en-US" altLang="zh-TW" sz="3400" dirty="0" smtClean="0">
                <a:solidFill>
                  <a:srgbClr val="002060"/>
                </a:solidFill>
              </a:rPr>
              <a:t>vs</a:t>
            </a:r>
            <a:r>
              <a:rPr lang="zh-TW" altLang="en-US" sz="3400" dirty="0" smtClean="0">
                <a:solidFill>
                  <a:srgbClr val="002060"/>
                </a:solidFill>
              </a:rPr>
              <a:t>非家庭成員性侵犯</a:t>
            </a:r>
            <a:endParaRPr lang="en-US" altLang="zh-TW" sz="3400" dirty="0" smtClean="0">
              <a:solidFill>
                <a:srgbClr val="002060"/>
              </a:solidFill>
            </a:endParaRPr>
          </a:p>
        </p:txBody>
      </p:sp>
      <p:sp>
        <p:nvSpPr>
          <p:cNvPr id="15" name="雲朵形圖說文字 14"/>
          <p:cNvSpPr/>
          <p:nvPr/>
        </p:nvSpPr>
        <p:spPr>
          <a:xfrm>
            <a:off x="4327602" y="247210"/>
            <a:ext cx="4178736" cy="3534344"/>
          </a:xfrm>
          <a:prstGeom prst="cloudCallout">
            <a:avLst>
              <a:gd name="adj1" fmla="val -14021"/>
              <a:gd name="adj2" fmla="val 6767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zh-TW" altLang="en-US" sz="3400" dirty="0" smtClean="0">
                <a:solidFill>
                  <a:srgbClr val="002060"/>
                </a:solidFill>
              </a:rPr>
              <a:t>家庭背景 或 可能反應</a:t>
            </a:r>
            <a:endParaRPr lang="en-US" altLang="zh-TW" sz="3400" dirty="0" smtClean="0">
              <a:solidFill>
                <a:srgbClr val="00206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TW" altLang="en-US" sz="3400" dirty="0" smtClean="0">
                <a:solidFill>
                  <a:srgbClr val="002060"/>
                </a:solidFill>
              </a:rPr>
              <a:t>校內 </a:t>
            </a:r>
            <a:r>
              <a:rPr lang="en-US" altLang="zh-TW" sz="3400" dirty="0" smtClean="0">
                <a:solidFill>
                  <a:srgbClr val="002060"/>
                </a:solidFill>
              </a:rPr>
              <a:t>/ </a:t>
            </a:r>
            <a:r>
              <a:rPr lang="zh-TW" altLang="en-US" sz="3400" dirty="0" smtClean="0">
                <a:solidFill>
                  <a:srgbClr val="002060"/>
                </a:solidFill>
              </a:rPr>
              <a:t>校外支援</a:t>
            </a:r>
            <a:endParaRPr lang="zh-HK" altLang="en-US" sz="3400" dirty="0">
              <a:solidFill>
                <a:srgbClr val="002060"/>
              </a:solidFill>
            </a:endParaRPr>
          </a:p>
        </p:txBody>
      </p:sp>
      <p:sp>
        <p:nvSpPr>
          <p:cNvPr id="12" name="雲朵形圖說文字 11"/>
          <p:cNvSpPr/>
          <p:nvPr/>
        </p:nvSpPr>
        <p:spPr>
          <a:xfrm>
            <a:off x="7383096" y="2791674"/>
            <a:ext cx="4808904" cy="2509809"/>
          </a:xfrm>
          <a:prstGeom prst="cloudCallout">
            <a:avLst>
              <a:gd name="adj1" fmla="val -47248"/>
              <a:gd name="adj2" fmla="val 3646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zh-TW" altLang="en-US" sz="3400" dirty="0" smtClean="0">
                <a:solidFill>
                  <a:srgbClr val="002060"/>
                </a:solidFill>
              </a:rPr>
              <a:t>清楚解釋事件、程序</a:t>
            </a:r>
            <a:endParaRPr lang="en-US" altLang="zh-TW" sz="3400" dirty="0" smtClean="0">
              <a:solidFill>
                <a:srgbClr val="00206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TW" altLang="en-US" sz="3400" dirty="0" smtClean="0">
                <a:solidFill>
                  <a:srgbClr val="002060"/>
                </a:solidFill>
              </a:rPr>
              <a:t>同理</a:t>
            </a:r>
            <a:r>
              <a:rPr lang="zh-TW" altLang="en-US" sz="3400" dirty="0">
                <a:solidFill>
                  <a:srgbClr val="002060"/>
                </a:solidFill>
              </a:rPr>
              <a:t>心</a:t>
            </a:r>
            <a:endParaRPr lang="en-US" altLang="zh-TW" sz="3400" dirty="0" smtClean="0">
              <a:solidFill>
                <a:srgbClr val="00206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TW" sz="3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4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>
            <a:extLst>
              <a:ext uri="{FF2B5EF4-FFF2-40B4-BE49-F238E27FC236}">
                <a16:creationId xmlns="" xmlns:a16="http://schemas.microsoft.com/office/drawing/2014/main" id="{EB985F8A-17BD-4D34-8264-513487E7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Photo Slide</a:t>
            </a:r>
          </a:p>
        </p:txBody>
      </p:sp>
      <p:sp>
        <p:nvSpPr>
          <p:cNvPr id="7" name="Номер слайда 21">
            <a:extLst>
              <a:ext uri="{FF2B5EF4-FFF2-40B4-BE49-F238E27FC236}">
                <a16:creationId xmlns="" xmlns:a16="http://schemas.microsoft.com/office/drawing/2014/main" id="{F4A07F3C-2C0D-4DC2-AB4F-E0355135560A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12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792929" y="812796"/>
            <a:ext cx="77975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考慮與學生關係</a:t>
            </a:r>
            <a:endParaRPr lang="en-US" altLang="zh-TW" sz="5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給予肯定</a:t>
            </a:r>
            <a:endParaRPr lang="en-US" altLang="zh-TW" sz="5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支援家長情緒</a:t>
            </a:r>
            <a:endParaRPr lang="en-US" altLang="zh-TW" sz="5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課堂</a:t>
            </a:r>
            <a:r>
              <a:rPr lang="en-US" altLang="zh-TW" sz="5400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功課</a:t>
            </a:r>
            <a:r>
              <a:rPr lang="en-US" altLang="zh-TW" sz="5400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測考安排</a:t>
            </a:r>
            <a:endParaRPr lang="en-US" altLang="zh-TW" sz="5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五角星形 9"/>
          <p:cNvSpPr/>
          <p:nvPr/>
        </p:nvSpPr>
        <p:spPr>
          <a:xfrm>
            <a:off x="7845790" y="241546"/>
            <a:ext cx="4346210" cy="4055368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76D4BFC2-69CA-4ED6-89E7-A9ADB571E7A4}"/>
              </a:ext>
            </a:extLst>
          </p:cNvPr>
          <p:cNvSpPr/>
          <p:nvPr/>
        </p:nvSpPr>
        <p:spPr>
          <a:xfrm>
            <a:off x="8590430" y="1257051"/>
            <a:ext cx="2690305" cy="1852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91440" rtlCol="0" anchor="ctr"/>
          <a:lstStyle/>
          <a:p>
            <a:pPr algn="ctr">
              <a:defRPr sz="10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zh-TW" altLang="en-US" sz="4400" b="1" dirty="0" smtClean="0"/>
              <a:t>老師角色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687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>
            <a:extLst>
              <a:ext uri="{FF2B5EF4-FFF2-40B4-BE49-F238E27FC236}">
                <a16:creationId xmlns="" xmlns:a16="http://schemas.microsoft.com/office/drawing/2014/main" id="{EB985F8A-17BD-4D34-8264-513487E7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Photo Slide</a:t>
            </a:r>
          </a:p>
        </p:txBody>
      </p:sp>
      <p:sp>
        <p:nvSpPr>
          <p:cNvPr id="7" name="Номер слайда 21">
            <a:extLst>
              <a:ext uri="{FF2B5EF4-FFF2-40B4-BE49-F238E27FC236}">
                <a16:creationId xmlns="" xmlns:a16="http://schemas.microsoft.com/office/drawing/2014/main" id="{F4A07F3C-2C0D-4DC2-AB4F-E0355135560A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13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792929" y="441326"/>
            <a:ext cx="77975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以兒童福祉為先</a:t>
            </a:r>
            <a:endParaRPr lang="en-US" altLang="zh-TW" sz="5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手機使用</a:t>
            </a:r>
            <a:endParaRPr lang="en-US" altLang="zh-TW" sz="5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請假</a:t>
            </a:r>
            <a:r>
              <a:rPr lang="en-US" altLang="zh-TW" sz="5400" dirty="0" smtClean="0">
                <a:solidFill>
                  <a:schemeClr val="bg1">
                    <a:lumMod val="50000"/>
                  </a:schemeClr>
                </a:solidFill>
              </a:rPr>
              <a:t>︰</a:t>
            </a: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如何回應提問</a:t>
            </a:r>
            <a:endParaRPr lang="en-US" altLang="zh-TW" sz="5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家長態度、關注、對子女的看法</a:t>
            </a:r>
            <a:endParaRPr lang="en-US" altLang="zh-TW" sz="5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心理狀態轉變</a:t>
            </a:r>
            <a:endParaRPr lang="en-US" altLang="zh-TW" sz="5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>
                <a:solidFill>
                  <a:schemeClr val="bg1">
                    <a:lumMod val="50000"/>
                  </a:schemeClr>
                </a:solidFill>
              </a:rPr>
              <a:t>與學校之協調</a:t>
            </a:r>
            <a:endParaRPr lang="en-US" altLang="zh-TW" sz="5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五角星形 9"/>
          <p:cNvSpPr/>
          <p:nvPr/>
        </p:nvSpPr>
        <p:spPr>
          <a:xfrm>
            <a:off x="7845790" y="241546"/>
            <a:ext cx="4346210" cy="4055368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76D4BFC2-69CA-4ED6-89E7-A9ADB571E7A4}"/>
              </a:ext>
            </a:extLst>
          </p:cNvPr>
          <p:cNvSpPr/>
          <p:nvPr/>
        </p:nvSpPr>
        <p:spPr>
          <a:xfrm>
            <a:off x="8590430" y="1257051"/>
            <a:ext cx="2690305" cy="1852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91440" rtlCol="0" anchor="ctr"/>
          <a:lstStyle/>
          <a:p>
            <a:pPr algn="ctr">
              <a:defRPr sz="10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zh-TW" altLang="en-US" sz="4400" b="1" dirty="0" smtClean="0"/>
              <a:t>注意事項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8922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785" y="1939584"/>
            <a:ext cx="10668000" cy="2969443"/>
          </a:xfrm>
        </p:spPr>
        <p:txBody>
          <a:bodyPr>
            <a:normAutofit/>
          </a:bodyPr>
          <a:lstStyle/>
          <a:p>
            <a:r>
              <a:rPr lang="en-US" sz="8000" dirty="0">
                <a:latin typeface="AR HERMANN" panose="02000000000000000000" pitchFamily="2" charset="0"/>
              </a:rPr>
              <a:t>THANK YOU</a:t>
            </a: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5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70"/>
          </p:nvPr>
        </p:nvSpPr>
        <p:spPr>
          <a:xfrm>
            <a:off x="8297780" y="244681"/>
            <a:ext cx="3601452" cy="1319425"/>
          </a:xfrm>
        </p:spPr>
        <p:txBody>
          <a:bodyPr/>
          <a:lstStyle/>
          <a:p>
            <a:r>
              <a:rPr lang="zh-TW" altLang="en-US" dirty="0" smtClean="0"/>
              <a:t>個案來源</a:t>
            </a:r>
            <a:endParaRPr lang="en-US" dirty="0"/>
          </a:p>
        </p:txBody>
      </p:sp>
      <p:sp>
        <p:nvSpPr>
          <p:cNvPr id="5" name="Title 4" hidden="1">
            <a:extLst>
              <a:ext uri="{FF2B5EF4-FFF2-40B4-BE49-F238E27FC236}">
                <a16:creationId xmlns="" xmlns:a16="http://schemas.microsoft.com/office/drawing/2014/main" id="{E4312565-5F29-4C96-B5A2-E1EAE5CB5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Divider slide</a:t>
            </a:r>
          </a:p>
        </p:txBody>
      </p:sp>
      <p:sp>
        <p:nvSpPr>
          <p:cNvPr id="14" name="Freeform 27" descr="Image accent">
            <a:extLst>
              <a:ext uri="{FF2B5EF4-FFF2-40B4-BE49-F238E27FC236}">
                <a16:creationId xmlns="" xmlns:a16="http://schemas.microsoft.com/office/drawing/2014/main" id="{944C982A-D694-43A6-9330-50F554BC24A2}"/>
              </a:ext>
            </a:extLst>
          </p:cNvPr>
          <p:cNvSpPr/>
          <p:nvPr/>
        </p:nvSpPr>
        <p:spPr>
          <a:xfrm rot="10800000" flipH="1">
            <a:off x="1104900" y="529"/>
            <a:ext cx="4686301" cy="3733270"/>
          </a:xfrm>
          <a:custGeom>
            <a:avLst/>
            <a:gdLst>
              <a:gd name="connsiteX0" fmla="*/ 683 w 2374769"/>
              <a:gd name="connsiteY0" fmla="*/ 0 h 2362237"/>
              <a:gd name="connsiteX1" fmla="*/ 242807 w 2374769"/>
              <a:gd name="connsiteY1" fmla="*/ 12161 h 2362237"/>
              <a:gd name="connsiteX2" fmla="*/ 2374769 w 2374769"/>
              <a:gd name="connsiteY2" fmla="*/ 2362237 h 2362237"/>
              <a:gd name="connsiteX3" fmla="*/ 1543208 w 2374769"/>
              <a:gd name="connsiteY3" fmla="*/ 2362237 h 2362237"/>
              <a:gd name="connsiteX4" fmla="*/ 0 w 2374769"/>
              <a:gd name="connsiteY4" fmla="*/ 827150 h 2362237"/>
              <a:gd name="connsiteX5" fmla="*/ 0 w 2374769"/>
              <a:gd name="connsiteY5" fmla="*/ 34 h 236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4769" h="2362237">
                <a:moveTo>
                  <a:pt x="683" y="0"/>
                </a:moveTo>
                <a:lnTo>
                  <a:pt x="242807" y="12161"/>
                </a:lnTo>
                <a:cubicBezTo>
                  <a:pt x="1440298" y="133133"/>
                  <a:pt x="2374769" y="1139131"/>
                  <a:pt x="2374769" y="2362237"/>
                </a:cubicBezTo>
                <a:lnTo>
                  <a:pt x="1543208" y="2362237"/>
                </a:lnTo>
                <a:cubicBezTo>
                  <a:pt x="1543208" y="1514432"/>
                  <a:pt x="852291" y="827150"/>
                  <a:pt x="0" y="82715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  <p:sp>
        <p:nvSpPr>
          <p:cNvPr id="4" name="圖片版面配置區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7" name="圓角矩形 16"/>
          <p:cNvSpPr/>
          <p:nvPr/>
        </p:nvSpPr>
        <p:spPr>
          <a:xfrm>
            <a:off x="1333319" y="1956179"/>
            <a:ext cx="9003993" cy="43092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學生本人</a:t>
            </a:r>
            <a:endParaRPr lang="en-US" altLang="zh-TW" sz="3200" dirty="0" smtClean="0"/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老師</a:t>
            </a:r>
            <a:endParaRPr lang="en-US" altLang="zh-TW" sz="3200" dirty="0" smtClean="0"/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學生的朋友</a:t>
            </a:r>
            <a:endParaRPr lang="en-US" altLang="zh-TW" sz="3200" dirty="0" smtClean="0"/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家長</a:t>
            </a:r>
            <a:endParaRPr lang="en-US" altLang="zh-TW" sz="3200" dirty="0" smtClean="0"/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醫院</a:t>
            </a:r>
            <a:endParaRPr lang="en-US" altLang="zh-TW" sz="3200" dirty="0" smtClean="0"/>
          </a:p>
          <a:p>
            <a:pPr marL="457200" indent="-457200">
              <a:buFont typeface="Wingdings" panose="05000000000000000000" pitchFamily="2" charset="2"/>
              <a:buChar char=""/>
            </a:pPr>
            <a:endParaRPr lang="en-US" altLang="zh-TW" sz="3200" dirty="0" smtClean="0"/>
          </a:p>
        </p:txBody>
      </p:sp>
    </p:spTree>
    <p:extLst>
      <p:ext uri="{BB962C8B-B14F-4D97-AF65-F5344CB8AC3E}">
        <p14:creationId xmlns:p14="http://schemas.microsoft.com/office/powerpoint/2010/main" val="381251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="" xmlns:a16="http://schemas.microsoft.com/office/drawing/2014/main" id="{7E19986B-6BF1-4ACF-B9CC-DBD1466D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894" y="1237089"/>
            <a:ext cx="4231105" cy="904532"/>
          </a:xfrm>
        </p:spPr>
        <p:txBody>
          <a:bodyPr/>
          <a:lstStyle/>
          <a:p>
            <a:r>
              <a:rPr lang="zh-TW" altLang="en-US" b="1" dirty="0" smtClean="0"/>
              <a:t>識別、評估</a:t>
            </a:r>
            <a:endParaRPr lang="en-US" b="1" dirty="0"/>
          </a:p>
        </p:txBody>
      </p:sp>
      <p:sp>
        <p:nvSpPr>
          <p:cNvPr id="8" name="Oval 7" descr="Background accent"/>
          <p:cNvSpPr/>
          <p:nvPr/>
        </p:nvSpPr>
        <p:spPr>
          <a:xfrm>
            <a:off x="1329322" y="5717514"/>
            <a:ext cx="1012464" cy="100713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Номер слайда 21">
            <a:extLst>
              <a:ext uri="{FF2B5EF4-FFF2-40B4-BE49-F238E27FC236}">
                <a16:creationId xmlns="" xmlns:a16="http://schemas.microsoft.com/office/drawing/2014/main" id="{979C3E78-CF44-41DC-A57F-A9DFA28E5F1F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3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  <p:sp>
        <p:nvSpPr>
          <p:cNvPr id="2" name="圓角矩形 1"/>
          <p:cNvSpPr/>
          <p:nvPr/>
        </p:nvSpPr>
        <p:spPr>
          <a:xfrm>
            <a:off x="1594002" y="2250166"/>
            <a:ext cx="9003993" cy="43092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事件發生時、地、人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重點</a:t>
            </a:r>
            <a:r>
              <a:rPr lang="en-US" altLang="zh-TW" sz="3200" dirty="0" smtClean="0"/>
              <a:t>)</a:t>
            </a:r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頻密度</a:t>
            </a:r>
            <a:endParaRPr lang="en-US" altLang="zh-TW" sz="3200" dirty="0" smtClean="0"/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當時感受</a:t>
            </a:r>
            <a:endParaRPr lang="en-US" altLang="zh-TW" sz="3200" dirty="0" smtClean="0"/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其他可能受侵犯</a:t>
            </a:r>
            <a:r>
              <a:rPr lang="zh-TW" altLang="en-US" sz="3200" dirty="0" smtClean="0"/>
              <a:t>者</a:t>
            </a:r>
            <a:r>
              <a:rPr lang="en-US" altLang="zh-TW" sz="3200" dirty="0"/>
              <a:t>?</a:t>
            </a:r>
            <a:endParaRPr lang="en-US" altLang="zh-TW" sz="3200" dirty="0" smtClean="0"/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是否曾向人</a:t>
            </a:r>
            <a:r>
              <a:rPr lang="zh-TW" altLang="en-US" sz="3200" dirty="0" smtClean="0"/>
              <a:t>透露</a:t>
            </a:r>
            <a:r>
              <a:rPr lang="en-US" altLang="zh-TW" sz="3200" dirty="0"/>
              <a:t>?</a:t>
            </a:r>
            <a:endParaRPr lang="en-US" altLang="zh-TW" sz="3200" dirty="0" smtClean="0"/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為何現在透露</a:t>
            </a:r>
            <a:r>
              <a:rPr lang="en-US" altLang="zh-TW" sz="3200" dirty="0" smtClean="0"/>
              <a:t>?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動機</a:t>
            </a:r>
            <a:r>
              <a:rPr lang="en-US" altLang="zh-TW" sz="3200" dirty="0" smtClean="0"/>
              <a:t>)</a:t>
            </a:r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初步危機評估</a:t>
            </a:r>
            <a:endParaRPr lang="en-US" altLang="zh-TW" sz="3200" dirty="0" smtClean="0"/>
          </a:p>
          <a:p>
            <a:pPr marL="457200" indent="-457200">
              <a:buFont typeface="Wingdings" panose="05000000000000000000" pitchFamily="2" charset="2"/>
              <a:buChar char=""/>
            </a:pPr>
            <a:r>
              <a:rPr lang="zh-TW" altLang="en-US" sz="3200" dirty="0" smtClean="0"/>
              <a:t>有足夠支援</a:t>
            </a:r>
            <a:r>
              <a:rPr lang="zh-TW" altLang="en-US" sz="3200" dirty="0" smtClean="0"/>
              <a:t>嗎</a:t>
            </a:r>
            <a:r>
              <a:rPr lang="en-US" altLang="zh-TW" sz="3200" dirty="0"/>
              <a:t>?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6848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83" y="95084"/>
            <a:ext cx="6764054" cy="6650182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  <p:sp>
        <p:nvSpPr>
          <p:cNvPr id="6" name="雲朵形圖說文字 5"/>
          <p:cNvSpPr/>
          <p:nvPr/>
        </p:nvSpPr>
        <p:spPr>
          <a:xfrm>
            <a:off x="6976997" y="494023"/>
            <a:ext cx="5039638" cy="2725165"/>
          </a:xfrm>
          <a:prstGeom prst="cloudCallout">
            <a:avLst>
              <a:gd name="adj1" fmla="val -52150"/>
              <a:gd name="adj2" fmla="val 48553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/>
              <a:t>還有其</a:t>
            </a:r>
            <a:r>
              <a:rPr lang="zh-TW" altLang="en-US" sz="5400" b="1" dirty="0"/>
              <a:t>他</a:t>
            </a:r>
            <a:r>
              <a:rPr lang="zh-TW" altLang="en-US" sz="5400" b="1" dirty="0" smtClean="0"/>
              <a:t>徵狀嗎</a:t>
            </a:r>
            <a:r>
              <a:rPr lang="en-US" altLang="zh-TW" sz="5400" b="1" dirty="0" smtClean="0"/>
              <a:t>﹖</a:t>
            </a:r>
            <a:endParaRPr lang="zh-HK" altLang="en-US" sz="5400" b="1" dirty="0"/>
          </a:p>
        </p:txBody>
      </p:sp>
      <p:sp>
        <p:nvSpPr>
          <p:cNvPr id="2" name="文字方塊 1"/>
          <p:cNvSpPr txBox="1"/>
          <p:nvPr/>
        </p:nvSpPr>
        <p:spPr>
          <a:xfrm>
            <a:off x="7653403" y="3589128"/>
            <a:ext cx="387798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"/>
            </a:pPr>
            <a:r>
              <a:rPr lang="zh-TW" altLang="en-US" sz="2800" i="1" dirty="0" smtClean="0"/>
              <a:t>吞吞吐吐</a:t>
            </a:r>
            <a:r>
              <a:rPr lang="zh-TW" altLang="en-US" sz="2800" i="1" dirty="0" smtClean="0"/>
              <a:t>、欲言又止</a:t>
            </a:r>
            <a:endParaRPr lang="en-US" altLang="zh-TW" i="1" dirty="0" smtClean="0"/>
          </a:p>
          <a:p>
            <a:pPr marL="457200" indent="-457200">
              <a:buFont typeface="Wingdings" panose="05000000000000000000" pitchFamily="2" charset="2"/>
              <a:buChar char=""/>
            </a:pPr>
            <a:r>
              <a:rPr lang="zh-TW" altLang="en-US" sz="2800" i="1" dirty="0" smtClean="0"/>
              <a:t>異性相處 </a:t>
            </a:r>
            <a:r>
              <a:rPr lang="en-US" altLang="zh-TW" sz="2800" i="1" dirty="0" smtClean="0"/>
              <a:t>/ </a:t>
            </a:r>
            <a:r>
              <a:rPr lang="zh-TW" altLang="en-US" sz="2800" i="1" dirty="0" smtClean="0"/>
              <a:t>性取向</a:t>
            </a:r>
            <a:endParaRPr lang="en-US" altLang="zh-TW" sz="2800" i="1" dirty="0" smtClean="0"/>
          </a:p>
          <a:p>
            <a:pPr marL="457200" indent="-457200">
              <a:buFont typeface="Wingdings" panose="05000000000000000000" pitchFamily="2" charset="2"/>
              <a:buChar char=""/>
            </a:pPr>
            <a:r>
              <a:rPr lang="zh-TW" altLang="en-US" sz="2800" i="1" dirty="0" smtClean="0"/>
              <a:t>沖涼</a:t>
            </a:r>
            <a:r>
              <a:rPr lang="zh-TW" altLang="en-US" sz="2800" i="1" dirty="0" smtClean="0"/>
              <a:t>次數</a:t>
            </a:r>
            <a:endParaRPr lang="en-US" altLang="zh-TW" sz="2800" i="1" dirty="0" smtClean="0"/>
          </a:p>
          <a:p>
            <a:pPr marL="457200" indent="-457200">
              <a:buFont typeface="Wingdings" panose="05000000000000000000" pitchFamily="2" charset="2"/>
              <a:buChar char=""/>
            </a:pPr>
            <a:r>
              <a:rPr lang="zh-TW" altLang="en-US" sz="2800" i="1" dirty="0" smtClean="0"/>
              <a:t>扮靚</a:t>
            </a:r>
            <a:r>
              <a:rPr lang="en-US" altLang="zh-TW" sz="2800" i="1" dirty="0" smtClean="0"/>
              <a:t>/</a:t>
            </a:r>
            <a:r>
              <a:rPr lang="zh-TW" altLang="en-US" sz="2800" i="1" dirty="0" smtClean="0"/>
              <a:t>注重儀表</a:t>
            </a:r>
            <a:endParaRPr lang="en-US" altLang="zh-TW" sz="2800" i="1" dirty="0" smtClean="0"/>
          </a:p>
          <a:p>
            <a:pPr marL="457200" indent="-457200">
              <a:buFont typeface="Wingdings" panose="05000000000000000000" pitchFamily="2" charset="2"/>
              <a:buChar char=""/>
            </a:pPr>
            <a:r>
              <a:rPr lang="zh-TW" altLang="en-US" sz="2800" i="1" dirty="0" smtClean="0"/>
              <a:t>睡眠問題</a:t>
            </a:r>
            <a:endParaRPr lang="en-US" altLang="zh-TW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278072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318" y="0"/>
            <a:ext cx="5890103" cy="6691478"/>
          </a:xfrm>
          <a:prstGeom prst="rect">
            <a:avLst/>
          </a:prstGeom>
        </p:spPr>
      </p:pic>
      <p:sp>
        <p:nvSpPr>
          <p:cNvPr id="12" name="橢圓 11"/>
          <p:cNvSpPr/>
          <p:nvPr/>
        </p:nvSpPr>
        <p:spPr>
          <a:xfrm>
            <a:off x="4704918" y="1202499"/>
            <a:ext cx="743903" cy="563671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雲朵形圖說文字 1"/>
          <p:cNvSpPr/>
          <p:nvPr/>
        </p:nvSpPr>
        <p:spPr>
          <a:xfrm>
            <a:off x="475988" y="1303128"/>
            <a:ext cx="4228929" cy="2655098"/>
          </a:xfrm>
          <a:prstGeom prst="cloudCallout">
            <a:avLst>
              <a:gd name="adj1" fmla="val 47456"/>
              <a:gd name="adj2" fmla="val -4533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dirty="0" smtClean="0">
                <a:solidFill>
                  <a:srgbClr val="2F3342"/>
                </a:solidFill>
                <a:latin typeface="+mn-ea"/>
              </a:rPr>
              <a:t>因為，同學仔會擔心</a:t>
            </a:r>
            <a:r>
              <a:rPr lang="en-US" altLang="zh-TW" sz="2400" dirty="0" smtClean="0">
                <a:solidFill>
                  <a:srgbClr val="2F3342"/>
                </a:solidFill>
                <a:latin typeface="+mn-ea"/>
              </a:rPr>
              <a:t>︰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en-US" sz="2400" dirty="0" smtClean="0">
                <a:solidFill>
                  <a:srgbClr val="2F3342"/>
                </a:solidFill>
                <a:latin typeface="+mn-ea"/>
              </a:rPr>
              <a:t>家長的反應</a:t>
            </a:r>
            <a:endParaRPr lang="en-US" altLang="zh-TW" sz="2400" dirty="0" smtClean="0">
              <a:solidFill>
                <a:srgbClr val="2F3342"/>
              </a:solidFill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en-US" sz="2400" dirty="0" smtClean="0">
                <a:solidFill>
                  <a:srgbClr val="2F3342"/>
                </a:solidFill>
                <a:latin typeface="+mn-ea"/>
              </a:rPr>
              <a:t>被怪責</a:t>
            </a:r>
            <a:endParaRPr lang="en-US" altLang="zh-TW" sz="2400" dirty="0" smtClean="0">
              <a:solidFill>
                <a:srgbClr val="2F3342"/>
              </a:solidFill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en-US" sz="2400" dirty="0" smtClean="0">
                <a:solidFill>
                  <a:srgbClr val="2F3342"/>
                </a:solidFill>
                <a:latin typeface="+mn-ea"/>
              </a:rPr>
              <a:t>自己攪錯</a:t>
            </a:r>
            <a:r>
              <a:rPr lang="en-US" altLang="zh-TW" sz="2400" dirty="0" smtClean="0">
                <a:solidFill>
                  <a:srgbClr val="2F3342"/>
                </a:solidFill>
                <a:latin typeface="+mn-ea"/>
              </a:rPr>
              <a:t>﹖</a:t>
            </a:r>
          </a:p>
        </p:txBody>
      </p:sp>
    </p:spTree>
    <p:extLst>
      <p:ext uri="{BB962C8B-B14F-4D97-AF65-F5344CB8AC3E}">
        <p14:creationId xmlns:p14="http://schemas.microsoft.com/office/powerpoint/2010/main" val="227145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="" xmlns:a16="http://schemas.microsoft.com/office/drawing/2014/main" id="{7E19986B-6BF1-4ACF-B9CC-DBD1466D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894" y="1237089"/>
            <a:ext cx="4231105" cy="904532"/>
          </a:xfrm>
        </p:spPr>
        <p:txBody>
          <a:bodyPr/>
          <a:lstStyle/>
          <a:p>
            <a:r>
              <a:rPr lang="zh-TW" altLang="en-US" b="1" dirty="0" smtClean="0"/>
              <a:t>保密原則</a:t>
            </a:r>
            <a:endParaRPr lang="en-US" b="1" dirty="0"/>
          </a:p>
        </p:txBody>
      </p:sp>
      <p:sp>
        <p:nvSpPr>
          <p:cNvPr id="8" name="Oval 7" descr="Background accent"/>
          <p:cNvSpPr/>
          <p:nvPr/>
        </p:nvSpPr>
        <p:spPr>
          <a:xfrm>
            <a:off x="1329322" y="5717514"/>
            <a:ext cx="1012464" cy="100713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Номер слайда 21">
            <a:extLst>
              <a:ext uri="{FF2B5EF4-FFF2-40B4-BE49-F238E27FC236}">
                <a16:creationId xmlns="" xmlns:a16="http://schemas.microsoft.com/office/drawing/2014/main" id="{979C3E78-CF44-41DC-A57F-A9DFA28E5F1F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6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  <p:sp>
        <p:nvSpPr>
          <p:cNvPr id="2" name="圓角矩形圖說文字 1"/>
          <p:cNvSpPr/>
          <p:nvPr/>
        </p:nvSpPr>
        <p:spPr>
          <a:xfrm>
            <a:off x="4795245" y="464437"/>
            <a:ext cx="4182208" cy="1583991"/>
          </a:xfrm>
          <a:prstGeom prst="wedgeRoundRectCallout">
            <a:avLst>
              <a:gd name="adj1" fmla="val -35044"/>
              <a:gd name="adj2" fmla="val 73877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我想問</a:t>
            </a:r>
            <a:r>
              <a:rPr lang="en-US" altLang="zh-TW" sz="4000" dirty="0" smtClean="0"/>
              <a:t>….</a:t>
            </a:r>
            <a:r>
              <a:rPr lang="zh-TW" altLang="en-US" sz="4000" dirty="0" smtClean="0"/>
              <a:t>你會唔會講俾人知</a:t>
            </a:r>
            <a:r>
              <a:rPr lang="en-US" altLang="zh-TW" sz="4000" dirty="0" smtClean="0"/>
              <a:t>﹖</a:t>
            </a:r>
            <a:endParaRPr lang="zh-HK" altLang="en-US" sz="4000" dirty="0"/>
          </a:p>
        </p:txBody>
      </p:sp>
      <p:sp>
        <p:nvSpPr>
          <p:cNvPr id="12" name="圓角矩形圖說文字 11"/>
          <p:cNvSpPr/>
          <p:nvPr/>
        </p:nvSpPr>
        <p:spPr>
          <a:xfrm>
            <a:off x="786955" y="2560562"/>
            <a:ext cx="3108381" cy="2478505"/>
          </a:xfrm>
          <a:prstGeom prst="wedgeRoundRectCallout">
            <a:avLst>
              <a:gd name="adj1" fmla="val 58446"/>
              <a:gd name="adj2" fmla="val 6190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你可唔可以幫我保密</a:t>
            </a:r>
            <a:r>
              <a:rPr lang="en-US" altLang="zh-TW" sz="4000" dirty="0" smtClean="0"/>
              <a:t>﹖</a:t>
            </a:r>
            <a:endParaRPr lang="zh-HK" altLang="en-US" sz="4000" dirty="0"/>
          </a:p>
        </p:txBody>
      </p:sp>
      <p:sp>
        <p:nvSpPr>
          <p:cNvPr id="6" name="雲朵形 5"/>
          <p:cNvSpPr/>
          <p:nvPr/>
        </p:nvSpPr>
        <p:spPr>
          <a:xfrm>
            <a:off x="6108703" y="5562399"/>
            <a:ext cx="2935825" cy="1220274"/>
          </a:xfrm>
          <a:prstGeom prst="cloud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人身安全</a:t>
            </a:r>
            <a:endParaRPr lang="zh-HK" altLang="en-US" sz="3200" dirty="0"/>
          </a:p>
        </p:txBody>
      </p:sp>
      <p:sp>
        <p:nvSpPr>
          <p:cNvPr id="13" name="雲朵形 12"/>
          <p:cNvSpPr/>
          <p:nvPr/>
        </p:nvSpPr>
        <p:spPr>
          <a:xfrm>
            <a:off x="9218847" y="5493558"/>
            <a:ext cx="2678848" cy="1231092"/>
          </a:xfrm>
          <a:prstGeom prst="cloud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法律</a:t>
            </a:r>
            <a:endParaRPr lang="zh-HK" altLang="en-US" sz="3200" dirty="0"/>
          </a:p>
        </p:txBody>
      </p:sp>
      <p:sp>
        <p:nvSpPr>
          <p:cNvPr id="14" name="圓角矩形圖說文字 13"/>
          <p:cNvSpPr/>
          <p:nvPr/>
        </p:nvSpPr>
        <p:spPr>
          <a:xfrm>
            <a:off x="7715486" y="2215823"/>
            <a:ext cx="4182208" cy="1583991"/>
          </a:xfrm>
          <a:prstGeom prst="wedgeRoundRectCallout">
            <a:avLst>
              <a:gd name="adj1" fmla="val -44029"/>
              <a:gd name="adj2" fmla="val 62015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可唔可以唔好攪大件事</a:t>
            </a:r>
            <a:r>
              <a:rPr lang="en-US" altLang="zh-TW" sz="4000" dirty="0" smtClean="0"/>
              <a:t>﹖</a:t>
            </a:r>
            <a:endParaRPr lang="zh-HK" altLang="en-US" sz="4000" dirty="0"/>
          </a:p>
        </p:txBody>
      </p:sp>
      <p:sp>
        <p:nvSpPr>
          <p:cNvPr id="15" name="雲朵形 14"/>
          <p:cNvSpPr/>
          <p:nvPr/>
        </p:nvSpPr>
        <p:spPr>
          <a:xfrm>
            <a:off x="7509540" y="4496844"/>
            <a:ext cx="3410044" cy="996714"/>
          </a:xfrm>
          <a:prstGeom prst="cloud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兒童意願</a:t>
            </a:r>
            <a:r>
              <a:rPr lang="en-US" altLang="zh-TW" sz="3200" dirty="0" smtClean="0"/>
              <a:t>?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3410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="" xmlns:a16="http://schemas.microsoft.com/office/drawing/2014/main" id="{7E19986B-6BF1-4ACF-B9CC-DBD1466D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554" y="1305983"/>
            <a:ext cx="4231105" cy="904532"/>
          </a:xfrm>
        </p:spPr>
        <p:txBody>
          <a:bodyPr/>
          <a:lstStyle/>
          <a:p>
            <a:r>
              <a:rPr lang="zh-TW" altLang="en-US" b="1" dirty="0" smtClean="0"/>
              <a:t>通報機制</a:t>
            </a:r>
            <a:endParaRPr lang="en-US" b="1" dirty="0"/>
          </a:p>
        </p:txBody>
      </p:sp>
      <p:sp>
        <p:nvSpPr>
          <p:cNvPr id="8" name="Oval 7" descr="Background accent"/>
          <p:cNvSpPr/>
          <p:nvPr/>
        </p:nvSpPr>
        <p:spPr>
          <a:xfrm>
            <a:off x="1329322" y="5717514"/>
            <a:ext cx="1012464" cy="100713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Номер слайда 21">
            <a:extLst>
              <a:ext uri="{FF2B5EF4-FFF2-40B4-BE49-F238E27FC236}">
                <a16:creationId xmlns="" xmlns:a16="http://schemas.microsoft.com/office/drawing/2014/main" id="{979C3E78-CF44-41DC-A57F-A9DFA28E5F1F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7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427004229"/>
              </p:ext>
            </p:extLst>
          </p:nvPr>
        </p:nvGraphicFramePr>
        <p:xfrm>
          <a:off x="2642411" y="2294873"/>
          <a:ext cx="7152942" cy="4429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橢圓 8"/>
          <p:cNvSpPr/>
          <p:nvPr/>
        </p:nvSpPr>
        <p:spPr>
          <a:xfrm>
            <a:off x="9156527" y="876822"/>
            <a:ext cx="2220452" cy="219205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400" dirty="0" smtClean="0"/>
              <a:t>這時候，如何安頓同學</a:t>
            </a:r>
            <a:r>
              <a:rPr lang="en-US" altLang="zh-TW" sz="2400" dirty="0"/>
              <a:t>﹖</a:t>
            </a:r>
            <a:endParaRPr lang="zh-HK" altLang="en-US" sz="2400" dirty="0"/>
          </a:p>
        </p:txBody>
      </p:sp>
      <p:sp>
        <p:nvSpPr>
          <p:cNvPr id="2" name="七角星形 1"/>
          <p:cNvSpPr/>
          <p:nvPr/>
        </p:nvSpPr>
        <p:spPr>
          <a:xfrm>
            <a:off x="188981" y="3238369"/>
            <a:ext cx="2647167" cy="2542784"/>
          </a:xfrm>
          <a:prstGeom prst="star7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已有</a:t>
            </a:r>
            <a:endParaRPr lang="en-US" altLang="zh-TW" sz="2800" dirty="0" smtClean="0"/>
          </a:p>
          <a:p>
            <a:pPr algn="ctr"/>
            <a:r>
              <a:rPr lang="zh-TW" altLang="en-US" sz="2800" dirty="0" smtClean="0"/>
              <a:t>足夠</a:t>
            </a:r>
            <a:endParaRPr lang="en-US" altLang="zh-TW" sz="2800" dirty="0" smtClean="0"/>
          </a:p>
          <a:p>
            <a:pPr algn="ctr"/>
            <a:r>
              <a:rPr lang="zh-TW" altLang="en-US" sz="2800" dirty="0" smtClean="0"/>
              <a:t>支援</a:t>
            </a:r>
            <a:r>
              <a:rPr lang="en-US" altLang="zh-TW" sz="2800" dirty="0" smtClean="0"/>
              <a:t>﹖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1521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="" xmlns:a16="http://schemas.microsoft.com/office/drawing/2014/main" id="{7E19986B-6BF1-4ACF-B9CC-DBD1466D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554" y="1237089"/>
            <a:ext cx="4231105" cy="904532"/>
          </a:xfrm>
        </p:spPr>
        <p:txBody>
          <a:bodyPr/>
          <a:lstStyle/>
          <a:p>
            <a:r>
              <a:rPr lang="zh-TW" altLang="en-US" b="1" dirty="0" smtClean="0"/>
              <a:t>報警</a:t>
            </a:r>
            <a:endParaRPr lang="en-US" b="1" dirty="0"/>
          </a:p>
        </p:txBody>
      </p:sp>
      <p:sp>
        <p:nvSpPr>
          <p:cNvPr id="8" name="Oval 7" descr="Background accent"/>
          <p:cNvSpPr/>
          <p:nvPr/>
        </p:nvSpPr>
        <p:spPr>
          <a:xfrm>
            <a:off x="1329322" y="5717514"/>
            <a:ext cx="1012464" cy="100713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Номер слайда 21">
            <a:extLst>
              <a:ext uri="{FF2B5EF4-FFF2-40B4-BE49-F238E27FC236}">
                <a16:creationId xmlns="" xmlns:a16="http://schemas.microsoft.com/office/drawing/2014/main" id="{979C3E78-CF44-41DC-A57F-A9DFA28E5F1F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8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81" y="2269230"/>
            <a:ext cx="871804" cy="2639797"/>
          </a:xfrm>
          <a:prstGeom prst="rect">
            <a:avLst/>
          </a:prstGeom>
        </p:spPr>
      </p:pic>
      <p:sp>
        <p:nvSpPr>
          <p:cNvPr id="3" name="雲朵形圖說文字 2"/>
          <p:cNvSpPr/>
          <p:nvPr/>
        </p:nvSpPr>
        <p:spPr>
          <a:xfrm>
            <a:off x="1345771" y="1790561"/>
            <a:ext cx="9573813" cy="4595885"/>
          </a:xfrm>
          <a:prstGeom prst="cloudCallout">
            <a:avLst>
              <a:gd name="adj1" fmla="val 44181"/>
              <a:gd name="adj2" fmla="val 3446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solidFill>
                  <a:srgbClr val="2F3342"/>
                </a:solidFill>
              </a:rPr>
              <a:t>先尋求社工協助</a:t>
            </a:r>
            <a:endParaRPr lang="en-US" altLang="zh-TW" sz="2800" dirty="0" smtClean="0">
              <a:solidFill>
                <a:srgbClr val="2F3342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solidFill>
                  <a:srgbClr val="2F3342"/>
                </a:solidFill>
              </a:rPr>
              <a:t>若家長非懷疑侵犯者，建議先徵求家長同意</a:t>
            </a:r>
            <a:endParaRPr lang="en-US" altLang="zh-TW" sz="2800" dirty="0" smtClean="0">
              <a:solidFill>
                <a:srgbClr val="2F3342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solidFill>
                  <a:srgbClr val="2F3342"/>
                </a:solidFill>
              </a:rPr>
              <a:t>留意社署</a:t>
            </a:r>
            <a:r>
              <a:rPr lang="en-US" altLang="zh-TW" sz="2800" dirty="0" smtClean="0">
                <a:solidFill>
                  <a:srgbClr val="2F3342"/>
                </a:solidFill>
              </a:rPr>
              <a:t>/</a:t>
            </a:r>
            <a:r>
              <a:rPr lang="zh-TW" altLang="en-US" sz="2800" dirty="0" smtClean="0">
                <a:solidFill>
                  <a:srgbClr val="2F3342"/>
                </a:solidFill>
              </a:rPr>
              <a:t>警隊</a:t>
            </a:r>
            <a:r>
              <a:rPr lang="zh-TW" altLang="en-US" sz="2800" dirty="0" smtClean="0">
                <a:solidFill>
                  <a:srgbClr val="2F3342"/>
                </a:solidFill>
              </a:rPr>
              <a:t>辦公時間</a:t>
            </a:r>
            <a:r>
              <a:rPr lang="zh-TW" altLang="en-US" sz="2800" dirty="0" smtClean="0">
                <a:solidFill>
                  <a:srgbClr val="2F3342"/>
                </a:solidFill>
              </a:rPr>
              <a:t>、及可提供的支援</a:t>
            </a:r>
            <a:endParaRPr lang="en-US" altLang="zh-TW" sz="2800" dirty="0" smtClean="0">
              <a:solidFill>
                <a:srgbClr val="2F3342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solidFill>
                  <a:srgbClr val="2F3342"/>
                </a:solidFill>
              </a:rPr>
              <a:t>用附錄</a:t>
            </a:r>
            <a:r>
              <a:rPr lang="en-US" altLang="zh-TW" sz="2800" dirty="0">
                <a:solidFill>
                  <a:srgbClr val="2F3342"/>
                </a:solidFill>
              </a:rPr>
              <a:t>IX </a:t>
            </a:r>
            <a:r>
              <a:rPr lang="zh-TW" altLang="en-US" sz="2800" dirty="0">
                <a:solidFill>
                  <a:srgbClr val="2F3342"/>
                </a:solidFill>
              </a:rPr>
              <a:t>及</a:t>
            </a:r>
            <a:r>
              <a:rPr lang="en-US" altLang="zh-TW" sz="2800" dirty="0">
                <a:solidFill>
                  <a:srgbClr val="2F3342"/>
                </a:solidFill>
              </a:rPr>
              <a:t> </a:t>
            </a:r>
            <a:r>
              <a:rPr lang="zh-TW" altLang="en-US" sz="2800" dirty="0" smtClean="0">
                <a:solidFill>
                  <a:srgbClr val="2F3342"/>
                </a:solidFill>
              </a:rPr>
              <a:t>附錄</a:t>
            </a:r>
            <a:r>
              <a:rPr lang="en-US" altLang="zh-TW" sz="2800" dirty="0" smtClean="0">
                <a:solidFill>
                  <a:srgbClr val="2F3342"/>
                </a:solidFill>
              </a:rPr>
              <a:t>X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solidFill>
                  <a:srgbClr val="2F3342"/>
                </a:solidFill>
              </a:rPr>
              <a:t>不建議致電報案</a:t>
            </a:r>
            <a:r>
              <a:rPr lang="en-US" altLang="zh-TW" sz="2800" dirty="0" smtClean="0">
                <a:solidFill>
                  <a:srgbClr val="2F3342"/>
                </a:solidFill>
              </a:rPr>
              <a:t>/</a:t>
            </a:r>
            <a:r>
              <a:rPr lang="zh-TW" altLang="en-US" sz="2800" dirty="0" smtClean="0">
                <a:solidFill>
                  <a:srgbClr val="2F3342"/>
                </a:solidFill>
              </a:rPr>
              <a:t>到警署報案</a:t>
            </a:r>
            <a:endParaRPr lang="en-US" altLang="zh-TW" sz="2800" dirty="0" smtClean="0">
              <a:solidFill>
                <a:srgbClr val="2F3342"/>
              </a:solidFill>
            </a:endParaRPr>
          </a:p>
          <a:p>
            <a:r>
              <a:rPr lang="en-US" altLang="zh-TW" sz="2800" dirty="0">
                <a:solidFill>
                  <a:srgbClr val="2F3342"/>
                </a:solidFill>
              </a:rPr>
              <a:t> </a:t>
            </a:r>
            <a:r>
              <a:rPr lang="en-US" altLang="zh-TW" sz="2800" dirty="0" smtClean="0">
                <a:solidFill>
                  <a:srgbClr val="2F3342"/>
                </a:solidFill>
              </a:rPr>
              <a:t>     </a:t>
            </a:r>
            <a:r>
              <a:rPr lang="zh-TW" altLang="en-US" sz="2800" dirty="0" smtClean="0">
                <a:solidFill>
                  <a:srgbClr val="2F3342"/>
                </a:solidFill>
              </a:rPr>
              <a:t> </a:t>
            </a:r>
            <a:r>
              <a:rPr lang="en-US" altLang="zh-TW" sz="2800" dirty="0" smtClean="0">
                <a:solidFill>
                  <a:srgbClr val="2F3342"/>
                </a:solidFill>
              </a:rPr>
              <a:t>(</a:t>
            </a:r>
            <a:r>
              <a:rPr lang="zh-TW" altLang="en-US" sz="2800" dirty="0" smtClean="0">
                <a:solidFill>
                  <a:srgbClr val="2F3342"/>
                </a:solidFill>
              </a:rPr>
              <a:t>考慮</a:t>
            </a:r>
            <a:r>
              <a:rPr lang="en-US" altLang="zh-TW" sz="2800" dirty="0" smtClean="0">
                <a:solidFill>
                  <a:srgbClr val="2F3342"/>
                </a:solidFill>
              </a:rPr>
              <a:t>︰</a:t>
            </a:r>
            <a:r>
              <a:rPr lang="zh-TW" altLang="en-US" sz="2800" dirty="0" smtClean="0">
                <a:solidFill>
                  <a:srgbClr val="2F3342"/>
                </a:solidFill>
              </a:rPr>
              <a:t>私隱性、重覆性、學生情緒</a:t>
            </a:r>
            <a:r>
              <a:rPr lang="en-US" altLang="zh-TW" sz="2800" dirty="0" smtClean="0">
                <a:solidFill>
                  <a:srgbClr val="2F334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41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558" y="-1"/>
            <a:ext cx="4865789" cy="673900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055" y="155091"/>
            <a:ext cx="4773865" cy="658391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72" y="2244178"/>
            <a:ext cx="871804" cy="2639797"/>
          </a:xfrm>
          <a:prstGeom prst="rect">
            <a:avLst/>
          </a:prstGeom>
        </p:spPr>
      </p:pic>
      <p:sp>
        <p:nvSpPr>
          <p:cNvPr id="8" name="橢圓 7"/>
          <p:cNvSpPr/>
          <p:nvPr/>
        </p:nvSpPr>
        <p:spPr>
          <a:xfrm>
            <a:off x="684064" y="3770334"/>
            <a:ext cx="2872388" cy="363255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2" name="圓角矩形 1"/>
          <p:cNvSpPr/>
          <p:nvPr/>
        </p:nvSpPr>
        <p:spPr>
          <a:xfrm>
            <a:off x="960576" y="1302707"/>
            <a:ext cx="5028771" cy="1215025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圓角矩形 10"/>
          <p:cNvSpPr/>
          <p:nvPr/>
        </p:nvSpPr>
        <p:spPr>
          <a:xfrm>
            <a:off x="8630433" y="5498926"/>
            <a:ext cx="3360969" cy="901874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6029953" y="1040404"/>
            <a:ext cx="4154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/>
              <a:t>可</a:t>
            </a:r>
            <a:endParaRPr lang="en-US" altLang="zh-TW" b="1" dirty="0" smtClean="0"/>
          </a:p>
          <a:p>
            <a:r>
              <a:rPr lang="zh-TW" altLang="en-US" b="1" dirty="0" smtClean="0"/>
              <a:t>預</a:t>
            </a:r>
            <a:endParaRPr lang="en-US" altLang="zh-TW" b="1" dirty="0" smtClean="0"/>
          </a:p>
          <a:p>
            <a:r>
              <a:rPr lang="zh-TW" altLang="en-US" b="1" dirty="0" smtClean="0"/>
              <a:t>先</a:t>
            </a:r>
            <a:endParaRPr lang="en-US" altLang="zh-TW" b="1" dirty="0" smtClean="0"/>
          </a:p>
          <a:p>
            <a:r>
              <a:rPr lang="zh-TW" altLang="en-US" b="1" dirty="0" smtClean="0"/>
              <a:t>填</a:t>
            </a:r>
            <a:endParaRPr lang="en-US" altLang="zh-TW" b="1" dirty="0" smtClean="0"/>
          </a:p>
          <a:p>
            <a:r>
              <a:rPr lang="zh-TW" altLang="en-US" b="1" dirty="0" smtClean="0"/>
              <a:t>寫</a:t>
            </a:r>
            <a:endParaRPr lang="zh-HK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8221249" y="5261674"/>
            <a:ext cx="4091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/>
              <a:t>可</a:t>
            </a:r>
            <a:endParaRPr lang="en-US" altLang="zh-TW" b="1" dirty="0"/>
          </a:p>
          <a:p>
            <a:r>
              <a:rPr lang="zh-TW" altLang="en-US" b="1" dirty="0"/>
              <a:t>預</a:t>
            </a:r>
            <a:endParaRPr lang="en-US" altLang="zh-TW" b="1" dirty="0"/>
          </a:p>
          <a:p>
            <a:r>
              <a:rPr lang="zh-TW" altLang="en-US" b="1" dirty="0"/>
              <a:t>先</a:t>
            </a:r>
            <a:endParaRPr lang="en-US" altLang="zh-TW" b="1" dirty="0"/>
          </a:p>
          <a:p>
            <a:r>
              <a:rPr lang="zh-TW" altLang="en-US" b="1" dirty="0"/>
              <a:t>填</a:t>
            </a:r>
            <a:endParaRPr lang="en-US" altLang="zh-TW" b="1" dirty="0"/>
          </a:p>
          <a:p>
            <a:r>
              <a:rPr lang="zh-TW" altLang="en-US" b="1" dirty="0"/>
              <a:t>寫</a:t>
            </a:r>
            <a:endParaRPr lang="zh-HK" altLang="en-US" b="1" dirty="0"/>
          </a:p>
        </p:txBody>
      </p:sp>
      <p:sp>
        <p:nvSpPr>
          <p:cNvPr id="12" name="矩形圖說文字 11"/>
          <p:cNvSpPr/>
          <p:nvPr/>
        </p:nvSpPr>
        <p:spPr>
          <a:xfrm>
            <a:off x="5840307" y="3709622"/>
            <a:ext cx="751562" cy="1552052"/>
          </a:xfrm>
          <a:prstGeom prst="wedgeRectCallout">
            <a:avLst>
              <a:gd name="adj1" fmla="val -170162"/>
              <a:gd name="adj2" fmla="val 31003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/>
              <a:t>盡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量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填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寫</a:t>
            </a:r>
            <a:endParaRPr lang="zh-HK" altLang="en-US" b="1" dirty="0"/>
          </a:p>
        </p:txBody>
      </p:sp>
      <p:sp>
        <p:nvSpPr>
          <p:cNvPr id="13" name="矩形圖說文字 12"/>
          <p:cNvSpPr/>
          <p:nvPr/>
        </p:nvSpPr>
        <p:spPr>
          <a:xfrm>
            <a:off x="11162139" y="1817448"/>
            <a:ext cx="751562" cy="1552052"/>
          </a:xfrm>
          <a:prstGeom prst="wedgeRectCallout">
            <a:avLst>
              <a:gd name="adj1" fmla="val -126829"/>
              <a:gd name="adj2" fmla="val 32617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/>
              <a:t>盡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量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填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寫</a:t>
            </a:r>
            <a:endParaRPr lang="zh-HK" altLang="en-US" b="1" dirty="0"/>
          </a:p>
        </p:txBody>
      </p:sp>
    </p:spTree>
    <p:extLst>
      <p:ext uri="{BB962C8B-B14F-4D97-AF65-F5344CB8AC3E}">
        <p14:creationId xmlns:p14="http://schemas.microsoft.com/office/powerpoint/2010/main" val="237358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Fashion Brochure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0C0C0C"/>
      </a:accent2>
      <a:accent3>
        <a:srgbClr val="595959"/>
      </a:accent3>
      <a:accent4>
        <a:srgbClr val="F9D5E9"/>
      </a:accent4>
      <a:accent5>
        <a:srgbClr val="EE81BD"/>
      </a:accent5>
      <a:accent6>
        <a:srgbClr val="D54773"/>
      </a:accent6>
      <a:hlink>
        <a:srgbClr val="C830CC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rn_Presentation_AS - v5" id="{D6FEF257-C6BD-4453-AA57-A59372C69A2D}" vid="{A72E7331-081C-4C3F-8305-13C3663A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BCEAFE-9517-4599-8E26-5ADF9E209080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8FC66A0-44CF-466E-944E-3FD9F72D86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91ADCD-7513-4A14-B258-79C1134D95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TF16411254</Template>
  <TotalTime>0</TotalTime>
  <Words>360</Words>
  <Application>Microsoft Office PowerPoint</Application>
  <PresentationFormat>寬螢幕</PresentationFormat>
  <Paragraphs>100</Paragraphs>
  <Slides>14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3" baseType="lpstr">
      <vt:lpstr>AR HERMANN</vt:lpstr>
      <vt:lpstr>Bebas</vt:lpstr>
      <vt:lpstr>Gill Sans</vt:lpstr>
      <vt:lpstr>新細明體</vt:lpstr>
      <vt:lpstr>Arial</vt:lpstr>
      <vt:lpstr>Calibri</vt:lpstr>
      <vt:lpstr>Calibri Light</vt:lpstr>
      <vt:lpstr>Wingdings</vt:lpstr>
      <vt:lpstr>Office 佈景主題</vt:lpstr>
      <vt:lpstr>預防兒童性侵犯 學校經驗分享</vt:lpstr>
      <vt:lpstr>Divider slide</vt:lpstr>
      <vt:lpstr>識別、評估</vt:lpstr>
      <vt:lpstr>PowerPoint 簡報</vt:lpstr>
      <vt:lpstr>PowerPoint 簡報</vt:lpstr>
      <vt:lpstr>保密原則</vt:lpstr>
      <vt:lpstr>通報機制</vt:lpstr>
      <vt:lpstr>報警</vt:lpstr>
      <vt:lpstr>PowerPoint 簡報</vt:lpstr>
      <vt:lpstr>PowerPoint 簡報</vt:lpstr>
      <vt:lpstr>通知家長</vt:lpstr>
      <vt:lpstr>Large Photo Slide</vt:lpstr>
      <vt:lpstr>Large Photo Slide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2018-11-23T06:11:54Z</dcterms:created>
  <dcterms:modified xsi:type="dcterms:W3CDTF">2019-01-10T09:50:40Z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