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4"/>
    <p:sldMasterId id="2147483662" r:id="rId5"/>
  </p:sldMasterIdLst>
  <p:notesMasterIdLst>
    <p:notesMasterId r:id="rId58"/>
  </p:notesMasterIdLst>
  <p:handoutMasterIdLst>
    <p:handoutMasterId r:id="rId59"/>
  </p:handoutMasterIdLst>
  <p:sldIdLst>
    <p:sldId id="935" r:id="rId6"/>
    <p:sldId id="982" r:id="rId7"/>
    <p:sldId id="978" r:id="rId8"/>
    <p:sldId id="980" r:id="rId9"/>
    <p:sldId id="979" r:id="rId10"/>
    <p:sldId id="937" r:id="rId11"/>
    <p:sldId id="999" r:id="rId12"/>
    <p:sldId id="939" r:id="rId13"/>
    <p:sldId id="941" r:id="rId14"/>
    <p:sldId id="943" r:id="rId15"/>
    <p:sldId id="944" r:id="rId16"/>
    <p:sldId id="987" r:id="rId17"/>
    <p:sldId id="1003" r:id="rId18"/>
    <p:sldId id="1018" r:id="rId19"/>
    <p:sldId id="1019" r:id="rId20"/>
    <p:sldId id="1020" r:id="rId21"/>
    <p:sldId id="1021" r:id="rId22"/>
    <p:sldId id="1022" r:id="rId23"/>
    <p:sldId id="1004" r:id="rId24"/>
    <p:sldId id="1005" r:id="rId25"/>
    <p:sldId id="1027" r:id="rId26"/>
    <p:sldId id="1028" r:id="rId27"/>
    <p:sldId id="1029" r:id="rId28"/>
    <p:sldId id="1030" r:id="rId29"/>
    <p:sldId id="1031" r:id="rId30"/>
    <p:sldId id="1032" r:id="rId31"/>
    <p:sldId id="1033" r:id="rId32"/>
    <p:sldId id="1034" r:id="rId33"/>
    <p:sldId id="1035" r:id="rId34"/>
    <p:sldId id="1036" r:id="rId35"/>
    <p:sldId id="1037" r:id="rId36"/>
    <p:sldId id="1006" r:id="rId37"/>
    <p:sldId id="1007" r:id="rId38"/>
    <p:sldId id="1008" r:id="rId39"/>
    <p:sldId id="1009" r:id="rId40"/>
    <p:sldId id="1010" r:id="rId41"/>
    <p:sldId id="1011" r:id="rId42"/>
    <p:sldId id="1014" r:id="rId43"/>
    <p:sldId id="1015" r:id="rId44"/>
    <p:sldId id="1016" r:id="rId45"/>
    <p:sldId id="1049" r:id="rId46"/>
    <p:sldId id="1038" r:id="rId47"/>
    <p:sldId id="1039" r:id="rId48"/>
    <p:sldId id="1040" r:id="rId49"/>
    <p:sldId id="1041" r:id="rId50"/>
    <p:sldId id="1042" r:id="rId51"/>
    <p:sldId id="1043" r:id="rId52"/>
    <p:sldId id="1044" r:id="rId53"/>
    <p:sldId id="1045" r:id="rId54"/>
    <p:sldId id="1046" r:id="rId55"/>
    <p:sldId id="1047" r:id="rId56"/>
    <p:sldId id="1048" r:id="rId57"/>
  </p:sldIdLst>
  <p:sldSz cx="9144000" cy="6858000" type="screen4x3"/>
  <p:notesSz cx="6797675" cy="99266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SimSun" pitchFamily="2" charset="-122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9D3DFCDE-26FA-400A-99F1-98E0B3583DBC}">
          <p14:sldIdLst>
            <p14:sldId id="935"/>
            <p14:sldId id="982"/>
            <p14:sldId id="978"/>
            <p14:sldId id="980"/>
            <p14:sldId id="979"/>
            <p14:sldId id="937"/>
            <p14:sldId id="999"/>
            <p14:sldId id="939"/>
            <p14:sldId id="941"/>
            <p14:sldId id="943"/>
            <p14:sldId id="944"/>
            <p14:sldId id="987"/>
            <p14:sldId id="1003"/>
            <p14:sldId id="1018"/>
            <p14:sldId id="1019"/>
            <p14:sldId id="1020"/>
            <p14:sldId id="1021"/>
            <p14:sldId id="1022"/>
            <p14:sldId id="1004"/>
            <p14:sldId id="1005"/>
            <p14:sldId id="1027"/>
            <p14:sldId id="1028"/>
            <p14:sldId id="1029"/>
            <p14:sldId id="1030"/>
            <p14:sldId id="1031"/>
            <p14:sldId id="1032"/>
            <p14:sldId id="1033"/>
            <p14:sldId id="1034"/>
            <p14:sldId id="1035"/>
            <p14:sldId id="1036"/>
            <p14:sldId id="1037"/>
            <p14:sldId id="1006"/>
            <p14:sldId id="1007"/>
            <p14:sldId id="1008"/>
            <p14:sldId id="1009"/>
            <p14:sldId id="1010"/>
            <p14:sldId id="1011"/>
            <p14:sldId id="1014"/>
            <p14:sldId id="1015"/>
            <p14:sldId id="1016"/>
            <p14:sldId id="1049"/>
            <p14:sldId id="1038"/>
            <p14:sldId id="1039"/>
            <p14:sldId id="1040"/>
            <p14:sldId id="1041"/>
            <p14:sldId id="1042"/>
            <p14:sldId id="1043"/>
            <p14:sldId id="1044"/>
            <p14:sldId id="1045"/>
            <p14:sldId id="1046"/>
            <p14:sldId id="1047"/>
            <p14:sldId id="104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UNG, Polo ST" initials="LP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0000FF"/>
    <a:srgbClr val="CC99FF"/>
    <a:srgbClr val="339933"/>
    <a:srgbClr val="CCFF33"/>
    <a:srgbClr val="FF00FF"/>
    <a:srgbClr val="660066"/>
    <a:srgbClr val="008000"/>
    <a:srgbClr val="FF99FF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28" autoAdjust="0"/>
    <p:restoredTop sz="73353" autoAdjust="0"/>
  </p:normalViewPr>
  <p:slideViewPr>
    <p:cSldViewPr>
      <p:cViewPr varScale="1">
        <p:scale>
          <a:sx n="64" d="100"/>
          <a:sy n="64" d="100"/>
        </p:scale>
        <p:origin x="1620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63" Type="http://schemas.openxmlformats.org/officeDocument/2006/relationships/theme" Target="theme/theme1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61" Type="http://schemas.openxmlformats.org/officeDocument/2006/relationships/presProps" Target="presProps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tableStyles" Target="tableStyle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身體虐待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Lbls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altLang="en-US" smtClean="0"/>
                      <a:t>374</a:t>
                    </a:r>
                    <a:endParaRPr lang="en-US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4C5-423F-92EA-5095FB6DBAE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2013 (963)</c:v>
                </c:pt>
                <c:pt idx="1">
                  <c:v>2014 (856)</c:v>
                </c:pt>
                <c:pt idx="2">
                  <c:v>2015 (874)</c:v>
                </c:pt>
                <c:pt idx="3">
                  <c:v>2016 (892)</c:v>
                </c:pt>
                <c:pt idx="4">
                  <c:v>2017 (947)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452</c:v>
                </c:pt>
                <c:pt idx="1">
                  <c:v>413</c:v>
                </c:pt>
                <c:pt idx="2">
                  <c:v>424</c:v>
                </c:pt>
                <c:pt idx="3">
                  <c:v>378</c:v>
                </c:pt>
                <c:pt idx="4">
                  <c:v>347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4C5-423F-92EA-5095FB6DBAE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性侵犯</c:v>
                </c:pt>
              </c:strCache>
            </c:strRef>
          </c:tx>
          <c:spPr>
            <a:solidFill>
              <a:srgbClr val="FF00FF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2013 (963)</c:v>
                </c:pt>
                <c:pt idx="1">
                  <c:v>2014 (856)</c:v>
                </c:pt>
                <c:pt idx="2">
                  <c:v>2015 (874)</c:v>
                </c:pt>
                <c:pt idx="3">
                  <c:v>2016 (892)</c:v>
                </c:pt>
                <c:pt idx="4">
                  <c:v>2017 (947)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357</c:v>
                </c:pt>
                <c:pt idx="1">
                  <c:v>285</c:v>
                </c:pt>
                <c:pt idx="2">
                  <c:v>273</c:v>
                </c:pt>
                <c:pt idx="3">
                  <c:v>294</c:v>
                </c:pt>
                <c:pt idx="4">
                  <c:v>315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4C5-423F-92EA-5095FB6DBAE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疏忽照顧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2013 (963)</c:v>
                </c:pt>
                <c:pt idx="1">
                  <c:v>2014 (856)</c:v>
                </c:pt>
                <c:pt idx="2">
                  <c:v>2015 (874)</c:v>
                </c:pt>
                <c:pt idx="3">
                  <c:v>2016 (892)</c:v>
                </c:pt>
                <c:pt idx="4">
                  <c:v>2017 (947)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100</c:v>
                </c:pt>
                <c:pt idx="1">
                  <c:v>122</c:v>
                </c:pt>
                <c:pt idx="2">
                  <c:v>139</c:v>
                </c:pt>
                <c:pt idx="3">
                  <c:v>182</c:v>
                </c:pt>
                <c:pt idx="4">
                  <c:v>229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4C5-423F-92EA-5095FB6DBAE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精神虐待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2013 (963)</c:v>
                </c:pt>
                <c:pt idx="1">
                  <c:v>2014 (856)</c:v>
                </c:pt>
                <c:pt idx="2">
                  <c:v>2015 (874)</c:v>
                </c:pt>
                <c:pt idx="3">
                  <c:v>2016 (892)</c:v>
                </c:pt>
                <c:pt idx="4">
                  <c:v>2017 (947)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16</c:v>
                </c:pt>
                <c:pt idx="1">
                  <c:v>6</c:v>
                </c:pt>
                <c:pt idx="2">
                  <c:v>7</c:v>
                </c:pt>
                <c:pt idx="3">
                  <c:v>10</c:v>
                </c:pt>
                <c:pt idx="4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4C5-423F-92EA-5095FB6DBAE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多種虐待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2013 (963)</c:v>
                </c:pt>
                <c:pt idx="1">
                  <c:v>2014 (856)</c:v>
                </c:pt>
                <c:pt idx="2">
                  <c:v>2015 (874)</c:v>
                </c:pt>
                <c:pt idx="3">
                  <c:v>2016 (892)</c:v>
                </c:pt>
                <c:pt idx="4">
                  <c:v>2017 (947)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38</c:v>
                </c:pt>
                <c:pt idx="1">
                  <c:v>30</c:v>
                </c:pt>
                <c:pt idx="2">
                  <c:v>31</c:v>
                </c:pt>
                <c:pt idx="3">
                  <c:v>28</c:v>
                </c:pt>
                <c:pt idx="4">
                  <c:v>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4C5-423F-92EA-5095FB6DBA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98941904"/>
        <c:axId val="398944704"/>
      </c:barChart>
      <c:catAx>
        <c:axId val="398941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98944704"/>
        <c:crosses val="autoZero"/>
        <c:auto val="1"/>
        <c:lblAlgn val="ctr"/>
        <c:lblOffset val="100"/>
        <c:noMultiLvlLbl val="0"/>
      </c:catAx>
      <c:valAx>
        <c:axId val="39894470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398941904"/>
        <c:crosses val="autoZero"/>
        <c:crossBetween val="between"/>
      </c:valAx>
      <c:spPr>
        <a:ln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zh-HK"/>
    </a:p>
  </c:txPr>
  <c:externalData r:id="rId1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8-31T11:16:51.479" idx="1">
    <p:pos x="10" y="10"/>
    <p:text/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CE5675-5A4C-488A-9095-F6FA75C96D2E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C4C341B2-CEF1-4763-96A4-64B6A0677A8F}">
      <dgm:prSet custT="1"/>
      <dgm:spPr>
        <a:solidFill>
          <a:srgbClr val="99FFCC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3600" b="1" u="none" dirty="0" smtClean="0">
              <a:solidFill>
                <a:srgbClr val="0000CC"/>
              </a:solidFill>
              <a:latin typeface="標楷體" pitchFamily="65" charset="-120"/>
              <a:ea typeface="標楷體" pitchFamily="65" charset="-120"/>
            </a:rPr>
            <a:t>宣傳教育</a:t>
          </a:r>
          <a:endParaRPr lang="en-US" altLang="zh-TW" sz="3600" b="1" u="none" dirty="0" smtClean="0">
            <a:solidFill>
              <a:srgbClr val="0000CC"/>
            </a:solidFill>
            <a:latin typeface="標楷體" pitchFamily="65" charset="-120"/>
            <a:ea typeface="標楷體" pitchFamily="65" charset="-12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3600" b="1" u="none" dirty="0" smtClean="0">
              <a:solidFill>
                <a:srgbClr val="0000CC"/>
              </a:solidFill>
              <a:latin typeface="標楷體" pitchFamily="65" charset="-120"/>
              <a:ea typeface="標楷體" pitchFamily="65" charset="-120"/>
            </a:rPr>
            <a:t>預防問題</a:t>
          </a:r>
          <a:endParaRPr lang="en-US" altLang="zh-TW" sz="3600" b="1" u="none" dirty="0" smtClean="0">
            <a:solidFill>
              <a:srgbClr val="0000CC"/>
            </a:solidFill>
            <a:latin typeface="標楷體" pitchFamily="65" charset="-120"/>
            <a:ea typeface="標楷體" pitchFamily="65" charset="-120"/>
          </a:endParaRPr>
        </a:p>
      </dgm:t>
    </dgm:pt>
    <dgm:pt modelId="{FDE57EE3-514B-4511-9E6A-7E0F80345F96}" type="parTrans" cxnId="{09226C84-5C16-4F09-BE44-94199D0D06C4}">
      <dgm:prSet/>
      <dgm:spPr/>
      <dgm:t>
        <a:bodyPr/>
        <a:lstStyle/>
        <a:p>
          <a:endParaRPr lang="zh-HK" altLang="en-US" sz="1000"/>
        </a:p>
      </dgm:t>
    </dgm:pt>
    <dgm:pt modelId="{E587F448-A757-4DA7-B5FB-233468D8FC9F}" type="sibTrans" cxnId="{09226C84-5C16-4F09-BE44-94199D0D06C4}">
      <dgm:prSet/>
      <dgm:spPr/>
      <dgm:t>
        <a:bodyPr/>
        <a:lstStyle/>
        <a:p>
          <a:endParaRPr lang="zh-HK" altLang="en-US" sz="1000"/>
        </a:p>
      </dgm:t>
    </dgm:pt>
    <dgm:pt modelId="{11DAAF0B-7DF8-44D1-956D-70D61E4DBB10}">
      <dgm:prSet custT="1"/>
      <dgm:spPr>
        <a:solidFill>
          <a:srgbClr val="FFCCFF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kumimoji="1" lang="en-US" altLang="zh-TW" sz="2400" b="1" dirty="0" smtClean="0">
            <a:solidFill>
              <a:srgbClr val="FF0000"/>
            </a:solidFill>
            <a:latin typeface="+mn-ea"/>
            <a:ea typeface="+mn-ea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kumimoji="1" lang="en-US" altLang="zh-TW" sz="3600" b="1" dirty="0" smtClean="0">
            <a:solidFill>
              <a:srgbClr val="FF0000"/>
            </a:solidFill>
            <a:latin typeface="+mn-ea"/>
            <a:ea typeface="+mn-ea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kumimoji="1" lang="zh-TW" altLang="en-US" sz="3600" b="1" dirty="0" smtClean="0">
              <a:solidFill>
                <a:srgbClr val="FF0000"/>
              </a:solidFill>
              <a:latin typeface="+mn-ea"/>
              <a:ea typeface="+mn-ea"/>
            </a:rPr>
            <a:t>專門服務</a:t>
          </a:r>
          <a:endParaRPr kumimoji="1" lang="en-US" altLang="zh-TW" sz="3600" b="1" dirty="0" smtClean="0">
            <a:solidFill>
              <a:srgbClr val="FF0000"/>
            </a:solidFill>
            <a:latin typeface="+mn-ea"/>
            <a:ea typeface="+mn-ea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kumimoji="1" lang="zh-TW" altLang="en-US" sz="3600" b="1" dirty="0" smtClean="0">
              <a:solidFill>
                <a:srgbClr val="FF0000"/>
              </a:solidFill>
              <a:latin typeface="+mn-ea"/>
              <a:ea typeface="+mn-ea"/>
            </a:rPr>
            <a:t>處理危機</a:t>
          </a:r>
          <a:endParaRPr kumimoji="1" lang="en-US" altLang="zh-TW" sz="3600" b="1" dirty="0" smtClean="0">
            <a:solidFill>
              <a:srgbClr val="FF0000"/>
            </a:solidFill>
            <a:latin typeface="+mn-ea"/>
            <a:ea typeface="+mn-ea"/>
          </a:endParaRPr>
        </a:p>
      </dgm:t>
    </dgm:pt>
    <dgm:pt modelId="{DB194AF5-D159-45D2-ACA1-183BDB59B65A}" type="parTrans" cxnId="{FC5066FE-0C50-411D-AB5B-E4BC4B909109}">
      <dgm:prSet/>
      <dgm:spPr/>
      <dgm:t>
        <a:bodyPr/>
        <a:lstStyle/>
        <a:p>
          <a:endParaRPr lang="zh-HK" altLang="en-US" sz="1000"/>
        </a:p>
      </dgm:t>
    </dgm:pt>
    <dgm:pt modelId="{C6E87730-7B52-4BA8-A212-F8983430251F}" type="sibTrans" cxnId="{FC5066FE-0C50-411D-AB5B-E4BC4B909109}">
      <dgm:prSet/>
      <dgm:spPr/>
      <dgm:t>
        <a:bodyPr/>
        <a:lstStyle/>
        <a:p>
          <a:endParaRPr lang="zh-HK" altLang="en-US" sz="1000"/>
        </a:p>
      </dgm:t>
    </dgm:pt>
    <dgm:pt modelId="{BF338DD4-6833-4AED-83DB-2CEF38F745B8}">
      <dgm:prSet custT="1"/>
      <dgm:spPr>
        <a:solidFill>
          <a:srgbClr val="99CCFF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1" lang="en-US" altLang="zh-TW" sz="3200" b="1" u="none" dirty="0" smtClean="0">
            <a:solidFill>
              <a:srgbClr val="9900CC"/>
            </a:solidFill>
            <a:latin typeface="+mn-ea"/>
            <a:ea typeface="+mn-ea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TW" altLang="en-US" sz="3600" b="1" u="none" dirty="0" smtClean="0">
              <a:solidFill>
                <a:srgbClr val="9900CC"/>
              </a:solidFill>
              <a:latin typeface="+mn-ea"/>
              <a:ea typeface="+mn-ea"/>
            </a:rPr>
            <a:t>及早</a:t>
          </a:r>
          <a:r>
            <a:rPr lang="zh-TW" altLang="en-US" sz="3600" b="1" dirty="0" smtClean="0">
              <a:solidFill>
                <a:srgbClr val="9900CC"/>
              </a:solidFill>
              <a:latin typeface="+mn-ea"/>
              <a:ea typeface="+mn-ea"/>
            </a:rPr>
            <a:t>識別 </a:t>
          </a:r>
          <a:endParaRPr lang="en-US" altLang="zh-TW" sz="3600" b="1" dirty="0" smtClean="0">
            <a:solidFill>
              <a:srgbClr val="9900CC"/>
            </a:solidFill>
            <a:latin typeface="+mn-ea"/>
            <a:ea typeface="+mn-ea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CN" altLang="en-US" sz="3600" b="1" u="none" dirty="0" smtClean="0">
              <a:solidFill>
                <a:srgbClr val="9900CC"/>
              </a:solidFill>
              <a:latin typeface="標楷體" pitchFamily="65" charset="-120"/>
              <a:ea typeface="標楷體" pitchFamily="65" charset="-120"/>
            </a:rPr>
            <a:t>支援</a:t>
          </a:r>
          <a:r>
            <a:rPr kumimoji="1" lang="zh-TW" altLang="en-US" sz="3600" b="1" u="none" dirty="0" smtClean="0">
              <a:solidFill>
                <a:srgbClr val="9900CC"/>
              </a:solidFill>
              <a:latin typeface="+mn-ea"/>
              <a:ea typeface="+mn-ea"/>
            </a:rPr>
            <a:t>家庭</a:t>
          </a:r>
          <a:endParaRPr kumimoji="1" lang="en-US" altLang="zh-TW" sz="3600" b="1" u="none" dirty="0" smtClean="0">
            <a:solidFill>
              <a:srgbClr val="9900CC"/>
            </a:solidFill>
            <a:latin typeface="+mn-ea"/>
            <a:ea typeface="+mn-ea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zh-HK" altLang="en-US" sz="3200" b="1" u="none" dirty="0" smtClean="0"/>
        </a:p>
      </dgm:t>
    </dgm:pt>
    <dgm:pt modelId="{7E761086-AF20-4C7A-991D-607337FE69B4}" type="sibTrans" cxnId="{0D8518E9-E217-493E-B444-1AA3CF9F5046}">
      <dgm:prSet/>
      <dgm:spPr/>
      <dgm:t>
        <a:bodyPr/>
        <a:lstStyle/>
        <a:p>
          <a:endParaRPr lang="zh-HK" altLang="en-US" sz="1000"/>
        </a:p>
      </dgm:t>
    </dgm:pt>
    <dgm:pt modelId="{0B31221F-B0B3-4D5C-84AD-C3B4D9ADC072}" type="parTrans" cxnId="{0D8518E9-E217-493E-B444-1AA3CF9F5046}">
      <dgm:prSet/>
      <dgm:spPr/>
      <dgm:t>
        <a:bodyPr/>
        <a:lstStyle/>
        <a:p>
          <a:endParaRPr lang="zh-HK" altLang="en-US" sz="1000"/>
        </a:p>
      </dgm:t>
    </dgm:pt>
    <dgm:pt modelId="{80ECEAFE-773F-47DB-8DA2-BACC6136D070}" type="pres">
      <dgm:prSet presAssocID="{29CE5675-5A4C-488A-9095-F6FA75C96D2E}" presName="Name0" presStyleCnt="0">
        <dgm:presLayoutVars>
          <dgm:dir/>
          <dgm:animLvl val="lvl"/>
          <dgm:resizeHandles val="exact"/>
        </dgm:presLayoutVars>
      </dgm:prSet>
      <dgm:spPr/>
    </dgm:pt>
    <dgm:pt modelId="{C3E7CAF6-31DB-4ED0-A8A0-0C02D1121944}" type="pres">
      <dgm:prSet presAssocID="{11DAAF0B-7DF8-44D1-956D-70D61E4DBB10}" presName="Name8" presStyleCnt="0"/>
      <dgm:spPr/>
    </dgm:pt>
    <dgm:pt modelId="{2A1F48C9-9E11-4531-A307-2E6ADDBB2A0C}" type="pres">
      <dgm:prSet presAssocID="{11DAAF0B-7DF8-44D1-956D-70D61E4DBB10}" presName="level" presStyleLbl="node1" presStyleIdx="0" presStyleCnt="3" custScaleX="100049" custScaleY="103514" custLinFactNeighborY="-1551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845FCCCC-7FDB-4F6C-9D48-D601ABA78499}" type="pres">
      <dgm:prSet presAssocID="{11DAAF0B-7DF8-44D1-956D-70D61E4DBB1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49F4EA12-C6D2-4783-A787-DEADF88D72AE}" type="pres">
      <dgm:prSet presAssocID="{BF338DD4-6833-4AED-83DB-2CEF38F745B8}" presName="Name8" presStyleCnt="0"/>
      <dgm:spPr/>
    </dgm:pt>
    <dgm:pt modelId="{0FC32B7B-0F1E-4E17-A24C-12563888C7AA}" type="pres">
      <dgm:prSet presAssocID="{BF338DD4-6833-4AED-83DB-2CEF38F745B8}" presName="level" presStyleLbl="node1" presStyleIdx="1" presStyleCnt="3" custScaleX="100234" custScaleY="77970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4497B197-611D-437B-BDDE-1A60BD26A2AA}" type="pres">
      <dgm:prSet presAssocID="{BF338DD4-6833-4AED-83DB-2CEF38F745B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77D51ADC-0D3A-4C22-A61E-4D9CF3AEF053}" type="pres">
      <dgm:prSet presAssocID="{C4C341B2-CEF1-4763-96A4-64B6A0677A8F}" presName="Name8" presStyleCnt="0"/>
      <dgm:spPr/>
    </dgm:pt>
    <dgm:pt modelId="{522E78AD-C2B2-445F-9907-4D381280D0D8}" type="pres">
      <dgm:prSet presAssocID="{C4C341B2-CEF1-4763-96A4-64B6A0677A8F}" presName="level" presStyleLbl="node1" presStyleIdx="2" presStyleCnt="3" custScaleY="71595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F5AEB952-38DA-4820-9B50-86167DC5024B}" type="pres">
      <dgm:prSet presAssocID="{C4C341B2-CEF1-4763-96A4-64B6A0677A8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02DD8887-C3DE-4FAC-98DA-DAE6B1E1006A}" type="presOf" srcId="{11DAAF0B-7DF8-44D1-956D-70D61E4DBB10}" destId="{2A1F48C9-9E11-4531-A307-2E6ADDBB2A0C}" srcOrd="0" destOrd="0" presId="urn:microsoft.com/office/officeart/2005/8/layout/pyramid1"/>
    <dgm:cxn modelId="{8FC2CD8A-53A7-453A-9765-C428F07559C7}" type="presOf" srcId="{11DAAF0B-7DF8-44D1-956D-70D61E4DBB10}" destId="{845FCCCC-7FDB-4F6C-9D48-D601ABA78499}" srcOrd="1" destOrd="0" presId="urn:microsoft.com/office/officeart/2005/8/layout/pyramid1"/>
    <dgm:cxn modelId="{9F09DB30-D967-46BB-85E7-EE5C982FB36E}" type="presOf" srcId="{C4C341B2-CEF1-4763-96A4-64B6A0677A8F}" destId="{F5AEB952-38DA-4820-9B50-86167DC5024B}" srcOrd="1" destOrd="0" presId="urn:microsoft.com/office/officeart/2005/8/layout/pyramid1"/>
    <dgm:cxn modelId="{0D8518E9-E217-493E-B444-1AA3CF9F5046}" srcId="{29CE5675-5A4C-488A-9095-F6FA75C96D2E}" destId="{BF338DD4-6833-4AED-83DB-2CEF38F745B8}" srcOrd="1" destOrd="0" parTransId="{0B31221F-B0B3-4D5C-84AD-C3B4D9ADC072}" sibTransId="{7E761086-AF20-4C7A-991D-607337FE69B4}"/>
    <dgm:cxn modelId="{47383E10-DF2A-48FF-916A-6B6805B7E610}" type="presOf" srcId="{29CE5675-5A4C-488A-9095-F6FA75C96D2E}" destId="{80ECEAFE-773F-47DB-8DA2-BACC6136D070}" srcOrd="0" destOrd="0" presId="urn:microsoft.com/office/officeart/2005/8/layout/pyramid1"/>
    <dgm:cxn modelId="{09226C84-5C16-4F09-BE44-94199D0D06C4}" srcId="{29CE5675-5A4C-488A-9095-F6FA75C96D2E}" destId="{C4C341B2-CEF1-4763-96A4-64B6A0677A8F}" srcOrd="2" destOrd="0" parTransId="{FDE57EE3-514B-4511-9E6A-7E0F80345F96}" sibTransId="{E587F448-A757-4DA7-B5FB-233468D8FC9F}"/>
    <dgm:cxn modelId="{5F0660DD-A845-40B5-9E9B-0F601545032B}" type="presOf" srcId="{BF338DD4-6833-4AED-83DB-2CEF38F745B8}" destId="{0FC32B7B-0F1E-4E17-A24C-12563888C7AA}" srcOrd="0" destOrd="0" presId="urn:microsoft.com/office/officeart/2005/8/layout/pyramid1"/>
    <dgm:cxn modelId="{3B04C7BF-D878-4605-8F23-ABA1E64ED252}" type="presOf" srcId="{BF338DD4-6833-4AED-83DB-2CEF38F745B8}" destId="{4497B197-611D-437B-BDDE-1A60BD26A2AA}" srcOrd="1" destOrd="0" presId="urn:microsoft.com/office/officeart/2005/8/layout/pyramid1"/>
    <dgm:cxn modelId="{C29211D8-5801-4D84-87BF-C19A1521E8FB}" type="presOf" srcId="{C4C341B2-CEF1-4763-96A4-64B6A0677A8F}" destId="{522E78AD-C2B2-445F-9907-4D381280D0D8}" srcOrd="0" destOrd="0" presId="urn:microsoft.com/office/officeart/2005/8/layout/pyramid1"/>
    <dgm:cxn modelId="{FC5066FE-0C50-411D-AB5B-E4BC4B909109}" srcId="{29CE5675-5A4C-488A-9095-F6FA75C96D2E}" destId="{11DAAF0B-7DF8-44D1-956D-70D61E4DBB10}" srcOrd="0" destOrd="0" parTransId="{DB194AF5-D159-45D2-ACA1-183BDB59B65A}" sibTransId="{C6E87730-7B52-4BA8-A212-F8983430251F}"/>
    <dgm:cxn modelId="{26A108EA-70E8-4647-82A8-963C5383765C}" type="presParOf" srcId="{80ECEAFE-773F-47DB-8DA2-BACC6136D070}" destId="{C3E7CAF6-31DB-4ED0-A8A0-0C02D1121944}" srcOrd="0" destOrd="0" presId="urn:microsoft.com/office/officeart/2005/8/layout/pyramid1"/>
    <dgm:cxn modelId="{AC9CA460-1EC5-4D8D-A9D7-9784471A8793}" type="presParOf" srcId="{C3E7CAF6-31DB-4ED0-A8A0-0C02D1121944}" destId="{2A1F48C9-9E11-4531-A307-2E6ADDBB2A0C}" srcOrd="0" destOrd="0" presId="urn:microsoft.com/office/officeart/2005/8/layout/pyramid1"/>
    <dgm:cxn modelId="{918E15F0-5915-4176-B3F7-BF8AA2233E9B}" type="presParOf" srcId="{C3E7CAF6-31DB-4ED0-A8A0-0C02D1121944}" destId="{845FCCCC-7FDB-4F6C-9D48-D601ABA78499}" srcOrd="1" destOrd="0" presId="urn:microsoft.com/office/officeart/2005/8/layout/pyramid1"/>
    <dgm:cxn modelId="{E1A1EC10-F412-418B-8C0A-C4A7BB5D4585}" type="presParOf" srcId="{80ECEAFE-773F-47DB-8DA2-BACC6136D070}" destId="{49F4EA12-C6D2-4783-A787-DEADF88D72AE}" srcOrd="1" destOrd="0" presId="urn:microsoft.com/office/officeart/2005/8/layout/pyramid1"/>
    <dgm:cxn modelId="{75F9053B-8779-4FCE-AA80-1C42289E4C29}" type="presParOf" srcId="{49F4EA12-C6D2-4783-A787-DEADF88D72AE}" destId="{0FC32B7B-0F1E-4E17-A24C-12563888C7AA}" srcOrd="0" destOrd="0" presId="urn:microsoft.com/office/officeart/2005/8/layout/pyramid1"/>
    <dgm:cxn modelId="{0F7B85B7-42C5-4549-A7AF-336633149510}" type="presParOf" srcId="{49F4EA12-C6D2-4783-A787-DEADF88D72AE}" destId="{4497B197-611D-437B-BDDE-1A60BD26A2AA}" srcOrd="1" destOrd="0" presId="urn:microsoft.com/office/officeart/2005/8/layout/pyramid1"/>
    <dgm:cxn modelId="{0ED9C3B3-1DD7-4551-A155-255C78482945}" type="presParOf" srcId="{80ECEAFE-773F-47DB-8DA2-BACC6136D070}" destId="{77D51ADC-0D3A-4C22-A61E-4D9CF3AEF053}" srcOrd="2" destOrd="0" presId="urn:microsoft.com/office/officeart/2005/8/layout/pyramid1"/>
    <dgm:cxn modelId="{B1D2C8C3-FB1E-46B5-8A20-A9F8EF4AAAFE}" type="presParOf" srcId="{77D51ADC-0D3A-4C22-A61E-4D9CF3AEF053}" destId="{522E78AD-C2B2-445F-9907-4D381280D0D8}" srcOrd="0" destOrd="0" presId="urn:microsoft.com/office/officeart/2005/8/layout/pyramid1"/>
    <dgm:cxn modelId="{7BAB0BF7-ED84-4B31-968C-0CF4AD370C07}" type="presParOf" srcId="{77D51ADC-0D3A-4C22-A61E-4D9CF3AEF053}" destId="{F5AEB952-38DA-4820-9B50-86167DC5024B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1207A7-BB6F-478B-8CFC-A64E4F61598C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021866F-F13D-41BF-B28F-0537CE12134C}">
      <dgm:prSet phldrT="[文字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xfrm>
          <a:off x="328" y="484529"/>
          <a:ext cx="3845300" cy="961325"/>
        </a:xfrm>
        <a:gradFill rotWithShape="1">
          <a:gsLst>
            <a:gs pos="0">
              <a:srgbClr val="4F81BD">
                <a:tint val="50000"/>
                <a:satMod val="300000"/>
              </a:srgbClr>
            </a:gs>
            <a:gs pos="35000">
              <a:srgbClr val="4F81BD">
                <a:tint val="37000"/>
                <a:satMod val="300000"/>
              </a:srgbClr>
            </a:gs>
            <a:gs pos="100000">
              <a:srgbClr val="4F81BD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zh-TW" altLang="en-US" sz="2800" b="1" i="0" dirty="0">
              <a:solidFill>
                <a:sysClr val="windowText" lastClr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有較大機會發生虐</a:t>
          </a:r>
          <a:r>
            <a:rPr lang="zh-TW" altLang="en-US" sz="2800" b="1" i="0" dirty="0" smtClean="0">
              <a:solidFill>
                <a:sysClr val="windowText" lastClr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兒</a:t>
          </a:r>
          <a:endParaRPr lang="en-US" altLang="zh-TW" sz="2800" b="1" i="0" dirty="0" smtClean="0">
            <a:solidFill>
              <a:sysClr val="windowText" lastClr="000000"/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  <a:p>
          <a:r>
            <a:rPr lang="zh-TW" altLang="en-US" sz="2800" b="1" i="0" dirty="0" smtClean="0">
              <a:solidFill>
                <a:sysClr val="windowText" lastClr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問題</a:t>
          </a:r>
          <a:r>
            <a:rPr lang="zh-TW" altLang="en-US" sz="2800" b="1" i="0" dirty="0">
              <a:solidFill>
                <a:sysClr val="windowText" lastClr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的家庭</a:t>
          </a:r>
          <a:endParaRPr lang="en-GB" sz="2800" b="1" i="0" dirty="0">
            <a:solidFill>
              <a:sysClr val="windowText" lastClr="000000"/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gm:t>
    </dgm:pt>
    <dgm:pt modelId="{FC54155F-CD2B-477D-B678-35316E08641B}" type="parTrans" cxnId="{7BF650C3-8B6C-4AEB-86E9-AC481E37E098}">
      <dgm:prSet/>
      <dgm:spPr/>
      <dgm:t>
        <a:bodyPr/>
        <a:lstStyle/>
        <a:p>
          <a:endParaRPr lang="en-GB" sz="2400" i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F1C0353E-9639-4D31-8F1D-594C9561641D}" type="sibTrans" cxnId="{7BF650C3-8B6C-4AEB-86E9-AC481E37E098}">
      <dgm:prSet/>
      <dgm:spPr/>
      <dgm:t>
        <a:bodyPr/>
        <a:lstStyle/>
        <a:p>
          <a:endParaRPr lang="en-GB" sz="2400" i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920DFD9B-C114-4F2B-9649-1C84F3FD7BE3}">
      <dgm:prSet phldrT="[文字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xfrm>
          <a:off x="328" y="1782318"/>
          <a:ext cx="3845300" cy="961325"/>
        </a:xfrm>
        <a:solidFill>
          <a:srgbClr val="CC99FF">
            <a:alpha val="45000"/>
          </a:srgbClr>
        </a:solidFill>
        <a:ln w="25400" cap="flat" cmpd="sng" algn="ctr">
          <a:solidFill>
            <a:srgbClr val="4F81BD"/>
          </a:solidFill>
          <a:prstDash val="solid"/>
        </a:ln>
        <a:effectLst/>
      </dgm:spPr>
      <dgm:t>
        <a:bodyPr/>
        <a:lstStyle/>
        <a:p>
          <a:r>
            <a:rPr lang="zh-TW" altLang="en-US" sz="2800" i="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及早識別，支援家庭</a:t>
          </a:r>
          <a:endParaRPr lang="en-GB" sz="2800" i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gm:t>
    </dgm:pt>
    <dgm:pt modelId="{A147A3C7-C22A-426B-A901-D92626620DC9}" type="parTrans" cxnId="{9AC2FEEF-F984-4E87-A3E3-04E8588F19AC}">
      <dgm:prSet/>
      <dgm:spPr>
        <a:xfrm rot="5400000">
          <a:off x="1838862" y="1529971"/>
          <a:ext cx="168231" cy="168231"/>
        </a:xfrm>
        <a:solidFill>
          <a:srgbClr val="C0504D"/>
        </a:solidFill>
        <a:ln>
          <a:noFill/>
        </a:ln>
        <a:effectLst/>
      </dgm:spPr>
      <dgm:t>
        <a:bodyPr/>
        <a:lstStyle/>
        <a:p>
          <a:endParaRPr lang="en-GB" sz="2400" i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36B88313-BAA7-4DE4-B0C2-D485B9438F97}" type="sibTrans" cxnId="{9AC2FEEF-F984-4E87-A3E3-04E8588F19AC}">
      <dgm:prSet/>
      <dgm:spPr>
        <a:xfrm rot="5400000">
          <a:off x="1838862" y="2827760"/>
          <a:ext cx="168231" cy="168231"/>
        </a:xfrm>
        <a:solidFill>
          <a:srgbClr val="C0504D"/>
        </a:solidFill>
        <a:ln>
          <a:noFill/>
        </a:ln>
        <a:effectLst/>
      </dgm:spPr>
      <dgm:t>
        <a:bodyPr/>
        <a:lstStyle/>
        <a:p>
          <a:endParaRPr lang="en-GB" sz="2400" i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FC53B693-EBB4-4BA6-BDB2-856318054E45}">
      <dgm:prSet phldrT="[文字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xfrm>
          <a:off x="328" y="3080107"/>
          <a:ext cx="3845300" cy="961325"/>
        </a:xfrm>
        <a:solidFill>
          <a:sysClr val="window" lastClr="FFFFFF"/>
        </a:solidFill>
        <a:ln w="25400" cap="flat" cmpd="sng" algn="ctr">
          <a:solidFill>
            <a:srgbClr val="4F81BD"/>
          </a:solidFill>
          <a:prstDash val="solid"/>
        </a:ln>
        <a:effectLst/>
      </dgm:spPr>
      <dgm:t>
        <a:bodyPr/>
        <a:lstStyle/>
        <a:p>
          <a:r>
            <a:rPr lang="zh-TW" altLang="en-US" sz="28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避免發生虐兒問題</a:t>
          </a:r>
          <a:endParaRPr lang="en-GB" sz="2800" i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gm:t>
    </dgm:pt>
    <dgm:pt modelId="{8E17DC01-F567-4A14-95B2-FEC9A5F72407}" type="parTrans" cxnId="{AAB91DC4-6CD0-4D8D-97AB-440E72AA2E3F}">
      <dgm:prSet/>
      <dgm:spPr/>
      <dgm:t>
        <a:bodyPr/>
        <a:lstStyle/>
        <a:p>
          <a:endParaRPr lang="en-GB" sz="2400" i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CCC369F6-B00C-45F1-9EC8-A78FF1FF25E6}" type="sibTrans" cxnId="{AAB91DC4-6CD0-4D8D-97AB-440E72AA2E3F}">
      <dgm:prSet/>
      <dgm:spPr/>
      <dgm:t>
        <a:bodyPr/>
        <a:lstStyle/>
        <a:p>
          <a:endParaRPr lang="en-GB" sz="2400" i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9A804664-4D87-44EA-B8D0-56781DFFE188}">
      <dgm:prSet phldrT="[文字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xfrm>
          <a:off x="4383971" y="484529"/>
          <a:ext cx="3845300" cy="961325"/>
        </a:xfrm>
        <a:gradFill rotWithShape="1">
          <a:gsLst>
            <a:gs pos="0">
              <a:srgbClr val="4F81BD">
                <a:tint val="50000"/>
                <a:satMod val="300000"/>
              </a:srgbClr>
            </a:gs>
            <a:gs pos="35000">
              <a:srgbClr val="4F81BD">
                <a:tint val="37000"/>
                <a:satMod val="300000"/>
              </a:srgbClr>
            </a:gs>
            <a:gs pos="100000">
              <a:srgbClr val="4F81BD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gm:spPr>
      <dgm:t>
        <a:bodyPr/>
        <a:lstStyle/>
        <a:p>
          <a:r>
            <a:rPr lang="zh-TW" altLang="en-US" sz="2800" b="1" i="0" dirty="0">
              <a:solidFill>
                <a:sysClr val="windowText" lastClr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可能發生虐兒事件的</a:t>
          </a:r>
          <a:r>
            <a:rPr lang="zh-TW" altLang="en-US" sz="2800" b="1" i="0" dirty="0" smtClean="0">
              <a:solidFill>
                <a:sysClr val="windowText" lastClr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徵象（身體／環境／行為／情緒）</a:t>
          </a:r>
          <a:endParaRPr lang="en-GB" sz="2800" b="1" i="0" dirty="0">
            <a:solidFill>
              <a:sysClr val="windowText" lastClr="000000"/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gm:t>
    </dgm:pt>
    <dgm:pt modelId="{901320E7-53F6-4835-BEA3-EEE6B560CAE0}" type="parTrans" cxnId="{AF5D1643-9EBA-4153-89F0-B84B06808ABD}">
      <dgm:prSet/>
      <dgm:spPr/>
      <dgm:t>
        <a:bodyPr/>
        <a:lstStyle/>
        <a:p>
          <a:endParaRPr lang="en-GB" sz="2400" i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6AE71AE7-2265-4A2B-A195-C9FCE18AB16F}" type="sibTrans" cxnId="{AF5D1643-9EBA-4153-89F0-B84B06808ABD}">
      <dgm:prSet/>
      <dgm:spPr/>
      <dgm:t>
        <a:bodyPr/>
        <a:lstStyle/>
        <a:p>
          <a:endParaRPr lang="en-GB" sz="2400" i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FF4D04A0-906A-4E01-97F8-86F651E34170}">
      <dgm:prSet phldrT="[文字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xfrm>
          <a:off x="4383971" y="1782318"/>
          <a:ext cx="3845300" cy="961325"/>
        </a:xfrm>
        <a:solidFill>
          <a:srgbClr val="CC99FF">
            <a:alpha val="45000"/>
          </a:srgbClr>
        </a:solidFill>
        <a:ln w="25400" cap="flat" cmpd="sng" algn="ctr">
          <a:solidFill>
            <a:srgbClr val="4F81BD"/>
          </a:solidFill>
          <a:prstDash val="solid"/>
        </a:ln>
        <a:effectLst/>
      </dgm:spPr>
      <dgm:t>
        <a:bodyPr/>
        <a:lstStyle/>
        <a:p>
          <a:r>
            <a:rPr lang="zh-TW" altLang="en-US" sz="2800" i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初步評估</a:t>
          </a:r>
          <a:endParaRPr lang="en-GB" sz="2800" i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gm:t>
    </dgm:pt>
    <dgm:pt modelId="{DA1E4791-6B52-450D-A2BC-4707DA3E84D8}" type="parTrans" cxnId="{0F8FF290-AA78-4B02-8685-78C71C212DF6}">
      <dgm:prSet/>
      <dgm:spPr>
        <a:xfrm rot="5400000">
          <a:off x="6222505" y="1529971"/>
          <a:ext cx="168231" cy="168231"/>
        </a:xfrm>
        <a:solidFill>
          <a:srgbClr val="C0504D"/>
        </a:solidFill>
        <a:ln>
          <a:noFill/>
        </a:ln>
        <a:effectLst/>
      </dgm:spPr>
      <dgm:t>
        <a:bodyPr/>
        <a:lstStyle/>
        <a:p>
          <a:endParaRPr lang="en-GB" sz="2400" i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326F8961-6ACC-4AF1-ACD6-D32EB116CC92}" type="sibTrans" cxnId="{0F8FF290-AA78-4B02-8685-78C71C212DF6}">
      <dgm:prSet/>
      <dgm:spPr>
        <a:xfrm rot="5400000">
          <a:off x="6222505" y="2827760"/>
          <a:ext cx="168231" cy="168231"/>
        </a:xfrm>
        <a:solidFill>
          <a:srgbClr val="C0504D"/>
        </a:solidFill>
        <a:ln>
          <a:noFill/>
        </a:ln>
        <a:effectLst/>
      </dgm:spPr>
      <dgm:t>
        <a:bodyPr/>
        <a:lstStyle/>
        <a:p>
          <a:endParaRPr lang="en-GB" sz="2400" i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21EB9DB0-FAA5-43A7-82AC-8B132316E072}">
      <dgm:prSet phldrT="[文字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xfrm>
          <a:off x="4383971" y="3080107"/>
          <a:ext cx="3845300" cy="961325"/>
        </a:xfrm>
        <a:solidFill>
          <a:sysClr val="window" lastClr="FFFFFF"/>
        </a:solidFill>
        <a:ln w="25400" cap="flat" cmpd="sng" algn="ctr">
          <a:solidFill>
            <a:srgbClr val="4F81BD"/>
          </a:solidFill>
          <a:prstDash val="solid"/>
        </a:ln>
        <a:effectLst/>
      </dgm:spPr>
      <dgm:t>
        <a:bodyPr/>
        <a:lstStyle/>
        <a:p>
          <a:r>
            <a:rPr lang="zh-TW" altLang="en-US" sz="28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辨識是否有理由相信／懷疑兒童受虐待</a:t>
          </a:r>
          <a:endParaRPr lang="en-GB" sz="2800" i="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gm:t>
    </dgm:pt>
    <dgm:pt modelId="{1057FF73-4AAB-4598-9384-1F5CAA672C24}" type="parTrans" cxnId="{576605C6-D1B3-40BF-839F-5059E161E771}">
      <dgm:prSet/>
      <dgm:spPr/>
      <dgm:t>
        <a:bodyPr/>
        <a:lstStyle/>
        <a:p>
          <a:endParaRPr lang="en-GB" sz="2400" i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71B34989-138C-4383-916B-232FD2FEBF45}" type="sibTrans" cxnId="{576605C6-D1B3-40BF-839F-5059E161E771}">
      <dgm:prSet/>
      <dgm:spPr/>
      <dgm:t>
        <a:bodyPr/>
        <a:lstStyle/>
        <a:p>
          <a:endParaRPr lang="en-GB" sz="2400" i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C88BFFE1-BC6A-4234-839B-AEA7CE023F65}" type="pres">
      <dgm:prSet presAssocID="{081207A7-BB6F-478B-8CFC-A64E4F61598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8615054-38BF-48B0-A66F-706FA1F0E8A6}" type="pres">
      <dgm:prSet presAssocID="{0021866F-F13D-41BF-B28F-0537CE12134C}" presName="vertFlow" presStyleCnt="0"/>
      <dgm:spPr/>
    </dgm:pt>
    <dgm:pt modelId="{729270E7-5A48-48CD-9258-59349D6336C4}" type="pres">
      <dgm:prSet presAssocID="{0021866F-F13D-41BF-B28F-0537CE12134C}" presName="header" presStyleLbl="node1" presStyleIdx="0" presStyleCnt="2" custScaleY="149910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  <dgm:pt modelId="{08BDDE00-AD0C-41E0-9E57-7976BEC1B67C}" type="pres">
      <dgm:prSet presAssocID="{A147A3C7-C22A-426B-A901-D92626620DC9}" presName="parTrans" presStyleLbl="sibTrans2D1" presStyleIdx="0" presStyleCnt="4"/>
      <dgm:spPr>
        <a:prstGeom prst="rightArrow">
          <a:avLst>
            <a:gd name="adj1" fmla="val 66700"/>
            <a:gd name="adj2" fmla="val 50000"/>
          </a:avLst>
        </a:prstGeom>
      </dgm:spPr>
      <dgm:t>
        <a:bodyPr/>
        <a:lstStyle/>
        <a:p>
          <a:endParaRPr lang="en-GB"/>
        </a:p>
      </dgm:t>
    </dgm:pt>
    <dgm:pt modelId="{5E3C7C62-A75E-4DCC-91B3-53855EC206C7}" type="pres">
      <dgm:prSet presAssocID="{920DFD9B-C114-4F2B-9649-1C84F3FD7BE3}" presName="child" presStyleLbl="alignAccFollowNode1" presStyleIdx="0" presStyleCnt="4">
        <dgm:presLayoutVars>
          <dgm:chMax val="0"/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  <dgm:pt modelId="{F4EAF92A-E11A-4CB0-8A09-424DED865712}" type="pres">
      <dgm:prSet presAssocID="{36B88313-BAA7-4DE4-B0C2-D485B9438F97}" presName="sibTrans" presStyleLbl="sibTrans2D1" presStyleIdx="1" presStyleCnt="4"/>
      <dgm:spPr>
        <a:prstGeom prst="rightArrow">
          <a:avLst>
            <a:gd name="adj1" fmla="val 66700"/>
            <a:gd name="adj2" fmla="val 50000"/>
          </a:avLst>
        </a:prstGeom>
      </dgm:spPr>
      <dgm:t>
        <a:bodyPr/>
        <a:lstStyle/>
        <a:p>
          <a:endParaRPr lang="en-GB"/>
        </a:p>
      </dgm:t>
    </dgm:pt>
    <dgm:pt modelId="{526B6F5A-B7DF-40A0-8167-F8B48ECFAD23}" type="pres">
      <dgm:prSet presAssocID="{FC53B693-EBB4-4BA6-BDB2-856318054E45}" presName="child" presStyleLbl="alignAccFollowNode1" presStyleIdx="1" presStyleCnt="4">
        <dgm:presLayoutVars>
          <dgm:chMax val="0"/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  <dgm:pt modelId="{352A727E-A098-4998-91F8-B02D29F6D376}" type="pres">
      <dgm:prSet presAssocID="{0021866F-F13D-41BF-B28F-0537CE12134C}" presName="hSp" presStyleCnt="0"/>
      <dgm:spPr/>
    </dgm:pt>
    <dgm:pt modelId="{932A6C7D-F9AC-48BA-8F90-B5A3B202269F}" type="pres">
      <dgm:prSet presAssocID="{9A804664-4D87-44EA-B8D0-56781DFFE188}" presName="vertFlow" presStyleCnt="0"/>
      <dgm:spPr/>
    </dgm:pt>
    <dgm:pt modelId="{EFC706BE-3ACB-436E-A975-277A24B4BA31}" type="pres">
      <dgm:prSet presAssocID="{9A804664-4D87-44EA-B8D0-56781DFFE188}" presName="header" presStyleLbl="node1" presStyleIdx="1" presStyleCnt="2" custScaleY="149911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  <dgm:pt modelId="{1DDB0C4D-4C3B-4586-A7E0-0544F007BE9E}" type="pres">
      <dgm:prSet presAssocID="{DA1E4791-6B52-450D-A2BC-4707DA3E84D8}" presName="parTrans" presStyleLbl="sibTrans2D1" presStyleIdx="2" presStyleCnt="4"/>
      <dgm:spPr>
        <a:prstGeom prst="rightArrow">
          <a:avLst>
            <a:gd name="adj1" fmla="val 66700"/>
            <a:gd name="adj2" fmla="val 50000"/>
          </a:avLst>
        </a:prstGeom>
      </dgm:spPr>
      <dgm:t>
        <a:bodyPr/>
        <a:lstStyle/>
        <a:p>
          <a:endParaRPr lang="en-GB"/>
        </a:p>
      </dgm:t>
    </dgm:pt>
    <dgm:pt modelId="{C9513AD6-2D5D-456B-BEA0-E2F2BDD53972}" type="pres">
      <dgm:prSet presAssocID="{FF4D04A0-906A-4E01-97F8-86F651E34170}" presName="child" presStyleLbl="alignAccFollowNode1" presStyleIdx="2" presStyleCnt="4">
        <dgm:presLayoutVars>
          <dgm:chMax val="0"/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  <dgm:pt modelId="{240BEE69-1F53-48E2-B7C3-43344001B87E}" type="pres">
      <dgm:prSet presAssocID="{326F8961-6ACC-4AF1-ACD6-D32EB116CC92}" presName="sibTrans" presStyleLbl="sibTrans2D1" presStyleIdx="3" presStyleCnt="4"/>
      <dgm:spPr>
        <a:prstGeom prst="rightArrow">
          <a:avLst>
            <a:gd name="adj1" fmla="val 66700"/>
            <a:gd name="adj2" fmla="val 50000"/>
          </a:avLst>
        </a:prstGeom>
      </dgm:spPr>
      <dgm:t>
        <a:bodyPr/>
        <a:lstStyle/>
        <a:p>
          <a:endParaRPr lang="en-GB"/>
        </a:p>
      </dgm:t>
    </dgm:pt>
    <dgm:pt modelId="{549276A2-7662-4755-BDCC-4A141283492E}" type="pres">
      <dgm:prSet presAssocID="{21EB9DB0-FAA5-43A7-82AC-8B132316E072}" presName="child" presStyleLbl="alignAccFollowNode1" presStyleIdx="3" presStyleCnt="4">
        <dgm:presLayoutVars>
          <dgm:chMax val="0"/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n-GB"/>
        </a:p>
      </dgm:t>
    </dgm:pt>
  </dgm:ptLst>
  <dgm:cxnLst>
    <dgm:cxn modelId="{2FF68CE5-DC52-4355-9C47-547C9939C1AE}" type="presOf" srcId="{FF4D04A0-906A-4E01-97F8-86F651E34170}" destId="{C9513AD6-2D5D-456B-BEA0-E2F2BDD53972}" srcOrd="0" destOrd="0" presId="urn:microsoft.com/office/officeart/2005/8/layout/lProcess1"/>
    <dgm:cxn modelId="{576605C6-D1B3-40BF-839F-5059E161E771}" srcId="{9A804664-4D87-44EA-B8D0-56781DFFE188}" destId="{21EB9DB0-FAA5-43A7-82AC-8B132316E072}" srcOrd="1" destOrd="0" parTransId="{1057FF73-4AAB-4598-9384-1F5CAA672C24}" sibTransId="{71B34989-138C-4383-916B-232FD2FEBF45}"/>
    <dgm:cxn modelId="{79F71FAC-745D-4377-97DD-FC02D983A258}" type="presOf" srcId="{A147A3C7-C22A-426B-A901-D92626620DC9}" destId="{08BDDE00-AD0C-41E0-9E57-7976BEC1B67C}" srcOrd="0" destOrd="0" presId="urn:microsoft.com/office/officeart/2005/8/layout/lProcess1"/>
    <dgm:cxn modelId="{15D03E58-080C-478F-A405-2C9C5D2B4CAE}" type="presOf" srcId="{326F8961-6ACC-4AF1-ACD6-D32EB116CC92}" destId="{240BEE69-1F53-48E2-B7C3-43344001B87E}" srcOrd="0" destOrd="0" presId="urn:microsoft.com/office/officeart/2005/8/layout/lProcess1"/>
    <dgm:cxn modelId="{488F2755-865B-46E4-95AB-310C44BBA72A}" type="presOf" srcId="{0021866F-F13D-41BF-B28F-0537CE12134C}" destId="{729270E7-5A48-48CD-9258-59349D6336C4}" srcOrd="0" destOrd="0" presId="urn:microsoft.com/office/officeart/2005/8/layout/lProcess1"/>
    <dgm:cxn modelId="{8CE3D993-1311-4C4A-9775-586998B13DBC}" type="presOf" srcId="{9A804664-4D87-44EA-B8D0-56781DFFE188}" destId="{EFC706BE-3ACB-436E-A975-277A24B4BA31}" srcOrd="0" destOrd="0" presId="urn:microsoft.com/office/officeart/2005/8/layout/lProcess1"/>
    <dgm:cxn modelId="{AAB91DC4-6CD0-4D8D-97AB-440E72AA2E3F}" srcId="{0021866F-F13D-41BF-B28F-0537CE12134C}" destId="{FC53B693-EBB4-4BA6-BDB2-856318054E45}" srcOrd="1" destOrd="0" parTransId="{8E17DC01-F567-4A14-95B2-FEC9A5F72407}" sibTransId="{CCC369F6-B00C-45F1-9EC8-A78FF1FF25E6}"/>
    <dgm:cxn modelId="{7BF650C3-8B6C-4AEB-86E9-AC481E37E098}" srcId="{081207A7-BB6F-478B-8CFC-A64E4F61598C}" destId="{0021866F-F13D-41BF-B28F-0537CE12134C}" srcOrd="0" destOrd="0" parTransId="{FC54155F-CD2B-477D-B678-35316E08641B}" sibTransId="{F1C0353E-9639-4D31-8F1D-594C9561641D}"/>
    <dgm:cxn modelId="{6CA9DAB9-6D4C-4792-94EB-F23501DC3A39}" type="presOf" srcId="{FC53B693-EBB4-4BA6-BDB2-856318054E45}" destId="{526B6F5A-B7DF-40A0-8167-F8B48ECFAD23}" srcOrd="0" destOrd="0" presId="urn:microsoft.com/office/officeart/2005/8/layout/lProcess1"/>
    <dgm:cxn modelId="{9E23264E-4F88-47D0-A6A4-229FDF81B155}" type="presOf" srcId="{36B88313-BAA7-4DE4-B0C2-D485B9438F97}" destId="{F4EAF92A-E11A-4CB0-8A09-424DED865712}" srcOrd="0" destOrd="0" presId="urn:microsoft.com/office/officeart/2005/8/layout/lProcess1"/>
    <dgm:cxn modelId="{990C6203-4DE0-4481-A199-8836D46AB24F}" type="presOf" srcId="{21EB9DB0-FAA5-43A7-82AC-8B132316E072}" destId="{549276A2-7662-4755-BDCC-4A141283492E}" srcOrd="0" destOrd="0" presId="urn:microsoft.com/office/officeart/2005/8/layout/lProcess1"/>
    <dgm:cxn modelId="{715ABD3B-4F1F-4BE5-A24D-1D3D4AA60A43}" type="presOf" srcId="{DA1E4791-6B52-450D-A2BC-4707DA3E84D8}" destId="{1DDB0C4D-4C3B-4586-A7E0-0544F007BE9E}" srcOrd="0" destOrd="0" presId="urn:microsoft.com/office/officeart/2005/8/layout/lProcess1"/>
    <dgm:cxn modelId="{8A8DDB7D-92EC-4FAB-853D-33DC42D017FD}" type="presOf" srcId="{920DFD9B-C114-4F2B-9649-1C84F3FD7BE3}" destId="{5E3C7C62-A75E-4DCC-91B3-53855EC206C7}" srcOrd="0" destOrd="0" presId="urn:microsoft.com/office/officeart/2005/8/layout/lProcess1"/>
    <dgm:cxn modelId="{AF5D1643-9EBA-4153-89F0-B84B06808ABD}" srcId="{081207A7-BB6F-478B-8CFC-A64E4F61598C}" destId="{9A804664-4D87-44EA-B8D0-56781DFFE188}" srcOrd="1" destOrd="0" parTransId="{901320E7-53F6-4835-BEA3-EEE6B560CAE0}" sibTransId="{6AE71AE7-2265-4A2B-A195-C9FCE18AB16F}"/>
    <dgm:cxn modelId="{9AC2FEEF-F984-4E87-A3E3-04E8588F19AC}" srcId="{0021866F-F13D-41BF-B28F-0537CE12134C}" destId="{920DFD9B-C114-4F2B-9649-1C84F3FD7BE3}" srcOrd="0" destOrd="0" parTransId="{A147A3C7-C22A-426B-A901-D92626620DC9}" sibTransId="{36B88313-BAA7-4DE4-B0C2-D485B9438F97}"/>
    <dgm:cxn modelId="{3394395D-6359-4BCC-B795-91F8FB9D0FFC}" type="presOf" srcId="{081207A7-BB6F-478B-8CFC-A64E4F61598C}" destId="{C88BFFE1-BC6A-4234-839B-AEA7CE023F65}" srcOrd="0" destOrd="0" presId="urn:microsoft.com/office/officeart/2005/8/layout/lProcess1"/>
    <dgm:cxn modelId="{0F8FF290-AA78-4B02-8685-78C71C212DF6}" srcId="{9A804664-4D87-44EA-B8D0-56781DFFE188}" destId="{FF4D04A0-906A-4E01-97F8-86F651E34170}" srcOrd="0" destOrd="0" parTransId="{DA1E4791-6B52-450D-A2BC-4707DA3E84D8}" sibTransId="{326F8961-6ACC-4AF1-ACD6-D32EB116CC92}"/>
    <dgm:cxn modelId="{6242829C-E8BD-43A4-AD2C-2006583A5675}" type="presParOf" srcId="{C88BFFE1-BC6A-4234-839B-AEA7CE023F65}" destId="{68615054-38BF-48B0-A66F-706FA1F0E8A6}" srcOrd="0" destOrd="0" presId="urn:microsoft.com/office/officeart/2005/8/layout/lProcess1"/>
    <dgm:cxn modelId="{0CD279C4-8E82-4DD7-8AAE-97688E41F117}" type="presParOf" srcId="{68615054-38BF-48B0-A66F-706FA1F0E8A6}" destId="{729270E7-5A48-48CD-9258-59349D6336C4}" srcOrd="0" destOrd="0" presId="urn:microsoft.com/office/officeart/2005/8/layout/lProcess1"/>
    <dgm:cxn modelId="{61ACF93C-92FE-4F63-A078-A6F096F2C12D}" type="presParOf" srcId="{68615054-38BF-48B0-A66F-706FA1F0E8A6}" destId="{08BDDE00-AD0C-41E0-9E57-7976BEC1B67C}" srcOrd="1" destOrd="0" presId="urn:microsoft.com/office/officeart/2005/8/layout/lProcess1"/>
    <dgm:cxn modelId="{572BE415-ABA5-41A3-B81F-C4805B395434}" type="presParOf" srcId="{68615054-38BF-48B0-A66F-706FA1F0E8A6}" destId="{5E3C7C62-A75E-4DCC-91B3-53855EC206C7}" srcOrd="2" destOrd="0" presId="urn:microsoft.com/office/officeart/2005/8/layout/lProcess1"/>
    <dgm:cxn modelId="{B4070E27-C3D0-4E82-992B-0298315CBF64}" type="presParOf" srcId="{68615054-38BF-48B0-A66F-706FA1F0E8A6}" destId="{F4EAF92A-E11A-4CB0-8A09-424DED865712}" srcOrd="3" destOrd="0" presId="urn:microsoft.com/office/officeart/2005/8/layout/lProcess1"/>
    <dgm:cxn modelId="{2F308A80-5F41-4CA5-B66E-F601385DC9A6}" type="presParOf" srcId="{68615054-38BF-48B0-A66F-706FA1F0E8A6}" destId="{526B6F5A-B7DF-40A0-8167-F8B48ECFAD23}" srcOrd="4" destOrd="0" presId="urn:microsoft.com/office/officeart/2005/8/layout/lProcess1"/>
    <dgm:cxn modelId="{E3E5AE97-0D63-438B-B61E-E747D878CA7B}" type="presParOf" srcId="{C88BFFE1-BC6A-4234-839B-AEA7CE023F65}" destId="{352A727E-A098-4998-91F8-B02D29F6D376}" srcOrd="1" destOrd="0" presId="urn:microsoft.com/office/officeart/2005/8/layout/lProcess1"/>
    <dgm:cxn modelId="{306904AA-2B16-4DA8-98F7-B4FAEFE86B02}" type="presParOf" srcId="{C88BFFE1-BC6A-4234-839B-AEA7CE023F65}" destId="{932A6C7D-F9AC-48BA-8F90-B5A3B202269F}" srcOrd="2" destOrd="0" presId="urn:microsoft.com/office/officeart/2005/8/layout/lProcess1"/>
    <dgm:cxn modelId="{B4B9880A-B0AC-461F-B139-8C2124CAAAA4}" type="presParOf" srcId="{932A6C7D-F9AC-48BA-8F90-B5A3B202269F}" destId="{EFC706BE-3ACB-436E-A975-277A24B4BA31}" srcOrd="0" destOrd="0" presId="urn:microsoft.com/office/officeart/2005/8/layout/lProcess1"/>
    <dgm:cxn modelId="{F3D9F1CB-5F39-4042-8A8C-FCF3588BC3F4}" type="presParOf" srcId="{932A6C7D-F9AC-48BA-8F90-B5A3B202269F}" destId="{1DDB0C4D-4C3B-4586-A7E0-0544F007BE9E}" srcOrd="1" destOrd="0" presId="urn:microsoft.com/office/officeart/2005/8/layout/lProcess1"/>
    <dgm:cxn modelId="{F8C33967-8BA4-40FC-86D4-50C43DC6E823}" type="presParOf" srcId="{932A6C7D-F9AC-48BA-8F90-B5A3B202269F}" destId="{C9513AD6-2D5D-456B-BEA0-E2F2BDD53972}" srcOrd="2" destOrd="0" presId="urn:microsoft.com/office/officeart/2005/8/layout/lProcess1"/>
    <dgm:cxn modelId="{0F5C0582-E0BE-47F0-A897-D1454B0C3842}" type="presParOf" srcId="{932A6C7D-F9AC-48BA-8F90-B5A3B202269F}" destId="{240BEE69-1F53-48E2-B7C3-43344001B87E}" srcOrd="3" destOrd="0" presId="urn:microsoft.com/office/officeart/2005/8/layout/lProcess1"/>
    <dgm:cxn modelId="{E92AAD96-695E-4AAD-B23F-BF59B6E7B284}" type="presParOf" srcId="{932A6C7D-F9AC-48BA-8F90-B5A3B202269F}" destId="{549276A2-7662-4755-BDCC-4A141283492E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82F22C-88EA-4734-A901-B2894F89879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3F111A39-CD98-4050-B9B0-E3D24B4FA185}">
      <dgm:prSet phldrT="[文字]" custT="1"/>
      <dgm:spPr>
        <a:gradFill rotWithShape="0">
          <a:gsLst>
            <a:gs pos="88000">
              <a:srgbClr val="92D050">
                <a:alpha val="70000"/>
              </a:srgbClr>
            </a:gs>
            <a:gs pos="100000">
              <a:srgbClr val="92D050"/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>
          <a:solidFill>
            <a:srgbClr val="FF0000"/>
          </a:solidFill>
        </a:ln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zh-TW" sz="4400" b="1" dirty="0" smtClean="0">
              <a:solidFill>
                <a:srgbClr val="7030A0"/>
              </a:solidFill>
              <a:latin typeface="+mn-ea"/>
              <a:ea typeface="+mn-ea"/>
            </a:rPr>
            <a:t>初步評估個案</a:t>
          </a:r>
          <a:endParaRPr lang="en-GB" sz="4400" dirty="0"/>
        </a:p>
      </dgm:t>
    </dgm:pt>
    <dgm:pt modelId="{8629B0A3-6A96-4BB6-AACF-AA3E7D1BBB35}" type="parTrans" cxnId="{AACBE530-F1FF-46FC-8D11-16318F76547E}">
      <dgm:prSet/>
      <dgm:spPr/>
      <dgm:t>
        <a:bodyPr/>
        <a:lstStyle/>
        <a:p>
          <a:endParaRPr lang="en-GB" sz="2000"/>
        </a:p>
      </dgm:t>
    </dgm:pt>
    <dgm:pt modelId="{865963E3-3CDC-4DF2-9A8B-1BEA22F08B33}" type="sibTrans" cxnId="{AACBE530-F1FF-46FC-8D11-16318F76547E}">
      <dgm:prSet custT="1"/>
      <dgm:spPr>
        <a:solidFill>
          <a:srgbClr val="FF0000"/>
        </a:solidFill>
      </dgm:spPr>
      <dgm:t>
        <a:bodyPr/>
        <a:lstStyle/>
        <a:p>
          <a:endParaRPr lang="en-GB" sz="2800"/>
        </a:p>
      </dgm:t>
    </dgm:pt>
    <dgm:pt modelId="{B80D5BA2-5E18-409F-A05E-30E8150F6F2C}">
      <dgm:prSet phldrT="[文字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chemeClr val="accent5">
                <a:tint val="50000"/>
                <a:satMod val="300000"/>
              </a:schemeClr>
            </a:gs>
            <a:gs pos="32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</a:gradFill>
        <a:ln/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4400" b="1" dirty="0" smtClean="0">
              <a:solidFill>
                <a:srgbClr val="7030A0"/>
              </a:solidFill>
              <a:latin typeface="+mn-ea"/>
              <a:ea typeface="+mn-ea"/>
            </a:rPr>
            <a:t>適當處理</a:t>
          </a:r>
          <a:endParaRPr lang="en-GB" sz="4400" dirty="0"/>
        </a:p>
      </dgm:t>
    </dgm:pt>
    <dgm:pt modelId="{5A8FA236-B09A-4597-8187-E06FFEEFCBE2}" type="parTrans" cxnId="{E8A2CE17-72D0-4E90-BE8A-72B69AF62625}">
      <dgm:prSet/>
      <dgm:spPr/>
      <dgm:t>
        <a:bodyPr/>
        <a:lstStyle/>
        <a:p>
          <a:endParaRPr lang="en-GB" sz="2000"/>
        </a:p>
      </dgm:t>
    </dgm:pt>
    <dgm:pt modelId="{9A778475-A26B-44F6-B589-EE48516D29C3}" type="sibTrans" cxnId="{E8A2CE17-72D0-4E90-BE8A-72B69AF62625}">
      <dgm:prSet/>
      <dgm:spPr/>
      <dgm:t>
        <a:bodyPr/>
        <a:lstStyle/>
        <a:p>
          <a:endParaRPr lang="en-GB" sz="2000"/>
        </a:p>
      </dgm:t>
    </dgm:pt>
    <dgm:pt modelId="{B59176D2-CE70-4B85-86CB-38B145A7A3F1}">
      <dgm:prSet phldrT="[文字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4400" b="1" dirty="0" smtClean="0">
              <a:solidFill>
                <a:srgbClr val="9900CC"/>
              </a:solidFill>
            </a:rPr>
            <a:t>識別可能受虐待的兒童</a:t>
          </a:r>
          <a:endParaRPr lang="en-GB" sz="4400" b="1" dirty="0">
            <a:solidFill>
              <a:srgbClr val="9900CC"/>
            </a:solidFill>
          </a:endParaRPr>
        </a:p>
      </dgm:t>
    </dgm:pt>
    <dgm:pt modelId="{5578246B-72BA-4EC5-9FF7-D054EDD2FB47}" type="parTrans" cxnId="{25F91ACD-09C3-4538-A153-8CA35FF62F00}">
      <dgm:prSet/>
      <dgm:spPr/>
      <dgm:t>
        <a:bodyPr/>
        <a:lstStyle/>
        <a:p>
          <a:endParaRPr lang="zh-HK" altLang="en-US"/>
        </a:p>
      </dgm:t>
    </dgm:pt>
    <dgm:pt modelId="{049DDB60-69B6-43B5-980B-4D6CD4F938EA}" type="sibTrans" cxnId="{25F91ACD-09C3-4538-A153-8CA35FF62F00}">
      <dgm:prSet/>
      <dgm:spPr>
        <a:solidFill>
          <a:srgbClr val="FF0000"/>
        </a:solidFill>
      </dgm:spPr>
      <dgm:t>
        <a:bodyPr/>
        <a:lstStyle/>
        <a:p>
          <a:endParaRPr lang="zh-HK" altLang="en-US"/>
        </a:p>
      </dgm:t>
    </dgm:pt>
    <dgm:pt modelId="{5C687656-81D1-45F5-BF22-66D62890495E}" type="pres">
      <dgm:prSet presAssocID="{5D82F22C-88EA-4734-A901-B2894F898791}" presName="linearFlow" presStyleCnt="0">
        <dgm:presLayoutVars>
          <dgm:resizeHandles val="exact"/>
        </dgm:presLayoutVars>
      </dgm:prSet>
      <dgm:spPr/>
    </dgm:pt>
    <dgm:pt modelId="{5F7B9922-119E-4140-8D6B-E58D5743FC56}" type="pres">
      <dgm:prSet presAssocID="{B59176D2-CE70-4B85-86CB-38B145A7A3F1}" presName="node" presStyleLbl="node1" presStyleIdx="0" presStyleCnt="3" custScaleX="217909" custLinFactNeighborX="3717" custLinFactNeighborY="-195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D15D6251-D2E5-47DD-97F0-EEAF8D6F3CBE}" type="pres">
      <dgm:prSet presAssocID="{049DDB60-69B6-43B5-980B-4D6CD4F938EA}" presName="sibTrans" presStyleLbl="sibTrans2D1" presStyleIdx="0" presStyleCnt="2"/>
      <dgm:spPr/>
      <dgm:t>
        <a:bodyPr/>
        <a:lstStyle/>
        <a:p>
          <a:endParaRPr lang="en-GB"/>
        </a:p>
      </dgm:t>
    </dgm:pt>
    <dgm:pt modelId="{355F679C-7F93-4616-9F7A-0598E6A9AD16}" type="pres">
      <dgm:prSet presAssocID="{049DDB60-69B6-43B5-980B-4D6CD4F938EA}" presName="connectorText" presStyleLbl="sibTrans2D1" presStyleIdx="0" presStyleCnt="2"/>
      <dgm:spPr/>
      <dgm:t>
        <a:bodyPr/>
        <a:lstStyle/>
        <a:p>
          <a:endParaRPr lang="en-GB"/>
        </a:p>
      </dgm:t>
    </dgm:pt>
    <dgm:pt modelId="{88042E80-5EB3-4761-AA3C-B149D8F94886}" type="pres">
      <dgm:prSet presAssocID="{3F111A39-CD98-4050-B9B0-E3D24B4FA185}" presName="node" presStyleLbl="node1" presStyleIdx="1" presStyleCnt="3" custScaleX="217909" custLinFactNeighborY="-1057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7B9D57B-5912-48FC-BA05-723EFE8CEC88}" type="pres">
      <dgm:prSet presAssocID="{865963E3-3CDC-4DF2-9A8B-1BEA22F08B33}" presName="sibTrans" presStyleLbl="sibTrans2D1" presStyleIdx="1" presStyleCnt="2"/>
      <dgm:spPr/>
      <dgm:t>
        <a:bodyPr/>
        <a:lstStyle/>
        <a:p>
          <a:endParaRPr lang="en-GB"/>
        </a:p>
      </dgm:t>
    </dgm:pt>
    <dgm:pt modelId="{37D15F49-1BB7-42F8-973E-ED97EC3D1B71}" type="pres">
      <dgm:prSet presAssocID="{865963E3-3CDC-4DF2-9A8B-1BEA22F08B33}" presName="connectorText" presStyleLbl="sibTrans2D1" presStyleIdx="1" presStyleCnt="2"/>
      <dgm:spPr/>
      <dgm:t>
        <a:bodyPr/>
        <a:lstStyle/>
        <a:p>
          <a:endParaRPr lang="en-GB"/>
        </a:p>
      </dgm:t>
    </dgm:pt>
    <dgm:pt modelId="{2974A8E2-7FCF-4FE9-ADDA-C49A31E254A3}" type="pres">
      <dgm:prSet presAssocID="{B80D5BA2-5E18-409F-A05E-30E8150F6F2C}" presName="node" presStyleLbl="node1" presStyleIdx="2" presStyleCnt="3" custScaleX="217909" custLinFactNeighborX="-2506" custLinFactNeighborY="-1315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C5971D9-C5B0-4758-8FB8-33CD6D11CCDA}" type="presOf" srcId="{865963E3-3CDC-4DF2-9A8B-1BEA22F08B33}" destId="{57B9D57B-5912-48FC-BA05-723EFE8CEC88}" srcOrd="0" destOrd="0" presId="urn:microsoft.com/office/officeart/2005/8/layout/process2"/>
    <dgm:cxn modelId="{703A4845-E4B6-4D9F-BD82-68595753CA72}" type="presOf" srcId="{865963E3-3CDC-4DF2-9A8B-1BEA22F08B33}" destId="{37D15F49-1BB7-42F8-973E-ED97EC3D1B71}" srcOrd="1" destOrd="0" presId="urn:microsoft.com/office/officeart/2005/8/layout/process2"/>
    <dgm:cxn modelId="{B965727D-95DE-4249-A0DA-C950EE2753D8}" type="presOf" srcId="{B80D5BA2-5E18-409F-A05E-30E8150F6F2C}" destId="{2974A8E2-7FCF-4FE9-ADDA-C49A31E254A3}" srcOrd="0" destOrd="0" presId="urn:microsoft.com/office/officeart/2005/8/layout/process2"/>
    <dgm:cxn modelId="{ACD49222-C979-473B-9499-594AA5991A7B}" type="presOf" srcId="{049DDB60-69B6-43B5-980B-4D6CD4F938EA}" destId="{355F679C-7F93-4616-9F7A-0598E6A9AD16}" srcOrd="1" destOrd="0" presId="urn:microsoft.com/office/officeart/2005/8/layout/process2"/>
    <dgm:cxn modelId="{AACBE530-F1FF-46FC-8D11-16318F76547E}" srcId="{5D82F22C-88EA-4734-A901-B2894F898791}" destId="{3F111A39-CD98-4050-B9B0-E3D24B4FA185}" srcOrd="1" destOrd="0" parTransId="{8629B0A3-6A96-4BB6-AACF-AA3E7D1BBB35}" sibTransId="{865963E3-3CDC-4DF2-9A8B-1BEA22F08B33}"/>
    <dgm:cxn modelId="{4392814B-30F3-4841-80E2-505B84A6B40D}" type="presOf" srcId="{B59176D2-CE70-4B85-86CB-38B145A7A3F1}" destId="{5F7B9922-119E-4140-8D6B-E58D5743FC56}" srcOrd="0" destOrd="0" presId="urn:microsoft.com/office/officeart/2005/8/layout/process2"/>
    <dgm:cxn modelId="{30021DC3-AE6C-41CD-877F-1CB4F7451353}" type="presOf" srcId="{3F111A39-CD98-4050-B9B0-E3D24B4FA185}" destId="{88042E80-5EB3-4761-AA3C-B149D8F94886}" srcOrd="0" destOrd="0" presId="urn:microsoft.com/office/officeart/2005/8/layout/process2"/>
    <dgm:cxn modelId="{759A6258-A2E9-425C-AB31-AC5386CD37C5}" type="presOf" srcId="{5D82F22C-88EA-4734-A901-B2894F898791}" destId="{5C687656-81D1-45F5-BF22-66D62890495E}" srcOrd="0" destOrd="0" presId="urn:microsoft.com/office/officeart/2005/8/layout/process2"/>
    <dgm:cxn modelId="{0231E294-4128-4EEF-AB3F-9C75586AE99D}" type="presOf" srcId="{049DDB60-69B6-43B5-980B-4D6CD4F938EA}" destId="{D15D6251-D2E5-47DD-97F0-EEAF8D6F3CBE}" srcOrd="0" destOrd="0" presId="urn:microsoft.com/office/officeart/2005/8/layout/process2"/>
    <dgm:cxn modelId="{25F91ACD-09C3-4538-A153-8CA35FF62F00}" srcId="{5D82F22C-88EA-4734-A901-B2894F898791}" destId="{B59176D2-CE70-4B85-86CB-38B145A7A3F1}" srcOrd="0" destOrd="0" parTransId="{5578246B-72BA-4EC5-9FF7-D054EDD2FB47}" sibTransId="{049DDB60-69B6-43B5-980B-4D6CD4F938EA}"/>
    <dgm:cxn modelId="{E8A2CE17-72D0-4E90-BE8A-72B69AF62625}" srcId="{5D82F22C-88EA-4734-A901-B2894F898791}" destId="{B80D5BA2-5E18-409F-A05E-30E8150F6F2C}" srcOrd="2" destOrd="0" parTransId="{5A8FA236-B09A-4597-8187-E06FFEEFCBE2}" sibTransId="{9A778475-A26B-44F6-B589-EE48516D29C3}"/>
    <dgm:cxn modelId="{2FF5C49F-0895-49A5-A39C-3912DB62FF29}" type="presParOf" srcId="{5C687656-81D1-45F5-BF22-66D62890495E}" destId="{5F7B9922-119E-4140-8D6B-E58D5743FC56}" srcOrd="0" destOrd="0" presId="urn:microsoft.com/office/officeart/2005/8/layout/process2"/>
    <dgm:cxn modelId="{70F0CF82-3F0A-4D09-AF39-C61811BB223C}" type="presParOf" srcId="{5C687656-81D1-45F5-BF22-66D62890495E}" destId="{D15D6251-D2E5-47DD-97F0-EEAF8D6F3CBE}" srcOrd="1" destOrd="0" presId="urn:microsoft.com/office/officeart/2005/8/layout/process2"/>
    <dgm:cxn modelId="{6F305AE8-33E5-443C-953D-483BB4FC74A2}" type="presParOf" srcId="{D15D6251-D2E5-47DD-97F0-EEAF8D6F3CBE}" destId="{355F679C-7F93-4616-9F7A-0598E6A9AD16}" srcOrd="0" destOrd="0" presId="urn:microsoft.com/office/officeart/2005/8/layout/process2"/>
    <dgm:cxn modelId="{D1957CF1-405A-4BB7-B091-414D767A2EFC}" type="presParOf" srcId="{5C687656-81D1-45F5-BF22-66D62890495E}" destId="{88042E80-5EB3-4761-AA3C-B149D8F94886}" srcOrd="2" destOrd="0" presId="urn:microsoft.com/office/officeart/2005/8/layout/process2"/>
    <dgm:cxn modelId="{997D6D90-3226-4F43-89AD-31B31645CFC2}" type="presParOf" srcId="{5C687656-81D1-45F5-BF22-66D62890495E}" destId="{57B9D57B-5912-48FC-BA05-723EFE8CEC88}" srcOrd="3" destOrd="0" presId="urn:microsoft.com/office/officeart/2005/8/layout/process2"/>
    <dgm:cxn modelId="{F52A279B-48EB-4356-B11F-D865D8FED63C}" type="presParOf" srcId="{57B9D57B-5912-48FC-BA05-723EFE8CEC88}" destId="{37D15F49-1BB7-42F8-973E-ED97EC3D1B71}" srcOrd="0" destOrd="0" presId="urn:microsoft.com/office/officeart/2005/8/layout/process2"/>
    <dgm:cxn modelId="{F17A23B4-78EC-4C18-9296-C054EF2673B3}" type="presParOf" srcId="{5C687656-81D1-45F5-BF22-66D62890495E}" destId="{2974A8E2-7FCF-4FE9-ADDA-C49A31E254A3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82F22C-88EA-4734-A901-B2894F898791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3F111A39-CD98-4050-B9B0-E3D24B4FA185}">
      <dgm:prSet phldrT="[文字]" custT="1"/>
      <dgm:spPr>
        <a:solidFill>
          <a:srgbClr val="92D050">
            <a:alpha val="50000"/>
          </a:srgbClr>
        </a:solidFill>
        <a:ln>
          <a:solidFill>
            <a:srgbClr val="FF0000"/>
          </a:solidFill>
        </a:ln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zh-TW" sz="4400" b="1" dirty="0" smtClean="0">
              <a:solidFill>
                <a:srgbClr val="7030A0"/>
              </a:solidFill>
              <a:latin typeface="+mn-ea"/>
              <a:ea typeface="+mn-ea"/>
            </a:rPr>
            <a:t>初步評估個案</a:t>
          </a:r>
          <a:endParaRPr lang="en-GB" sz="4400" dirty="0"/>
        </a:p>
      </dgm:t>
    </dgm:pt>
    <dgm:pt modelId="{8629B0A3-6A96-4BB6-AACF-AA3E7D1BBB35}" type="parTrans" cxnId="{AACBE530-F1FF-46FC-8D11-16318F76547E}">
      <dgm:prSet/>
      <dgm:spPr/>
      <dgm:t>
        <a:bodyPr/>
        <a:lstStyle/>
        <a:p>
          <a:endParaRPr lang="en-GB" sz="2000"/>
        </a:p>
      </dgm:t>
    </dgm:pt>
    <dgm:pt modelId="{865963E3-3CDC-4DF2-9A8B-1BEA22F08B33}" type="sibTrans" cxnId="{AACBE530-F1FF-46FC-8D11-16318F76547E}">
      <dgm:prSet custT="1"/>
      <dgm:spPr>
        <a:solidFill>
          <a:srgbClr val="FF0000"/>
        </a:solidFill>
      </dgm:spPr>
      <dgm:t>
        <a:bodyPr/>
        <a:lstStyle/>
        <a:p>
          <a:endParaRPr lang="en-GB" sz="2800"/>
        </a:p>
      </dgm:t>
    </dgm:pt>
    <dgm:pt modelId="{B80D5BA2-5E18-409F-A05E-30E8150F6F2C}">
      <dgm:prSet phldrT="[文字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4400" b="1" dirty="0" smtClean="0">
              <a:solidFill>
                <a:srgbClr val="7030A0"/>
              </a:solidFill>
              <a:latin typeface="+mn-ea"/>
              <a:ea typeface="+mn-ea"/>
            </a:rPr>
            <a:t>適當處理</a:t>
          </a:r>
          <a:endParaRPr lang="en-GB" sz="4400" dirty="0"/>
        </a:p>
      </dgm:t>
    </dgm:pt>
    <dgm:pt modelId="{5A8FA236-B09A-4597-8187-E06FFEEFCBE2}" type="parTrans" cxnId="{E8A2CE17-72D0-4E90-BE8A-72B69AF62625}">
      <dgm:prSet/>
      <dgm:spPr/>
      <dgm:t>
        <a:bodyPr/>
        <a:lstStyle/>
        <a:p>
          <a:endParaRPr lang="en-GB" sz="2000"/>
        </a:p>
      </dgm:t>
    </dgm:pt>
    <dgm:pt modelId="{9A778475-A26B-44F6-B589-EE48516D29C3}" type="sibTrans" cxnId="{E8A2CE17-72D0-4E90-BE8A-72B69AF62625}">
      <dgm:prSet/>
      <dgm:spPr/>
      <dgm:t>
        <a:bodyPr/>
        <a:lstStyle/>
        <a:p>
          <a:endParaRPr lang="en-GB" sz="2000"/>
        </a:p>
      </dgm:t>
    </dgm:pt>
    <dgm:pt modelId="{5C687656-81D1-45F5-BF22-66D62890495E}" type="pres">
      <dgm:prSet presAssocID="{5D82F22C-88EA-4734-A901-B2894F898791}" presName="linearFlow" presStyleCnt="0">
        <dgm:presLayoutVars>
          <dgm:resizeHandles val="exact"/>
        </dgm:presLayoutVars>
      </dgm:prSet>
      <dgm:spPr/>
    </dgm:pt>
    <dgm:pt modelId="{88042E80-5EB3-4761-AA3C-B149D8F94886}" type="pres">
      <dgm:prSet presAssocID="{3F111A39-CD98-4050-B9B0-E3D24B4FA185}" presName="node" presStyleLbl="node1" presStyleIdx="0" presStyleCnt="2" custScaleX="217909" custLinFactNeighborY="-1020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7B9D57B-5912-48FC-BA05-723EFE8CEC88}" type="pres">
      <dgm:prSet presAssocID="{865963E3-3CDC-4DF2-9A8B-1BEA22F08B33}" presName="sibTrans" presStyleLbl="sibTrans2D1" presStyleIdx="0" presStyleCnt="1"/>
      <dgm:spPr/>
      <dgm:t>
        <a:bodyPr/>
        <a:lstStyle/>
        <a:p>
          <a:endParaRPr lang="en-GB"/>
        </a:p>
      </dgm:t>
    </dgm:pt>
    <dgm:pt modelId="{37D15F49-1BB7-42F8-973E-ED97EC3D1B71}" type="pres">
      <dgm:prSet presAssocID="{865963E3-3CDC-4DF2-9A8B-1BEA22F08B33}" presName="connectorText" presStyleLbl="sibTrans2D1" presStyleIdx="0" presStyleCnt="1"/>
      <dgm:spPr/>
      <dgm:t>
        <a:bodyPr/>
        <a:lstStyle/>
        <a:p>
          <a:endParaRPr lang="en-GB"/>
        </a:p>
      </dgm:t>
    </dgm:pt>
    <dgm:pt modelId="{2974A8E2-7FCF-4FE9-ADDA-C49A31E254A3}" type="pres">
      <dgm:prSet presAssocID="{B80D5BA2-5E18-409F-A05E-30E8150F6F2C}" presName="node" presStyleLbl="node1" presStyleIdx="1" presStyleCnt="2" custScaleX="21790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8E67234-C626-4BC6-B178-6BECFBB2BE03}" type="presOf" srcId="{3F111A39-CD98-4050-B9B0-E3D24B4FA185}" destId="{88042E80-5EB3-4761-AA3C-B149D8F94886}" srcOrd="0" destOrd="0" presId="urn:microsoft.com/office/officeart/2005/8/layout/process2"/>
    <dgm:cxn modelId="{AACBE530-F1FF-46FC-8D11-16318F76547E}" srcId="{5D82F22C-88EA-4734-A901-B2894F898791}" destId="{3F111A39-CD98-4050-B9B0-E3D24B4FA185}" srcOrd="0" destOrd="0" parTransId="{8629B0A3-6A96-4BB6-AACF-AA3E7D1BBB35}" sibTransId="{865963E3-3CDC-4DF2-9A8B-1BEA22F08B33}"/>
    <dgm:cxn modelId="{D91BFFBC-6DAD-46FA-9974-D94724E74A85}" type="presOf" srcId="{5D82F22C-88EA-4734-A901-B2894F898791}" destId="{5C687656-81D1-45F5-BF22-66D62890495E}" srcOrd="0" destOrd="0" presId="urn:microsoft.com/office/officeart/2005/8/layout/process2"/>
    <dgm:cxn modelId="{E8E9CA49-6D3D-4198-8D16-CC432DCA9BB5}" type="presOf" srcId="{865963E3-3CDC-4DF2-9A8B-1BEA22F08B33}" destId="{57B9D57B-5912-48FC-BA05-723EFE8CEC88}" srcOrd="0" destOrd="0" presId="urn:microsoft.com/office/officeart/2005/8/layout/process2"/>
    <dgm:cxn modelId="{27D119E3-D0DB-4932-A4BE-2D0767FFAA14}" type="presOf" srcId="{B80D5BA2-5E18-409F-A05E-30E8150F6F2C}" destId="{2974A8E2-7FCF-4FE9-ADDA-C49A31E254A3}" srcOrd="0" destOrd="0" presId="urn:microsoft.com/office/officeart/2005/8/layout/process2"/>
    <dgm:cxn modelId="{0D53F2CE-6FC9-4818-9F4B-7F6ACB86F463}" type="presOf" srcId="{865963E3-3CDC-4DF2-9A8B-1BEA22F08B33}" destId="{37D15F49-1BB7-42F8-973E-ED97EC3D1B71}" srcOrd="1" destOrd="0" presId="urn:microsoft.com/office/officeart/2005/8/layout/process2"/>
    <dgm:cxn modelId="{E8A2CE17-72D0-4E90-BE8A-72B69AF62625}" srcId="{5D82F22C-88EA-4734-A901-B2894F898791}" destId="{B80D5BA2-5E18-409F-A05E-30E8150F6F2C}" srcOrd="1" destOrd="0" parTransId="{5A8FA236-B09A-4597-8187-E06FFEEFCBE2}" sibTransId="{9A778475-A26B-44F6-B589-EE48516D29C3}"/>
    <dgm:cxn modelId="{2600012A-8C24-4A26-B6D5-CE008BD1A2BB}" type="presParOf" srcId="{5C687656-81D1-45F5-BF22-66D62890495E}" destId="{88042E80-5EB3-4761-AA3C-B149D8F94886}" srcOrd="0" destOrd="0" presId="urn:microsoft.com/office/officeart/2005/8/layout/process2"/>
    <dgm:cxn modelId="{6352A085-9123-4C6A-9FC5-FA7FCB3A1105}" type="presParOf" srcId="{5C687656-81D1-45F5-BF22-66D62890495E}" destId="{57B9D57B-5912-48FC-BA05-723EFE8CEC88}" srcOrd="1" destOrd="0" presId="urn:microsoft.com/office/officeart/2005/8/layout/process2"/>
    <dgm:cxn modelId="{AFFF2C4B-F582-483C-81B9-6C68A1C24D51}" type="presParOf" srcId="{57B9D57B-5912-48FC-BA05-723EFE8CEC88}" destId="{37D15F49-1BB7-42F8-973E-ED97EC3D1B71}" srcOrd="0" destOrd="0" presId="urn:microsoft.com/office/officeart/2005/8/layout/process2"/>
    <dgm:cxn modelId="{B8276DC1-EF2D-4072-A8A1-0B712936E57D}" type="presParOf" srcId="{5C687656-81D1-45F5-BF22-66D62890495E}" destId="{2974A8E2-7FCF-4FE9-ADDA-C49A31E254A3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80D8DCB-6902-438F-93A8-694291F2B467}" type="doc">
      <dgm:prSet loTypeId="urn:microsoft.com/office/officeart/2005/8/layout/arrow1" loCatId="relationship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GB"/>
        </a:p>
      </dgm:t>
    </dgm:pt>
    <dgm:pt modelId="{2FE2A862-A883-4855-ACAD-20C7F34FD1C2}" type="pres">
      <dgm:prSet presAssocID="{C80D8DCB-6902-438F-93A8-694291F2B46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29680983-099B-4AD4-B5D1-F04981419C13}" type="presOf" srcId="{C80D8DCB-6902-438F-93A8-694291F2B467}" destId="{2FE2A862-A883-4855-ACAD-20C7F34FD1C2}" srcOrd="0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2863F80-58A1-4DA6-8A57-E38CDE525C07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1A75750-FCC7-4072-B79D-4C49F173EAE3}">
      <dgm:prSet phldrT="[文字]" custT="1"/>
      <dgm:spPr>
        <a:solidFill>
          <a:schemeClr val="bg1"/>
        </a:solidFill>
        <a:ln w="38100">
          <a:solidFill>
            <a:srgbClr val="FF0000"/>
          </a:solidFill>
        </a:ln>
      </dgm:spPr>
      <dgm:t>
        <a:bodyPr/>
        <a:lstStyle/>
        <a:p>
          <a:r>
            <a:rPr lang="zh-TW" altLang="en-US" sz="3200" dirty="0">
              <a:solidFill>
                <a:srgbClr val="FF0000"/>
              </a:solidFill>
            </a:rPr>
            <a:t>保障兒童身心安全的決定及安排</a:t>
          </a:r>
          <a:endParaRPr lang="en-GB" sz="3200" dirty="0">
            <a:solidFill>
              <a:srgbClr val="FF0000"/>
            </a:solidFill>
          </a:endParaRPr>
        </a:p>
      </dgm:t>
    </dgm:pt>
    <dgm:pt modelId="{81C709A0-912A-439C-9798-FEB1DEB827AB}" type="parTrans" cxnId="{7F8C436C-FB21-49B0-9085-0684505FAC9B}">
      <dgm:prSet/>
      <dgm:spPr/>
      <dgm:t>
        <a:bodyPr/>
        <a:lstStyle/>
        <a:p>
          <a:endParaRPr lang="en-GB" sz="3600"/>
        </a:p>
      </dgm:t>
    </dgm:pt>
    <dgm:pt modelId="{5480D935-72B8-4925-86E5-25F188147A59}" type="sibTrans" cxnId="{7F8C436C-FB21-49B0-9085-0684505FAC9B}">
      <dgm:prSet/>
      <dgm:spPr/>
      <dgm:t>
        <a:bodyPr/>
        <a:lstStyle/>
        <a:p>
          <a:endParaRPr lang="en-GB" sz="3600"/>
        </a:p>
      </dgm:t>
    </dgm:pt>
    <dgm:pt modelId="{4C587AE3-D92F-4783-A754-B108A11C0B2D}">
      <dgm:prSet phldrT="[文字]" custT="1"/>
      <dgm:spPr>
        <a:solidFill>
          <a:schemeClr val="bg1"/>
        </a:solidFill>
        <a:ln w="38100">
          <a:solidFill>
            <a:srgbClr val="7030A0"/>
          </a:solidFill>
        </a:ln>
      </dgm:spPr>
      <dgm:t>
        <a:bodyPr/>
        <a:lstStyle/>
        <a:p>
          <a:r>
            <a:rPr lang="zh-TW" altLang="en-US" sz="3600" dirty="0">
              <a:solidFill>
                <a:srgbClr val="7030A0"/>
              </a:solidFill>
            </a:rPr>
            <a:t>危機因素</a:t>
          </a:r>
          <a:endParaRPr lang="en-GB" sz="3600" dirty="0">
            <a:solidFill>
              <a:srgbClr val="7030A0"/>
            </a:solidFill>
          </a:endParaRPr>
        </a:p>
      </dgm:t>
    </dgm:pt>
    <dgm:pt modelId="{A1B05B40-1AFF-480B-9DF6-8EA67FA0A962}" type="parTrans" cxnId="{F780D5B4-F9A3-482A-9DE0-4266B63704A4}">
      <dgm:prSet/>
      <dgm:spPr>
        <a:solidFill>
          <a:srgbClr val="7030A0"/>
        </a:solidFill>
      </dgm:spPr>
      <dgm:t>
        <a:bodyPr/>
        <a:lstStyle/>
        <a:p>
          <a:endParaRPr lang="en-GB" sz="3600"/>
        </a:p>
      </dgm:t>
    </dgm:pt>
    <dgm:pt modelId="{08612A49-8BA7-4C31-8463-406435F24379}" type="sibTrans" cxnId="{F780D5B4-F9A3-482A-9DE0-4266B63704A4}">
      <dgm:prSet/>
      <dgm:spPr/>
      <dgm:t>
        <a:bodyPr/>
        <a:lstStyle/>
        <a:p>
          <a:endParaRPr lang="en-GB" sz="3600"/>
        </a:p>
      </dgm:t>
    </dgm:pt>
    <dgm:pt modelId="{65510D9F-63AB-463E-B17B-299D1E7AA253}">
      <dgm:prSet phldrT="[文字]" custT="1"/>
      <dgm:spPr>
        <a:solidFill>
          <a:schemeClr val="bg1"/>
        </a:solidFill>
        <a:ln w="38100">
          <a:solidFill>
            <a:srgbClr val="0070C0"/>
          </a:solidFill>
        </a:ln>
      </dgm:spPr>
      <dgm:t>
        <a:bodyPr/>
        <a:lstStyle/>
        <a:p>
          <a:r>
            <a:rPr lang="zh-TW" altLang="en-US" sz="3600" dirty="0">
              <a:solidFill>
                <a:srgbClr val="0070C0"/>
              </a:solidFill>
            </a:rPr>
            <a:t>保護因素</a:t>
          </a:r>
          <a:endParaRPr lang="en-GB" sz="3600" dirty="0">
            <a:solidFill>
              <a:srgbClr val="0070C0"/>
            </a:solidFill>
          </a:endParaRPr>
        </a:p>
      </dgm:t>
    </dgm:pt>
    <dgm:pt modelId="{BE4E1C41-5EFF-4482-AED5-9DA033E8637A}" type="parTrans" cxnId="{222537AA-67AD-4D1B-A52B-A1BCB7C0883E}">
      <dgm:prSet/>
      <dgm:spPr>
        <a:solidFill>
          <a:srgbClr val="7030A0"/>
        </a:solidFill>
      </dgm:spPr>
      <dgm:t>
        <a:bodyPr/>
        <a:lstStyle/>
        <a:p>
          <a:endParaRPr lang="en-GB" sz="3600"/>
        </a:p>
      </dgm:t>
    </dgm:pt>
    <dgm:pt modelId="{338F1CDA-BF60-4BDD-A613-FA987EB85062}" type="sibTrans" cxnId="{222537AA-67AD-4D1B-A52B-A1BCB7C0883E}">
      <dgm:prSet/>
      <dgm:spPr/>
      <dgm:t>
        <a:bodyPr/>
        <a:lstStyle/>
        <a:p>
          <a:endParaRPr lang="en-GB" sz="3600"/>
        </a:p>
      </dgm:t>
    </dgm:pt>
    <dgm:pt modelId="{A73E811B-9E43-4E35-9DFF-FC2CC7AC1020}" type="pres">
      <dgm:prSet presAssocID="{A2863F80-58A1-4DA6-8A57-E38CDE525C0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EEE1A4F-DA9A-4420-BA49-9BA0C856B0A0}" type="pres">
      <dgm:prSet presAssocID="{A1A75750-FCC7-4072-B79D-4C49F173EAE3}" presName="centerShape" presStyleLbl="node0" presStyleIdx="0" presStyleCnt="1" custLinFactNeighborY="-3242"/>
      <dgm:spPr/>
      <dgm:t>
        <a:bodyPr/>
        <a:lstStyle/>
        <a:p>
          <a:endParaRPr lang="en-GB"/>
        </a:p>
      </dgm:t>
    </dgm:pt>
    <dgm:pt modelId="{1F722003-0E9D-4E30-96FB-4E93F2CC7CE6}" type="pres">
      <dgm:prSet presAssocID="{A1B05B40-1AFF-480B-9DF6-8EA67FA0A962}" presName="parTrans" presStyleLbl="bgSibTrans2D1" presStyleIdx="0" presStyleCnt="2" custLinFactNeighborX="11508"/>
      <dgm:spPr/>
      <dgm:t>
        <a:bodyPr/>
        <a:lstStyle/>
        <a:p>
          <a:endParaRPr lang="en-GB"/>
        </a:p>
      </dgm:t>
    </dgm:pt>
    <dgm:pt modelId="{84550F67-A2DE-4D48-AF1A-A26CE97B9E4C}" type="pres">
      <dgm:prSet presAssocID="{4C587AE3-D92F-4783-A754-B108A11C0B2D}" presName="node" presStyleLbl="node1" presStyleIdx="0" presStyleCnt="2" custScaleX="104875" custScaleY="8027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1A9DC61-4EE6-4FFE-A504-B03FAE55F618}" type="pres">
      <dgm:prSet presAssocID="{BE4E1C41-5EFF-4482-AED5-9DA033E8637A}" presName="parTrans" presStyleLbl="bgSibTrans2D1" presStyleIdx="1" presStyleCnt="2" custLinFactNeighborX="-9590" custRadScaleRad="0" custRadScaleInc="-2147483648"/>
      <dgm:spPr/>
      <dgm:t>
        <a:bodyPr/>
        <a:lstStyle/>
        <a:p>
          <a:endParaRPr lang="en-GB"/>
        </a:p>
      </dgm:t>
    </dgm:pt>
    <dgm:pt modelId="{EA483B6F-7FA8-484D-BB19-75DAA664FCD2}" type="pres">
      <dgm:prSet presAssocID="{65510D9F-63AB-463E-B17B-299D1E7AA253}" presName="node" presStyleLbl="node1" presStyleIdx="1" presStyleCnt="2" custScaleX="102212" custScaleY="84628" custRadScaleRad="100805" custRadScaleInc="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606BB6C-A6AA-4607-BF54-98A1EB8A6B05}" type="presOf" srcId="{4C587AE3-D92F-4783-A754-B108A11C0B2D}" destId="{84550F67-A2DE-4D48-AF1A-A26CE97B9E4C}" srcOrd="0" destOrd="0" presId="urn:microsoft.com/office/officeart/2005/8/layout/radial4"/>
    <dgm:cxn modelId="{F780D5B4-F9A3-482A-9DE0-4266B63704A4}" srcId="{A1A75750-FCC7-4072-B79D-4C49F173EAE3}" destId="{4C587AE3-D92F-4783-A754-B108A11C0B2D}" srcOrd="0" destOrd="0" parTransId="{A1B05B40-1AFF-480B-9DF6-8EA67FA0A962}" sibTransId="{08612A49-8BA7-4C31-8463-406435F24379}"/>
    <dgm:cxn modelId="{D5157976-481F-463A-B91A-145AAF26386B}" type="presOf" srcId="{A1B05B40-1AFF-480B-9DF6-8EA67FA0A962}" destId="{1F722003-0E9D-4E30-96FB-4E93F2CC7CE6}" srcOrd="0" destOrd="0" presId="urn:microsoft.com/office/officeart/2005/8/layout/radial4"/>
    <dgm:cxn modelId="{7F8C436C-FB21-49B0-9085-0684505FAC9B}" srcId="{A2863F80-58A1-4DA6-8A57-E38CDE525C07}" destId="{A1A75750-FCC7-4072-B79D-4C49F173EAE3}" srcOrd="0" destOrd="0" parTransId="{81C709A0-912A-439C-9798-FEB1DEB827AB}" sibTransId="{5480D935-72B8-4925-86E5-25F188147A59}"/>
    <dgm:cxn modelId="{63B8C04E-EFFA-4B51-8AFA-7856796C0C88}" type="presOf" srcId="{BE4E1C41-5EFF-4482-AED5-9DA033E8637A}" destId="{91A9DC61-4EE6-4FFE-A504-B03FAE55F618}" srcOrd="0" destOrd="0" presId="urn:microsoft.com/office/officeart/2005/8/layout/radial4"/>
    <dgm:cxn modelId="{14F97B9A-6AF2-446E-9154-4F0E1A0AD372}" type="presOf" srcId="{65510D9F-63AB-463E-B17B-299D1E7AA253}" destId="{EA483B6F-7FA8-484D-BB19-75DAA664FCD2}" srcOrd="0" destOrd="0" presId="urn:microsoft.com/office/officeart/2005/8/layout/radial4"/>
    <dgm:cxn modelId="{639C5032-C682-4400-98EA-7D463D335AFB}" type="presOf" srcId="{A2863F80-58A1-4DA6-8A57-E38CDE525C07}" destId="{A73E811B-9E43-4E35-9DFF-FC2CC7AC1020}" srcOrd="0" destOrd="0" presId="urn:microsoft.com/office/officeart/2005/8/layout/radial4"/>
    <dgm:cxn modelId="{222537AA-67AD-4D1B-A52B-A1BCB7C0883E}" srcId="{A1A75750-FCC7-4072-B79D-4C49F173EAE3}" destId="{65510D9F-63AB-463E-B17B-299D1E7AA253}" srcOrd="1" destOrd="0" parTransId="{BE4E1C41-5EFF-4482-AED5-9DA033E8637A}" sibTransId="{338F1CDA-BF60-4BDD-A613-FA987EB85062}"/>
    <dgm:cxn modelId="{20C8E63C-6FF7-4574-93F6-9A85A2F8FEBC}" type="presOf" srcId="{A1A75750-FCC7-4072-B79D-4C49F173EAE3}" destId="{6EEE1A4F-DA9A-4420-BA49-9BA0C856B0A0}" srcOrd="0" destOrd="0" presId="urn:microsoft.com/office/officeart/2005/8/layout/radial4"/>
    <dgm:cxn modelId="{4C37EC5F-BF2F-4DAF-9B09-4D7C6C85764C}" type="presParOf" srcId="{A73E811B-9E43-4E35-9DFF-FC2CC7AC1020}" destId="{6EEE1A4F-DA9A-4420-BA49-9BA0C856B0A0}" srcOrd="0" destOrd="0" presId="urn:microsoft.com/office/officeart/2005/8/layout/radial4"/>
    <dgm:cxn modelId="{42AD05D7-6991-43DB-9FEC-937D98D89F29}" type="presParOf" srcId="{A73E811B-9E43-4E35-9DFF-FC2CC7AC1020}" destId="{1F722003-0E9D-4E30-96FB-4E93F2CC7CE6}" srcOrd="1" destOrd="0" presId="urn:microsoft.com/office/officeart/2005/8/layout/radial4"/>
    <dgm:cxn modelId="{CF396551-2B0E-4AA4-817B-441AB2E70E37}" type="presParOf" srcId="{A73E811B-9E43-4E35-9DFF-FC2CC7AC1020}" destId="{84550F67-A2DE-4D48-AF1A-A26CE97B9E4C}" srcOrd="2" destOrd="0" presId="urn:microsoft.com/office/officeart/2005/8/layout/radial4"/>
    <dgm:cxn modelId="{16C29B02-A064-4CFD-AC43-DF14099F4917}" type="presParOf" srcId="{A73E811B-9E43-4E35-9DFF-FC2CC7AC1020}" destId="{91A9DC61-4EE6-4FFE-A504-B03FAE55F618}" srcOrd="3" destOrd="0" presId="urn:microsoft.com/office/officeart/2005/8/layout/radial4"/>
    <dgm:cxn modelId="{BBE7CDC3-5571-4A1B-BA05-C78D642499DB}" type="presParOf" srcId="{A73E811B-9E43-4E35-9DFF-FC2CC7AC1020}" destId="{EA483B6F-7FA8-484D-BB19-75DAA664FCD2}" srcOrd="4" destOrd="0" presId="urn:microsoft.com/office/officeart/2005/8/layout/radial4"/>
  </dgm:cxnLst>
  <dgm:bg/>
  <dgm:whole>
    <a:ln w="38100"/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21D1B9C-721E-418C-A587-58A5B7B4BCE6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712F0C2-E494-4927-AA1C-8FA2DD5A8A3B}">
      <dgm:prSet phldrT="[文字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>
        <a:xfrm>
          <a:off x="1728242" y="0"/>
          <a:ext cx="2633472" cy="1900904"/>
        </a:xfrm>
        <a:solidFill>
          <a:sysClr val="window" lastClr="FFFFFF"/>
        </a:solidFill>
        <a:ln w="25400" cap="flat" cmpd="sng" algn="ctr">
          <a:solidFill>
            <a:srgbClr val="8064A2"/>
          </a:solidFill>
          <a:prstDash val="solid"/>
        </a:ln>
        <a:effectLst/>
      </dgm:spPr>
      <dgm:t>
        <a:bodyPr/>
        <a:lstStyle/>
        <a:p>
          <a:r>
            <a:rPr lang="zh-TW" altLang="en-US" sz="3600" dirty="0">
              <a:solidFill>
                <a:srgbClr val="7030A0"/>
              </a:solidFill>
              <a:latin typeface="+mj-ea"/>
              <a:ea typeface="+mj-ea"/>
              <a:cs typeface="+mn-cs"/>
            </a:rPr>
            <a:t>令兒童受傷害的危機</a:t>
          </a:r>
          <a:endParaRPr lang="en-GB" sz="3600" dirty="0">
            <a:solidFill>
              <a:srgbClr val="7030A0"/>
            </a:solidFill>
            <a:latin typeface="+mj-ea"/>
            <a:ea typeface="+mj-ea"/>
            <a:cs typeface="+mn-cs"/>
          </a:endParaRPr>
        </a:p>
      </dgm:t>
    </dgm:pt>
    <dgm:pt modelId="{62FC36E0-DFB9-484F-BE14-F6ED82C9379B}" type="parTrans" cxnId="{9FF34EC3-9943-4CFE-B83C-B76B26A90727}">
      <dgm:prSet/>
      <dgm:spPr/>
      <dgm:t>
        <a:bodyPr/>
        <a:lstStyle/>
        <a:p>
          <a:endParaRPr lang="en-GB" sz="4400">
            <a:latin typeface="+mj-ea"/>
            <a:ea typeface="+mj-ea"/>
          </a:endParaRPr>
        </a:p>
      </dgm:t>
    </dgm:pt>
    <dgm:pt modelId="{100B5F2D-1571-4A5B-8DAD-FE333CB825FD}" type="sibTrans" cxnId="{9FF34EC3-9943-4CFE-B83C-B76B26A90727}">
      <dgm:prSet/>
      <dgm:spPr/>
      <dgm:t>
        <a:bodyPr/>
        <a:lstStyle/>
        <a:p>
          <a:endParaRPr lang="en-GB" sz="4400">
            <a:latin typeface="+mj-ea"/>
            <a:ea typeface="+mj-ea"/>
          </a:endParaRPr>
        </a:p>
      </dgm:t>
    </dgm:pt>
    <dgm:pt modelId="{FD3FB75E-BD2E-4A78-8C09-FEEEA6F18882}">
      <dgm:prSet phldrT="[文字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xfrm>
          <a:off x="3865383" y="2625058"/>
          <a:ext cx="2633472" cy="1900904"/>
        </a:xfrm>
        <a:solidFill>
          <a:sysClr val="window" lastClr="FFFFFF"/>
        </a:solidFill>
        <a:ln w="25400" cap="flat" cmpd="sng" algn="ctr">
          <a:solidFill>
            <a:srgbClr val="4F81BD"/>
          </a:solidFill>
          <a:prstDash val="solid"/>
        </a:ln>
        <a:effectLst/>
      </dgm:spPr>
      <dgm:t>
        <a:bodyPr/>
        <a:lstStyle/>
        <a:p>
          <a:r>
            <a:rPr lang="zh-TW" altLang="en-US" sz="3600" dirty="0">
              <a:solidFill>
                <a:srgbClr val="0070C0"/>
              </a:solidFill>
              <a:latin typeface="+mj-ea"/>
              <a:ea typeface="+mj-ea"/>
              <a:cs typeface="+mn-cs"/>
            </a:rPr>
            <a:t>保護兒童身心安全的因素</a:t>
          </a:r>
          <a:endParaRPr lang="en-GB" sz="3600" dirty="0">
            <a:solidFill>
              <a:srgbClr val="0070C0"/>
            </a:solidFill>
            <a:latin typeface="+mj-ea"/>
            <a:ea typeface="+mj-ea"/>
            <a:cs typeface="+mn-cs"/>
          </a:endParaRPr>
        </a:p>
      </dgm:t>
    </dgm:pt>
    <dgm:pt modelId="{0AB453FA-14E6-435E-AE11-D8556784ECED}" type="parTrans" cxnId="{5905F769-72FE-411F-B770-7A78C6CE9495}">
      <dgm:prSet/>
      <dgm:spPr/>
      <dgm:t>
        <a:bodyPr/>
        <a:lstStyle/>
        <a:p>
          <a:endParaRPr lang="en-GB" sz="4400">
            <a:latin typeface="+mj-ea"/>
            <a:ea typeface="+mj-ea"/>
          </a:endParaRPr>
        </a:p>
      </dgm:t>
    </dgm:pt>
    <dgm:pt modelId="{BA1CB600-A797-4607-A606-8B288342D264}" type="sibTrans" cxnId="{5905F769-72FE-411F-B770-7A78C6CE9495}">
      <dgm:prSet/>
      <dgm:spPr/>
      <dgm:t>
        <a:bodyPr/>
        <a:lstStyle/>
        <a:p>
          <a:endParaRPr lang="en-GB" sz="4400">
            <a:latin typeface="+mj-ea"/>
            <a:ea typeface="+mj-ea"/>
          </a:endParaRPr>
        </a:p>
      </dgm:t>
    </dgm:pt>
    <dgm:pt modelId="{A869862D-6FA7-45D0-89A4-75D482F9C08C}" type="pres">
      <dgm:prSet presAssocID="{B21D1B9C-721E-418C-A587-58A5B7B4BCE6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B34B924-084A-416C-83BE-4F7AEFC33181}" type="pres">
      <dgm:prSet presAssocID="{B21D1B9C-721E-418C-A587-58A5B7B4BCE6}" presName="divider" presStyleLbl="fgShp" presStyleIdx="0" presStyleCnt="1" custAng="19774566" custScaleX="98975" custScaleY="153908"/>
      <dgm:spPr>
        <a:xfrm rot="19474566">
          <a:off x="107181" y="1342163"/>
          <a:ext cx="8015237" cy="1841636"/>
        </a:xfrm>
        <a:prstGeom prst="mathMinus">
          <a:avLst/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GB"/>
        </a:p>
      </dgm:t>
    </dgm:pt>
    <dgm:pt modelId="{407C56C4-80D5-41A2-84A6-96026389BC83}" type="pres">
      <dgm:prSet presAssocID="{C712F0C2-E494-4927-AA1C-8FA2DD5A8A3B}" presName="downArrow" presStyleLbl="node1" presStyleIdx="0" presStyleCnt="2" custScaleX="51656" custLinFactNeighborX="-56328" custLinFactNeighborY="943"/>
      <dgm:spPr>
        <a:xfrm>
          <a:off x="193658" y="243370"/>
          <a:ext cx="1275324" cy="1810385"/>
        </a:xfrm>
        <a:prstGeom prst="downArrow">
          <a:avLst/>
        </a:prstGeom>
        <a:solidFill>
          <a:srgbClr val="7030A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GB"/>
        </a:p>
      </dgm:t>
    </dgm:pt>
    <dgm:pt modelId="{002A9FD3-F24A-49E8-977F-5DF42FC589D7}" type="pres">
      <dgm:prSet presAssocID="{C712F0C2-E494-4927-AA1C-8FA2DD5A8A3B}" presName="downArrowText" presStyleLbl="revTx" presStyleIdx="0" presStyleCnt="2" custLinFactNeighborX="-9999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GB"/>
        </a:p>
      </dgm:t>
    </dgm:pt>
    <dgm:pt modelId="{04220CBD-B6FC-442D-901E-C1E03DCC2BCD}" type="pres">
      <dgm:prSet presAssocID="{FD3FB75E-BD2E-4A78-8C09-FEEEA6F18882}" presName="upArrow" presStyleLbl="node1" presStyleIdx="1" presStyleCnt="2" custScaleX="50608" custLinFactNeighborX="55037" custLinFactNeighborY="-3774"/>
      <dgm:spPr>
        <a:xfrm>
          <a:off x="6741680" y="2420955"/>
          <a:ext cx="1249450" cy="1810385"/>
        </a:xfrm>
        <a:prstGeom prst="upArrow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en-GB"/>
        </a:p>
      </dgm:t>
    </dgm:pt>
    <dgm:pt modelId="{D7E0FDAA-24CA-4604-93C1-7630EEB61F31}" type="pres">
      <dgm:prSet presAssocID="{FD3FB75E-BD2E-4A78-8C09-FEEEA6F18882}" presName="upArrowText" presStyleLbl="revTx" presStyleIdx="1" presStyleCnt="2" custLinFactNeighborX="99904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GB"/>
        </a:p>
      </dgm:t>
    </dgm:pt>
  </dgm:ptLst>
  <dgm:cxnLst>
    <dgm:cxn modelId="{57084053-573F-496C-92B3-AC33B5ADB397}" type="presOf" srcId="{C712F0C2-E494-4927-AA1C-8FA2DD5A8A3B}" destId="{002A9FD3-F24A-49E8-977F-5DF42FC589D7}" srcOrd="0" destOrd="0" presId="urn:microsoft.com/office/officeart/2005/8/layout/arrow3"/>
    <dgm:cxn modelId="{5905F769-72FE-411F-B770-7A78C6CE9495}" srcId="{B21D1B9C-721E-418C-A587-58A5B7B4BCE6}" destId="{FD3FB75E-BD2E-4A78-8C09-FEEEA6F18882}" srcOrd="1" destOrd="0" parTransId="{0AB453FA-14E6-435E-AE11-D8556784ECED}" sibTransId="{BA1CB600-A797-4607-A606-8B288342D264}"/>
    <dgm:cxn modelId="{9FF34EC3-9943-4CFE-B83C-B76B26A90727}" srcId="{B21D1B9C-721E-418C-A587-58A5B7B4BCE6}" destId="{C712F0C2-E494-4927-AA1C-8FA2DD5A8A3B}" srcOrd="0" destOrd="0" parTransId="{62FC36E0-DFB9-484F-BE14-F6ED82C9379B}" sibTransId="{100B5F2D-1571-4A5B-8DAD-FE333CB825FD}"/>
    <dgm:cxn modelId="{E38EF869-B765-4E62-BEC7-6495FCCDFE74}" type="presOf" srcId="{B21D1B9C-721E-418C-A587-58A5B7B4BCE6}" destId="{A869862D-6FA7-45D0-89A4-75D482F9C08C}" srcOrd="0" destOrd="0" presId="urn:microsoft.com/office/officeart/2005/8/layout/arrow3"/>
    <dgm:cxn modelId="{A206BE3A-E904-40B6-B55C-BF057061DF03}" type="presOf" srcId="{FD3FB75E-BD2E-4A78-8C09-FEEEA6F18882}" destId="{D7E0FDAA-24CA-4604-93C1-7630EEB61F31}" srcOrd="0" destOrd="0" presId="urn:microsoft.com/office/officeart/2005/8/layout/arrow3"/>
    <dgm:cxn modelId="{FE6B99CD-6C1D-4FC6-B18E-7A3E1FB7BD4C}" type="presParOf" srcId="{A869862D-6FA7-45D0-89A4-75D482F9C08C}" destId="{BB34B924-084A-416C-83BE-4F7AEFC33181}" srcOrd="0" destOrd="0" presId="urn:microsoft.com/office/officeart/2005/8/layout/arrow3"/>
    <dgm:cxn modelId="{ABC6D825-3C62-4702-9087-409A6E71C503}" type="presParOf" srcId="{A869862D-6FA7-45D0-89A4-75D482F9C08C}" destId="{407C56C4-80D5-41A2-84A6-96026389BC83}" srcOrd="1" destOrd="0" presId="urn:microsoft.com/office/officeart/2005/8/layout/arrow3"/>
    <dgm:cxn modelId="{2E269857-F8B0-4CD9-B6F5-CEB329B4F909}" type="presParOf" srcId="{A869862D-6FA7-45D0-89A4-75D482F9C08C}" destId="{002A9FD3-F24A-49E8-977F-5DF42FC589D7}" srcOrd="2" destOrd="0" presId="urn:microsoft.com/office/officeart/2005/8/layout/arrow3"/>
    <dgm:cxn modelId="{2E01AFA1-7272-4E61-89AA-DE6B91980E22}" type="presParOf" srcId="{A869862D-6FA7-45D0-89A4-75D482F9C08C}" destId="{04220CBD-B6FC-442D-901E-C1E03DCC2BCD}" srcOrd="3" destOrd="0" presId="urn:microsoft.com/office/officeart/2005/8/layout/arrow3"/>
    <dgm:cxn modelId="{DB3C8666-03E6-42DA-B999-7F9C67A7650E}" type="presParOf" srcId="{A869862D-6FA7-45D0-89A4-75D482F9C08C}" destId="{D7E0FDAA-24CA-4604-93C1-7630EEB61F31}" srcOrd="4" destOrd="0" presId="urn:microsoft.com/office/officeart/2005/8/layout/arrow3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1F48C9-9E11-4531-A307-2E6ADDBB2A0C}">
      <dsp:nvSpPr>
        <dsp:cNvPr id="0" name=""/>
        <dsp:cNvSpPr/>
      </dsp:nvSpPr>
      <dsp:spPr>
        <a:xfrm>
          <a:off x="2611015" y="0"/>
          <a:ext cx="3617168" cy="2057035"/>
        </a:xfrm>
        <a:prstGeom prst="trapezoid">
          <a:avLst>
            <a:gd name="adj" fmla="val 87879"/>
          </a:avLst>
        </a:prstGeom>
        <a:solidFill>
          <a:srgbClr val="FFCCFF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kumimoji="1" lang="en-US" altLang="zh-TW" sz="2400" b="1" kern="1200" dirty="0" smtClean="0">
            <a:solidFill>
              <a:srgbClr val="FF0000"/>
            </a:solidFill>
            <a:latin typeface="+mn-ea"/>
            <a:ea typeface="+mn-ea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kumimoji="1" lang="en-US" altLang="zh-TW" sz="3600" b="1" kern="1200" dirty="0" smtClean="0">
            <a:solidFill>
              <a:srgbClr val="FF0000"/>
            </a:solidFill>
            <a:latin typeface="+mn-ea"/>
            <a:ea typeface="+mn-ea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kumimoji="1" lang="zh-TW" altLang="en-US" sz="3600" b="1" kern="1200" dirty="0" smtClean="0">
              <a:solidFill>
                <a:srgbClr val="FF0000"/>
              </a:solidFill>
              <a:latin typeface="+mn-ea"/>
              <a:ea typeface="+mn-ea"/>
            </a:rPr>
            <a:t>專門服務</a:t>
          </a:r>
          <a:endParaRPr kumimoji="1" lang="en-US" altLang="zh-TW" sz="3600" b="1" kern="1200" dirty="0" smtClean="0">
            <a:solidFill>
              <a:srgbClr val="FF0000"/>
            </a:solidFill>
            <a:latin typeface="+mn-ea"/>
            <a:ea typeface="+mn-ea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kumimoji="1" lang="zh-TW" altLang="en-US" sz="3600" b="1" kern="1200" dirty="0" smtClean="0">
              <a:solidFill>
                <a:srgbClr val="FF0000"/>
              </a:solidFill>
              <a:latin typeface="+mn-ea"/>
              <a:ea typeface="+mn-ea"/>
            </a:rPr>
            <a:t>處理危機</a:t>
          </a:r>
          <a:endParaRPr kumimoji="1" lang="en-US" altLang="zh-TW" sz="3600" b="1" kern="1200" dirty="0" smtClean="0">
            <a:solidFill>
              <a:srgbClr val="FF0000"/>
            </a:solidFill>
            <a:latin typeface="+mn-ea"/>
            <a:ea typeface="+mn-ea"/>
          </a:endParaRPr>
        </a:p>
      </dsp:txBody>
      <dsp:txXfrm>
        <a:off x="2611015" y="0"/>
        <a:ext cx="3617168" cy="2057035"/>
      </dsp:txXfrm>
    </dsp:sp>
    <dsp:sp modelId="{0FC32B7B-0F1E-4E17-A24C-12563888C7AA}">
      <dsp:nvSpPr>
        <dsp:cNvPr id="0" name=""/>
        <dsp:cNvSpPr/>
      </dsp:nvSpPr>
      <dsp:spPr>
        <a:xfrm>
          <a:off x="1242870" y="2057035"/>
          <a:ext cx="6353459" cy="1549424"/>
        </a:xfrm>
        <a:prstGeom prst="trapezoid">
          <a:avLst>
            <a:gd name="adj" fmla="val 87879"/>
          </a:avLst>
        </a:prstGeom>
        <a:solidFill>
          <a:srgbClr val="99CCFF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kumimoji="1" lang="en-US" altLang="zh-TW" sz="3200" b="1" u="none" kern="1200" dirty="0" smtClean="0">
            <a:solidFill>
              <a:srgbClr val="9900CC"/>
            </a:solidFill>
            <a:latin typeface="+mn-ea"/>
            <a:ea typeface="+mn-ea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TW" altLang="en-US" sz="3600" b="1" u="none" kern="1200" dirty="0" smtClean="0">
              <a:solidFill>
                <a:srgbClr val="9900CC"/>
              </a:solidFill>
              <a:latin typeface="+mn-ea"/>
              <a:ea typeface="+mn-ea"/>
            </a:rPr>
            <a:t>及早</a:t>
          </a:r>
          <a:r>
            <a:rPr lang="zh-TW" altLang="en-US" sz="3600" b="1" kern="1200" dirty="0" smtClean="0">
              <a:solidFill>
                <a:srgbClr val="9900CC"/>
              </a:solidFill>
              <a:latin typeface="+mn-ea"/>
              <a:ea typeface="+mn-ea"/>
            </a:rPr>
            <a:t>識別 </a:t>
          </a:r>
          <a:endParaRPr lang="en-US" altLang="zh-TW" sz="3600" b="1" kern="1200" dirty="0" smtClean="0">
            <a:solidFill>
              <a:srgbClr val="9900CC"/>
            </a:solidFill>
            <a:latin typeface="+mn-ea"/>
            <a:ea typeface="+mn-ea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1" lang="zh-CN" altLang="en-US" sz="3600" b="1" u="none" kern="1200" dirty="0" smtClean="0">
              <a:solidFill>
                <a:srgbClr val="9900CC"/>
              </a:solidFill>
              <a:latin typeface="標楷體" pitchFamily="65" charset="-120"/>
              <a:ea typeface="標楷體" pitchFamily="65" charset="-120"/>
            </a:rPr>
            <a:t>支援</a:t>
          </a:r>
          <a:r>
            <a:rPr kumimoji="1" lang="zh-TW" altLang="en-US" sz="3600" b="1" u="none" kern="1200" dirty="0" smtClean="0">
              <a:solidFill>
                <a:srgbClr val="9900CC"/>
              </a:solidFill>
              <a:latin typeface="+mn-ea"/>
              <a:ea typeface="+mn-ea"/>
            </a:rPr>
            <a:t>家庭</a:t>
          </a:r>
          <a:endParaRPr kumimoji="1" lang="en-US" altLang="zh-TW" sz="3600" b="1" u="none" kern="1200" dirty="0" smtClean="0">
            <a:solidFill>
              <a:srgbClr val="9900CC"/>
            </a:solidFill>
            <a:latin typeface="+mn-ea"/>
            <a:ea typeface="+mn-ea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zh-HK" altLang="en-US" sz="3200" b="1" u="none" kern="1200" dirty="0" smtClean="0"/>
        </a:p>
      </dsp:txBody>
      <dsp:txXfrm>
        <a:off x="2354725" y="2057035"/>
        <a:ext cx="4129748" cy="1549424"/>
      </dsp:txXfrm>
    </dsp:sp>
    <dsp:sp modelId="{522E78AD-C2B2-445F-9907-4D381280D0D8}">
      <dsp:nvSpPr>
        <dsp:cNvPr id="0" name=""/>
        <dsp:cNvSpPr/>
      </dsp:nvSpPr>
      <dsp:spPr>
        <a:xfrm>
          <a:off x="0" y="3606460"/>
          <a:ext cx="8839200" cy="1422739"/>
        </a:xfrm>
        <a:prstGeom prst="trapezoid">
          <a:avLst>
            <a:gd name="adj" fmla="val 87879"/>
          </a:avLst>
        </a:prstGeom>
        <a:solidFill>
          <a:srgbClr val="99FFCC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3600" b="1" u="none" kern="1200" dirty="0" smtClean="0">
              <a:solidFill>
                <a:srgbClr val="0000CC"/>
              </a:solidFill>
              <a:latin typeface="標楷體" pitchFamily="65" charset="-120"/>
              <a:ea typeface="標楷體" pitchFamily="65" charset="-120"/>
            </a:rPr>
            <a:t>宣傳教育</a:t>
          </a:r>
          <a:endParaRPr lang="en-US" altLang="zh-TW" sz="3600" b="1" u="none" kern="1200" dirty="0" smtClean="0">
            <a:solidFill>
              <a:srgbClr val="0000CC"/>
            </a:solidFill>
            <a:latin typeface="標楷體" pitchFamily="65" charset="-120"/>
            <a:ea typeface="標楷體" pitchFamily="65" charset="-120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3600" b="1" u="none" kern="1200" dirty="0" smtClean="0">
              <a:solidFill>
                <a:srgbClr val="0000CC"/>
              </a:solidFill>
              <a:latin typeface="標楷體" pitchFamily="65" charset="-120"/>
              <a:ea typeface="標楷體" pitchFamily="65" charset="-120"/>
            </a:rPr>
            <a:t>預防問題</a:t>
          </a:r>
          <a:endParaRPr lang="en-US" altLang="zh-TW" sz="3600" b="1" u="none" kern="1200" dirty="0" smtClean="0">
            <a:solidFill>
              <a:srgbClr val="0000CC"/>
            </a:solidFill>
            <a:latin typeface="標楷體" pitchFamily="65" charset="-120"/>
            <a:ea typeface="標楷體" pitchFamily="65" charset="-120"/>
          </a:endParaRPr>
        </a:p>
      </dsp:txBody>
      <dsp:txXfrm>
        <a:off x="1546859" y="3606460"/>
        <a:ext cx="5745480" cy="14227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9270E7-5A48-48CD-9258-59349D6336C4}">
      <dsp:nvSpPr>
        <dsp:cNvPr id="0" name=""/>
        <dsp:cNvSpPr/>
      </dsp:nvSpPr>
      <dsp:spPr>
        <a:xfrm>
          <a:off x="328" y="244626"/>
          <a:ext cx="3845300" cy="1441122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4F81BD">
                <a:tint val="50000"/>
                <a:satMod val="300000"/>
              </a:srgbClr>
            </a:gs>
            <a:gs pos="35000">
              <a:srgbClr val="4F81BD">
                <a:tint val="37000"/>
                <a:satMod val="300000"/>
              </a:srgbClr>
            </a:gs>
            <a:gs pos="100000">
              <a:srgbClr val="4F81BD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i="0" kern="1200" dirty="0">
              <a:solidFill>
                <a:sysClr val="windowText" lastClr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有較大機會發生虐</a:t>
          </a:r>
          <a:r>
            <a:rPr lang="zh-TW" altLang="en-US" sz="2800" b="1" i="0" kern="1200" dirty="0" smtClean="0">
              <a:solidFill>
                <a:sysClr val="windowText" lastClr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兒</a:t>
          </a:r>
          <a:endParaRPr lang="en-US" altLang="zh-TW" sz="2800" b="1" i="0" kern="1200" dirty="0" smtClean="0">
            <a:solidFill>
              <a:sysClr val="windowText" lastClr="000000"/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i="0" kern="1200" dirty="0" smtClean="0">
              <a:solidFill>
                <a:sysClr val="windowText" lastClr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問題</a:t>
          </a:r>
          <a:r>
            <a:rPr lang="zh-TW" altLang="en-US" sz="2800" b="1" i="0" kern="1200" dirty="0">
              <a:solidFill>
                <a:sysClr val="windowText" lastClr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的家庭</a:t>
          </a:r>
          <a:endParaRPr lang="en-GB" sz="2800" b="1" i="0" kern="1200" dirty="0">
            <a:solidFill>
              <a:sysClr val="windowText" lastClr="000000"/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sp:txBody>
      <dsp:txXfrm>
        <a:off x="42537" y="286835"/>
        <a:ext cx="3760882" cy="1356704"/>
      </dsp:txXfrm>
    </dsp:sp>
    <dsp:sp modelId="{08BDDE00-AD0C-41E0-9E57-7976BEC1B67C}">
      <dsp:nvSpPr>
        <dsp:cNvPr id="0" name=""/>
        <dsp:cNvSpPr/>
      </dsp:nvSpPr>
      <dsp:spPr>
        <a:xfrm rot="5400000">
          <a:off x="1838862" y="1769864"/>
          <a:ext cx="168231" cy="168231"/>
        </a:xfrm>
        <a:prstGeom prst="rightArrow">
          <a:avLst>
            <a:gd name="adj1" fmla="val 66700"/>
            <a:gd name="adj2" fmla="val 50000"/>
          </a:avLst>
        </a:prstGeom>
        <a:solidFill>
          <a:srgbClr val="C0504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3C7C62-A75E-4DCC-91B3-53855EC206C7}">
      <dsp:nvSpPr>
        <dsp:cNvPr id="0" name=""/>
        <dsp:cNvSpPr/>
      </dsp:nvSpPr>
      <dsp:spPr>
        <a:xfrm>
          <a:off x="328" y="2022212"/>
          <a:ext cx="3845300" cy="961325"/>
        </a:xfrm>
        <a:prstGeom prst="roundRect">
          <a:avLst>
            <a:gd name="adj" fmla="val 10000"/>
          </a:avLst>
        </a:prstGeom>
        <a:solidFill>
          <a:srgbClr val="CC99FF">
            <a:alpha val="45000"/>
          </a:srgbClr>
        </a:solidFill>
        <a:ln w="25400" cap="flat" cmpd="sng" algn="ctr">
          <a:solidFill>
            <a:srgbClr val="4F81BD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i="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及早識別，支援家庭</a:t>
          </a:r>
          <a:endParaRPr lang="en-GB" sz="2800" i="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sp:txBody>
      <dsp:txXfrm>
        <a:off x="28484" y="2050368"/>
        <a:ext cx="3788988" cy="905013"/>
      </dsp:txXfrm>
    </dsp:sp>
    <dsp:sp modelId="{F4EAF92A-E11A-4CB0-8A09-424DED865712}">
      <dsp:nvSpPr>
        <dsp:cNvPr id="0" name=""/>
        <dsp:cNvSpPr/>
      </dsp:nvSpPr>
      <dsp:spPr>
        <a:xfrm rot="5400000">
          <a:off x="1838862" y="3067653"/>
          <a:ext cx="168231" cy="168231"/>
        </a:xfrm>
        <a:prstGeom prst="rightArrow">
          <a:avLst>
            <a:gd name="adj1" fmla="val 66700"/>
            <a:gd name="adj2" fmla="val 50000"/>
          </a:avLst>
        </a:prstGeom>
        <a:solidFill>
          <a:srgbClr val="C0504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6B6F5A-B7DF-40A0-8167-F8B48ECFAD23}">
      <dsp:nvSpPr>
        <dsp:cNvPr id="0" name=""/>
        <dsp:cNvSpPr/>
      </dsp:nvSpPr>
      <dsp:spPr>
        <a:xfrm>
          <a:off x="328" y="3320001"/>
          <a:ext cx="3845300" cy="961325"/>
        </a:xfrm>
        <a:prstGeom prst="roundRect">
          <a:avLst>
            <a:gd name="adj" fmla="val 10000"/>
          </a:avLst>
        </a:prstGeom>
        <a:solidFill>
          <a:sysClr val="window" lastClr="FFFFFF"/>
        </a:solidFill>
        <a:ln w="25400" cap="flat" cmpd="sng" algn="ctr">
          <a:solidFill>
            <a:srgbClr val="4F81BD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避免發生虐兒問題</a:t>
          </a:r>
          <a:endParaRPr lang="en-GB" sz="2800" i="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sp:txBody>
      <dsp:txXfrm>
        <a:off x="28484" y="3348157"/>
        <a:ext cx="3788988" cy="905013"/>
      </dsp:txXfrm>
    </dsp:sp>
    <dsp:sp modelId="{EFC706BE-3ACB-436E-A975-277A24B4BA31}">
      <dsp:nvSpPr>
        <dsp:cNvPr id="0" name=""/>
        <dsp:cNvSpPr/>
      </dsp:nvSpPr>
      <dsp:spPr>
        <a:xfrm>
          <a:off x="4383971" y="244626"/>
          <a:ext cx="3845300" cy="1441132"/>
        </a:xfrm>
        <a:prstGeom prst="roundRect">
          <a:avLst>
            <a:gd name="adj" fmla="val 10000"/>
          </a:avLst>
        </a:prstGeom>
        <a:gradFill rotWithShape="1">
          <a:gsLst>
            <a:gs pos="0">
              <a:srgbClr val="4F81BD">
                <a:tint val="50000"/>
                <a:satMod val="300000"/>
              </a:srgbClr>
            </a:gs>
            <a:gs pos="35000">
              <a:srgbClr val="4F81BD">
                <a:tint val="37000"/>
                <a:satMod val="300000"/>
              </a:srgbClr>
            </a:gs>
            <a:gs pos="100000">
              <a:srgbClr val="4F81BD">
                <a:tint val="15000"/>
                <a:satMod val="350000"/>
              </a:srgbClr>
            </a:gs>
          </a:gsLst>
          <a:lin ang="16200000" scaled="1"/>
        </a:gradFill>
        <a:ln w="9525" cap="flat" cmpd="sng" algn="ctr">
          <a:solidFill>
            <a:srgbClr val="4F81BD">
              <a:shade val="95000"/>
              <a:satMod val="10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i="0" kern="1200" dirty="0">
              <a:solidFill>
                <a:sysClr val="windowText" lastClr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可能發生虐兒事件的</a:t>
          </a:r>
          <a:r>
            <a:rPr lang="zh-TW" altLang="en-US" sz="2800" b="1" i="0" kern="1200" dirty="0" smtClean="0">
              <a:solidFill>
                <a:sysClr val="windowText" lastClr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徵象（身體／環境／行為／情緒）</a:t>
          </a:r>
          <a:endParaRPr lang="en-GB" sz="2800" b="1" i="0" kern="1200" dirty="0">
            <a:solidFill>
              <a:sysClr val="windowText" lastClr="000000"/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sp:txBody>
      <dsp:txXfrm>
        <a:off x="4426180" y="286835"/>
        <a:ext cx="3760882" cy="1356714"/>
      </dsp:txXfrm>
    </dsp:sp>
    <dsp:sp modelId="{1DDB0C4D-4C3B-4586-A7E0-0544F007BE9E}">
      <dsp:nvSpPr>
        <dsp:cNvPr id="0" name=""/>
        <dsp:cNvSpPr/>
      </dsp:nvSpPr>
      <dsp:spPr>
        <a:xfrm rot="5400000">
          <a:off x="6222505" y="1769874"/>
          <a:ext cx="168231" cy="168231"/>
        </a:xfrm>
        <a:prstGeom prst="rightArrow">
          <a:avLst>
            <a:gd name="adj1" fmla="val 66700"/>
            <a:gd name="adj2" fmla="val 50000"/>
          </a:avLst>
        </a:prstGeom>
        <a:solidFill>
          <a:srgbClr val="C0504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513AD6-2D5D-456B-BEA0-E2F2BDD53972}">
      <dsp:nvSpPr>
        <dsp:cNvPr id="0" name=""/>
        <dsp:cNvSpPr/>
      </dsp:nvSpPr>
      <dsp:spPr>
        <a:xfrm>
          <a:off x="4383971" y="2022222"/>
          <a:ext cx="3845300" cy="961325"/>
        </a:xfrm>
        <a:prstGeom prst="roundRect">
          <a:avLst>
            <a:gd name="adj" fmla="val 10000"/>
          </a:avLst>
        </a:prstGeom>
        <a:solidFill>
          <a:srgbClr val="CC99FF">
            <a:alpha val="45000"/>
          </a:srgbClr>
        </a:solidFill>
        <a:ln w="25400" cap="flat" cmpd="sng" algn="ctr">
          <a:solidFill>
            <a:srgbClr val="4F81BD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i="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初步評估</a:t>
          </a:r>
          <a:endParaRPr lang="en-GB" sz="2800" i="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sp:txBody>
      <dsp:txXfrm>
        <a:off x="4412127" y="2050378"/>
        <a:ext cx="3788988" cy="905013"/>
      </dsp:txXfrm>
    </dsp:sp>
    <dsp:sp modelId="{240BEE69-1F53-48E2-B7C3-43344001B87E}">
      <dsp:nvSpPr>
        <dsp:cNvPr id="0" name=""/>
        <dsp:cNvSpPr/>
      </dsp:nvSpPr>
      <dsp:spPr>
        <a:xfrm rot="5400000">
          <a:off x="6222505" y="3067663"/>
          <a:ext cx="168231" cy="168231"/>
        </a:xfrm>
        <a:prstGeom prst="rightArrow">
          <a:avLst>
            <a:gd name="adj1" fmla="val 66700"/>
            <a:gd name="adj2" fmla="val 50000"/>
          </a:avLst>
        </a:prstGeom>
        <a:solidFill>
          <a:srgbClr val="C0504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9276A2-7662-4755-BDCC-4A141283492E}">
      <dsp:nvSpPr>
        <dsp:cNvPr id="0" name=""/>
        <dsp:cNvSpPr/>
      </dsp:nvSpPr>
      <dsp:spPr>
        <a:xfrm>
          <a:off x="4383971" y="3320011"/>
          <a:ext cx="3845300" cy="961325"/>
        </a:xfrm>
        <a:prstGeom prst="roundRect">
          <a:avLst>
            <a:gd name="adj" fmla="val 10000"/>
          </a:avLst>
        </a:prstGeom>
        <a:solidFill>
          <a:sysClr val="window" lastClr="FFFFFF"/>
        </a:solidFill>
        <a:ln w="25400" cap="flat" cmpd="sng" algn="ctr">
          <a:solidFill>
            <a:srgbClr val="4F81BD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標楷體" panose="03000509000000000000" pitchFamily="65" charset="-120"/>
              <a:ea typeface="標楷體" panose="03000509000000000000" pitchFamily="65" charset="-120"/>
              <a:cs typeface="+mn-cs"/>
            </a:rPr>
            <a:t>辨識是否有理由相信／懷疑兒童受虐待</a:t>
          </a:r>
          <a:endParaRPr lang="en-GB" sz="2800" i="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標楷體" panose="03000509000000000000" pitchFamily="65" charset="-120"/>
            <a:ea typeface="標楷體" panose="03000509000000000000" pitchFamily="65" charset="-120"/>
            <a:cs typeface="+mn-cs"/>
          </a:endParaRPr>
        </a:p>
      </dsp:txBody>
      <dsp:txXfrm>
        <a:off x="4412127" y="3348167"/>
        <a:ext cx="3788988" cy="9050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7B9922-119E-4140-8D6B-E58D5743FC56}">
      <dsp:nvSpPr>
        <dsp:cNvPr id="0" name=""/>
        <dsp:cNvSpPr/>
      </dsp:nvSpPr>
      <dsp:spPr>
        <a:xfrm>
          <a:off x="0" y="1057"/>
          <a:ext cx="6262602" cy="107906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4400" b="1" kern="1200" dirty="0" smtClean="0">
              <a:solidFill>
                <a:srgbClr val="9900CC"/>
              </a:solidFill>
            </a:rPr>
            <a:t>識別可能受虐待的兒童</a:t>
          </a:r>
          <a:endParaRPr lang="en-GB" sz="4400" b="1" kern="1200" dirty="0">
            <a:solidFill>
              <a:srgbClr val="9900CC"/>
            </a:solidFill>
          </a:endParaRPr>
        </a:p>
      </dsp:txBody>
      <dsp:txXfrm>
        <a:off x="31605" y="32662"/>
        <a:ext cx="6199392" cy="1015855"/>
      </dsp:txXfrm>
    </dsp:sp>
    <dsp:sp modelId="{D15D6251-D2E5-47DD-97F0-EEAF8D6F3CBE}">
      <dsp:nvSpPr>
        <dsp:cNvPr id="0" name=""/>
        <dsp:cNvSpPr/>
      </dsp:nvSpPr>
      <dsp:spPr>
        <a:xfrm rot="5400000">
          <a:off x="2949985" y="1079086"/>
          <a:ext cx="362630" cy="485579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HK" altLang="en-US" sz="1800" kern="1200"/>
        </a:p>
      </dsp:txBody>
      <dsp:txXfrm rot="-5400000">
        <a:off x="2985627" y="1140561"/>
        <a:ext cx="291347" cy="253841"/>
      </dsp:txXfrm>
    </dsp:sp>
    <dsp:sp modelId="{88042E80-5EB3-4761-AA3C-B149D8F94886}">
      <dsp:nvSpPr>
        <dsp:cNvPr id="0" name=""/>
        <dsp:cNvSpPr/>
      </dsp:nvSpPr>
      <dsp:spPr>
        <a:xfrm>
          <a:off x="0" y="1563630"/>
          <a:ext cx="6262602" cy="1079065"/>
        </a:xfrm>
        <a:prstGeom prst="roundRect">
          <a:avLst>
            <a:gd name="adj" fmla="val 10000"/>
          </a:avLst>
        </a:prstGeom>
        <a:gradFill rotWithShape="0">
          <a:gsLst>
            <a:gs pos="88000">
              <a:srgbClr val="92D050">
                <a:alpha val="70000"/>
              </a:srgbClr>
            </a:gs>
            <a:gs pos="100000">
              <a:srgbClr val="92D050"/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zh-TW" sz="4400" b="1" kern="1200" dirty="0" smtClean="0">
              <a:solidFill>
                <a:srgbClr val="7030A0"/>
              </a:solidFill>
              <a:latin typeface="+mn-ea"/>
              <a:ea typeface="+mn-ea"/>
            </a:rPr>
            <a:t>初步評估個案</a:t>
          </a:r>
          <a:endParaRPr lang="en-GB" sz="4400" kern="1200" dirty="0"/>
        </a:p>
      </dsp:txBody>
      <dsp:txXfrm>
        <a:off x="31605" y="1595235"/>
        <a:ext cx="6199392" cy="1015855"/>
      </dsp:txXfrm>
    </dsp:sp>
    <dsp:sp modelId="{57B9D57B-5912-48FC-BA05-723EFE8CEC88}">
      <dsp:nvSpPr>
        <dsp:cNvPr id="0" name=""/>
        <dsp:cNvSpPr/>
      </dsp:nvSpPr>
      <dsp:spPr>
        <a:xfrm rot="5400000">
          <a:off x="2934180" y="2662733"/>
          <a:ext cx="394241" cy="485579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800" kern="1200"/>
        </a:p>
      </dsp:txBody>
      <dsp:txXfrm rot="-5400000">
        <a:off x="2985627" y="2708402"/>
        <a:ext cx="291347" cy="275969"/>
      </dsp:txXfrm>
    </dsp:sp>
    <dsp:sp modelId="{2974A8E2-7FCF-4FE9-ADDA-C49A31E254A3}">
      <dsp:nvSpPr>
        <dsp:cNvPr id="0" name=""/>
        <dsp:cNvSpPr/>
      </dsp:nvSpPr>
      <dsp:spPr>
        <a:xfrm>
          <a:off x="0" y="3168351"/>
          <a:ext cx="6262602" cy="10790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tint val="50000"/>
                <a:satMod val="300000"/>
              </a:schemeClr>
            </a:gs>
            <a:gs pos="32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4400" b="1" kern="1200" dirty="0" smtClean="0">
              <a:solidFill>
                <a:srgbClr val="7030A0"/>
              </a:solidFill>
              <a:latin typeface="+mn-ea"/>
              <a:ea typeface="+mn-ea"/>
            </a:rPr>
            <a:t>適當處理</a:t>
          </a:r>
          <a:endParaRPr lang="en-GB" sz="4400" kern="1200" dirty="0"/>
        </a:p>
      </dsp:txBody>
      <dsp:txXfrm>
        <a:off x="31605" y="3199956"/>
        <a:ext cx="6199392" cy="10158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042E80-5EB3-4761-AA3C-B149D8F94886}">
      <dsp:nvSpPr>
        <dsp:cNvPr id="0" name=""/>
        <dsp:cNvSpPr/>
      </dsp:nvSpPr>
      <dsp:spPr>
        <a:xfrm>
          <a:off x="0" y="0"/>
          <a:ext cx="5175924" cy="1312866"/>
        </a:xfrm>
        <a:prstGeom prst="roundRect">
          <a:avLst>
            <a:gd name="adj" fmla="val 10000"/>
          </a:avLst>
        </a:prstGeom>
        <a:solidFill>
          <a:srgbClr val="92D050">
            <a:alpha val="50000"/>
          </a:srgb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zh-TW" sz="4400" b="1" kern="1200" dirty="0" smtClean="0">
              <a:solidFill>
                <a:srgbClr val="7030A0"/>
              </a:solidFill>
              <a:latin typeface="+mn-ea"/>
              <a:ea typeface="+mn-ea"/>
            </a:rPr>
            <a:t>初步評估個案</a:t>
          </a:r>
          <a:endParaRPr lang="en-GB" sz="4400" kern="1200" dirty="0"/>
        </a:p>
      </dsp:txBody>
      <dsp:txXfrm>
        <a:off x="38453" y="38453"/>
        <a:ext cx="5099018" cy="1235960"/>
      </dsp:txXfrm>
    </dsp:sp>
    <dsp:sp modelId="{57B9D57B-5912-48FC-BA05-723EFE8CEC88}">
      <dsp:nvSpPr>
        <dsp:cNvPr id="0" name=""/>
        <dsp:cNvSpPr/>
      </dsp:nvSpPr>
      <dsp:spPr>
        <a:xfrm rot="5400000">
          <a:off x="2341649" y="1345888"/>
          <a:ext cx="492625" cy="590789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800" kern="1200"/>
        </a:p>
      </dsp:txBody>
      <dsp:txXfrm rot="-5400000">
        <a:off x="2410726" y="1394970"/>
        <a:ext cx="354473" cy="344838"/>
      </dsp:txXfrm>
    </dsp:sp>
    <dsp:sp modelId="{2974A8E2-7FCF-4FE9-ADDA-C49A31E254A3}">
      <dsp:nvSpPr>
        <dsp:cNvPr id="0" name=""/>
        <dsp:cNvSpPr/>
      </dsp:nvSpPr>
      <dsp:spPr>
        <a:xfrm>
          <a:off x="0" y="1969700"/>
          <a:ext cx="5175924" cy="1312866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TW" altLang="en-US" sz="4400" b="1" kern="1200" dirty="0" smtClean="0">
              <a:solidFill>
                <a:srgbClr val="7030A0"/>
              </a:solidFill>
              <a:latin typeface="+mn-ea"/>
              <a:ea typeface="+mn-ea"/>
            </a:rPr>
            <a:t>適當處理</a:t>
          </a:r>
          <a:endParaRPr lang="en-GB" sz="4400" kern="1200" dirty="0"/>
        </a:p>
      </dsp:txBody>
      <dsp:txXfrm>
        <a:off x="38453" y="2008153"/>
        <a:ext cx="5099018" cy="12359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EE1A4F-DA9A-4420-BA49-9BA0C856B0A0}">
      <dsp:nvSpPr>
        <dsp:cNvPr id="0" name=""/>
        <dsp:cNvSpPr/>
      </dsp:nvSpPr>
      <dsp:spPr>
        <a:xfrm>
          <a:off x="2828934" y="1346457"/>
          <a:ext cx="2594202" cy="2594202"/>
        </a:xfrm>
        <a:prstGeom prst="ellipse">
          <a:avLst/>
        </a:prstGeom>
        <a:solidFill>
          <a:schemeClr val="bg1"/>
        </a:solidFill>
        <a:ln w="381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>
              <a:solidFill>
                <a:srgbClr val="FF0000"/>
              </a:solidFill>
            </a:rPr>
            <a:t>保障兒童身心安全的決定及安排</a:t>
          </a:r>
          <a:endParaRPr lang="en-GB" sz="3200" kern="1200" dirty="0">
            <a:solidFill>
              <a:srgbClr val="FF0000"/>
            </a:solidFill>
          </a:endParaRPr>
        </a:p>
      </dsp:txBody>
      <dsp:txXfrm>
        <a:off x="3208846" y="1726369"/>
        <a:ext cx="1834378" cy="1834378"/>
      </dsp:txXfrm>
    </dsp:sp>
    <dsp:sp modelId="{1F722003-0E9D-4E30-96FB-4E93F2CC7CE6}">
      <dsp:nvSpPr>
        <dsp:cNvPr id="0" name=""/>
        <dsp:cNvSpPr/>
      </dsp:nvSpPr>
      <dsp:spPr>
        <a:xfrm rot="12710547">
          <a:off x="1410597" y="1036438"/>
          <a:ext cx="1878155" cy="739347"/>
        </a:xfrm>
        <a:prstGeom prst="leftArrow">
          <a:avLst>
            <a:gd name="adj1" fmla="val 60000"/>
            <a:gd name="adj2" fmla="val 50000"/>
          </a:avLst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550F67-A2DE-4D48-AF1A-A26CE97B9E4C}">
      <dsp:nvSpPr>
        <dsp:cNvPr id="0" name=""/>
        <dsp:cNvSpPr/>
      </dsp:nvSpPr>
      <dsp:spPr>
        <a:xfrm>
          <a:off x="43470" y="119291"/>
          <a:ext cx="2584636" cy="1582756"/>
        </a:xfrm>
        <a:prstGeom prst="roundRect">
          <a:avLst>
            <a:gd name="adj" fmla="val 10000"/>
          </a:avLst>
        </a:prstGeom>
        <a:solidFill>
          <a:schemeClr val="bg1"/>
        </a:solidFill>
        <a:ln w="381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>
              <a:solidFill>
                <a:srgbClr val="7030A0"/>
              </a:solidFill>
            </a:rPr>
            <a:t>危機因素</a:t>
          </a:r>
          <a:endParaRPr lang="en-GB" sz="3600" kern="1200" dirty="0">
            <a:solidFill>
              <a:srgbClr val="7030A0"/>
            </a:solidFill>
          </a:endParaRPr>
        </a:p>
      </dsp:txBody>
      <dsp:txXfrm>
        <a:off x="89827" y="165648"/>
        <a:ext cx="2491922" cy="1490042"/>
      </dsp:txXfrm>
    </dsp:sp>
    <dsp:sp modelId="{91A9DC61-4EE6-4FFE-A504-B03FAE55F618}">
      <dsp:nvSpPr>
        <dsp:cNvPr id="0" name=""/>
        <dsp:cNvSpPr/>
      </dsp:nvSpPr>
      <dsp:spPr>
        <a:xfrm rot="19688221">
          <a:off x="4995743" y="1028095"/>
          <a:ext cx="1904045" cy="739347"/>
        </a:xfrm>
        <a:prstGeom prst="leftArrow">
          <a:avLst>
            <a:gd name="adj1" fmla="val 60000"/>
            <a:gd name="adj2" fmla="val 50000"/>
          </a:avLst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483B6F-7FA8-484D-BB19-75DAA664FCD2}">
      <dsp:nvSpPr>
        <dsp:cNvPr id="0" name=""/>
        <dsp:cNvSpPr/>
      </dsp:nvSpPr>
      <dsp:spPr>
        <a:xfrm>
          <a:off x="5679425" y="60946"/>
          <a:ext cx="2519007" cy="1668520"/>
        </a:xfrm>
        <a:prstGeom prst="roundRect">
          <a:avLst>
            <a:gd name="adj" fmla="val 10000"/>
          </a:avLst>
        </a:prstGeom>
        <a:solidFill>
          <a:schemeClr val="bg1"/>
        </a:solidFill>
        <a:ln w="381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>
              <a:solidFill>
                <a:srgbClr val="0070C0"/>
              </a:solidFill>
            </a:rPr>
            <a:t>保護因素</a:t>
          </a:r>
          <a:endParaRPr lang="en-GB" sz="3600" kern="1200" dirty="0">
            <a:solidFill>
              <a:srgbClr val="0070C0"/>
            </a:solidFill>
          </a:endParaRPr>
        </a:p>
      </dsp:txBody>
      <dsp:txXfrm>
        <a:off x="5728294" y="109815"/>
        <a:ext cx="2421269" cy="157078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34B924-084A-416C-83BE-4F7AEFC33181}">
      <dsp:nvSpPr>
        <dsp:cNvPr id="0" name=""/>
        <dsp:cNvSpPr/>
      </dsp:nvSpPr>
      <dsp:spPr>
        <a:xfrm rot="19474566">
          <a:off x="104232" y="1173171"/>
          <a:ext cx="7794766" cy="1790979"/>
        </a:xfrm>
        <a:prstGeom prst="mathMinus">
          <a:avLst/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7C56C4-80D5-41A2-84A6-96026389BC83}">
      <dsp:nvSpPr>
        <dsp:cNvPr id="0" name=""/>
        <dsp:cNvSpPr/>
      </dsp:nvSpPr>
      <dsp:spPr>
        <a:xfrm>
          <a:off x="188332" y="222472"/>
          <a:ext cx="1240244" cy="1654929"/>
        </a:xfrm>
        <a:prstGeom prst="downArrow">
          <a:avLst/>
        </a:prstGeom>
        <a:solidFill>
          <a:srgbClr val="7030A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2A9FD3-F24A-49E8-977F-5DF42FC589D7}">
      <dsp:nvSpPr>
        <dsp:cNvPr id="0" name=""/>
        <dsp:cNvSpPr/>
      </dsp:nvSpPr>
      <dsp:spPr>
        <a:xfrm>
          <a:off x="1680704" y="0"/>
          <a:ext cx="2561034" cy="1737675"/>
        </a:xfrm>
        <a:prstGeom prst="rect">
          <a:avLst/>
        </a:prstGeom>
        <a:solidFill>
          <a:sysClr val="window" lastClr="FFFFFF"/>
        </a:solidFill>
        <a:ln w="25400" cap="flat" cmpd="sng" algn="ctr">
          <a:solidFill>
            <a:srgbClr val="8064A2"/>
          </a:solidFill>
          <a:prstDash val="solid"/>
        </a:ln>
        <a:effectLst/>
      </dsp:spPr>
      <dsp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>
              <a:solidFill>
                <a:srgbClr val="7030A0"/>
              </a:solidFill>
              <a:latin typeface="+mj-ea"/>
              <a:ea typeface="+mj-ea"/>
              <a:cs typeface="+mn-cs"/>
            </a:rPr>
            <a:t>令兒童受傷害的危機</a:t>
          </a:r>
          <a:endParaRPr lang="en-GB" sz="3600" kern="1200" dirty="0">
            <a:solidFill>
              <a:srgbClr val="7030A0"/>
            </a:solidFill>
            <a:latin typeface="+mj-ea"/>
            <a:ea typeface="+mj-ea"/>
            <a:cs typeface="+mn-cs"/>
          </a:endParaRPr>
        </a:p>
      </dsp:txBody>
      <dsp:txXfrm>
        <a:off x="1680704" y="0"/>
        <a:ext cx="2561034" cy="1737675"/>
      </dsp:txXfrm>
    </dsp:sp>
    <dsp:sp modelId="{04220CBD-B6FC-442D-901E-C1E03DCC2BCD}">
      <dsp:nvSpPr>
        <dsp:cNvPr id="0" name=""/>
        <dsp:cNvSpPr/>
      </dsp:nvSpPr>
      <dsp:spPr>
        <a:xfrm>
          <a:off x="6556239" y="2213070"/>
          <a:ext cx="1215082" cy="1654929"/>
        </a:xfrm>
        <a:prstGeom prst="upArrow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E0FDAA-24CA-4604-93C1-7630EEB61F31}">
      <dsp:nvSpPr>
        <dsp:cNvPr id="0" name=""/>
        <dsp:cNvSpPr/>
      </dsp:nvSpPr>
      <dsp:spPr>
        <a:xfrm>
          <a:off x="3759060" y="2399647"/>
          <a:ext cx="2561034" cy="1737675"/>
        </a:xfrm>
        <a:prstGeom prst="rect">
          <a:avLst/>
        </a:prstGeom>
        <a:solidFill>
          <a:sysClr val="window" lastClr="FFFFFF"/>
        </a:solidFill>
        <a:ln w="25400" cap="flat" cmpd="sng" algn="ctr">
          <a:solidFill>
            <a:srgbClr val="4F81BD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>
              <a:solidFill>
                <a:srgbClr val="0070C0"/>
              </a:solidFill>
              <a:latin typeface="+mj-ea"/>
              <a:ea typeface="+mj-ea"/>
              <a:cs typeface="+mn-cs"/>
            </a:rPr>
            <a:t>保護兒童身心安全的因素</a:t>
          </a:r>
          <a:endParaRPr lang="en-GB" sz="3600" kern="1200" dirty="0">
            <a:solidFill>
              <a:srgbClr val="0070C0"/>
            </a:solidFill>
            <a:latin typeface="+mj-ea"/>
            <a:ea typeface="+mj-ea"/>
            <a:cs typeface="+mn-cs"/>
          </a:endParaRPr>
        </a:p>
      </dsp:txBody>
      <dsp:txXfrm>
        <a:off x="3759060" y="2399647"/>
        <a:ext cx="2561034" cy="1737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1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3" tIns="46086" rIns="92173" bIns="46086" numCol="1" anchor="t" anchorCtr="0" compatLnSpc="1">
            <a:prstTxWarp prst="textNoShape">
              <a:avLst/>
            </a:prstTxWarp>
          </a:bodyPr>
          <a:lstStyle>
            <a:lvl1pPr defTabSz="921349">
              <a:defRPr sz="1200" smtClean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9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3" tIns="46086" rIns="92173" bIns="46086" numCol="1" anchor="t" anchorCtr="0" compatLnSpc="1">
            <a:prstTxWarp prst="textNoShape">
              <a:avLst/>
            </a:prstTxWarp>
          </a:bodyPr>
          <a:lstStyle>
            <a:lvl1pPr algn="r" defTabSz="921349">
              <a:defRPr sz="1200" smtClean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5"/>
            <a:ext cx="2946401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3" tIns="46086" rIns="92173" bIns="46086" numCol="1" anchor="b" anchorCtr="0" compatLnSpc="1">
            <a:prstTxWarp prst="textNoShape">
              <a:avLst/>
            </a:prstTxWarp>
          </a:bodyPr>
          <a:lstStyle>
            <a:lvl1pPr defTabSz="921349">
              <a:defRPr sz="1200" smtClean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9" y="9428165"/>
            <a:ext cx="294481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3" tIns="46086" rIns="92173" bIns="46086" numCol="1" anchor="b" anchorCtr="0" compatLnSpc="1">
            <a:prstTxWarp prst="textNoShape">
              <a:avLst/>
            </a:prstTxWarp>
          </a:bodyPr>
          <a:lstStyle>
            <a:lvl1pPr algn="r" defTabSz="921349">
              <a:defRPr sz="1200" smtClean="0">
                <a:ea typeface="新細明體" pitchFamily="18" charset="-120"/>
              </a:defRPr>
            </a:lvl1pPr>
          </a:lstStyle>
          <a:p>
            <a:pPr>
              <a:defRPr/>
            </a:pPr>
            <a:fld id="{44DB4722-9621-4CC7-B923-D8E54DB18ED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92802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1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3" tIns="46086" rIns="92173" bIns="46086" numCol="1" anchor="t" anchorCtr="0" compatLnSpc="1">
            <a:prstTxWarp prst="textNoShape">
              <a:avLst/>
            </a:prstTxWarp>
          </a:bodyPr>
          <a:lstStyle>
            <a:lvl1pPr defTabSz="921349">
              <a:defRPr sz="1200" smtClean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9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3" tIns="46086" rIns="92173" bIns="46086" numCol="1" anchor="t" anchorCtr="0" compatLnSpc="1">
            <a:prstTxWarp prst="textNoShape">
              <a:avLst/>
            </a:prstTxWarp>
          </a:bodyPr>
          <a:lstStyle>
            <a:lvl1pPr algn="r" defTabSz="921349">
              <a:defRPr sz="1200" smtClean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3" y="4716467"/>
            <a:ext cx="5438774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3" tIns="46086" rIns="92173" bIns="460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5"/>
            <a:ext cx="2946401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3" tIns="46086" rIns="92173" bIns="46086" numCol="1" anchor="b" anchorCtr="0" compatLnSpc="1">
            <a:prstTxWarp prst="textNoShape">
              <a:avLst/>
            </a:prstTxWarp>
          </a:bodyPr>
          <a:lstStyle>
            <a:lvl1pPr defTabSz="921349">
              <a:defRPr sz="1200" smtClean="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9" y="9428165"/>
            <a:ext cx="294481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3" tIns="46086" rIns="92173" bIns="46086" numCol="1" anchor="b" anchorCtr="0" compatLnSpc="1">
            <a:prstTxWarp prst="textNoShape">
              <a:avLst/>
            </a:prstTxWarp>
          </a:bodyPr>
          <a:lstStyle>
            <a:lvl1pPr algn="r" defTabSz="921349">
              <a:defRPr sz="1200" smtClean="0">
                <a:ea typeface="新細明體" pitchFamily="18" charset="-120"/>
              </a:defRPr>
            </a:lvl1pPr>
          </a:lstStyle>
          <a:p>
            <a:pPr>
              <a:defRPr/>
            </a:pPr>
            <a:fld id="{A4AEA03C-6ADE-4829-BBFB-E5890CB3EFA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441797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14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206" indent="-285464" defTabSz="9214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1854" indent="-228370" defTabSz="9214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598595" indent="-228370" defTabSz="9214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5337" indent="-228370" defTabSz="9214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2079" indent="-228370" defTabSz="9214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68820" indent="-228370" defTabSz="9214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5562" indent="-228370" defTabSz="9214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2303" indent="-228370" defTabSz="9214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81B9F3EB-D3AE-47C9-AD36-40CED2D1B212}" type="slidenum">
              <a:rPr lang="en-US" altLang="zh-TW">
                <a:ea typeface="新細明體" pitchFamily="18" charset="-120"/>
              </a:rPr>
              <a:pPr eaLnBrk="1" hangingPunct="1"/>
              <a:t>1</a:t>
            </a:fld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1100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6467"/>
            <a:ext cx="5438775" cy="4465637"/>
          </a:xfrm>
          <a:noFill/>
        </p:spPr>
        <p:txBody>
          <a:bodyPr/>
          <a:lstStyle/>
          <a:p>
            <a:pPr eaLnBrk="1" hangingPunct="1"/>
            <a:endParaRPr lang="zh-HK" altLang="zh-HK" dirty="0" smtClean="0"/>
          </a:p>
        </p:txBody>
      </p:sp>
    </p:spTree>
    <p:extLst>
      <p:ext uri="{BB962C8B-B14F-4D97-AF65-F5344CB8AC3E}">
        <p14:creationId xmlns:p14="http://schemas.microsoft.com/office/powerpoint/2010/main" val="23056583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36518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67595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4388334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64285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TW" altLang="zh-HK" sz="2800" b="0" dirty="0" smtClean="0"/>
          </a:p>
          <a:p>
            <a:endParaRPr lang="zh-HK" altLang="en-US" b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5992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209809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sz="1200" b="0" dirty="0">
              <a:latin typeface="+mn-ea"/>
              <a:ea typeface="+mn-ea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827859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209809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883014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2236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282052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/>
              <a:pPr>
                <a:defRPr/>
              </a:pPr>
              <a:t>20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299869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 defTabSz="922338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 defTabSz="922338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 defTabSz="922338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 defTabSz="922338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3F86C759-4991-4B9F-AFD5-71ECBBC056BB}" type="slidenum">
              <a:rPr lang="en-US" altLang="zh-TW">
                <a:solidFill>
                  <a:prstClr val="black"/>
                </a:solidFill>
                <a:ea typeface="新細明體" pitchFamily="18" charset="-120"/>
              </a:rPr>
              <a:pPr eaLnBrk="1" hangingPunct="1"/>
              <a:t>24</a:t>
            </a:fld>
            <a:endParaRPr lang="en-US" altLang="zh-TW">
              <a:solidFill>
                <a:prstClr val="black"/>
              </a:solidFill>
              <a:ea typeface="新細明體" pitchFamily="18" charset="-12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5"/>
            <a:ext cx="5438775" cy="4465637"/>
          </a:xfrm>
          <a:noFill/>
        </p:spPr>
        <p:txBody>
          <a:bodyPr/>
          <a:lstStyle/>
          <a:p>
            <a:pPr eaLnBrk="1" hangingPunct="1"/>
            <a:endParaRPr lang="zh-HK" altLang="zh-HK" smtClean="0"/>
          </a:p>
        </p:txBody>
      </p:sp>
    </p:spTree>
    <p:extLst>
      <p:ext uri="{BB962C8B-B14F-4D97-AF65-F5344CB8AC3E}">
        <p14:creationId xmlns:p14="http://schemas.microsoft.com/office/powerpoint/2010/main" val="2098722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/>
              <a:pPr>
                <a:defRPr/>
              </a:pPr>
              <a:t>28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477209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/>
              <a:pPr>
                <a:defRPr/>
              </a:pPr>
              <a:t>32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49933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/>
              <a:pPr>
                <a:defRPr/>
              </a:pPr>
              <a:t>33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699112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/>
              <a:pPr>
                <a:defRPr/>
              </a:pPr>
              <a:t>34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4108688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/>
              <a:pPr>
                <a:defRPr/>
              </a:pPr>
              <a:t>35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778425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/>
              <a:pPr>
                <a:defRPr/>
              </a:pPr>
              <a:t>36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4938822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/>
              <a:pPr>
                <a:defRPr/>
              </a:pPr>
              <a:t>37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369916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/>
              <a:pPr>
                <a:defRPr/>
              </a:pPr>
              <a:t>38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37733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13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124" indent="-285433" defTabSz="9213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1729" indent="-228346" defTabSz="9213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598421" indent="-228346" defTabSz="9213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5113" indent="-228346" defTabSz="9213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1804" indent="-228346" defTabSz="9213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68496" indent="-228346" defTabSz="9213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5187" indent="-228346" defTabSz="9213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1879" indent="-228346" defTabSz="9213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AD69E172-54C8-4FD5-83E5-D214262782DA}" type="slidenum">
              <a:rPr lang="en-US" altLang="zh-TW">
                <a:ea typeface="新細明體" pitchFamily="18" charset="-120"/>
              </a:rPr>
              <a:pPr eaLnBrk="1" hangingPunct="1"/>
              <a:t>3</a:t>
            </a:fld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8053"/>
            <a:ext cx="5438775" cy="4464051"/>
          </a:xfrm>
          <a:noFill/>
        </p:spPr>
        <p:txBody>
          <a:bodyPr/>
          <a:lstStyle/>
          <a:p>
            <a:pPr eaLnBrk="1" hangingPunct="1"/>
            <a:endParaRPr lang="zh-HK" altLang="zh-HK" dirty="0" smtClean="0"/>
          </a:p>
        </p:txBody>
      </p:sp>
    </p:spTree>
    <p:extLst>
      <p:ext uri="{BB962C8B-B14F-4D97-AF65-F5344CB8AC3E}">
        <p14:creationId xmlns:p14="http://schemas.microsoft.com/office/powerpoint/2010/main" val="28361567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/>
              <a:pPr>
                <a:defRPr/>
              </a:pPr>
              <a:t>39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2413313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/>
              <a:pPr>
                <a:defRPr/>
              </a:pPr>
              <a:t>40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4021091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/>
              <a:pPr>
                <a:defRPr/>
              </a:pPr>
              <a:t>41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8817134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/>
              <a:pPr>
                <a:defRPr/>
              </a:pPr>
              <a:t>42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0527625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/>
              <a:pPr>
                <a:defRPr/>
              </a:pPr>
              <a:t>43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8817134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12276"/>
            <a:fld id="{C9677D9D-2241-4A0B-B9DF-0D07E7C1309B}" type="slidenum">
              <a:rPr lang="en-US" altLang="zh-TW" smtClean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pPr defTabSz="912276"/>
              <a:t>44</a:t>
            </a:fld>
            <a:endParaRPr lang="en-US" altLang="zh-TW" dirty="0" smtClean="0">
              <a:latin typeface="Times New Roman" pitchFamily="18" charset="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6125"/>
            <a:ext cx="4965700" cy="3724275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102" y="4718335"/>
            <a:ext cx="4983474" cy="4462215"/>
          </a:xfrm>
          <a:noFill/>
        </p:spPr>
        <p:txBody>
          <a:bodyPr/>
          <a:lstStyle/>
          <a:p>
            <a:pPr eaLnBrk="1" hangingPunct="1"/>
            <a:endParaRPr lang="en-GB" altLang="zh-TW" sz="1100" b="1" dirty="0" smtClean="0">
              <a:solidFill>
                <a:srgbClr val="FF0066"/>
              </a:solidFill>
              <a:latin typeface="新細明體" charset="-120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1099416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>
                <a:solidFill>
                  <a:prstClr val="black"/>
                </a:solidFill>
              </a:rPr>
              <a:pPr>
                <a:defRPr/>
              </a:pPr>
              <a:t>45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34603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0327115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/>
              <a:pPr>
                <a:defRPr/>
              </a:pPr>
              <a:t>47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8248033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>
                <a:solidFill>
                  <a:prstClr val="black"/>
                </a:solidFill>
              </a:rPr>
              <a:pPr>
                <a:defRPr/>
              </a:pPr>
              <a:t>49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673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13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124" indent="-285433" defTabSz="9213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1729" indent="-228346" defTabSz="9213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598421" indent="-228346" defTabSz="9213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5113" indent="-228346" defTabSz="9213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1804" indent="-228346" defTabSz="9213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68496" indent="-228346" defTabSz="9213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5187" indent="-228346" defTabSz="9213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1879" indent="-228346" defTabSz="9213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22DCD908-B4F7-4CB7-BAC1-EEA3A87544E8}" type="slidenum">
              <a:rPr lang="en-US" altLang="zh-TW">
                <a:ea typeface="新細明體" pitchFamily="18" charset="-120"/>
              </a:rPr>
              <a:pPr eaLnBrk="1" hangingPunct="1"/>
              <a:t>4</a:t>
            </a:fld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110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6468"/>
            <a:ext cx="5438775" cy="4465637"/>
          </a:xfrm>
          <a:noFill/>
        </p:spPr>
        <p:txBody>
          <a:bodyPr/>
          <a:lstStyle/>
          <a:p>
            <a:pPr eaLnBrk="1" hangingPunct="1"/>
            <a:endParaRPr lang="zh-HK" altLang="zh-HK" dirty="0" smtClean="0"/>
          </a:p>
        </p:txBody>
      </p:sp>
    </p:spTree>
    <p:extLst>
      <p:ext uri="{BB962C8B-B14F-4D97-AF65-F5344CB8AC3E}">
        <p14:creationId xmlns:p14="http://schemas.microsoft.com/office/powerpoint/2010/main" val="24801972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>
                <a:solidFill>
                  <a:prstClr val="black"/>
                </a:solidFill>
              </a:rPr>
              <a:pPr>
                <a:defRPr/>
              </a:pPr>
              <a:t>50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53874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206" indent="-285464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1854" indent="-22837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598595" indent="-22837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5337" indent="-22837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2079" indent="-22837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68820" indent="-22837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5562" indent="-22837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2303" indent="-22837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C738E85-ED81-42E4-A16E-40A1038AAF1F}" type="slidenum">
              <a:rPr lang="en-US" altLang="zh-TW" smtClean="0">
                <a:solidFill>
                  <a:prstClr val="black"/>
                </a:solidFill>
              </a:rPr>
              <a:pPr algn="r" eaLnBrk="1" hangingPunct="1">
                <a:spcBef>
                  <a:spcPct val="0"/>
                </a:spcBef>
              </a:pPr>
              <a:t>51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HK" altLang="zh-HK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9612094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altLang="zh-TW" sz="1200" baseline="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>
                <a:solidFill>
                  <a:prstClr val="black"/>
                </a:solidFill>
              </a:rPr>
              <a:pPr>
                <a:defRPr/>
              </a:pPr>
              <a:t>52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5624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13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124" indent="-285433" defTabSz="9213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1729" indent="-228346" defTabSz="9213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598421" indent="-228346" defTabSz="9213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5113" indent="-228346" defTabSz="921313" eaLnBrk="0" hangingPunct="0"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1804" indent="-228346" defTabSz="9213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68496" indent="-228346" defTabSz="9213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5187" indent="-228346" defTabSz="9213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1879" indent="-228346" defTabSz="92131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 hangingPunct="1"/>
            <a:fld id="{1249D986-3829-49F9-BF3A-A98CBDD43557}" type="slidenum">
              <a:rPr lang="en-US" altLang="zh-TW">
                <a:ea typeface="新細明體" pitchFamily="18" charset="-120"/>
              </a:rPr>
              <a:pPr eaLnBrk="1" hangingPunct="1"/>
              <a:t>5</a:t>
            </a:fld>
            <a:endParaRPr lang="en-US" altLang="zh-TW" dirty="0">
              <a:ea typeface="新細明體" pitchFamily="18" charset="-12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110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8053"/>
            <a:ext cx="5438775" cy="4464051"/>
          </a:xfrm>
          <a:noFill/>
        </p:spPr>
        <p:txBody>
          <a:bodyPr/>
          <a:lstStyle/>
          <a:p>
            <a:pPr eaLnBrk="1" hangingPunct="1"/>
            <a:endParaRPr lang="zh-HK" altLang="zh-HK" dirty="0" smtClean="0"/>
          </a:p>
        </p:txBody>
      </p:sp>
    </p:spTree>
    <p:extLst>
      <p:ext uri="{BB962C8B-B14F-4D97-AF65-F5344CB8AC3E}">
        <p14:creationId xmlns:p14="http://schemas.microsoft.com/office/powerpoint/2010/main" val="3823941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715319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26986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270940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AEA03C-6ADE-4829-BBFB-E5890CB3EFA3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43884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2D582-3713-4CD6-B6F2-62AC9CCB9BDE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198856168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388EC-C493-4434-99F9-C39BCF89C635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109840601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F9431-B574-4CD1-A59C-A0DB1BE53366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176628433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 dirty="0" smtClean="0">
                <a:solidFill>
                  <a:srgbClr val="000000"/>
                </a:solidFill>
              </a:rPr>
              <a:t>香港公共服务研习课程</a:t>
            </a:r>
            <a:r>
              <a:rPr lang="en-US" altLang="zh-TW" dirty="0" smtClean="0">
                <a:solidFill>
                  <a:srgbClr val="000000"/>
                </a:solidFill>
              </a:rPr>
              <a:t>(2017)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B0CF1-2204-4AE6-B75E-93E7BE62E54F}" type="slidenum">
              <a:rPr lang="en-US" altLang="zh-H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H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6734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 dirty="0" smtClean="0">
                <a:solidFill>
                  <a:srgbClr val="000000"/>
                </a:solidFill>
              </a:rPr>
              <a:t>香港公共服务研习课程</a:t>
            </a:r>
            <a:r>
              <a:rPr lang="en-US" altLang="zh-TW" dirty="0" smtClean="0">
                <a:solidFill>
                  <a:srgbClr val="000000"/>
                </a:solidFill>
              </a:rPr>
              <a:t>(2017)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3E69E-CD33-4122-A421-9CD3C6993872}" type="slidenum">
              <a:rPr lang="en-US" altLang="zh-H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H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58022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 dirty="0" smtClean="0">
                <a:solidFill>
                  <a:srgbClr val="000000"/>
                </a:solidFill>
              </a:rPr>
              <a:t>香港公共服务研习课程</a:t>
            </a:r>
            <a:r>
              <a:rPr lang="en-US" altLang="zh-TW" dirty="0" smtClean="0">
                <a:solidFill>
                  <a:srgbClr val="000000"/>
                </a:solidFill>
              </a:rPr>
              <a:t>(2017)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C83CF-E0B2-4981-B7A0-680966B700AD}" type="slidenum">
              <a:rPr lang="en-US" altLang="zh-H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H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457483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 dirty="0" smtClean="0">
                <a:solidFill>
                  <a:srgbClr val="000000"/>
                </a:solidFill>
              </a:rPr>
              <a:t>香港公共服务研习课程</a:t>
            </a:r>
            <a:r>
              <a:rPr lang="en-US" altLang="zh-TW" dirty="0" smtClean="0">
                <a:solidFill>
                  <a:srgbClr val="000000"/>
                </a:solidFill>
              </a:rPr>
              <a:t>(2017)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E37BF-76DE-45F1-9D66-E4F38A0743FE}" type="slidenum">
              <a:rPr lang="en-US" altLang="zh-H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H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21699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 dirty="0" smtClean="0">
                <a:solidFill>
                  <a:srgbClr val="000000"/>
                </a:solidFill>
              </a:rPr>
              <a:t>香港公共服务研习课程</a:t>
            </a:r>
            <a:r>
              <a:rPr lang="en-US" altLang="zh-TW" dirty="0" smtClean="0">
                <a:solidFill>
                  <a:srgbClr val="000000"/>
                </a:solidFill>
              </a:rPr>
              <a:t>(2017)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2D20D-84DB-4104-A331-4E524EC22A19}" type="slidenum">
              <a:rPr lang="en-US" altLang="zh-H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H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649129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 dirty="0" smtClean="0">
                <a:solidFill>
                  <a:srgbClr val="000000"/>
                </a:solidFill>
              </a:rPr>
              <a:t>香港公共服务研习课程</a:t>
            </a:r>
            <a:r>
              <a:rPr lang="en-US" altLang="zh-TW" dirty="0" smtClean="0">
                <a:solidFill>
                  <a:srgbClr val="000000"/>
                </a:solidFill>
              </a:rPr>
              <a:t>(2017)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4F3D2-8938-47BA-8670-4D387970D258}" type="slidenum">
              <a:rPr lang="en-US" altLang="zh-H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H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686720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 dirty="0" smtClean="0">
                <a:solidFill>
                  <a:srgbClr val="000000"/>
                </a:solidFill>
              </a:rPr>
              <a:t>香港公共服务研习课程</a:t>
            </a:r>
            <a:r>
              <a:rPr lang="en-US" altLang="zh-TW" dirty="0" smtClean="0">
                <a:solidFill>
                  <a:srgbClr val="000000"/>
                </a:solidFill>
              </a:rPr>
              <a:t>(2017)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D1756-28A2-468C-A3AF-7A3E7522C7FE}" type="slidenum">
              <a:rPr lang="en-US" altLang="zh-H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H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871909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 dirty="0" smtClean="0">
                <a:solidFill>
                  <a:srgbClr val="000000"/>
                </a:solidFill>
              </a:rPr>
              <a:t>香港公共服务研习课程</a:t>
            </a:r>
            <a:r>
              <a:rPr lang="en-US" altLang="zh-TW" dirty="0" smtClean="0">
                <a:solidFill>
                  <a:srgbClr val="000000"/>
                </a:solidFill>
              </a:rPr>
              <a:t>(2017)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42D37-EC20-4765-9D22-FC7D3ED8F824}" type="slidenum">
              <a:rPr lang="en-US" altLang="zh-H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H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9522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9E152-333F-4C78-BEC9-8EBF792C7ED1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66095044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 dirty="0" smtClean="0">
                <a:solidFill>
                  <a:srgbClr val="000000"/>
                </a:solidFill>
              </a:rPr>
              <a:t>香港公共服务研习课程</a:t>
            </a:r>
            <a:r>
              <a:rPr lang="en-US" altLang="zh-TW" dirty="0" smtClean="0">
                <a:solidFill>
                  <a:srgbClr val="000000"/>
                </a:solidFill>
              </a:rPr>
              <a:t>(2017)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FFFB7-B03B-4DB9-9E2E-7DC2C6B6E7F4}" type="slidenum">
              <a:rPr lang="en-US" altLang="zh-H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H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017938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 dirty="0" smtClean="0">
                <a:solidFill>
                  <a:srgbClr val="000000"/>
                </a:solidFill>
              </a:rPr>
              <a:t>香港公共服务研习课程</a:t>
            </a:r>
            <a:r>
              <a:rPr lang="en-US" altLang="zh-TW" dirty="0" smtClean="0">
                <a:solidFill>
                  <a:srgbClr val="000000"/>
                </a:solidFill>
              </a:rPr>
              <a:t>(2017)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CFC0F-C9A0-451F-A1D3-F4C1EDC137F4}" type="slidenum">
              <a:rPr lang="en-US" altLang="zh-H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H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984450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 dirty="0" smtClean="0">
                <a:solidFill>
                  <a:srgbClr val="000000"/>
                </a:solidFill>
              </a:rPr>
              <a:t>香港公共服务研习课程</a:t>
            </a:r>
            <a:r>
              <a:rPr lang="en-US" altLang="zh-TW" dirty="0" smtClean="0">
                <a:solidFill>
                  <a:srgbClr val="000000"/>
                </a:solidFill>
              </a:rPr>
              <a:t>(2017)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928AD-0B98-434A-B6FC-CB19DCF4020C}" type="slidenum">
              <a:rPr lang="en-US" altLang="zh-H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H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639152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標題，文字及圖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圖表版面配置區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zh-TW" alt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 dirty="0" smtClean="0">
                <a:solidFill>
                  <a:srgbClr val="000000"/>
                </a:solidFill>
              </a:rPr>
              <a:t>香港公共服务研习课程</a:t>
            </a:r>
            <a:r>
              <a:rPr lang="en-US" altLang="zh-TW" dirty="0" smtClean="0">
                <a:solidFill>
                  <a:srgbClr val="000000"/>
                </a:solidFill>
              </a:rPr>
              <a:t>(2017)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64D61-6A39-44FC-A91A-44E59CAA499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04565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dirty="0" smtClean="0">
                <a:solidFill>
                  <a:srgbClr val="000000"/>
                </a:solidFill>
              </a:rPr>
              <a:t>香港公共服务研习课程</a:t>
            </a:r>
            <a:r>
              <a:rPr lang="en-US" altLang="zh-TW" dirty="0" smtClean="0">
                <a:solidFill>
                  <a:srgbClr val="000000"/>
                </a:solidFill>
              </a:rPr>
              <a:t>(2017)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EF86A0F-33F0-4BBB-BAD1-9BEA433DC001}" type="slidenum">
              <a:rPr lang="en-US" altLang="zh-TW">
                <a:solidFill>
                  <a:srgbClr val="000000"/>
                </a:solidFill>
              </a:rPr>
              <a:pPr/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443746"/>
      </p:ext>
    </p:extLst>
  </p:cSld>
  <p:clrMapOvr>
    <a:masterClrMapping/>
  </p:clrMapOvr>
  <p:transition spd="med"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6D364-FB7A-421F-A038-8E7EE58A5F34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85733137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5FAA7-8907-4059-8520-FFB18437C973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34737129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94B7C-ACD9-488C-98A4-979C675A7C39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306286508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7CF37-6EDF-49D0-A9E1-B05236582824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337222569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25FDE-BE5A-40DF-B022-E578C276A7C4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371937413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58ABE-972B-45F0-A86E-279F094F18BB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43402869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1252A-59DC-4C56-8AAA-DA13943C1F24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182540365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allpaper2"/>
          <p:cNvPicPr>
            <a:picLocks noChangeAspect="1" noChangeArrowheads="1"/>
          </p:cNvPicPr>
          <p:nvPr/>
        </p:nvPicPr>
        <p:blipFill>
          <a:blip r:embed="rId13" cstate="print">
            <a:lum bright="6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63075" cy="702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751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ea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751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751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ea"/>
                <a:ea typeface="+mn-ea"/>
              </a:defRPr>
            </a:lvl1pPr>
          </a:lstStyle>
          <a:p>
            <a:pPr>
              <a:defRPr/>
            </a:pPr>
            <a:fld id="{64D0229F-1A7A-48E8-96CD-F49FE2C58595}" type="slidenum">
              <a:rPr lang="en-US" altLang="zh-HK"/>
              <a:pPr>
                <a:defRPr/>
              </a:pPr>
              <a:t>‹#›</a:t>
            </a:fld>
            <a:endParaRPr lang="en-US" altLang="zh-H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allpaper2"/>
          <p:cNvPicPr>
            <a:picLocks noChangeAspect="1" noChangeArrowheads="1"/>
          </p:cNvPicPr>
          <p:nvPr/>
        </p:nvPicPr>
        <p:blipFill>
          <a:blip r:embed="rId15" cstate="print">
            <a:lum bright="6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63075" cy="702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按一下以编辑母片标题样式</a:t>
            </a:r>
            <a:endParaRPr lang="zh-TW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按一下以编辑母片</a:t>
            </a:r>
          </a:p>
          <a:p>
            <a:pPr lvl="1"/>
            <a:r>
              <a:rPr lang="zh-TW" altLang="en-US"/>
              <a:t>第二层</a:t>
            </a:r>
          </a:p>
          <a:p>
            <a:pPr lvl="2"/>
            <a:r>
              <a:rPr lang="zh-TW" altLang="en-US"/>
              <a:t>第三层</a:t>
            </a:r>
          </a:p>
          <a:p>
            <a:pPr lvl="3"/>
            <a:r>
              <a:rPr lang="zh-TW" altLang="en-US"/>
              <a:t>第四层</a:t>
            </a:r>
          </a:p>
          <a:p>
            <a:pPr lvl="4"/>
            <a:r>
              <a:rPr lang="zh-TW" altLang="en-US"/>
              <a:t>第五层</a:t>
            </a:r>
          </a:p>
        </p:txBody>
      </p:sp>
      <p:sp>
        <p:nvSpPr>
          <p:cNvPr id="1751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1751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25344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zh-TW" altLang="en-US" dirty="0" smtClean="0">
                <a:solidFill>
                  <a:srgbClr val="000000"/>
                </a:solidFill>
              </a:rPr>
              <a:t>香港公共服务研习课程</a:t>
            </a:r>
            <a:r>
              <a:rPr lang="en-US" altLang="zh-TW" dirty="0" smtClean="0">
                <a:solidFill>
                  <a:srgbClr val="000000"/>
                </a:solidFill>
              </a:rPr>
              <a:t>(2017)</a:t>
            </a: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1751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31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32EAD987-0562-4F2E-904C-6A5A1CE2906D}" type="slidenum">
              <a:rPr lang="en-US" altLang="zh-H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H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008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SimSun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SimSun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SimSun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SimSun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SimSun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SimSun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SimSun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SimSun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b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b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wd.gov.hk/tc/index/site_pubsvc/page_family/sub_listofserv/id_familyandc/" TargetMode="Externa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412776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5400" b="1" dirty="0">
                <a:solidFill>
                  <a:srgbClr val="4F227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及早識別</a:t>
            </a:r>
            <a:r>
              <a:rPr lang="zh-TW" altLang="en-US" sz="5400" b="1" dirty="0" smtClean="0">
                <a:solidFill>
                  <a:srgbClr val="4F227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及處理</a:t>
            </a:r>
            <a:r>
              <a:rPr lang="en-US" altLang="zh-TW" sz="5400" b="1" dirty="0" smtClean="0">
                <a:solidFill>
                  <a:srgbClr val="4F227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altLang="zh-TW" sz="5400" b="1" dirty="0" smtClean="0">
                <a:solidFill>
                  <a:srgbClr val="4F227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zh-TW" altLang="en-US" sz="5400" b="1" dirty="0" smtClean="0">
                <a:solidFill>
                  <a:srgbClr val="4F227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懷疑</a:t>
            </a:r>
            <a:r>
              <a:rPr lang="zh-TW" altLang="en-US" sz="5400" b="1" dirty="0">
                <a:solidFill>
                  <a:srgbClr val="4F227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虐待兒童個案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411760" y="3284984"/>
            <a:ext cx="4038600" cy="1944216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zh-TW" altLang="en-US" sz="3600" b="1" dirty="0"/>
              <a:t>社會福利署</a:t>
            </a:r>
            <a:endParaRPr lang="en-US" altLang="zh-TW" sz="3600" b="1" dirty="0"/>
          </a:p>
          <a:p>
            <a:pPr marL="0" indent="0">
              <a:buNone/>
            </a:pPr>
            <a:endParaRPr lang="en-US" altLang="zh-TW" sz="3200" b="1" dirty="0">
              <a:solidFill>
                <a:srgbClr val="0070C0"/>
              </a:solidFill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3203848" y="6237312"/>
            <a:ext cx="2520280" cy="484163"/>
          </a:xfrm>
        </p:spPr>
        <p:txBody>
          <a:bodyPr/>
          <a:lstStyle/>
          <a:p>
            <a:pPr algn="ctr"/>
            <a:r>
              <a:rPr lang="en-US" altLang="zh-TW" sz="2400" b="1" dirty="0" smtClean="0">
                <a:solidFill>
                  <a:srgbClr val="0070C0"/>
                </a:solidFill>
              </a:rPr>
              <a:t>2019</a:t>
            </a:r>
            <a:r>
              <a:rPr lang="zh-TW" altLang="en-US" sz="2400" b="1" dirty="0" smtClean="0">
                <a:solidFill>
                  <a:srgbClr val="0070C0"/>
                </a:solidFill>
              </a:rPr>
              <a:t>年</a:t>
            </a:r>
            <a:r>
              <a:rPr lang="en-US" altLang="zh-TW" sz="2400" b="1" dirty="0" smtClean="0">
                <a:solidFill>
                  <a:srgbClr val="0070C0"/>
                </a:solidFill>
              </a:rPr>
              <a:t>1</a:t>
            </a:r>
            <a:r>
              <a:rPr lang="zh-TW" altLang="en-US" sz="2400" b="1" dirty="0" smtClean="0">
                <a:solidFill>
                  <a:srgbClr val="0070C0"/>
                </a:solidFill>
              </a:rPr>
              <a:t>月</a:t>
            </a:r>
            <a:endParaRPr lang="en-US" altLang="zh-TW" sz="2400" b="1" dirty="0">
              <a:solidFill>
                <a:srgbClr val="0070C0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B25AA-7DC7-45FD-95CF-DCE316986E8B}" type="slidenum">
              <a:rPr lang="en-US" altLang="zh-HK" smtClean="0"/>
              <a:pPr/>
              <a:t>1</a:t>
            </a:fld>
            <a:endParaRPr lang="en-US" altLang="zh-HK" dirty="0"/>
          </a:p>
        </p:txBody>
      </p:sp>
    </p:spTree>
    <p:extLst>
      <p:ext uri="{BB962C8B-B14F-4D97-AF65-F5344CB8AC3E}">
        <p14:creationId xmlns:p14="http://schemas.microsoft.com/office/powerpoint/2010/main" val="3584259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10</a:t>
            </a:fld>
            <a:endParaRPr lang="en-US" altLang="zh-HK"/>
          </a:p>
        </p:txBody>
      </p:sp>
      <p:graphicFrame>
        <p:nvGraphicFramePr>
          <p:cNvPr id="6" name="Group 99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320820698"/>
              </p:ext>
            </p:extLst>
          </p:nvPr>
        </p:nvGraphicFramePr>
        <p:xfrm>
          <a:off x="838200" y="762000"/>
          <a:ext cx="7696200" cy="5410200"/>
        </p:xfrm>
        <a:graphic>
          <a:graphicData uri="http://schemas.openxmlformats.org/drawingml/2006/table">
            <a:tbl>
              <a:tblPr/>
              <a:tblGrid>
                <a:gridCol w="38481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481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706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</a:t>
                      </a:r>
                      <a:r>
                        <a:rPr lang="zh-TW" altLang="en-US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lang="zh-TW" altLang="zh-CN" sz="2800" b="1" u="none" dirty="0" smtClean="0">
                          <a:solidFill>
                            <a:srgbClr val="FF0000"/>
                          </a:solidFill>
                          <a:latin typeface="SimSun" pitchFamily="2" charset="-122"/>
                        </a:rPr>
                        <a:t>嚴重</a:t>
                      </a:r>
                      <a:r>
                        <a:rPr lang="zh-TW" altLang="zh-CN" sz="2800" b="1" u="none" dirty="0" smtClean="0">
                          <a:solidFill>
                            <a:schemeClr val="tx1"/>
                          </a:solidFill>
                          <a:latin typeface="SimSun" pitchFamily="2" charset="-122"/>
                        </a:rPr>
                        <a:t>或</a:t>
                      </a:r>
                      <a:r>
                        <a:rPr lang="zh-TW" altLang="zh-CN" sz="2800" b="1" u="none" dirty="0" smtClean="0">
                          <a:solidFill>
                            <a:srgbClr val="FF0000"/>
                          </a:solidFill>
                          <a:latin typeface="SimSun" pitchFamily="2" charset="-122"/>
                        </a:rPr>
                        <a:t>重複</a:t>
                      </a:r>
                      <a:r>
                        <a:rPr lang="zh-TW" altLang="zh-CN" sz="2800" b="1" u="none" dirty="0" smtClean="0">
                          <a:solidFill>
                            <a:schemeClr val="tx1"/>
                          </a:solidFill>
                          <a:latin typeface="SimSun" pitchFamily="2" charset="-122"/>
                        </a:rPr>
                        <a:t>地忽視兒童的基本需要</a:t>
                      </a:r>
                      <a:endParaRPr lang="en-US" altLang="zh-TW" sz="2800" b="1" u="none" dirty="0" smtClean="0">
                        <a:solidFill>
                          <a:schemeClr val="tx1"/>
                        </a:solidFill>
                        <a:latin typeface="SimSun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u="none" dirty="0" smtClean="0">
                        <a:solidFill>
                          <a:schemeClr val="tx1"/>
                        </a:solidFill>
                        <a:latin typeface="SimSun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</a:t>
                      </a:r>
                      <a:r>
                        <a:rPr lang="zh-TW" altLang="en-US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lang="zh-TW" altLang="zh-CN" sz="2800" b="1" u="none" dirty="0" smtClean="0">
                          <a:solidFill>
                            <a:schemeClr val="tx1"/>
                          </a:solidFill>
                          <a:latin typeface="SimSun" pitchFamily="2" charset="-122"/>
                        </a:rPr>
                        <a:t>以致危害或損害兒童的健康或發展</a:t>
                      </a:r>
                      <a:endParaRPr kumimoji="1" lang="zh-TW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35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1" lang="zh-TW" altLang="en-US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身體方面  醫療方面</a:t>
                      </a:r>
                      <a:endParaRPr kumimoji="1" lang="en-US" altLang="zh-TW" sz="2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1" lang="en-US" altLang="zh-TW" sz="2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1" lang="zh-TW" altLang="en-US" sz="2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教育方面  情感方面</a:t>
                      </a:r>
                      <a:endParaRPr kumimoji="1" lang="en-US" altLang="zh-TW" sz="28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5050">
                            <a:alpha val="55000"/>
                          </a:srgbClr>
                        </a:gs>
                        <a:gs pos="100000">
                          <a:srgbClr val="FFFF99">
                            <a:alpha val="85001"/>
                          </a:srgb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041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4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j-ea"/>
                          <a:ea typeface="+mj-ea"/>
                          <a:cs typeface="Times New Roman" pitchFamily="18" charset="0"/>
                        </a:rPr>
                        <a:t>疏忽照顧</a:t>
                      </a:r>
                      <a:endParaRPr kumimoji="1" lang="zh-TW" alt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71000">
                          <a:srgbClr val="CC99FF">
                            <a:alpha val="56000"/>
                          </a:srgbClr>
                        </a:gs>
                        <a:gs pos="100000">
                          <a:srgbClr val="6600CC">
                            <a:alpha val="89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94428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11</a:t>
            </a:fld>
            <a:endParaRPr lang="en-US" altLang="zh-HK"/>
          </a:p>
        </p:txBody>
      </p:sp>
      <p:graphicFrame>
        <p:nvGraphicFramePr>
          <p:cNvPr id="6" name="Group 99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92952700"/>
              </p:ext>
            </p:extLst>
          </p:nvPr>
        </p:nvGraphicFramePr>
        <p:xfrm>
          <a:off x="838200" y="762000"/>
          <a:ext cx="7696200" cy="5782631"/>
        </p:xfrm>
        <a:graphic>
          <a:graphicData uri="http://schemas.openxmlformats.org/drawingml/2006/table">
            <a:tbl>
              <a:tblPr/>
              <a:tblGrid>
                <a:gridCol w="38481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481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7060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35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HK" sz="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</a:t>
                      </a: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lang="zh-TW" altLang="en-US" sz="2800" b="1" dirty="0" smtClean="0">
                          <a:latin typeface="標楷體" pitchFamily="65" charset="-120"/>
                        </a:rPr>
                        <a:t>危害或損害兒童情緒或智力發展的</a:t>
                      </a:r>
                      <a:r>
                        <a:rPr lang="zh-TW" altLang="en-US" sz="28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</a:rPr>
                        <a:t>重複行為及態度模式或極端事件</a:t>
                      </a:r>
                      <a:endParaRPr lang="en-US" altLang="zh-TW" sz="2800" b="1" dirty="0" smtClean="0">
                        <a:latin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b="1" dirty="0" smtClean="0">
                        <a:latin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</a:t>
                      </a:r>
                      <a:r>
                        <a:rPr lang="zh-TW" altLang="en-US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lang="zh-TW" altLang="en-US" sz="2800" b="1" dirty="0" smtClean="0">
                          <a:latin typeface="標楷體" pitchFamily="65" charset="-120"/>
                        </a:rPr>
                        <a:t>這些行為會即時或長遠損害兒童的行為、認知、情感或生理功能</a:t>
                      </a:r>
                      <a:endParaRPr lang="en-US" altLang="zh-TW" sz="2800" b="1" dirty="0" smtClean="0">
                        <a:latin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800" b="1" dirty="0" smtClean="0">
                        <a:latin typeface="標楷體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5050">
                            <a:alpha val="55000"/>
                          </a:srgbClr>
                        </a:gs>
                        <a:gs pos="100000">
                          <a:srgbClr val="FFFF99">
                            <a:alpha val="85001"/>
                          </a:srgb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041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2800" b="1" dirty="0" smtClean="0">
                          <a:latin typeface="標楷體" pitchFamily="65" charset="-120"/>
                        </a:rPr>
                        <a:t>羞辱、</a:t>
                      </a:r>
                      <a:endParaRPr lang="en-US" altLang="zh-TW" sz="2800" b="1" dirty="0" smtClean="0">
                        <a:latin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2800" b="1" dirty="0" smtClean="0">
                          <a:latin typeface="標楷體" pitchFamily="65" charset="-120"/>
                        </a:rPr>
                        <a:t>驚嚇、</a:t>
                      </a:r>
                      <a:endParaRPr lang="en-US" altLang="zh-TW" sz="2800" b="1" dirty="0" smtClean="0">
                        <a:latin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2800" b="1" dirty="0" smtClean="0">
                          <a:latin typeface="標楷體" pitchFamily="65" charset="-120"/>
                        </a:rPr>
                        <a:t>孤立、</a:t>
                      </a:r>
                      <a:endParaRPr lang="en-US" altLang="zh-TW" sz="2800" b="1" dirty="0" smtClean="0">
                        <a:latin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2800" b="1" dirty="0" smtClean="0">
                          <a:latin typeface="標楷體" pitchFamily="65" charset="-120"/>
                        </a:rPr>
                        <a:t>剝削</a:t>
                      </a:r>
                      <a:r>
                        <a:rPr lang="en-US" altLang="zh-TW" sz="2800" b="1" dirty="0" smtClean="0">
                          <a:latin typeface="標楷體" pitchFamily="65" charset="-120"/>
                        </a:rPr>
                        <a:t>/</a:t>
                      </a:r>
                      <a:r>
                        <a:rPr lang="zh-TW" altLang="en-US" sz="2800" b="1" dirty="0" smtClean="0">
                          <a:latin typeface="標楷體" pitchFamily="65" charset="-120"/>
                        </a:rPr>
                        <a:t>利誘、</a:t>
                      </a:r>
                      <a:endParaRPr lang="en-US" altLang="zh-TW" sz="2800" b="1" dirty="0" smtClean="0">
                        <a:latin typeface="標楷體" pitchFamily="65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2800" b="1" dirty="0" smtClean="0">
                          <a:latin typeface="標楷體" pitchFamily="65" charset="-120"/>
                        </a:rPr>
                        <a:t>漠視兒童的情緒需要</a:t>
                      </a:r>
                      <a:endParaRPr kumimoji="1" lang="zh-TW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4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j-ea"/>
                          <a:ea typeface="+mj-ea"/>
                          <a:cs typeface="Times New Roman" pitchFamily="18" charset="0"/>
                        </a:rPr>
                        <a:t>精神虐待</a:t>
                      </a:r>
                      <a:endParaRPr kumimoji="1" lang="zh-TW" alt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71000">
                          <a:srgbClr val="CC99FF">
                            <a:alpha val="56000"/>
                          </a:srgbClr>
                        </a:gs>
                        <a:gs pos="100000">
                          <a:srgbClr val="6600CC">
                            <a:alpha val="89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83657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14723-A826-4A26-9B65-79FE0E310D03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88925"/>
            <a:ext cx="8604374" cy="1052513"/>
          </a:xfrm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r>
              <a:rPr lang="zh-TW" altLang="en-US" b="1" dirty="0" smtClean="0">
                <a:solidFill>
                  <a:srgbClr val="000000"/>
                </a:solidFill>
              </a:rPr>
              <a:t>多專業協</a:t>
            </a:r>
            <a:r>
              <a:rPr lang="zh-TW" altLang="en-US" b="1" dirty="0">
                <a:solidFill>
                  <a:srgbClr val="000000"/>
                </a:solidFill>
              </a:rPr>
              <a:t>作</a:t>
            </a:r>
            <a:r>
              <a:rPr lang="zh-TW" altLang="en-US" b="1" dirty="0" smtClean="0">
                <a:solidFill>
                  <a:srgbClr val="000000"/>
                </a:solidFill>
              </a:rPr>
              <a:t>處理</a:t>
            </a:r>
            <a:r>
              <a:rPr lang="zh-TW" altLang="en-US" b="1" dirty="0">
                <a:solidFill>
                  <a:srgbClr val="000000"/>
                </a:solidFill>
              </a:rPr>
              <a:t>懷疑虐兒</a:t>
            </a:r>
            <a:r>
              <a:rPr lang="zh-TW" altLang="en-US" b="1" dirty="0" smtClean="0">
                <a:solidFill>
                  <a:srgbClr val="000000"/>
                </a:solidFill>
              </a:rPr>
              <a:t>個案</a:t>
            </a:r>
            <a:endParaRPr lang="zh-TW" altLang="en-US" b="1" dirty="0">
              <a:solidFill>
                <a:srgbClr val="000000"/>
              </a:solidFill>
            </a:endParaRPr>
          </a:p>
        </p:txBody>
      </p:sp>
      <p:sp>
        <p:nvSpPr>
          <p:cNvPr id="406532" name="Oval 4"/>
          <p:cNvSpPr>
            <a:spLocks noChangeArrowheads="1"/>
          </p:cNvSpPr>
          <p:nvPr/>
        </p:nvSpPr>
        <p:spPr bwMode="auto">
          <a:xfrm>
            <a:off x="1403649" y="1700213"/>
            <a:ext cx="1800200" cy="1657350"/>
          </a:xfrm>
          <a:prstGeom prst="ellipse">
            <a:avLst/>
          </a:prstGeom>
          <a:solidFill>
            <a:srgbClr val="66FFCC"/>
          </a:solidFill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8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識別個案</a:t>
            </a:r>
          </a:p>
          <a:p>
            <a:pPr algn="ctr"/>
            <a:r>
              <a:rPr lang="zh-TW" altLang="en-US" sz="2800" b="1" dirty="0">
                <a:solidFill>
                  <a:srgbClr val="FF0000"/>
                </a:solidFill>
                <a:ea typeface="標楷體" pitchFamily="65" charset="-120"/>
              </a:rPr>
              <a:t>初步評估</a:t>
            </a:r>
          </a:p>
        </p:txBody>
      </p:sp>
      <p:sp>
        <p:nvSpPr>
          <p:cNvPr id="406533" name="Oval 5"/>
          <p:cNvSpPr>
            <a:spLocks noChangeArrowheads="1"/>
          </p:cNvSpPr>
          <p:nvPr/>
        </p:nvSpPr>
        <p:spPr bwMode="auto">
          <a:xfrm>
            <a:off x="2987825" y="2349500"/>
            <a:ext cx="1728191" cy="1657350"/>
          </a:xfrm>
          <a:prstGeom prst="ellipse">
            <a:avLst/>
          </a:prstGeom>
          <a:solidFill>
            <a:srgbClr val="99FF33"/>
          </a:solidFill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800" dirty="0">
                <a:solidFill>
                  <a:srgbClr val="0000FF"/>
                </a:solidFill>
                <a:latin typeface="Arial" charset="0"/>
                <a:ea typeface="標楷體" pitchFamily="65" charset="-120"/>
              </a:rPr>
              <a:t>危機介入</a:t>
            </a:r>
            <a:endParaRPr lang="en-US" altLang="zh-TW" sz="2800" dirty="0">
              <a:solidFill>
                <a:srgbClr val="0000FF"/>
              </a:solidFill>
              <a:latin typeface="Arial" charset="0"/>
              <a:ea typeface="標楷體" pitchFamily="65" charset="-120"/>
            </a:endParaRPr>
          </a:p>
          <a:p>
            <a:pPr algn="ctr"/>
            <a:r>
              <a:rPr lang="zh-HK" altLang="en-US" sz="2800" dirty="0">
                <a:solidFill>
                  <a:srgbClr val="000000"/>
                </a:solidFill>
                <a:ea typeface="標楷體" pitchFamily="65" charset="-120"/>
              </a:rPr>
              <a:t>保護兒童</a:t>
            </a:r>
            <a:endParaRPr lang="zh-TW" altLang="en-US" sz="2800" dirty="0">
              <a:solidFill>
                <a:srgbClr val="000000"/>
              </a:solidFill>
              <a:latin typeface="Arial" charset="0"/>
              <a:ea typeface="標楷體" pitchFamily="65" charset="-120"/>
            </a:endParaRPr>
          </a:p>
        </p:txBody>
      </p:sp>
      <p:sp>
        <p:nvSpPr>
          <p:cNvPr id="406534" name="Oval 6"/>
          <p:cNvSpPr>
            <a:spLocks noChangeArrowheads="1"/>
          </p:cNvSpPr>
          <p:nvPr/>
        </p:nvSpPr>
        <p:spPr bwMode="auto">
          <a:xfrm>
            <a:off x="4572001" y="1844675"/>
            <a:ext cx="1806574" cy="1658938"/>
          </a:xfrm>
          <a:prstGeom prst="ellipse">
            <a:avLst/>
          </a:prstGeom>
          <a:solidFill>
            <a:srgbClr val="FFFF66"/>
          </a:solidFill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zh-TW" altLang="en-US" sz="2800" dirty="0">
                <a:solidFill>
                  <a:srgbClr val="000000"/>
                </a:solidFill>
                <a:ea typeface="標楷體" pitchFamily="65" charset="-120"/>
              </a:rPr>
              <a:t>調查</a:t>
            </a:r>
          </a:p>
          <a:p>
            <a:pPr algn="ctr" eaLnBrk="0" hangingPunct="0"/>
            <a:r>
              <a:rPr lang="zh-TW" altLang="en-US" sz="2800" dirty="0">
                <a:solidFill>
                  <a:srgbClr val="000000"/>
                </a:solidFill>
                <a:ea typeface="標楷體" pitchFamily="65" charset="-120"/>
              </a:rPr>
              <a:t>及評估</a:t>
            </a:r>
            <a:endParaRPr lang="zh-TW" altLang="en-US" sz="2800" dirty="0">
              <a:solidFill>
                <a:srgbClr val="000000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406535" name="Oval 7"/>
          <p:cNvSpPr>
            <a:spLocks noChangeArrowheads="1"/>
          </p:cNvSpPr>
          <p:nvPr/>
        </p:nvSpPr>
        <p:spPr bwMode="auto">
          <a:xfrm>
            <a:off x="6084169" y="2492375"/>
            <a:ext cx="1800199" cy="1657350"/>
          </a:xfrm>
          <a:prstGeom prst="ellipse">
            <a:avLst/>
          </a:prstGeom>
          <a:solidFill>
            <a:srgbClr val="FFCC66"/>
          </a:solidFill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8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多專業</a:t>
            </a:r>
          </a:p>
          <a:p>
            <a:pPr algn="ctr"/>
            <a:r>
              <a:rPr lang="zh-TW" altLang="en-US" sz="28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個案會議</a:t>
            </a:r>
          </a:p>
        </p:txBody>
      </p:sp>
      <p:sp>
        <p:nvSpPr>
          <p:cNvPr id="406536" name="Oval 8"/>
          <p:cNvSpPr>
            <a:spLocks noChangeArrowheads="1"/>
          </p:cNvSpPr>
          <p:nvPr/>
        </p:nvSpPr>
        <p:spPr bwMode="auto">
          <a:xfrm>
            <a:off x="6240463" y="4005263"/>
            <a:ext cx="1722437" cy="1658937"/>
          </a:xfrm>
          <a:prstGeom prst="ellipse">
            <a:avLst/>
          </a:prstGeom>
          <a:solidFill>
            <a:srgbClr val="FF99FF"/>
          </a:solidFill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8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跟進</a:t>
            </a:r>
          </a:p>
          <a:p>
            <a:pPr algn="ctr"/>
            <a:r>
              <a:rPr lang="zh-TW" altLang="en-US" sz="28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服務</a:t>
            </a:r>
          </a:p>
        </p:txBody>
      </p:sp>
      <p:sp>
        <p:nvSpPr>
          <p:cNvPr id="406537" name="Oval 9"/>
          <p:cNvSpPr>
            <a:spLocks noChangeArrowheads="1"/>
          </p:cNvSpPr>
          <p:nvPr/>
        </p:nvSpPr>
        <p:spPr bwMode="auto">
          <a:xfrm>
            <a:off x="4716016" y="4581128"/>
            <a:ext cx="1800200" cy="1657350"/>
          </a:xfrm>
          <a:prstGeom prst="ellipse">
            <a:avLst/>
          </a:prstGeom>
          <a:solidFill>
            <a:srgbClr val="CCFFCC"/>
          </a:solidFill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zh-TW" altLang="en-US" sz="2800" dirty="0">
                <a:solidFill>
                  <a:srgbClr val="000000"/>
                </a:solidFill>
                <a:ea typeface="標楷體" pitchFamily="65" charset="-120"/>
              </a:rPr>
              <a:t>填報</a:t>
            </a:r>
          </a:p>
          <a:p>
            <a:pPr algn="ctr"/>
            <a:r>
              <a:rPr lang="zh-TW" altLang="en-US" sz="2800" dirty="0">
                <a:solidFill>
                  <a:srgbClr val="000000"/>
                </a:solidFill>
                <a:latin typeface="Times New Roman" pitchFamily="18" charset="0"/>
                <a:ea typeface="標楷體" pitchFamily="65" charset="-120"/>
              </a:rPr>
              <a:t>資料系統</a:t>
            </a:r>
          </a:p>
        </p:txBody>
      </p:sp>
    </p:spTree>
    <p:extLst>
      <p:ext uri="{BB962C8B-B14F-4D97-AF65-F5344CB8AC3E}">
        <p14:creationId xmlns:p14="http://schemas.microsoft.com/office/powerpoint/2010/main" val="39976981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6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406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6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06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06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06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6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06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06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406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2" grpId="0" animBg="1"/>
      <p:bldP spid="406533" grpId="0" animBg="1"/>
      <p:bldP spid="406534" grpId="0" animBg="1"/>
      <p:bldP spid="406535" grpId="0" animBg="1"/>
      <p:bldP spid="406536" grpId="0" animBg="1"/>
      <p:bldP spid="40653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r>
              <a:rPr lang="zh-TW" altLang="en-US" b="1" dirty="0" smtClean="0">
                <a:solidFill>
                  <a:schemeClr val="tx1"/>
                </a:solidFill>
              </a:rPr>
              <a:t>識別可能受虐待的兒童</a:t>
            </a:r>
            <a:endParaRPr lang="zh-HK" alt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616903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altLang="zh-H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6137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539552" y="404663"/>
            <a:ext cx="8352928" cy="1080121"/>
          </a:xfrm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pPr lvl="0"/>
            <a:r>
              <a:rPr lang="zh-TW" altLang="en-US" b="1" dirty="0">
                <a:solidFill>
                  <a:sysClr val="windowText" lastClr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有較大機會發生虐</a:t>
            </a:r>
            <a:r>
              <a:rPr lang="zh-TW" altLang="en-US" b="1" dirty="0" smtClean="0">
                <a:solidFill>
                  <a:sysClr val="windowText" lastClr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兒問題</a:t>
            </a:r>
            <a:r>
              <a:rPr lang="zh-TW" altLang="en-US" b="1" dirty="0">
                <a:solidFill>
                  <a:sysClr val="windowText" lastClr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的家庭</a:t>
            </a:r>
            <a:endParaRPr lang="en-GB" altLang="zh-HK" b="1" dirty="0">
              <a:solidFill>
                <a:sysClr val="windowText" lastClr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575048" y="1484784"/>
            <a:ext cx="8461448" cy="4896544"/>
          </a:xfrm>
        </p:spPr>
        <p:txBody>
          <a:bodyPr/>
          <a:lstStyle/>
          <a:p>
            <a:pPr marL="514350" lvl="0" indent="-514350" algn="l">
              <a:buFont typeface="+mj-lt"/>
              <a:buAutoNum type="arabicPeriod"/>
            </a:pPr>
            <a:r>
              <a:rPr lang="zh-TW" altLang="zh-HK" sz="3600" b="1" dirty="0" smtClean="0">
                <a:solidFill>
                  <a:srgbClr val="9900CC"/>
                </a:solidFill>
                <a:latin typeface="+mj-ea"/>
                <a:ea typeface="+mj-ea"/>
              </a:rPr>
              <a:t>父母／</a:t>
            </a:r>
            <a:r>
              <a:rPr lang="zh-HK" altLang="zh-HK" sz="3600" b="1" dirty="0" smtClean="0">
                <a:solidFill>
                  <a:srgbClr val="9900CC"/>
                </a:solidFill>
                <a:latin typeface="+mj-ea"/>
                <a:ea typeface="+mj-ea"/>
              </a:rPr>
              <a:t>照顧者</a:t>
            </a:r>
            <a:r>
              <a:rPr lang="zh-TW" altLang="en-US" sz="3600" b="1" dirty="0" smtClean="0">
                <a:solidFill>
                  <a:srgbClr val="9900CC"/>
                </a:solidFill>
                <a:latin typeface="+mj-ea"/>
                <a:ea typeface="+mj-ea"/>
              </a:rPr>
              <a:t>特性</a:t>
            </a:r>
            <a:endParaRPr lang="en-US" altLang="zh-TW" sz="3600" b="1" dirty="0" smtClean="0">
              <a:solidFill>
                <a:srgbClr val="9900CC"/>
              </a:solidFill>
              <a:latin typeface="+mj-ea"/>
              <a:ea typeface="+mj-ea"/>
            </a:endParaRPr>
          </a:p>
          <a:p>
            <a:pPr marL="514350" lvl="0" indent="-514350" algn="l">
              <a:buFont typeface="+mj-lt"/>
              <a:buAutoNum type="arabicPeriod"/>
            </a:pPr>
            <a:endParaRPr lang="en-US" altLang="zh-TW" sz="800" b="1" dirty="0" smtClean="0">
              <a:solidFill>
                <a:srgbClr val="9900CC"/>
              </a:solidFill>
              <a:latin typeface="+mj-ea"/>
              <a:ea typeface="+mj-ea"/>
            </a:endParaRPr>
          </a:p>
          <a:p>
            <a:pPr marL="457200" indent="-457200" algn="l">
              <a:buFont typeface="Wingdings 3"/>
              <a:buChar char="Ê"/>
            </a:pPr>
            <a:r>
              <a:rPr lang="zh-TW" altLang="zh-HK" b="1" dirty="0" smtClean="0">
                <a:solidFill>
                  <a:srgbClr val="C00000"/>
                </a:solidFill>
                <a:latin typeface="+mj-ea"/>
              </a:rPr>
              <a:t>個人</a:t>
            </a:r>
            <a:r>
              <a:rPr lang="zh-TW" altLang="zh-HK" b="1" dirty="0">
                <a:solidFill>
                  <a:srgbClr val="C00000"/>
                </a:solidFill>
                <a:latin typeface="+mj-ea"/>
              </a:rPr>
              <a:t>背景／</a:t>
            </a:r>
            <a:r>
              <a:rPr lang="zh-TW" altLang="zh-HK" b="1" dirty="0" smtClean="0">
                <a:solidFill>
                  <a:srgbClr val="C00000"/>
                </a:solidFill>
                <a:latin typeface="+mj-ea"/>
              </a:rPr>
              <a:t>經歷</a:t>
            </a:r>
            <a:endParaRPr lang="en-US" altLang="zh-TW" b="1" dirty="0" smtClean="0">
              <a:solidFill>
                <a:srgbClr val="C00000"/>
              </a:solidFill>
              <a:latin typeface="+mj-ea"/>
            </a:endParaRPr>
          </a:p>
          <a:p>
            <a:pPr marL="457200" indent="-457200" algn="l">
              <a:buFont typeface="Wingdings 3"/>
              <a:buChar char="Ê"/>
            </a:pPr>
            <a:endParaRPr lang="en-US" altLang="zh-TW" sz="800" b="1" dirty="0">
              <a:solidFill>
                <a:srgbClr val="9900CC"/>
              </a:solidFill>
              <a:latin typeface="+mj-ea"/>
            </a:endParaRPr>
          </a:p>
          <a:p>
            <a:pPr marL="540000" lvl="2" indent="-285750" algn="l">
              <a:buFont typeface="Arial" panose="020B0604020202020204" pitchFamily="34" charset="0"/>
              <a:buChar char="•"/>
            </a:pPr>
            <a:r>
              <a:rPr lang="zh-TW" altLang="zh-HK" sz="2800" b="1" dirty="0" smtClean="0"/>
              <a:t>童年</a:t>
            </a:r>
            <a:r>
              <a:rPr lang="zh-TW" altLang="zh-HK" sz="2800" b="1" dirty="0"/>
              <a:t>時曾被</a:t>
            </a:r>
            <a:r>
              <a:rPr lang="zh-TW" altLang="zh-HK" sz="2800" b="1" dirty="0" smtClean="0"/>
              <a:t>虐待</a:t>
            </a:r>
            <a:endParaRPr lang="en-US" altLang="zh-TW" sz="2800" b="1" dirty="0" smtClean="0"/>
          </a:p>
          <a:p>
            <a:pPr marL="540000" lvl="2" indent="-285750" algn="l">
              <a:buFont typeface="Arial" panose="020B0604020202020204" pitchFamily="34" charset="0"/>
              <a:buChar char="•"/>
            </a:pPr>
            <a:endParaRPr lang="zh-TW" altLang="zh-HK" sz="800" b="1" dirty="0"/>
          </a:p>
          <a:p>
            <a:pPr marL="540000" lvl="2" indent="-285750" algn="l">
              <a:buFont typeface="Arial" panose="020B0604020202020204" pitchFamily="34" charset="0"/>
              <a:buChar char="•"/>
            </a:pPr>
            <a:r>
              <a:rPr lang="zh-TW" altLang="zh-HK" sz="2800" b="1" dirty="0" smtClean="0"/>
              <a:t>曾經</a:t>
            </a:r>
            <a:r>
              <a:rPr lang="zh-TW" altLang="zh-HK" sz="2800" b="1" dirty="0"/>
              <a:t>／目前患上精神／情緒病，曾企圖</a:t>
            </a:r>
            <a:r>
              <a:rPr lang="zh-TW" altLang="zh-HK" sz="2800" b="1" dirty="0" smtClean="0"/>
              <a:t>自殺</a:t>
            </a:r>
            <a:endParaRPr lang="en-US" altLang="zh-TW" sz="2800" b="1" dirty="0" smtClean="0"/>
          </a:p>
          <a:p>
            <a:pPr marL="540000" lvl="2" indent="-285750" algn="l">
              <a:buFont typeface="Arial" panose="020B0604020202020204" pitchFamily="34" charset="0"/>
              <a:buChar char="•"/>
            </a:pPr>
            <a:endParaRPr lang="zh-TW" altLang="zh-HK" sz="800" b="1" dirty="0"/>
          </a:p>
          <a:p>
            <a:pPr marL="540000" lvl="2" indent="-285750" algn="l">
              <a:buFont typeface="Arial" panose="020B0604020202020204" pitchFamily="34" charset="0"/>
              <a:buChar char="•"/>
            </a:pPr>
            <a:r>
              <a:rPr lang="zh-TW" altLang="zh-HK" sz="2800" b="1" dirty="0"/>
              <a:t>酗酒／濫用藥物／其他沉溺行為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endParaRPr lang="zh-TW" altLang="zh-HK" sz="2800" b="1" dirty="0"/>
          </a:p>
          <a:p>
            <a:pPr marL="914400" lvl="1" indent="-457200" algn="l">
              <a:buFont typeface="Wingdings" panose="05000000000000000000" pitchFamily="2" charset="2"/>
              <a:buChar char="Ø"/>
            </a:pPr>
            <a:endParaRPr lang="en-US" altLang="zh-TW" sz="3200" b="1" dirty="0" smtClean="0"/>
          </a:p>
          <a:p>
            <a:pPr algn="l"/>
            <a:endParaRPr lang="zh-HK" altLang="en-US" sz="3600" b="1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25FDE-BE5A-40DF-B022-E578C276A7C4}" type="slidenum">
              <a:rPr lang="en-US" altLang="zh-HK" smtClean="0"/>
              <a:pPr>
                <a:defRPr/>
              </a:pPr>
              <a:t>14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6953316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60648"/>
            <a:ext cx="8435280" cy="6120680"/>
          </a:xfrm>
        </p:spPr>
        <p:txBody>
          <a:bodyPr/>
          <a:lstStyle/>
          <a:p>
            <a:pPr marL="419400" lvl="2" indent="0">
              <a:buNone/>
            </a:pPr>
            <a:endParaRPr lang="en-US" altLang="zh-TW" sz="2800" b="1" dirty="0" smtClean="0">
              <a:solidFill>
                <a:srgbClr val="9900CC"/>
              </a:solidFill>
              <a:latin typeface="+mj-ea"/>
              <a:sym typeface="Wingdings 3"/>
            </a:endParaRPr>
          </a:p>
          <a:p>
            <a:pPr marL="419400" lvl="2" indent="0">
              <a:buNone/>
            </a:pPr>
            <a:r>
              <a:rPr lang="zh-TW" altLang="en-US" sz="2800" b="1" dirty="0" smtClean="0">
                <a:solidFill>
                  <a:srgbClr val="9900CC"/>
                </a:solidFill>
                <a:latin typeface="+mj-ea"/>
                <a:sym typeface="Wingdings 3"/>
              </a:rPr>
              <a:t></a:t>
            </a:r>
            <a:r>
              <a:rPr lang="zh-TW" altLang="zh-HK" sz="3200" b="1" dirty="0" smtClean="0">
                <a:solidFill>
                  <a:srgbClr val="C00000"/>
                </a:solidFill>
                <a:latin typeface="+mj-ea"/>
              </a:rPr>
              <a:t>態度</a:t>
            </a:r>
            <a:r>
              <a:rPr lang="zh-TW" altLang="zh-HK" sz="3200" b="1" dirty="0">
                <a:solidFill>
                  <a:srgbClr val="C00000"/>
                </a:solidFill>
                <a:latin typeface="+mj-ea"/>
              </a:rPr>
              <a:t>和</a:t>
            </a:r>
            <a:r>
              <a:rPr lang="zh-TW" altLang="zh-HK" sz="3200" b="1" dirty="0" smtClean="0">
                <a:solidFill>
                  <a:srgbClr val="C00000"/>
                </a:solidFill>
                <a:latin typeface="+mj-ea"/>
              </a:rPr>
              <a:t>行為</a:t>
            </a:r>
            <a:endParaRPr lang="en-US" altLang="zh-TW" sz="3200" b="1" dirty="0" smtClean="0">
              <a:solidFill>
                <a:srgbClr val="C00000"/>
              </a:solidFill>
              <a:latin typeface="+mj-ea"/>
            </a:endParaRPr>
          </a:p>
          <a:p>
            <a:pPr marL="419400" lvl="2" indent="0">
              <a:buNone/>
            </a:pPr>
            <a:endParaRPr lang="zh-TW" altLang="zh-HK" sz="1000" b="1" dirty="0">
              <a:solidFill>
                <a:srgbClr val="9900CC"/>
              </a:solidFill>
              <a:latin typeface="+mj-ea"/>
            </a:endParaRPr>
          </a:p>
          <a:p>
            <a:pPr marL="648000" lvl="2"/>
            <a:r>
              <a:rPr lang="zh-TW" altLang="zh-HK" sz="2800" b="1" dirty="0" smtClean="0"/>
              <a:t>對</a:t>
            </a:r>
            <a:r>
              <a:rPr lang="zh-TW" altLang="zh-HK" sz="2800" b="1" dirty="0"/>
              <a:t>子女／照顧兒童有固執或不合理的</a:t>
            </a:r>
            <a:r>
              <a:rPr lang="zh-TW" altLang="zh-HK" sz="2800" b="1" dirty="0" smtClean="0"/>
              <a:t>期望</a:t>
            </a:r>
            <a:endParaRPr lang="en-US" altLang="zh-TW" sz="2800" b="1" dirty="0" smtClean="0"/>
          </a:p>
          <a:p>
            <a:pPr marL="648000" lvl="2"/>
            <a:endParaRPr lang="zh-TW" altLang="zh-HK" sz="800" b="1" dirty="0"/>
          </a:p>
          <a:p>
            <a:pPr marL="648000" lvl="2"/>
            <a:r>
              <a:rPr lang="zh-TW" altLang="zh-HK" sz="2800" b="1" dirty="0"/>
              <a:t>堅信嚴厲／專權式的管教／</a:t>
            </a:r>
            <a:r>
              <a:rPr lang="zh-TW" altLang="zh-HK" sz="2800" b="1" dirty="0" smtClean="0"/>
              <a:t>體罰</a:t>
            </a:r>
            <a:endParaRPr lang="en-US" altLang="zh-TW" sz="2800" b="1" dirty="0" smtClean="0"/>
          </a:p>
          <a:p>
            <a:pPr marL="648000" lvl="2"/>
            <a:endParaRPr lang="zh-TW" altLang="zh-HK" sz="800" b="1" dirty="0"/>
          </a:p>
          <a:p>
            <a:pPr marL="648000" lvl="2"/>
            <a:r>
              <a:rPr lang="zh-TW" altLang="zh-HK" sz="2800" b="1" dirty="0" smtClean="0"/>
              <a:t>控制</a:t>
            </a:r>
            <a:r>
              <a:rPr lang="zh-TW" altLang="zh-HK" sz="2800" b="1" dirty="0"/>
              <a:t>憤怒等</a:t>
            </a:r>
            <a:r>
              <a:rPr lang="zh-HK" altLang="zh-HK" sz="2800" b="1" dirty="0"/>
              <a:t>負面</a:t>
            </a:r>
            <a:r>
              <a:rPr lang="zh-TW" altLang="zh-HK" sz="2800" b="1" dirty="0"/>
              <a:t>情緒的能力</a:t>
            </a:r>
            <a:r>
              <a:rPr lang="zh-TW" altLang="zh-HK" sz="2800" b="1" dirty="0" smtClean="0"/>
              <a:t>不足</a:t>
            </a:r>
            <a:endParaRPr lang="en-US" altLang="zh-TW" sz="2800" b="1" dirty="0" smtClean="0"/>
          </a:p>
          <a:p>
            <a:pPr marL="648000" lvl="2"/>
            <a:endParaRPr lang="zh-TW" altLang="zh-HK" sz="800" b="1" dirty="0"/>
          </a:p>
          <a:p>
            <a:pPr marL="648000" lvl="2"/>
            <a:r>
              <a:rPr lang="zh-TW" altLang="zh-HK" sz="2800" b="1" dirty="0" smtClean="0"/>
              <a:t>抗拒／敵視外界的支援</a:t>
            </a:r>
          </a:p>
          <a:p>
            <a:pPr marL="0" indent="0">
              <a:buNone/>
            </a:pPr>
            <a:endParaRPr lang="zh-HK" altLang="en-US" sz="16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15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36084796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514350" lvl="0" indent="-514350">
              <a:buFont typeface="+mj-lt"/>
              <a:buAutoNum type="arabicPeriod" startAt="2"/>
            </a:pPr>
            <a:r>
              <a:rPr lang="zh-TW" altLang="zh-HK" sz="3600" b="1" dirty="0">
                <a:solidFill>
                  <a:srgbClr val="9900CC"/>
                </a:solidFill>
                <a:latin typeface="+mj-ea"/>
              </a:rPr>
              <a:t>兒童</a:t>
            </a:r>
            <a:r>
              <a:rPr lang="zh-TW" altLang="zh-HK" sz="3600" b="1" dirty="0" smtClean="0">
                <a:solidFill>
                  <a:srgbClr val="9900CC"/>
                </a:solidFill>
                <a:latin typeface="+mj-ea"/>
              </a:rPr>
              <a:t>方面</a:t>
            </a:r>
            <a:endParaRPr lang="en-US" altLang="zh-TW" sz="3600" b="1" dirty="0" smtClean="0">
              <a:solidFill>
                <a:srgbClr val="9900CC"/>
              </a:solidFill>
              <a:latin typeface="+mj-ea"/>
            </a:endParaRPr>
          </a:p>
          <a:p>
            <a:pPr marL="514350" lvl="0" indent="-514350">
              <a:buFont typeface="+mj-lt"/>
              <a:buAutoNum type="arabicPeriod" startAt="2"/>
            </a:pPr>
            <a:endParaRPr lang="en-US" altLang="zh-TW" sz="800" b="1" dirty="0" smtClean="0">
              <a:solidFill>
                <a:srgbClr val="9900CC"/>
              </a:solidFill>
              <a:latin typeface="+mj-ea"/>
            </a:endParaRPr>
          </a:p>
          <a:p>
            <a:pPr marL="648000" lvl="2"/>
            <a:r>
              <a:rPr lang="zh-TW" altLang="zh-HK" sz="3200" b="1" dirty="0"/>
              <a:t>父母不想要的</a:t>
            </a:r>
            <a:r>
              <a:rPr lang="zh-TW" altLang="zh-HK" sz="3200" b="1" dirty="0" smtClean="0"/>
              <a:t>兒童</a:t>
            </a:r>
            <a:endParaRPr lang="en-US" altLang="zh-TW" sz="3200" b="1" dirty="0" smtClean="0"/>
          </a:p>
          <a:p>
            <a:pPr marL="648000" lvl="2"/>
            <a:endParaRPr lang="zh-TW" altLang="zh-HK" sz="1000" b="1" dirty="0"/>
          </a:p>
          <a:p>
            <a:pPr marL="648000" lvl="2"/>
            <a:r>
              <a:rPr lang="zh-TW" altLang="zh-HK" sz="3200" b="1" dirty="0"/>
              <a:t>難於照顧的</a:t>
            </a:r>
            <a:r>
              <a:rPr lang="zh-TW" altLang="zh-HK" sz="3200" b="1" dirty="0" smtClean="0"/>
              <a:t>嬰幼兒</a:t>
            </a:r>
            <a:endParaRPr lang="en-US" altLang="zh-TW" sz="3200" b="1" dirty="0" smtClean="0"/>
          </a:p>
          <a:p>
            <a:pPr marL="648000" lvl="2"/>
            <a:endParaRPr lang="zh-TW" altLang="zh-HK" sz="1000" b="1" dirty="0"/>
          </a:p>
          <a:p>
            <a:pPr marL="648000" lvl="2"/>
            <a:r>
              <a:rPr lang="zh-TW" altLang="zh-HK" sz="3200" b="1" dirty="0"/>
              <a:t>年幼時與父母</a:t>
            </a:r>
            <a:r>
              <a:rPr lang="zh-TW" altLang="zh-HK" sz="3200" b="1" dirty="0" smtClean="0"/>
              <a:t>分離</a:t>
            </a:r>
            <a:endParaRPr lang="en-US" altLang="zh-TW" sz="3200" b="1" dirty="0" smtClean="0"/>
          </a:p>
          <a:p>
            <a:pPr marL="648000" lvl="2"/>
            <a:endParaRPr lang="zh-TW" altLang="zh-HK" sz="1000" b="1" dirty="0"/>
          </a:p>
          <a:p>
            <a:pPr marL="648000" lvl="2"/>
            <a:r>
              <a:rPr lang="zh-TW" altLang="zh-HK" sz="3200" b="1" dirty="0"/>
              <a:t>曾交由不同人士以非常不同的方式</a:t>
            </a:r>
            <a:r>
              <a:rPr lang="zh-TW" altLang="zh-HK" sz="3200" b="1" dirty="0" smtClean="0"/>
              <a:t>教養</a:t>
            </a:r>
            <a:endParaRPr lang="en-US" altLang="zh-TW" sz="3200" b="1" dirty="0" smtClean="0"/>
          </a:p>
          <a:p>
            <a:pPr marL="648000" lvl="2"/>
            <a:endParaRPr lang="zh-TW" altLang="zh-HK" sz="1000" b="1" dirty="0"/>
          </a:p>
          <a:p>
            <a:pPr marL="648000" lvl="2"/>
            <a:r>
              <a:rPr lang="zh-TW" altLang="zh-HK" sz="3200" b="1" dirty="0"/>
              <a:t>長期患病、肢體傷殘、智障或有其他特殊照顧／學習需要</a:t>
            </a:r>
          </a:p>
          <a:p>
            <a:pPr marL="0" lvl="0" indent="0">
              <a:buNone/>
            </a:pPr>
            <a:endParaRPr lang="en-US" altLang="zh-TW" b="1" dirty="0">
              <a:solidFill>
                <a:srgbClr val="9900CC"/>
              </a:solidFill>
              <a:latin typeface="+mj-ea"/>
            </a:endParaRPr>
          </a:p>
          <a:p>
            <a:pPr lvl="0"/>
            <a:endParaRPr lang="en-US" altLang="zh-TW" b="1" dirty="0">
              <a:solidFill>
                <a:srgbClr val="9900CC"/>
              </a:solidFill>
              <a:latin typeface="+mj-ea"/>
            </a:endParaRPr>
          </a:p>
          <a:p>
            <a:endParaRPr lang="zh-HK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16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14337325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76672"/>
            <a:ext cx="8435280" cy="5904656"/>
          </a:xfrm>
        </p:spPr>
        <p:txBody>
          <a:bodyPr/>
          <a:lstStyle/>
          <a:p>
            <a:pPr lvl="2"/>
            <a:endParaRPr lang="en-US" altLang="zh-TW" sz="3200" b="1" dirty="0" smtClean="0"/>
          </a:p>
          <a:p>
            <a:pPr marL="648000" lvl="2"/>
            <a:r>
              <a:rPr lang="zh-HK" altLang="zh-HK" sz="3200" b="1" dirty="0" smtClean="0"/>
              <a:t>經</a:t>
            </a:r>
            <a:r>
              <a:rPr lang="zh-TW" altLang="zh-HK" sz="3200" b="1" dirty="0" smtClean="0"/>
              <a:t>常</a:t>
            </a:r>
            <a:r>
              <a:rPr lang="zh-HK" altLang="zh-HK" sz="3200" b="1" dirty="0"/>
              <a:t>表現不尊重父母／照顧者的態度或</a:t>
            </a:r>
            <a:r>
              <a:rPr lang="zh-TW" altLang="zh-HK" sz="3200" b="1" dirty="0"/>
              <a:t>行為或</a:t>
            </a:r>
            <a:r>
              <a:rPr lang="zh-HK" altLang="zh-HK" sz="3200" b="1" dirty="0"/>
              <a:t>出</a:t>
            </a:r>
            <a:r>
              <a:rPr lang="zh-TW" altLang="zh-HK" sz="3200" b="1" dirty="0"/>
              <a:t>現不當</a:t>
            </a:r>
            <a:r>
              <a:rPr lang="zh-HK" altLang="zh-HK" sz="3200" b="1" dirty="0" smtClean="0"/>
              <a:t>行為</a:t>
            </a:r>
            <a:endParaRPr lang="en-US" altLang="zh-HK" sz="3200" b="1" dirty="0" smtClean="0"/>
          </a:p>
          <a:p>
            <a:pPr marL="648000" lvl="2"/>
            <a:endParaRPr lang="zh-TW" altLang="zh-HK" sz="1000" b="1" dirty="0"/>
          </a:p>
          <a:p>
            <a:pPr marL="648000" lvl="2"/>
            <a:r>
              <a:rPr lang="zh-TW" altLang="zh-HK" sz="3200" b="1" dirty="0"/>
              <a:t>被認為與家庭不幸</a:t>
            </a:r>
            <a:r>
              <a:rPr lang="zh-TW" altLang="zh-HK" sz="3200" b="1" dirty="0" smtClean="0"/>
              <a:t>有關</a:t>
            </a:r>
            <a:endParaRPr lang="en-US" altLang="zh-TW" sz="3200" b="1" dirty="0" smtClean="0"/>
          </a:p>
          <a:p>
            <a:pPr marL="648000" lvl="2"/>
            <a:endParaRPr lang="zh-TW" altLang="zh-HK" sz="1000" b="1" dirty="0"/>
          </a:p>
          <a:p>
            <a:pPr marL="648000" lvl="2"/>
            <a:r>
              <a:rPr lang="zh-HK" altLang="zh-HK" sz="3200" b="1" dirty="0"/>
              <a:t>父母不喜歡子女的性別</a:t>
            </a:r>
            <a:endParaRPr lang="zh-TW" altLang="zh-HK" sz="3200" b="1" dirty="0"/>
          </a:p>
          <a:p>
            <a:pPr marL="0" indent="0">
              <a:buNone/>
            </a:pPr>
            <a:endParaRPr lang="zh-HK" altLang="en-US" sz="16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17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16121534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764704"/>
            <a:ext cx="8424936" cy="5616624"/>
          </a:xfrm>
        </p:spPr>
        <p:txBody>
          <a:bodyPr/>
          <a:lstStyle/>
          <a:p>
            <a:pPr marL="0" lvl="0" indent="0">
              <a:buNone/>
            </a:pPr>
            <a:r>
              <a:rPr lang="en-US" altLang="zh-TW" b="1" dirty="0" smtClean="0">
                <a:solidFill>
                  <a:srgbClr val="9900CC"/>
                </a:solidFill>
                <a:latin typeface="+mj-ea"/>
              </a:rPr>
              <a:t>3. </a:t>
            </a:r>
            <a:r>
              <a:rPr lang="zh-TW" altLang="en-US" sz="3600" b="1" dirty="0" smtClean="0">
                <a:solidFill>
                  <a:srgbClr val="9900CC"/>
                </a:solidFill>
                <a:latin typeface="+mj-ea"/>
              </a:rPr>
              <a:t>家庭方面</a:t>
            </a:r>
            <a:endParaRPr lang="en-US" altLang="zh-TW" sz="3600" b="1" dirty="0" smtClean="0">
              <a:solidFill>
                <a:srgbClr val="9900CC"/>
              </a:solidFill>
              <a:latin typeface="+mj-ea"/>
            </a:endParaRPr>
          </a:p>
          <a:p>
            <a:pPr marL="0" lvl="0" indent="0">
              <a:buNone/>
            </a:pPr>
            <a:endParaRPr lang="en-US" altLang="zh-TW" sz="800" b="1" dirty="0" smtClean="0">
              <a:solidFill>
                <a:srgbClr val="9900CC"/>
              </a:solidFill>
              <a:latin typeface="+mj-ea"/>
            </a:endParaRPr>
          </a:p>
          <a:p>
            <a:pPr marL="540000" lvl="2" indent="-285750">
              <a:buFont typeface="Arial" panose="020B0604020202020204" pitchFamily="34" charset="0"/>
              <a:buChar char="•"/>
            </a:pPr>
            <a:r>
              <a:rPr lang="zh-TW" altLang="zh-HK" sz="3200" b="1" dirty="0"/>
              <a:t>家庭出現危機或</a:t>
            </a:r>
            <a:r>
              <a:rPr lang="zh-TW" altLang="zh-HK" sz="3200" b="1" dirty="0" smtClean="0"/>
              <a:t>壓力</a:t>
            </a:r>
            <a:endParaRPr lang="en-US" altLang="zh-TW" sz="3200" b="1" dirty="0" smtClean="0"/>
          </a:p>
          <a:p>
            <a:pPr marL="540000" lvl="2" indent="-285750">
              <a:buFont typeface="Arial" panose="020B0604020202020204" pitchFamily="34" charset="0"/>
              <a:buChar char="•"/>
            </a:pPr>
            <a:endParaRPr lang="zh-TW" altLang="zh-HK" sz="800" b="1" dirty="0"/>
          </a:p>
          <a:p>
            <a:pPr marL="540000" lvl="2" indent="-285750">
              <a:buFont typeface="Arial" panose="020B0604020202020204" pitchFamily="34" charset="0"/>
              <a:buChar char="•"/>
            </a:pPr>
            <a:r>
              <a:rPr lang="zh-TW" altLang="zh-HK" sz="3200" b="1" dirty="0" smtClean="0"/>
              <a:t>與</a:t>
            </a:r>
            <a:r>
              <a:rPr lang="zh-TW" altLang="zh-HK" sz="3200" b="1" dirty="0"/>
              <a:t>人疏離／被孤立／缺乏</a:t>
            </a:r>
            <a:r>
              <a:rPr lang="zh-TW" altLang="zh-HK" sz="3200" b="1" dirty="0" smtClean="0"/>
              <a:t>支援</a:t>
            </a:r>
            <a:endParaRPr lang="en-US" altLang="zh-TW" sz="3200" b="1" dirty="0" smtClean="0"/>
          </a:p>
          <a:p>
            <a:pPr marL="540000" lvl="2" indent="-285750">
              <a:buFont typeface="Arial" panose="020B0604020202020204" pitchFamily="34" charset="0"/>
              <a:buChar char="•"/>
            </a:pPr>
            <a:endParaRPr lang="zh-TW" altLang="zh-HK" sz="800" b="1" dirty="0"/>
          </a:p>
          <a:p>
            <a:pPr marL="540000" lvl="2" indent="-285750">
              <a:buFont typeface="Arial" panose="020B0604020202020204" pitchFamily="34" charset="0"/>
              <a:buChar char="•"/>
            </a:pPr>
            <a:r>
              <a:rPr lang="zh-TW" altLang="zh-HK" sz="3200" b="1" dirty="0"/>
              <a:t>家庭</a:t>
            </a:r>
            <a:r>
              <a:rPr lang="zh-TW" altLang="zh-HK" sz="3200" b="1" dirty="0" smtClean="0"/>
              <a:t>暴力</a:t>
            </a:r>
            <a:endParaRPr lang="en-US" altLang="zh-TW" sz="3200" b="1" dirty="0" smtClean="0"/>
          </a:p>
          <a:p>
            <a:pPr marL="540000" lvl="2" indent="-285750">
              <a:buFont typeface="Arial" panose="020B0604020202020204" pitchFamily="34" charset="0"/>
              <a:buChar char="•"/>
            </a:pPr>
            <a:endParaRPr lang="zh-TW" altLang="zh-HK" sz="800" b="1" dirty="0"/>
          </a:p>
          <a:p>
            <a:pPr marL="540000" lvl="2" indent="-285750">
              <a:buFont typeface="Arial" panose="020B0604020202020204" pitchFamily="34" charset="0"/>
              <a:buChar char="•"/>
            </a:pPr>
            <a:r>
              <a:rPr lang="zh-TW" altLang="zh-HK" sz="3200" b="1" dirty="0"/>
              <a:t>居住環境惡劣、家居凌亂不堪或極度過分</a:t>
            </a:r>
            <a:r>
              <a:rPr lang="zh-TW" altLang="zh-HK" sz="3200" b="1" dirty="0" smtClean="0"/>
              <a:t>整潔</a:t>
            </a:r>
            <a:endParaRPr lang="en-US" altLang="zh-TW" sz="3200" b="1" dirty="0" smtClean="0"/>
          </a:p>
          <a:p>
            <a:pPr marL="540000" lvl="2" indent="-285750">
              <a:buFont typeface="Arial" panose="020B0604020202020204" pitchFamily="34" charset="0"/>
              <a:buChar char="•"/>
            </a:pPr>
            <a:endParaRPr lang="zh-TW" altLang="zh-HK" sz="800" b="1" dirty="0"/>
          </a:p>
          <a:p>
            <a:pPr marL="540000" lvl="2" indent="-285750">
              <a:buFont typeface="Arial" panose="020B0604020202020204" pitchFamily="34" charset="0"/>
              <a:buChar char="•"/>
            </a:pPr>
            <a:r>
              <a:rPr lang="zh-TW" altLang="zh-HK" sz="3200" b="1" dirty="0"/>
              <a:t>不符合本地社會規範的文化</a:t>
            </a:r>
            <a:r>
              <a:rPr lang="zh-TW" altLang="zh-HK" sz="3200" b="1" dirty="0" smtClean="0"/>
              <a:t>觀念</a:t>
            </a:r>
            <a:endParaRPr lang="en-US" altLang="zh-TW" sz="3200" b="1" dirty="0" smtClean="0"/>
          </a:p>
          <a:p>
            <a:pPr marL="540000" lvl="2" indent="-285750">
              <a:buFont typeface="Arial" panose="020B0604020202020204" pitchFamily="34" charset="0"/>
              <a:buChar char="•"/>
            </a:pPr>
            <a:endParaRPr lang="zh-TW" altLang="zh-HK" sz="800" b="1" dirty="0"/>
          </a:p>
          <a:p>
            <a:pPr marL="540000" lvl="2" indent="-285750">
              <a:buFont typeface="Arial" panose="020B0604020202020204" pitchFamily="34" charset="0"/>
              <a:buChar char="•"/>
            </a:pPr>
            <a:r>
              <a:rPr lang="zh-TW" altLang="zh-HK" sz="3200" b="1" dirty="0"/>
              <a:t>迷信</a:t>
            </a:r>
          </a:p>
          <a:p>
            <a:pPr marL="0" lvl="0" indent="0">
              <a:buNone/>
            </a:pPr>
            <a:endParaRPr lang="en-US" altLang="zh-TW" sz="3600" b="1" dirty="0" smtClean="0">
              <a:solidFill>
                <a:srgbClr val="9900CC"/>
              </a:solidFill>
              <a:latin typeface="+mj-ea"/>
            </a:endParaRPr>
          </a:p>
          <a:p>
            <a:pPr marL="0" lvl="0" indent="0">
              <a:buNone/>
            </a:pPr>
            <a:endParaRPr lang="en-US" altLang="zh-TW" b="1" dirty="0">
              <a:solidFill>
                <a:srgbClr val="9900CC"/>
              </a:solidFill>
              <a:latin typeface="+mj-ea"/>
            </a:endParaRPr>
          </a:p>
          <a:p>
            <a:endParaRPr lang="zh-HK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18</a:t>
            </a:fld>
            <a:endParaRPr lang="en-US" altLang="zh-HK" dirty="0"/>
          </a:p>
        </p:txBody>
      </p:sp>
    </p:spTree>
    <p:extLst>
      <p:ext uri="{BB962C8B-B14F-4D97-AF65-F5344CB8AC3E}">
        <p14:creationId xmlns:p14="http://schemas.microsoft.com/office/powerpoint/2010/main" val="3114725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25FDE-BE5A-40DF-B022-E578C276A7C4}" type="slidenum">
              <a:rPr lang="en-US" altLang="zh-HK" smtClean="0"/>
              <a:pPr>
                <a:defRPr/>
              </a:pPr>
              <a:t>19</a:t>
            </a:fld>
            <a:endParaRPr lang="en-US" altLang="zh-HK"/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899592" y="2636912"/>
            <a:ext cx="7772400" cy="14700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:p14="http://schemas.microsoft.com/office/powerpoint/2010/main" val="4240286116"/>
              </p:ext>
            </p:extLst>
          </p:nvPr>
        </p:nvGraphicFramePr>
        <p:xfrm>
          <a:off x="1547664" y="1268760"/>
          <a:ext cx="6262602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465482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r>
              <a:rPr lang="zh-TW" altLang="en-US" b="1" dirty="0" smtClean="0"/>
              <a:t>處理虐待兒童問題的策略</a:t>
            </a:r>
            <a:endParaRPr lang="zh-HK" altLang="en-US" b="1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0807991"/>
              </p:ext>
            </p:extLst>
          </p:nvPr>
        </p:nvGraphicFramePr>
        <p:xfrm>
          <a:off x="304800" y="1371600"/>
          <a:ext cx="88392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2</a:t>
            </a:fld>
            <a:endParaRPr lang="en-US" altLang="zh-HK" dirty="0"/>
          </a:p>
        </p:txBody>
      </p:sp>
    </p:spTree>
    <p:extLst>
      <p:ext uri="{BB962C8B-B14F-4D97-AF65-F5344CB8AC3E}">
        <p14:creationId xmlns:p14="http://schemas.microsoft.com/office/powerpoint/2010/main" val="22528004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E25393-3ADC-45A2-AC19-48B1B79DC238}" type="slidenum">
              <a:rPr lang="en-US" altLang="zh-HK"/>
              <a:pPr>
                <a:defRPr/>
              </a:pPr>
              <a:t>20</a:t>
            </a:fld>
            <a:endParaRPr lang="en-US" altLang="zh-HK"/>
          </a:p>
        </p:txBody>
      </p:sp>
      <p:sp>
        <p:nvSpPr>
          <p:cNvPr id="90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548680"/>
            <a:ext cx="7466732" cy="1080120"/>
          </a:xfrm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pPr eaLnBrk="1" hangingPunct="1">
              <a:defRPr/>
            </a:pPr>
            <a:r>
              <a:rPr lang="en-US" altLang="zh-TW" sz="4800" b="1" dirty="0">
                <a:solidFill>
                  <a:srgbClr val="000000"/>
                </a:solidFill>
              </a:rPr>
              <a:t> </a:t>
            </a:r>
            <a:r>
              <a:rPr lang="zh-TW" altLang="en-US" sz="4800" b="1" dirty="0">
                <a:solidFill>
                  <a:srgbClr val="000000"/>
                </a:solidFill>
              </a:rPr>
              <a:t>  </a:t>
            </a:r>
            <a:r>
              <a:rPr lang="zh-TW" altLang="en-US" b="1" dirty="0" smtClean="0">
                <a:solidFill>
                  <a:schemeClr val="tx1"/>
                </a:solidFill>
              </a:rPr>
              <a:t>識別可能受虐待的兒童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2060848"/>
            <a:ext cx="6048672" cy="4065315"/>
          </a:xfrm>
        </p:spPr>
        <p:txBody>
          <a:bodyPr/>
          <a:lstStyle/>
          <a:p>
            <a:pPr eaLnBrk="1" hangingPunct="1"/>
            <a:r>
              <a:rPr lang="zh-TW" altLang="en-US" b="1" dirty="0">
                <a:solidFill>
                  <a:srgbClr val="000000"/>
                </a:solidFill>
              </a:rPr>
              <a:t>身體表徵</a:t>
            </a:r>
          </a:p>
          <a:p>
            <a:pPr eaLnBrk="1" hangingPunct="1"/>
            <a:r>
              <a:rPr lang="zh-TW" altLang="en-US" b="1" dirty="0" smtClean="0">
                <a:solidFill>
                  <a:srgbClr val="000000"/>
                </a:solidFill>
              </a:rPr>
              <a:t>行為</a:t>
            </a:r>
            <a:r>
              <a:rPr lang="zh-TW" altLang="en-US" b="1" dirty="0">
                <a:solidFill>
                  <a:srgbClr val="000000"/>
                </a:solidFill>
              </a:rPr>
              <a:t>表</a:t>
            </a:r>
            <a:r>
              <a:rPr lang="zh-TW" altLang="en-US" sz="3600" b="1" dirty="0">
                <a:solidFill>
                  <a:srgbClr val="000000"/>
                </a:solidFill>
              </a:rPr>
              <a:t>徵</a:t>
            </a:r>
          </a:p>
          <a:p>
            <a:pPr lvl="1" eaLnBrk="1" hangingPunct="1"/>
            <a:r>
              <a:rPr lang="zh-TW" altLang="en-US" b="1" dirty="0">
                <a:solidFill>
                  <a:srgbClr val="000000"/>
                </a:solidFill>
              </a:rPr>
              <a:t>可能獨立出現</a:t>
            </a:r>
          </a:p>
          <a:p>
            <a:pPr lvl="1" eaLnBrk="1" hangingPunct="1"/>
            <a:r>
              <a:rPr lang="zh-TW" altLang="en-US" b="1" dirty="0">
                <a:solidFill>
                  <a:srgbClr val="000000"/>
                </a:solidFill>
              </a:rPr>
              <a:t>或與身體表徵一同</a:t>
            </a:r>
            <a:r>
              <a:rPr lang="zh-TW" altLang="en-US" b="1" dirty="0" smtClean="0">
                <a:solidFill>
                  <a:srgbClr val="000000"/>
                </a:solidFill>
              </a:rPr>
              <a:t>出現</a:t>
            </a:r>
            <a:endParaRPr lang="en-US" altLang="zh-TW" b="1" dirty="0" smtClean="0">
              <a:solidFill>
                <a:srgbClr val="000000"/>
              </a:solidFill>
            </a:endParaRPr>
          </a:p>
          <a:p>
            <a:pPr lvl="1" eaLnBrk="1" hangingPunct="1"/>
            <a:r>
              <a:rPr lang="zh-TW" altLang="en-US" b="1" dirty="0">
                <a:solidFill>
                  <a:srgbClr val="000000"/>
                </a:solidFill>
              </a:rPr>
              <a:t>需要有較高的敏感度及較仔細的觀察以</a:t>
            </a:r>
            <a:r>
              <a:rPr lang="zh-TW" altLang="en-US" b="1" dirty="0" smtClean="0">
                <a:solidFill>
                  <a:srgbClr val="000000"/>
                </a:solidFill>
              </a:rPr>
              <a:t>辨識</a:t>
            </a:r>
            <a:endParaRPr lang="en-US" altLang="zh-TW" b="1" dirty="0" smtClean="0">
              <a:solidFill>
                <a:srgbClr val="000000"/>
              </a:solidFill>
            </a:endParaRPr>
          </a:p>
          <a:p>
            <a:pPr marL="457200" lvl="1" indent="0" eaLnBrk="1" hangingPunct="1">
              <a:buNone/>
            </a:pPr>
            <a:endParaRPr lang="en-US" altLang="zh-TW" b="1" dirty="0">
              <a:solidFill>
                <a:srgbClr val="000000"/>
              </a:solidFill>
            </a:endParaRPr>
          </a:p>
          <a:p>
            <a:pPr marL="0" indent="0" eaLnBrk="1" hangingPunct="1">
              <a:buNone/>
            </a:pPr>
            <a:endParaRPr lang="en-US" altLang="zh-TW" sz="2800" b="1" dirty="0" smtClean="0">
              <a:solidFill>
                <a:srgbClr val="000000"/>
              </a:solidFill>
            </a:endParaRPr>
          </a:p>
          <a:p>
            <a:pPr marL="0" indent="0" eaLnBrk="1" hangingPunct="1">
              <a:buNone/>
            </a:pPr>
            <a:endParaRPr lang="en-US" altLang="zh-TW" b="1" dirty="0" smtClean="0">
              <a:solidFill>
                <a:srgbClr val="000000"/>
              </a:solidFill>
            </a:endParaRPr>
          </a:p>
        </p:txBody>
      </p:sp>
      <p:sp>
        <p:nvSpPr>
          <p:cNvPr id="904196" name="WordArt 4"/>
          <p:cNvSpPr>
            <a:spLocks noChangeArrowheads="1" noChangeShapeType="1" noTextEdit="1"/>
          </p:cNvSpPr>
          <p:nvPr/>
        </p:nvSpPr>
        <p:spPr bwMode="auto">
          <a:xfrm rot="5400000">
            <a:off x="5358097" y="3346154"/>
            <a:ext cx="4464497" cy="1317830"/>
          </a:xfrm>
          <a:prstGeom prst="rect">
            <a:avLst/>
          </a:prstGeom>
        </p:spPr>
        <p:txBody>
          <a:bodyPr vert="eaVert" wrap="none" fromWordArt="1">
            <a:prstTxWarp prst="textWave1">
              <a:avLst>
                <a:gd name="adj1" fmla="val 13019"/>
                <a:gd name="adj2" fmla="val 370"/>
              </a:avLst>
            </a:prstTxWarp>
          </a:bodyPr>
          <a:lstStyle/>
          <a:p>
            <a:pPr algn="ctr" fontAlgn="auto"/>
            <a:r>
              <a:rPr lang="zh-HK" altLang="en-US" sz="3600" kern="10" dirty="0" smtClean="0">
                <a:ln w="9525">
                  <a:solidFill>
                    <a:srgbClr val="800000"/>
                  </a:solidFill>
                  <a:miter lim="800000"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SimSun"/>
                <a:ea typeface="SimSun"/>
              </a:rPr>
              <a:t>表徵   </a:t>
            </a:r>
            <a:r>
              <a:rPr lang="zh-TW" altLang="en-US" sz="3600" kern="10" dirty="0" smtClean="0">
                <a:ln w="9525">
                  <a:solidFill>
                    <a:srgbClr val="800000"/>
                  </a:solidFill>
                  <a:miter lim="800000"/>
                  <a:headEnd/>
                  <a:tailEnd/>
                </a:ln>
                <a:solidFill>
                  <a:srgbClr val="80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SimSun"/>
                <a:ea typeface="SimSun"/>
              </a:rPr>
              <a:t>虐兒</a:t>
            </a:r>
            <a:endParaRPr lang="zh-HK" altLang="en-US" sz="3600" kern="10" dirty="0">
              <a:ln w="9525">
                <a:solidFill>
                  <a:srgbClr val="800000"/>
                </a:solidFill>
                <a:miter lim="800000"/>
                <a:headEnd/>
                <a:tailEnd/>
              </a:ln>
              <a:solidFill>
                <a:srgbClr val="8000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SimSun"/>
              <a:ea typeface="SimSun"/>
            </a:endParaRPr>
          </a:p>
        </p:txBody>
      </p:sp>
      <p:sp>
        <p:nvSpPr>
          <p:cNvPr id="904197" name="Line 5"/>
          <p:cNvSpPr>
            <a:spLocks noChangeShapeType="1"/>
          </p:cNvSpPr>
          <p:nvPr/>
        </p:nvSpPr>
        <p:spPr bwMode="auto">
          <a:xfrm>
            <a:off x="7502464" y="3789040"/>
            <a:ext cx="968375" cy="0"/>
          </a:xfrm>
          <a:prstGeom prst="line">
            <a:avLst/>
          </a:prstGeom>
          <a:noFill/>
          <a:ln w="825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904198" name="Line 6"/>
          <p:cNvSpPr>
            <a:spLocks noChangeShapeType="1"/>
          </p:cNvSpPr>
          <p:nvPr/>
        </p:nvSpPr>
        <p:spPr bwMode="auto">
          <a:xfrm>
            <a:off x="7369392" y="4149080"/>
            <a:ext cx="968375" cy="0"/>
          </a:xfrm>
          <a:prstGeom prst="line">
            <a:avLst/>
          </a:prstGeom>
          <a:noFill/>
          <a:ln w="825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904199" name="Line 7"/>
          <p:cNvSpPr>
            <a:spLocks noChangeShapeType="1"/>
          </p:cNvSpPr>
          <p:nvPr/>
        </p:nvSpPr>
        <p:spPr bwMode="auto">
          <a:xfrm flipV="1">
            <a:off x="7639661" y="3509767"/>
            <a:ext cx="609600" cy="990600"/>
          </a:xfrm>
          <a:prstGeom prst="line">
            <a:avLst/>
          </a:prstGeom>
          <a:noFill/>
          <a:ln w="825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74430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r>
              <a:rPr lang="zh-TW" altLang="en-US" b="1" dirty="0">
                <a:solidFill>
                  <a:srgbClr val="0000FF"/>
                </a:solidFill>
                <a:latin typeface="新細明體" pitchFamily="18" charset="-120"/>
              </a:rPr>
              <a:t>兒童遭</a:t>
            </a:r>
            <a:r>
              <a:rPr lang="zh-TW" altLang="en-US" b="1" dirty="0">
                <a:solidFill>
                  <a:srgbClr val="FF0000"/>
                </a:solidFill>
                <a:latin typeface="新細明體" pitchFamily="18" charset="-120"/>
              </a:rPr>
              <a:t>身體虐待</a:t>
            </a:r>
            <a:r>
              <a:rPr lang="zh-TW" altLang="en-US" b="1" dirty="0">
                <a:solidFill>
                  <a:srgbClr val="0000FF"/>
                </a:solidFill>
                <a:latin typeface="新細明體" pitchFamily="18" charset="-120"/>
              </a:rPr>
              <a:t>的表徵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99592" y="1484784"/>
            <a:ext cx="4038600" cy="4525963"/>
          </a:xfrm>
        </p:spPr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zh-TW" altLang="en-US" sz="3600" u="sng" dirty="0">
                <a:solidFill>
                  <a:srgbClr val="A50021"/>
                </a:solidFill>
                <a:latin typeface="新細明體" pitchFamily="18" charset="-120"/>
              </a:rPr>
              <a:t>身體</a:t>
            </a:r>
            <a:r>
              <a:rPr lang="zh-TW" altLang="en-US" sz="3600" u="sng" dirty="0" smtClean="0">
                <a:latin typeface="新細明體" pitchFamily="18" charset="-120"/>
              </a:rPr>
              <a:t>表徵</a:t>
            </a:r>
            <a:endParaRPr lang="zh-TW" altLang="en-US" sz="3600" u="sng" dirty="0">
              <a:latin typeface="新細明體" pitchFamily="18" charset="-120"/>
            </a:endParaRPr>
          </a:p>
          <a:p>
            <a:pPr>
              <a:lnSpc>
                <a:spcPct val="110000"/>
              </a:lnSpc>
            </a:pPr>
            <a:r>
              <a:rPr lang="zh-TW" altLang="en-US" sz="3200" dirty="0">
                <a:latin typeface="新細明體" pitchFamily="18" charset="-120"/>
              </a:rPr>
              <a:t>瘀傷</a:t>
            </a:r>
            <a:r>
              <a:rPr lang="zh-TW" altLang="en-US" sz="3200" dirty="0" smtClean="0">
                <a:latin typeface="新細明體" pitchFamily="18" charset="-120"/>
              </a:rPr>
              <a:t>或條痕</a:t>
            </a:r>
            <a:endParaRPr lang="zh-TW" altLang="en-US" sz="3200" dirty="0">
              <a:latin typeface="新細明體" pitchFamily="18" charset="-120"/>
            </a:endParaRPr>
          </a:p>
          <a:p>
            <a:pPr>
              <a:lnSpc>
                <a:spcPct val="110000"/>
              </a:lnSpc>
            </a:pPr>
            <a:r>
              <a:rPr lang="zh-TW" altLang="en-US" sz="3200" dirty="0">
                <a:latin typeface="新細明體" pitchFamily="18" charset="-120"/>
              </a:rPr>
              <a:t>割傷或擦傷</a:t>
            </a:r>
          </a:p>
          <a:p>
            <a:pPr>
              <a:lnSpc>
                <a:spcPct val="110000"/>
              </a:lnSpc>
            </a:pPr>
            <a:r>
              <a:rPr lang="zh-TW" altLang="en-US" sz="3200" dirty="0" smtClean="0">
                <a:latin typeface="新細明體" pitchFamily="18" charset="-120"/>
              </a:rPr>
              <a:t>燒傷或燙傷</a:t>
            </a:r>
            <a:endParaRPr lang="zh-TW" altLang="en-US" sz="3200" dirty="0">
              <a:latin typeface="新細明體" pitchFamily="18" charset="-120"/>
            </a:endParaRPr>
          </a:p>
          <a:p>
            <a:pPr>
              <a:lnSpc>
                <a:spcPct val="110000"/>
              </a:lnSpc>
            </a:pPr>
            <a:r>
              <a:rPr lang="zh-TW" altLang="en-US" sz="3200" dirty="0">
                <a:latin typeface="新細明體" pitchFamily="18" charset="-120"/>
              </a:rPr>
              <a:t>骨折</a:t>
            </a:r>
          </a:p>
          <a:p>
            <a:pPr>
              <a:lnSpc>
                <a:spcPct val="110000"/>
              </a:lnSpc>
            </a:pPr>
            <a:r>
              <a:rPr lang="zh-TW" altLang="en-US" sz="3200" dirty="0">
                <a:latin typeface="新細明體" pitchFamily="18" charset="-120"/>
              </a:rPr>
              <a:t>內部損傷</a:t>
            </a:r>
          </a:p>
          <a:p>
            <a:pPr>
              <a:lnSpc>
                <a:spcPct val="110000"/>
              </a:lnSpc>
            </a:pPr>
            <a:r>
              <a:rPr lang="zh-TW" altLang="en-US" sz="3200" dirty="0">
                <a:latin typeface="新細明體" pitchFamily="18" charset="-120"/>
              </a:rPr>
              <a:t>其他</a:t>
            </a:r>
          </a:p>
          <a:p>
            <a:pPr lvl="1">
              <a:lnSpc>
                <a:spcPct val="110000"/>
              </a:lnSpc>
            </a:pPr>
            <a:endParaRPr lang="en-US" altLang="zh-TW" sz="2800" dirty="0">
              <a:latin typeface="新細明體" pitchFamily="18" charset="-120"/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sz="half" idx="2"/>
          </p:nvPr>
        </p:nvSpPr>
        <p:spPr>
          <a:xfrm>
            <a:off x="4648200" y="1484784"/>
            <a:ext cx="4038600" cy="4525963"/>
          </a:xfrm>
        </p:spPr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zh-TW" altLang="en-US" sz="3600" u="sng" dirty="0">
                <a:solidFill>
                  <a:srgbClr val="A50021"/>
                </a:solidFill>
                <a:latin typeface="新細明體" pitchFamily="18" charset="-120"/>
              </a:rPr>
              <a:t>行為</a:t>
            </a:r>
            <a:r>
              <a:rPr lang="zh-TW" altLang="en-US" sz="3600" u="sng" dirty="0">
                <a:latin typeface="新細明體" pitchFamily="18" charset="-120"/>
              </a:rPr>
              <a:t>表徵</a:t>
            </a:r>
          </a:p>
          <a:p>
            <a:pPr>
              <a:lnSpc>
                <a:spcPct val="110000"/>
              </a:lnSpc>
            </a:pPr>
            <a:r>
              <a:rPr lang="zh-TW" altLang="en-US" sz="3200" dirty="0">
                <a:latin typeface="新細明體" pitchFamily="18" charset="-120"/>
              </a:rPr>
              <a:t>學校表現</a:t>
            </a:r>
            <a:r>
              <a:rPr lang="en-US" altLang="zh-TW" sz="3200" dirty="0">
                <a:latin typeface="新細明體" pitchFamily="18" charset="-120"/>
              </a:rPr>
              <a:t>/</a:t>
            </a:r>
            <a:r>
              <a:rPr lang="zh-TW" altLang="en-US" sz="3200" dirty="0">
                <a:latin typeface="新細明體" pitchFamily="18" charset="-120"/>
              </a:rPr>
              <a:t>參與</a:t>
            </a:r>
          </a:p>
          <a:p>
            <a:pPr>
              <a:lnSpc>
                <a:spcPct val="110000"/>
              </a:lnSpc>
            </a:pPr>
            <a:r>
              <a:rPr lang="zh-TW" altLang="en-US" sz="3200" dirty="0">
                <a:latin typeface="新細明體" pitchFamily="18" charset="-120"/>
              </a:rPr>
              <a:t>衣著</a:t>
            </a:r>
          </a:p>
          <a:p>
            <a:pPr>
              <a:lnSpc>
                <a:spcPct val="110000"/>
              </a:lnSpc>
            </a:pPr>
            <a:r>
              <a:rPr lang="zh-TW" altLang="en-US" sz="3200" dirty="0">
                <a:latin typeface="新細明體" pitchFamily="18" charset="-120"/>
              </a:rPr>
              <a:t>傷患解釋</a:t>
            </a:r>
          </a:p>
          <a:p>
            <a:endParaRPr lang="zh-HK" altLang="en-US" sz="3200" dirty="0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55C4B-A84B-4C72-B805-62CE49C95527}" type="slidenum">
              <a:rPr lang="en-US" altLang="zh-TW">
                <a:solidFill>
                  <a:srgbClr val="000000"/>
                </a:solidFill>
              </a:rPr>
              <a:pPr/>
              <a:t>21</a:t>
            </a:fld>
            <a:endParaRPr lang="en-US" altLang="zh-TW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4780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13DF6-A685-4A23-9E70-5F81081532E8}" type="slidenum">
              <a:rPr lang="en-US" altLang="zh-TW">
                <a:solidFill>
                  <a:srgbClr val="000000"/>
                </a:solidFill>
              </a:rPr>
              <a:pPr/>
              <a:t>22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r>
              <a:rPr lang="zh-TW" altLang="en-US" b="1" dirty="0">
                <a:solidFill>
                  <a:srgbClr val="000099"/>
                </a:solidFill>
                <a:latin typeface="新細明體" pitchFamily="18" charset="-120"/>
              </a:rPr>
              <a:t>兒童遭</a:t>
            </a:r>
            <a:r>
              <a:rPr lang="zh-TW" altLang="en-US" b="1" dirty="0">
                <a:solidFill>
                  <a:srgbClr val="FF0000"/>
                </a:solidFill>
                <a:latin typeface="新細明體" pitchFamily="18" charset="-120"/>
              </a:rPr>
              <a:t>性侵犯</a:t>
            </a:r>
            <a:r>
              <a:rPr lang="zh-TW" altLang="en-US" b="1" dirty="0">
                <a:solidFill>
                  <a:srgbClr val="000099"/>
                </a:solidFill>
                <a:latin typeface="新細明體" pitchFamily="18" charset="-120"/>
              </a:rPr>
              <a:t>的表徵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268760"/>
            <a:ext cx="7772400" cy="5040560"/>
          </a:xfrm>
        </p:spPr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zh-TW" altLang="en-US" sz="3600" u="sng" dirty="0">
                <a:solidFill>
                  <a:srgbClr val="A50021"/>
                </a:solidFill>
                <a:latin typeface="新細明體" pitchFamily="18" charset="-120"/>
              </a:rPr>
              <a:t>身體</a:t>
            </a:r>
            <a:r>
              <a:rPr lang="zh-TW" altLang="en-US" sz="3600" u="sng" dirty="0" smtClean="0">
                <a:latin typeface="新細明體" pitchFamily="18" charset="-120"/>
              </a:rPr>
              <a:t>表徵</a:t>
            </a:r>
            <a:endParaRPr lang="zh-TW" altLang="en-US" sz="3600" u="sng" dirty="0">
              <a:latin typeface="新細明體" pitchFamily="18" charset="-120"/>
            </a:endParaRPr>
          </a:p>
          <a:p>
            <a:pPr>
              <a:lnSpc>
                <a:spcPct val="110000"/>
              </a:lnSpc>
            </a:pPr>
            <a:r>
              <a:rPr lang="zh-TW" altLang="en-US" dirty="0">
                <a:latin typeface="新細明體" pitchFamily="18" charset="-120"/>
              </a:rPr>
              <a:t>懷孕</a:t>
            </a:r>
          </a:p>
          <a:p>
            <a:pPr>
              <a:lnSpc>
                <a:spcPct val="110000"/>
              </a:lnSpc>
            </a:pPr>
            <a:r>
              <a:rPr lang="zh-TW" altLang="en-US" dirty="0">
                <a:latin typeface="新細明體" pitchFamily="18" charset="-120"/>
              </a:rPr>
              <a:t>感染性病</a:t>
            </a:r>
          </a:p>
          <a:p>
            <a:pPr>
              <a:lnSpc>
                <a:spcPct val="110000"/>
              </a:lnSpc>
            </a:pPr>
            <a:r>
              <a:rPr lang="zh-TW" altLang="en-US" dirty="0">
                <a:latin typeface="新細明體" pitchFamily="18" charset="-120"/>
              </a:rPr>
              <a:t>生理異常表徵</a:t>
            </a:r>
            <a:r>
              <a:rPr lang="en-US" altLang="zh-TW" dirty="0">
                <a:latin typeface="新細明體" pitchFamily="18" charset="-120"/>
              </a:rPr>
              <a:t>/</a:t>
            </a:r>
            <a:r>
              <a:rPr lang="zh-TW" altLang="en-US" dirty="0">
                <a:latin typeface="新細明體" pitchFamily="18" charset="-120"/>
              </a:rPr>
              <a:t>引發表現</a:t>
            </a:r>
          </a:p>
          <a:p>
            <a:pPr lvl="1">
              <a:lnSpc>
                <a:spcPct val="110000"/>
              </a:lnSpc>
            </a:pPr>
            <a:r>
              <a:rPr lang="zh-TW" altLang="en-US" dirty="0">
                <a:latin typeface="新細明體" pitchFamily="18" charset="-120"/>
              </a:rPr>
              <a:t>下體經常發炎或有不正常分泌物</a:t>
            </a:r>
          </a:p>
          <a:p>
            <a:pPr lvl="1">
              <a:lnSpc>
                <a:spcPct val="110000"/>
              </a:lnSpc>
            </a:pPr>
            <a:r>
              <a:rPr lang="zh-TW" altLang="en-US" dirty="0">
                <a:latin typeface="新細明體" pitchFamily="18" charset="-120"/>
              </a:rPr>
              <a:t>下體疼痛、痕癢或腫脹</a:t>
            </a:r>
          </a:p>
          <a:p>
            <a:pPr lvl="1">
              <a:lnSpc>
                <a:spcPct val="110000"/>
              </a:lnSpc>
            </a:pPr>
            <a:r>
              <a:rPr lang="zh-TW" altLang="en-US" dirty="0">
                <a:latin typeface="新細明體" pitchFamily="18" charset="-120"/>
              </a:rPr>
              <a:t>衣物破爛、有血漬或污漬</a:t>
            </a:r>
          </a:p>
          <a:p>
            <a:pPr lvl="1">
              <a:lnSpc>
                <a:spcPct val="110000"/>
              </a:lnSpc>
            </a:pPr>
            <a:r>
              <a:rPr lang="zh-TW" altLang="en-US" dirty="0">
                <a:latin typeface="新細明體" pitchFamily="18" charset="-120"/>
              </a:rPr>
              <a:t>行動有困難</a:t>
            </a:r>
          </a:p>
        </p:txBody>
      </p:sp>
    </p:spTree>
    <p:extLst>
      <p:ext uri="{BB962C8B-B14F-4D97-AF65-F5344CB8AC3E}">
        <p14:creationId xmlns:p14="http://schemas.microsoft.com/office/powerpoint/2010/main" val="39670084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34F93-A2F3-4D27-BF68-D5D49549FFF0}" type="slidenum">
              <a:rPr lang="en-US" altLang="zh-HK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 altLang="zh-HK">
              <a:solidFill>
                <a:srgbClr val="000000"/>
              </a:solidFill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pPr eaLnBrk="1" hangingPunct="1"/>
            <a:r>
              <a:rPr lang="zh-TW" altLang="en-US" b="1" dirty="0" smtClean="0">
                <a:solidFill>
                  <a:srgbClr val="0000FF"/>
                </a:solidFill>
                <a:latin typeface="新細明體" pitchFamily="18" charset="-120"/>
              </a:rPr>
              <a:t>兒童遭</a:t>
            </a:r>
            <a:r>
              <a:rPr lang="zh-TW" altLang="en-US" b="1" dirty="0" smtClean="0">
                <a:solidFill>
                  <a:srgbClr val="FF0000"/>
                </a:solidFill>
                <a:latin typeface="新細明體" pitchFamily="18" charset="-120"/>
              </a:rPr>
              <a:t>性侵犯</a:t>
            </a:r>
            <a:r>
              <a:rPr lang="zh-TW" altLang="en-US" b="1" dirty="0" smtClean="0">
                <a:solidFill>
                  <a:srgbClr val="0000FF"/>
                </a:solidFill>
                <a:latin typeface="新細明體" pitchFamily="18" charset="-120"/>
              </a:rPr>
              <a:t>的表徵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77416" y="1556792"/>
            <a:ext cx="4038600" cy="4569371"/>
          </a:xfrm>
        </p:spPr>
        <p:txBody>
          <a:bodyPr/>
          <a:lstStyle/>
          <a:p>
            <a:pPr marL="0" indent="0" eaLnBrk="1" hangingPunct="1">
              <a:lnSpc>
                <a:spcPct val="120000"/>
              </a:lnSpc>
              <a:buNone/>
            </a:pPr>
            <a:r>
              <a:rPr lang="zh-TW" altLang="en-US" sz="3600" b="1" u="sng" dirty="0">
                <a:solidFill>
                  <a:srgbClr val="C00000"/>
                </a:solidFill>
                <a:latin typeface="新細明體" pitchFamily="18" charset="-120"/>
              </a:rPr>
              <a:t>行為</a:t>
            </a:r>
            <a:r>
              <a:rPr lang="zh-TW" altLang="en-US" sz="3600" b="1" dirty="0">
                <a:latin typeface="新細明體" pitchFamily="18" charset="-120"/>
              </a:rPr>
              <a:t>表徵</a:t>
            </a:r>
            <a:endParaRPr lang="en-US" altLang="zh-TW" sz="3600" dirty="0" smtClean="0"/>
          </a:p>
          <a:p>
            <a:pPr eaLnBrk="1" hangingPunct="1">
              <a:lnSpc>
                <a:spcPct val="120000"/>
              </a:lnSpc>
            </a:pPr>
            <a:r>
              <a:rPr lang="zh-TW" altLang="en-US" sz="3200" dirty="0" smtClean="0"/>
              <a:t>創傷反應</a:t>
            </a:r>
          </a:p>
          <a:p>
            <a:pPr lvl="1" eaLnBrk="1" hangingPunct="1"/>
            <a:r>
              <a:rPr lang="zh-TW" altLang="en-US" sz="2800" dirty="0" smtClean="0"/>
              <a:t>驚懼</a:t>
            </a:r>
          </a:p>
          <a:p>
            <a:pPr eaLnBrk="1" hangingPunct="1"/>
            <a:r>
              <a:rPr lang="zh-TW" altLang="en-US" sz="3200" dirty="0" smtClean="0"/>
              <a:t>功能水平倒退</a:t>
            </a:r>
          </a:p>
          <a:p>
            <a:pPr lvl="1" eaLnBrk="1" hangingPunct="1"/>
            <a:r>
              <a:rPr lang="zh-TW" altLang="en-US" sz="2800" dirty="0" smtClean="0"/>
              <a:t>遺尿</a:t>
            </a:r>
          </a:p>
          <a:p>
            <a:pPr lvl="1" eaLnBrk="1" hangingPunct="1"/>
            <a:r>
              <a:rPr lang="zh-TW" altLang="en-US" sz="2800" dirty="0" smtClean="0"/>
              <a:t>大便失禁</a:t>
            </a:r>
          </a:p>
          <a:p>
            <a:pPr lvl="1" eaLnBrk="1" hangingPunct="1"/>
            <a:r>
              <a:rPr lang="zh-TW" altLang="en-US" sz="2800" dirty="0" smtClean="0"/>
              <a:t>啜手指</a:t>
            </a:r>
          </a:p>
        </p:txBody>
      </p:sp>
      <p:sp>
        <p:nvSpPr>
          <p:cNvPr id="1741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59325" y="2276871"/>
            <a:ext cx="4038600" cy="4581129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zh-TW" altLang="en-US" sz="3200" dirty="0" smtClean="0"/>
              <a:t>睡眠失調</a:t>
            </a:r>
          </a:p>
          <a:p>
            <a:pPr lvl="1" eaLnBrk="1" hangingPunct="1"/>
            <a:r>
              <a:rPr lang="zh-TW" altLang="en-US" sz="2800" dirty="0" smtClean="0"/>
              <a:t>惡夢</a:t>
            </a:r>
          </a:p>
          <a:p>
            <a:pPr lvl="1" eaLnBrk="1" hangingPunct="1"/>
            <a:r>
              <a:rPr lang="zh-TW" altLang="en-US" sz="2800" dirty="0" smtClean="0"/>
              <a:t>失眠</a:t>
            </a:r>
          </a:p>
          <a:p>
            <a:pPr lvl="1" eaLnBrk="1" hangingPunct="1"/>
            <a:r>
              <a:rPr lang="zh-TW" altLang="en-US" sz="2800" dirty="0" smtClean="0"/>
              <a:t>夢遊</a:t>
            </a:r>
          </a:p>
          <a:p>
            <a:pPr lvl="1" eaLnBrk="1" hangingPunct="1"/>
            <a:r>
              <a:rPr lang="zh-TW" altLang="en-US" sz="2800" dirty="0" smtClean="0">
                <a:latin typeface="新細明體" pitchFamily="18" charset="-120"/>
              </a:rPr>
              <a:t>不能熟睡</a:t>
            </a:r>
            <a:endParaRPr lang="zh-TW" altLang="en-US" sz="2800" dirty="0" smtClean="0"/>
          </a:p>
          <a:p>
            <a:pPr eaLnBrk="1" hangingPunct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5469089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7C8801-5269-430C-92DE-9233E6C7893D}" type="slidenum">
              <a:rPr lang="en-US" altLang="zh-HK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 altLang="zh-HK">
              <a:solidFill>
                <a:srgbClr val="000000"/>
              </a:solidFill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pPr eaLnBrk="1" hangingPunct="1"/>
            <a:r>
              <a:rPr lang="zh-TW" altLang="en-US" b="1" dirty="0" smtClean="0">
                <a:solidFill>
                  <a:srgbClr val="0000FF"/>
                </a:solidFill>
                <a:latin typeface="新細明體" pitchFamily="18" charset="-120"/>
              </a:rPr>
              <a:t>兒童遭</a:t>
            </a:r>
            <a:r>
              <a:rPr lang="zh-TW" altLang="en-US" b="1" dirty="0" smtClean="0">
                <a:solidFill>
                  <a:srgbClr val="FF0000"/>
                </a:solidFill>
                <a:latin typeface="新細明體" pitchFamily="18" charset="-120"/>
              </a:rPr>
              <a:t>性侵犯</a:t>
            </a:r>
            <a:r>
              <a:rPr lang="zh-TW" altLang="en-US" b="1" dirty="0" smtClean="0">
                <a:solidFill>
                  <a:srgbClr val="0000FF"/>
                </a:solidFill>
                <a:latin typeface="新細明體" pitchFamily="18" charset="-120"/>
              </a:rPr>
              <a:t>的表徵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556792"/>
            <a:ext cx="7772400" cy="4114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3600" b="1" u="sng" dirty="0">
                <a:solidFill>
                  <a:srgbClr val="C00000"/>
                </a:solidFill>
                <a:latin typeface="新細明體" pitchFamily="18" charset="-120"/>
              </a:rPr>
              <a:t>行為</a:t>
            </a:r>
            <a:r>
              <a:rPr lang="zh-TW" altLang="en-US" sz="3600" b="1" dirty="0" smtClean="0">
                <a:latin typeface="新細明體" pitchFamily="18" charset="-120"/>
              </a:rPr>
              <a:t>表徵</a:t>
            </a:r>
            <a:endParaRPr lang="en-US" altLang="zh-TW" sz="3600" b="1" dirty="0" smtClean="0">
              <a:latin typeface="新細明體" pitchFamily="18" charset="-12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800" dirty="0"/>
          </a:p>
          <a:p>
            <a:pPr eaLnBrk="1" hangingPunct="1">
              <a:lnSpc>
                <a:spcPct val="90000"/>
              </a:lnSpc>
            </a:pPr>
            <a:r>
              <a:rPr lang="zh-TW" altLang="en-US" dirty="0" smtClean="0"/>
              <a:t>飲食問題</a:t>
            </a:r>
            <a:endParaRPr lang="en-US" altLang="zh-TW" dirty="0" smtClean="0"/>
          </a:p>
          <a:p>
            <a:pPr eaLnBrk="1" hangingPunct="1">
              <a:lnSpc>
                <a:spcPct val="90000"/>
              </a:lnSpc>
            </a:pPr>
            <a:endParaRPr lang="zh-TW" altLang="en-US" sz="800" dirty="0" smtClean="0"/>
          </a:p>
          <a:p>
            <a:pPr lvl="1" eaLnBrk="1" hangingPunct="1">
              <a:lnSpc>
                <a:spcPct val="90000"/>
              </a:lnSpc>
            </a:pPr>
            <a:r>
              <a:rPr lang="zh-TW" altLang="en-US" dirty="0" smtClean="0"/>
              <a:t>飲食困難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dirty="0" smtClean="0"/>
              <a:t>厭食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dirty="0" smtClean="0"/>
              <a:t>暴食</a:t>
            </a:r>
            <a:endParaRPr lang="en-US" altLang="zh-TW" dirty="0" smtClean="0"/>
          </a:p>
          <a:p>
            <a:pPr lvl="1" eaLnBrk="1" hangingPunct="1">
              <a:lnSpc>
                <a:spcPct val="90000"/>
              </a:lnSpc>
            </a:pPr>
            <a:endParaRPr lang="zh-TW" alt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zh-TW" altLang="en-US" dirty="0" smtClean="0"/>
              <a:t>學習問題</a:t>
            </a:r>
            <a:endParaRPr lang="en-US" altLang="zh-TW" dirty="0" smtClean="0"/>
          </a:p>
          <a:p>
            <a:pPr eaLnBrk="1" hangingPunct="1">
              <a:lnSpc>
                <a:spcPct val="90000"/>
              </a:lnSpc>
            </a:pPr>
            <a:endParaRPr lang="zh-TW" altLang="en-US" sz="800" dirty="0" smtClean="0"/>
          </a:p>
          <a:p>
            <a:pPr lvl="1" eaLnBrk="1" hangingPunct="1">
              <a:lnSpc>
                <a:spcPct val="90000"/>
              </a:lnSpc>
            </a:pPr>
            <a:r>
              <a:rPr lang="zh-TW" altLang="en-US" dirty="0" smtClean="0">
                <a:latin typeface="新細明體" pitchFamily="18" charset="-120"/>
              </a:rPr>
              <a:t>學業突然顯著退步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dirty="0" smtClean="0"/>
              <a:t> 心神分散</a:t>
            </a:r>
          </a:p>
          <a:p>
            <a:pPr eaLnBrk="1" hangingPunct="1">
              <a:lnSpc>
                <a:spcPct val="120000"/>
              </a:lnSpc>
            </a:pPr>
            <a:endParaRPr lang="zh-TW" altLang="en-US" u="sng" dirty="0" smtClean="0">
              <a:latin typeface="新細明體" pitchFamily="18" charset="-120"/>
            </a:endParaRPr>
          </a:p>
          <a:p>
            <a:pPr lvl="3" eaLnBrk="1" hangingPunct="1">
              <a:lnSpc>
                <a:spcPct val="90000"/>
              </a:lnSpc>
            </a:pPr>
            <a:endParaRPr lang="en-US" altLang="zh-TW" sz="1800" dirty="0" smtClean="0"/>
          </a:p>
        </p:txBody>
      </p:sp>
    </p:spTree>
    <p:extLst>
      <p:ext uri="{BB962C8B-B14F-4D97-AF65-F5344CB8AC3E}">
        <p14:creationId xmlns:p14="http://schemas.microsoft.com/office/powerpoint/2010/main" val="17816789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C3F476-D343-46F0-AEA9-76B6E8C60FA4}" type="slidenum">
              <a:rPr lang="en-US" altLang="zh-HK">
                <a:solidFill>
                  <a:srgbClr val="000000"/>
                </a:solidFill>
              </a:rPr>
              <a:pPr>
                <a:defRPr/>
              </a:pPr>
              <a:t>25</a:t>
            </a:fld>
            <a:endParaRPr lang="en-US" altLang="zh-HK">
              <a:solidFill>
                <a:srgbClr val="000000"/>
              </a:solidFill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229600" cy="1371600"/>
          </a:xfrm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pPr eaLnBrk="1" hangingPunct="1"/>
            <a:r>
              <a:rPr lang="zh-TW" altLang="en-US" b="1" dirty="0" smtClean="0">
                <a:latin typeface="新細明體" pitchFamily="18" charset="-120"/>
              </a:rPr>
              <a:t>兒童遭</a:t>
            </a:r>
            <a:r>
              <a:rPr lang="zh-TW" altLang="en-US" b="1" dirty="0" smtClean="0">
                <a:solidFill>
                  <a:srgbClr val="FF0000"/>
                </a:solidFill>
                <a:latin typeface="新細明體" pitchFamily="18" charset="-120"/>
              </a:rPr>
              <a:t>性侵犯</a:t>
            </a:r>
            <a:r>
              <a:rPr lang="zh-TW" altLang="en-US" b="1" dirty="0" smtClean="0">
                <a:latin typeface="新細明體" pitchFamily="18" charset="-120"/>
              </a:rPr>
              <a:t>的表徵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89000" y="1557338"/>
            <a:ext cx="8255000" cy="482441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zh-TW" altLang="en-US" sz="3600" u="sng" dirty="0" smtClean="0">
                <a:solidFill>
                  <a:srgbClr val="FF0000"/>
                </a:solidFill>
              </a:rPr>
              <a:t>行為</a:t>
            </a:r>
            <a:r>
              <a:rPr lang="zh-TW" altLang="en-US" sz="3600" dirty="0" smtClean="0"/>
              <a:t>改變</a:t>
            </a:r>
            <a:endParaRPr lang="en-US" altLang="zh-TW" sz="3600" dirty="0" smtClean="0"/>
          </a:p>
          <a:p>
            <a:pPr marL="0" indent="0" eaLnBrk="1" hangingPunct="1">
              <a:buNone/>
            </a:pPr>
            <a:endParaRPr lang="zh-TW" altLang="en-US" sz="800" dirty="0" smtClean="0"/>
          </a:p>
          <a:p>
            <a:pPr eaLnBrk="1" hangingPunct="1">
              <a:spcBef>
                <a:spcPts val="600"/>
              </a:spcBef>
            </a:pPr>
            <a:r>
              <a:rPr lang="zh-TW" altLang="en-US" sz="3200" dirty="0" smtClean="0"/>
              <a:t>沮喪，自卑</a:t>
            </a:r>
          </a:p>
          <a:p>
            <a:pPr eaLnBrk="1" hangingPunct="1">
              <a:spcBef>
                <a:spcPts val="600"/>
              </a:spcBef>
            </a:pPr>
            <a:r>
              <a:rPr lang="zh-TW" altLang="en-US" sz="3200" dirty="0" smtClean="0"/>
              <a:t>不恰當性行為表現</a:t>
            </a:r>
          </a:p>
          <a:p>
            <a:pPr lvl="1" eaLnBrk="1" hangingPunct="1">
              <a:spcBef>
                <a:spcPts val="600"/>
              </a:spcBef>
            </a:pPr>
            <a:r>
              <a:rPr lang="zh-TW" altLang="en-US" sz="2800" dirty="0"/>
              <a:t>懂得超乎自己年齡所及的性知識或性行為</a:t>
            </a:r>
          </a:p>
          <a:p>
            <a:pPr lvl="1" eaLnBrk="1" hangingPunct="1">
              <a:spcBef>
                <a:spcPts val="600"/>
              </a:spcBef>
            </a:pPr>
            <a:r>
              <a:rPr lang="zh-TW" altLang="en-US" sz="2800" dirty="0" smtClean="0"/>
              <a:t>畫人物時畫出性器官</a:t>
            </a:r>
          </a:p>
          <a:p>
            <a:pPr lvl="1" eaLnBrk="1" hangingPunct="1">
              <a:spcBef>
                <a:spcPts val="600"/>
              </a:spcBef>
            </a:pPr>
            <a:r>
              <a:rPr lang="zh-TW" altLang="en-US" sz="2800" dirty="0" smtClean="0"/>
              <a:t>經常自瀆</a:t>
            </a:r>
          </a:p>
          <a:p>
            <a:pPr eaLnBrk="1" hangingPunct="1">
              <a:spcBef>
                <a:spcPts val="600"/>
              </a:spcBef>
            </a:pPr>
            <a:r>
              <a:rPr lang="zh-TW" altLang="en-US" sz="3200" dirty="0" smtClean="0">
                <a:latin typeface="新細明體" pitchFamily="18" charset="-120"/>
              </a:rPr>
              <a:t>對被觸摸的反應激烈</a:t>
            </a:r>
          </a:p>
          <a:p>
            <a:pPr eaLnBrk="1" hangingPunct="1">
              <a:spcBef>
                <a:spcPts val="600"/>
              </a:spcBef>
            </a:pPr>
            <a:r>
              <a:rPr lang="zh-TW" altLang="en-US" sz="3200" dirty="0" smtClean="0">
                <a:latin typeface="新細明體" pitchFamily="18" charset="-120"/>
              </a:rPr>
              <a:t>十分厭惡被留置某處或與某人獨處</a:t>
            </a:r>
          </a:p>
        </p:txBody>
      </p:sp>
    </p:spTree>
    <p:extLst>
      <p:ext uri="{BB962C8B-B14F-4D97-AF65-F5344CB8AC3E}">
        <p14:creationId xmlns:p14="http://schemas.microsoft.com/office/powerpoint/2010/main" val="1598418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094E0-20C6-42BF-8945-F30271AAECB2}" type="slidenum">
              <a:rPr lang="en-US" altLang="zh-TW">
                <a:solidFill>
                  <a:srgbClr val="000000"/>
                </a:solidFill>
              </a:rPr>
              <a:pPr/>
              <a:t>26</a:t>
            </a:fld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2760" y="384076"/>
            <a:ext cx="8229600" cy="1143000"/>
          </a:xfrm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r>
              <a:rPr lang="zh-TW" altLang="en-US" b="1" dirty="0">
                <a:solidFill>
                  <a:srgbClr val="000099"/>
                </a:solidFill>
                <a:latin typeface="新細明體" pitchFamily="18" charset="-120"/>
              </a:rPr>
              <a:t>兒童遭</a:t>
            </a:r>
            <a:r>
              <a:rPr lang="zh-TW" altLang="en-US" b="1" dirty="0">
                <a:solidFill>
                  <a:srgbClr val="FF0000"/>
                </a:solidFill>
                <a:latin typeface="新細明體" pitchFamily="18" charset="-120"/>
              </a:rPr>
              <a:t>疏忽照顧</a:t>
            </a:r>
            <a:r>
              <a:rPr lang="zh-TW" altLang="en-US" b="1" dirty="0">
                <a:solidFill>
                  <a:srgbClr val="000099"/>
                </a:solidFill>
                <a:latin typeface="新細明體" pitchFamily="18" charset="-120"/>
              </a:rPr>
              <a:t>的表徵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700808"/>
            <a:ext cx="7632848" cy="4425355"/>
          </a:xfrm>
        </p:spPr>
        <p:txBody>
          <a:bodyPr/>
          <a:lstStyle/>
          <a:p>
            <a:pPr marL="0" indent="0">
              <a:lnSpc>
                <a:spcPct val="130000"/>
              </a:lnSpc>
              <a:buNone/>
            </a:pPr>
            <a:r>
              <a:rPr lang="zh-TW" altLang="en-US" sz="3600" u="sng" dirty="0">
                <a:solidFill>
                  <a:srgbClr val="A50021"/>
                </a:solidFill>
                <a:latin typeface="新細明體" pitchFamily="18" charset="-120"/>
              </a:rPr>
              <a:t>身體</a:t>
            </a:r>
            <a:r>
              <a:rPr lang="zh-TW" altLang="en-US" sz="3600" u="sng" dirty="0" smtClean="0">
                <a:latin typeface="新細明體" pitchFamily="18" charset="-120"/>
              </a:rPr>
              <a:t>表徵</a:t>
            </a:r>
            <a:endParaRPr lang="zh-TW" altLang="en-US" sz="3600" u="sng" dirty="0">
              <a:latin typeface="新細明體" pitchFamily="18" charset="-120"/>
            </a:endParaRPr>
          </a:p>
          <a:p>
            <a:pPr>
              <a:lnSpc>
                <a:spcPct val="130000"/>
              </a:lnSpc>
            </a:pPr>
            <a:r>
              <a:rPr lang="zh-TW" altLang="en-US" dirty="0" smtClean="0">
                <a:latin typeface="新細明體" pitchFamily="18" charset="-120"/>
              </a:rPr>
              <a:t>體重過輕</a:t>
            </a:r>
            <a:endParaRPr lang="en-US" altLang="zh-TW" dirty="0" smtClean="0">
              <a:latin typeface="新細明體" pitchFamily="18" charset="-120"/>
            </a:endParaRPr>
          </a:p>
          <a:p>
            <a:pPr>
              <a:lnSpc>
                <a:spcPct val="130000"/>
              </a:lnSpc>
            </a:pPr>
            <a:r>
              <a:rPr lang="zh-TW" altLang="en-US" dirty="0" smtClean="0">
                <a:latin typeface="新細明體" pitchFamily="18" charset="-120"/>
              </a:rPr>
              <a:t>發育遲緩</a:t>
            </a:r>
            <a:endParaRPr lang="en-US" altLang="zh-TW" dirty="0" smtClean="0">
              <a:latin typeface="新細明體" pitchFamily="18" charset="-120"/>
            </a:endParaRPr>
          </a:p>
          <a:p>
            <a:pPr>
              <a:lnSpc>
                <a:spcPct val="130000"/>
              </a:lnSpc>
            </a:pPr>
            <a:r>
              <a:rPr lang="zh-TW" altLang="zh-HK" dirty="0">
                <a:latin typeface="新細明體" pitchFamily="18" charset="-120"/>
              </a:rPr>
              <a:t>嚴重的皮疹或其他</a:t>
            </a:r>
            <a:r>
              <a:rPr lang="zh-TW" altLang="zh-HK" dirty="0"/>
              <a:t>皮膚</a:t>
            </a:r>
            <a:r>
              <a:rPr lang="zh-TW" altLang="zh-HK" dirty="0" smtClean="0"/>
              <a:t>問題</a:t>
            </a:r>
            <a:endParaRPr lang="zh-TW" altLang="en-US" dirty="0">
              <a:latin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478200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1E744B-937B-4EF4-B9E6-AF254D21FB3C}" type="slidenum">
              <a:rPr lang="en-US" altLang="zh-HK">
                <a:solidFill>
                  <a:srgbClr val="000000"/>
                </a:solidFill>
              </a:rPr>
              <a:pPr>
                <a:defRPr/>
              </a:pPr>
              <a:t>27</a:t>
            </a:fld>
            <a:endParaRPr lang="en-US" altLang="zh-HK">
              <a:solidFill>
                <a:srgbClr val="000000"/>
              </a:solidFill>
            </a:endParaRPr>
          </a:p>
        </p:txBody>
      </p:sp>
      <p:sp>
        <p:nvSpPr>
          <p:cNvPr id="908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60363"/>
            <a:ext cx="8388350" cy="1052512"/>
          </a:xfrm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pPr eaLnBrk="1" hangingPunct="1">
              <a:defRPr/>
            </a:pPr>
            <a:r>
              <a:rPr lang="zh-TW" altLang="en-US" b="1" dirty="0" smtClean="0">
                <a:solidFill>
                  <a:srgbClr val="000099"/>
                </a:solidFill>
                <a:latin typeface="新細明體" pitchFamily="18" charset="-120"/>
              </a:rPr>
              <a:t>兒童遭</a:t>
            </a:r>
            <a:r>
              <a:rPr lang="zh-TW" altLang="en-US" b="1" dirty="0" smtClean="0">
                <a:solidFill>
                  <a:srgbClr val="FF0000"/>
                </a:solidFill>
                <a:latin typeface="新細明體" pitchFamily="18" charset="-120"/>
              </a:rPr>
              <a:t>疏忽照顧</a:t>
            </a:r>
            <a:r>
              <a:rPr lang="zh-TW" altLang="en-US" b="1" dirty="0" smtClean="0">
                <a:solidFill>
                  <a:srgbClr val="000099"/>
                </a:solidFill>
                <a:latin typeface="新細明體" pitchFamily="18" charset="-120"/>
              </a:rPr>
              <a:t>的表徵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484784"/>
            <a:ext cx="7848600" cy="496887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zh-TW" altLang="en-US" sz="36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新細明體" pitchFamily="18" charset="-120"/>
              </a:rPr>
              <a:t>行為及環境</a:t>
            </a:r>
            <a:r>
              <a:rPr lang="zh-TW" altLang="en-US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新細明體" pitchFamily="18" charset="-120"/>
              </a:rPr>
              <a:t>表徵</a:t>
            </a:r>
            <a:endParaRPr lang="en-US" altLang="zh-TW" sz="3600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新細明體" pitchFamily="18" charset="-120"/>
            </a:endParaRPr>
          </a:p>
          <a:p>
            <a:pPr marL="0" indent="0" eaLnBrk="1" hangingPunct="1">
              <a:buNone/>
            </a:pPr>
            <a:endParaRPr kumimoji="0" lang="en-US" altLang="zh-TW" sz="800" dirty="0" smtClean="0"/>
          </a:p>
          <a:p>
            <a:pPr eaLnBrk="1" hangingPunct="1"/>
            <a:r>
              <a:rPr kumimoji="0" lang="zh-TW" altLang="en-US" dirty="0" smtClean="0"/>
              <a:t>不按時接受防疫注射及體格檢驗</a:t>
            </a:r>
          </a:p>
          <a:p>
            <a:pPr eaLnBrk="1" hangingPunct="1"/>
            <a:r>
              <a:rPr kumimoji="0" lang="zh-TW" altLang="en-US" dirty="0" smtClean="0"/>
              <a:t>年幼兒童獨留在某地方無人看管</a:t>
            </a:r>
          </a:p>
          <a:p>
            <a:pPr eaLnBrk="1" hangingPunct="1"/>
            <a:r>
              <a:rPr kumimoji="0" lang="zh-TW" altLang="en-US" dirty="0" smtClean="0"/>
              <a:t>交由不適當的人士看管</a:t>
            </a:r>
          </a:p>
          <a:p>
            <a:pPr eaLnBrk="1" hangingPunct="1"/>
            <a:r>
              <a:rPr kumimoji="0" lang="zh-TW" altLang="en-US" dirty="0" smtClean="0"/>
              <a:t>家中缺乏成人照顧</a:t>
            </a:r>
          </a:p>
          <a:p>
            <a:pPr eaLnBrk="1" hangingPunct="1"/>
            <a:r>
              <a:rPr kumimoji="0" lang="zh-TW" altLang="en-US" dirty="0" smtClean="0"/>
              <a:t>被遺棄</a:t>
            </a:r>
          </a:p>
          <a:p>
            <a:pPr eaLnBrk="1" hangingPunct="1"/>
            <a:r>
              <a:rPr kumimoji="0" lang="zh-TW" altLang="en-US" dirty="0" smtClean="0"/>
              <a:t>年幼兒童經常在外流連</a:t>
            </a:r>
          </a:p>
          <a:p>
            <a:pPr eaLnBrk="1" hangingPunct="1"/>
            <a:r>
              <a:rPr kumimoji="0" lang="zh-TW" altLang="en-US" dirty="0" smtClean="0"/>
              <a:t>長時間或參與危險活動時照顧不足</a:t>
            </a:r>
          </a:p>
          <a:p>
            <a:pPr eaLnBrk="1" hangingPunct="1">
              <a:buFontTx/>
              <a:buNone/>
            </a:pPr>
            <a:endParaRPr kumimoji="0" lang="zh-TW" altLang="en-US" sz="4000" dirty="0" smtClean="0"/>
          </a:p>
          <a:p>
            <a:pPr eaLnBrk="1" hangingPunct="1"/>
            <a:endParaRPr kumimoji="0" lang="en-US" altLang="zh-TW" sz="3300" b="1" dirty="0" smtClean="0"/>
          </a:p>
        </p:txBody>
      </p:sp>
    </p:spTree>
    <p:extLst>
      <p:ext uri="{BB962C8B-B14F-4D97-AF65-F5344CB8AC3E}">
        <p14:creationId xmlns:p14="http://schemas.microsoft.com/office/powerpoint/2010/main" val="1185567664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782139-6B91-4FD8-A8C8-504CE28BD62A}" type="slidenum">
              <a:rPr lang="en-US" altLang="zh-HK">
                <a:solidFill>
                  <a:srgbClr val="000000"/>
                </a:solidFill>
              </a:rPr>
              <a:pPr>
                <a:defRPr/>
              </a:pPr>
              <a:t>28</a:t>
            </a:fld>
            <a:endParaRPr lang="en-US" altLang="zh-HK">
              <a:solidFill>
                <a:srgbClr val="000000"/>
              </a:solidFill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20688"/>
            <a:ext cx="8003232" cy="1152128"/>
          </a:xfrm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pPr eaLnBrk="1" hangingPunct="1"/>
            <a:r>
              <a:rPr lang="zh-TW" altLang="en-US" b="1" dirty="0" smtClean="0"/>
              <a:t>獨留在家是否疏忽照顧</a:t>
            </a:r>
            <a:r>
              <a:rPr lang="en-US" altLang="zh-TW" b="1" dirty="0" smtClean="0"/>
              <a:t>?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844824"/>
            <a:ext cx="7859216" cy="43924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zh-TW" altLang="en-US" sz="3600" dirty="0" smtClean="0">
                <a:solidFill>
                  <a:srgbClr val="C00000"/>
                </a:solidFill>
              </a:rPr>
              <a:t>考慮因素</a:t>
            </a:r>
            <a:endParaRPr lang="en-US" altLang="zh-TW" sz="3600" dirty="0" smtClean="0">
              <a:solidFill>
                <a:srgbClr val="C00000"/>
              </a:solidFill>
            </a:endParaRPr>
          </a:p>
          <a:p>
            <a:pPr eaLnBrk="1" hangingPunct="1">
              <a:buFontTx/>
              <a:buNone/>
            </a:pPr>
            <a:endParaRPr lang="zh-TW" altLang="en-US" sz="800" dirty="0" smtClean="0">
              <a:solidFill>
                <a:srgbClr val="C00000"/>
              </a:solidFill>
            </a:endParaRPr>
          </a:p>
          <a:p>
            <a:pPr eaLnBrk="1" hangingPunct="1"/>
            <a:r>
              <a:rPr lang="zh-TW" altLang="en-US" dirty="0" smtClean="0"/>
              <a:t>兒童的年齡？</a:t>
            </a:r>
          </a:p>
          <a:p>
            <a:pPr eaLnBrk="1" hangingPunct="1"/>
            <a:r>
              <a:rPr lang="zh-TW" altLang="en-US" dirty="0" smtClean="0"/>
              <a:t>兒童的自理及解決問題的能力？</a:t>
            </a:r>
          </a:p>
          <a:p>
            <a:pPr eaLnBrk="1" hangingPunct="1"/>
            <a:r>
              <a:rPr lang="zh-TW" altLang="en-US" dirty="0" smtClean="0"/>
              <a:t>被獨留在家的時間及頻密程度？</a:t>
            </a:r>
          </a:p>
          <a:p>
            <a:pPr eaLnBrk="1" hangingPunct="1"/>
            <a:r>
              <a:rPr lang="zh-TW" altLang="en-US" dirty="0" smtClean="0"/>
              <a:t>家長的事前安排？</a:t>
            </a:r>
          </a:p>
          <a:p>
            <a:pPr eaLnBrk="1" hangingPunct="1"/>
            <a:r>
              <a:rPr lang="zh-TW" altLang="en-US" dirty="0" smtClean="0"/>
              <a:t>其他人士的支援及支援形式？</a:t>
            </a:r>
          </a:p>
          <a:p>
            <a:pPr eaLnBrk="1" hangingPunct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1953632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920880" cy="1152128"/>
          </a:xfrm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r>
              <a:rPr lang="zh-TW" altLang="en-US" b="1" dirty="0">
                <a:solidFill>
                  <a:srgbClr val="000099"/>
                </a:solidFill>
                <a:latin typeface="新細明體" pitchFamily="18" charset="-120"/>
              </a:rPr>
              <a:t>兒童遭</a:t>
            </a:r>
            <a:r>
              <a:rPr lang="zh-TW" altLang="en-US" b="1" dirty="0">
                <a:solidFill>
                  <a:srgbClr val="FF0000"/>
                </a:solidFill>
                <a:latin typeface="新細明體" pitchFamily="18" charset="-120"/>
              </a:rPr>
              <a:t>精神虐待</a:t>
            </a:r>
            <a:r>
              <a:rPr lang="zh-TW" altLang="en-US" b="1" dirty="0">
                <a:solidFill>
                  <a:srgbClr val="000099"/>
                </a:solidFill>
                <a:latin typeface="新細明體" pitchFamily="18" charset="-120"/>
              </a:rPr>
              <a:t>的表徵</a:t>
            </a:r>
            <a:endParaRPr lang="zh-HK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988840"/>
            <a:ext cx="7643192" cy="4137323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3600" u="sng" dirty="0">
                <a:solidFill>
                  <a:srgbClr val="A50021"/>
                </a:solidFill>
                <a:latin typeface="新細明體" pitchFamily="18" charset="-120"/>
              </a:rPr>
              <a:t>身體</a:t>
            </a:r>
            <a:r>
              <a:rPr lang="zh-TW" altLang="en-US" sz="3600" u="sng" dirty="0" smtClean="0">
                <a:latin typeface="新細明體" pitchFamily="18" charset="-120"/>
              </a:rPr>
              <a:t>表徵</a:t>
            </a:r>
            <a:endParaRPr lang="en-US" altLang="zh-TW" sz="3600" u="sng" dirty="0" smtClean="0">
              <a:latin typeface="新細明體" pitchFamily="18" charset="-120"/>
            </a:endParaRPr>
          </a:p>
          <a:p>
            <a:pPr marL="0" indent="0">
              <a:buNone/>
            </a:pPr>
            <a:endParaRPr lang="zh-TW" altLang="en-US" sz="800" u="sng" dirty="0">
              <a:latin typeface="新細明體" pitchFamily="18" charset="-120"/>
            </a:endParaRPr>
          </a:p>
          <a:p>
            <a:r>
              <a:rPr lang="zh-TW" altLang="zh-HK" sz="3600" dirty="0" smtClean="0"/>
              <a:t>不能</a:t>
            </a:r>
            <a:r>
              <a:rPr lang="zh-TW" altLang="zh-HK" sz="3600" dirty="0"/>
              <a:t>健康成長</a:t>
            </a:r>
          </a:p>
          <a:p>
            <a:r>
              <a:rPr lang="zh-TW" altLang="zh-HK" sz="3600" dirty="0"/>
              <a:t>發育遲緩，例如言語紊亂</a:t>
            </a:r>
          </a:p>
          <a:p>
            <a:r>
              <a:rPr lang="zh-TW" altLang="zh-HK" sz="3600" dirty="0"/>
              <a:t>厭食症</a:t>
            </a:r>
            <a:endParaRPr lang="zh-HK" altLang="en-US" sz="36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>
                <a:solidFill>
                  <a:srgbClr val="000000"/>
                </a:solidFill>
              </a:rPr>
              <a:pPr>
                <a:defRPr/>
              </a:pPr>
              <a:t>29</a:t>
            </a:fld>
            <a:endParaRPr lang="en-US" altLang="zh-H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8229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976A4F-E4BC-48DB-9EC3-FC1C24EE6117}" type="slidenum">
              <a:rPr lang="en-US" altLang="zh-HK"/>
              <a:pPr>
                <a:defRPr/>
              </a:pPr>
              <a:t>3</a:t>
            </a:fld>
            <a:endParaRPr lang="en-US" altLang="zh-HK" dirty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76672"/>
            <a:ext cx="8101012" cy="1152128"/>
          </a:xfrm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r>
              <a:rPr lang="zh-TW" altLang="en-US" b="1" u="sng" dirty="0" smtClean="0">
                <a:latin typeface="標楷體" pitchFamily="65" charset="-120"/>
                <a:ea typeface="標楷體" pitchFamily="65" charset="-120"/>
              </a:rPr>
              <a:t>處理虐待兒童個案程序指引</a:t>
            </a:r>
            <a:r>
              <a:rPr lang="en-US" altLang="zh-TW" sz="4000" b="1" u="sng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b="1" u="sng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(2015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年修訂版</a:t>
            </a: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4000" b="1" dirty="0" smtClean="0"/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00808"/>
            <a:ext cx="5466184" cy="4608511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zh-TW" altLang="en-US" sz="3600" b="1" dirty="0" smtClean="0"/>
              <a:t>虐待兒童的定義</a:t>
            </a:r>
            <a:endParaRPr lang="en-US" altLang="zh-TW" sz="3600" b="1" dirty="0" smtClean="0"/>
          </a:p>
          <a:p>
            <a:pPr marL="0" indent="0" eaLnBrk="1" hangingPunct="1">
              <a:buNone/>
            </a:pPr>
            <a:endParaRPr lang="en-US" altLang="zh-TW" sz="800" b="1" u="sng" dirty="0" smtClean="0"/>
          </a:p>
          <a:p>
            <a:pPr eaLnBrk="1" hangingPunct="1"/>
            <a:r>
              <a:rPr lang="zh-TW" altLang="en-US" dirty="0"/>
              <a:t>對</a:t>
            </a:r>
            <a:r>
              <a:rPr lang="zh-TW" altLang="zh-TW" dirty="0" smtClean="0">
                <a:solidFill>
                  <a:srgbClr val="FF3300"/>
                </a:solidFill>
              </a:rPr>
              <a:t>十八</a:t>
            </a:r>
            <a:r>
              <a:rPr lang="zh-TW" altLang="zh-TW" dirty="0">
                <a:solidFill>
                  <a:srgbClr val="FF3300"/>
                </a:solidFill>
              </a:rPr>
              <a:t>歲以下人士</a:t>
            </a:r>
            <a:r>
              <a:rPr lang="zh-TW" altLang="zh-TW" dirty="0"/>
              <a:t>作出危害或損害其身／心健康發展的行為，或不作出某行為以致兒童的身／心健康發展受危害或</a:t>
            </a:r>
            <a:r>
              <a:rPr lang="zh-TW" altLang="zh-TW" dirty="0" smtClean="0"/>
              <a:t>損害</a:t>
            </a:r>
            <a:endParaRPr lang="en-US" altLang="zh-TW" dirty="0" smtClean="0"/>
          </a:p>
          <a:p>
            <a:pPr eaLnBrk="1" hangingPunct="1"/>
            <a:r>
              <a:rPr lang="zh-TW" altLang="en-US" dirty="0" smtClean="0"/>
              <a:t>並非</a:t>
            </a:r>
            <a:r>
              <a:rPr lang="zh-TW" altLang="en-US" dirty="0"/>
              <a:t>法律定義</a:t>
            </a:r>
            <a:endParaRPr lang="zh-TW" altLang="zh-TW" dirty="0"/>
          </a:p>
          <a:p>
            <a:pPr eaLnBrk="1" hangingPunct="1"/>
            <a:r>
              <a:rPr lang="zh-TW" altLang="zh-TW" dirty="0" smtClean="0"/>
              <a:t>基於</a:t>
            </a:r>
            <a:r>
              <a:rPr lang="zh-TW" altLang="zh-TW" b="1" dirty="0" smtClean="0">
                <a:solidFill>
                  <a:srgbClr val="FF3300"/>
                </a:solidFill>
              </a:rPr>
              <a:t>社會的標準</a:t>
            </a:r>
            <a:r>
              <a:rPr lang="zh-TW" altLang="zh-TW" dirty="0" smtClean="0"/>
              <a:t>和</a:t>
            </a:r>
            <a:r>
              <a:rPr lang="zh-TW" altLang="zh-TW" b="1" dirty="0" smtClean="0">
                <a:solidFill>
                  <a:srgbClr val="FF3300"/>
                </a:solidFill>
              </a:rPr>
              <a:t>專業知識</a:t>
            </a:r>
            <a:endParaRPr lang="zh-TW" altLang="zh-TW" sz="2800" b="1" dirty="0" smtClean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648" y="2132856"/>
            <a:ext cx="2736304" cy="38784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60195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338" name="Rectangle 2"/>
          <p:cNvSpPr>
            <a:spLocks noGrp="1" noChangeArrowheads="1"/>
          </p:cNvSpPr>
          <p:nvPr>
            <p:ph type="title"/>
          </p:nvPr>
        </p:nvSpPr>
        <p:spPr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pPr eaLnBrk="1" hangingPunct="1">
              <a:defRPr/>
            </a:pPr>
            <a:r>
              <a:rPr lang="zh-TW" altLang="en-US" b="1" dirty="0" smtClean="0">
                <a:solidFill>
                  <a:srgbClr val="000099"/>
                </a:solidFill>
                <a:latin typeface="新細明體" pitchFamily="18" charset="-120"/>
              </a:rPr>
              <a:t>兒童遭</a:t>
            </a:r>
            <a:r>
              <a:rPr lang="zh-TW" altLang="en-US" b="1" dirty="0" smtClean="0">
                <a:solidFill>
                  <a:srgbClr val="FF0000"/>
                </a:solidFill>
                <a:latin typeface="新細明體" pitchFamily="18" charset="-120"/>
              </a:rPr>
              <a:t>精神虐待</a:t>
            </a:r>
            <a:r>
              <a:rPr lang="zh-TW" altLang="en-US" b="1" dirty="0" smtClean="0">
                <a:solidFill>
                  <a:srgbClr val="000099"/>
                </a:solidFill>
                <a:latin typeface="新細明體" pitchFamily="18" charset="-120"/>
              </a:rPr>
              <a:t>的表徵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9552" y="1484784"/>
            <a:ext cx="4326632" cy="45259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3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新細明體" pitchFamily="18" charset="-120"/>
              </a:rPr>
              <a:t>行為</a:t>
            </a:r>
            <a:r>
              <a:rPr lang="zh-TW" altLang="en-US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新細明體" pitchFamily="18" charset="-120"/>
              </a:rPr>
              <a:t>表徵</a:t>
            </a:r>
            <a:endParaRPr lang="en-US" altLang="zh-TW" sz="3600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新細明體" pitchFamily="18" charset="-12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800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新細明體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3200" b="1" dirty="0" smtClean="0"/>
              <a:t>兒童方面</a:t>
            </a:r>
            <a:endParaRPr lang="en-US" altLang="zh-TW" sz="32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zh-TW" altLang="en-US" sz="2800" dirty="0" smtClean="0"/>
              <a:t>疏離感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800" dirty="0" smtClean="0"/>
              <a:t>習慣紊亂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800" dirty="0" smtClean="0"/>
              <a:t>遺尿／便溺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800" dirty="0" smtClean="0"/>
              <a:t>學習障礙，例如學業成績顯著變差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800" dirty="0" smtClean="0"/>
              <a:t>智力、情緒及社交方面發展遲緩</a:t>
            </a:r>
          </a:p>
        </p:txBody>
      </p:sp>
      <p:sp>
        <p:nvSpPr>
          <p:cNvPr id="2" name="內容版面配置區 1"/>
          <p:cNvSpPr>
            <a:spLocks noGrp="1"/>
          </p:cNvSpPr>
          <p:nvPr>
            <p:ph sz="half" idx="2"/>
          </p:nvPr>
        </p:nvSpPr>
        <p:spPr>
          <a:xfrm>
            <a:off x="4648200" y="2564904"/>
            <a:ext cx="4038600" cy="3672408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zh-TW" altLang="en-US" sz="2800" dirty="0"/>
              <a:t>傷害自己或有自殺念頭／企圖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800" dirty="0"/>
              <a:t>破壞行為或行為問題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800" dirty="0"/>
              <a:t>睡眠不安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800" dirty="0"/>
              <a:t>食慾不振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800" dirty="0"/>
              <a:t>語言障礙</a:t>
            </a:r>
          </a:p>
          <a:p>
            <a:endParaRPr lang="zh-HK" altLang="en-US" sz="3200" dirty="0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B4478B-7F9F-4432-9C92-E1F33BF6F89A}" type="slidenum">
              <a:rPr lang="en-US" altLang="zh-HK">
                <a:solidFill>
                  <a:srgbClr val="000000"/>
                </a:solidFill>
              </a:rPr>
              <a:pPr>
                <a:defRPr/>
              </a:pPr>
              <a:t>30</a:t>
            </a:fld>
            <a:endParaRPr lang="en-US" altLang="zh-H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191606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E1800-DBC6-4DA3-8917-AC8CDB05E8DA}" type="slidenum">
              <a:rPr lang="en-US" altLang="zh-HK">
                <a:solidFill>
                  <a:srgbClr val="000000"/>
                </a:solidFill>
              </a:rPr>
              <a:pPr>
                <a:defRPr/>
              </a:pPr>
              <a:t>31</a:t>
            </a:fld>
            <a:endParaRPr lang="en-US" altLang="zh-HK">
              <a:solidFill>
                <a:srgbClr val="000000"/>
              </a:solidFill>
            </a:endParaRPr>
          </a:p>
        </p:txBody>
      </p:sp>
      <p:sp>
        <p:nvSpPr>
          <p:cNvPr id="91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675687" cy="1052513"/>
          </a:xfrm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pPr eaLnBrk="1" hangingPunct="1">
              <a:defRPr/>
            </a:pPr>
            <a:r>
              <a:rPr lang="zh-TW" altLang="en-US" b="1" dirty="0" smtClean="0">
                <a:solidFill>
                  <a:srgbClr val="000099"/>
                </a:solidFill>
                <a:latin typeface="新細明體" pitchFamily="18" charset="-120"/>
              </a:rPr>
              <a:t>兒童遭</a:t>
            </a:r>
            <a:r>
              <a:rPr lang="zh-TW" altLang="en-US" b="1" dirty="0" smtClean="0">
                <a:solidFill>
                  <a:srgbClr val="FF0000"/>
                </a:solidFill>
                <a:latin typeface="新細明體" pitchFamily="18" charset="-120"/>
              </a:rPr>
              <a:t>精神虐待</a:t>
            </a:r>
            <a:r>
              <a:rPr lang="zh-TW" altLang="en-US" b="1" dirty="0" smtClean="0">
                <a:solidFill>
                  <a:srgbClr val="000099"/>
                </a:solidFill>
                <a:latin typeface="新細明體" pitchFamily="18" charset="-120"/>
              </a:rPr>
              <a:t>的表徵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340768"/>
            <a:ext cx="7848600" cy="496785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zh-TW" altLang="en-US" sz="3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新細明體" pitchFamily="18" charset="-120"/>
              </a:rPr>
              <a:t>行為</a:t>
            </a:r>
            <a:r>
              <a:rPr lang="zh-TW" altLang="en-US" sz="36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新細明體" pitchFamily="18" charset="-120"/>
              </a:rPr>
              <a:t>表徵</a:t>
            </a:r>
            <a:endParaRPr lang="en-US" altLang="zh-TW" sz="3600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新細明體" pitchFamily="18" charset="-120"/>
            </a:endParaRPr>
          </a:p>
          <a:p>
            <a:pPr marL="0" indent="0" eaLnBrk="1" hangingPunct="1">
              <a:buNone/>
            </a:pPr>
            <a:endParaRPr lang="en-US" altLang="zh-TW" sz="800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新細明體" pitchFamily="18" charset="-120"/>
            </a:endParaRPr>
          </a:p>
          <a:p>
            <a:pPr eaLnBrk="1" hangingPunct="1"/>
            <a:r>
              <a:rPr lang="zh-TW" altLang="en-US" b="1" dirty="0" smtClean="0"/>
              <a:t>家庭方面</a:t>
            </a:r>
            <a:endParaRPr lang="en-US" altLang="zh-TW" b="1" dirty="0" smtClean="0"/>
          </a:p>
          <a:p>
            <a:pPr eaLnBrk="1" hangingPunct="1"/>
            <a:endParaRPr lang="zh-TW" altLang="en-US" sz="800" b="1" dirty="0" smtClean="0"/>
          </a:p>
          <a:p>
            <a:pPr lvl="1" eaLnBrk="1" hangingPunct="1"/>
            <a:r>
              <a:rPr lang="zh-TW" altLang="en-US" dirty="0" smtClean="0"/>
              <a:t>排斥</a:t>
            </a:r>
          </a:p>
          <a:p>
            <a:pPr lvl="1" eaLnBrk="1" hangingPunct="1"/>
            <a:r>
              <a:rPr lang="zh-TW" altLang="en-US" dirty="0" smtClean="0"/>
              <a:t>終日責罵</a:t>
            </a:r>
          </a:p>
          <a:p>
            <a:pPr lvl="1" eaLnBrk="1" hangingPunct="1"/>
            <a:r>
              <a:rPr lang="zh-TW" altLang="en-US" dirty="0" smtClean="0"/>
              <a:t>侮辱性的批評</a:t>
            </a:r>
          </a:p>
          <a:p>
            <a:pPr lvl="1" eaLnBrk="1" hangingPunct="1"/>
            <a:r>
              <a:rPr lang="zh-TW" altLang="en-US" dirty="0" smtClean="0"/>
              <a:t>恐嚇</a:t>
            </a:r>
          </a:p>
          <a:p>
            <a:pPr lvl="1" eaLnBrk="1" hangingPunct="1"/>
            <a:r>
              <a:rPr lang="zh-TW" altLang="en-US" dirty="0" smtClean="0"/>
              <a:t>鼓勵偏差行為</a:t>
            </a:r>
          </a:p>
          <a:p>
            <a:pPr lvl="1" eaLnBrk="1" hangingPunct="1"/>
            <a:r>
              <a:rPr lang="zh-TW" altLang="en-US" dirty="0" smtClean="0"/>
              <a:t>奇怪的懲罰方式</a:t>
            </a:r>
          </a:p>
          <a:p>
            <a:pPr lvl="1" eaLnBrk="1" hangingPunct="1"/>
            <a:endParaRPr lang="en-US" altLang="zh-TW" sz="3200" dirty="0" smtClean="0"/>
          </a:p>
        </p:txBody>
      </p:sp>
    </p:spTree>
    <p:extLst>
      <p:ext uri="{BB962C8B-B14F-4D97-AF65-F5344CB8AC3E}">
        <p14:creationId xmlns:p14="http://schemas.microsoft.com/office/powerpoint/2010/main" val="4023442582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BCF8C3-C49F-4839-9FCD-666ECD9AE757}" type="slidenum">
              <a:rPr lang="en-US" altLang="zh-HK">
                <a:solidFill>
                  <a:srgbClr val="000000"/>
                </a:solidFill>
              </a:rPr>
              <a:pPr>
                <a:defRPr/>
              </a:pPr>
              <a:t>32</a:t>
            </a:fld>
            <a:endParaRPr lang="en-US" altLang="zh-HK" dirty="0">
              <a:solidFill>
                <a:srgbClr val="000000"/>
              </a:solidFill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pPr eaLnBrk="1" hangingPunct="1"/>
            <a:r>
              <a:rPr lang="zh-TW" altLang="en-US" b="1" dirty="0" smtClean="0"/>
              <a:t>其他考慮</a:t>
            </a:r>
          </a:p>
        </p:txBody>
      </p:sp>
      <p:sp>
        <p:nvSpPr>
          <p:cNvPr id="15365" name="Rectangle 3"/>
          <p:cNvSpPr>
            <a:spLocks noChangeArrowheads="1"/>
          </p:cNvSpPr>
          <p:nvPr/>
        </p:nvSpPr>
        <p:spPr bwMode="auto">
          <a:xfrm>
            <a:off x="1043608" y="2708275"/>
            <a:ext cx="2808312" cy="338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zh-TW" altLang="en-US" sz="3600" b="1" dirty="0">
                <a:solidFill>
                  <a:srgbClr val="C00000"/>
                </a:solidFill>
                <a:ea typeface="標楷體" pitchFamily="65" charset="-120"/>
              </a:rPr>
              <a:t>管教困難</a:t>
            </a:r>
          </a:p>
          <a:p>
            <a:endParaRPr lang="zh-TW" altLang="en-US" sz="3600" dirty="0">
              <a:solidFill>
                <a:srgbClr val="000000"/>
              </a:solidFill>
              <a:ea typeface="標楷體" pitchFamily="65" charset="-120"/>
            </a:endParaRPr>
          </a:p>
          <a:p>
            <a:r>
              <a:rPr lang="zh-TW" altLang="en-US" sz="3600" b="1" dirty="0">
                <a:solidFill>
                  <a:srgbClr val="0000FF"/>
                </a:solidFill>
                <a:ea typeface="標楷體" pitchFamily="65" charset="-120"/>
              </a:rPr>
              <a:t>照顧困難</a:t>
            </a:r>
          </a:p>
          <a:p>
            <a:endParaRPr lang="zh-TW" altLang="en-US" sz="3600" dirty="0">
              <a:solidFill>
                <a:srgbClr val="0066FF"/>
              </a:solidFill>
              <a:ea typeface="標楷體" pitchFamily="65" charset="-120"/>
            </a:endParaRPr>
          </a:p>
          <a:p>
            <a:r>
              <a:rPr lang="zh-TW" altLang="en-US" sz="3600" b="1" dirty="0">
                <a:solidFill>
                  <a:srgbClr val="800080"/>
                </a:solidFill>
                <a:ea typeface="標楷體" pitchFamily="65" charset="-120"/>
              </a:rPr>
              <a:t>管教模式</a:t>
            </a:r>
          </a:p>
          <a:p>
            <a:endParaRPr lang="en-US" altLang="zh-TW" sz="3600" dirty="0">
              <a:solidFill>
                <a:srgbClr val="800080"/>
              </a:solidFill>
              <a:ea typeface="標楷體" pitchFamily="65" charset="-120"/>
            </a:endParaRPr>
          </a:p>
        </p:txBody>
      </p:sp>
      <p:sp>
        <p:nvSpPr>
          <p:cNvPr id="15366" name="Line 4"/>
          <p:cNvSpPr>
            <a:spLocks noChangeShapeType="1"/>
          </p:cNvSpPr>
          <p:nvPr/>
        </p:nvSpPr>
        <p:spPr bwMode="auto">
          <a:xfrm>
            <a:off x="1187624" y="2420938"/>
            <a:ext cx="6913562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HK" altLang="en-US">
              <a:solidFill>
                <a:srgbClr val="000000"/>
              </a:solidFill>
            </a:endParaRPr>
          </a:p>
        </p:txBody>
      </p:sp>
      <p:sp>
        <p:nvSpPr>
          <p:cNvPr id="15367" name="Rectangle 5"/>
          <p:cNvSpPr>
            <a:spLocks noChangeArrowheads="1"/>
          </p:cNvSpPr>
          <p:nvPr/>
        </p:nvSpPr>
        <p:spPr bwMode="auto">
          <a:xfrm>
            <a:off x="6157913" y="2565400"/>
            <a:ext cx="2951162" cy="381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zh-TW" altLang="en-US" sz="3600" b="1" dirty="0">
                <a:solidFill>
                  <a:srgbClr val="C00000"/>
                </a:solidFill>
                <a:ea typeface="標楷體" pitchFamily="65" charset="-120"/>
              </a:rPr>
              <a:t>身體虐待</a:t>
            </a:r>
          </a:p>
          <a:p>
            <a:endParaRPr lang="zh-TW" altLang="en-US" sz="3600" dirty="0">
              <a:solidFill>
                <a:srgbClr val="FF9966"/>
              </a:solidFill>
              <a:ea typeface="標楷體" pitchFamily="65" charset="-120"/>
            </a:endParaRPr>
          </a:p>
          <a:p>
            <a:r>
              <a:rPr lang="zh-TW" altLang="en-US" sz="3600" b="1" dirty="0">
                <a:solidFill>
                  <a:srgbClr val="0000FF"/>
                </a:solidFill>
                <a:ea typeface="標楷體" pitchFamily="65" charset="-120"/>
              </a:rPr>
              <a:t>疏忽照顧</a:t>
            </a:r>
          </a:p>
          <a:p>
            <a:endParaRPr lang="zh-TW" altLang="en-US" sz="3600" dirty="0">
              <a:solidFill>
                <a:srgbClr val="0066FF"/>
              </a:solidFill>
              <a:ea typeface="標楷體" pitchFamily="65" charset="-120"/>
            </a:endParaRPr>
          </a:p>
          <a:p>
            <a:r>
              <a:rPr lang="zh-TW" altLang="en-US" sz="3600" b="1" dirty="0">
                <a:solidFill>
                  <a:srgbClr val="800080"/>
                </a:solidFill>
                <a:ea typeface="標楷體" pitchFamily="65" charset="-120"/>
              </a:rPr>
              <a:t>精神虐待</a:t>
            </a:r>
          </a:p>
          <a:p>
            <a:endParaRPr lang="en-US" altLang="zh-TW" sz="3600" dirty="0">
              <a:solidFill>
                <a:srgbClr val="000000"/>
              </a:solidFill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622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25FDE-BE5A-40DF-B022-E578C276A7C4}" type="slidenum">
              <a:rPr lang="en-US" altLang="zh-HK" smtClean="0"/>
              <a:pPr>
                <a:defRPr/>
              </a:pPr>
              <a:t>33</a:t>
            </a:fld>
            <a:endParaRPr lang="en-US" altLang="zh-HK"/>
          </a:p>
        </p:txBody>
      </p:sp>
      <p:sp>
        <p:nvSpPr>
          <p:cNvPr id="7" name="標題 1"/>
          <p:cNvSpPr txBox="1">
            <a:spLocks/>
          </p:cNvSpPr>
          <p:nvPr/>
        </p:nvSpPr>
        <p:spPr>
          <a:xfrm>
            <a:off x="899592" y="2636912"/>
            <a:ext cx="7772400" cy="14700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:p14="http://schemas.microsoft.com/office/powerpoint/2010/main" val="4160184856"/>
              </p:ext>
            </p:extLst>
          </p:nvPr>
        </p:nvGraphicFramePr>
        <p:xfrm>
          <a:off x="2339752" y="1988840"/>
          <a:ext cx="5175924" cy="32829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890013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A3B25-DF59-4A78-B1DF-3F0BAF45D2CA}" type="slidenum">
              <a:rPr lang="en-US" altLang="zh-TW"/>
              <a:pPr/>
              <a:t>34</a:t>
            </a:fld>
            <a:endParaRPr lang="en-US" altLang="zh-TW"/>
          </a:p>
        </p:txBody>
      </p:sp>
      <p:sp>
        <p:nvSpPr>
          <p:cNvPr id="84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332656"/>
            <a:ext cx="7272808" cy="936104"/>
          </a:xfrm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r>
              <a:rPr lang="zh-TW" altLang="en-US" b="1" dirty="0">
                <a:solidFill>
                  <a:schemeClr val="tx1"/>
                </a:solidFill>
              </a:rPr>
              <a:t>初步</a:t>
            </a:r>
            <a:r>
              <a:rPr lang="zh-TW" altLang="en-US" b="1" dirty="0" smtClean="0">
                <a:solidFill>
                  <a:srgbClr val="7030A0"/>
                </a:solidFill>
              </a:rPr>
              <a:t>評估個案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  <p:sp>
        <p:nvSpPr>
          <p:cNvPr id="84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412776"/>
            <a:ext cx="8209607" cy="5040560"/>
          </a:xfrm>
        </p:spPr>
        <p:txBody>
          <a:bodyPr/>
          <a:lstStyle/>
          <a:p>
            <a:pPr marL="0" indent="0">
              <a:buNone/>
            </a:pPr>
            <a:r>
              <a:rPr lang="zh-TW" altLang="en-US" b="1" dirty="0" smtClean="0">
                <a:solidFill>
                  <a:srgbClr val="660066"/>
                </a:solidFill>
              </a:rPr>
              <a:t>評估範圍 </a:t>
            </a:r>
            <a:r>
              <a:rPr lang="en-US" altLang="zh-TW" b="1" dirty="0">
                <a:solidFill>
                  <a:srgbClr val="660066"/>
                </a:solidFill>
              </a:rPr>
              <a:t>-- </a:t>
            </a:r>
            <a:r>
              <a:rPr lang="zh-TW" altLang="en-US" b="1" dirty="0">
                <a:solidFill>
                  <a:srgbClr val="660066"/>
                </a:solidFill>
              </a:rPr>
              <a:t>嚴重性、緊急性及危機程度</a:t>
            </a:r>
          </a:p>
          <a:p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兒童是否受到傷害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</a:p>
          <a:p>
            <a:pPr lvl="1"/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甚麼</a:t>
            </a:r>
            <a:r>
              <a:rPr lang="zh-TW" altLang="en-US" sz="24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傷害</a:t>
            </a:r>
            <a:r>
              <a:rPr lang="en-US" altLang="zh-TW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有多</a:t>
            </a:r>
            <a:r>
              <a:rPr lang="zh-TW" altLang="en-US" sz="24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嚴重</a:t>
            </a:r>
            <a:r>
              <a:rPr lang="zh-TW" altLang="en-US" sz="2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en-US" altLang="zh-TW" sz="24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懷疑虐兒？其他問題？</a:t>
            </a:r>
            <a:endParaRPr lang="en-US" altLang="zh-TW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兒童目前是否</a:t>
            </a:r>
            <a:r>
              <a:rPr lang="zh-TW" altLang="en-US" sz="28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安全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en-US" altLang="zh-TW" sz="2800" b="1" u="sng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兒童／其他兒童面對甚麼</a:t>
            </a:r>
            <a:r>
              <a:rPr lang="zh-TW" altLang="en-US" sz="28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危機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再受傷害</a:t>
            </a:r>
            <a:endParaRPr lang="en-US" altLang="zh-TW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受壓力不能說出真相／接受幫助</a:t>
            </a:r>
            <a:endParaRPr lang="en-US" altLang="zh-TW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兒童有何</a:t>
            </a:r>
            <a:r>
              <a:rPr lang="zh-TW" altLang="en-US" sz="2800" b="1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緊急</a:t>
            </a:r>
            <a:r>
              <a:rPr lang="zh-TW" altLang="en-US" sz="28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需要</a:t>
            </a:r>
            <a:r>
              <a:rPr lang="en-US" altLang="zh-TW" sz="28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en-US" altLang="zh-TW" sz="2800" b="1" u="sng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治療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照顧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保護</a:t>
            </a: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None/>
            </a:pPr>
            <a:endParaRPr lang="en-US" altLang="zh-TW" sz="2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buNone/>
            </a:pPr>
            <a:endParaRPr lang="en-US" altLang="zh-TW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zh-TW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873592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r>
              <a:rPr lang="zh-TW" altLang="en-US" b="1" dirty="0" smtClean="0"/>
              <a:t>負責評估的工作人員</a:t>
            </a:r>
            <a:endParaRPr lang="en-GB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00808"/>
            <a:ext cx="8686800" cy="4608512"/>
          </a:xfrm>
        </p:spPr>
        <p:txBody>
          <a:bodyPr/>
          <a:lstStyle/>
          <a:p>
            <a:r>
              <a:rPr lang="zh-TW" altLang="en-US" b="1" dirty="0" smtClean="0"/>
              <a:t>正處理兒童／家庭個案的</a:t>
            </a:r>
            <a:r>
              <a:rPr lang="zh-TW" altLang="en-US" b="1" u="sng" dirty="0" smtClean="0">
                <a:solidFill>
                  <a:srgbClr val="FF0000"/>
                </a:solidFill>
              </a:rPr>
              <a:t>個案服務單位</a:t>
            </a:r>
            <a:r>
              <a:rPr lang="zh-TW" altLang="en-US" b="1" dirty="0" smtClean="0"/>
              <a:t>社工，例如：</a:t>
            </a:r>
            <a:endParaRPr lang="en-US" altLang="zh-TW" b="1" dirty="0" smtClean="0"/>
          </a:p>
          <a:p>
            <a:pPr lvl="1" indent="-576000">
              <a:spcBef>
                <a:spcPts val="1200"/>
              </a:spcBef>
            </a:pPr>
            <a:r>
              <a:rPr lang="zh-TW" altLang="en-US" b="1" dirty="0" smtClean="0"/>
              <a:t>社會福利署（社署）</a:t>
            </a:r>
            <a:r>
              <a:rPr lang="zh-TW" altLang="en-US" b="1" dirty="0" smtClean="0">
                <a:solidFill>
                  <a:srgbClr val="0000FF"/>
                </a:solidFill>
              </a:rPr>
              <a:t>保護</a:t>
            </a:r>
            <a:r>
              <a:rPr lang="zh-TW" altLang="en-US" b="1" dirty="0">
                <a:solidFill>
                  <a:srgbClr val="0000FF"/>
                </a:solidFill>
              </a:rPr>
              <a:t>家庭及兒童服務課</a:t>
            </a:r>
          </a:p>
          <a:p>
            <a:pPr lvl="1" indent="-576000">
              <a:spcBef>
                <a:spcPts val="1200"/>
              </a:spcBef>
            </a:pPr>
            <a:r>
              <a:rPr lang="zh-TW" altLang="en-US" b="1" dirty="0" smtClean="0"/>
              <a:t>社署／非政府機構</a:t>
            </a:r>
            <a:r>
              <a:rPr lang="zh-TW" altLang="en-US" b="1" dirty="0" smtClean="0">
                <a:solidFill>
                  <a:srgbClr val="0000FF"/>
                </a:solidFill>
              </a:rPr>
              <a:t>綜合</a:t>
            </a:r>
            <a:r>
              <a:rPr lang="zh-TW" altLang="en-US" b="1" dirty="0">
                <a:solidFill>
                  <a:srgbClr val="0000FF"/>
                </a:solidFill>
              </a:rPr>
              <a:t>家庭服務</a:t>
            </a:r>
            <a:r>
              <a:rPr lang="zh-TW" altLang="en-US" b="1" dirty="0" smtClean="0">
                <a:solidFill>
                  <a:srgbClr val="0000FF"/>
                </a:solidFill>
              </a:rPr>
              <a:t>中心</a:t>
            </a:r>
            <a:endParaRPr lang="zh-TW" altLang="en-US" b="1" dirty="0">
              <a:solidFill>
                <a:srgbClr val="0000FF"/>
              </a:solidFill>
            </a:endParaRPr>
          </a:p>
          <a:p>
            <a:pPr lvl="1" indent="-576000">
              <a:spcBef>
                <a:spcPts val="1200"/>
              </a:spcBef>
            </a:pPr>
            <a:r>
              <a:rPr lang="zh-TW" altLang="en-US" b="1" dirty="0"/>
              <a:t>非政府機構</a:t>
            </a:r>
            <a:r>
              <a:rPr lang="zh-TW" altLang="en-US" b="1" dirty="0">
                <a:solidFill>
                  <a:srgbClr val="0000FF"/>
                </a:solidFill>
              </a:rPr>
              <a:t>綜合服務中心</a:t>
            </a:r>
          </a:p>
          <a:p>
            <a:pPr lvl="1" indent="-576000">
              <a:spcBef>
                <a:spcPts val="1200"/>
              </a:spcBef>
            </a:pPr>
            <a:r>
              <a:rPr lang="zh-TW" altLang="en-US" b="1" dirty="0" smtClean="0"/>
              <a:t>社署／醫管局</a:t>
            </a:r>
            <a:r>
              <a:rPr lang="zh-TW" altLang="en-US" b="1" dirty="0" smtClean="0">
                <a:solidFill>
                  <a:srgbClr val="0000FF"/>
                </a:solidFill>
              </a:rPr>
              <a:t>醫務</a:t>
            </a:r>
            <a:r>
              <a:rPr lang="zh-TW" altLang="en-US" b="1" dirty="0">
                <a:solidFill>
                  <a:srgbClr val="0000FF"/>
                </a:solidFill>
              </a:rPr>
              <a:t>社會服務</a:t>
            </a:r>
            <a:r>
              <a:rPr lang="zh-TW" altLang="en-US" b="1" dirty="0" smtClean="0">
                <a:solidFill>
                  <a:srgbClr val="0000FF"/>
                </a:solidFill>
              </a:rPr>
              <a:t>部</a:t>
            </a:r>
            <a:endParaRPr lang="zh-TW" altLang="en-US" b="1" dirty="0">
              <a:solidFill>
                <a:srgbClr val="0000FF"/>
              </a:solidFill>
            </a:endParaRPr>
          </a:p>
          <a:p>
            <a:pPr lvl="1" indent="-576000">
              <a:spcBef>
                <a:spcPts val="1200"/>
              </a:spcBef>
            </a:pPr>
            <a:r>
              <a:rPr lang="zh-TW" altLang="en-US" b="1" dirty="0" smtClean="0"/>
              <a:t>社署</a:t>
            </a:r>
            <a:r>
              <a:rPr lang="zh-TW" altLang="en-US" b="1" dirty="0" smtClean="0">
                <a:solidFill>
                  <a:srgbClr val="0000FF"/>
                </a:solidFill>
              </a:rPr>
              <a:t>感化</a:t>
            </a:r>
            <a:r>
              <a:rPr lang="zh-TW" altLang="en-US" b="1" dirty="0">
                <a:solidFill>
                  <a:srgbClr val="0000FF"/>
                </a:solidFill>
              </a:rPr>
              <a:t>及社會服務令辦事處</a:t>
            </a:r>
          </a:p>
          <a:p>
            <a:pPr lvl="1" indent="-576000">
              <a:spcBef>
                <a:spcPts val="1200"/>
              </a:spcBef>
            </a:pPr>
            <a:r>
              <a:rPr lang="zh-TW" altLang="en-US" b="1" dirty="0" smtClean="0"/>
              <a:t>在</a:t>
            </a:r>
            <a:r>
              <a:rPr lang="zh-TW" altLang="en-US" b="1" dirty="0"/>
              <a:t>各間中</a:t>
            </a:r>
            <a:r>
              <a:rPr lang="zh-TW" altLang="en-US" b="1" dirty="0" smtClean="0"/>
              <a:t>／小學</a:t>
            </a:r>
            <a:r>
              <a:rPr lang="zh-TW" altLang="en-US" b="1" dirty="0"/>
              <a:t>提供服務的</a:t>
            </a:r>
            <a:r>
              <a:rPr lang="zh-TW" altLang="en-US" b="1" dirty="0">
                <a:solidFill>
                  <a:srgbClr val="0000FF"/>
                </a:solidFill>
              </a:rPr>
              <a:t>學校社會工作課</a:t>
            </a:r>
          </a:p>
          <a:p>
            <a:pPr lvl="1"/>
            <a:endParaRPr lang="en-GB" b="1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35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36030486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r>
              <a:rPr lang="zh-TW" altLang="en-US" b="1" dirty="0" smtClean="0"/>
              <a:t>其他機構工作人員／專業人士</a:t>
            </a:r>
            <a:endParaRPr lang="en-GB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5" y="1412776"/>
            <a:ext cx="8373284" cy="1728192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zh-TW" altLang="en-US" b="1" dirty="0" smtClean="0"/>
              <a:t>搜集基本資料</a:t>
            </a:r>
            <a:endParaRPr lang="en-US" altLang="zh-TW" b="1" dirty="0" smtClean="0"/>
          </a:p>
          <a:p>
            <a:pPr marL="648000" lvl="2"/>
            <a:r>
              <a:rPr lang="zh-TW" altLang="en-US" sz="2800" b="1" dirty="0"/>
              <a:t>懷疑兒童受虐待的徵象</a:t>
            </a:r>
            <a:endParaRPr lang="en-US" altLang="zh-TW" sz="2800" b="1" dirty="0"/>
          </a:p>
          <a:p>
            <a:pPr marL="648000" lvl="2"/>
            <a:r>
              <a:rPr lang="zh-TW" altLang="en-US" sz="2800" b="1" dirty="0"/>
              <a:t>所得知有關兒童及家庭的基本資料</a:t>
            </a:r>
            <a:endParaRPr lang="en-US" altLang="zh-TW" sz="2800" b="1" dirty="0"/>
          </a:p>
          <a:p>
            <a:pPr marL="457200" lvl="1" indent="0">
              <a:buNone/>
            </a:pPr>
            <a:endParaRPr lang="en-US" altLang="zh-TW" sz="1200" b="1" dirty="0" smtClean="0"/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0000FF"/>
                </a:solidFill>
              </a:rPr>
              <a:t>2. </a:t>
            </a:r>
            <a:r>
              <a:rPr lang="zh-TW" altLang="en-US" b="1" dirty="0" smtClean="0">
                <a:solidFill>
                  <a:srgbClr val="0000FF"/>
                </a:solidFill>
              </a:rPr>
              <a:t>聯絡當區保護</a:t>
            </a:r>
            <a:r>
              <a:rPr lang="zh-TW" altLang="en-US" b="1" dirty="0">
                <a:solidFill>
                  <a:srgbClr val="0000FF"/>
                </a:solidFill>
              </a:rPr>
              <a:t>家庭及兒童服務</a:t>
            </a:r>
            <a:r>
              <a:rPr lang="zh-TW" altLang="en-US" b="1" dirty="0" smtClean="0">
                <a:solidFill>
                  <a:srgbClr val="0000FF"/>
                </a:solidFill>
              </a:rPr>
              <a:t>課</a:t>
            </a:r>
            <a:r>
              <a:rPr lang="zh-TW" altLang="en-US" b="1" dirty="0"/>
              <a:t>商討及作初步</a:t>
            </a:r>
            <a:r>
              <a:rPr lang="zh-TW" altLang="en-US" b="1" dirty="0" smtClean="0"/>
              <a:t>評估 ，非辦公時間可</a:t>
            </a:r>
            <a:r>
              <a:rPr lang="zh-TW" altLang="en-US" b="1" dirty="0"/>
              <a:t>聯絡社署熱線 </a:t>
            </a:r>
            <a:r>
              <a:rPr lang="en-US" altLang="zh-TW" b="1" dirty="0"/>
              <a:t>2343 2255</a:t>
            </a:r>
            <a:r>
              <a:rPr lang="zh-TW" altLang="en-US" sz="2800" b="1" dirty="0" smtClean="0"/>
              <a:t>（社署熱線社工當值時間以外</a:t>
            </a:r>
            <a:r>
              <a:rPr lang="zh-TW" altLang="en-US" sz="2800" b="1" dirty="0"/>
              <a:t>會轉駁到由東華三院營辦的熱線</a:t>
            </a:r>
            <a:r>
              <a:rPr lang="en-US" altLang="zh-TW" sz="2800" b="1" dirty="0"/>
              <a:t>18281)</a:t>
            </a:r>
          </a:p>
          <a:p>
            <a:pPr marL="457200" lvl="1" indent="0">
              <a:buNone/>
            </a:pPr>
            <a:endParaRPr lang="en-US" altLang="zh-TW" sz="1200" b="1" dirty="0" smtClean="0"/>
          </a:p>
          <a:p>
            <a:pPr marL="0" indent="0">
              <a:buNone/>
            </a:pPr>
            <a:r>
              <a:rPr lang="en-US" altLang="zh-TW" b="1" dirty="0" smtClean="0"/>
              <a:t>(</a:t>
            </a:r>
            <a:r>
              <a:rPr lang="zh-TW" altLang="en-US" sz="3000" b="1" dirty="0" smtClean="0"/>
              <a:t>若</a:t>
            </a:r>
            <a:r>
              <a:rPr lang="zh-TW" altLang="en-US" sz="3000" b="1" dirty="0"/>
              <a:t>事件緊急</a:t>
            </a:r>
            <a:r>
              <a:rPr lang="zh-TW" altLang="en-US" sz="3000" b="1" dirty="0" smtClean="0"/>
              <a:t>，可先以電話轉介，轉介信件</a:t>
            </a:r>
            <a:r>
              <a:rPr lang="en-US" altLang="zh-TW" sz="3000" b="1" dirty="0" smtClean="0"/>
              <a:t>/</a:t>
            </a:r>
            <a:r>
              <a:rPr lang="zh-TW" altLang="en-US" sz="3000" b="1" dirty="0" smtClean="0"/>
              <a:t>書面日誌可容後商議</a:t>
            </a:r>
            <a:r>
              <a:rPr lang="en-US" altLang="zh-TW" b="1" dirty="0" smtClean="0"/>
              <a:t>)</a:t>
            </a:r>
          </a:p>
          <a:p>
            <a:pPr marL="0" indent="0">
              <a:buNone/>
            </a:pPr>
            <a:endParaRPr lang="en-GB" b="1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36</a:t>
            </a:fld>
            <a:endParaRPr lang="en-US" altLang="zh-HK"/>
          </a:p>
        </p:txBody>
      </p:sp>
      <p:sp>
        <p:nvSpPr>
          <p:cNvPr id="9" name="向下箭號 8"/>
          <p:cNvSpPr/>
          <p:nvPr/>
        </p:nvSpPr>
        <p:spPr>
          <a:xfrm>
            <a:off x="4200826" y="2996952"/>
            <a:ext cx="36004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3348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391336"/>
            <a:ext cx="7509520" cy="1143000"/>
          </a:xfrm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pPr algn="l"/>
            <a:r>
              <a:rPr lang="zh-TW" altLang="en-US" b="1" dirty="0" smtClean="0"/>
              <a:t>     為評估個案</a:t>
            </a:r>
            <a:r>
              <a:rPr lang="zh-HK" altLang="en-US" b="1" dirty="0" smtClean="0"/>
              <a:t>搜集</a:t>
            </a:r>
            <a:r>
              <a:rPr lang="zh-HK" altLang="en-US" b="1" dirty="0"/>
              <a:t>資料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639341"/>
            <a:ext cx="8229600" cy="45259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zh-TW" altLang="en-US" sz="3600" b="1" dirty="0" smtClean="0">
                <a:solidFill>
                  <a:srgbClr val="9900CC"/>
                </a:solidFill>
              </a:rPr>
              <a:t>有關</a:t>
            </a:r>
            <a:r>
              <a:rPr lang="zh-TW" altLang="en-US" sz="3600" b="1" dirty="0">
                <a:solidFill>
                  <a:srgbClr val="9900CC"/>
                </a:solidFill>
              </a:rPr>
              <a:t>兒童可能受傷害／虐待的</a:t>
            </a:r>
            <a:r>
              <a:rPr lang="zh-TW" altLang="en-US" sz="3600" b="1" dirty="0" smtClean="0">
                <a:solidFill>
                  <a:srgbClr val="9900CC"/>
                </a:solidFill>
              </a:rPr>
              <a:t>事件</a:t>
            </a:r>
            <a:endParaRPr lang="en-US" altLang="zh-TW" sz="3600" b="1" dirty="0" smtClean="0">
              <a:solidFill>
                <a:srgbClr val="9900CC"/>
              </a:solidFill>
            </a:endParaRPr>
          </a:p>
          <a:p>
            <a:pPr marL="0" indent="0">
              <a:buNone/>
            </a:pPr>
            <a:endParaRPr lang="zh-TW" altLang="en-US" sz="800" b="1" dirty="0"/>
          </a:p>
          <a:p>
            <a:pPr marL="792000" lvl="2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2800" b="1" dirty="0" smtClean="0"/>
              <a:t>事件</a:t>
            </a:r>
            <a:r>
              <a:rPr lang="zh-TW" altLang="en-US" sz="2800" b="1" dirty="0"/>
              <a:t>的</a:t>
            </a:r>
            <a:r>
              <a:rPr lang="zh-TW" altLang="en-US" sz="2800" b="1" dirty="0">
                <a:solidFill>
                  <a:srgbClr val="FF0000"/>
                </a:solidFill>
              </a:rPr>
              <a:t>性質</a:t>
            </a:r>
            <a:r>
              <a:rPr lang="zh-TW" altLang="en-US" sz="2800" b="1" dirty="0"/>
              <a:t>及</a:t>
            </a:r>
            <a:r>
              <a:rPr lang="zh-TW" altLang="en-US" sz="2800" b="1" dirty="0">
                <a:solidFill>
                  <a:srgbClr val="FF0000"/>
                </a:solidFill>
              </a:rPr>
              <a:t>頻密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程度 </a:t>
            </a:r>
            <a:r>
              <a:rPr lang="en-US" altLang="zh-TW" sz="2800" b="1" dirty="0" smtClean="0"/>
              <a:t>(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what?</a:t>
            </a:r>
            <a:r>
              <a:rPr lang="en-US" altLang="zh-TW" sz="2800" b="1" dirty="0" smtClean="0"/>
              <a:t>)</a:t>
            </a:r>
          </a:p>
          <a:p>
            <a:pPr marL="792000" lvl="2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2800" b="1" dirty="0" smtClean="0"/>
              <a:t>事件簡單經過</a:t>
            </a:r>
            <a:r>
              <a:rPr lang="zh-TW" altLang="en-US" sz="2800" b="1" dirty="0"/>
              <a:t>、過往管教／照顧兒童的</a:t>
            </a:r>
            <a:r>
              <a:rPr lang="zh-TW" altLang="en-US" sz="2800" b="1" dirty="0" smtClean="0"/>
              <a:t>模式</a:t>
            </a:r>
            <a:endParaRPr lang="zh-TW" altLang="en-US" sz="2800" b="1" dirty="0"/>
          </a:p>
          <a:p>
            <a:pPr marL="792000" lvl="2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2800" b="1" dirty="0" smtClean="0"/>
              <a:t>涉嫌</a:t>
            </a:r>
            <a:r>
              <a:rPr lang="zh-TW" altLang="en-US" sz="2800" b="1" dirty="0"/>
              <a:t>傷害</a:t>
            </a:r>
            <a:r>
              <a:rPr lang="zh-TW" altLang="en-US" sz="2800" b="1" dirty="0">
                <a:solidFill>
                  <a:srgbClr val="FF0000"/>
                </a:solidFill>
              </a:rPr>
              <a:t>兒童的人的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身份</a:t>
            </a:r>
            <a:r>
              <a:rPr lang="zh-TW" altLang="en-US" sz="2800" b="1" dirty="0" smtClean="0"/>
              <a:t>及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數目 </a:t>
            </a:r>
            <a:r>
              <a:rPr lang="en-US" altLang="zh-TW" sz="2800" b="1" dirty="0" smtClean="0"/>
              <a:t>(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who?</a:t>
            </a:r>
            <a:r>
              <a:rPr lang="en-US" altLang="zh-TW" sz="2800" b="1" dirty="0" smtClean="0"/>
              <a:t>)</a:t>
            </a:r>
            <a:endParaRPr lang="zh-TW" altLang="en-US" sz="2800" b="1" dirty="0"/>
          </a:p>
          <a:p>
            <a:pPr marL="792000" lvl="2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2800" b="1" dirty="0" smtClean="0"/>
              <a:t>事</a:t>
            </a:r>
            <a:r>
              <a:rPr lang="zh-TW" altLang="en-US" sz="2800" b="1" dirty="0"/>
              <a:t>發</a:t>
            </a:r>
            <a:r>
              <a:rPr lang="zh-TW" altLang="en-US" sz="2800" b="1" dirty="0">
                <a:solidFill>
                  <a:srgbClr val="FF0000"/>
                </a:solidFill>
              </a:rPr>
              <a:t>日期／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時間／時段</a:t>
            </a:r>
            <a:r>
              <a:rPr lang="zh-TW" altLang="en-US" sz="2800" b="1" dirty="0" smtClean="0"/>
              <a:t>，</a:t>
            </a:r>
            <a:r>
              <a:rPr lang="zh-TW" altLang="en-US" sz="2800" b="1" dirty="0"/>
              <a:t>例如最早、最近及最深刻</a:t>
            </a:r>
            <a:r>
              <a:rPr lang="zh-TW" altLang="en-US" sz="2800" b="1" dirty="0" smtClean="0"/>
              <a:t>／最嚴重的一次 </a:t>
            </a:r>
            <a:r>
              <a:rPr lang="en-US" altLang="zh-TW" sz="2800" b="1" dirty="0" smtClean="0"/>
              <a:t>(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when?</a:t>
            </a:r>
            <a:r>
              <a:rPr lang="en-US" altLang="zh-TW" sz="2800" b="1" dirty="0" smtClean="0"/>
              <a:t>)</a:t>
            </a:r>
            <a:endParaRPr lang="zh-TW" altLang="en-US" sz="2800" b="1" dirty="0"/>
          </a:p>
          <a:p>
            <a:pPr marL="792000" lvl="2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2800" b="1" dirty="0" smtClean="0"/>
              <a:t>事</a:t>
            </a:r>
            <a:r>
              <a:rPr lang="zh-TW" altLang="en-US" sz="2800" b="1" dirty="0"/>
              <a:t>發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地點 </a:t>
            </a:r>
            <a:r>
              <a:rPr lang="en-US" altLang="zh-TW" sz="2800" b="1" dirty="0" smtClean="0"/>
              <a:t>(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where?</a:t>
            </a:r>
            <a:r>
              <a:rPr lang="en-US" altLang="zh-TW" sz="2800" b="1" dirty="0" smtClean="0"/>
              <a:t>)</a:t>
            </a:r>
            <a:endParaRPr lang="zh-TW" altLang="en-US" sz="2800" b="1" dirty="0"/>
          </a:p>
          <a:p>
            <a:pPr marL="792000" lvl="2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2800" b="1" dirty="0" smtClean="0"/>
              <a:t>是否</a:t>
            </a:r>
            <a:r>
              <a:rPr lang="zh-TW" altLang="en-US" sz="2800" b="1" dirty="0"/>
              <a:t>有</a:t>
            </a:r>
            <a:r>
              <a:rPr lang="zh-TW" altLang="en-US" sz="2800" b="1" dirty="0">
                <a:solidFill>
                  <a:srgbClr val="FF0000"/>
                </a:solidFill>
              </a:rPr>
              <a:t>其他人在場</a:t>
            </a:r>
            <a:r>
              <a:rPr lang="zh-TW" altLang="en-US" sz="2800" b="1" dirty="0"/>
              <a:t>或知道事件，如有的話，該人士的反應及曾採取的</a:t>
            </a:r>
            <a:r>
              <a:rPr lang="zh-TW" altLang="en-US" sz="2800" b="1" dirty="0" smtClean="0"/>
              <a:t>行動 </a:t>
            </a:r>
            <a:r>
              <a:rPr lang="en-US" altLang="zh-TW" sz="2800" b="1" dirty="0" smtClean="0"/>
              <a:t>(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who else?</a:t>
            </a:r>
            <a:r>
              <a:rPr lang="en-US" altLang="zh-TW" sz="2800" b="1" dirty="0" smtClean="0"/>
              <a:t>)</a:t>
            </a:r>
            <a:endParaRPr lang="zh-TW" altLang="en-US" sz="2800" b="1" dirty="0"/>
          </a:p>
          <a:p>
            <a:pPr>
              <a:buFont typeface="Wingdings" panose="05000000000000000000" pitchFamily="2" charset="2"/>
              <a:buChar char="n"/>
            </a:pPr>
            <a:endParaRPr lang="zh-HK" altLang="en-US" b="1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37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19991316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r>
              <a:rPr lang="zh-TW" altLang="en-US" b="1" dirty="0"/>
              <a:t>為評估個案</a:t>
            </a:r>
            <a:r>
              <a:rPr lang="zh-HK" altLang="en-US" b="1" dirty="0" smtClean="0"/>
              <a:t>搜集</a:t>
            </a:r>
            <a:r>
              <a:rPr lang="zh-HK" altLang="en-US" b="1" dirty="0"/>
              <a:t>資料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628800"/>
            <a:ext cx="8568952" cy="4608512"/>
          </a:xfrm>
        </p:spPr>
        <p:txBody>
          <a:bodyPr/>
          <a:lstStyle/>
          <a:p>
            <a:pPr marL="0" indent="0">
              <a:buNone/>
            </a:pPr>
            <a:r>
              <a:rPr lang="en-US" altLang="zh-TW" b="1" dirty="0" smtClean="0">
                <a:solidFill>
                  <a:srgbClr val="9900CC"/>
                </a:solidFill>
              </a:rPr>
              <a:t>2 </a:t>
            </a:r>
            <a:r>
              <a:rPr lang="zh-TW" altLang="en-US" b="1" dirty="0" smtClean="0">
                <a:solidFill>
                  <a:srgbClr val="9900CC"/>
                </a:solidFill>
              </a:rPr>
              <a:t>有關兒童</a:t>
            </a:r>
            <a:endParaRPr lang="en-US" altLang="zh-TW" b="1" dirty="0" smtClean="0">
              <a:solidFill>
                <a:srgbClr val="9900CC"/>
              </a:solidFill>
            </a:endParaRPr>
          </a:p>
          <a:p>
            <a:pPr marL="0" indent="0">
              <a:buNone/>
            </a:pPr>
            <a:endParaRPr lang="zh-TW" altLang="en-US" sz="800" b="1" dirty="0"/>
          </a:p>
          <a:p>
            <a:pPr marL="720000"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TW" altLang="en-US" sz="2800" b="1" dirty="0" smtClean="0"/>
              <a:t>姓名</a:t>
            </a:r>
            <a:r>
              <a:rPr lang="zh-TW" altLang="en-US" sz="2800" b="1" dirty="0"/>
              <a:t>、出生日期／年齡</a:t>
            </a:r>
          </a:p>
          <a:p>
            <a:pPr marL="720000"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TW" altLang="en-US" sz="2800" b="1" dirty="0" smtClean="0"/>
              <a:t>是否</a:t>
            </a:r>
            <a:r>
              <a:rPr lang="zh-TW" altLang="en-US" sz="2800" b="1" dirty="0"/>
              <a:t>有</a:t>
            </a:r>
            <a:r>
              <a:rPr lang="zh-TW" altLang="en-US" sz="2800" b="1" dirty="0">
                <a:solidFill>
                  <a:srgbClr val="FF0000"/>
                </a:solidFill>
              </a:rPr>
              <a:t>殘疾或特別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需要</a:t>
            </a:r>
            <a:endParaRPr lang="zh-TW" altLang="en-US" sz="2800" b="1" dirty="0">
              <a:solidFill>
                <a:srgbClr val="FF0000"/>
              </a:solidFill>
            </a:endParaRPr>
          </a:p>
          <a:p>
            <a:pPr marL="720000"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TW" altLang="en-US" sz="2800" b="1" dirty="0" smtClean="0"/>
              <a:t>現時</a:t>
            </a:r>
            <a:r>
              <a:rPr lang="zh-TW" altLang="en-US" sz="2800" b="1" dirty="0"/>
              <a:t>身體有否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受傷</a:t>
            </a:r>
            <a:endParaRPr lang="zh-TW" altLang="en-US" sz="2800" b="1" dirty="0">
              <a:solidFill>
                <a:srgbClr val="FF0000"/>
              </a:solidFill>
            </a:endParaRPr>
          </a:p>
          <a:p>
            <a:pPr marL="720000"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TW" altLang="en-US" sz="2800" b="1" dirty="0" smtClean="0"/>
              <a:t>兒童</a:t>
            </a:r>
            <a:r>
              <a:rPr lang="zh-TW" altLang="en-US" sz="2800" b="1" dirty="0">
                <a:solidFill>
                  <a:srgbClr val="FF0000"/>
                </a:solidFill>
              </a:rPr>
              <a:t>行為／情緒</a:t>
            </a:r>
            <a:r>
              <a:rPr lang="zh-TW" altLang="en-US" sz="2800" b="1" dirty="0" smtClean="0"/>
              <a:t>狀況</a:t>
            </a:r>
            <a:endParaRPr lang="zh-TW" altLang="en-US" sz="2800" b="1" dirty="0"/>
          </a:p>
          <a:p>
            <a:pPr marL="720000"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TW" altLang="en-US" sz="2800" b="1" dirty="0"/>
              <a:t>現時所在地點</a:t>
            </a:r>
          </a:p>
          <a:p>
            <a:pPr marL="720000"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zh-TW" altLang="en-US" sz="2800" b="1" dirty="0" smtClean="0"/>
              <a:t>是否</a:t>
            </a:r>
            <a:r>
              <a:rPr lang="zh-TW" altLang="en-US" sz="2800" b="1" dirty="0"/>
              <a:t>有</a:t>
            </a:r>
            <a:r>
              <a:rPr lang="zh-TW" altLang="en-US" sz="2800" b="1" dirty="0">
                <a:solidFill>
                  <a:srgbClr val="FF0000"/>
                </a:solidFill>
              </a:rPr>
              <a:t>即時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危險</a:t>
            </a:r>
            <a:endParaRPr lang="zh-TW" altLang="en-US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HK" altLang="en-US" sz="2800" b="1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38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086475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7581528" cy="1143000"/>
          </a:xfrm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pPr algn="l"/>
            <a:r>
              <a:rPr lang="zh-TW" altLang="en-US" b="1" dirty="0" smtClean="0"/>
              <a:t>     為</a:t>
            </a:r>
            <a:r>
              <a:rPr lang="zh-TW" altLang="en-US" b="1" dirty="0"/>
              <a:t>評估個案</a:t>
            </a:r>
            <a:r>
              <a:rPr lang="zh-HK" altLang="en-US" b="1" dirty="0" smtClean="0"/>
              <a:t>搜集</a:t>
            </a:r>
            <a:r>
              <a:rPr lang="zh-HK" altLang="en-US" b="1" dirty="0"/>
              <a:t>資料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256584"/>
          </a:xfrm>
        </p:spPr>
        <p:txBody>
          <a:bodyPr/>
          <a:lstStyle/>
          <a:p>
            <a:pPr marL="0" indent="0">
              <a:buNone/>
            </a:pPr>
            <a:r>
              <a:rPr lang="en-US" altLang="zh-TW" b="1" dirty="0" smtClean="0">
                <a:solidFill>
                  <a:srgbClr val="9900CC"/>
                </a:solidFill>
              </a:rPr>
              <a:t>3  </a:t>
            </a:r>
            <a:r>
              <a:rPr lang="zh-TW" altLang="en-US" b="1" dirty="0" smtClean="0">
                <a:solidFill>
                  <a:srgbClr val="9900CC"/>
                </a:solidFill>
              </a:rPr>
              <a:t>有關</a:t>
            </a:r>
            <a:r>
              <a:rPr lang="zh-TW" altLang="en-US" b="1" dirty="0">
                <a:solidFill>
                  <a:srgbClr val="9900CC"/>
                </a:solidFill>
              </a:rPr>
              <a:t>家庭</a:t>
            </a:r>
          </a:p>
          <a:p>
            <a:pPr marL="720000" lvl="2" indent="-457200">
              <a:buFont typeface="Arial" panose="020B0604020202020204" pitchFamily="34" charset="0"/>
              <a:buChar char="•"/>
            </a:pPr>
            <a:r>
              <a:rPr lang="zh-TW" altLang="en-US" sz="2800" b="1" dirty="0" smtClean="0"/>
              <a:t>父母</a:t>
            </a:r>
            <a:r>
              <a:rPr lang="zh-TW" altLang="en-US" sz="2800" b="1" dirty="0"/>
              <a:t>／照顧者及其他相關人士的姓名及香港身份證</a:t>
            </a:r>
            <a:r>
              <a:rPr lang="zh-TW" altLang="en-US" sz="2800" b="1" dirty="0" smtClean="0"/>
              <a:t>號碼 </a:t>
            </a:r>
            <a:endParaRPr lang="zh-TW" altLang="en-US" sz="2800" b="1" dirty="0"/>
          </a:p>
          <a:p>
            <a:pPr marL="720000" lvl="2" indent="-457200">
              <a:buFont typeface="Arial" panose="020B0604020202020204" pitchFamily="34" charset="0"/>
              <a:buChar char="•"/>
            </a:pPr>
            <a:r>
              <a:rPr lang="zh-TW" altLang="en-US" sz="2800" b="1" dirty="0" smtClean="0"/>
              <a:t>家庭</a:t>
            </a:r>
            <a:r>
              <a:rPr lang="zh-TW" altLang="en-US" sz="2800" b="1" dirty="0"/>
              <a:t>內</a:t>
            </a:r>
            <a:r>
              <a:rPr lang="zh-TW" altLang="en-US" sz="2800" b="1" dirty="0">
                <a:solidFill>
                  <a:srgbClr val="FF0000"/>
                </a:solidFill>
              </a:rPr>
              <a:t>其他兒童</a:t>
            </a:r>
            <a:r>
              <a:rPr lang="zh-TW" altLang="en-US" sz="2800" b="1" dirty="0"/>
              <a:t>的姓名、年齡，他／</a:t>
            </a:r>
            <a:r>
              <a:rPr lang="zh-TW" altLang="en-US" sz="2800" b="1" dirty="0" smtClean="0"/>
              <a:t>她</a:t>
            </a:r>
            <a:r>
              <a:rPr lang="zh-TW" altLang="en-US" sz="2800" b="1" dirty="0"/>
              <a:t> </a:t>
            </a:r>
            <a:r>
              <a:rPr lang="en-US" altLang="zh-TW" sz="2800" b="1" dirty="0" smtClean="0"/>
              <a:t>(</a:t>
            </a:r>
            <a:r>
              <a:rPr lang="zh-TW" altLang="en-US" sz="2800" b="1" dirty="0" smtClean="0"/>
              <a:t>們</a:t>
            </a:r>
            <a:r>
              <a:rPr lang="en-US" altLang="zh-TW" sz="2800" b="1" dirty="0" smtClean="0"/>
              <a:t>)</a:t>
            </a:r>
            <a:r>
              <a:rPr lang="zh-TW" altLang="en-US" sz="2800" b="1" dirty="0" smtClean="0"/>
              <a:t>是否</a:t>
            </a:r>
            <a:r>
              <a:rPr lang="zh-TW" altLang="en-US" sz="2800" b="1" dirty="0"/>
              <a:t>有危險或潛在</a:t>
            </a:r>
            <a:r>
              <a:rPr lang="zh-TW" altLang="en-US" sz="2800" b="1" dirty="0" smtClean="0"/>
              <a:t>危險</a:t>
            </a:r>
            <a:endParaRPr lang="zh-TW" altLang="en-US" sz="2800" b="1" dirty="0"/>
          </a:p>
          <a:p>
            <a:pPr marL="720000" lvl="2" indent="-457200">
              <a:buFont typeface="Arial" panose="020B0604020202020204" pitchFamily="34" charset="0"/>
              <a:buChar char="•"/>
            </a:pPr>
            <a:r>
              <a:rPr lang="zh-TW" altLang="en-US" sz="2800" b="1" dirty="0" smtClean="0"/>
              <a:t>有</a:t>
            </a:r>
            <a:r>
              <a:rPr lang="zh-TW" altLang="en-US" sz="2800" b="1" dirty="0"/>
              <a:t>哪些家庭成員、親屬或對家庭來說是</a:t>
            </a:r>
            <a:r>
              <a:rPr lang="zh-TW" altLang="en-US" sz="2800" b="1" dirty="0">
                <a:solidFill>
                  <a:srgbClr val="FF0000"/>
                </a:solidFill>
              </a:rPr>
              <a:t>重要的人能協助</a:t>
            </a:r>
            <a:r>
              <a:rPr lang="zh-TW" altLang="en-US" sz="2800" b="1" dirty="0"/>
              <a:t>有關兒童或家庭</a:t>
            </a:r>
          </a:p>
          <a:p>
            <a:pPr marL="720000" lvl="2" indent="-457200">
              <a:buFont typeface="Arial" panose="020B0604020202020204" pitchFamily="34" charset="0"/>
              <a:buChar char="•"/>
            </a:pPr>
            <a:r>
              <a:rPr lang="zh-TW" altLang="en-US" sz="2800" b="1" dirty="0" smtClean="0"/>
              <a:t>該</a:t>
            </a:r>
            <a:r>
              <a:rPr lang="zh-TW" altLang="en-US" sz="2800" b="1" dirty="0"/>
              <a:t>家庭</a:t>
            </a:r>
            <a:r>
              <a:rPr lang="zh-TW" altLang="en-US" sz="2800" b="1" dirty="0">
                <a:solidFill>
                  <a:srgbClr val="FF0000"/>
                </a:solidFill>
              </a:rPr>
              <a:t>過去曾否有虐兒或懷疑虐兒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事件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pPr marL="720000" lvl="2" indent="-457200">
              <a:buFont typeface="Arial" panose="020B0604020202020204" pitchFamily="34" charset="0"/>
              <a:buChar char="•"/>
            </a:pPr>
            <a:r>
              <a:rPr lang="zh-TW" altLang="en-US" sz="2800" b="1" dirty="0" smtClean="0"/>
              <a:t>家庭正面對甚麼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重大壓力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pPr marL="720000" lvl="2" indent="-457200">
              <a:buFont typeface="Arial" panose="020B0604020202020204" pitchFamily="34" charset="0"/>
              <a:buChar char="•"/>
            </a:pPr>
            <a:r>
              <a:rPr lang="zh-TW" altLang="en-US" sz="2800" b="1" dirty="0" smtClean="0"/>
              <a:t>家長有沒有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不良習慣</a:t>
            </a:r>
            <a:endParaRPr lang="zh-HK" altLang="en-US" sz="2800" b="1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39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4182697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01CF9B-4F93-4585-B8CB-CBF54924D0FD}" type="slidenum">
              <a:rPr lang="en-US" altLang="zh-HK"/>
              <a:pPr>
                <a:defRPr/>
              </a:pPr>
              <a:t>4</a:t>
            </a:fld>
            <a:endParaRPr lang="en-US" altLang="zh-HK" dirty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620688"/>
            <a:ext cx="7884989" cy="1008112"/>
          </a:xfrm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pPr eaLnBrk="1" hangingPunct="1"/>
            <a:r>
              <a:rPr lang="zh-TW" altLang="en-US" b="1" dirty="0" smtClean="0"/>
              <a:t>虐待兒童的定義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99"/>
            <a:ext cx="8065268" cy="47513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25000"/>
              </a:spcBef>
              <a:spcAft>
                <a:spcPct val="5000"/>
              </a:spcAft>
            </a:pPr>
            <a:endParaRPr lang="zh-TW" altLang="en-US" sz="1600" b="1" dirty="0" smtClean="0"/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TW" altLang="en-US" dirty="0" smtClean="0"/>
              <a:t>每宗個案的情況逐一評估</a:t>
            </a:r>
            <a:endParaRPr lang="en-US" altLang="zh-TW" dirty="0" smtClean="0"/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TW" altLang="en-US" dirty="0" smtClean="0"/>
              <a:t>考慮多項因素（例如兒童的年齡、虐待行為及該虐待行為對兒童造成的影響等）</a:t>
            </a:r>
            <a:endParaRPr lang="en-US" altLang="zh-TW" dirty="0" smtClean="0"/>
          </a:p>
          <a:p>
            <a:pPr eaLnBrk="1" hangingPunct="1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zh-TW" altLang="en-US" dirty="0" smtClean="0"/>
              <a:t>非單單關注事件的發生次數和性質</a:t>
            </a:r>
          </a:p>
        </p:txBody>
      </p:sp>
    </p:spTree>
    <p:extLst>
      <p:ext uri="{BB962C8B-B14F-4D97-AF65-F5344CB8AC3E}">
        <p14:creationId xmlns:p14="http://schemas.microsoft.com/office/powerpoint/2010/main" val="13928440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r>
              <a:rPr lang="zh-TW" altLang="en-US" b="1" dirty="0"/>
              <a:t>為評估個案</a:t>
            </a:r>
            <a:r>
              <a:rPr lang="zh-HK" altLang="en-US" b="1" dirty="0" smtClean="0"/>
              <a:t>搜集</a:t>
            </a:r>
            <a:r>
              <a:rPr lang="zh-HK" altLang="en-US" b="1" dirty="0"/>
              <a:t>資料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lain" startAt="4"/>
            </a:pPr>
            <a:r>
              <a:rPr lang="zh-TW" altLang="en-US" b="1" dirty="0" smtClean="0">
                <a:solidFill>
                  <a:srgbClr val="9900CC"/>
                </a:solidFill>
              </a:rPr>
              <a:t>有關</a:t>
            </a:r>
            <a:r>
              <a:rPr lang="zh-TW" altLang="en-US" b="1" dirty="0">
                <a:solidFill>
                  <a:srgbClr val="9900CC"/>
                </a:solidFill>
              </a:rPr>
              <a:t>資料提供者 ／轉</a:t>
            </a:r>
            <a:r>
              <a:rPr lang="zh-TW" altLang="en-US" b="1" dirty="0" smtClean="0">
                <a:solidFill>
                  <a:srgbClr val="9900CC"/>
                </a:solidFill>
              </a:rPr>
              <a:t>介人 </a:t>
            </a:r>
            <a:r>
              <a:rPr lang="zh-TW" altLang="en-US" b="1" dirty="0" smtClean="0"/>
              <a:t>（如</a:t>
            </a:r>
            <a:r>
              <a:rPr lang="zh-TW" altLang="en-US" b="1" dirty="0"/>
              <a:t>適用</a:t>
            </a:r>
            <a:r>
              <a:rPr lang="zh-TW" altLang="en-US" b="1" dirty="0" smtClean="0"/>
              <a:t>）</a:t>
            </a:r>
            <a:endParaRPr lang="en-US" altLang="zh-TW" b="1" dirty="0" smtClean="0"/>
          </a:p>
          <a:p>
            <a:pPr marL="514350" indent="-514350">
              <a:buAutoNum type="arabicPlain" startAt="4"/>
            </a:pPr>
            <a:endParaRPr lang="zh-TW" altLang="en-US" sz="1000" b="1" dirty="0">
              <a:solidFill>
                <a:srgbClr val="0000FF"/>
              </a:solidFill>
            </a:endParaRPr>
          </a:p>
          <a:p>
            <a:pPr marL="720000" lvl="1" indent="-457200">
              <a:buFont typeface="Arial" panose="020B0604020202020204" pitchFamily="34" charset="0"/>
              <a:buChar char="•"/>
            </a:pPr>
            <a:r>
              <a:rPr lang="zh-TW" altLang="en-US" b="1" dirty="0" smtClean="0"/>
              <a:t>姓名</a:t>
            </a:r>
            <a:r>
              <a:rPr lang="zh-TW" altLang="en-US" b="1" dirty="0"/>
              <a:t>、地址、電話號碼及香港身份證號碼（若可能的話</a:t>
            </a:r>
            <a:r>
              <a:rPr lang="zh-TW" altLang="en-US" b="1" dirty="0" smtClean="0"/>
              <a:t>）</a:t>
            </a:r>
            <a:endParaRPr lang="zh-TW" altLang="en-US" b="1" dirty="0"/>
          </a:p>
          <a:p>
            <a:pPr marL="720000" lvl="1" indent="-457200">
              <a:buFont typeface="Arial" panose="020B0604020202020204" pitchFamily="34" charset="0"/>
              <a:buChar char="•"/>
            </a:pPr>
            <a:r>
              <a:rPr lang="zh-TW" altLang="en-US" b="1" dirty="0" smtClean="0"/>
              <a:t>資料</a:t>
            </a:r>
            <a:r>
              <a:rPr lang="zh-TW" altLang="en-US" b="1" dirty="0"/>
              <a:t>提供者／轉介入</a:t>
            </a:r>
            <a:r>
              <a:rPr lang="zh-TW" altLang="en-US" b="1" dirty="0">
                <a:solidFill>
                  <a:srgbClr val="FF0000"/>
                </a:solidFill>
              </a:rPr>
              <a:t>如何得知有關事件</a:t>
            </a:r>
            <a:r>
              <a:rPr lang="zh-TW" altLang="en-US" b="1" dirty="0"/>
              <a:t>及</a:t>
            </a:r>
            <a:r>
              <a:rPr lang="zh-TW" altLang="en-US" b="1" dirty="0">
                <a:solidFill>
                  <a:srgbClr val="FF0000"/>
                </a:solidFill>
              </a:rPr>
              <a:t>曾採取的行動</a:t>
            </a:r>
          </a:p>
          <a:p>
            <a:endParaRPr lang="en-US" altLang="zh-HK" b="1" dirty="0" smtClean="0"/>
          </a:p>
          <a:p>
            <a:endParaRPr lang="zh-HK" altLang="en-US" b="1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40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3278243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r>
              <a:rPr lang="zh-TW" altLang="en-US" b="1" dirty="0" smtClean="0"/>
              <a:t>注意事項</a:t>
            </a:r>
            <a:endParaRPr lang="en-GB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97971"/>
          </a:xfrm>
        </p:spPr>
        <p:txBody>
          <a:bodyPr/>
          <a:lstStyle/>
          <a:p>
            <a:pPr marL="0" indent="0">
              <a:buNone/>
            </a:pPr>
            <a:r>
              <a:rPr lang="en-US" altLang="zh-TW" b="1" dirty="0" smtClean="0">
                <a:solidFill>
                  <a:srgbClr val="9900CC"/>
                </a:solidFill>
              </a:rPr>
              <a:t>1.</a:t>
            </a:r>
            <a:r>
              <a:rPr lang="zh-TW" altLang="en-US" b="1" dirty="0" smtClean="0">
                <a:solidFill>
                  <a:srgbClr val="9900CC"/>
                </a:solidFill>
              </a:rPr>
              <a:t> 保密原則</a:t>
            </a:r>
            <a:endParaRPr lang="en-US" altLang="zh-TW" b="1" dirty="0" smtClean="0">
              <a:solidFill>
                <a:srgbClr val="9900CC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en-US" b="1" dirty="0" smtClean="0"/>
              <a:t>盡量由機構內專責人員／小組處理，避免兒童重複描述事件</a:t>
            </a:r>
            <a:endParaRPr lang="en-US" altLang="zh-TW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en-US" b="1" dirty="0" smtClean="0"/>
              <a:t>留意資料的傳遞</a:t>
            </a:r>
            <a:endParaRPr lang="en-US" altLang="zh-TW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en-US" b="1" dirty="0" smtClean="0"/>
              <a:t>不能答應兒童守秘密</a:t>
            </a:r>
            <a:endParaRPr lang="en-US" altLang="zh-TW" b="1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TW" sz="800" b="1" dirty="0" smtClean="0"/>
          </a:p>
          <a:p>
            <a:pPr marL="0" indent="0">
              <a:buNone/>
            </a:pPr>
            <a:r>
              <a:rPr lang="en-US" altLang="zh-TW" b="1" dirty="0" smtClean="0">
                <a:solidFill>
                  <a:srgbClr val="9900CC"/>
                </a:solidFill>
              </a:rPr>
              <a:t>2.</a:t>
            </a:r>
            <a:r>
              <a:rPr lang="zh-TW" altLang="en-US" b="1" dirty="0" smtClean="0">
                <a:solidFill>
                  <a:srgbClr val="9900CC"/>
                </a:solidFill>
              </a:rPr>
              <a:t> 專業人士之間的資料轉移</a:t>
            </a:r>
            <a:endParaRPr lang="en-US" altLang="zh-TW" b="1" dirty="0" smtClean="0">
              <a:solidFill>
                <a:srgbClr val="9900CC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en-US" b="1" dirty="0"/>
              <a:t>相同目的</a:t>
            </a:r>
            <a:endParaRPr lang="en-US" altLang="zh-TW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zh-TW" altLang="en-US" b="1" dirty="0"/>
              <a:t>若未得資料當事人同意，可援引</a:t>
            </a:r>
            <a:r>
              <a:rPr lang="en-US" altLang="zh-TW" b="1" dirty="0"/>
              <a:t>《</a:t>
            </a:r>
            <a:r>
              <a:rPr lang="zh-TW" altLang="en-US" b="1" dirty="0"/>
              <a:t>個人</a:t>
            </a:r>
            <a:r>
              <a:rPr lang="zh-TW" altLang="en-US" b="1" dirty="0" smtClean="0"/>
              <a:t>資料</a:t>
            </a:r>
            <a:endParaRPr lang="en-US" altLang="zh-TW" b="1" dirty="0" smtClean="0"/>
          </a:p>
          <a:p>
            <a:pPr marL="457200" lvl="1" indent="0">
              <a:buNone/>
            </a:pPr>
            <a:r>
              <a:rPr lang="zh-TW" altLang="en-US" b="1" dirty="0"/>
              <a:t> </a:t>
            </a:r>
            <a:r>
              <a:rPr lang="zh-TW" altLang="en-US" b="1" dirty="0" smtClean="0"/>
              <a:t>（</a:t>
            </a:r>
            <a:r>
              <a:rPr lang="zh-TW" altLang="en-US" b="1" dirty="0"/>
              <a:t>私隱）條例</a:t>
            </a:r>
            <a:r>
              <a:rPr lang="en-US" altLang="zh-TW" b="1" dirty="0"/>
              <a:t>》</a:t>
            </a:r>
            <a:r>
              <a:rPr lang="zh-TW" altLang="en-US" b="1" dirty="0"/>
              <a:t>的豁免條文（第</a:t>
            </a:r>
            <a:r>
              <a:rPr lang="en-US" altLang="zh-TW" b="1" dirty="0"/>
              <a:t>58</a:t>
            </a:r>
            <a:r>
              <a:rPr lang="zh-TW" altLang="en-US" b="1" dirty="0"/>
              <a:t>及</a:t>
            </a:r>
            <a:r>
              <a:rPr lang="en-US" altLang="zh-TW" b="1" dirty="0"/>
              <a:t>59</a:t>
            </a:r>
            <a:r>
              <a:rPr lang="zh-TW" altLang="en-US" b="1" dirty="0"/>
              <a:t>條</a:t>
            </a:r>
            <a:r>
              <a:rPr lang="zh-TW" altLang="en-US" b="1" dirty="0" smtClean="0"/>
              <a:t>）</a:t>
            </a:r>
            <a:endParaRPr lang="en-US" altLang="zh-TW" b="1" dirty="0"/>
          </a:p>
          <a:p>
            <a:pPr lvl="2"/>
            <a:endParaRPr lang="en-GB" sz="2800" b="1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41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5824881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568952" cy="1143000"/>
          </a:xfrm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 altLang="zh-TW" b="1" dirty="0" smtClean="0">
                <a:solidFill>
                  <a:schemeClr val="tx1"/>
                </a:solidFill>
              </a:rPr>
              <a:t/>
            </a:r>
            <a:br>
              <a:rPr lang="en-US" altLang="zh-TW" b="1" dirty="0" smtClean="0">
                <a:solidFill>
                  <a:schemeClr val="tx1"/>
                </a:solidFill>
              </a:rPr>
            </a:br>
            <a:r>
              <a:rPr lang="zh-TW" altLang="en-US" b="1" dirty="0" smtClean="0">
                <a:solidFill>
                  <a:schemeClr val="tx1"/>
                </a:solidFill>
              </a:rPr>
              <a:t>是否</a:t>
            </a:r>
            <a:r>
              <a:rPr lang="zh-TW" altLang="en-US" b="1" dirty="0">
                <a:solidFill>
                  <a:schemeClr val="tx1"/>
                </a:solidFill>
              </a:rPr>
              <a:t>需要</a:t>
            </a:r>
            <a:r>
              <a:rPr lang="zh-TW" altLang="en-GB" b="1" dirty="0" smtClean="0">
                <a:solidFill>
                  <a:schemeClr val="tx1"/>
                </a:solidFill>
              </a:rPr>
              <a:t>即時</a:t>
            </a:r>
            <a:r>
              <a:rPr lang="zh-TW" altLang="en-US" b="1" dirty="0" smtClean="0">
                <a:solidFill>
                  <a:schemeClr val="tx1"/>
                </a:solidFill>
              </a:rPr>
              <a:t>採取</a:t>
            </a:r>
            <a:r>
              <a:rPr lang="zh-TW" altLang="en-GB" b="1" dirty="0" smtClean="0">
                <a:solidFill>
                  <a:schemeClr val="tx1"/>
                </a:solidFill>
              </a:rPr>
              <a:t>行動</a:t>
            </a:r>
            <a:r>
              <a:rPr lang="zh-TW" altLang="en-GB" b="1" dirty="0">
                <a:solidFill>
                  <a:schemeClr val="tx1"/>
                </a:solidFill>
              </a:rPr>
              <a:t>保護</a:t>
            </a:r>
            <a:r>
              <a:rPr lang="zh-TW" altLang="en-GB" b="1" dirty="0" smtClean="0">
                <a:solidFill>
                  <a:schemeClr val="tx1"/>
                </a:solidFill>
              </a:rPr>
              <a:t>兒童</a:t>
            </a:r>
            <a:r>
              <a:rPr lang="en-US" altLang="zh-TW" b="1" dirty="0" smtClean="0">
                <a:solidFill>
                  <a:schemeClr val="tx1"/>
                </a:solidFill>
              </a:rPr>
              <a:t>?</a:t>
            </a:r>
            <a:r>
              <a:rPr lang="zh-TW" altLang="en-GB" b="1" dirty="0">
                <a:solidFill>
                  <a:schemeClr val="tx1"/>
                </a:solidFill>
              </a:rPr>
              <a:t/>
            </a:r>
            <a:br>
              <a:rPr lang="zh-TW" altLang="en-GB" b="1" dirty="0">
                <a:solidFill>
                  <a:schemeClr val="tx1"/>
                </a:solidFill>
              </a:rPr>
            </a:b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60416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11560" y="2636912"/>
            <a:ext cx="4176464" cy="3705275"/>
          </a:xfrm>
        </p:spPr>
        <p:txBody>
          <a:bodyPr/>
          <a:lstStyle/>
          <a:p>
            <a:pPr marL="0" indent="0">
              <a:buNone/>
            </a:pPr>
            <a:r>
              <a:rPr lang="zh-TW" altLang="en-GB" sz="3600" b="1" dirty="0">
                <a:solidFill>
                  <a:srgbClr val="0000FF"/>
                </a:solidFill>
              </a:rPr>
              <a:t>如</a:t>
            </a:r>
            <a:r>
              <a:rPr lang="zh-TW" altLang="en-GB" sz="3600" b="1" u="sng" dirty="0">
                <a:solidFill>
                  <a:srgbClr val="0000FF"/>
                </a:solidFill>
              </a:rPr>
              <a:t>不需</a:t>
            </a:r>
            <a:r>
              <a:rPr lang="zh-TW" altLang="en-US" sz="3600" b="1" u="sng" dirty="0">
                <a:solidFill>
                  <a:srgbClr val="0000FF"/>
                </a:solidFill>
              </a:rPr>
              <a:t>要 </a:t>
            </a:r>
            <a:endParaRPr lang="en-US" altLang="zh-TW" sz="3600" b="1" u="sng" dirty="0">
              <a:solidFill>
                <a:srgbClr val="0000FF"/>
              </a:solidFill>
            </a:endParaRPr>
          </a:p>
          <a:p>
            <a:r>
              <a:rPr lang="zh-TW" altLang="en-US" sz="3200" b="1" dirty="0" smtClean="0"/>
              <a:t>解釋所關注的事情</a:t>
            </a:r>
            <a:endParaRPr lang="en-US" altLang="zh-TW" sz="3200" b="1" dirty="0"/>
          </a:p>
          <a:p>
            <a:r>
              <a:rPr lang="zh-TW" altLang="en-US" sz="3200" b="1" dirty="0" smtClean="0"/>
              <a:t>提供</a:t>
            </a:r>
            <a:r>
              <a:rPr lang="zh-TW" altLang="en-GB" sz="3200" b="1" dirty="0"/>
              <a:t>改善方法</a:t>
            </a:r>
            <a:r>
              <a:rPr lang="zh-TW" altLang="en-US" sz="3200" b="1" dirty="0"/>
              <a:t> </a:t>
            </a:r>
            <a:endParaRPr lang="en-US" altLang="zh-TW" sz="3200" b="1" dirty="0"/>
          </a:p>
          <a:p>
            <a:r>
              <a:rPr lang="zh-TW" altLang="en-US" sz="3200" b="1" dirty="0" smtClean="0">
                <a:solidFill>
                  <a:srgbClr val="9900CC"/>
                </a:solidFill>
              </a:rPr>
              <a:t>留意類似</a:t>
            </a:r>
            <a:r>
              <a:rPr lang="zh-TW" altLang="en-US" sz="3200" b="1" dirty="0">
                <a:solidFill>
                  <a:srgbClr val="9900CC"/>
                </a:solidFill>
              </a:rPr>
              <a:t>情況有否再</a:t>
            </a:r>
            <a:r>
              <a:rPr lang="zh-TW" altLang="en-US" sz="3200" b="1" dirty="0" smtClean="0">
                <a:solidFill>
                  <a:srgbClr val="9900CC"/>
                </a:solidFill>
              </a:rPr>
              <a:t>出現</a:t>
            </a:r>
            <a:endParaRPr lang="en-US" altLang="zh-TW" sz="3200" b="1" dirty="0" smtClean="0">
              <a:solidFill>
                <a:srgbClr val="9900CC"/>
              </a:solidFill>
            </a:endParaRPr>
          </a:p>
          <a:p>
            <a:r>
              <a:rPr lang="zh-TW" altLang="en-US" sz="3200" b="1" dirty="0" smtClean="0">
                <a:solidFill>
                  <a:srgbClr val="9900CC"/>
                </a:solidFill>
              </a:rPr>
              <a:t>如有需要，再次作出評估</a:t>
            </a:r>
            <a:endParaRPr lang="zh-TW" altLang="en-GB" sz="3200" b="1" dirty="0">
              <a:solidFill>
                <a:srgbClr val="9900CC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half" idx="2"/>
          </p:nvPr>
        </p:nvSpPr>
        <p:spPr>
          <a:xfrm>
            <a:off x="5076056" y="2708920"/>
            <a:ext cx="3658180" cy="3921299"/>
          </a:xfrm>
        </p:spPr>
        <p:txBody>
          <a:bodyPr/>
          <a:lstStyle/>
          <a:p>
            <a:pPr marL="0" indent="0">
              <a:buNone/>
            </a:pPr>
            <a:r>
              <a:rPr lang="zh-TW" altLang="en-GB" sz="3600" b="1" dirty="0">
                <a:solidFill>
                  <a:srgbClr val="FF0000"/>
                </a:solidFill>
              </a:rPr>
              <a:t>如</a:t>
            </a:r>
            <a:r>
              <a:rPr lang="zh-TW" altLang="en-GB" sz="3600" b="1" u="sng" dirty="0">
                <a:solidFill>
                  <a:srgbClr val="FF0000"/>
                </a:solidFill>
              </a:rPr>
              <a:t>需</a:t>
            </a:r>
            <a:r>
              <a:rPr lang="zh-TW" altLang="en-US" sz="3600" b="1" u="sng" dirty="0">
                <a:solidFill>
                  <a:srgbClr val="FF0000"/>
                </a:solidFill>
              </a:rPr>
              <a:t>要</a:t>
            </a:r>
            <a:endParaRPr lang="en-US" altLang="zh-TW" sz="3600" b="1" u="sng" dirty="0">
              <a:solidFill>
                <a:srgbClr val="FF0000"/>
              </a:solidFill>
            </a:endParaRPr>
          </a:p>
          <a:p>
            <a:r>
              <a:rPr lang="zh-TW" altLang="en-GB" sz="3200" b="1" dirty="0"/>
              <a:t>向家長解釋有關程序及跟進工作</a:t>
            </a:r>
            <a:endParaRPr lang="en-US" altLang="zh-TW" sz="3200" b="1" dirty="0"/>
          </a:p>
          <a:p>
            <a:r>
              <a:rPr lang="zh-TW" altLang="en-US" sz="3200" b="1" dirty="0"/>
              <a:t>切勿隱瞞</a:t>
            </a:r>
            <a:endParaRPr lang="en-US" altLang="zh-TW" sz="3200" b="1" dirty="0"/>
          </a:p>
          <a:p>
            <a:r>
              <a:rPr lang="zh-TW" altLang="en-US" sz="3200" b="1" dirty="0"/>
              <a:t>小心</a:t>
            </a:r>
            <a:r>
              <a:rPr lang="zh-TW" altLang="en-US" sz="3200" b="1" dirty="0" smtClean="0"/>
              <a:t>解釋</a:t>
            </a:r>
            <a:endParaRPr lang="en-US" altLang="zh-TW" sz="3200" b="1" dirty="0" smtClean="0"/>
          </a:p>
          <a:p>
            <a:pPr marL="0" indent="0">
              <a:buNone/>
            </a:pPr>
            <a:r>
              <a:rPr lang="en-US" altLang="zh-TW" sz="3200" b="1" dirty="0"/>
              <a:t> </a:t>
            </a:r>
            <a:r>
              <a:rPr lang="en-US" altLang="zh-TW" sz="3200" b="1" dirty="0" smtClean="0"/>
              <a:t> </a:t>
            </a:r>
            <a:r>
              <a:rPr lang="zh-TW" altLang="en-US" sz="3200" b="1" dirty="0" smtClean="0"/>
              <a:t>「</a:t>
            </a:r>
            <a:r>
              <a:rPr lang="zh-TW" altLang="en-US" sz="3200" b="1" dirty="0"/>
              <a:t>虐兒」一</a:t>
            </a:r>
            <a:r>
              <a:rPr lang="zh-TW" altLang="en-US" sz="3200" b="1" dirty="0" smtClean="0"/>
              <a:t>詞</a:t>
            </a:r>
            <a:endParaRPr lang="zh-HK" altLang="en-US" sz="3600" b="1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0408-B9F6-4D3F-BB56-42172F379E01}" type="slidenum">
              <a:rPr lang="en-US" altLang="zh-TW"/>
              <a:pPr/>
              <a:t>42</a:t>
            </a:fld>
            <a:endParaRPr lang="en-US" altLang="zh-TW"/>
          </a:p>
        </p:txBody>
      </p:sp>
      <p:sp>
        <p:nvSpPr>
          <p:cNvPr id="2" name="左-上雙向箭號 1"/>
          <p:cNvSpPr/>
          <p:nvPr/>
        </p:nvSpPr>
        <p:spPr>
          <a:xfrm rot="13399684">
            <a:off x="3339311" y="1583116"/>
            <a:ext cx="1820307" cy="1747549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75396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r>
              <a:rPr lang="zh-TW" altLang="en-US" b="1" dirty="0">
                <a:solidFill>
                  <a:schemeClr val="tx1"/>
                </a:solidFill>
              </a:rPr>
              <a:t>支援家庭的福利服務</a:t>
            </a:r>
            <a:endParaRPr lang="en-GB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/>
          <a:lstStyle/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綜合家庭服務中心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marL="457200" lvl="1" indent="0">
              <a:buNone/>
            </a:pP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提供</a:t>
            </a:r>
            <a:r>
              <a:rPr lang="zh-CN" altLang="en-US" b="1" dirty="0">
                <a:latin typeface="標楷體" pitchFamily="65" charset="-120"/>
                <a:ea typeface="標楷體" pitchFamily="65" charset="-120"/>
              </a:rPr>
              <a:t>一系列預防、支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援</a:t>
            </a:r>
            <a:r>
              <a:rPr lang="zh-CN" altLang="en-US" b="1" dirty="0">
                <a:latin typeface="標楷體" pitchFamily="65" charset="-120"/>
                <a:ea typeface="標楷體" pitchFamily="65" charset="-120"/>
              </a:rPr>
              <a:t>和補救性的家庭</a:t>
            </a:r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服務</a:t>
            </a:r>
            <a:r>
              <a:rPr lang="en-US" altLang="zh-TW" b="1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457200" lvl="1" indent="0">
              <a:buNone/>
            </a:pPr>
            <a:endParaRPr lang="en-US" altLang="zh-CN" sz="8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兒童身心全面發展</a:t>
            </a:r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服務</a:t>
            </a:r>
            <a:endParaRPr lang="en-US" altLang="zh-TW" b="1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8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日間幼兒照顧</a:t>
            </a:r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服務</a:t>
            </a:r>
            <a:endParaRPr lang="en-US" altLang="zh-CN" b="1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CN" sz="8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CN" altLang="en-US" b="1" dirty="0">
                <a:latin typeface="標楷體" pitchFamily="65" charset="-120"/>
                <a:ea typeface="標楷體" pitchFamily="65" charset="-120"/>
              </a:rPr>
              <a:t>兒童住宿照顧</a:t>
            </a:r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服務</a:t>
            </a:r>
            <a:endParaRPr lang="en-US" altLang="zh-CN" b="1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CN" sz="8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b="1" dirty="0">
                <a:latin typeface="標楷體" pitchFamily="65" charset="-120"/>
                <a:ea typeface="標楷體" pitchFamily="65" charset="-120"/>
              </a:rPr>
              <a:t>24</a:t>
            </a:r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小時</a:t>
            </a:r>
            <a:r>
              <a:rPr lang="zh-CN" altLang="en-US" b="1" dirty="0">
                <a:latin typeface="標楷體" pitchFamily="65" charset="-120"/>
                <a:ea typeface="標楷體" pitchFamily="65" charset="-120"/>
              </a:rPr>
              <a:t>熱線</a:t>
            </a:r>
            <a:r>
              <a:rPr lang="zh-CN" altLang="en-US" b="1" dirty="0" smtClean="0">
                <a:latin typeface="標楷體" pitchFamily="65" charset="-120"/>
                <a:ea typeface="標楷體" pitchFamily="65" charset="-120"/>
              </a:rPr>
              <a:t>服務</a:t>
            </a:r>
            <a:endParaRPr lang="en-US" altLang="zh-CN" b="1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CN" sz="8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b="1" dirty="0">
                <a:latin typeface="標楷體" pitchFamily="65" charset="-120"/>
                <a:ea typeface="標楷體" pitchFamily="65" charset="-120"/>
              </a:rPr>
              <a:t>其他社區支援服務</a:t>
            </a:r>
            <a:endParaRPr lang="en-US" altLang="zh-TW" b="1" dirty="0"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GB" sz="2800" b="1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43</a:t>
            </a:fld>
            <a:endParaRPr lang="en-US" altLang="zh-HK"/>
          </a:p>
        </p:txBody>
      </p:sp>
    </p:spTree>
    <p:extLst>
      <p:ext uri="{BB962C8B-B14F-4D97-AF65-F5344CB8AC3E}">
        <p14:creationId xmlns:p14="http://schemas.microsoft.com/office/powerpoint/2010/main" val="25094461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0083E8E-5FB0-4ECD-830B-CC7618119FB0}" type="slidenum">
              <a:rPr lang="zh-HK" altLang="en-US" smtClean="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pPr/>
              <a:t>44</a:t>
            </a:fld>
            <a:endParaRPr lang="en-US" altLang="zh-HK" smtClean="0">
              <a:latin typeface="Times New Roman" pitchFamily="18" charset="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1747" name="AutoShape 3"/>
          <p:cNvSpPr>
            <a:spLocks noChangeArrowheads="1"/>
          </p:cNvSpPr>
          <p:nvPr/>
        </p:nvSpPr>
        <p:spPr bwMode="auto">
          <a:xfrm>
            <a:off x="1979613" y="1773238"/>
            <a:ext cx="6229350" cy="4824412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EEF8FF"/>
              </a:gs>
              <a:gs pos="50000">
                <a:srgbClr val="C9E9FF"/>
              </a:gs>
              <a:gs pos="100000">
                <a:srgbClr val="EEF8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zh-HK" altLang="en-US">
              <a:ea typeface="SimSun" pitchFamily="2" charset="-122"/>
            </a:endParaRP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>
            <a:off x="539750" y="4005263"/>
            <a:ext cx="6019800" cy="0"/>
          </a:xfrm>
          <a:prstGeom prst="line">
            <a:avLst/>
          </a:prstGeom>
          <a:noFill/>
          <a:ln w="76200" cap="rnd" cmpd="dbl">
            <a:solidFill>
              <a:srgbClr val="CC9900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>
            <a:off x="539750" y="5516563"/>
            <a:ext cx="6934200" cy="0"/>
          </a:xfrm>
          <a:prstGeom prst="line">
            <a:avLst/>
          </a:prstGeom>
          <a:noFill/>
          <a:ln w="76200" cap="rnd" cmpd="dbl">
            <a:solidFill>
              <a:srgbClr val="CC9900"/>
            </a:solidFill>
            <a:prstDash val="sysDot"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2401888" y="3810000"/>
            <a:ext cx="184150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endParaRPr lang="zh-TW" altLang="zh-TW" sz="2400" b="1">
              <a:solidFill>
                <a:srgbClr val="006600"/>
              </a:solidFill>
              <a:latin typeface="新細明體" charset="-120"/>
            </a:endParaRP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395287" y="5734050"/>
            <a:ext cx="2376511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zh-CN" altLang="en-US" sz="3200" b="1" dirty="0">
                <a:solidFill>
                  <a:srgbClr val="A50021"/>
                </a:solidFill>
                <a:latin typeface="SimSun" pitchFamily="2" charset="-122"/>
                <a:ea typeface="SimSun" pitchFamily="2" charset="-122"/>
              </a:rPr>
              <a:t>家庭資源組</a:t>
            </a:r>
            <a:endParaRPr lang="zh-TW" altLang="en-US" sz="3200" b="1" dirty="0">
              <a:solidFill>
                <a:srgbClr val="A50021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3203848" y="2420938"/>
            <a:ext cx="367240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GB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為處於危</a:t>
            </a:r>
          </a:p>
          <a:p>
            <a:pPr algn="ctr"/>
            <a:r>
              <a:rPr lang="zh-CN" altLang="en-GB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機中的個人及</a:t>
            </a:r>
          </a:p>
          <a:p>
            <a:pPr algn="ctr"/>
            <a:r>
              <a:rPr lang="zh-CN" altLang="en-GB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家庭提供深入輔導、</a:t>
            </a:r>
          </a:p>
          <a:p>
            <a:pPr algn="ctr"/>
            <a:r>
              <a:rPr lang="zh-CN" altLang="en-GB" sz="2400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治療小組及危機介入等</a:t>
            </a:r>
            <a:endParaRPr lang="zh-TW" altLang="en-GB" sz="24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2916238" y="4143375"/>
            <a:ext cx="42497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r>
              <a:rPr lang="zh-CN" altLang="en-GB" sz="2400" b="1" dirty="0">
                <a:solidFill>
                  <a:srgbClr val="FF00FF"/>
                </a:solidFill>
                <a:latin typeface="標楷體" pitchFamily="65" charset="-120"/>
                <a:ea typeface="標楷體" pitchFamily="65" charset="-120"/>
              </a:rPr>
              <a:t>為面對危機的個人及</a:t>
            </a:r>
          </a:p>
          <a:p>
            <a:r>
              <a:rPr lang="zh-TW" altLang="en-US" sz="2400" b="1" dirty="0">
                <a:solidFill>
                  <a:srgbClr val="FF00FF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CN" altLang="en-GB" sz="2400" b="1" dirty="0">
                <a:solidFill>
                  <a:srgbClr val="FF00FF"/>
                </a:solidFill>
                <a:latin typeface="標楷體" pitchFamily="65" charset="-120"/>
                <a:ea typeface="標楷體" pitchFamily="65" charset="-120"/>
              </a:rPr>
              <a:t>家庭提供支援服務，</a:t>
            </a:r>
          </a:p>
          <a:p>
            <a:r>
              <a:rPr lang="zh-TW" altLang="en-US" sz="2400" b="1" dirty="0">
                <a:solidFill>
                  <a:srgbClr val="FF00FF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CN" altLang="en-GB" sz="2400" b="1" dirty="0">
                <a:solidFill>
                  <a:srgbClr val="FF00FF"/>
                </a:solidFill>
                <a:latin typeface="標楷體" pitchFamily="65" charset="-120"/>
                <a:ea typeface="標楷體" pitchFamily="65" charset="-120"/>
              </a:rPr>
              <a:t>以避免問題惡化</a:t>
            </a:r>
            <a:endParaRPr lang="en-GB" altLang="zh-TW" sz="2400" b="1" dirty="0">
              <a:solidFill>
                <a:srgbClr val="FF00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3132138" y="5661025"/>
            <a:ext cx="411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發展性</a:t>
            </a:r>
            <a:r>
              <a:rPr lang="zh-CN" altLang="en-GB" sz="2400" b="1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及預防性服務以加強個人及家庭面對問題的能力</a:t>
            </a:r>
            <a:endParaRPr lang="en-US" altLang="en-GB" sz="2400" b="1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250824" y="4437063"/>
            <a:ext cx="2520975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zh-CN" altLang="zh-TW" sz="2800" b="1" dirty="0">
                <a:solidFill>
                  <a:srgbClr val="A50021"/>
                </a:solidFill>
                <a:latin typeface="新細明體" charset="-120"/>
                <a:ea typeface="SimSun" pitchFamily="2" charset="-122"/>
              </a:rPr>
              <a:t> </a:t>
            </a:r>
            <a:r>
              <a:rPr lang="zh-CN" altLang="en-US" sz="3200" b="1" dirty="0">
                <a:solidFill>
                  <a:srgbClr val="A50021"/>
                </a:solidFill>
                <a:latin typeface="SimSun" pitchFamily="2" charset="-122"/>
                <a:ea typeface="SimSun" pitchFamily="2" charset="-122"/>
              </a:rPr>
              <a:t>家庭支</a:t>
            </a:r>
            <a:r>
              <a:rPr lang="zh-TW" altLang="en-US" sz="3200" b="1" dirty="0">
                <a:solidFill>
                  <a:srgbClr val="A50021"/>
                </a:solidFill>
                <a:latin typeface="SimSun" pitchFamily="2" charset="-122"/>
                <a:ea typeface="SimSun" pitchFamily="2" charset="-122"/>
              </a:rPr>
              <a:t>援</a:t>
            </a:r>
            <a:r>
              <a:rPr lang="zh-CN" altLang="en-US" sz="3200" b="1" dirty="0">
                <a:solidFill>
                  <a:srgbClr val="A50021"/>
                </a:solidFill>
                <a:latin typeface="SimSun" pitchFamily="2" charset="-122"/>
                <a:ea typeface="SimSun" pitchFamily="2" charset="-122"/>
              </a:rPr>
              <a:t>組</a:t>
            </a:r>
            <a:endParaRPr lang="zh-TW" altLang="en-US" sz="3200" b="1" dirty="0">
              <a:solidFill>
                <a:srgbClr val="A50021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9229" name="Rectangle 12"/>
          <p:cNvSpPr>
            <a:spLocks noChangeArrowheads="1"/>
          </p:cNvSpPr>
          <p:nvPr/>
        </p:nvSpPr>
        <p:spPr bwMode="auto">
          <a:xfrm>
            <a:off x="683568" y="260350"/>
            <a:ext cx="7848872" cy="1143000"/>
          </a:xfrm>
          <a:prstGeom prst="rect">
            <a:avLst/>
          </a:prstGeom>
          <a:pattFill prst="pct50">
            <a:fgClr>
              <a:srgbClr val="92D050"/>
            </a:fgClr>
            <a:bgClr>
              <a:schemeClr val="bg1"/>
            </a:bgClr>
          </a:pattFill>
          <a:ln>
            <a:noFill/>
          </a:ln>
          <a:effectLst/>
          <a:extLst/>
        </p:spPr>
        <p:txBody>
          <a:bodyPr anchor="ctr"/>
          <a:lstStyle/>
          <a:p>
            <a:pPr algn="ctr">
              <a:defRPr/>
            </a:pPr>
            <a:r>
              <a:rPr lang="zh-CN" altLang="en-US" sz="4400" b="1" dirty="0">
                <a:latin typeface="標楷體" pitchFamily="65" charset="-120"/>
                <a:ea typeface="標楷體" pitchFamily="65" charset="-120"/>
              </a:rPr>
              <a:t>綜合家庭服務中心</a:t>
            </a:r>
            <a:endParaRPr lang="zh-TW" altLang="en-US" sz="44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323850" y="3213100"/>
            <a:ext cx="2592388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zh-CN" altLang="en-US" sz="3200" b="1" dirty="0">
                <a:solidFill>
                  <a:srgbClr val="A50021"/>
                </a:solidFill>
                <a:latin typeface="SimSun" pitchFamily="2" charset="-122"/>
                <a:ea typeface="SimSun" pitchFamily="2" charset="-122"/>
              </a:rPr>
              <a:t>家庭輔導組</a:t>
            </a:r>
            <a:endParaRPr lang="zh-TW" altLang="en-US" sz="3200" b="1" dirty="0">
              <a:solidFill>
                <a:srgbClr val="A50021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167563" y="2335213"/>
            <a:ext cx="2133600" cy="319472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70000"/>
              </a:lnSpc>
              <a:buClr>
                <a:schemeClr val="accent2">
                  <a:lumMod val="75000"/>
                </a:schemeClr>
              </a:buClr>
              <a:buSzPct val="80000"/>
              <a:defRPr/>
            </a:pPr>
            <a:endParaRPr lang="en-US" altLang="zh-TW" sz="2400" b="1" dirty="0">
              <a:solidFill>
                <a:srgbClr val="002060"/>
              </a:solidFill>
              <a:latin typeface="+mn-lt"/>
              <a:ea typeface="SimSun" pitchFamily="2" charset="-122"/>
            </a:endParaRPr>
          </a:p>
          <a:p>
            <a:pPr marL="342900" indent="-342900">
              <a:lnSpc>
                <a:spcPct val="70000"/>
              </a:lnSpc>
              <a:buClr>
                <a:schemeClr val="accent2">
                  <a:lumMod val="75000"/>
                </a:schemeClr>
              </a:buClr>
              <a:buSzPct val="80000"/>
              <a:buFont typeface="Arial" pitchFamily="34" charset="0"/>
              <a:buChar char="•"/>
              <a:defRPr/>
            </a:pPr>
            <a:r>
              <a:rPr lang="zh-TW" altLang="zh-HK" sz="2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及早識別</a:t>
            </a:r>
            <a:endParaRPr lang="en-US" altLang="zh-TW" sz="2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lnSpc>
                <a:spcPct val="70000"/>
              </a:lnSpc>
              <a:buClr>
                <a:schemeClr val="accent2">
                  <a:lumMod val="75000"/>
                </a:schemeClr>
              </a:buClr>
              <a:buSzPct val="80000"/>
              <a:buFont typeface="Arial" pitchFamily="34" charset="0"/>
              <a:buChar char="•"/>
              <a:defRPr/>
            </a:pPr>
            <a:endParaRPr lang="en-US" altLang="zh-TW" sz="2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lnSpc>
                <a:spcPct val="70000"/>
              </a:lnSpc>
              <a:buClr>
                <a:schemeClr val="accent2">
                  <a:lumMod val="75000"/>
                </a:schemeClr>
              </a:buClr>
              <a:buSzPct val="80000"/>
              <a:buFont typeface="Arial" pitchFamily="34" charset="0"/>
              <a:buChar char="•"/>
              <a:defRPr/>
            </a:pPr>
            <a:r>
              <a:rPr lang="zh-TW" altLang="zh-HK" sz="2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整合服務</a:t>
            </a:r>
            <a:endParaRPr lang="en-US" altLang="zh-TW" sz="2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lnSpc>
                <a:spcPct val="70000"/>
              </a:lnSpc>
              <a:buClr>
                <a:schemeClr val="accent2">
                  <a:lumMod val="75000"/>
                </a:schemeClr>
              </a:buClr>
              <a:buSzPct val="80000"/>
              <a:buFont typeface="Arial" pitchFamily="34" charset="0"/>
              <a:buChar char="•"/>
              <a:defRPr/>
            </a:pPr>
            <a:endParaRPr lang="en-US" altLang="zh-TW" sz="2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lnSpc>
                <a:spcPct val="70000"/>
              </a:lnSpc>
              <a:buClr>
                <a:schemeClr val="accent2">
                  <a:lumMod val="75000"/>
                </a:schemeClr>
              </a:buClr>
              <a:buSzPct val="80000"/>
              <a:buFont typeface="Arial" pitchFamily="34" charset="0"/>
              <a:buChar char="•"/>
              <a:defRPr/>
            </a:pPr>
            <a:endParaRPr lang="en-US" altLang="zh-TW" sz="2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lnSpc>
                <a:spcPct val="70000"/>
              </a:lnSpc>
              <a:buClr>
                <a:schemeClr val="accent2">
                  <a:lumMod val="75000"/>
                </a:schemeClr>
              </a:buClr>
              <a:buSzPct val="80000"/>
              <a:buFont typeface="Arial" pitchFamily="34" charset="0"/>
              <a:buChar char="•"/>
              <a:defRPr/>
            </a:pPr>
            <a:r>
              <a:rPr lang="zh-TW" altLang="en-US" sz="2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兒童為重</a:t>
            </a:r>
            <a:endParaRPr lang="en-US" altLang="zh-TW" sz="2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lnSpc>
                <a:spcPct val="70000"/>
              </a:lnSpc>
              <a:buClr>
                <a:schemeClr val="accent2">
                  <a:lumMod val="75000"/>
                </a:schemeClr>
              </a:buClr>
              <a:buSzPct val="80000"/>
              <a:buFont typeface="Arial" pitchFamily="34" charset="0"/>
              <a:buChar char="•"/>
              <a:defRPr/>
            </a:pPr>
            <a:endParaRPr lang="en-US" altLang="zh-TW" sz="2400" b="1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lnSpc>
                <a:spcPct val="70000"/>
              </a:lnSpc>
              <a:buClr>
                <a:schemeClr val="accent2">
                  <a:lumMod val="75000"/>
                </a:schemeClr>
              </a:buClr>
              <a:buSzPct val="80000"/>
              <a:buFont typeface="Arial" pitchFamily="34" charset="0"/>
              <a:buChar char="•"/>
              <a:defRPr/>
            </a:pPr>
            <a:r>
              <a:rPr lang="zh-TW" altLang="en-US" sz="2400" b="1" dirty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家庭為本</a:t>
            </a:r>
            <a:endParaRPr lang="en-US" altLang="zh-TW" sz="2400" b="1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 marL="342900" indent="-342900">
              <a:lnSpc>
                <a:spcPct val="70000"/>
              </a:lnSpc>
              <a:buClr>
                <a:schemeClr val="accent2">
                  <a:lumMod val="75000"/>
                </a:schemeClr>
              </a:buClr>
              <a:buSzPct val="80000"/>
              <a:buFont typeface="Arial" pitchFamily="34" charset="0"/>
              <a:buChar char="•"/>
              <a:defRPr/>
            </a:pPr>
            <a:endParaRPr lang="zh-HK" altLang="zh-HK" sz="2400" b="1" dirty="0">
              <a:solidFill>
                <a:srgbClr val="0000FF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70000"/>
              </a:lnSpc>
              <a:buClr>
                <a:schemeClr val="accent2">
                  <a:lumMod val="75000"/>
                </a:schemeClr>
              </a:buClr>
              <a:buSzPct val="80000"/>
              <a:defRPr/>
            </a:pPr>
            <a:endParaRPr lang="en-GB" altLang="zh-TW" sz="2400" dirty="0">
              <a:solidFill>
                <a:srgbClr val="0000FF"/>
              </a:solidFill>
              <a:latin typeface="+mn-lt"/>
              <a:ea typeface="SimSun" pitchFamily="2" charset="-122"/>
            </a:endParaRPr>
          </a:p>
          <a:p>
            <a:pPr>
              <a:lnSpc>
                <a:spcPct val="70000"/>
              </a:lnSpc>
              <a:buClr>
                <a:schemeClr val="accent2">
                  <a:lumMod val="75000"/>
                </a:schemeClr>
              </a:buClr>
              <a:buSzPct val="80000"/>
              <a:defRPr/>
            </a:pPr>
            <a:endParaRPr lang="en-GB" altLang="zh-TW" sz="2400" dirty="0">
              <a:solidFill>
                <a:srgbClr val="0000FF"/>
              </a:solidFill>
              <a:latin typeface="+mn-lt"/>
              <a:ea typeface="SimSun" pitchFamily="2" charset="-122"/>
            </a:endParaRPr>
          </a:p>
        </p:txBody>
      </p:sp>
      <p:sp>
        <p:nvSpPr>
          <p:cNvPr id="31759" name="Text Box 2"/>
          <p:cNvSpPr txBox="1">
            <a:spLocks noChangeArrowheads="1"/>
          </p:cNvSpPr>
          <p:nvPr/>
        </p:nvSpPr>
        <p:spPr bwMode="auto">
          <a:xfrm>
            <a:off x="6804025" y="1677700"/>
            <a:ext cx="2335213" cy="584775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003366"/>
                </a:solidFill>
                <a:latin typeface="標楷體" pitchFamily="65" charset="-120"/>
                <a:ea typeface="標楷體" pitchFamily="65" charset="-120"/>
              </a:rPr>
              <a:t>原則</a:t>
            </a:r>
            <a:endParaRPr lang="zh-TW" altLang="en-US" sz="3200" b="1" dirty="0">
              <a:solidFill>
                <a:srgbClr val="003366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413267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199776"/>
            <a:ext cx="8229600" cy="2209800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None/>
            </a:pPr>
            <a:r>
              <a:rPr lang="zh-TW" altLang="zh-HK" sz="5400" b="1" dirty="0" smtClean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社會</a:t>
            </a:r>
            <a:r>
              <a:rPr lang="zh-TW" altLang="zh-HK" sz="5400" b="1" dirty="0">
                <a:solidFill>
                  <a:srgbClr val="006600"/>
                </a:solidFill>
                <a:latin typeface="+mj-lt"/>
                <a:ea typeface="+mj-ea"/>
                <a:cs typeface="+mj-cs"/>
              </a:rPr>
              <a:t>背景調查</a:t>
            </a:r>
            <a:endParaRPr lang="en-US" altLang="zh-TW" sz="5400" b="1" dirty="0">
              <a:solidFill>
                <a:srgbClr val="006600"/>
              </a:solidFill>
              <a:latin typeface="+mj-lt"/>
              <a:ea typeface="+mj-ea"/>
              <a:cs typeface="+mj-cs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endParaRPr lang="en-US" altLang="zh-TW" sz="5400" b="1" dirty="0">
              <a:solidFill>
                <a:srgbClr val="006600"/>
              </a:solidFill>
              <a:latin typeface="+mj-lt"/>
              <a:ea typeface="+mj-ea"/>
              <a:cs typeface="+mj-cs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endParaRPr lang="zh-HK" altLang="en-US" sz="3600" dirty="0">
              <a:solidFill>
                <a:srgbClr val="006600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>
                <a:solidFill>
                  <a:srgbClr val="000000"/>
                </a:solidFill>
              </a:rPr>
              <a:pPr>
                <a:defRPr/>
              </a:pPr>
              <a:t>45</a:t>
            </a:fld>
            <a:endParaRPr lang="en-US" altLang="zh-H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5648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03DBF-3124-4EFF-BD2E-19C3E87E1510}" type="slidenum">
              <a:rPr lang="en-US" altLang="zh-TW">
                <a:solidFill>
                  <a:srgbClr val="000000"/>
                </a:solidFill>
              </a:rPr>
              <a:pPr/>
              <a:t>46</a:t>
            </a:fld>
            <a:endParaRPr lang="en-US" altLang="zh-TW">
              <a:solidFill>
                <a:srgbClr val="000000"/>
              </a:solidFill>
            </a:endParaRPr>
          </a:p>
        </p:txBody>
      </p:sp>
      <p:graphicFrame>
        <p:nvGraphicFramePr>
          <p:cNvPr id="8" name="資料庫圖表 7"/>
          <p:cNvGraphicFramePr/>
          <p:nvPr>
            <p:extLst>
              <p:ext uri="{D42A27DB-BD31-4B8C-83A1-F6EECF244321}">
                <p14:modId xmlns:p14="http://schemas.microsoft.com/office/powerpoint/2010/main" val="4222201390"/>
              </p:ext>
            </p:extLst>
          </p:nvPr>
        </p:nvGraphicFramePr>
        <p:xfrm>
          <a:off x="1307844" y="1557216"/>
          <a:ext cx="2520280" cy="2659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圓角矩形 8"/>
          <p:cNvSpPr/>
          <p:nvPr/>
        </p:nvSpPr>
        <p:spPr>
          <a:xfrm>
            <a:off x="642910" y="4221088"/>
            <a:ext cx="3569050" cy="216024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fontAlgn="auto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endParaRPr kumimoji="0" lang="en-US" altLang="zh-TW" sz="3000" dirty="0">
              <a:solidFill>
                <a:srgbClr val="FF0000"/>
              </a:solidFill>
              <a:latin typeface="新細明體" charset="-120"/>
            </a:endParaRPr>
          </a:p>
          <a:p>
            <a:pPr marL="0" lvl="1" algn="ctr" fontAlgn="auto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kumimoji="0" lang="zh-TW" altLang="en-US" sz="3200" b="1" dirty="0">
                <a:solidFill>
                  <a:srgbClr val="FF0000"/>
                </a:solidFill>
                <a:latin typeface="新細明體"/>
              </a:rPr>
              <a:t>現正處理該家庭</a:t>
            </a:r>
            <a:r>
              <a:rPr kumimoji="0" lang="en-US" altLang="zh-TW" sz="3200" b="1" dirty="0">
                <a:solidFill>
                  <a:srgbClr val="FF0000"/>
                </a:solidFill>
                <a:latin typeface="新細明體"/>
              </a:rPr>
              <a:t>/</a:t>
            </a:r>
            <a:r>
              <a:rPr kumimoji="0" lang="zh-TW" altLang="en-US" sz="3200" b="1" dirty="0">
                <a:solidFill>
                  <a:srgbClr val="FF0000"/>
                </a:solidFill>
                <a:latin typeface="新細明體"/>
              </a:rPr>
              <a:t>兒童</a:t>
            </a:r>
            <a:r>
              <a:rPr kumimoji="0" lang="zh-TW" altLang="en-US" sz="3200" b="1" dirty="0">
                <a:solidFill>
                  <a:srgbClr val="FF0000"/>
                </a:solidFill>
                <a:latin typeface="新細明體" charset="-120"/>
              </a:rPr>
              <a:t>個案</a:t>
            </a:r>
            <a:r>
              <a:rPr kumimoji="0" lang="zh-TW" altLang="en-US" sz="3200" b="1" dirty="0">
                <a:solidFill>
                  <a:srgbClr val="FF0000"/>
                </a:solidFill>
                <a:latin typeface="新細明體"/>
              </a:rPr>
              <a:t>的</a:t>
            </a:r>
            <a:endParaRPr kumimoji="0" lang="en-US" altLang="zh-TW" sz="3200" b="1" dirty="0">
              <a:solidFill>
                <a:srgbClr val="FF0000"/>
              </a:solidFill>
              <a:latin typeface="新細明體" charset="-120"/>
            </a:endParaRPr>
          </a:p>
          <a:p>
            <a:pPr marL="0" lvl="1" algn="ctr" fontAlgn="auto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kumimoji="0" lang="zh-TW" altLang="en-US" sz="3200" b="1" dirty="0">
                <a:solidFill>
                  <a:srgbClr val="FF0000"/>
                </a:solidFill>
                <a:latin typeface="新細明體" charset="-120"/>
              </a:rPr>
              <a:t>服</a:t>
            </a:r>
            <a:r>
              <a:rPr kumimoji="0" lang="zh-TW" altLang="en-US" sz="3200" b="1" dirty="0">
                <a:solidFill>
                  <a:srgbClr val="FF0000"/>
                </a:solidFill>
                <a:latin typeface="新細明體"/>
              </a:rPr>
              <a:t>務單位</a:t>
            </a:r>
            <a:endParaRPr kumimoji="0" lang="en-US" altLang="zh-TW" sz="3200" b="1" dirty="0">
              <a:solidFill>
                <a:srgbClr val="FF0000"/>
              </a:solidFill>
              <a:latin typeface="新細明體"/>
            </a:endParaRPr>
          </a:p>
          <a:p>
            <a:pPr marL="0" lvl="1" algn="ctr" fontAlgn="auto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kumimoji="0" lang="zh-TW" altLang="en-US" sz="3200" b="1" dirty="0">
                <a:solidFill>
                  <a:srgbClr val="FF0000"/>
                </a:solidFill>
                <a:latin typeface="新細明體"/>
              </a:rPr>
              <a:t>負責社工</a:t>
            </a:r>
            <a:endParaRPr kumimoji="0" lang="en-US" altLang="zh-TW" sz="3200" b="1" dirty="0">
              <a:solidFill>
                <a:srgbClr val="FF0000"/>
              </a:solidFill>
              <a:latin typeface="新細明體"/>
            </a:endParaRPr>
          </a:p>
          <a:p>
            <a:pPr marL="0" lvl="1" fontAlgn="auto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endParaRPr kumimoji="0" lang="en-US" altLang="zh-TW" sz="3000" dirty="0">
              <a:solidFill>
                <a:srgbClr val="FF0000"/>
              </a:solidFill>
              <a:latin typeface="新細明體" charset="-12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4788024" y="4221089"/>
            <a:ext cx="3744416" cy="2160239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tlCol="0" anchor="ctr"/>
          <a:lstStyle/>
          <a:p>
            <a:pPr marL="0" lvl="1"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kumimoji="0" lang="zh-CN" altLang="en-US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社會福利署</a:t>
            </a:r>
            <a:endParaRPr kumimoji="0" lang="en-US" altLang="zh-CN" sz="32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 algn="ctr" fontAlgn="auto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</a:pPr>
            <a:r>
              <a:rPr kumimoji="0" lang="zh-CN" altLang="en-US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保護家庭及兒童</a:t>
            </a:r>
            <a:endParaRPr kumimoji="0" lang="en-US" altLang="zh-CN" sz="32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1" algn="ctr" fontAlgn="auto">
              <a:lnSpc>
                <a:spcPct val="80000"/>
              </a:lnSpc>
              <a:spcBef>
                <a:spcPts val="0"/>
              </a:spcBef>
              <a:spcAft>
                <a:spcPts val="500"/>
              </a:spcAft>
            </a:pPr>
            <a:r>
              <a:rPr kumimoji="0" lang="zh-CN" altLang="en-US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服務課</a:t>
            </a:r>
            <a:r>
              <a:rPr kumimoji="0" lang="zh-TW" altLang="en-US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社工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827585" y="476673"/>
            <a:ext cx="7344816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4400" b="1" dirty="0">
                <a:solidFill>
                  <a:srgbClr val="339933"/>
                </a:solidFill>
                <a:latin typeface="+mn-ea"/>
                <a:ea typeface="+mn-ea"/>
              </a:rPr>
              <a:t>社會背景調查</a:t>
            </a:r>
            <a:endParaRPr kumimoji="0" lang="en-HK" altLang="zh-TW" sz="4400" b="1" dirty="0">
              <a:solidFill>
                <a:srgbClr val="339933"/>
              </a:solidFill>
              <a:latin typeface="+mn-ea"/>
              <a:ea typeface="+mn-ea"/>
            </a:endParaRP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3600" b="1" dirty="0">
                <a:solidFill>
                  <a:srgbClr val="9900CC"/>
                </a:solidFill>
                <a:latin typeface="+mn-ea"/>
                <a:ea typeface="+mn-ea"/>
              </a:rPr>
              <a:t>個案主管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5499736" y="1940959"/>
            <a:ext cx="1777026" cy="2140050"/>
            <a:chOff x="4295203" y="0"/>
            <a:chExt cx="1777026" cy="2039978"/>
          </a:xfrm>
        </p:grpSpPr>
        <p:sp>
          <p:nvSpPr>
            <p:cNvPr id="13" name="Arrow: Up 12"/>
            <p:cNvSpPr/>
            <p:nvPr/>
          </p:nvSpPr>
          <p:spPr>
            <a:xfrm rot="10800000">
              <a:off x="4295203" y="0"/>
              <a:ext cx="1777026" cy="2039978"/>
            </a:xfrm>
            <a:prstGeom prst="upArrow">
              <a:avLst>
                <a:gd name="adj1" fmla="val 50000"/>
                <a:gd name="adj2" fmla="val 35000"/>
              </a:avLst>
            </a:prstGeom>
            <a:ln w="34925"/>
          </p:spPr>
          <p:style>
            <a:lnRef idx="2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Arrow: Up 4"/>
            <p:cNvSpPr txBox="1"/>
            <p:nvPr/>
          </p:nvSpPr>
          <p:spPr>
            <a:xfrm rot="5400000">
              <a:off x="4319217" y="420243"/>
              <a:ext cx="1728998" cy="8885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vert270" wrap="square" lIns="227584" tIns="227584" rIns="227584" bIns="227584" numCol="1" spcCol="1270" anchor="ctr" anchorCtr="0">
              <a:noAutofit/>
            </a:bodyPr>
            <a:lstStyle/>
            <a:p>
              <a:pPr algn="ctr" defTabSz="1422400" fontAlgn="auto">
                <a:lnSpc>
                  <a:spcPct val="90000"/>
                </a:lnSpc>
                <a:spcAft>
                  <a:spcPct val="35000"/>
                </a:spcAft>
              </a:pPr>
              <a:r>
                <a:rPr kumimoji="0" lang="zh-TW" altLang="en-US" sz="3600" b="1" dirty="0">
                  <a:solidFill>
                    <a:srgbClr val="000000">
                      <a:hueOff val="0"/>
                      <a:satOff val="0"/>
                      <a:lumOff val="0"/>
                      <a:alphaOff val="0"/>
                    </a:srgbClr>
                  </a:solidFill>
                  <a:latin typeface="新細明體" charset="-120"/>
                </a:rPr>
                <a:t>新個案</a:t>
              </a:r>
              <a:endParaRPr kumimoji="0" lang="en-GB" altLang="en-US" sz="36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新細明體" charset="-120"/>
              </a:endParaRPr>
            </a:p>
          </p:txBody>
        </p:sp>
      </p:grpSp>
      <p:sp>
        <p:nvSpPr>
          <p:cNvPr id="15" name="Arrow: Up 4"/>
          <p:cNvSpPr txBox="1"/>
          <p:nvPr/>
        </p:nvSpPr>
        <p:spPr>
          <a:xfrm rot="5400000">
            <a:off x="1595874" y="2516692"/>
            <a:ext cx="1944216" cy="88851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vert270" wrap="square" lIns="227584" tIns="227584" rIns="227584" bIns="227584" numCol="1" spcCol="1270" anchor="ctr" anchorCtr="0">
            <a:noAutofit/>
          </a:bodyPr>
          <a:lstStyle/>
          <a:p>
            <a:pPr algn="ctr" defTabSz="1422400" fontAlgn="auto">
              <a:lnSpc>
                <a:spcPct val="90000"/>
              </a:lnSpc>
              <a:spcAft>
                <a:spcPct val="35000"/>
              </a:spcAft>
            </a:pPr>
            <a:r>
              <a:rPr kumimoji="0" lang="zh-TW" altLang="en-US" sz="3600" b="1" dirty="0">
                <a:solidFill>
                  <a:srgbClr val="000000">
                    <a:hueOff val="0"/>
                    <a:satOff val="0"/>
                    <a:lumOff val="0"/>
                    <a:alphaOff val="0"/>
                  </a:srgbClr>
                </a:solidFill>
                <a:latin typeface="新細明體" charset="-120"/>
              </a:rPr>
              <a:t>已知個案</a:t>
            </a:r>
            <a:endParaRPr kumimoji="0" lang="en-GB" altLang="en-US" sz="3600" b="1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新細明體" charset="-120"/>
            </a:endParaRPr>
          </a:p>
        </p:txBody>
      </p:sp>
      <p:sp>
        <p:nvSpPr>
          <p:cNvPr id="5" name="Arrow: Down 4"/>
          <p:cNvSpPr/>
          <p:nvPr/>
        </p:nvSpPr>
        <p:spPr>
          <a:xfrm>
            <a:off x="1691680" y="1988840"/>
            <a:ext cx="1728192" cy="2092169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0" lang="en-HK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541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9" grpId="0" animBg="1"/>
      <p:bldP spid="10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r>
              <a:rPr lang="zh-TW" altLang="zh-HK" sz="4000" b="1" dirty="0">
                <a:solidFill>
                  <a:schemeClr val="tx1"/>
                </a:solidFill>
              </a:rPr>
              <a:t>保護兒童的危機評估及安全決策</a:t>
            </a:r>
            <a:r>
              <a:rPr lang="en-US" altLang="zh-TW" sz="4000" dirty="0" smtClean="0">
                <a:solidFill>
                  <a:srgbClr val="008000"/>
                </a:solidFill>
              </a:rPr>
              <a:t/>
            </a:r>
            <a:br>
              <a:rPr lang="en-US" altLang="zh-TW" sz="4000" dirty="0" smtClean="0">
                <a:solidFill>
                  <a:srgbClr val="008000"/>
                </a:solidFill>
              </a:rPr>
            </a:br>
            <a:r>
              <a:rPr lang="zh-TW" altLang="en-US" sz="4000" dirty="0" smtClean="0">
                <a:solidFill>
                  <a:srgbClr val="0000FF"/>
                </a:solidFill>
              </a:rPr>
              <a:t>危機評估－保障兒童安全</a:t>
            </a:r>
            <a:endParaRPr lang="en-GB" sz="4000" dirty="0">
              <a:solidFill>
                <a:srgbClr val="0000FF"/>
              </a:solidFill>
            </a:endParaRP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8028064"/>
              </p:ext>
            </p:extLst>
          </p:nvPr>
        </p:nvGraphicFramePr>
        <p:xfrm>
          <a:off x="539552" y="1844824"/>
          <a:ext cx="8219256" cy="4237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>
                <a:solidFill>
                  <a:srgbClr val="000000"/>
                </a:solidFill>
              </a:rPr>
              <a:pPr>
                <a:defRPr/>
              </a:pPr>
              <a:t>47</a:t>
            </a:fld>
            <a:endParaRPr lang="en-US" altLang="zh-HK">
              <a:solidFill>
                <a:srgbClr val="000000"/>
              </a:solidFill>
            </a:endParaRPr>
          </a:p>
        </p:txBody>
      </p:sp>
      <p:sp>
        <p:nvSpPr>
          <p:cNvPr id="9" name="向下箭號 8"/>
          <p:cNvSpPr/>
          <p:nvPr/>
        </p:nvSpPr>
        <p:spPr>
          <a:xfrm>
            <a:off x="4139952" y="5445224"/>
            <a:ext cx="864096" cy="72008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0509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pPr lvl="0"/>
            <a:r>
              <a:rPr lang="zh-TW" altLang="en-US" b="1" dirty="0"/>
              <a:t>危機評估</a:t>
            </a:r>
            <a:r>
              <a:rPr lang="zh-TW" altLang="en-US" b="1" dirty="0" smtClean="0"/>
              <a:t>－</a:t>
            </a:r>
            <a:r>
              <a:rPr lang="zh-TW" altLang="en-US" b="1" dirty="0" smtClean="0">
                <a:solidFill>
                  <a:srgbClr val="FF0000"/>
                </a:solidFill>
              </a:rPr>
              <a:t>持續</a:t>
            </a:r>
            <a:r>
              <a:rPr lang="zh-TW" altLang="en-US" b="1" dirty="0" smtClean="0"/>
              <a:t>保障</a:t>
            </a:r>
            <a:r>
              <a:rPr lang="zh-TW" altLang="en-US" b="1" dirty="0"/>
              <a:t>兒童安全</a:t>
            </a:r>
            <a:endParaRPr lang="en-GB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5867131"/>
              </p:ext>
            </p:extLst>
          </p:nvPr>
        </p:nvGraphicFramePr>
        <p:xfrm>
          <a:off x="683568" y="1988840"/>
          <a:ext cx="8003232" cy="4137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>
                <a:solidFill>
                  <a:srgbClr val="000000"/>
                </a:solidFill>
              </a:rPr>
              <a:pPr>
                <a:defRPr/>
              </a:pPr>
              <a:t>48</a:t>
            </a:fld>
            <a:endParaRPr lang="en-US" altLang="zh-H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1856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711269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zh-HK" sz="4400" b="1" dirty="0">
                <a:solidFill>
                  <a:srgbClr val="7030A0"/>
                </a:solidFill>
              </a:rPr>
              <a:t>保護懷疑受虐待兒童</a:t>
            </a:r>
            <a:endParaRPr lang="en-HK" altLang="zh-TW" sz="4400" b="1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zh-HK" altLang="zh-HK" sz="4400" b="1" dirty="0">
                <a:solidFill>
                  <a:srgbClr val="7030A0"/>
                </a:solidFill>
              </a:rPr>
              <a:t>多專業個案會議</a:t>
            </a:r>
            <a:endParaRPr lang="zh-HK" altLang="en-US" sz="4400" dirty="0">
              <a:solidFill>
                <a:srgbClr val="7030A0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>
                <a:solidFill>
                  <a:srgbClr val="000000"/>
                </a:solidFill>
              </a:rPr>
              <a:pPr>
                <a:defRPr/>
              </a:pPr>
              <a:t>49</a:t>
            </a:fld>
            <a:endParaRPr lang="en-US" altLang="zh-H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989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011B1E-6A08-4ED3-860F-8D0BC62FC509}" type="slidenum">
              <a:rPr lang="en-US" altLang="zh-HK"/>
              <a:pPr>
                <a:defRPr/>
              </a:pPr>
              <a:t>5</a:t>
            </a:fld>
            <a:endParaRPr lang="en-US" altLang="zh-HK" dirty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2625" y="1512888"/>
            <a:ext cx="8137525" cy="4868862"/>
          </a:xfrm>
        </p:spPr>
        <p:txBody>
          <a:bodyPr/>
          <a:lstStyle/>
          <a:p>
            <a:pPr eaLnBrk="1" hangingPunct="1"/>
            <a:r>
              <a:rPr lang="zh-TW" altLang="zh-TW" dirty="0" smtClean="0">
                <a:latin typeface="標楷體" pitchFamily="65" charset="-120"/>
              </a:rPr>
              <a:t>人們</a:t>
            </a:r>
            <a:r>
              <a:rPr lang="zh-TW" altLang="zh-TW" dirty="0">
                <a:solidFill>
                  <a:srgbClr val="FF3300"/>
                </a:solidFill>
                <a:latin typeface="標楷體" pitchFamily="65" charset="-120"/>
              </a:rPr>
              <a:t>利用本身與兒童之間權力差異的特殊地位</a:t>
            </a:r>
            <a:r>
              <a:rPr lang="zh-TW" altLang="en-US" dirty="0">
                <a:solidFill>
                  <a:srgbClr val="FF3300"/>
                </a:solidFill>
                <a:latin typeface="標楷體" pitchFamily="65" charset="-120"/>
              </a:rPr>
              <a:t> </a:t>
            </a:r>
            <a:r>
              <a:rPr lang="en-US" altLang="zh-TW" dirty="0">
                <a:latin typeface="標楷體" pitchFamily="65" charset="-120"/>
              </a:rPr>
              <a:t>(</a:t>
            </a:r>
            <a:r>
              <a:rPr lang="zh-TW" altLang="en-US" dirty="0">
                <a:latin typeface="標楷體" pitchFamily="65" charset="-120"/>
              </a:rPr>
              <a:t>如年齡、身分、知識、組織形式</a:t>
            </a:r>
            <a:r>
              <a:rPr lang="en-US" altLang="zh-TW" dirty="0">
                <a:latin typeface="標楷體" pitchFamily="65" charset="-120"/>
              </a:rPr>
              <a:t>) </a:t>
            </a:r>
            <a:r>
              <a:rPr lang="zh-TW" altLang="en-US" dirty="0">
                <a:latin typeface="標楷體" pitchFamily="65" charset="-120"/>
              </a:rPr>
              <a:t>使兒童處於一個易受傷害的</a:t>
            </a:r>
            <a:r>
              <a:rPr lang="zh-TW" altLang="en-US" dirty="0" smtClean="0">
                <a:latin typeface="標楷體" pitchFamily="65" charset="-120"/>
              </a:rPr>
              <a:t>境況</a:t>
            </a:r>
            <a:endParaRPr lang="en-US" altLang="zh-TW" dirty="0" smtClean="0">
              <a:latin typeface="標楷體" pitchFamily="65" charset="-120"/>
            </a:endParaRPr>
          </a:p>
          <a:p>
            <a:pPr eaLnBrk="1" hangingPunct="1"/>
            <a:endParaRPr lang="zh-TW" altLang="en-US" sz="1000" b="1" dirty="0" smtClean="0">
              <a:latin typeface="標楷體" pitchFamily="65" charset="-120"/>
            </a:endParaRPr>
          </a:p>
          <a:p>
            <a:pPr eaLnBrk="1" hangingPunct="1"/>
            <a:r>
              <a:rPr lang="zh-TW" altLang="en-US" dirty="0">
                <a:latin typeface="標楷體" pitchFamily="65" charset="-120"/>
              </a:rPr>
              <a:t>可</a:t>
            </a:r>
            <a:r>
              <a:rPr lang="zh-TW" altLang="en-US" dirty="0" smtClean="0">
                <a:latin typeface="標楷體" pitchFamily="65" charset="-120"/>
              </a:rPr>
              <a:t>發生在子女與父母／監護人之間</a:t>
            </a:r>
            <a:endParaRPr lang="en-US" altLang="zh-TW" dirty="0" smtClean="0">
              <a:latin typeface="標楷體" pitchFamily="65" charset="-120"/>
            </a:endParaRPr>
          </a:p>
          <a:p>
            <a:pPr eaLnBrk="1" hangingPunct="1"/>
            <a:endParaRPr lang="en-US" altLang="zh-TW" sz="1000" b="1" dirty="0" smtClean="0">
              <a:latin typeface="標楷體" pitchFamily="65" charset="-120"/>
            </a:endParaRPr>
          </a:p>
          <a:p>
            <a:pPr eaLnBrk="1" hangingPunct="1"/>
            <a:r>
              <a:rPr lang="zh-TW" altLang="en-US" dirty="0" smtClean="0">
                <a:latin typeface="標楷體" pitchFamily="65" charset="-120"/>
              </a:rPr>
              <a:t>亦包括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</a:rPr>
              <a:t>受委託照顧及管教兒童的人士</a:t>
            </a:r>
            <a:r>
              <a:rPr lang="zh-TW" altLang="en-US" dirty="0" smtClean="0">
                <a:latin typeface="標楷體" pitchFamily="65" charset="-120"/>
              </a:rPr>
              <a:t>，例如兒童託管人、親戚、教師等</a:t>
            </a:r>
            <a:endParaRPr lang="en-US" altLang="zh-TW" dirty="0" smtClean="0">
              <a:latin typeface="標楷體" pitchFamily="65" charset="-120"/>
            </a:endParaRPr>
          </a:p>
          <a:p>
            <a:pPr eaLnBrk="1" hangingPunct="1"/>
            <a:endParaRPr lang="en-US" altLang="zh-TW" sz="1000" b="1" dirty="0" smtClean="0">
              <a:latin typeface="標楷體" pitchFamily="65" charset="-120"/>
            </a:endParaRPr>
          </a:p>
          <a:p>
            <a:pPr eaLnBrk="1" hangingPunct="1"/>
            <a:r>
              <a:rPr lang="zh-TW" altLang="en-US" dirty="0" smtClean="0">
                <a:latin typeface="標楷體" pitchFamily="65" charset="-120"/>
              </a:rPr>
              <a:t>兒童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</a:rPr>
              <a:t>性侵犯</a:t>
            </a:r>
            <a:r>
              <a:rPr lang="zh-TW" altLang="en-US" b="1" dirty="0" smtClean="0">
                <a:solidFill>
                  <a:srgbClr val="002060"/>
                </a:solidFill>
                <a:latin typeface="標楷體" pitchFamily="65" charset="-120"/>
              </a:rPr>
              <a:t>，</a:t>
            </a:r>
            <a:r>
              <a:rPr lang="zh-TW" altLang="en-US" dirty="0" smtClean="0">
                <a:latin typeface="標楷體" pitchFamily="65" charset="-120"/>
              </a:rPr>
              <a:t>則包括由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</a:rPr>
              <a:t>陌生人</a:t>
            </a:r>
          </a:p>
          <a:p>
            <a:pPr eaLnBrk="1" hangingPunct="1">
              <a:buFontTx/>
              <a:buNone/>
            </a:pPr>
            <a:endParaRPr lang="zh-CN" altLang="en-US" b="1" dirty="0" smtClean="0">
              <a:solidFill>
                <a:srgbClr val="9900CC"/>
              </a:solidFill>
              <a:latin typeface="標楷體" pitchFamily="65" charset="-120"/>
            </a:endParaRPr>
          </a:p>
          <a:p>
            <a:pPr eaLnBrk="1" hangingPunct="1">
              <a:buFontTx/>
              <a:buNone/>
            </a:pPr>
            <a:endParaRPr lang="en-US" altLang="zh-TW" b="1" dirty="0" smtClean="0">
              <a:solidFill>
                <a:schemeClr val="tx2"/>
              </a:solidFill>
              <a:latin typeface="標楷體" pitchFamily="65" charset="-12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title"/>
          </p:nvPr>
        </p:nvSpPr>
        <p:spPr>
          <a:xfrm>
            <a:off x="755650" y="260648"/>
            <a:ext cx="7424738" cy="926802"/>
          </a:xfrm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 anchor="b"/>
          <a:lstStyle/>
          <a:p>
            <a:pPr eaLnBrk="1" hangingPunct="1"/>
            <a:r>
              <a:rPr lang="zh-TW" altLang="en-US" b="1" dirty="0" smtClean="0"/>
              <a:t>虐待兒童的定義</a:t>
            </a:r>
          </a:p>
        </p:txBody>
      </p:sp>
    </p:spTree>
    <p:extLst>
      <p:ext uri="{BB962C8B-B14F-4D97-AF65-F5344CB8AC3E}">
        <p14:creationId xmlns:p14="http://schemas.microsoft.com/office/powerpoint/2010/main" val="25180354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2448272" cy="864096"/>
          </a:xfrm>
          <a:pattFill prst="pct50">
            <a:fgClr>
              <a:srgbClr val="92D050"/>
            </a:fgClr>
            <a:bgClr>
              <a:schemeClr val="bg1"/>
            </a:bgClr>
          </a:patt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zh-TW" altLang="en-US" b="1" dirty="0" smtClean="0"/>
              <a:t>會議成員</a:t>
            </a:r>
            <a:endParaRPr lang="en-GB" b="1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>
                <a:solidFill>
                  <a:srgbClr val="000000"/>
                </a:solidFill>
              </a:rPr>
              <a:pPr>
                <a:defRPr/>
              </a:pPr>
              <a:t>50</a:t>
            </a:fld>
            <a:endParaRPr lang="en-US" altLang="zh-HK">
              <a:solidFill>
                <a:srgbClr val="000000"/>
              </a:solidFill>
            </a:endParaRPr>
          </a:p>
        </p:txBody>
      </p:sp>
      <p:sp>
        <p:nvSpPr>
          <p:cNvPr id="8296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srgbClr val="000000"/>
              </a:solidFill>
              <a:latin typeface="Calibri"/>
              <a:ea typeface="+mn-ea"/>
            </a:endParaRPr>
          </a:p>
        </p:txBody>
      </p:sp>
      <p:sp>
        <p:nvSpPr>
          <p:cNvPr id="82960" name="Oval 16"/>
          <p:cNvSpPr>
            <a:spLocks noChangeArrowheads="1"/>
          </p:cNvSpPr>
          <p:nvPr/>
        </p:nvSpPr>
        <p:spPr bwMode="auto">
          <a:xfrm>
            <a:off x="5930833" y="4168684"/>
            <a:ext cx="1850521" cy="1851116"/>
          </a:xfrm>
          <a:prstGeom prst="ellipse">
            <a:avLst/>
          </a:prstGeom>
          <a:solidFill>
            <a:srgbClr val="99CCFF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srgbClr val="000000"/>
              </a:solidFill>
              <a:latin typeface="Calibri"/>
              <a:ea typeface="+mn-ea"/>
            </a:endParaRPr>
          </a:p>
        </p:txBody>
      </p:sp>
      <p:sp>
        <p:nvSpPr>
          <p:cNvPr id="82959" name="Oval 15"/>
          <p:cNvSpPr>
            <a:spLocks noChangeArrowheads="1"/>
          </p:cNvSpPr>
          <p:nvPr/>
        </p:nvSpPr>
        <p:spPr bwMode="auto">
          <a:xfrm>
            <a:off x="183936" y="2501395"/>
            <a:ext cx="1666754" cy="1667290"/>
          </a:xfrm>
          <a:prstGeom prst="ellipse">
            <a:avLst/>
          </a:prstGeom>
          <a:solidFill>
            <a:srgbClr val="CCFFCC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srgbClr val="000000"/>
              </a:solidFill>
              <a:latin typeface="Calibri"/>
              <a:ea typeface="+mn-ea"/>
            </a:endParaRPr>
          </a:p>
        </p:txBody>
      </p:sp>
      <p:sp>
        <p:nvSpPr>
          <p:cNvPr id="82958" name="Oval 14"/>
          <p:cNvSpPr>
            <a:spLocks noChangeArrowheads="1"/>
          </p:cNvSpPr>
          <p:nvPr/>
        </p:nvSpPr>
        <p:spPr bwMode="auto">
          <a:xfrm>
            <a:off x="1763688" y="1170906"/>
            <a:ext cx="1555853" cy="1538014"/>
          </a:xfrm>
          <a:prstGeom prst="ellipse">
            <a:avLst/>
          </a:prstGeom>
          <a:solidFill>
            <a:srgbClr val="FFFF99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srgbClr val="000000"/>
              </a:solidFill>
              <a:latin typeface="Calibri"/>
              <a:ea typeface="+mn-ea"/>
            </a:endParaRPr>
          </a:p>
        </p:txBody>
      </p:sp>
      <p:sp>
        <p:nvSpPr>
          <p:cNvPr id="82957" name="Oval 13"/>
          <p:cNvSpPr>
            <a:spLocks noChangeArrowheads="1"/>
          </p:cNvSpPr>
          <p:nvPr/>
        </p:nvSpPr>
        <p:spPr bwMode="auto">
          <a:xfrm>
            <a:off x="7452373" y="2501395"/>
            <a:ext cx="1665469" cy="1667290"/>
          </a:xfrm>
          <a:prstGeom prst="ellipse">
            <a:avLst/>
          </a:prstGeom>
          <a:solidFill>
            <a:srgbClr val="CCFFCC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srgbClr val="000000"/>
              </a:solidFill>
              <a:latin typeface="Calibri"/>
              <a:ea typeface="+mn-ea"/>
            </a:endParaRPr>
          </a:p>
        </p:txBody>
      </p:sp>
      <p:sp>
        <p:nvSpPr>
          <p:cNvPr id="82956" name="Oval 12"/>
          <p:cNvSpPr>
            <a:spLocks noChangeArrowheads="1"/>
          </p:cNvSpPr>
          <p:nvPr/>
        </p:nvSpPr>
        <p:spPr bwMode="auto">
          <a:xfrm>
            <a:off x="3733801" y="476672"/>
            <a:ext cx="1702296" cy="1573785"/>
          </a:xfrm>
          <a:prstGeom prst="ellipse">
            <a:avLst/>
          </a:prstGeom>
          <a:solidFill>
            <a:srgbClr val="FFCC99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srgbClr val="000000"/>
              </a:solidFill>
              <a:latin typeface="Calibri"/>
              <a:ea typeface="+mn-ea"/>
            </a:endParaRPr>
          </a:p>
        </p:txBody>
      </p:sp>
      <p:sp>
        <p:nvSpPr>
          <p:cNvPr id="82955" name="Oval 11"/>
          <p:cNvSpPr>
            <a:spLocks noChangeArrowheads="1"/>
          </p:cNvSpPr>
          <p:nvPr/>
        </p:nvSpPr>
        <p:spPr bwMode="auto">
          <a:xfrm>
            <a:off x="5858868" y="1170906"/>
            <a:ext cx="1593505" cy="1538014"/>
          </a:xfrm>
          <a:prstGeom prst="ellipse">
            <a:avLst/>
          </a:prstGeom>
          <a:solidFill>
            <a:srgbClr val="FFFF99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en-US">
              <a:solidFill>
                <a:srgbClr val="000000"/>
              </a:solidFill>
              <a:latin typeface="Calibri"/>
              <a:ea typeface="+mn-ea"/>
            </a:endParaRPr>
          </a:p>
        </p:txBody>
      </p:sp>
      <p:sp>
        <p:nvSpPr>
          <p:cNvPr id="82953" name="Text Box 9"/>
          <p:cNvSpPr txBox="1">
            <a:spLocks noChangeArrowheads="1"/>
          </p:cNvSpPr>
          <p:nvPr/>
        </p:nvSpPr>
        <p:spPr bwMode="auto">
          <a:xfrm>
            <a:off x="2012611" y="1600262"/>
            <a:ext cx="1142440" cy="560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zh-TW" altLang="en-US" sz="28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警方</a:t>
            </a:r>
          </a:p>
        </p:txBody>
      </p:sp>
      <p:sp>
        <p:nvSpPr>
          <p:cNvPr id="82952" name="Text Box 8"/>
          <p:cNvSpPr txBox="1">
            <a:spLocks noChangeArrowheads="1"/>
          </p:cNvSpPr>
          <p:nvPr/>
        </p:nvSpPr>
        <p:spPr bwMode="auto">
          <a:xfrm>
            <a:off x="4025052" y="806096"/>
            <a:ext cx="1267027" cy="101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28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臨床心理學家</a:t>
            </a:r>
            <a:endParaRPr kumimoji="0" lang="zh-TW" altLang="zh-HK" sz="2800" b="1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</p:txBody>
      </p:sp>
      <p:sp>
        <p:nvSpPr>
          <p:cNvPr id="82951" name="Text Box 7"/>
          <p:cNvSpPr txBox="1">
            <a:spLocks noChangeArrowheads="1"/>
          </p:cNvSpPr>
          <p:nvPr/>
        </p:nvSpPr>
        <p:spPr bwMode="auto">
          <a:xfrm>
            <a:off x="6022073" y="1517409"/>
            <a:ext cx="1142440" cy="734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2800" b="1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其他</a:t>
            </a:r>
            <a:endParaRPr kumimoji="0" lang="en-US" altLang="zh-TW" sz="2800" b="1" dirty="0" smtClean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2800" b="1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社工</a:t>
            </a:r>
            <a:endParaRPr kumimoji="0" lang="zh-TW" altLang="en-US" sz="2800" b="1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</p:txBody>
      </p:sp>
      <p:sp>
        <p:nvSpPr>
          <p:cNvPr id="82950" name="Text Box 6"/>
          <p:cNvSpPr txBox="1">
            <a:spLocks noChangeArrowheads="1"/>
          </p:cNvSpPr>
          <p:nvPr/>
        </p:nvSpPr>
        <p:spPr bwMode="auto">
          <a:xfrm>
            <a:off x="183937" y="3074505"/>
            <a:ext cx="1721064" cy="506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zh-HK" sz="28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學校人員</a:t>
            </a:r>
            <a:endParaRPr kumimoji="0" lang="zh-HK" altLang="en-US" sz="2800" b="1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6226775" y="4695601"/>
            <a:ext cx="1357049" cy="86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28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社工</a:t>
            </a:r>
            <a:endParaRPr kumimoji="0" lang="en-US" altLang="zh-TW" sz="2800" b="1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zh-TW" sz="28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(</a:t>
            </a:r>
            <a:r>
              <a:rPr kumimoji="0" lang="zh-TW" altLang="en-US" sz="28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調查</a:t>
            </a:r>
            <a:r>
              <a:rPr kumimoji="0" lang="en-US" altLang="zh-TW" sz="28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)</a:t>
            </a:r>
            <a:endParaRPr kumimoji="0" lang="zh-TW" altLang="zh-HK" sz="2800" b="1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0" lang="zh-TW" altLang="zh-HK" sz="2400" b="1" dirty="0">
              <a:solidFill>
                <a:srgbClr val="000000"/>
              </a:solidFill>
              <a:latin typeface="Arial" pitchFamily="34" charset="0"/>
              <a:ea typeface="新細明體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0" lang="zh-TW" altLang="zh-HK" sz="2400" b="1" dirty="0">
              <a:solidFill>
                <a:srgbClr val="000000"/>
              </a:solidFill>
              <a:latin typeface="Arial" pitchFamily="34" charset="0"/>
              <a:ea typeface="新細明體"/>
              <a:cs typeface="Arial" pitchFamily="34" charset="0"/>
            </a:endParaRPr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7452373" y="3074504"/>
            <a:ext cx="1691627" cy="515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zh-TW" altLang="en-US" sz="2800" b="1" dirty="0" smtClean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rPr>
              <a:t>醫護人員</a:t>
            </a:r>
            <a:endParaRPr kumimoji="0" lang="zh-TW" altLang="en-US" sz="2800" b="1" dirty="0">
              <a:solidFill>
                <a:srgbClr val="00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Arial" pitchFamily="34" charset="0"/>
            </a:endParaRPr>
          </a:p>
        </p:txBody>
      </p:sp>
      <p:grpSp>
        <p:nvGrpSpPr>
          <p:cNvPr id="6" name="群組 5"/>
          <p:cNvGrpSpPr/>
          <p:nvPr/>
        </p:nvGrpSpPr>
        <p:grpSpPr>
          <a:xfrm>
            <a:off x="1475656" y="4168684"/>
            <a:ext cx="2049499" cy="1851116"/>
            <a:chOff x="1674634" y="4168684"/>
            <a:chExt cx="1850521" cy="1851116"/>
          </a:xfrm>
        </p:grpSpPr>
        <p:sp>
          <p:nvSpPr>
            <p:cNvPr id="82961" name="Oval 17"/>
            <p:cNvSpPr>
              <a:spLocks noChangeArrowheads="1"/>
            </p:cNvSpPr>
            <p:nvPr/>
          </p:nvSpPr>
          <p:spPr bwMode="auto">
            <a:xfrm>
              <a:off x="1674634" y="4168684"/>
              <a:ext cx="1850521" cy="1851116"/>
            </a:xfrm>
            <a:prstGeom prst="ellipse">
              <a:avLst/>
            </a:prstGeom>
            <a:solidFill>
              <a:srgbClr val="99CC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kumimoji="0" lang="en-US" sz="2400">
                <a:solidFill>
                  <a:srgbClr val="000000"/>
                </a:solidFill>
                <a:latin typeface="Calibri"/>
                <a:ea typeface="+mn-ea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1748038" y="4731603"/>
              <a:ext cx="1671586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r>
                <a:rPr kumimoji="0" lang="zh-TW" altLang="en-US" sz="2800" b="1" dirty="0">
                  <a:solidFill>
                    <a:srgbClr val="000000"/>
                  </a:solidFill>
                  <a:latin typeface="標楷體" panose="03000509000000000000" pitchFamily="65" charset="-120"/>
                  <a:ea typeface="標楷體" panose="03000509000000000000" pitchFamily="65" charset="-120"/>
                  <a:cs typeface="Arial" pitchFamily="34" charset="0"/>
                </a:rPr>
                <a:t>其他專業人士</a:t>
              </a:r>
              <a:endParaRPr kumimoji="0" lang="zh-TW" altLang="zh-HK" sz="2800" b="1" dirty="0">
                <a:solidFill>
                  <a:srgbClr val="00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endParaRPr>
            </a:p>
          </p:txBody>
        </p:sp>
      </p:grpSp>
      <p:sp>
        <p:nvSpPr>
          <p:cNvPr id="24" name="Oval 16"/>
          <p:cNvSpPr>
            <a:spLocks noChangeArrowheads="1"/>
          </p:cNvSpPr>
          <p:nvPr/>
        </p:nvSpPr>
        <p:spPr bwMode="auto">
          <a:xfrm>
            <a:off x="3733800" y="4735614"/>
            <a:ext cx="1850521" cy="1851116"/>
          </a:xfrm>
          <a:prstGeom prst="ellipse">
            <a:avLst/>
          </a:prstGeom>
          <a:solidFill>
            <a:srgbClr val="FFC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en-US" altLang="zh-TW" dirty="0">
              <a:solidFill>
                <a:srgbClr val="000000"/>
              </a:solidFill>
              <a:latin typeface="Calibri"/>
              <a:ea typeface="新細明體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3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主席</a:t>
            </a:r>
            <a:endParaRPr kumimoji="0" lang="en-US" sz="36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304256" y="2132856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32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出席整個會議</a:t>
            </a:r>
            <a:endParaRPr kumimoji="0" lang="en-US" altLang="zh-TW" sz="32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3200" b="1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預備</a:t>
            </a:r>
            <a:r>
              <a:rPr kumimoji="0" lang="zh-TW" altLang="zh-HK" sz="32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報告</a:t>
            </a:r>
            <a:endParaRPr kumimoji="0" lang="en-US" altLang="zh-TW" sz="3200" b="1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32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參與討論</a:t>
            </a:r>
            <a:endParaRPr kumimoji="0" lang="en-US" altLang="zh-TW" sz="3200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zh-HK" sz="32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協助</a:t>
            </a:r>
            <a:r>
              <a:rPr kumimoji="0" lang="zh-TW" altLang="zh-HK" sz="3200" b="1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執行</a:t>
            </a:r>
            <a:r>
              <a:rPr kumimoji="0" lang="zh-TW" altLang="en-US" sz="32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跟進計劃</a:t>
            </a:r>
            <a:endParaRPr kumimoji="0" lang="en-US" altLang="zh-TW" sz="3200" b="1" dirty="0" smtClean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0" lang="en-US" altLang="zh-TW" sz="3200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631964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997178" y="260648"/>
            <a:ext cx="7535261" cy="1044766"/>
          </a:xfrm>
          <a:pattFill prst="pct50">
            <a:fgClr>
              <a:srgbClr val="92D050"/>
            </a:fgClr>
            <a:bgClr>
              <a:schemeClr val="bg1"/>
            </a:bgClr>
          </a:patt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r>
              <a:rPr lang="zh-TW" altLang="en-US" b="1" dirty="0">
                <a:solidFill>
                  <a:srgbClr val="7030A0"/>
                </a:solidFill>
                <a:latin typeface="新細明體" charset="-120"/>
              </a:rPr>
              <a:t>跟進個案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idx="1"/>
          </p:nvPr>
        </p:nvSpPr>
        <p:spPr>
          <a:xfrm>
            <a:off x="440198" y="1495998"/>
            <a:ext cx="8280400" cy="5362001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新細明體" pitchFamily="18" charset="-120"/>
              </a:rPr>
              <a:t>按兒童及家人的需要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zh-TW" altLang="en-US" b="1" dirty="0" smtClean="0">
                <a:solidFill>
                  <a:srgbClr val="0070C0"/>
                </a:solidFill>
              </a:rPr>
              <a:t>個人</a:t>
            </a:r>
            <a:r>
              <a:rPr lang="zh-TW" altLang="en-US" b="1" dirty="0">
                <a:solidFill>
                  <a:srgbClr val="0070C0"/>
                </a:solidFill>
              </a:rPr>
              <a:t>、小組或家庭輔導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zh-TW" altLang="en-US" b="1" dirty="0" smtClean="0">
                <a:solidFill>
                  <a:srgbClr val="9900CC"/>
                </a:solidFill>
                <a:latin typeface="新細明體" pitchFamily="18" charset="-120"/>
              </a:rPr>
              <a:t>臨床</a:t>
            </a:r>
            <a:r>
              <a:rPr lang="zh-TW" altLang="en-US" b="1" dirty="0">
                <a:solidFill>
                  <a:srgbClr val="9900CC"/>
                </a:solidFill>
                <a:latin typeface="新細明體" pitchFamily="18" charset="-120"/>
              </a:rPr>
              <a:t>心理輔導</a:t>
            </a:r>
            <a:r>
              <a:rPr lang="zh-TW" altLang="en-US" b="1" dirty="0" smtClean="0">
                <a:solidFill>
                  <a:srgbClr val="9900CC"/>
                </a:solidFill>
                <a:latin typeface="新細明體" pitchFamily="18" charset="-120"/>
              </a:rPr>
              <a:t>服務</a:t>
            </a:r>
            <a:endParaRPr lang="en-US" altLang="zh-TW" b="1" dirty="0" smtClean="0">
              <a:solidFill>
                <a:srgbClr val="9900CC"/>
              </a:solidFill>
              <a:latin typeface="新細明體" pitchFamily="18" charset="-120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zh-TW" altLang="en-US" b="1" dirty="0" smtClean="0">
                <a:solidFill>
                  <a:srgbClr val="0070C0"/>
                </a:solidFill>
                <a:latin typeface="新細明體" pitchFamily="18" charset="-120"/>
              </a:rPr>
              <a:t>醫療跟進</a:t>
            </a:r>
            <a:endParaRPr lang="zh-TW" altLang="en-US" b="1" dirty="0">
              <a:solidFill>
                <a:srgbClr val="0070C0"/>
              </a:solidFill>
              <a:latin typeface="新細明體" pitchFamily="18" charset="-120"/>
            </a:endParaRP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zh-TW" altLang="en-US" b="1" dirty="0" smtClean="0">
                <a:solidFill>
                  <a:srgbClr val="008000"/>
                </a:solidFill>
                <a:latin typeface="新細明體" pitchFamily="18" charset="-120"/>
              </a:rPr>
              <a:t>住宿</a:t>
            </a:r>
            <a:r>
              <a:rPr lang="zh-TW" altLang="en-US" b="1" dirty="0">
                <a:solidFill>
                  <a:srgbClr val="008000"/>
                </a:solidFill>
                <a:latin typeface="新細明體" pitchFamily="18" charset="-120"/>
              </a:rPr>
              <a:t>照顧，如寄養服務、兒童之家或院舍照顧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zh-TW" altLang="en-US" b="1" dirty="0">
                <a:solidFill>
                  <a:srgbClr val="008000"/>
                </a:solidFill>
                <a:latin typeface="新細明體" pitchFamily="18" charset="-120"/>
              </a:rPr>
              <a:t>經濟、就學或其他實質援助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zh-TW" altLang="en-US" b="1" dirty="0">
                <a:solidFill>
                  <a:srgbClr val="0000FF"/>
                </a:solidFill>
                <a:latin typeface="新細明體" pitchFamily="18" charset="-120"/>
              </a:rPr>
              <a:t>繼續支持兒童及家人準備出席法庭聆訊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zh-TW" altLang="en-US" b="1" dirty="0">
                <a:solidFill>
                  <a:srgbClr val="0000FF"/>
                </a:solidFill>
                <a:latin typeface="新細明體" pitchFamily="18" charset="-120"/>
              </a:rPr>
              <a:t>執行法定監管令</a:t>
            </a:r>
          </a:p>
          <a:p>
            <a:pPr lvl="1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zh-TW" altLang="en-US" b="1" dirty="0" smtClean="0">
                <a:solidFill>
                  <a:srgbClr val="FF0000"/>
                </a:solidFill>
                <a:latin typeface="新細明體" pitchFamily="18" charset="-120"/>
              </a:rPr>
              <a:t>與其</a:t>
            </a:r>
            <a:r>
              <a:rPr lang="zh-TW" altLang="en-US" b="1" dirty="0">
                <a:solidFill>
                  <a:srgbClr val="FF0000"/>
                </a:solidFill>
                <a:latin typeface="新細明體" pitchFamily="18" charset="-120"/>
              </a:rPr>
              <a:t>他跟進人員保持聯絡，並定期評估個案進展，確保有關兒童及家庭得到所需服務</a:t>
            </a:r>
          </a:p>
        </p:txBody>
      </p:sp>
      <p:sp>
        <p:nvSpPr>
          <p:cNvPr id="62469" name="Rectangle 3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kumimoji="1" sz="3200" b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 b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 b="1">
                <a:solidFill>
                  <a:schemeClr val="tx1"/>
                </a:solidFill>
                <a:latin typeface="Arial" charset="0"/>
                <a:ea typeface="SimSun" pitchFamily="2" charset="-122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022FDE1-AAAE-47AE-9154-23BCD4CBB405}" type="slidenum">
              <a:rPr lang="en-US" altLang="zh-TW" sz="1400" b="0" smtClean="0">
                <a:solidFill>
                  <a:srgbClr val="000000"/>
                </a:solidFill>
                <a:ea typeface="新細明體" charset="-12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51</a:t>
            </a:fld>
            <a:endParaRPr lang="en-US" altLang="zh-TW" sz="1400" b="0" dirty="0">
              <a:solidFill>
                <a:srgbClr val="000000"/>
              </a:solidFill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595664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3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3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53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3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53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53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3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53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3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3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53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53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53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53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53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  <a:gradFill>
            <a:gsLst>
              <a:gs pos="100000">
                <a:srgbClr val="FFD5BE"/>
              </a:gs>
              <a:gs pos="17000">
                <a:schemeClr val="bg1"/>
              </a:gs>
              <a:gs pos="100000">
                <a:schemeClr val="accent2">
                  <a:tint val="37000"/>
                  <a:satMod val="300000"/>
                </a:schemeClr>
              </a:gs>
              <a:gs pos="74000">
                <a:schemeClr val="accent2">
                  <a:tint val="15000"/>
                  <a:satMod val="350000"/>
                </a:schemeClr>
              </a:gs>
            </a:gsLst>
            <a:lin ang="16200000" scaled="1"/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zh-TW" altLang="en-US" b="1" dirty="0" smtClean="0">
                <a:solidFill>
                  <a:srgbClr val="9900CC"/>
                </a:solidFill>
              </a:rPr>
              <a:t>社署網頁 </a:t>
            </a:r>
            <a:r>
              <a:rPr lang="en-US" altLang="zh-TW" dirty="0" smtClean="0">
                <a:solidFill>
                  <a:srgbClr val="9900CC"/>
                </a:solidFill>
              </a:rPr>
              <a:t>:</a:t>
            </a:r>
          </a:p>
          <a:p>
            <a:pPr marL="0" indent="0">
              <a:buNone/>
            </a:pPr>
            <a:r>
              <a:rPr lang="zh-TW" altLang="en-US" sz="2800" dirty="0" smtClean="0">
                <a:solidFill>
                  <a:srgbClr val="FF0000"/>
                </a:solidFill>
              </a:rPr>
              <a:t>保 </a:t>
            </a:r>
            <a:r>
              <a:rPr lang="zh-TW" altLang="en-US" sz="2800" dirty="0">
                <a:solidFill>
                  <a:srgbClr val="FF0000"/>
                </a:solidFill>
              </a:rPr>
              <a:t>護 家 庭 及 兒 童 服 務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sz="2800" b="1" dirty="0" smtClean="0">
                <a:hlinkClick r:id="rId3"/>
              </a:rPr>
              <a:t>https</a:t>
            </a:r>
            <a:r>
              <a:rPr lang="en-US" altLang="zh-TW" sz="2800" b="1" dirty="0">
                <a:hlinkClick r:id="rId3"/>
              </a:rPr>
              <a:t>://www.swd.gov.hk/tc/index/site_pubsvc/page_family/sub_listofserv/id_familyandc</a:t>
            </a:r>
            <a:r>
              <a:rPr lang="en-US" altLang="zh-TW" sz="2500" b="1" dirty="0" smtClean="0">
                <a:hlinkClick r:id="rId3"/>
              </a:rPr>
              <a:t>/</a:t>
            </a:r>
            <a:endParaRPr lang="en-US" altLang="zh-TW" sz="2500" b="1" dirty="0" smtClean="0"/>
          </a:p>
          <a:p>
            <a:pPr marL="0" indent="0">
              <a:buNone/>
            </a:pPr>
            <a:endParaRPr lang="en-US" altLang="zh-TW" sz="1800" b="1" dirty="0" smtClean="0"/>
          </a:p>
          <a:p>
            <a:pPr marL="0" indent="0">
              <a:buNone/>
            </a:pPr>
            <a:r>
              <a:rPr lang="zh-TW" altLang="en-US" b="1" dirty="0" smtClean="0">
                <a:solidFill>
                  <a:srgbClr val="9900CC"/>
                </a:solidFill>
              </a:rPr>
              <a:t>社署熱線電話</a:t>
            </a:r>
            <a:endParaRPr lang="en-US" altLang="zh-TW" b="1" dirty="0" smtClean="0">
              <a:solidFill>
                <a:srgbClr val="9900CC"/>
              </a:solidFill>
            </a:endParaRPr>
          </a:p>
          <a:p>
            <a:pPr marL="0" indent="0">
              <a:buNone/>
            </a:pPr>
            <a:r>
              <a:rPr lang="en-US" altLang="zh-TW" sz="2800" b="1" dirty="0" smtClean="0"/>
              <a:t>2343</a:t>
            </a:r>
            <a:r>
              <a:rPr lang="zh-TW" altLang="en-US" sz="2800" b="1" dirty="0" smtClean="0"/>
              <a:t> </a:t>
            </a:r>
            <a:r>
              <a:rPr lang="en-US" altLang="zh-TW" sz="2800" b="1" dirty="0" smtClean="0"/>
              <a:t>2255</a:t>
            </a:r>
            <a:endParaRPr lang="zh-HK" altLang="en-US" sz="28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>
                <a:solidFill>
                  <a:srgbClr val="000000"/>
                </a:solidFill>
              </a:rPr>
              <a:pPr>
                <a:defRPr/>
              </a:pPr>
              <a:t>52</a:t>
            </a:fld>
            <a:endParaRPr lang="en-US" altLang="zh-H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7585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6</a:t>
            </a:fld>
            <a:endParaRPr lang="en-US" altLang="zh-HK"/>
          </a:p>
        </p:txBody>
      </p:sp>
      <p:graphicFrame>
        <p:nvGraphicFramePr>
          <p:cNvPr id="6" name="Group 99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991923853"/>
              </p:ext>
            </p:extLst>
          </p:nvPr>
        </p:nvGraphicFramePr>
        <p:xfrm>
          <a:off x="1043608" y="2060848"/>
          <a:ext cx="7490791" cy="4111352"/>
        </p:xfrm>
        <a:graphic>
          <a:graphicData uri="http://schemas.openxmlformats.org/drawingml/2006/table">
            <a:tbl>
              <a:tblPr/>
              <a:tblGrid>
                <a:gridCol w="36737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70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0563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j-ea"/>
                          <a:ea typeface="+mj-ea"/>
                          <a:cs typeface="Times New Roman" pitchFamily="18" charset="0"/>
                        </a:rPr>
                        <a:t>身體虐待</a:t>
                      </a:r>
                      <a:endParaRPr kumimoji="1" lang="zh-TW" alt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35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+mj-ea"/>
                          <a:ea typeface="+mj-ea"/>
                          <a:cs typeface="Times New Roman" pitchFamily="18" charset="0"/>
                        </a:rPr>
                        <a:t>性侵犯</a:t>
                      </a:r>
                      <a:endParaRPr kumimoji="1" lang="zh-TW" alt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5050">
                            <a:alpha val="55000"/>
                          </a:srgbClr>
                        </a:gs>
                        <a:gs pos="100000">
                          <a:srgbClr val="FFFF99">
                            <a:alpha val="85001"/>
                          </a:srgb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549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 pitchFamily="18" charset="0"/>
                        </a:rPr>
                        <a:t>疏忽照顧</a:t>
                      </a:r>
                      <a:endParaRPr kumimoji="1" lang="zh-TW" alt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+mj-ea"/>
                          <a:ea typeface="+mj-ea"/>
                          <a:cs typeface="Times New Roman" pitchFamily="18" charset="0"/>
                        </a:rPr>
                        <a:t>精神虐待</a:t>
                      </a:r>
                      <a:endParaRPr kumimoji="1" lang="zh-TW" altLang="en-US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71000">
                          <a:srgbClr val="CC99FF">
                            <a:alpha val="56000"/>
                          </a:srgbClr>
                        </a:gs>
                        <a:gs pos="100000">
                          <a:srgbClr val="6600CC">
                            <a:alpha val="89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1115616" y="548680"/>
            <a:ext cx="7344816" cy="769441"/>
          </a:xfrm>
          <a:prstGeom prst="rect">
            <a:avLst/>
          </a:prstGeom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lvl="0" algn="ctr"/>
            <a:r>
              <a:rPr lang="zh-TW" altLang="en-US" sz="4400" b="1" dirty="0" smtClean="0">
                <a:latin typeface="+mn-ea"/>
                <a:ea typeface="+mn-ea"/>
                <a:cs typeface="Times New Roman" pitchFamily="18" charset="0"/>
              </a:rPr>
              <a:t>虐待的種類</a:t>
            </a:r>
            <a:endParaRPr lang="zh-TW" altLang="en-US" sz="4400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504144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223686"/>
            <a:ext cx="8229600" cy="1264786"/>
          </a:xfrm>
          <a:pattFill prst="pct50">
            <a:fgClr>
              <a:srgbClr val="92D050"/>
            </a:fgClr>
            <a:bgClr>
              <a:schemeClr val="bg1"/>
            </a:bgClr>
          </a:pattFill>
        </p:spPr>
        <p:txBody>
          <a:bodyPr/>
          <a:lstStyle/>
          <a:p>
            <a:pPr algn="ctr"/>
            <a:r>
              <a:rPr lang="zh-TW" altLang="en-US" b="1" dirty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全港虐待兒童</a:t>
            </a:r>
            <a:r>
              <a:rPr lang="zh-TW" altLang="en-US" b="1" u="sng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新</a:t>
            </a:r>
            <a:r>
              <a:rPr lang="zh-TW" altLang="en-US" b="1" u="sng" dirty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呈</a:t>
            </a:r>
            <a:r>
              <a:rPr lang="zh-TW" altLang="en-US" b="1" u="sng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報</a:t>
            </a:r>
            <a:r>
              <a:rPr lang="zh-TW" altLang="en-US" b="1" dirty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個案</a:t>
            </a:r>
            <a:br>
              <a:rPr lang="zh-TW" altLang="en-US" b="1" dirty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</a:br>
            <a:r>
              <a:rPr lang="zh-TW" altLang="en-US" b="1" dirty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個案性質分類</a:t>
            </a:r>
            <a:endParaRPr lang="en-CA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9645641"/>
              </p:ext>
            </p:extLst>
          </p:nvPr>
        </p:nvGraphicFramePr>
        <p:xfrm>
          <a:off x="457200" y="1844824"/>
          <a:ext cx="8686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81328"/>
            <a:ext cx="5050904" cy="476671"/>
          </a:xfrm>
        </p:spPr>
        <p:txBody>
          <a:bodyPr/>
          <a:lstStyle/>
          <a:p>
            <a:pPr>
              <a:defRPr/>
            </a:pPr>
            <a:r>
              <a:rPr lang="zh-TW" altLang="en-US" sz="1800" dirty="0">
                <a:solidFill>
                  <a:srgbClr val="000000"/>
                </a:solidFill>
                <a:latin typeface="Times New Roman" pitchFamily="18" charset="0"/>
              </a:rPr>
              <a:t>資料來源：社會福利署保護兒童資料系統</a:t>
            </a:r>
          </a:p>
          <a:p>
            <a:pPr>
              <a:defRPr/>
            </a:pPr>
            <a:endParaRPr lang="en-US" altLang="zh-TW" sz="1800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25FDE-BE5A-40DF-B022-E578C276A7C4}" type="slidenum">
              <a:rPr lang="en-US" altLang="zh-HK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altLang="zh-HK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528" y="1488472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</a:pPr>
            <a:r>
              <a:rPr kumimoji="0" lang="zh-TW" altLang="en-US" dirty="0">
                <a:solidFill>
                  <a:srgbClr val="000000"/>
                </a:solidFill>
                <a:latin typeface="Times New Roman" pitchFamily="18" charset="0"/>
                <a:ea typeface="新細明體"/>
              </a:rPr>
              <a:t>個案數目</a:t>
            </a:r>
          </a:p>
        </p:txBody>
      </p:sp>
    </p:spTree>
    <p:extLst>
      <p:ext uri="{BB962C8B-B14F-4D97-AF65-F5344CB8AC3E}">
        <p14:creationId xmlns:p14="http://schemas.microsoft.com/office/powerpoint/2010/main" val="1067974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8</a:t>
            </a:fld>
            <a:endParaRPr lang="en-US" altLang="zh-HK"/>
          </a:p>
        </p:txBody>
      </p:sp>
      <p:graphicFrame>
        <p:nvGraphicFramePr>
          <p:cNvPr id="6" name="Group 99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391514464"/>
              </p:ext>
            </p:extLst>
          </p:nvPr>
        </p:nvGraphicFramePr>
        <p:xfrm>
          <a:off x="838200" y="762001"/>
          <a:ext cx="7696200" cy="5605041"/>
        </p:xfrm>
        <a:graphic>
          <a:graphicData uri="http://schemas.openxmlformats.org/drawingml/2006/table">
            <a:tbl>
              <a:tblPr/>
              <a:tblGrid>
                <a:gridCol w="35897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064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955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4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j-ea"/>
                          <a:ea typeface="+mj-ea"/>
                          <a:cs typeface="Times New Roman" pitchFamily="18" charset="0"/>
                        </a:rPr>
                        <a:t>身體虐待</a:t>
                      </a:r>
                      <a:endParaRPr kumimoji="1" lang="zh-TW" alt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35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</a:t>
                      </a:r>
                      <a:r>
                        <a:rPr lang="zh-TW" altLang="en-US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kumimoji="0" lang="zh-TW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對兒童造成</a:t>
                      </a:r>
                      <a:r>
                        <a:rPr kumimoji="0" lang="zh-TW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身體傷害</a:t>
                      </a:r>
                      <a:r>
                        <a:rPr kumimoji="0" lang="zh-TW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或</a:t>
                      </a:r>
                      <a:r>
                        <a:rPr kumimoji="0" lang="zh-TW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痛苦</a:t>
                      </a:r>
                      <a:endParaRPr kumimoji="0" lang="en-US" altLang="zh-TW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kumimoji="0" lang="en-US" altLang="zh-TW" sz="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r>
                        <a:rPr lang="en-US" altLang="zh-HK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</a:t>
                      </a:r>
                      <a:r>
                        <a:rPr lang="zh-TW" altLang="en-US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kumimoji="0" lang="zh-TW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包括非意外使用暴力、蓄意下毒、使窒息、灼傷、「照顧者假裝兒童生病求醫」等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5050">
                            <a:alpha val="55000"/>
                          </a:srgbClr>
                        </a:gs>
                        <a:gs pos="100000">
                          <a:srgbClr val="FFFF99">
                            <a:alpha val="85001"/>
                          </a:srgb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500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</a:t>
                      </a:r>
                      <a:r>
                        <a:rPr lang="zh-TW" altLang="en-US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kumimoji="0" lang="zh-TW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肯定或合理地懷疑這些傷害</a:t>
                      </a:r>
                      <a:r>
                        <a:rPr kumimoji="0" lang="zh-TW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  <a:cs typeface="+mn-cs"/>
                        </a:rPr>
                        <a:t>並非意外造成</a:t>
                      </a:r>
                      <a:endParaRPr kumimoji="0" lang="zh-TW" altLang="en-U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71000">
                          <a:srgbClr val="CC99FF">
                            <a:alpha val="56000"/>
                          </a:srgbClr>
                        </a:gs>
                        <a:gs pos="100000">
                          <a:srgbClr val="6600CC">
                            <a:alpha val="89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1405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9E152-333F-4C78-BEC9-8EBF792C7ED1}" type="slidenum">
              <a:rPr lang="en-US" altLang="zh-HK" smtClean="0"/>
              <a:pPr>
                <a:defRPr/>
              </a:pPr>
              <a:t>9</a:t>
            </a:fld>
            <a:endParaRPr lang="en-US" altLang="zh-HK"/>
          </a:p>
        </p:txBody>
      </p:sp>
      <p:graphicFrame>
        <p:nvGraphicFramePr>
          <p:cNvPr id="6" name="Group 99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971708271"/>
              </p:ext>
            </p:extLst>
          </p:nvPr>
        </p:nvGraphicFramePr>
        <p:xfrm>
          <a:off x="838200" y="476672"/>
          <a:ext cx="7696200" cy="6128012"/>
        </p:xfrm>
        <a:graphic>
          <a:graphicData uri="http://schemas.openxmlformats.org/drawingml/2006/table">
            <a:tbl>
              <a:tblPr/>
              <a:tblGrid>
                <a:gridCol w="38481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481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2845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2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</a:t>
                      </a:r>
                      <a:r>
                        <a:rPr lang="zh-TW" altLang="en-US" sz="2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lang="zh-TW" altLang="en-US" sz="2600" b="1" dirty="0" smtClean="0">
                          <a:solidFill>
                            <a:schemeClr val="tx1"/>
                          </a:solidFill>
                          <a:latin typeface="標楷體" pitchFamily="65" charset="-120"/>
                        </a:rPr>
                        <a:t>牽涉兒童的</a:t>
                      </a:r>
                      <a:r>
                        <a:rPr lang="zh-TW" altLang="en-US" sz="2600" b="1" u="none" dirty="0" smtClean="0">
                          <a:solidFill>
                            <a:srgbClr val="FF0000"/>
                          </a:solidFill>
                          <a:latin typeface="標楷體" pitchFamily="65" charset="-120"/>
                        </a:rPr>
                        <a:t>非法性活動</a:t>
                      </a:r>
                      <a:r>
                        <a:rPr lang="zh-TW" altLang="en-US" sz="2600" b="1" u="none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TW" sz="2600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</a:rPr>
                        <a:t>(</a:t>
                      </a:r>
                      <a:r>
                        <a:rPr lang="zh-TW" altLang="en-US" sz="2600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</a:rPr>
                        <a:t>如強姦、口交</a:t>
                      </a:r>
                      <a:r>
                        <a:rPr lang="en-US" altLang="zh-TW" sz="2600" b="1" u="none" dirty="0" smtClean="0">
                          <a:solidFill>
                            <a:schemeClr val="tx1"/>
                          </a:solidFill>
                          <a:latin typeface="標楷體" pitchFamily="65" charset="-12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800" b="1" u="none" dirty="0" smtClean="0">
                        <a:solidFill>
                          <a:schemeClr val="tx1"/>
                        </a:solidFill>
                        <a:latin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2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</a:t>
                      </a:r>
                      <a:r>
                        <a:rPr lang="zh-TW" altLang="en-US" sz="2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lang="zh-TW" altLang="en-US" sz="2600" b="1" kern="120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+mn-ea"/>
                          <a:cs typeface="+mn-cs"/>
                        </a:rPr>
                        <a:t>直接或間接</a:t>
                      </a:r>
                      <a:r>
                        <a:rPr lang="zh-TW" altLang="en-US" sz="2600" b="1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+mn-ea"/>
                          <a:cs typeface="+mn-cs"/>
                        </a:rPr>
                        <a:t>作出性利用或侵犯</a:t>
                      </a:r>
                      <a:r>
                        <a:rPr lang="en-US" altLang="zh-TW" sz="2600" b="1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2600" b="1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+mn-ea"/>
                          <a:cs typeface="+mn-cs"/>
                        </a:rPr>
                        <a:t>例如製作色情物品</a:t>
                      </a:r>
                      <a:r>
                        <a:rPr lang="en-US" altLang="zh-TW" sz="2600" b="1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+mn-ea"/>
                          <a:cs typeface="+mn-cs"/>
                        </a:rPr>
                        <a:t>)</a:t>
                      </a:r>
                      <a:endParaRPr lang="en-US" altLang="zh-TW" sz="2600" b="1" u="none" dirty="0" smtClean="0">
                        <a:solidFill>
                          <a:schemeClr val="tx1"/>
                        </a:solidFill>
                        <a:latin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/>
                        <a:buNone/>
                        <a:tabLst/>
                        <a:defRPr/>
                      </a:pPr>
                      <a:endParaRPr lang="en-US" altLang="zh-TW" sz="1200" b="1" u="none" dirty="0" smtClean="0">
                        <a:solidFill>
                          <a:schemeClr val="tx1"/>
                        </a:solidFill>
                        <a:latin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2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</a:t>
                      </a:r>
                      <a:r>
                        <a:rPr lang="zh-TW" altLang="en-US" sz="2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lang="zh-TW" altLang="en-US" sz="2600" b="1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+mn-ea"/>
                          <a:cs typeface="+mn-cs"/>
                        </a:rPr>
                        <a:t>侵犯者可以是</a:t>
                      </a:r>
                      <a:r>
                        <a:rPr lang="zh-TW" altLang="en-US" sz="2600" b="1" kern="120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+mn-ea"/>
                          <a:cs typeface="+mn-cs"/>
                        </a:rPr>
                        <a:t>其他成年人</a:t>
                      </a:r>
                      <a:r>
                        <a:rPr lang="zh-TW" altLang="en-US" sz="2600" b="1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+mn-ea"/>
                          <a:cs typeface="+mn-cs"/>
                        </a:rPr>
                        <a:t>、</a:t>
                      </a:r>
                      <a:r>
                        <a:rPr lang="zh-TW" altLang="en-US" sz="2600" b="1" kern="120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+mn-ea"/>
                          <a:cs typeface="+mn-cs"/>
                        </a:rPr>
                        <a:t>陌生人</a:t>
                      </a:r>
                      <a:r>
                        <a:rPr lang="zh-TW" altLang="en-US" sz="2600" b="1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+mn-ea"/>
                          <a:cs typeface="+mn-cs"/>
                        </a:rPr>
                        <a:t>甚或</a:t>
                      </a:r>
                      <a:r>
                        <a:rPr lang="zh-TW" altLang="en-US" sz="2600" b="1" kern="120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+mn-ea"/>
                          <a:cs typeface="+mn-cs"/>
                        </a:rPr>
                        <a:t>其他兒童</a:t>
                      </a:r>
                      <a:endParaRPr lang="en-US" altLang="zh-TW" sz="2600" b="1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800" b="1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135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4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+mj-ea"/>
                          <a:ea typeface="+mj-ea"/>
                          <a:cs typeface="Times New Roman" pitchFamily="18" charset="0"/>
                        </a:rPr>
                        <a:t>性侵犯</a:t>
                      </a:r>
                      <a:endParaRPr kumimoji="1" lang="zh-TW" altLang="en-US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5050">
                            <a:alpha val="55000"/>
                          </a:srgbClr>
                        </a:gs>
                        <a:gs pos="100000">
                          <a:srgbClr val="FFFF99">
                            <a:alpha val="85001"/>
                          </a:srgb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361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</a:t>
                      </a: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lang="zh-TW" altLang="en-US" sz="2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兒童不能作出</a:t>
                      </a:r>
                      <a:r>
                        <a:rPr lang="zh-TW" altLang="en-US" sz="26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知情同意</a:t>
                      </a:r>
                      <a:r>
                        <a:rPr lang="zh-TW" altLang="en-US" sz="2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的性活動</a:t>
                      </a:r>
                      <a:endParaRPr lang="en-US" altLang="zh-TW" sz="2600" b="1" kern="1200" dirty="0" smtClean="0"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+mn-ea"/>
                        <a:cs typeface="+mn-cs"/>
                        <a:sym typeface="Wingding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200" b="1" dirty="0" smtClean="0">
                        <a:solidFill>
                          <a:schemeClr val="tx1"/>
                        </a:solidFill>
                        <a:latin typeface="標楷體" pitchFamily="65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HK" sz="2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</a:t>
                      </a:r>
                      <a:r>
                        <a:rPr lang="zh-TW" altLang="en-US" sz="2600" b="1" kern="12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+mn-ea"/>
                          <a:cs typeface="+mn-cs"/>
                        </a:rPr>
                        <a:t>以獎賞或其他方式引誘兒童加以侵犯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800" b="1" kern="12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73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zh-HK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Wingding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HK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</a:t>
                      </a:r>
                      <a:r>
                        <a:rPr lang="zh-TW" altLang="en-US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</a:t>
                      </a:r>
                      <a:r>
                        <a:rPr lang="zh-TW" altLang="en-US" sz="2600" b="1" dirty="0" smtClean="0">
                          <a:solidFill>
                            <a:srgbClr val="FF0000"/>
                          </a:solidFill>
                          <a:latin typeface="標楷體" pitchFamily="65" charset="-120"/>
                        </a:rPr>
                        <a:t>有異於隨便的性關係</a:t>
                      </a:r>
                      <a:r>
                        <a:rPr lang="en-US" altLang="zh-TW" sz="2600" b="1" dirty="0" smtClean="0">
                          <a:solidFill>
                            <a:schemeClr val="tx1"/>
                          </a:solidFill>
                          <a:latin typeface="標楷體" pitchFamily="65" charset="-120"/>
                        </a:rPr>
                        <a:t>(</a:t>
                      </a:r>
                      <a:r>
                        <a:rPr lang="zh-TW" altLang="en-US" sz="2600" b="1" dirty="0" smtClean="0">
                          <a:solidFill>
                            <a:schemeClr val="tx1"/>
                          </a:solidFill>
                          <a:latin typeface="標楷體" pitchFamily="65" charset="-120"/>
                        </a:rPr>
                        <a:t>不涉及一方對另一方性方面的利用</a:t>
                      </a:r>
                      <a:r>
                        <a:rPr lang="en-US" altLang="zh-TW" sz="2600" b="1" dirty="0" smtClean="0">
                          <a:solidFill>
                            <a:schemeClr val="tx1"/>
                          </a:solidFill>
                          <a:latin typeface="標楷體" pitchFamily="65" charset="-120"/>
                        </a:rPr>
                        <a:t>)</a:t>
                      </a:r>
                      <a:endParaRPr kumimoji="1" lang="zh-TW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71000">
                          <a:srgbClr val="CC99FF">
                            <a:alpha val="56000"/>
                          </a:srgbClr>
                        </a:gs>
                        <a:gs pos="100000">
                          <a:srgbClr val="6600CC">
                            <a:alpha val="89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67207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預設簡報設計">
  <a:themeElements>
    <a:clrScheme name="1_預設簡報設計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黑領帶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A140405B7A4D4DB671BC55BC966BAA" ma:contentTypeVersion="0" ma:contentTypeDescription="Create a new document." ma:contentTypeScope="" ma:versionID="f7e5ee24bc16741a6ac306dc8bf1832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5C47D7-7CCE-4A26-9B7D-DC13CFB760C6}">
  <ds:schemaRefs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07B2BA4-C946-4F36-A553-17FAAAEFE5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3A0996-1A7D-411D-9067-F105A50624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17105</TotalTime>
  <Words>2223</Words>
  <Application>Microsoft Office PowerPoint</Application>
  <PresentationFormat>如螢幕大小 (4:3)</PresentationFormat>
  <Paragraphs>545</Paragraphs>
  <Slides>52</Slides>
  <Notes>42</Notes>
  <HiddenSlides>0</HiddenSlides>
  <MMClips>0</MMClips>
  <ScaleCrop>false</ScaleCrop>
  <HeadingPairs>
    <vt:vector size="6" baseType="variant">
      <vt:variant>
        <vt:lpstr>使用字型</vt:lpstr>
      </vt:variant>
      <vt:variant>
        <vt:i4>13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52</vt:i4>
      </vt:variant>
    </vt:vector>
  </HeadingPairs>
  <TitlesOfParts>
    <vt:vector size="67" baseType="lpstr">
      <vt:lpstr>Arial Unicode MS</vt:lpstr>
      <vt:lpstr>SimSun</vt:lpstr>
      <vt:lpstr>华文楷体</vt:lpstr>
      <vt:lpstr>仿宋</vt:lpstr>
      <vt:lpstr>新細明體</vt:lpstr>
      <vt:lpstr>標楷體</vt:lpstr>
      <vt:lpstr>Arial</vt:lpstr>
      <vt:lpstr>Calibri</vt:lpstr>
      <vt:lpstr>Candara</vt:lpstr>
      <vt:lpstr>Garamond</vt:lpstr>
      <vt:lpstr>Times New Roman</vt:lpstr>
      <vt:lpstr>Wingdings</vt:lpstr>
      <vt:lpstr>Wingdings 3</vt:lpstr>
      <vt:lpstr>1_預設簡報設計</vt:lpstr>
      <vt:lpstr>2_預設簡報設計</vt:lpstr>
      <vt:lpstr>及早識別及處理 懷疑虐待兒童個案</vt:lpstr>
      <vt:lpstr>處理虐待兒童問題的策略</vt:lpstr>
      <vt:lpstr>處理虐待兒童個案程序指引 (2015年修訂版)</vt:lpstr>
      <vt:lpstr>虐待兒童的定義</vt:lpstr>
      <vt:lpstr>虐待兒童的定義</vt:lpstr>
      <vt:lpstr>PowerPoint 簡報</vt:lpstr>
      <vt:lpstr>全港虐待兒童新呈報個案 個案性質分類</vt:lpstr>
      <vt:lpstr>PowerPoint 簡報</vt:lpstr>
      <vt:lpstr>PowerPoint 簡報</vt:lpstr>
      <vt:lpstr>PowerPoint 簡報</vt:lpstr>
      <vt:lpstr>PowerPoint 簡報</vt:lpstr>
      <vt:lpstr>多專業協作處理懷疑虐兒個案</vt:lpstr>
      <vt:lpstr>識別可能受虐待的兒童</vt:lpstr>
      <vt:lpstr>有較大機會發生虐兒問題的家庭</vt:lpstr>
      <vt:lpstr>PowerPoint 簡報</vt:lpstr>
      <vt:lpstr>PowerPoint 簡報</vt:lpstr>
      <vt:lpstr>PowerPoint 簡報</vt:lpstr>
      <vt:lpstr>PowerPoint 簡報</vt:lpstr>
      <vt:lpstr>PowerPoint 簡報</vt:lpstr>
      <vt:lpstr>   識別可能受虐待的兒童</vt:lpstr>
      <vt:lpstr>兒童遭身體虐待的表徵</vt:lpstr>
      <vt:lpstr>兒童遭性侵犯的表徵</vt:lpstr>
      <vt:lpstr>兒童遭性侵犯的表徵</vt:lpstr>
      <vt:lpstr>兒童遭性侵犯的表徵</vt:lpstr>
      <vt:lpstr>兒童遭性侵犯的表徵</vt:lpstr>
      <vt:lpstr>兒童遭疏忽照顧的表徵</vt:lpstr>
      <vt:lpstr>兒童遭疏忽照顧的表徵</vt:lpstr>
      <vt:lpstr>獨留在家是否疏忽照顧?</vt:lpstr>
      <vt:lpstr>兒童遭精神虐待的表徵</vt:lpstr>
      <vt:lpstr>兒童遭精神虐待的表徵</vt:lpstr>
      <vt:lpstr>兒童遭精神虐待的表徵</vt:lpstr>
      <vt:lpstr>其他考慮</vt:lpstr>
      <vt:lpstr>PowerPoint 簡報</vt:lpstr>
      <vt:lpstr>初步評估個案</vt:lpstr>
      <vt:lpstr>負責評估的工作人員</vt:lpstr>
      <vt:lpstr>其他機構工作人員／專業人士</vt:lpstr>
      <vt:lpstr>     為評估個案搜集資料</vt:lpstr>
      <vt:lpstr>為評估個案搜集資料</vt:lpstr>
      <vt:lpstr>     為評估個案搜集資料</vt:lpstr>
      <vt:lpstr>為評估個案搜集資料</vt:lpstr>
      <vt:lpstr>注意事項</vt:lpstr>
      <vt:lpstr> 是否需要即時採取行動保護兒童? </vt:lpstr>
      <vt:lpstr>支援家庭的福利服務</vt:lpstr>
      <vt:lpstr>PowerPoint 簡報</vt:lpstr>
      <vt:lpstr>PowerPoint 簡報</vt:lpstr>
      <vt:lpstr>PowerPoint 簡報</vt:lpstr>
      <vt:lpstr>保護兒童的危機評估及安全決策 危機評估－保障兒童安全</vt:lpstr>
      <vt:lpstr>危機評估－持續保障兒童安全</vt:lpstr>
      <vt:lpstr>PowerPoint 簡報</vt:lpstr>
      <vt:lpstr>會議成員</vt:lpstr>
      <vt:lpstr>跟進個案</vt:lpstr>
      <vt:lpstr>PowerPoint 簡報</vt:lpstr>
    </vt:vector>
  </TitlesOfParts>
  <Company>Social Welfare Department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chanmanlok</dc:creator>
  <cp:keywords>student guidance personnel; initial assessment; identification; Child protection; indicator</cp:keywords>
  <cp:lastModifiedBy>TSE, Ngar-yee Ivy</cp:lastModifiedBy>
  <cp:revision>847</cp:revision>
  <cp:lastPrinted>2018-10-11T04:20:23Z</cp:lastPrinted>
  <dcterms:created xsi:type="dcterms:W3CDTF">2005-12-20T04:07:20Z</dcterms:created>
  <dcterms:modified xsi:type="dcterms:W3CDTF">2019-02-15T06:23:33Z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0x01010026A140405B7A4D4DB671BC55BC966BAA</vt:lpwstr>
  </property>
  <property fmtid="{D5CDD505-2E9C-101B-9397-08002B2CF9AE}" pid="3" name="TaxKeyword">
    <vt:lpwstr>1368;#Child protection|7b958b01-d94e-42ce-92d6-e309d6ce4c94;#1544;#identification|f4afa135-1959-4ec0-9646-7c3a41a0f45d;#1545;#indicator|06574a7f-3cfe-4c64-86bc-7e0470f2971d;#1546;#initial assessment|793c3d0d-0d83-4b1b-93d8-70d0d9ddd3ce;#1547;#student guid</vt:lpwstr>
  </property>
  <property fmtid="{D5CDD505-2E9C-101B-9397-08002B2CF9AE}" pid="4" name="Taxonomy0">
    <vt:lpwstr>745;#Child Abuse|50f33168-84b7-4281-8359-de36bb6923dd</vt:lpwstr>
  </property>
</Properties>
</file>