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0" r:id="rId6"/>
    <p:sldId id="258" r:id="rId7"/>
    <p:sldId id="275" r:id="rId8"/>
    <p:sldId id="266" r:id="rId9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0066"/>
    <a:srgbClr val="9933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22" autoAdjust="0"/>
  </p:normalViewPr>
  <p:slideViewPr>
    <p:cSldViewPr>
      <p:cViewPr varScale="1">
        <p:scale>
          <a:sx n="79" d="100"/>
          <a:sy n="79" d="100"/>
        </p:scale>
        <p:origin x="12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95D259B2-D405-4234-851A-C42FAF4D1A0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EBFD6CB0-3116-4EFC-8406-D750AE6918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818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AECCF02A-33FB-49AC-A1D3-05009B2C0D59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31CC94E8-561C-45AB-A02C-5DEB3A535B0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56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C94E8-561C-45AB-A02C-5DEB3A535B05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97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C94E8-561C-45AB-A02C-5DEB3A535B05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019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E685A3-2880-498F-BDD1-E9EEFAA9CFC2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2204865"/>
            <a:ext cx="7416824" cy="2197460"/>
          </a:xfrm>
        </p:spPr>
        <p:txBody>
          <a:bodyPr>
            <a:noAutofit/>
          </a:bodyPr>
          <a:lstStyle/>
          <a:p>
            <a:pPr algn="ctr"/>
            <a:r>
              <a:rPr lang="zh-TW" altLang="zh-HK" sz="4400" dirty="0">
                <a:latin typeface="+mn-ea"/>
                <a:ea typeface="+mn-ea"/>
              </a:rPr>
              <a:t>「</a:t>
            </a:r>
            <a:r>
              <a:rPr lang="zh-TW" altLang="en-US" sz="4400" dirty="0">
                <a:latin typeface="+mn-ea"/>
                <a:ea typeface="+mn-ea"/>
              </a:rPr>
              <a:t>識別、預防及處理</a:t>
            </a:r>
            <a:r>
              <a:rPr lang="en-US" altLang="zh-TW" sz="4400" dirty="0">
                <a:latin typeface="+mn-ea"/>
                <a:ea typeface="+mn-ea"/>
              </a:rPr>
              <a:t/>
            </a:r>
            <a:br>
              <a:rPr lang="en-US" altLang="zh-TW" sz="4400" dirty="0">
                <a:latin typeface="+mn-ea"/>
                <a:ea typeface="+mn-ea"/>
              </a:rPr>
            </a:br>
            <a:r>
              <a:rPr lang="zh-TW" altLang="en-US" sz="4400" dirty="0">
                <a:latin typeface="+mn-ea"/>
                <a:ea typeface="+mn-ea"/>
              </a:rPr>
              <a:t>懷疑虐待兒童個案</a:t>
            </a:r>
            <a:r>
              <a:rPr lang="zh-TW" altLang="zh-HK" sz="4400" dirty="0">
                <a:latin typeface="+mn-ea"/>
                <a:ea typeface="+mn-ea"/>
              </a:rPr>
              <a:t>」</a:t>
            </a:r>
            <a:r>
              <a:rPr lang="zh-TW" altLang="en-US" sz="4400" dirty="0">
                <a:latin typeface="+mn-ea"/>
                <a:ea typeface="+mn-ea"/>
              </a:rPr>
              <a:t>研討會</a:t>
            </a:r>
            <a:r>
              <a:rPr lang="en-US" altLang="zh-TW" sz="4400" dirty="0">
                <a:latin typeface="+mn-ea"/>
                <a:ea typeface="+mn-ea"/>
              </a:rPr>
              <a:t/>
            </a:r>
            <a:br>
              <a:rPr lang="en-US" altLang="zh-TW" sz="4400" dirty="0">
                <a:latin typeface="+mn-ea"/>
                <a:ea typeface="+mn-ea"/>
              </a:rPr>
            </a:br>
            <a:r>
              <a:rPr lang="en-US" altLang="zh-TW" sz="4400" dirty="0" err="1">
                <a:latin typeface="+mn-ea"/>
                <a:ea typeface="+mn-ea"/>
              </a:rPr>
              <a:t>個案分享</a:t>
            </a:r>
            <a:endParaRPr lang="zh-HK" altLang="en-US" sz="4400" dirty="0">
              <a:latin typeface="+mn-ea"/>
              <a:ea typeface="+mn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220072" y="537321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HK" altLang="en-US" dirty="0" smtClean="0"/>
              <a:t>劉</a:t>
            </a:r>
            <a:r>
              <a:rPr lang="zh-TW" altLang="en-US" dirty="0" smtClean="0"/>
              <a:t>浩然先</a:t>
            </a:r>
            <a:r>
              <a:rPr lang="zh-TW" altLang="en-US" dirty="0"/>
              <a:t>生</a:t>
            </a:r>
            <a:endParaRPr lang="en-US" altLang="zh-HK" dirty="0"/>
          </a:p>
          <a:p>
            <a:r>
              <a:rPr lang="zh-HK" altLang="en-US" dirty="0"/>
              <a:t>香港聖公會小學輔導服務處</a:t>
            </a:r>
          </a:p>
        </p:txBody>
      </p:sp>
    </p:spTree>
    <p:extLst>
      <p:ext uri="{BB962C8B-B14F-4D97-AF65-F5344CB8AC3E}">
        <p14:creationId xmlns:p14="http://schemas.microsoft.com/office/powerpoint/2010/main" val="2198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3883840"/>
            <a:ext cx="7787208" cy="1705400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識別及持續監察</a:t>
            </a:r>
            <a:endParaRPr lang="en-US" altLang="zh-TW" sz="3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辨識</a:t>
            </a: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及支援具虐兒危機</a:t>
            </a:r>
            <a:r>
              <a:rPr lang="zh-TW" altLang="en-US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個案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1520" y="260648"/>
            <a:ext cx="8568952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教師與社工在懷疑虐兒個案中的合作</a:t>
            </a:r>
            <a:endParaRPr lang="zh-HK" altLang="en-US" sz="4000" b="1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9600" y="1227928"/>
            <a:ext cx="7787208" cy="271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>
              <a:spcBef>
                <a:spcPts val="3000"/>
              </a:spcBef>
            </a:pPr>
            <a:r>
              <a:rPr lang="zh-TW" altLang="en-US" sz="3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學校的預防工作</a:t>
            </a:r>
            <a:endParaRPr lang="en-US" altLang="zh-TW" sz="3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敏銳學生的需要</a:t>
            </a:r>
            <a:r>
              <a:rPr lang="en-US" altLang="zh-TW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 / </a:t>
            </a:r>
            <a:r>
              <a:rPr lang="zh-TW" altLang="en-US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危機程度</a:t>
            </a:r>
            <a:endParaRPr lang="en-US" altLang="zh-TW" sz="33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感染教師以同理心對待學生</a:t>
            </a:r>
            <a:endParaRPr lang="en-US" altLang="zh-TW" sz="33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27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442913" lvl="0" indent="-442913">
              <a:spcBef>
                <a:spcPts val="2400"/>
              </a:spcBef>
            </a:pPr>
            <a:r>
              <a:rPr lang="zh-TW" altLang="en-US" sz="34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教師及社工在不同階段的配合</a:t>
            </a:r>
            <a:endParaRPr lang="en-US" altLang="zh-TW" sz="34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留意學生的異樣情緒</a:t>
            </a: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/</a:t>
            </a:r>
            <a:r>
              <a:rPr lang="en-US" altLang="zh-TW" sz="3100" b="1" dirty="0" err="1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行為</a:t>
            </a: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/</a:t>
            </a:r>
            <a:r>
              <a:rPr lang="en-US" altLang="zh-TW" sz="3100" b="1" dirty="0" err="1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社交表現</a:t>
            </a: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了解學生的家庭背景</a:t>
            </a: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熟識</a:t>
            </a: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學生的個性特質和</a:t>
            </a:r>
            <a:r>
              <a:rPr lang="zh-TW" altLang="en-US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表現</a:t>
            </a: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7544" y="1340768"/>
            <a:ext cx="8229600" cy="525658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442913">
              <a:spcBef>
                <a:spcPts val="2400"/>
              </a:spcBef>
            </a:pPr>
            <a:r>
              <a:rPr lang="en-US" altLang="zh-TW" sz="3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 </a:t>
            </a:r>
          </a:p>
          <a:p>
            <a:pPr marL="808673" lvl="1" indent="-442913">
              <a:spcBef>
                <a:spcPts val="2400"/>
              </a:spcBef>
            </a:pP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在課堂鬧情緒、與同學關係不和</a:t>
            </a: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單親、有經濟需要、照顧角色錯配、欠支援</a:t>
            </a: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陪同學生見警察，錄口供給予資料</a:t>
            </a: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Autofit/>
          </a:bodyPr>
          <a:lstStyle/>
          <a:p>
            <a:pPr lvl="0"/>
            <a:r>
              <a:rPr lang="zh-TW" altLang="en-US" sz="4000" b="1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教師</a:t>
            </a:r>
            <a:r>
              <a:rPr lang="zh-TW" altLang="en-US" sz="40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與社工在懷疑虐兒個案</a:t>
            </a:r>
            <a:r>
              <a:rPr lang="zh-TW" altLang="en-US" sz="4000" b="1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中的合作</a:t>
            </a:r>
            <a:endParaRPr lang="zh-HK" altLang="en-US" sz="4000" b="1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3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>
          <a:xfrm>
            <a:off x="395536" y="1340768"/>
            <a:ext cx="7848872" cy="367240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442913">
              <a:spcBef>
                <a:spcPts val="2400"/>
              </a:spcBef>
              <a:buSzPct val="70000"/>
              <a:buFont typeface="Wingdings"/>
              <a:buChar char=""/>
            </a:pPr>
            <a:r>
              <a:rPr lang="zh-TW" altLang="en-US" sz="3400" b="1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教師及社工在不同階段的</a:t>
            </a:r>
            <a:r>
              <a:rPr lang="zh-TW" altLang="en-US" sz="34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配合</a:t>
            </a:r>
            <a:endParaRPr lang="en-US" altLang="zh-TW" sz="34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與家長保持良好的溝通協作</a:t>
            </a: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關係</a:t>
            </a:r>
            <a: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</a:p>
          <a:p>
            <a:pPr marL="808673" lvl="1" indent="-442913">
              <a:spcBef>
                <a:spcPts val="2400"/>
              </a:spcBef>
            </a:pP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緊密與訓</a:t>
            </a: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輔</a:t>
            </a: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組</a:t>
            </a: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組員</a:t>
            </a: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交流協作</a:t>
            </a:r>
            <a: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</a:t>
            </a:r>
          </a:p>
          <a:p>
            <a:pPr marL="442913" indent="-442913">
              <a:spcBef>
                <a:spcPts val="2400"/>
              </a:spcBef>
            </a:pPr>
            <a:endParaRPr lang="en-US" altLang="zh-TW" sz="34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1520" y="260648"/>
            <a:ext cx="8568952" cy="72008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教師與社工在懷疑虐兒個案中的合作</a:t>
            </a:r>
            <a:endParaRPr lang="zh-HK" altLang="en-US" sz="4000" b="1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340768"/>
            <a:ext cx="7848872" cy="367240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442913">
              <a:spcBef>
                <a:spcPts val="2400"/>
              </a:spcBef>
              <a:buSzPct val="70000"/>
              <a:buFont typeface="Wingdings"/>
              <a:buChar char=""/>
            </a:pPr>
            <a:r>
              <a:rPr lang="en-US" altLang="zh-TW" sz="3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 </a:t>
            </a:r>
          </a:p>
          <a:p>
            <a:pPr marL="808673" lvl="1" indent="-442913">
              <a:spcBef>
                <a:spcPts val="2400"/>
              </a:spcBef>
            </a:pP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以不同形式邀請家長到校見面</a:t>
            </a: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/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聯絡</a:t>
            </a: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</a:br>
            <a:r>
              <a:rPr lang="en-US" altLang="zh-TW" sz="2800" b="1" dirty="0" smtClean="0">
                <a:solidFill>
                  <a:srgbClr val="CC00CC"/>
                </a:solidFill>
                <a:latin typeface="+mn-ea"/>
              </a:rPr>
              <a:t>- </a:t>
            </a:r>
            <a:r>
              <a:rPr lang="zh-TW" altLang="en-US" sz="2800" b="1" dirty="0" smtClean="0">
                <a:solidFill>
                  <a:srgbClr val="CC00CC"/>
                </a:solidFill>
                <a:latin typeface="+mn-ea"/>
              </a:rPr>
              <a:t>告知學校社工學生的表現</a:t>
            </a:r>
            <a:endParaRPr lang="en-US" altLang="zh-TW" sz="2800" b="1" dirty="0" smtClean="0">
              <a:solidFill>
                <a:srgbClr val="CC00CC"/>
              </a:solidFill>
              <a:latin typeface="+mn-ea"/>
            </a:endParaRPr>
          </a:p>
          <a:p>
            <a:pPr marL="442913" indent="-442913">
              <a:spcBef>
                <a:spcPts val="2400"/>
              </a:spcBef>
            </a:pPr>
            <a:endParaRPr lang="en-US" altLang="zh-TW" sz="34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56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危機過後</a:t>
            </a:r>
            <a:r>
              <a:rPr lang="en-US" altLang="zh-TW" sz="48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...</a:t>
            </a:r>
            <a:endParaRPr lang="zh-HK" altLang="en-US" sz="4800" b="1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147248" cy="4896544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教師協助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學生復</a:t>
            </a: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課後的適應、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重上學習軌道</a:t>
            </a: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協助</a:t>
            </a: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學生盡量</a:t>
            </a: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回復合理、平常的生活</a:t>
            </a:r>
            <a:endParaRPr lang="en-US" altLang="zh-TW" sz="30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多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專業協作交流，促進家庭復</a:t>
            </a: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和</a:t>
            </a: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8522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2E7DB-A6AE-4426-9B41-F7E6B18C9B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10C1C5-A772-4D42-9D3C-E259E5E866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686F09-11E7-4F68-B22A-440941075362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1171</TotalTime>
  <Words>146</Words>
  <Application>Microsoft Office PowerPoint</Application>
  <PresentationFormat>如螢幕大小 (4:3)</PresentationFormat>
  <Paragraphs>31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Calibri</vt:lpstr>
      <vt:lpstr>Century Schoolbook</vt:lpstr>
      <vt:lpstr>Wingdings</vt:lpstr>
      <vt:lpstr>Wingdings 2</vt:lpstr>
      <vt:lpstr>壁窗</vt:lpstr>
      <vt:lpstr>「識別、預防及處理 懷疑虐待兒童個案」研討會 個案分享</vt:lpstr>
      <vt:lpstr>PowerPoint 簡報</vt:lpstr>
      <vt:lpstr>教師與社工在懷疑虐兒個案中的合作</vt:lpstr>
      <vt:lpstr>PowerPoint 簡報</vt:lpstr>
      <vt:lpstr>危機過後...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「自理學習小挑戰」 校本輔導活動</dc:title>
  <dc:creator>雷芷晴</dc:creator>
  <cp:lastModifiedBy>TSE, Ngar-yee Ivy</cp:lastModifiedBy>
  <cp:revision>104</cp:revision>
  <cp:lastPrinted>2019-01-07T01:49:14Z</cp:lastPrinted>
  <dcterms:created xsi:type="dcterms:W3CDTF">2018-10-02T05:52:29Z</dcterms:created>
  <dcterms:modified xsi:type="dcterms:W3CDTF">2019-02-15T06:29:22Z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