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4"/>
  </p:sldMasterIdLst>
  <p:notesMasterIdLst>
    <p:notesMasterId r:id="rId44"/>
  </p:notesMasterIdLst>
  <p:handoutMasterIdLst>
    <p:handoutMasterId r:id="rId45"/>
  </p:handoutMasterIdLst>
  <p:sldIdLst>
    <p:sldId id="256" r:id="rId5"/>
    <p:sldId id="258" r:id="rId6"/>
    <p:sldId id="339" r:id="rId7"/>
    <p:sldId id="317" r:id="rId8"/>
    <p:sldId id="332" r:id="rId9"/>
    <p:sldId id="349" r:id="rId10"/>
    <p:sldId id="322" r:id="rId11"/>
    <p:sldId id="324" r:id="rId12"/>
    <p:sldId id="334" r:id="rId13"/>
    <p:sldId id="354" r:id="rId14"/>
    <p:sldId id="333" r:id="rId15"/>
    <p:sldId id="325" r:id="rId16"/>
    <p:sldId id="342" r:id="rId17"/>
    <p:sldId id="326" r:id="rId18"/>
    <p:sldId id="316" r:id="rId19"/>
    <p:sldId id="320" r:id="rId20"/>
    <p:sldId id="353" r:id="rId21"/>
    <p:sldId id="321" r:id="rId22"/>
    <p:sldId id="341" r:id="rId23"/>
    <p:sldId id="355" r:id="rId24"/>
    <p:sldId id="337" r:id="rId25"/>
    <p:sldId id="338" r:id="rId26"/>
    <p:sldId id="305" r:id="rId27"/>
    <p:sldId id="346" r:id="rId28"/>
    <p:sldId id="347" r:id="rId29"/>
    <p:sldId id="293" r:id="rId30"/>
    <p:sldId id="292" r:id="rId31"/>
    <p:sldId id="298" r:id="rId32"/>
    <p:sldId id="296" r:id="rId33"/>
    <p:sldId id="300" r:id="rId34"/>
    <p:sldId id="297" r:id="rId35"/>
    <p:sldId id="299" r:id="rId36"/>
    <p:sldId id="301" r:id="rId37"/>
    <p:sldId id="330" r:id="rId38"/>
    <p:sldId id="310" r:id="rId39"/>
    <p:sldId id="272" r:id="rId40"/>
    <p:sldId id="278" r:id="rId41"/>
    <p:sldId id="351" r:id="rId42"/>
    <p:sldId id="289" r:id="rId43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 autoAdjust="0"/>
  </p:normalViewPr>
  <p:slideViewPr>
    <p:cSldViewPr>
      <p:cViewPr varScale="1">
        <p:scale>
          <a:sx n="83" d="100"/>
          <a:sy n="83" d="100"/>
        </p:scale>
        <p:origin x="11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64BCA-C1A3-435E-BE5D-184CA6E12BA7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9CC54-9308-43DF-A5B7-75882FFADCA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1232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0D811-7B69-4F73-AEF3-61A0C9531970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E01F3-2BED-4B2C-A8D2-4FA3BD133D4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1969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D4DAC-3D73-47C5-9973-0657975F513A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FD47-EA8E-49E6-A8C4-FD2B3BFDA673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12A8-9110-4D8F-B4A1-4DB64DF7C6FB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7FDC-681A-4477-9C7D-369C5E31228C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C5152-5413-4B74-BEE8-A99EC8D5DD94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67800-5EA3-4170-A791-459875FE8B70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757E-AA6C-42C8-AF12-AD36C8E2BD85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5E59-15E8-4C49-AF1F-6172A3CE3232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2F8C-B1BA-495D-8BDE-58DF7A079ACC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E7750-9D30-4AF9-85C5-C041A853E433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C05B9-10A5-4330-A6CF-68EFC41D1978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8BC5D4-7310-4F00-855A-F7B834D8747F}" type="datetime1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A66C98-2E65-4B72-AF9C-91F1541C4DDD}" type="slidenum">
              <a:rPr lang="zh-HK" altLang="en-US" smtClean="0"/>
              <a:t>‹#›</a:t>
            </a:fld>
            <a:endParaRPr lang="zh-HK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216024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HK" b="1" dirty="0" smtClean="0"/>
              <a:t/>
            </a:r>
            <a:br>
              <a:rPr lang="en-US" altLang="zh-HK" b="1" dirty="0" smtClean="0"/>
            </a:br>
            <a:r>
              <a:rPr lang="zh-HK" altLang="en-US" b="1" dirty="0" smtClean="0"/>
              <a:t>受虐兒童</a:t>
            </a:r>
            <a:r>
              <a:rPr lang="en-US" altLang="zh-HK" b="1" dirty="0" smtClean="0"/>
              <a:t/>
            </a:r>
            <a:br>
              <a:rPr lang="en-US" altLang="zh-HK" b="1" dirty="0" smtClean="0"/>
            </a:br>
            <a:r>
              <a:rPr lang="zh-HK" altLang="en-US" b="1" dirty="0" smtClean="0"/>
              <a:t>心理與成長</a:t>
            </a:r>
            <a:r>
              <a:rPr lang="zh-HK" altLang="en-US" b="1" dirty="0"/>
              <a:t>的影響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2000" b="1" dirty="0">
                <a:solidFill>
                  <a:schemeClr val="tx1"/>
                </a:solidFill>
                <a:latin typeface="細明體" pitchFamily="49" charset="-120"/>
                <a:ea typeface="細明體" pitchFamily="49" charset="-120"/>
              </a:rPr>
              <a:t>社會福利署</a:t>
            </a:r>
          </a:p>
          <a:p>
            <a:pPr algn="r"/>
            <a:r>
              <a:rPr lang="zh-TW" altLang="en-US" sz="2000" b="1" dirty="0">
                <a:solidFill>
                  <a:schemeClr val="tx1"/>
                </a:solidFill>
                <a:latin typeface="細明體" pitchFamily="49" charset="-120"/>
                <a:ea typeface="細明體" pitchFamily="49" charset="-120"/>
              </a:rPr>
              <a:t>臨床心理學家</a:t>
            </a:r>
          </a:p>
          <a:p>
            <a:pPr algn="r"/>
            <a:r>
              <a:rPr lang="zh-TW" altLang="en-US" sz="2000" b="1" dirty="0" smtClean="0">
                <a:solidFill>
                  <a:schemeClr val="tx1"/>
                </a:solidFill>
                <a:latin typeface="細明體" pitchFamily="49" charset="-120"/>
                <a:ea typeface="細明體" pitchFamily="49" charset="-120"/>
              </a:rPr>
              <a:t>林季達</a:t>
            </a:r>
            <a:endParaRPr lang="en-US" altLang="zh-TW" sz="2000" b="1" dirty="0" smtClean="0">
              <a:solidFill>
                <a:schemeClr val="tx1"/>
              </a:solidFill>
              <a:latin typeface="細明體" pitchFamily="49" charset="-120"/>
              <a:ea typeface="細明體" pitchFamily="49" charset="-120"/>
            </a:endParaRPr>
          </a:p>
          <a:p>
            <a:pPr algn="r"/>
            <a:endParaRPr lang="en-US" altLang="zh-TW" sz="1600" b="1" dirty="0" smtClean="0">
              <a:solidFill>
                <a:schemeClr val="tx1"/>
              </a:solidFill>
              <a:latin typeface="細明體" pitchFamily="49" charset="-120"/>
              <a:ea typeface="細明體" pitchFamily="49" charset="-120"/>
            </a:endParaRPr>
          </a:p>
          <a:p>
            <a:pPr algn="r"/>
            <a:r>
              <a:rPr lang="en-US" altLang="zh-TW" sz="1600" b="1" dirty="0" smtClean="0">
                <a:solidFill>
                  <a:schemeClr val="tx1"/>
                </a:solidFill>
                <a:latin typeface="細明體" pitchFamily="49" charset="-120"/>
                <a:ea typeface="細明體" pitchFamily="49" charset="-120"/>
              </a:rPr>
              <a:t>2019.1.28</a:t>
            </a:r>
            <a:endParaRPr lang="zh-TW" altLang="en-US" sz="1600" b="1" dirty="0">
              <a:solidFill>
                <a:schemeClr val="tx1"/>
              </a:solidFill>
              <a:latin typeface="細明體" pitchFamily="49" charset="-120"/>
              <a:ea typeface="細明體" pitchFamily="49" charset="-120"/>
            </a:endParaRP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247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HK" sz="3200" b="1" dirty="0" smtClean="0"/>
          </a:p>
          <a:p>
            <a:pPr marL="0" indent="0" algn="ctr">
              <a:buNone/>
            </a:pPr>
            <a:endParaRPr lang="en-US" altLang="zh-HK" sz="3200" b="1" dirty="0"/>
          </a:p>
          <a:p>
            <a:pPr marL="0" indent="0" algn="ctr">
              <a:buNone/>
            </a:pPr>
            <a:r>
              <a:rPr lang="zh-HK" altLang="en-US" sz="3200" b="1" dirty="0" smtClean="0"/>
              <a:t>胼胝</a:t>
            </a:r>
            <a:r>
              <a:rPr lang="zh-HK" altLang="en-US" sz="3200" b="1" dirty="0"/>
              <a:t>體的體積較</a:t>
            </a:r>
            <a:r>
              <a:rPr lang="zh-HK" altLang="en-US" sz="3200" b="1" dirty="0" smtClean="0"/>
              <a:t>小</a:t>
            </a:r>
            <a:r>
              <a:rPr lang="en-US" altLang="zh-HK" sz="3200" b="1" dirty="0" smtClean="0"/>
              <a:t>                                          </a:t>
            </a:r>
          </a:p>
          <a:p>
            <a:pPr marL="0" indent="0" algn="ctr">
              <a:buNone/>
            </a:pPr>
            <a:endParaRPr lang="en-US" altLang="zh-HK" sz="2800" b="1" dirty="0" smtClean="0"/>
          </a:p>
          <a:p>
            <a:pPr marL="0" indent="0" algn="ctr">
              <a:buNone/>
            </a:pPr>
            <a:r>
              <a:rPr lang="zh-HK" altLang="en-US" sz="2800" b="1" dirty="0" smtClean="0"/>
              <a:t>左右</a:t>
            </a:r>
            <a:r>
              <a:rPr lang="zh-HK" altLang="en-US" sz="2800" b="1" dirty="0"/>
              <a:t>腦發展不</a:t>
            </a:r>
            <a:r>
              <a:rPr lang="zh-HK" altLang="en-US" sz="2800" b="1" dirty="0" smtClean="0"/>
              <a:t>均</a:t>
            </a:r>
            <a:endParaRPr lang="en-US" altLang="zh-HK" sz="2800" b="1" dirty="0" smtClean="0"/>
          </a:p>
          <a:p>
            <a:pPr marL="0" indent="0" algn="ctr">
              <a:buNone/>
            </a:pPr>
            <a:r>
              <a:rPr lang="zh-HK" altLang="en-US" sz="2800" b="1" dirty="0"/>
              <a:t>難於平衡理性思考和情緒反應</a:t>
            </a:r>
            <a:endParaRPr lang="en-US" altLang="zh-HK" sz="2800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6969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HK" altLang="en-US" sz="3600" b="1" dirty="0"/>
              <a:t>長期嚴重的虐待</a:t>
            </a:r>
            <a:endParaRPr lang="en-US" altLang="zh-HK" sz="3600" b="1" dirty="0"/>
          </a:p>
          <a:p>
            <a:pPr marL="0" indent="0" algn="ctr">
              <a:buNone/>
            </a:pPr>
            <a:endParaRPr lang="en-US" altLang="zh-HK" b="1" dirty="0" smtClean="0"/>
          </a:p>
          <a:p>
            <a:pPr marL="0" indent="0">
              <a:buNone/>
            </a:pPr>
            <a:r>
              <a:rPr lang="zh-HK" altLang="en-US" b="1" dirty="0" smtClean="0"/>
              <a:t>     無法</a:t>
            </a:r>
            <a:r>
              <a:rPr lang="zh-HK" altLang="en-US" b="1" dirty="0"/>
              <a:t>逆轉的腦部</a:t>
            </a:r>
            <a:r>
              <a:rPr lang="zh-HK" altLang="en-US" b="1" dirty="0" smtClean="0"/>
              <a:t>變化</a:t>
            </a:r>
            <a:endParaRPr lang="en-US" altLang="zh-HK" b="1" dirty="0" smtClean="0"/>
          </a:p>
          <a:p>
            <a:pPr marL="0" indent="0">
              <a:buNone/>
            </a:pPr>
            <a:endParaRPr lang="en-US" altLang="zh-HK" b="1" dirty="0" smtClean="0"/>
          </a:p>
          <a:p>
            <a:pPr marL="0" indent="0">
              <a:buNone/>
            </a:pPr>
            <a:r>
              <a:rPr lang="zh-HK" altLang="en-US" b="1" dirty="0" smtClean="0"/>
              <a:t>     過</a:t>
            </a:r>
            <a:r>
              <a:rPr lang="zh-HK" altLang="en-US" b="1" dirty="0"/>
              <a:t>份敏感的神經和情緒反應</a:t>
            </a:r>
            <a:endParaRPr lang="en-US" altLang="zh-HK" b="1" dirty="0" smtClean="0"/>
          </a:p>
          <a:p>
            <a:pPr marL="0" indent="0">
              <a:buNone/>
            </a:pPr>
            <a:r>
              <a:rPr lang="zh-HK" altLang="en-US" b="1" dirty="0" smtClean="0"/>
              <a:t>或</a:t>
            </a:r>
            <a:endParaRPr lang="en-US" altLang="zh-HK" b="1" dirty="0" smtClean="0"/>
          </a:p>
          <a:p>
            <a:pPr marL="0" indent="0">
              <a:buNone/>
            </a:pPr>
            <a:r>
              <a:rPr lang="zh-HK" altLang="en-US" b="1" dirty="0" smtClean="0"/>
              <a:t>     解</a:t>
            </a:r>
            <a:r>
              <a:rPr lang="zh-HK" altLang="en-US" b="1" dirty="0"/>
              <a:t>離</a:t>
            </a:r>
            <a:endParaRPr lang="en-US" altLang="zh-HK" b="1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endParaRPr lang="en-US" altLang="zh-HK" dirty="0"/>
          </a:p>
          <a:p>
            <a:endParaRPr lang="en-US" altLang="zh-HK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11</a:t>
            </a:fld>
            <a:endParaRPr lang="zh-HK" altLang="en-US"/>
          </a:p>
        </p:txBody>
      </p:sp>
      <p:sp>
        <p:nvSpPr>
          <p:cNvPr id="5" name="矩形 4"/>
          <p:cNvSpPr/>
          <p:nvPr/>
        </p:nvSpPr>
        <p:spPr>
          <a:xfrm>
            <a:off x="4364251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147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HK" altLang="en-US" sz="3600" b="1" dirty="0"/>
              <a:t>解離 </a:t>
            </a:r>
            <a:r>
              <a:rPr lang="en-US" altLang="zh-H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(Dissociation)</a:t>
            </a:r>
          </a:p>
          <a:p>
            <a:pPr marL="0" indent="0" algn="ctr">
              <a:buNone/>
            </a:pPr>
            <a:endParaRPr lang="en-US" altLang="zh-H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zh-H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HK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全面</a:t>
            </a:r>
            <a:r>
              <a:rPr lang="zh-HK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抽離受虐</a:t>
            </a:r>
            <a:r>
              <a:rPr lang="zh-HK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經驗 </a:t>
            </a:r>
            <a:endParaRPr lang="en-US" altLang="zh-H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HK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拒絕</a:t>
            </a:r>
            <a:r>
              <a:rPr lang="zh-HK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接收感知訊息和察覺情緒</a:t>
            </a:r>
            <a:endParaRPr lang="en-US" altLang="zh-H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H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endParaRPr lang="en-US" altLang="zh-H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HK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H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773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altLang="zh-HK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H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zh-HK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迷失</a:t>
            </a:r>
            <a:r>
              <a:rPr lang="zh-HK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了</a:t>
            </a:r>
            <a:r>
              <a:rPr lang="zh-HK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自我和</a:t>
            </a:r>
            <a:r>
              <a:rPr lang="zh-HK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外界脫了</a:t>
            </a:r>
            <a:r>
              <a:rPr lang="zh-HK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節</a:t>
            </a:r>
            <a:endParaRPr lang="en-US" altLang="zh-HK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H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zh-HK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難於整合不同的自我部份</a:t>
            </a:r>
            <a:endParaRPr lang="en-US" altLang="zh-H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HK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H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HK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HK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zh-HK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629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zh-HK" altLang="en-US" sz="2800" dirty="0" smtClean="0"/>
              <a:t> </a:t>
            </a:r>
            <a:r>
              <a:rPr lang="zh-HK" altLang="en-US" sz="4100" b="1" dirty="0" smtClean="0"/>
              <a:t>飄忽不定的</a:t>
            </a:r>
            <a:endParaRPr lang="en-US" altLang="zh-HK" sz="4100" b="1" dirty="0"/>
          </a:p>
          <a:p>
            <a:pPr marL="0" indent="0" algn="just">
              <a:buNone/>
            </a:pPr>
            <a:r>
              <a:rPr lang="zh-HK" altLang="en-US" b="1" dirty="0" smtClean="0"/>
              <a:t>  </a:t>
            </a:r>
            <a:endParaRPr lang="en-US" altLang="zh-HK" b="1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zh-HK" altLang="en-US" sz="4000" b="1" dirty="0" smtClean="0"/>
              <a:t>認知能力</a:t>
            </a:r>
            <a:endParaRPr lang="en-US" altLang="zh-HK" sz="4000" b="1" dirty="0" smtClean="0"/>
          </a:p>
          <a:p>
            <a:pPr marL="742950" indent="-742950" algn="just">
              <a:buFont typeface="+mj-lt"/>
              <a:buAutoNum type="arabicPeriod"/>
            </a:pPr>
            <a:endParaRPr lang="en-US" altLang="zh-HK" sz="4000" b="1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zh-HK" altLang="en-US" sz="4000" b="1" dirty="0" smtClean="0"/>
              <a:t>情緒 </a:t>
            </a:r>
            <a:endParaRPr lang="en-US" altLang="zh-HK" sz="40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4000" b="1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zh-HK" altLang="en-US" sz="4000" b="1" dirty="0" smtClean="0"/>
              <a:t>行為</a:t>
            </a:r>
            <a:endParaRPr lang="en-US" altLang="zh-HK" sz="40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4000" b="1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zh-HK" altLang="en-US" sz="4000" b="1" dirty="0" smtClean="0"/>
              <a:t>人際關係</a:t>
            </a:r>
            <a:endParaRPr lang="en-US" altLang="zh-HK" sz="40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dirty="0"/>
          </a:p>
          <a:p>
            <a:pPr marL="0" indent="0" algn="just">
              <a:buNone/>
            </a:pPr>
            <a:endParaRPr lang="en-US" altLang="zh-HK" sz="2800" dirty="0"/>
          </a:p>
          <a:p>
            <a:pPr marL="0" indent="0" algn="ctr">
              <a:buNone/>
            </a:pPr>
            <a:endParaRPr lang="en-US" altLang="zh-HK" sz="2800" dirty="0" smtClean="0"/>
          </a:p>
          <a:p>
            <a:pPr marL="0" indent="0" algn="ctr">
              <a:buNone/>
            </a:pPr>
            <a:endParaRPr lang="en-US" altLang="zh-HK" sz="2800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dirty="0" smtClean="0"/>
          </a:p>
          <a:p>
            <a:pPr marL="514350" indent="-514350" algn="just">
              <a:buFont typeface="+mj-lt"/>
              <a:buAutoNum type="arabicPeriod"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35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創傷後壓力症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38633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zh-HK" sz="14400" b="1" dirty="0" smtClean="0"/>
          </a:p>
          <a:p>
            <a:pPr marL="0" indent="0" algn="ctr">
              <a:buNone/>
            </a:pPr>
            <a:r>
              <a:rPr lang="zh-HK" altLang="en-US" sz="14400" b="1" dirty="0" smtClean="0"/>
              <a:t>腦海中重覆經歷</a:t>
            </a:r>
            <a:r>
              <a:rPr lang="zh-HK" altLang="en-US" sz="14400" b="1" dirty="0"/>
              <a:t>受</a:t>
            </a:r>
            <a:r>
              <a:rPr lang="zh-HK" altLang="en-US" sz="14400" b="1" dirty="0" smtClean="0"/>
              <a:t>虐</a:t>
            </a:r>
            <a:r>
              <a:rPr lang="zh-HK" altLang="en-US" sz="14400" b="1" dirty="0"/>
              <a:t>過程</a:t>
            </a:r>
            <a:endParaRPr lang="en-US" altLang="zh-HK" sz="14400" b="1" dirty="0" smtClean="0"/>
          </a:p>
          <a:p>
            <a:pPr marL="0" indent="0" algn="ctr">
              <a:buNone/>
            </a:pPr>
            <a:endParaRPr lang="en-US" altLang="zh-HK" sz="14400" dirty="0" smtClean="0"/>
          </a:p>
          <a:p>
            <a:pPr marL="0" indent="0" algn="just">
              <a:buNone/>
            </a:pPr>
            <a:r>
              <a:rPr lang="en-US" altLang="zh-HK" sz="9600" b="1" dirty="0" smtClean="0">
                <a:solidFill>
                  <a:schemeClr val="bg2">
                    <a:lumMod val="75000"/>
                  </a:schemeClr>
                </a:solidFill>
              </a:rPr>
              <a:t>1.</a:t>
            </a:r>
            <a:r>
              <a:rPr lang="en-US" altLang="zh-HK" sz="9600" b="1" dirty="0" smtClean="0"/>
              <a:t>   </a:t>
            </a:r>
            <a:r>
              <a:rPr lang="zh-HK" altLang="en-US" sz="9600" b="1" dirty="0" smtClean="0"/>
              <a:t>不由自主</a:t>
            </a:r>
            <a:r>
              <a:rPr lang="zh-HK" altLang="en-US" sz="9600" b="1" dirty="0"/>
              <a:t>、突如其來的</a:t>
            </a:r>
            <a:r>
              <a:rPr lang="zh-HK" altLang="en-US" sz="9600" b="1" dirty="0" smtClean="0"/>
              <a:t>回憶</a:t>
            </a:r>
            <a:endParaRPr lang="en-US" altLang="zh-HK" sz="9600" b="1" dirty="0" smtClean="0"/>
          </a:p>
          <a:p>
            <a:pPr marL="0" indent="0" algn="just">
              <a:buNone/>
            </a:pPr>
            <a:endParaRPr lang="en-US" altLang="zh-HK" sz="9600" b="1" dirty="0"/>
          </a:p>
          <a:p>
            <a:pPr marL="0" indent="0" algn="just">
              <a:buNone/>
            </a:pPr>
            <a:r>
              <a:rPr lang="en-US" altLang="zh-HK" sz="9600" b="1" dirty="0" smtClean="0">
                <a:solidFill>
                  <a:schemeClr val="bg2">
                    <a:lumMod val="75000"/>
                  </a:schemeClr>
                </a:solidFill>
              </a:rPr>
              <a:t>2.</a:t>
            </a:r>
            <a:r>
              <a:rPr lang="en-US" altLang="zh-HK" sz="9600" b="1" dirty="0" smtClean="0"/>
              <a:t>   </a:t>
            </a:r>
            <a:r>
              <a:rPr lang="zh-HK" altLang="en-US" sz="9600" b="1" dirty="0" smtClean="0"/>
              <a:t>惡夢</a:t>
            </a:r>
            <a:endParaRPr lang="en-US" altLang="zh-HK" sz="9600" b="1" dirty="0" smtClean="0"/>
          </a:p>
          <a:p>
            <a:pPr marL="0" indent="0" algn="just">
              <a:buNone/>
            </a:pPr>
            <a:endParaRPr lang="en-US" altLang="zh-HK" sz="9600" b="1" dirty="0"/>
          </a:p>
          <a:p>
            <a:pPr marL="0" indent="0" algn="just">
              <a:buNone/>
            </a:pPr>
            <a:r>
              <a:rPr lang="en-US" altLang="zh-HK" sz="9600" b="1" dirty="0" smtClean="0">
                <a:solidFill>
                  <a:schemeClr val="bg2">
                    <a:lumMod val="75000"/>
                  </a:schemeClr>
                </a:solidFill>
              </a:rPr>
              <a:t>3.</a:t>
            </a:r>
            <a:r>
              <a:rPr lang="en-US" altLang="zh-HK" sz="9600" b="1" dirty="0" smtClean="0"/>
              <a:t>   </a:t>
            </a:r>
            <a:r>
              <a:rPr lang="zh-HK" altLang="en-US" sz="9600" b="1" dirty="0" smtClean="0"/>
              <a:t>彷彿</a:t>
            </a:r>
            <a:r>
              <a:rPr lang="zh-HK" altLang="en-US" sz="9600" b="1" dirty="0"/>
              <a:t>又再</a:t>
            </a:r>
            <a:r>
              <a:rPr lang="zh-HK" altLang="en-US" sz="9600" b="1" dirty="0" smtClean="0"/>
              <a:t>親歷其境 </a:t>
            </a:r>
            <a:endParaRPr lang="en-US" altLang="zh-HK" sz="9600" b="1" dirty="0" smtClean="0"/>
          </a:p>
          <a:p>
            <a:pPr marL="0" indent="0" algn="just">
              <a:buNone/>
            </a:pPr>
            <a:endParaRPr lang="en-US" altLang="zh-HK" sz="9600" b="1" dirty="0"/>
          </a:p>
          <a:p>
            <a:pPr marL="0" indent="0" algn="just">
              <a:buNone/>
            </a:pPr>
            <a:r>
              <a:rPr lang="en-US" altLang="zh-HK" sz="9600" b="1" dirty="0" smtClean="0">
                <a:solidFill>
                  <a:schemeClr val="bg2">
                    <a:lumMod val="75000"/>
                  </a:schemeClr>
                </a:solidFill>
              </a:rPr>
              <a:t>4.   </a:t>
            </a:r>
            <a:r>
              <a:rPr lang="zh-HK" altLang="en-US" sz="9600" b="1" dirty="0" smtClean="0"/>
              <a:t>類似</a:t>
            </a:r>
            <a:r>
              <a:rPr lang="zh-HK" altLang="en-US" sz="9600" b="1" dirty="0"/>
              <a:t>情景引起強烈生理 </a:t>
            </a:r>
            <a:r>
              <a:rPr lang="en-US" altLang="zh-HK" sz="9600" b="1" dirty="0" smtClean="0"/>
              <a:t>/ </a:t>
            </a:r>
            <a:r>
              <a:rPr lang="zh-HK" altLang="en-US" sz="9600" b="1" dirty="0" smtClean="0"/>
              <a:t>心理反應</a:t>
            </a:r>
            <a:endParaRPr lang="en-US" altLang="zh-HK" sz="9600" b="1" dirty="0" smtClean="0"/>
          </a:p>
          <a:p>
            <a:pPr marL="514350" indent="-514350">
              <a:buFont typeface="+mj-lt"/>
              <a:buAutoNum type="arabicPeriod"/>
            </a:pPr>
            <a:endParaRPr lang="en-US" altLang="zh-HK" sz="9600" b="1" dirty="0" smtClean="0"/>
          </a:p>
          <a:p>
            <a:pPr marL="0" indent="0">
              <a:buNone/>
            </a:pPr>
            <a:endParaRPr lang="en-US" altLang="zh-HK" sz="11200" dirty="0" smtClean="0"/>
          </a:p>
          <a:p>
            <a:pPr marL="514350" indent="-514350">
              <a:buFont typeface="+mj-lt"/>
              <a:buAutoNum type="arabicPeriod"/>
            </a:pPr>
            <a:endParaRPr lang="en-US" altLang="zh-HK" sz="11200" dirty="0" smtClean="0"/>
          </a:p>
          <a:p>
            <a:pPr marL="0" indent="0">
              <a:buNone/>
            </a:pPr>
            <a:r>
              <a:rPr lang="en-US" altLang="zh-HK" sz="11200" dirty="0"/>
              <a:t> </a:t>
            </a:r>
            <a:r>
              <a:rPr lang="en-US" altLang="zh-HK" sz="11200" dirty="0" smtClean="0"/>
              <a:t>  </a:t>
            </a:r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011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HK" altLang="en-US" sz="3600" b="1" dirty="0"/>
              <a:t>逃避與受虐經歷相關的</a:t>
            </a:r>
            <a:r>
              <a:rPr lang="zh-HK" altLang="en-US" sz="3600" b="1" dirty="0" smtClean="0"/>
              <a:t>事物</a:t>
            </a:r>
            <a:endParaRPr lang="en-US" altLang="zh-HK" sz="3600" b="1" dirty="0" smtClean="0"/>
          </a:p>
          <a:p>
            <a:pPr marL="468000" indent="-396000" algn="just">
              <a:spcBef>
                <a:spcPts val="0"/>
              </a:spcBef>
              <a:buFont typeface="+mj-lt"/>
              <a:buAutoNum type="arabicPeriod"/>
            </a:pPr>
            <a:endParaRPr lang="en-US" altLang="zh-HK" sz="2800" dirty="0" smtClean="0"/>
          </a:p>
          <a:p>
            <a:pPr marL="468000" indent="-396000" algn="just">
              <a:spcBef>
                <a:spcPts val="0"/>
              </a:spcBef>
              <a:buFont typeface="+mj-lt"/>
              <a:buAutoNum type="arabicPeriod"/>
            </a:pPr>
            <a:endParaRPr lang="en-US" altLang="zh-HK" sz="2800" b="1" dirty="0" smtClean="0"/>
          </a:p>
          <a:p>
            <a:pPr marL="586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zh-HK" altLang="en-US" sz="2800" b="1" dirty="0" smtClean="0"/>
              <a:t>逃避談論</a:t>
            </a:r>
            <a:endParaRPr lang="en-US" altLang="zh-HK" sz="2800" b="1" dirty="0" smtClean="0"/>
          </a:p>
          <a:p>
            <a:pPr marL="586350" indent="-514350" algn="just">
              <a:spcBef>
                <a:spcPts val="0"/>
              </a:spcBef>
              <a:buFont typeface="+mj-lt"/>
              <a:buAutoNum type="arabicPeriod"/>
            </a:pPr>
            <a:endParaRPr lang="en-US" altLang="zh-HK" sz="2800" b="1" dirty="0" smtClean="0"/>
          </a:p>
          <a:p>
            <a:pPr marL="586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zh-HK" altLang="en-US" sz="2800" b="1" dirty="0" smtClean="0"/>
              <a:t>嘗試忘記</a:t>
            </a:r>
            <a:endParaRPr lang="en-US" altLang="zh-HK" sz="2800" b="1" dirty="0" smtClean="0"/>
          </a:p>
          <a:p>
            <a:pPr marL="586350" indent="-514350" algn="just">
              <a:spcBef>
                <a:spcPts val="0"/>
              </a:spcBef>
              <a:buFont typeface="+mj-lt"/>
              <a:buAutoNum type="arabicPeriod"/>
            </a:pPr>
            <a:endParaRPr lang="en-US" altLang="zh-HK" sz="2800" b="1" dirty="0" smtClean="0"/>
          </a:p>
          <a:p>
            <a:pPr marL="586350" indent="-514350" algn="just">
              <a:spcBef>
                <a:spcPts val="0"/>
              </a:spcBef>
              <a:buFont typeface="+mj-lt"/>
              <a:buAutoNum type="arabicPeriod"/>
            </a:pPr>
            <a:r>
              <a:rPr lang="zh-HK" altLang="en-US" sz="2800" b="1" dirty="0" smtClean="0"/>
              <a:t>避開</a:t>
            </a:r>
            <a:r>
              <a:rPr lang="zh-HK" altLang="en-US" sz="2800" b="1" dirty="0"/>
              <a:t>接觸相關的事物</a:t>
            </a:r>
            <a:endParaRPr lang="en-US" altLang="zh-HK" sz="2800" b="1" dirty="0"/>
          </a:p>
          <a:p>
            <a:pPr marL="0" indent="0" algn="just">
              <a:buNone/>
            </a:pPr>
            <a:endParaRPr lang="en-US" altLang="zh-HK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9142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zh-HK" altLang="en-US" sz="14400" b="1" dirty="0"/>
              <a:t>思想和情緒變得負面</a:t>
            </a:r>
            <a:endParaRPr lang="en-US" altLang="zh-HK" sz="14400" b="1" dirty="0" smtClean="0"/>
          </a:p>
          <a:p>
            <a:pPr marL="457200" indent="-457200" algn="just">
              <a:buFont typeface="+mj-lt"/>
              <a:buAutoNum type="arabicPeriod"/>
            </a:pPr>
            <a:endParaRPr lang="en-US" altLang="zh-HK" sz="8000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zh-HK" altLang="en-US" sz="8400" b="1" dirty="0"/>
              <a:t>忘記受虐經歷的重要情節</a:t>
            </a:r>
            <a:endParaRPr lang="en-US" altLang="zh-HK" sz="8400" b="1" dirty="0" smtClean="0"/>
          </a:p>
          <a:p>
            <a:pPr marL="457200" indent="-457200" algn="just">
              <a:buFont typeface="+mj-lt"/>
              <a:buAutoNum type="arabicPeriod"/>
            </a:pPr>
            <a:endParaRPr lang="en-US" altLang="zh-HK" sz="8400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zh-HK" altLang="en-US" sz="8400" b="1" dirty="0"/>
              <a:t>對己對人的看法</a:t>
            </a:r>
            <a:r>
              <a:rPr lang="zh-HK" altLang="en-US" sz="8400" b="1" dirty="0" smtClean="0"/>
              <a:t>負面</a:t>
            </a:r>
            <a:endParaRPr lang="en-US" altLang="zh-HK" sz="8400" b="1" dirty="0" smtClean="0"/>
          </a:p>
          <a:p>
            <a:pPr marL="914400" indent="-914400" algn="just">
              <a:buFont typeface="+mj-lt"/>
              <a:buAutoNum type="arabicPeriod"/>
            </a:pPr>
            <a:endParaRPr lang="en-US" altLang="zh-HK" sz="8400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zh-HK" altLang="en-US" sz="8400" b="1" dirty="0"/>
              <a:t>扭曲受虐經歷的因果</a:t>
            </a:r>
            <a:endParaRPr lang="en-US" altLang="zh-HK" sz="8400" b="1" dirty="0" smtClean="0"/>
          </a:p>
          <a:p>
            <a:pPr marL="457200" indent="-457200" algn="just">
              <a:buFont typeface="+mj-lt"/>
              <a:buAutoNum type="arabicPeriod"/>
            </a:pPr>
            <a:endParaRPr lang="en-US" altLang="zh-HK" sz="8400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zh-HK" altLang="en-US" sz="8400" b="1" dirty="0"/>
              <a:t>充滿負面情緒和難於感受正面情緒</a:t>
            </a:r>
            <a:endParaRPr lang="en-US" altLang="zh-HK" sz="8400" b="1" dirty="0"/>
          </a:p>
          <a:p>
            <a:pPr marL="457200" indent="-457200" algn="just">
              <a:buFont typeface="+mj-lt"/>
              <a:buAutoNum type="arabicPeriod"/>
            </a:pPr>
            <a:endParaRPr lang="en-US" altLang="zh-HK" sz="8400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zh-HK" altLang="en-US" sz="8400" b="1" dirty="0" smtClean="0"/>
              <a:t>興趣</a:t>
            </a:r>
            <a:r>
              <a:rPr lang="zh-HK" altLang="en-US" sz="8400" b="1" dirty="0"/>
              <a:t>驟</a:t>
            </a:r>
            <a:r>
              <a:rPr lang="zh-HK" altLang="en-US" sz="8400" b="1" dirty="0" smtClean="0"/>
              <a:t>減</a:t>
            </a:r>
            <a:endParaRPr lang="en-US" altLang="zh-HK" sz="8400" b="1" dirty="0" smtClean="0"/>
          </a:p>
          <a:p>
            <a:pPr marL="457200" indent="-457200" algn="just">
              <a:buFont typeface="+mj-lt"/>
              <a:buAutoNum type="arabicPeriod"/>
            </a:pPr>
            <a:endParaRPr lang="en-US" altLang="zh-HK" sz="8400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zh-HK" altLang="en-US" sz="8400" b="1" dirty="0"/>
              <a:t>感覺與人疏</a:t>
            </a:r>
            <a:r>
              <a:rPr lang="zh-HK" altLang="en-US" sz="8400" b="1" dirty="0" smtClean="0"/>
              <a:t>離</a:t>
            </a:r>
            <a:endParaRPr lang="en-US" altLang="zh-HK" sz="8400" b="1" dirty="0" smtClean="0"/>
          </a:p>
          <a:p>
            <a:pPr marL="457200" indent="-457200" algn="just">
              <a:buFont typeface="+mj-lt"/>
              <a:buAutoNum type="arabicPeriod"/>
            </a:pPr>
            <a:endParaRPr lang="en-US" altLang="zh-HK" sz="9600" b="1" dirty="0" smtClean="0"/>
          </a:p>
          <a:p>
            <a:pPr marL="0" indent="0" algn="just">
              <a:buNone/>
            </a:pPr>
            <a:endParaRPr lang="en-US" altLang="zh-HK" sz="8000" b="1" dirty="0" smtClean="0"/>
          </a:p>
          <a:p>
            <a:pPr marL="0" indent="0" algn="just">
              <a:buNone/>
            </a:pPr>
            <a:endParaRPr lang="en-US" altLang="zh-HK" b="1" dirty="0"/>
          </a:p>
          <a:p>
            <a:pPr marL="0" indent="0" algn="just">
              <a:buNone/>
            </a:pPr>
            <a:endParaRPr lang="en-US" altLang="zh-HK" b="1" dirty="0" smtClean="0"/>
          </a:p>
          <a:p>
            <a:pPr marL="0" indent="0" algn="ctr">
              <a:buNone/>
            </a:pPr>
            <a:endParaRPr lang="zh-HK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282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zh-HK" altLang="en-US" sz="5100" b="1" dirty="0"/>
              <a:t>容易緊張及反應</a:t>
            </a:r>
            <a:r>
              <a:rPr lang="zh-HK" altLang="en-US" sz="5100" b="1" dirty="0" smtClean="0"/>
              <a:t>異常</a:t>
            </a:r>
            <a:endParaRPr lang="en-US" altLang="zh-HK" sz="51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30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3000" b="1" dirty="0" smtClean="0"/>
              <a:t>暴躁</a:t>
            </a:r>
            <a:endParaRPr lang="en-US" altLang="zh-HK" sz="30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30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3000" b="1" dirty="0" smtClean="0"/>
              <a:t>魯莽  </a:t>
            </a:r>
            <a:r>
              <a:rPr lang="en-US" altLang="zh-HK" sz="3000" b="1" dirty="0" smtClean="0"/>
              <a:t>/ </a:t>
            </a:r>
            <a:r>
              <a:rPr lang="zh-HK" altLang="en-US" sz="3000" b="1" dirty="0" smtClean="0"/>
              <a:t>自殘</a:t>
            </a:r>
            <a:endParaRPr lang="en-US" altLang="zh-HK" sz="30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30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3000" b="1" dirty="0"/>
              <a:t>警覺性</a:t>
            </a:r>
            <a:r>
              <a:rPr lang="zh-HK" altLang="en-US" sz="3000" b="1" dirty="0" smtClean="0"/>
              <a:t>過高</a:t>
            </a:r>
            <a:endParaRPr lang="en-US" altLang="zh-HK" sz="30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3000" b="1" dirty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3000" b="1" dirty="0"/>
              <a:t>容易受到驚嚇</a:t>
            </a:r>
            <a:endParaRPr lang="en-US" altLang="zh-HK" sz="30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30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3000" b="1" dirty="0"/>
              <a:t>專注力</a:t>
            </a:r>
            <a:r>
              <a:rPr lang="zh-HK" altLang="en-US" sz="3000" b="1" dirty="0" smtClean="0"/>
              <a:t>減弱</a:t>
            </a:r>
            <a:endParaRPr lang="en-US" altLang="zh-HK" sz="30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3000" b="1" dirty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3000" b="1" dirty="0" smtClean="0"/>
              <a:t>失眠</a:t>
            </a:r>
            <a:endParaRPr lang="en-US" altLang="zh-HK" sz="3000" b="1" dirty="0"/>
          </a:p>
          <a:p>
            <a:pPr marL="514350" indent="-514350" algn="just">
              <a:buFont typeface="+mj-lt"/>
              <a:buAutoNum type="arabicPeriod"/>
            </a:pPr>
            <a:endParaRPr lang="en-US" altLang="zh-HK" sz="3000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403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endParaRPr lang="en-US" altLang="zh-HK" dirty="0" smtClean="0"/>
          </a:p>
          <a:p>
            <a:pPr marL="0" indent="0" algn="ctr">
              <a:buNone/>
            </a:pPr>
            <a:endParaRPr lang="en-US" altLang="zh-HK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HK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生理和</a:t>
            </a:r>
            <a:r>
              <a:rPr lang="zh-HK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心</a:t>
            </a:r>
            <a:r>
              <a:rPr lang="zh-HK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理狀態</a:t>
            </a:r>
            <a:endParaRPr lang="en-US" altLang="zh-H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HK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被困</a:t>
            </a:r>
            <a:r>
              <a:rPr lang="zh-HK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在受</a:t>
            </a:r>
            <a:r>
              <a:rPr lang="zh-HK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虐的時刻</a:t>
            </a:r>
            <a:endParaRPr lang="en-US" altLang="zh-HK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19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3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b="1" dirty="0" smtClean="0"/>
              <a:t>受</a:t>
            </a:r>
            <a:r>
              <a:rPr lang="zh-HK" altLang="en-US" b="1" dirty="0"/>
              <a:t>虐兒童</a:t>
            </a:r>
            <a:r>
              <a:rPr lang="zh-HK" altLang="en-US" b="1" dirty="0" smtClean="0"/>
              <a:t>好比是</a:t>
            </a:r>
            <a:r>
              <a:rPr lang="en-US" altLang="zh-HK" b="1" dirty="0" smtClean="0"/>
              <a:t>…</a:t>
            </a:r>
            <a:r>
              <a:rPr lang="zh-HK" altLang="en-US" b="1" dirty="0"/>
              <a:t>？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altLang="zh-HK" sz="3200" b="1" dirty="0" smtClean="0"/>
          </a:p>
          <a:p>
            <a:pPr algn="just"/>
            <a:r>
              <a:rPr lang="zh-HK" altLang="en-US" sz="3200" b="1" dirty="0" smtClean="0"/>
              <a:t>一個</a:t>
            </a:r>
            <a:r>
              <a:rPr lang="zh-HK" altLang="en-US" sz="3200" b="1" dirty="0"/>
              <a:t>「小可憐</a:t>
            </a:r>
            <a:r>
              <a:rPr lang="zh-HK" altLang="en-US" sz="3200" b="1" dirty="0" smtClean="0"/>
              <a:t>」</a:t>
            </a:r>
            <a:endParaRPr lang="en-US" altLang="zh-HK" sz="3200" b="1" dirty="0"/>
          </a:p>
          <a:p>
            <a:pPr algn="just"/>
            <a:r>
              <a:rPr lang="zh-HK" altLang="en-US" sz="3200" b="1" dirty="0"/>
              <a:t>一堵</a:t>
            </a:r>
            <a:r>
              <a:rPr lang="zh-HK" altLang="en-US" sz="3200" b="1" dirty="0" smtClean="0"/>
              <a:t>牆</a:t>
            </a:r>
            <a:endParaRPr lang="en-US" altLang="zh-HK" sz="3200" b="1" dirty="0"/>
          </a:p>
          <a:p>
            <a:pPr algn="just"/>
            <a:r>
              <a:rPr lang="zh-HK" altLang="en-US" sz="3200" b="1" dirty="0"/>
              <a:t>一隻樹</a:t>
            </a:r>
            <a:r>
              <a:rPr lang="zh-HK" altLang="en-US" sz="3200" b="1" dirty="0" smtClean="0"/>
              <a:t>熊</a:t>
            </a:r>
            <a:endParaRPr lang="en-US" altLang="zh-HK" sz="3200" b="1" dirty="0" smtClean="0"/>
          </a:p>
          <a:p>
            <a:pPr algn="just"/>
            <a:r>
              <a:rPr lang="zh-HK" altLang="en-US" sz="3200" b="1" dirty="0"/>
              <a:t>一座</a:t>
            </a:r>
            <a:r>
              <a:rPr lang="zh-HK" altLang="en-US" sz="3200" b="1" dirty="0" smtClean="0"/>
              <a:t>火山</a:t>
            </a:r>
            <a:endParaRPr lang="en-US" altLang="zh-HK" sz="3200" b="1" dirty="0" smtClean="0"/>
          </a:p>
          <a:p>
            <a:pPr algn="just"/>
            <a:r>
              <a:rPr lang="zh-HK" altLang="en-US" sz="3200" b="1" dirty="0" smtClean="0"/>
              <a:t>一台</a:t>
            </a:r>
            <a:r>
              <a:rPr lang="zh-HK" altLang="en-US" sz="3200" b="1" dirty="0"/>
              <a:t>過山</a:t>
            </a:r>
            <a:r>
              <a:rPr lang="zh-HK" altLang="en-US" sz="3200" b="1" dirty="0" smtClean="0"/>
              <a:t>車</a:t>
            </a:r>
            <a:endParaRPr lang="en-US" altLang="zh-HK" sz="3200" b="1" dirty="0" smtClean="0"/>
          </a:p>
          <a:p>
            <a:pPr algn="just"/>
            <a:r>
              <a:rPr lang="zh-HK" altLang="en-US" sz="3200" b="1" dirty="0"/>
              <a:t>一個多面人</a:t>
            </a:r>
            <a:endParaRPr lang="en-US" altLang="zh-HK" sz="3200" b="1" dirty="0"/>
          </a:p>
          <a:p>
            <a:pPr marL="0" indent="0" algn="ctr">
              <a:buNone/>
            </a:pPr>
            <a:endParaRPr lang="en-US" altLang="zh-HK" sz="3200" b="1" dirty="0"/>
          </a:p>
          <a:p>
            <a:pPr marL="0" indent="0" algn="ctr">
              <a:buNone/>
            </a:pPr>
            <a:endParaRPr lang="zh-HK" altLang="en-US" sz="3200" b="1" dirty="0"/>
          </a:p>
          <a:p>
            <a:pPr marL="0" indent="0" algn="ctr">
              <a:buNone/>
            </a:pPr>
            <a:endParaRPr lang="en-US" altLang="zh-HK" sz="3200" b="1" dirty="0"/>
          </a:p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zh-HK" altLang="en-US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5A66C98-2E65-4B72-AF9C-91F1541C4DDD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830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HK" b="1" dirty="0" smtClean="0"/>
          </a:p>
          <a:p>
            <a:pPr marL="0" indent="0" algn="ctr">
              <a:buNone/>
            </a:pPr>
            <a:endParaRPr lang="en-US" altLang="zh-HK" b="1" dirty="0"/>
          </a:p>
          <a:p>
            <a:pPr marL="0" indent="0" algn="ctr">
              <a:buNone/>
            </a:pPr>
            <a:endParaRPr lang="en-US" altLang="zh-HK" b="1" dirty="0" smtClean="0"/>
          </a:p>
          <a:p>
            <a:pPr marL="0" indent="0" algn="ctr">
              <a:buNone/>
            </a:pPr>
            <a:r>
              <a:rPr lang="zh-HK" altLang="en-US" sz="3200" b="1" dirty="0" smtClean="0"/>
              <a:t>情緒</a:t>
            </a:r>
            <a:r>
              <a:rPr lang="zh-HK" altLang="en-US" sz="3200" b="1" dirty="0"/>
              <a:t>騎劫理性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763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依附關係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孩子</a:t>
            </a:r>
            <a:r>
              <a:rPr lang="zh-HK" altLang="en-US" sz="3600" b="1" dirty="0"/>
              <a:t>和照顧</a:t>
            </a:r>
            <a:r>
              <a:rPr lang="zh-HK" altLang="en-US" sz="3600" b="1" dirty="0" smtClean="0"/>
              <a:t>者</a:t>
            </a:r>
            <a:endParaRPr lang="en-US" altLang="zh-HK" sz="3600" b="1" dirty="0" smtClean="0"/>
          </a:p>
          <a:p>
            <a:pPr marL="0" indent="0" algn="ctr">
              <a:buNone/>
            </a:pPr>
            <a:r>
              <a:rPr lang="zh-HK" altLang="en-US" sz="3600" b="1" dirty="0" smtClean="0"/>
              <a:t>有來有往</a:t>
            </a:r>
            <a:r>
              <a:rPr lang="zh-HK" altLang="en-US" sz="3600" b="1" dirty="0"/>
              <a:t>、持久、情緒和身體的連</a:t>
            </a:r>
            <a:r>
              <a:rPr lang="zh-HK" altLang="en-US" sz="3600" b="1" dirty="0" smtClean="0"/>
              <a:t>繫</a:t>
            </a: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dirty="0"/>
          </a:p>
          <a:p>
            <a:pPr marL="0" indent="0" algn="ctr">
              <a:buNone/>
            </a:pPr>
            <a:endParaRPr lang="en-US" altLang="zh-HK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373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HK" altLang="en-US" sz="3600" b="1" dirty="0"/>
              <a:t>主要依附對象的</a:t>
            </a:r>
            <a:r>
              <a:rPr lang="zh-HK" altLang="en-US" sz="3600" b="1" dirty="0" smtClean="0"/>
              <a:t>角色</a:t>
            </a:r>
            <a:endParaRPr lang="en-US" altLang="zh-HK" sz="3600" b="1" dirty="0" smtClean="0"/>
          </a:p>
          <a:p>
            <a:pPr marL="0" indent="0" algn="just">
              <a:buNone/>
            </a:pPr>
            <a:endParaRPr lang="en-US" altLang="zh-HK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保護                                 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提供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引領</a:t>
            </a:r>
            <a:endParaRPr lang="en-US" altLang="zh-HK" sz="2800" b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51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altLang="zh-HK" dirty="0" smtClean="0"/>
          </a:p>
          <a:p>
            <a:pPr marL="0" indent="0" algn="ctr">
              <a:buNone/>
            </a:pPr>
            <a:r>
              <a:rPr lang="zh-HK" altLang="en-US" sz="14400" b="1" dirty="0" smtClean="0"/>
              <a:t>依附關係的作用</a:t>
            </a:r>
            <a:endParaRPr lang="en-US" altLang="zh-HK" sz="14400" b="1" dirty="0" smtClean="0"/>
          </a:p>
          <a:p>
            <a:pPr marL="0" indent="0">
              <a:buNone/>
            </a:pPr>
            <a:endParaRPr lang="en-US" altLang="zh-HK" sz="3500" b="1" dirty="0" smtClean="0"/>
          </a:p>
          <a:p>
            <a:pPr marL="0" indent="0">
              <a:buNone/>
            </a:pPr>
            <a:r>
              <a:rPr lang="zh-HK" altLang="en-US" sz="4000" b="1" dirty="0" smtClean="0"/>
              <a:t>     </a:t>
            </a:r>
            <a:endParaRPr lang="en-US" altLang="zh-HK" sz="4000" b="1" dirty="0" smtClean="0"/>
          </a:p>
          <a:p>
            <a:pPr marL="1371600" indent="-1371600" algn="just">
              <a:buFont typeface="+mj-lt"/>
              <a:buAutoNum type="arabicPeriod"/>
            </a:pPr>
            <a:endParaRPr lang="en-US" altLang="zh-HK" sz="12800" b="1" dirty="0" smtClean="0"/>
          </a:p>
          <a:p>
            <a:pPr marL="1371600" indent="-1371600" algn="just">
              <a:buFont typeface="+mj-lt"/>
              <a:buAutoNum type="arabicPeriod"/>
            </a:pPr>
            <a:r>
              <a:rPr lang="zh-HK" altLang="en-US" sz="12800" b="1" dirty="0" smtClean="0"/>
              <a:t>安全感                                                                                    </a:t>
            </a:r>
            <a:endParaRPr lang="en-US" altLang="zh-HK" sz="12800" b="1" dirty="0" smtClean="0"/>
          </a:p>
          <a:p>
            <a:pPr marL="1371600" indent="-1371600" algn="just">
              <a:buFont typeface="+mj-lt"/>
              <a:buAutoNum type="arabicPeriod"/>
            </a:pPr>
            <a:r>
              <a:rPr lang="zh-HK" altLang="en-US" sz="12800" b="1" dirty="0" smtClean="0"/>
              <a:t>穩定的情緒</a:t>
            </a:r>
            <a:endParaRPr lang="en-US" altLang="zh-HK" sz="12800" b="1" dirty="0" smtClean="0"/>
          </a:p>
          <a:p>
            <a:pPr marL="1371600" indent="-1371600" algn="just">
              <a:buFont typeface="+mj-lt"/>
              <a:buAutoNum type="arabicPeriod"/>
            </a:pPr>
            <a:r>
              <a:rPr lang="zh-HK" altLang="en-US" sz="12800" b="1" dirty="0"/>
              <a:t>勇於發掘外面的世界</a:t>
            </a:r>
            <a:endParaRPr lang="en-US" altLang="zh-HK" sz="12800" b="1" dirty="0"/>
          </a:p>
          <a:p>
            <a:pPr marL="0" indent="0">
              <a:buNone/>
            </a:pPr>
            <a:endParaRPr lang="en-US" altLang="zh-HK" sz="9600" b="1" dirty="0" smtClean="0"/>
          </a:p>
          <a:p>
            <a:pPr marL="0" indent="0">
              <a:buNone/>
            </a:pPr>
            <a:r>
              <a:rPr lang="zh-HK" altLang="en-US" b="1" dirty="0" smtClean="0"/>
              <a:t>            </a:t>
            </a:r>
            <a:endParaRPr lang="en-US" altLang="zh-HK" b="1" dirty="0" smtClean="0"/>
          </a:p>
          <a:p>
            <a:pPr marL="0" indent="0">
              <a:buNone/>
            </a:pPr>
            <a:r>
              <a:rPr lang="en-US" altLang="zh-HK" b="1" dirty="0"/>
              <a:t> </a:t>
            </a:r>
            <a:r>
              <a:rPr lang="en-US" altLang="zh-HK" b="1" dirty="0" smtClean="0"/>
              <a:t>                              </a:t>
            </a:r>
          </a:p>
          <a:p>
            <a:pPr marL="0" indent="0">
              <a:buNone/>
            </a:pPr>
            <a:r>
              <a:rPr lang="en-US" altLang="zh-HK" b="1" dirty="0"/>
              <a:t> </a:t>
            </a:r>
            <a:r>
              <a:rPr lang="en-US" altLang="zh-HK" b="1" dirty="0" smtClean="0"/>
              <a:t>                     </a:t>
            </a:r>
          </a:p>
          <a:p>
            <a:pPr marL="0" indent="0">
              <a:buNone/>
            </a:pPr>
            <a:r>
              <a:rPr lang="en-US" altLang="zh-HK" sz="2800" b="1" dirty="0"/>
              <a:t> </a:t>
            </a:r>
            <a:r>
              <a:rPr lang="en-US" altLang="zh-HK" sz="2800" b="1" dirty="0" smtClean="0"/>
              <a:t>                                 </a:t>
            </a:r>
          </a:p>
          <a:p>
            <a:pPr marL="0" indent="0">
              <a:buNone/>
            </a:pPr>
            <a:r>
              <a:rPr lang="en-US" altLang="zh-HK" sz="2800" b="1" dirty="0"/>
              <a:t> </a:t>
            </a:r>
            <a:r>
              <a:rPr lang="en-US" altLang="zh-HK" sz="2800" b="1" dirty="0" smtClean="0"/>
              <a:t>                                   </a:t>
            </a:r>
          </a:p>
          <a:p>
            <a:pPr marL="0" indent="0">
              <a:buNone/>
            </a:pPr>
            <a:r>
              <a:rPr lang="en-US" altLang="zh-HK" sz="2800" b="1" dirty="0"/>
              <a:t> </a:t>
            </a:r>
            <a:r>
              <a:rPr lang="en-US" altLang="zh-HK" sz="2800" b="1" dirty="0" smtClean="0"/>
              <a:t>                                  </a:t>
            </a:r>
          </a:p>
          <a:p>
            <a:pPr marL="0" indent="0">
              <a:buNone/>
            </a:pPr>
            <a:r>
              <a:rPr lang="en-US" altLang="zh-HK" sz="2800" b="1" dirty="0"/>
              <a:t> </a:t>
            </a:r>
            <a:r>
              <a:rPr lang="en-US" altLang="zh-HK" sz="2800" b="1" dirty="0" smtClean="0"/>
              <a:t>                              </a:t>
            </a:r>
          </a:p>
          <a:p>
            <a:pPr marL="0" indent="0">
              <a:buNone/>
            </a:pPr>
            <a:endParaRPr lang="en-US" altLang="zh-HK" sz="2800" b="1" dirty="0"/>
          </a:p>
          <a:p>
            <a:pPr marL="0" indent="0">
              <a:buNone/>
            </a:pPr>
            <a:r>
              <a:rPr lang="en-US" altLang="zh-HK" sz="2800" b="1" dirty="0" smtClean="0"/>
              <a:t>                                                        </a:t>
            </a:r>
          </a:p>
          <a:p>
            <a:pPr marL="0" indent="0">
              <a:buNone/>
            </a:pPr>
            <a:r>
              <a:rPr lang="en-US" altLang="zh-HK" sz="2800" b="1" dirty="0"/>
              <a:t> </a:t>
            </a:r>
            <a:r>
              <a:rPr lang="en-US" altLang="zh-HK" sz="2800" b="1" dirty="0" smtClean="0"/>
              <a:t>                                                         </a:t>
            </a:r>
          </a:p>
          <a:p>
            <a:pPr marL="0" indent="0">
              <a:buNone/>
            </a:pPr>
            <a:r>
              <a:rPr lang="en-US" altLang="zh-HK" sz="2800" b="1" dirty="0"/>
              <a:t> </a:t>
            </a:r>
            <a:r>
              <a:rPr lang="en-US" altLang="zh-HK" sz="2800" b="1" dirty="0" smtClean="0"/>
              <a:t>                                                                  </a:t>
            </a:r>
          </a:p>
          <a:p>
            <a:pPr marL="0" indent="0">
              <a:buNone/>
            </a:pPr>
            <a:endParaRPr lang="en-US" altLang="zh-HK" sz="2800" b="1" dirty="0"/>
          </a:p>
          <a:p>
            <a:pPr marL="0" indent="0">
              <a:buNone/>
            </a:pPr>
            <a:r>
              <a:rPr lang="en-US" altLang="zh-HK" sz="2800" b="1" dirty="0" smtClean="0"/>
              <a:t>                                                                                </a:t>
            </a:r>
          </a:p>
          <a:p>
            <a:pPr marL="0" indent="0">
              <a:buNone/>
            </a:pPr>
            <a:endParaRPr lang="en-US" altLang="zh-HK" sz="2800" b="1" dirty="0"/>
          </a:p>
          <a:p>
            <a:pPr marL="0" indent="0">
              <a:buNone/>
            </a:pPr>
            <a:endParaRPr lang="en-US" altLang="zh-HK" sz="2800" b="1" dirty="0" smtClean="0"/>
          </a:p>
          <a:p>
            <a:pPr marL="0" indent="0">
              <a:buNone/>
            </a:pPr>
            <a:r>
              <a:rPr lang="en-US" altLang="zh-HK" sz="2800" b="1" dirty="0"/>
              <a:t> </a:t>
            </a:r>
            <a:r>
              <a:rPr lang="en-US" altLang="zh-HK" sz="2800" b="1" dirty="0" smtClean="0"/>
              <a:t>                                                              </a:t>
            </a:r>
          </a:p>
          <a:p>
            <a:pPr marL="0" indent="0">
              <a:buNone/>
            </a:pPr>
            <a:endParaRPr lang="en-US" altLang="zh-HK" sz="2800" b="1" dirty="0"/>
          </a:p>
          <a:p>
            <a:pPr marL="0" indent="0">
              <a:buNone/>
            </a:pPr>
            <a:endParaRPr lang="en-US" altLang="zh-HK" sz="2800" b="1" dirty="0" smtClean="0"/>
          </a:p>
          <a:p>
            <a:pPr marL="0" indent="0">
              <a:buNone/>
            </a:pPr>
            <a:endParaRPr lang="en-US" altLang="zh-HK" sz="2800" b="1" dirty="0"/>
          </a:p>
          <a:p>
            <a:pPr marL="0" indent="0">
              <a:buNone/>
            </a:pPr>
            <a:endParaRPr lang="en-US" altLang="zh-HK" sz="2800" b="1" dirty="0" smtClean="0"/>
          </a:p>
          <a:p>
            <a:pPr marL="0" indent="0">
              <a:buNone/>
            </a:pPr>
            <a:r>
              <a:rPr lang="en-US" altLang="zh-HK" sz="2800" b="1" dirty="0"/>
              <a:t> </a:t>
            </a:r>
            <a:r>
              <a:rPr lang="en-US" altLang="zh-HK" sz="2800" b="1" dirty="0" smtClean="0"/>
              <a:t>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n-US" altLang="zh-HK" sz="9600" b="1" dirty="0" smtClean="0"/>
              <a:t>                                       </a:t>
            </a:r>
            <a:endParaRPr lang="zh-HK" altLang="en-US" sz="7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539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「依附創傷」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altLang="zh-HK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守護</a:t>
            </a:r>
            <a:r>
              <a:rPr lang="zh-HK" altLang="en-US" sz="2800" b="1" dirty="0"/>
              <a:t>者也是施虐</a:t>
            </a:r>
            <a:r>
              <a:rPr lang="zh-HK" altLang="en-US" sz="2800" b="1" dirty="0" smtClean="0"/>
              <a:t>者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/>
              <a:t>保護</a:t>
            </a:r>
            <a:r>
              <a:rPr lang="zh-HK" altLang="en-US" sz="2800" b="1" dirty="0" smtClean="0"/>
              <a:t>自己 </a:t>
            </a:r>
            <a:r>
              <a:rPr lang="en-US" altLang="zh-HK" sz="2800" b="1" dirty="0" smtClean="0"/>
              <a:t>= </a:t>
            </a:r>
            <a:r>
              <a:rPr lang="zh-HK" altLang="en-US" sz="2800" b="1" dirty="0" smtClean="0"/>
              <a:t>失去</a:t>
            </a:r>
            <a:r>
              <a:rPr lang="zh-HK" altLang="en-US" sz="2800" b="1" dirty="0"/>
              <a:t>依附關係？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/>
              <a:t>責怪自己，就不會生依附對象的</a:t>
            </a:r>
            <a:r>
              <a:rPr lang="zh-HK" altLang="en-US" sz="2800" b="1" dirty="0" smtClean="0"/>
              <a:t>氣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依附</a:t>
            </a:r>
            <a:r>
              <a:rPr lang="zh-HK" altLang="en-US" sz="2800" b="1" dirty="0" smtClean="0"/>
              <a:t>對象的</a:t>
            </a:r>
            <a:r>
              <a:rPr lang="zh-HK" altLang="en-US" sz="2800" b="1" dirty="0" smtClean="0"/>
              <a:t>需要和</a:t>
            </a:r>
            <a:r>
              <a:rPr lang="zh-HK" altLang="en-US" sz="2800" b="1" dirty="0"/>
              <a:t>情緒比自己的一切重要</a:t>
            </a:r>
            <a:endParaRPr lang="en-US" altLang="zh-HK" sz="2800" b="1" dirty="0"/>
          </a:p>
          <a:p>
            <a:pPr marL="0" indent="0">
              <a:buNone/>
            </a:pPr>
            <a:endParaRPr lang="zh-HK" altLang="en-US" sz="3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444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HK" b="1" dirty="0" smtClean="0"/>
              <a:t/>
            </a:r>
            <a:br>
              <a:rPr lang="en-US" altLang="zh-HK" b="1" dirty="0" smtClean="0"/>
            </a:br>
            <a:endParaRPr lang="en-US" altLang="zh-HK" b="1" dirty="0" smtClean="0"/>
          </a:p>
          <a:p>
            <a:pPr marL="0" indent="0" algn="ctr">
              <a:buNone/>
            </a:pPr>
            <a:endParaRPr lang="en-US" altLang="zh-HK" b="1" dirty="0"/>
          </a:p>
          <a:p>
            <a:pPr marL="0" indent="0" algn="ctr">
              <a:buNone/>
            </a:pPr>
            <a:r>
              <a:rPr lang="zh-HK" altLang="en-US" sz="3200" b="1" dirty="0" smtClean="0"/>
              <a:t>成長</a:t>
            </a:r>
            <a:r>
              <a:rPr lang="zh-HK" altLang="en-US" sz="3200" b="1" dirty="0"/>
              <a:t>後，難於處理</a:t>
            </a:r>
            <a:endParaRPr lang="en-US" altLang="zh-HK" sz="3200" b="1" dirty="0" smtClean="0"/>
          </a:p>
          <a:p>
            <a:pPr marL="0" indent="0" algn="ctr">
              <a:buNone/>
            </a:pPr>
            <a:r>
              <a:rPr lang="zh-HK" altLang="en-US" sz="3200" b="1" dirty="0" smtClean="0"/>
              <a:t>和配偶 </a:t>
            </a:r>
            <a:r>
              <a:rPr lang="en-US" altLang="zh-HK" sz="3200" b="1" dirty="0" smtClean="0"/>
              <a:t>/ </a:t>
            </a:r>
            <a:r>
              <a:rPr lang="zh-HK" altLang="en-US" sz="3200" b="1" dirty="0" smtClean="0"/>
              <a:t>孩子</a:t>
            </a:r>
            <a:r>
              <a:rPr lang="zh-HK" altLang="en-US" sz="3200" b="1" dirty="0"/>
              <a:t>的</a:t>
            </a:r>
            <a:r>
              <a:rPr lang="zh-HK" altLang="en-US" sz="3200" b="1" dirty="0" smtClean="0"/>
              <a:t>關係</a:t>
            </a:r>
            <a:endParaRPr lang="en-US" altLang="zh-HK" sz="3200" b="1" dirty="0" smtClean="0"/>
          </a:p>
          <a:p>
            <a:pPr marL="0" indent="0" algn="ctr">
              <a:buNone/>
            </a:pPr>
            <a:endParaRPr lang="en-US" altLang="zh-HK" b="1" dirty="0"/>
          </a:p>
          <a:p>
            <a:pPr marL="0" indent="0" algn="ctr">
              <a:buNone/>
            </a:pPr>
            <a:endParaRPr lang="en-US" altLang="zh-HK" b="1" dirty="0" smtClean="0"/>
          </a:p>
          <a:p>
            <a:pPr marL="0" indent="0" algn="ctr">
              <a:buNone/>
            </a:pPr>
            <a:endParaRPr lang="zh-HK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743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受虐兒童看自己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我</a:t>
            </a:r>
            <a:r>
              <a:rPr lang="zh-HK" altLang="en-US" sz="3600" b="1" dirty="0"/>
              <a:t>沒有</a:t>
            </a:r>
            <a:r>
              <a:rPr lang="zh-HK" altLang="en-US" sz="3600" b="1" dirty="0" smtClean="0"/>
              <a:t>價值</a:t>
            </a:r>
            <a:r>
              <a:rPr lang="en-US" altLang="zh-HK" sz="3600" b="1" dirty="0" smtClean="0"/>
              <a:t> </a:t>
            </a:r>
          </a:p>
          <a:p>
            <a:pPr marL="0" indent="0" algn="ctr">
              <a:buNone/>
            </a:pPr>
            <a:r>
              <a:rPr lang="zh-HK" altLang="en-US" sz="3600" b="1" dirty="0"/>
              <a:t>我不應該得到任何</a:t>
            </a:r>
            <a:r>
              <a:rPr lang="zh-HK" altLang="en-US" sz="3600" b="1" dirty="0" smtClean="0"/>
              <a:t>好處</a:t>
            </a:r>
            <a:endParaRPr lang="en-US" altLang="zh-HK" sz="3600" b="1" dirty="0" smtClean="0"/>
          </a:p>
          <a:p>
            <a:pPr marL="0" indent="0" algn="ctr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7803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我不值得別人去愛</a:t>
            </a:r>
            <a:endParaRPr lang="en-US" altLang="zh-HK" sz="3600" b="1" dirty="0" smtClean="0"/>
          </a:p>
          <a:p>
            <a:pPr marL="0" indent="0" algn="ctr">
              <a:buNone/>
            </a:pPr>
            <a:r>
              <a:rPr lang="zh-HK" altLang="en-US" sz="3600" b="1" dirty="0" smtClean="0"/>
              <a:t>沒有任何</a:t>
            </a:r>
            <a:r>
              <a:rPr lang="zh-HK" altLang="en-US" sz="3600" b="1" dirty="0"/>
              <a:t>人會</a:t>
            </a:r>
            <a:r>
              <a:rPr lang="zh-HK" altLang="en-US" sz="3600" b="1" dirty="0" smtClean="0"/>
              <a:t>在乎 </a:t>
            </a:r>
            <a:r>
              <a:rPr lang="en-US" altLang="zh-HK" sz="3600" b="1" dirty="0" smtClean="0"/>
              <a:t>/ </a:t>
            </a:r>
            <a:r>
              <a:rPr lang="zh-HK" altLang="en-US" sz="3600" b="1" dirty="0" smtClean="0"/>
              <a:t>接受</a:t>
            </a:r>
            <a:r>
              <a:rPr lang="zh-HK" altLang="en-US" sz="3600" b="1" dirty="0"/>
              <a:t>我         </a:t>
            </a:r>
            <a:endParaRPr lang="en-US" altLang="zh-HK" sz="3600" b="1" dirty="0" smtClean="0"/>
          </a:p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27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4956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我</a:t>
            </a:r>
            <a:r>
              <a:rPr lang="zh-HK" altLang="en-US" sz="3600" b="1" dirty="0"/>
              <a:t>不</a:t>
            </a:r>
            <a:r>
              <a:rPr lang="zh-HK" altLang="en-US" sz="3600" b="1" dirty="0" smtClean="0"/>
              <a:t>應該感覺脆弱</a:t>
            </a: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dirty="0"/>
          </a:p>
          <a:p>
            <a:pPr marL="0" indent="0" algn="ctr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087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我</a:t>
            </a:r>
            <a:r>
              <a:rPr lang="zh-HK" altLang="en-US" sz="3600" b="1" dirty="0"/>
              <a:t>有感受是危險</a:t>
            </a:r>
            <a:r>
              <a:rPr lang="zh-HK" altLang="en-US" sz="3600" b="1" dirty="0" smtClean="0"/>
              <a:t>的</a:t>
            </a:r>
            <a:endParaRPr lang="en-US" altLang="zh-HK" sz="3600" b="1" dirty="0" smtClean="0"/>
          </a:p>
          <a:p>
            <a:pPr marL="0" indent="0" algn="ctr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29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1319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從腦部功能和依附關係</a:t>
            </a:r>
            <a:endParaRPr lang="en-US" altLang="zh-HK" sz="3600" b="1" dirty="0" smtClean="0"/>
          </a:p>
          <a:p>
            <a:pPr marL="0" indent="0" algn="ctr">
              <a:buNone/>
            </a:pPr>
            <a:r>
              <a:rPr lang="zh-HK" altLang="en-US" sz="3600" b="1" dirty="0" smtClean="0"/>
              <a:t>看受虐兒童</a:t>
            </a:r>
            <a:endParaRPr lang="en-US" altLang="zh-HK" sz="3600" b="1" dirty="0" smtClean="0"/>
          </a:p>
          <a:p>
            <a:pPr marL="0" indent="0" algn="just">
              <a:buNone/>
            </a:pPr>
            <a:endParaRPr lang="en-US" altLang="zh-HK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436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受虐兒童看世界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altLang="zh-HK" sz="3600" b="1" dirty="0" smtClean="0"/>
          </a:p>
          <a:p>
            <a:pPr marL="0" indent="0" algn="just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何處</a:t>
            </a:r>
            <a:r>
              <a:rPr lang="zh-HK" altLang="en-US" sz="3600" b="1" dirty="0"/>
              <a:t>為家</a:t>
            </a:r>
            <a:r>
              <a:rPr lang="zh-HK" altLang="en-US" sz="3600" b="1" dirty="0" smtClean="0"/>
              <a:t>？</a:t>
            </a:r>
            <a:endParaRPr lang="en-US" altLang="zh-HK" sz="3600" b="1" dirty="0" smtClean="0"/>
          </a:p>
          <a:p>
            <a:pPr marL="0" indent="0" algn="ctr">
              <a:buNone/>
            </a:pPr>
            <a:r>
              <a:rPr lang="zh-HK" altLang="en-US" sz="3600" b="1" dirty="0" smtClean="0"/>
              <a:t>我</a:t>
            </a:r>
            <a:r>
              <a:rPr lang="zh-HK" altLang="en-US" sz="3600" b="1" dirty="0"/>
              <a:t>不屬於任何</a:t>
            </a:r>
            <a:r>
              <a:rPr lang="zh-HK" altLang="en-US" sz="3600" b="1" dirty="0" smtClean="0"/>
              <a:t>地方</a:t>
            </a:r>
            <a:endParaRPr lang="en-US" altLang="zh-HK" sz="3600" b="1" dirty="0" smtClean="0"/>
          </a:p>
          <a:p>
            <a:pPr marL="0" indent="0" algn="just">
              <a:buNone/>
            </a:pPr>
            <a:endParaRPr lang="zh-HK" altLang="en-US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1366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信任 </a:t>
            </a:r>
            <a:r>
              <a:rPr lang="en-US" altLang="zh-HK" sz="3600" b="1" dirty="0" smtClean="0"/>
              <a:t>/ </a:t>
            </a:r>
            <a:r>
              <a:rPr lang="zh-HK" altLang="en-US" sz="3600" b="1" dirty="0" smtClean="0"/>
              <a:t>依靠別人是不安全的</a:t>
            </a:r>
            <a:endParaRPr lang="en-US" altLang="zh-HK" sz="3600" b="1" dirty="0"/>
          </a:p>
          <a:p>
            <a:pPr marL="0" indent="0" algn="ctr">
              <a:buNone/>
            </a:pPr>
            <a:endParaRPr lang="en-US" altLang="zh-HK" dirty="0"/>
          </a:p>
          <a:p>
            <a:pPr marL="0" indent="0" algn="ctr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482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愛別人是不安全的</a:t>
            </a: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dirty="0"/>
          </a:p>
          <a:p>
            <a:pPr marL="0" indent="0" algn="ctr">
              <a:buNone/>
            </a:pPr>
            <a:endParaRPr lang="en-US" altLang="zh-HK" dirty="0"/>
          </a:p>
          <a:p>
            <a:pPr marL="0" indent="0" algn="ctr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925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世界很危險</a:t>
            </a:r>
            <a:endParaRPr lang="en-US" altLang="zh-HK" sz="3600" b="1" dirty="0" smtClean="0"/>
          </a:p>
          <a:p>
            <a:pPr marL="0" indent="0" algn="ctr">
              <a:buNone/>
            </a:pPr>
            <a:r>
              <a:rPr lang="zh-HK" altLang="en-US" sz="3600" b="1" dirty="0" smtClean="0"/>
              <a:t>別人會傷害我</a:t>
            </a: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dirty="0" smtClean="0"/>
          </a:p>
          <a:p>
            <a:pPr marL="0" indent="0" algn="ctr">
              <a:buNone/>
            </a:pPr>
            <a:endParaRPr lang="zh-HK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7292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受虐兒童可能有的情緒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endParaRPr lang="en-US" altLang="zh-HK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b="1" dirty="0" smtClean="0"/>
              <a:t>憂鬱</a:t>
            </a:r>
            <a:endParaRPr lang="en-US" altLang="zh-HK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b="1" dirty="0" smtClean="0"/>
              <a:t>焦慮</a:t>
            </a:r>
            <a:endParaRPr lang="en-US" altLang="zh-HK" b="1" dirty="0" smtClean="0"/>
          </a:p>
          <a:p>
            <a:pPr marL="0" indent="0" algn="just">
              <a:buNone/>
            </a:pPr>
            <a:r>
              <a:rPr lang="zh-HK" altLang="en-US" b="1" dirty="0" smtClean="0"/>
              <a:t> </a:t>
            </a:r>
            <a:endParaRPr lang="en-US" altLang="zh-HK" b="1" dirty="0" smtClean="0"/>
          </a:p>
          <a:p>
            <a:pPr marL="514350" indent="-514350" algn="just">
              <a:buAutoNum type="arabicPeriod" startAt="3"/>
            </a:pPr>
            <a:r>
              <a:rPr lang="zh-HK" altLang="en-US" b="1" dirty="0" smtClean="0"/>
              <a:t>憤怒</a:t>
            </a:r>
            <a:endParaRPr lang="en-US" altLang="zh-HK" b="1" dirty="0" smtClean="0"/>
          </a:p>
          <a:p>
            <a:pPr marL="514350" indent="-514350" algn="just">
              <a:buAutoNum type="arabicPeriod" startAt="3"/>
            </a:pPr>
            <a:endParaRPr lang="en-US" altLang="zh-HK" b="1" dirty="0"/>
          </a:p>
          <a:p>
            <a:pPr marL="514350" indent="-514350" algn="just">
              <a:buFont typeface="Wingdings 2"/>
              <a:buAutoNum type="arabicPeriod" startAt="3"/>
            </a:pPr>
            <a:r>
              <a:rPr lang="zh-HK" altLang="en-US" sz="2800" b="1" dirty="0" smtClean="0"/>
              <a:t>混亂</a:t>
            </a:r>
            <a:endParaRPr lang="en-US" altLang="zh-HK" sz="2800" b="1" dirty="0" smtClean="0"/>
          </a:p>
          <a:p>
            <a:pPr marL="514350" indent="-514350" algn="just">
              <a:buFont typeface="Wingdings 2"/>
              <a:buAutoNum type="arabicPeriod" startAt="3"/>
            </a:pPr>
            <a:endParaRPr lang="en-US" altLang="zh-HK" sz="2800" b="1" dirty="0"/>
          </a:p>
          <a:p>
            <a:pPr marL="514350" indent="-514350" algn="just">
              <a:buFont typeface="Wingdings 2"/>
              <a:buAutoNum type="arabicPeriod" startAt="3"/>
            </a:pPr>
            <a:r>
              <a:rPr lang="zh-HK" altLang="en-US" sz="3000" b="1" dirty="0"/>
              <a:t>空洞</a:t>
            </a:r>
            <a:endParaRPr lang="en-US" altLang="zh-HK" sz="3000" b="1" dirty="0"/>
          </a:p>
          <a:p>
            <a:pPr marL="514350" indent="-514350" algn="just">
              <a:buFont typeface="Wingdings 2"/>
              <a:buAutoNum type="arabicPeriod" startAt="3"/>
            </a:pPr>
            <a:endParaRPr lang="en-US" altLang="zh-HK" sz="2800" b="1" dirty="0" smtClean="0"/>
          </a:p>
          <a:p>
            <a:pPr marL="514350" indent="-514350" algn="just">
              <a:buFont typeface="Wingdings 2"/>
              <a:buAutoNum type="arabicPeriod" startAt="3"/>
            </a:pPr>
            <a:endParaRPr lang="en-US" altLang="zh-HK" sz="2800" b="1" dirty="0"/>
          </a:p>
          <a:p>
            <a:pPr marL="514350" indent="-514350" algn="just">
              <a:buFont typeface="Wingdings 2"/>
              <a:buAutoNum type="arabicPeriod" startAt="3"/>
            </a:pPr>
            <a:endParaRPr lang="en-US" altLang="zh-HK" sz="2800" b="1" dirty="0"/>
          </a:p>
          <a:p>
            <a:pPr marL="514350" indent="-514350" algn="just">
              <a:buAutoNum type="arabicPeriod" startAt="3"/>
            </a:pPr>
            <a:endParaRPr lang="en-US" altLang="zh-HK" b="1" dirty="0" smtClean="0"/>
          </a:p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2740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受虐兒童</a:t>
            </a:r>
            <a:r>
              <a:rPr lang="zh-HK" altLang="en-US" b="1" dirty="0" smtClean="0"/>
              <a:t>可能</a:t>
            </a:r>
            <a:r>
              <a:rPr lang="zh-HK" altLang="en-US" b="1" dirty="0"/>
              <a:t>有的行為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altLang="zh-HK" sz="4600" b="1" dirty="0" smtClean="0"/>
              <a:t>(</a:t>
            </a:r>
            <a:r>
              <a:rPr lang="zh-HK" altLang="en-US" sz="4600" b="1" dirty="0" smtClean="0"/>
              <a:t>個人</a:t>
            </a:r>
            <a:r>
              <a:rPr lang="en-US" altLang="zh-HK" sz="4600" b="1" dirty="0" smtClean="0"/>
              <a:t>)</a:t>
            </a:r>
          </a:p>
          <a:p>
            <a:pPr marL="742950" indent="-742950">
              <a:buFont typeface="+mj-lt"/>
              <a:buAutoNum type="arabicPeriod"/>
            </a:pPr>
            <a:endParaRPr lang="en-US" altLang="zh-HK" sz="3600" b="1" dirty="0" smtClean="0"/>
          </a:p>
          <a:p>
            <a:pPr marL="742950" indent="-742950">
              <a:buFont typeface="+mj-lt"/>
              <a:buAutoNum type="arabicPeriod"/>
            </a:pPr>
            <a:r>
              <a:rPr lang="zh-HK" altLang="en-US" sz="3600" b="1" dirty="0" smtClean="0"/>
              <a:t>學業成績不理想 </a:t>
            </a:r>
            <a:r>
              <a:rPr lang="en-US" altLang="zh-HK" sz="3600" b="1" dirty="0" smtClean="0"/>
              <a:t>/ </a:t>
            </a:r>
            <a:r>
              <a:rPr lang="zh-HK" altLang="en-US" sz="3600" b="1" dirty="0" smtClean="0"/>
              <a:t>不穩定</a:t>
            </a:r>
            <a:endParaRPr lang="en-US" altLang="zh-HK" sz="3600" b="1" dirty="0" smtClean="0"/>
          </a:p>
          <a:p>
            <a:pPr marL="742950" indent="-742950">
              <a:buFont typeface="+mj-lt"/>
              <a:buAutoNum type="arabicPeriod"/>
            </a:pPr>
            <a:endParaRPr lang="en-US" altLang="zh-HK" sz="3600" b="1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zh-HK" altLang="en-US" sz="3600" b="1" dirty="0" smtClean="0"/>
              <a:t>坐立不安 冒險行為</a:t>
            </a:r>
            <a:endParaRPr lang="en-US" altLang="zh-HK" sz="3600" b="1" dirty="0" smtClean="0"/>
          </a:p>
          <a:p>
            <a:pPr marL="742950" indent="-742950" algn="just">
              <a:buFont typeface="+mj-lt"/>
              <a:buAutoNum type="arabicPeriod"/>
            </a:pPr>
            <a:endParaRPr lang="en-US" altLang="zh-HK" sz="3600" b="1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zh-HK" altLang="en-US" sz="3600" b="1" dirty="0" smtClean="0"/>
              <a:t>便溺問題</a:t>
            </a:r>
            <a:endParaRPr lang="en-US" altLang="zh-HK" sz="3600" b="1" dirty="0" smtClean="0"/>
          </a:p>
          <a:p>
            <a:pPr marL="742950" indent="-742950" algn="just">
              <a:buFont typeface="+mj-lt"/>
              <a:buAutoNum type="arabicPeriod"/>
            </a:pPr>
            <a:endParaRPr lang="en-US" altLang="zh-HK" sz="3600" b="1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zh-HK" altLang="en-US" sz="3600" b="1" dirty="0" smtClean="0"/>
              <a:t>傷害自己</a:t>
            </a:r>
            <a:endParaRPr lang="en-US" altLang="zh-HK" sz="3600" b="1" dirty="0" smtClean="0"/>
          </a:p>
          <a:p>
            <a:pPr marL="742950" indent="-742950" algn="just">
              <a:buFont typeface="+mj-lt"/>
              <a:buAutoNum type="arabicPeriod"/>
            </a:pPr>
            <a:endParaRPr lang="en-US" altLang="zh-HK" sz="3600" b="1" dirty="0" smtClean="0"/>
          </a:p>
          <a:p>
            <a:pPr marL="742950" indent="-742950" algn="just">
              <a:buFont typeface="+mj-lt"/>
              <a:buAutoNum type="arabicPeriod"/>
            </a:pPr>
            <a:r>
              <a:rPr lang="zh-HK" altLang="en-US" sz="3600" b="1" dirty="0" smtClean="0"/>
              <a:t>吸煙 </a:t>
            </a:r>
            <a:r>
              <a:rPr lang="en-US" altLang="zh-HK" sz="3600" b="1" dirty="0" smtClean="0"/>
              <a:t>/ </a:t>
            </a:r>
            <a:r>
              <a:rPr lang="zh-HK" altLang="en-US" sz="3600" b="1" dirty="0" smtClean="0"/>
              <a:t>喝洒 </a:t>
            </a:r>
            <a:r>
              <a:rPr lang="en-US" altLang="zh-HK" sz="3600" b="1" dirty="0" smtClean="0"/>
              <a:t>/ </a:t>
            </a:r>
            <a:r>
              <a:rPr lang="zh-HK" altLang="en-US" sz="3600" b="1" dirty="0" smtClean="0"/>
              <a:t>軟性</a:t>
            </a:r>
            <a:r>
              <a:rPr lang="zh-HK" altLang="en-US" sz="3600" b="1" dirty="0"/>
              <a:t>毒品</a:t>
            </a:r>
            <a:endParaRPr lang="en-US" altLang="zh-HK" sz="3600" b="1" dirty="0" smtClean="0"/>
          </a:p>
          <a:p>
            <a:pPr marL="0" indent="0" algn="just">
              <a:buNone/>
            </a:pPr>
            <a:endParaRPr lang="en-US" altLang="zh-HK" sz="3600" b="1" dirty="0"/>
          </a:p>
          <a:p>
            <a:pPr marL="0" indent="0" algn="just">
              <a:buNone/>
            </a:pPr>
            <a:endParaRPr lang="en-US" altLang="zh-HK" sz="3600" b="1" dirty="0"/>
          </a:p>
          <a:p>
            <a:pPr marL="0" indent="0" algn="just">
              <a:buNone/>
            </a:pPr>
            <a:endParaRPr lang="zh-HK" altLang="en-US" sz="3600" b="1" dirty="0"/>
          </a:p>
          <a:p>
            <a:pPr marL="0" indent="0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267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HK" sz="3200" b="1" dirty="0" smtClean="0"/>
              <a:t>(</a:t>
            </a:r>
            <a:r>
              <a:rPr lang="zh-HK" altLang="en-US" sz="3200" b="1" dirty="0" smtClean="0"/>
              <a:t>社交</a:t>
            </a:r>
            <a:r>
              <a:rPr lang="en-US" altLang="zh-HK" sz="3200" b="1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退縮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千依百順 </a:t>
            </a:r>
            <a:r>
              <a:rPr lang="en-US" altLang="zh-HK" sz="2800" b="1" dirty="0"/>
              <a:t>/ </a:t>
            </a:r>
            <a:r>
              <a:rPr lang="zh-HK" altLang="en-US" sz="2800" b="1" dirty="0"/>
              <a:t>討好別人 </a:t>
            </a:r>
            <a:r>
              <a:rPr lang="en-US" altLang="zh-HK" sz="2800" b="1" dirty="0"/>
              <a:t>/</a:t>
            </a:r>
            <a:r>
              <a:rPr lang="zh-HK" altLang="en-US" sz="2800" b="1" dirty="0"/>
              <a:t>受欺凌</a:t>
            </a:r>
            <a:r>
              <a:rPr lang="zh-HK" altLang="en-US" sz="2800" b="1" dirty="0" smtClean="0"/>
              <a:t>對象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和</a:t>
            </a:r>
            <a:r>
              <a:rPr lang="zh-HK" altLang="en-US" sz="2800" b="1" dirty="0"/>
              <a:t>人爭執 </a:t>
            </a:r>
            <a:r>
              <a:rPr lang="en-US" altLang="zh-HK" sz="2800" b="1" dirty="0"/>
              <a:t>/ </a:t>
            </a:r>
            <a:r>
              <a:rPr lang="zh-HK" altLang="en-US" sz="2800" b="1" dirty="0" smtClean="0"/>
              <a:t>打架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說謊 </a:t>
            </a:r>
            <a:r>
              <a:rPr lang="en-US" altLang="zh-HK" sz="2800" b="1" dirty="0"/>
              <a:t>/ </a:t>
            </a:r>
            <a:r>
              <a:rPr lang="zh-HK" altLang="en-US" sz="2800" b="1" dirty="0"/>
              <a:t>偷竊</a:t>
            </a:r>
            <a:endParaRPr lang="en-US" altLang="zh-HK" sz="2800" b="1" dirty="0"/>
          </a:p>
          <a:p>
            <a:pPr marL="0" indent="0" algn="just">
              <a:buNone/>
            </a:pPr>
            <a:endParaRPr lang="en-US" altLang="zh-HK" sz="3600" b="1" dirty="0"/>
          </a:p>
          <a:p>
            <a:pPr marL="0" indent="0">
              <a:buNone/>
            </a:pPr>
            <a:endParaRPr lang="zh-HK" altLang="en-US" sz="3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877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HK" altLang="en-US" dirty="0"/>
              <a:t>「</a:t>
            </a:r>
            <a:r>
              <a:rPr lang="zh-HK" altLang="en-US" b="1" dirty="0"/>
              <a:t>孩子，為甚麼你不說出來？</a:t>
            </a:r>
            <a:r>
              <a:rPr lang="zh-HK" altLang="en-US" dirty="0"/>
              <a:t>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原來</a:t>
            </a:r>
            <a:r>
              <a:rPr lang="zh-HK" altLang="en-US" sz="2800" b="1" dirty="0"/>
              <a:t>我有問題</a:t>
            </a:r>
            <a:r>
              <a:rPr lang="zh-HK" altLang="en-US" sz="2800" b="1" dirty="0" smtClean="0"/>
              <a:t>？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有口難言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都</a:t>
            </a:r>
            <a:r>
              <a:rPr lang="zh-HK" altLang="en-US" sz="2800" b="1" dirty="0"/>
              <a:t>是我的錯</a:t>
            </a:r>
            <a:r>
              <a:rPr lang="zh-HK" altLang="en-US" sz="2800" b="1" dirty="0" smtClean="0"/>
              <a:t>！</a:t>
            </a: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學</a:t>
            </a:r>
            <a:r>
              <a:rPr lang="zh-HK" altLang="en-US" sz="2800" b="1" dirty="0"/>
              <a:t>得無助</a:t>
            </a:r>
            <a:r>
              <a:rPr lang="zh-HK" altLang="en-US" sz="2800" b="1" dirty="0" smtClean="0"/>
              <a:t>感 </a:t>
            </a:r>
            <a:r>
              <a:rPr lang="en-US" altLang="zh-HK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HK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Learned Helplessness</a:t>
            </a:r>
            <a:r>
              <a:rPr lang="en-US" altLang="zh-HK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 algn="just">
              <a:buFont typeface="+mj-lt"/>
              <a:buAutoNum type="arabicPeriod"/>
            </a:pPr>
            <a:endParaRPr lang="en-US" altLang="zh-HK" sz="2800" b="1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zh-HK" altLang="en-US" sz="2800" b="1" dirty="0" smtClean="0"/>
              <a:t>守護</a:t>
            </a:r>
            <a:r>
              <a:rPr lang="zh-HK" altLang="en-US" sz="2800" b="1" dirty="0"/>
              <a:t>家庭</a:t>
            </a:r>
          </a:p>
          <a:p>
            <a:pPr marL="0" indent="0" algn="just">
              <a:buNone/>
            </a:pPr>
            <a:endParaRPr lang="en-US" altLang="zh-H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HK" sz="3600" b="1" dirty="0" smtClean="0"/>
          </a:p>
          <a:p>
            <a:pPr marL="0" indent="0" algn="just">
              <a:buNone/>
            </a:pPr>
            <a:endParaRPr lang="en-US" altLang="zh-HK" sz="3600" b="1" dirty="0"/>
          </a:p>
          <a:p>
            <a:pPr marL="0" indent="0" algn="just">
              <a:buNone/>
            </a:pPr>
            <a:endParaRPr lang="en-US" altLang="zh-HK" sz="3600" dirty="0"/>
          </a:p>
          <a:p>
            <a:pPr marL="0" indent="0" algn="ctr">
              <a:buNone/>
            </a:pPr>
            <a:endParaRPr lang="zh-HK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7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 smtClean="0"/>
              <a:t>受</a:t>
            </a:r>
            <a:r>
              <a:rPr lang="zh-HK" altLang="en-US" b="1" dirty="0"/>
              <a:t>虐兒童的心聲</a:t>
            </a:r>
            <a:r>
              <a:rPr lang="zh-HK" altLang="en-US" dirty="0"/>
              <a:t>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b="1" dirty="0"/>
          </a:p>
          <a:p>
            <a:pPr marL="0" indent="0" algn="ctr">
              <a:buNone/>
            </a:pPr>
            <a:r>
              <a:rPr lang="zh-HK" altLang="en-US" sz="3600" b="1" dirty="0" smtClean="0"/>
              <a:t>「</a:t>
            </a:r>
            <a:r>
              <a:rPr lang="zh-HK" altLang="en-US" sz="3600" b="1" dirty="0"/>
              <a:t>我要保護我自己」</a:t>
            </a:r>
            <a:endParaRPr lang="en-US" altLang="zh-HK" sz="3600" b="1" dirty="0" smtClean="0"/>
          </a:p>
          <a:p>
            <a:pPr marL="0" indent="0" algn="ctr">
              <a:buNone/>
            </a:pPr>
            <a:r>
              <a:rPr lang="zh-HK" altLang="en-US" sz="3600" b="1" dirty="0"/>
              <a:t>「我想有人愛我」</a:t>
            </a:r>
            <a:endParaRPr lang="en-US" altLang="zh-HK" sz="3600" b="1" dirty="0" smtClean="0"/>
          </a:p>
          <a:p>
            <a:pPr marL="0" indent="0" algn="ctr">
              <a:buNone/>
            </a:pPr>
            <a:endParaRPr lang="en-US" altLang="zh-HK" sz="3600" dirty="0" smtClean="0"/>
          </a:p>
          <a:p>
            <a:pPr marL="0" indent="0" algn="ctr">
              <a:buNone/>
            </a:pPr>
            <a:endParaRPr lang="en-US" altLang="zh-HK" sz="3600" dirty="0" smtClean="0"/>
          </a:p>
          <a:p>
            <a:pPr marL="0" indent="0" algn="ctr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536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受虐兒童的希望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altLang="zh-HK" dirty="0"/>
          </a:p>
          <a:p>
            <a:pPr marL="514350" indent="-514350">
              <a:buFont typeface="+mj-lt"/>
              <a:buAutoNum type="arabicPeriod"/>
            </a:pPr>
            <a:r>
              <a:rPr lang="zh-HK" altLang="en-US" sz="3500" b="1" dirty="0" smtClean="0"/>
              <a:t>他們</a:t>
            </a:r>
            <a:r>
              <a:rPr lang="zh-HK" altLang="en-US" sz="3500" b="1" dirty="0"/>
              <a:t>已全力以赴地生存</a:t>
            </a:r>
            <a:endParaRPr lang="en-US" altLang="zh-HK" sz="3500" b="1" dirty="0" smtClean="0"/>
          </a:p>
          <a:p>
            <a:pPr marL="514350" indent="-514350">
              <a:buFont typeface="+mj-lt"/>
              <a:buAutoNum type="arabicPeriod"/>
            </a:pPr>
            <a:endParaRPr lang="en-US" altLang="zh-HK" sz="3500" b="1" dirty="0"/>
          </a:p>
          <a:p>
            <a:pPr marL="514350" indent="-514350">
              <a:buFont typeface="+mj-lt"/>
              <a:buAutoNum type="arabicPeriod"/>
            </a:pPr>
            <a:r>
              <a:rPr lang="zh-HK" altLang="en-US" sz="3500" b="1" dirty="0" smtClean="0"/>
              <a:t>療傷</a:t>
            </a:r>
            <a:r>
              <a:rPr lang="zh-HK" altLang="en-US" sz="3500" b="1" dirty="0"/>
              <a:t>的</a:t>
            </a:r>
            <a:r>
              <a:rPr lang="zh-HK" altLang="en-US" sz="3500" b="1" dirty="0" smtClean="0"/>
              <a:t>藥方 </a:t>
            </a:r>
            <a:r>
              <a:rPr lang="en-US" altLang="zh-HK" sz="3500" b="1" dirty="0" smtClean="0"/>
              <a:t>= </a:t>
            </a:r>
            <a:r>
              <a:rPr lang="zh-HK" altLang="en-US" sz="3500" b="1" dirty="0" smtClean="0"/>
              <a:t>安定的環境</a:t>
            </a:r>
            <a:endParaRPr lang="en-US" altLang="zh-HK" sz="3500" b="1" dirty="0" smtClean="0"/>
          </a:p>
          <a:p>
            <a:pPr marL="0" indent="0">
              <a:buNone/>
            </a:pPr>
            <a:r>
              <a:rPr lang="en-US" altLang="zh-HK" sz="3500" b="1" dirty="0"/>
              <a:t> </a:t>
            </a:r>
            <a:r>
              <a:rPr lang="en-US" altLang="zh-HK" sz="3500" b="1" dirty="0" smtClean="0"/>
              <a:t>                             </a:t>
            </a:r>
            <a:r>
              <a:rPr lang="zh-HK" altLang="en-US" sz="3500" b="1" dirty="0" smtClean="0"/>
              <a:t>正面</a:t>
            </a:r>
            <a:r>
              <a:rPr lang="zh-HK" altLang="en-US" sz="3500" b="1" dirty="0"/>
              <a:t>的</a:t>
            </a:r>
            <a:r>
              <a:rPr lang="zh-HK" altLang="en-US" sz="3500" b="1" dirty="0" smtClean="0"/>
              <a:t>人際關係</a:t>
            </a:r>
            <a:endParaRPr lang="en-US" altLang="zh-HK" sz="3500" b="1" dirty="0"/>
          </a:p>
          <a:p>
            <a:pPr marL="514350" indent="-514350">
              <a:buFont typeface="+mj-lt"/>
              <a:buAutoNum type="arabicPeriod"/>
            </a:pPr>
            <a:endParaRPr lang="en-US" altLang="zh-HK" sz="3500" dirty="0" smtClean="0"/>
          </a:p>
          <a:p>
            <a:pPr marL="514350" indent="-514350">
              <a:buFont typeface="+mj-lt"/>
              <a:buAutoNum type="arabicPeriod"/>
            </a:pPr>
            <a:endParaRPr lang="en-US" altLang="zh-HK" dirty="0" smtClean="0"/>
          </a:p>
          <a:p>
            <a:pPr marL="514350" indent="-514350">
              <a:buFont typeface="+mj-lt"/>
              <a:buAutoNum type="arabicPeriod"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39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4151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b="1" dirty="0"/>
              <a:t> </a:t>
            </a:r>
            <a:r>
              <a:rPr lang="zh-HK" altLang="en-US" b="1" dirty="0" smtClean="0"/>
              <a:t>木</a:t>
            </a:r>
            <a:r>
              <a:rPr lang="zh-HK" altLang="en-US" b="1" dirty="0"/>
              <a:t>無</a:t>
            </a:r>
            <a:r>
              <a:rPr lang="zh-HK" altLang="en-US" b="1" dirty="0" smtClean="0"/>
              <a:t>表情實驗</a:t>
            </a:r>
            <a:r>
              <a:rPr lang="zh-HK" altLang="en-US" b="1" dirty="0"/>
              <a:t>的啓示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HK" altLang="en-US" sz="2800" b="1" dirty="0" smtClean="0"/>
              <a:t>       </a:t>
            </a:r>
            <a:endParaRPr lang="en-US" altLang="zh-HK" sz="2800" b="1" dirty="0" smtClean="0"/>
          </a:p>
          <a:p>
            <a:pPr marL="0" indent="0" algn="ctr">
              <a:buNone/>
            </a:pPr>
            <a:endParaRPr lang="en-US" altLang="zh-HK" sz="2800" b="1" dirty="0" smtClean="0"/>
          </a:p>
          <a:p>
            <a:pPr marL="0" indent="0" algn="ctr">
              <a:buNone/>
            </a:pPr>
            <a:endParaRPr lang="en-US" altLang="zh-HK" sz="2800" b="1" dirty="0" smtClean="0"/>
          </a:p>
          <a:p>
            <a:pPr marL="0" indent="0" algn="ctr">
              <a:buNone/>
            </a:pPr>
            <a:r>
              <a:rPr lang="zh-HK" altLang="en-US" sz="3200" b="1" dirty="0" smtClean="0"/>
              <a:t>母親</a:t>
            </a:r>
            <a:r>
              <a:rPr lang="zh-HK" altLang="en-US" sz="3200" b="1" dirty="0"/>
              <a:t>一分鐘</a:t>
            </a:r>
            <a:r>
              <a:rPr lang="zh-HK" altLang="en-US" sz="3200" b="1" dirty="0" smtClean="0"/>
              <a:t>漠視   引致焦慮</a:t>
            </a:r>
            <a:r>
              <a:rPr lang="zh-HK" altLang="en-US" sz="3200" b="1" dirty="0"/>
              <a:t>和生理反應</a:t>
            </a:r>
            <a:endParaRPr lang="en-US" altLang="zh-HK" sz="3200" b="1" dirty="0" smtClean="0"/>
          </a:p>
          <a:p>
            <a:pPr marL="0" indent="0" algn="just">
              <a:buNone/>
            </a:pPr>
            <a:endParaRPr lang="en-US" altLang="zh-HK" sz="2800" dirty="0" smtClean="0"/>
          </a:p>
          <a:p>
            <a:pPr marL="0" indent="0" algn="just">
              <a:buNone/>
            </a:pPr>
            <a:endParaRPr lang="en-US" altLang="zh-HK" sz="2800" dirty="0"/>
          </a:p>
          <a:p>
            <a:pPr marL="0" indent="0" algn="ctr">
              <a:buNone/>
            </a:pPr>
            <a:endParaRPr lang="zh-HK" altLang="en-US" sz="35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66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b="1" dirty="0"/>
              <a:t>三個腦袋</a:t>
            </a:r>
            <a:endParaRPr lang="zh-HK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128489"/>
              </p:ext>
            </p:extLst>
          </p:nvPr>
        </p:nvGraphicFramePr>
        <p:xfrm>
          <a:off x="647564" y="1916832"/>
          <a:ext cx="8280920" cy="3376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66120"/>
              </a:tblGrid>
              <a:tr h="3376972">
                <a:tc>
                  <a:txBody>
                    <a:bodyPr/>
                    <a:lstStyle/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kumimoji="0" lang="en-US" altLang="zh-HK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HK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腦皮層     </a:t>
                      </a:r>
                      <a:r>
                        <a:rPr kumimoji="0" lang="en-US" altLang="zh-HK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HK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思考腦袋</a:t>
                      </a:r>
                      <a:r>
                        <a:rPr kumimoji="0" lang="en-US" altLang="zh-HK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altLang="zh-HK" sz="2800" b="1" dirty="0" smtClean="0"/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HK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邊緣系統 </a:t>
                      </a:r>
                      <a:r>
                        <a:rPr kumimoji="0" lang="en-US" altLang="zh-HK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HK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情緒腦袋</a:t>
                      </a:r>
                      <a:r>
                        <a:rPr kumimoji="0" lang="en-US" altLang="zh-HK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altLang="zh-HK" sz="2800" b="1" dirty="0" smtClean="0"/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zh-HK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腦幹         </a:t>
                      </a:r>
                      <a:r>
                        <a:rPr kumimoji="0" lang="en-US" altLang="zh-HK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HK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本能腦袋</a:t>
                      </a:r>
                      <a:r>
                        <a:rPr kumimoji="0" lang="en-US" altLang="zh-HK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42900" indent="-342900" algn="r">
                        <a:buFont typeface="+mj-lt"/>
                        <a:buAutoNum type="arabicPeriod"/>
                      </a:pPr>
                      <a:r>
                        <a:rPr lang="en-US" altLang="zh-HK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endParaRPr lang="zh-HK" altLang="en-US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kumimoji="0" lang="en-US" altLang="zh-HK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altLang="zh-HK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</a:t>
                      </a:r>
                      <a:endParaRPr kumimoji="0" lang="zh-HK" alt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HK" altLang="en-US" sz="2800" b="1" dirty="0" smtClean="0"/>
                        <a:t>幹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zh-HK" altLang="en-US" sz="28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8210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 b="1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513890"/>
              </p:ext>
            </p:extLst>
          </p:nvPr>
        </p:nvGraphicFramePr>
        <p:xfrm>
          <a:off x="755576" y="1916832"/>
          <a:ext cx="7416824" cy="374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880320"/>
                <a:gridCol w="2088232"/>
              </a:tblGrid>
              <a:tr h="792088">
                <a:tc>
                  <a:txBody>
                    <a:bodyPr/>
                    <a:lstStyle/>
                    <a:p>
                      <a:pPr algn="ctr"/>
                      <a:endParaRPr lang="zh-HK" altLang="en-US" sz="28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3600" b="1" u="none" dirty="0" smtClean="0">
                          <a:solidFill>
                            <a:schemeClr val="tx1"/>
                          </a:solidFill>
                        </a:rPr>
                        <a:t>腦袋發展期</a:t>
                      </a:r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HK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05408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3200" b="1" u="none" dirty="0" smtClean="0">
                          <a:solidFill>
                            <a:schemeClr val="tx1"/>
                          </a:solidFill>
                        </a:rPr>
                        <a:t>腦袋部份</a:t>
                      </a:r>
                      <a:endParaRPr lang="zh-HK" altLang="en-US" sz="3200" b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3200" b="1" u="none" dirty="0" smtClean="0">
                          <a:solidFill>
                            <a:schemeClr val="tx1"/>
                          </a:solidFill>
                        </a:rPr>
                        <a:t>最主要發展期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3200" b="1" u="none" dirty="0" smtClean="0">
                          <a:solidFill>
                            <a:schemeClr val="tx1"/>
                          </a:solidFill>
                        </a:rPr>
                        <a:t>成熟期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74712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400" b="1" dirty="0" smtClean="0">
                          <a:solidFill>
                            <a:schemeClr val="tx1"/>
                          </a:solidFill>
                        </a:rPr>
                        <a:t>腦皮層</a:t>
                      </a:r>
                      <a:endParaRPr lang="zh-HK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400" b="1" dirty="0" smtClean="0">
                          <a:solidFill>
                            <a:schemeClr val="tx1"/>
                          </a:solidFill>
                        </a:rPr>
                        <a:t>童年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400" b="1" dirty="0" smtClean="0">
                          <a:solidFill>
                            <a:schemeClr val="tx1"/>
                          </a:solidFill>
                        </a:rPr>
                        <a:t>成年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400" b="1" dirty="0" smtClean="0">
                          <a:solidFill>
                            <a:schemeClr val="tx1"/>
                          </a:solidFill>
                        </a:rPr>
                        <a:t>邊緣系統</a:t>
                      </a:r>
                      <a:endParaRPr lang="zh-HK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400" b="1" dirty="0" smtClean="0">
                          <a:solidFill>
                            <a:schemeClr val="tx1"/>
                          </a:solidFill>
                        </a:rPr>
                        <a:t>童年初期</a:t>
                      </a:r>
                      <a:endParaRPr lang="zh-HK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400" b="1" dirty="0" smtClean="0">
                          <a:solidFill>
                            <a:schemeClr val="tx1"/>
                          </a:solidFill>
                        </a:rPr>
                        <a:t>青春期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5584"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2400" b="1" dirty="0" smtClean="0">
                          <a:solidFill>
                            <a:schemeClr val="tx1"/>
                          </a:solidFill>
                        </a:rPr>
                        <a:t>腦幹</a:t>
                      </a:r>
                      <a:endParaRPr lang="zh-HK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400" b="1" dirty="0" smtClean="0">
                          <a:solidFill>
                            <a:schemeClr val="tx1"/>
                          </a:solidFill>
                        </a:rPr>
                        <a:t>胚胎</a:t>
                      </a:r>
                    </a:p>
                    <a:p>
                      <a:pPr algn="ctr"/>
                      <a:endParaRPr lang="zh-HK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400" b="1" dirty="0" smtClean="0">
                          <a:solidFill>
                            <a:schemeClr val="tx1"/>
                          </a:solidFill>
                        </a:rPr>
                        <a:t>幼年</a:t>
                      </a:r>
                    </a:p>
                    <a:p>
                      <a:pPr algn="ctr"/>
                      <a:endParaRPr lang="zh-HK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164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HK" dirty="0" smtClean="0"/>
              <a:t/>
            </a:r>
            <a:br>
              <a:rPr lang="en-US" altLang="zh-HK" dirty="0" smtClean="0"/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73963"/>
            <a:ext cx="8229600" cy="438912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zh-HK" altLang="en-US" sz="14400" b="1" dirty="0"/>
              <a:t>腦袋功能</a:t>
            </a:r>
            <a:endParaRPr lang="en-US" altLang="zh-HK" sz="14400" b="1" dirty="0" smtClean="0"/>
          </a:p>
          <a:p>
            <a:pPr marL="0" indent="0" algn="just">
              <a:buNone/>
            </a:pPr>
            <a:endParaRPr lang="en-US" altLang="zh-HK" b="1" dirty="0" smtClean="0"/>
          </a:p>
          <a:p>
            <a:pPr marL="0" indent="0" algn="just">
              <a:buNone/>
            </a:pPr>
            <a:endParaRPr lang="en-US" altLang="zh-HK" b="1" dirty="0"/>
          </a:p>
          <a:p>
            <a:pPr marL="0" indent="0" algn="just">
              <a:buNone/>
            </a:pPr>
            <a:endParaRPr lang="en-US" altLang="zh-HK" b="1" dirty="0" smtClean="0"/>
          </a:p>
          <a:p>
            <a:pPr marL="0" indent="0" algn="just">
              <a:buNone/>
            </a:pPr>
            <a:r>
              <a:rPr lang="en-US" altLang="zh-HK" sz="4500" b="1" dirty="0" smtClean="0"/>
              <a:t>  </a:t>
            </a:r>
          </a:p>
          <a:p>
            <a:pPr marL="0" indent="0" algn="just">
              <a:buNone/>
            </a:pPr>
            <a:r>
              <a:rPr lang="en-US" altLang="zh-HK" sz="9200" b="1" dirty="0" smtClean="0">
                <a:solidFill>
                  <a:schemeClr val="bg2">
                    <a:lumMod val="75000"/>
                  </a:schemeClr>
                </a:solidFill>
              </a:rPr>
              <a:t>1.</a:t>
            </a:r>
            <a:r>
              <a:rPr lang="en-US" altLang="zh-HK" sz="11200" b="1" dirty="0" smtClean="0"/>
              <a:t>  </a:t>
            </a:r>
            <a:r>
              <a:rPr lang="zh-HK" altLang="en-US" sz="8400" b="1" dirty="0" smtClean="0"/>
              <a:t>腦幹 </a:t>
            </a:r>
            <a:r>
              <a:rPr lang="en-US" altLang="zh-HK" sz="8400" b="1" dirty="0"/>
              <a:t> </a:t>
            </a:r>
          </a:p>
          <a:p>
            <a:pPr marL="0" indent="0" algn="just">
              <a:buNone/>
            </a:pPr>
            <a:r>
              <a:rPr lang="zh-HK" altLang="en-US" sz="8400" b="1" dirty="0" smtClean="0"/>
              <a:t>      遇到</a:t>
            </a:r>
            <a:r>
              <a:rPr lang="zh-HK" altLang="en-US" sz="8400" b="1" dirty="0"/>
              <a:t>危險時作出</a:t>
            </a:r>
            <a:r>
              <a:rPr lang="zh-HK" altLang="en-US" sz="8400" b="1" dirty="0" smtClean="0"/>
              <a:t>反應 </a:t>
            </a:r>
            <a:r>
              <a:rPr lang="en-US" altLang="zh-HK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HK" altLang="en-US" sz="8400" b="1" dirty="0" smtClean="0"/>
              <a:t>反抗 </a:t>
            </a:r>
            <a:r>
              <a:rPr lang="en-US" altLang="zh-HK" sz="8400" b="1" dirty="0" smtClean="0"/>
              <a:t>/ </a:t>
            </a:r>
            <a:r>
              <a:rPr lang="zh-HK" altLang="en-US" sz="8400" b="1" dirty="0" smtClean="0"/>
              <a:t>逃跑 </a:t>
            </a:r>
            <a:r>
              <a:rPr lang="en-US" altLang="zh-HK" sz="8400" b="1" dirty="0" smtClean="0"/>
              <a:t>/ </a:t>
            </a:r>
            <a:r>
              <a:rPr lang="zh-HK" altLang="en-US" sz="8400" b="1" dirty="0" smtClean="0"/>
              <a:t>僵硬</a:t>
            </a:r>
            <a:r>
              <a:rPr lang="en-US" altLang="zh-HK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en-US" altLang="zh-HK" sz="8400" b="1" dirty="0"/>
          </a:p>
          <a:p>
            <a:pPr marL="0" indent="0" algn="just">
              <a:buNone/>
            </a:pPr>
            <a:r>
              <a:rPr lang="en-US" altLang="zh-HK" sz="8400" b="1" dirty="0" smtClean="0">
                <a:solidFill>
                  <a:schemeClr val="bg2">
                    <a:lumMod val="75000"/>
                  </a:schemeClr>
                </a:solidFill>
              </a:rPr>
              <a:t>2.</a:t>
            </a:r>
            <a:r>
              <a:rPr lang="en-US" altLang="zh-HK" sz="8400" b="1" dirty="0" smtClean="0"/>
              <a:t>   </a:t>
            </a:r>
            <a:r>
              <a:rPr lang="zh-HK" altLang="en-US" sz="8400" b="1" dirty="0" smtClean="0"/>
              <a:t>邊緣系統 </a:t>
            </a:r>
            <a:r>
              <a:rPr lang="en-US" altLang="zh-HK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HK" altLang="en-US" sz="8400" b="1" dirty="0" smtClean="0"/>
              <a:t>情緒腦袋</a:t>
            </a:r>
            <a:r>
              <a:rPr lang="en-US" altLang="zh-HK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HK" altLang="en-US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HK" sz="8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zh-HK" altLang="en-US" sz="8400" b="1" dirty="0"/>
              <a:t>    </a:t>
            </a:r>
            <a:r>
              <a:rPr lang="zh-HK" altLang="en-US" sz="8400" b="1" dirty="0" smtClean="0"/>
              <a:t>  記憶、</a:t>
            </a:r>
            <a:r>
              <a:rPr lang="zh-HK" altLang="en-US" sz="8400" b="1" dirty="0"/>
              <a:t>情緒調節、</a:t>
            </a:r>
            <a:r>
              <a:rPr lang="zh-HK" altLang="en-US" sz="8400" b="1" dirty="0" smtClean="0"/>
              <a:t>依附</a:t>
            </a:r>
            <a:endParaRPr lang="en-US" altLang="zh-HK" sz="8400" b="1" dirty="0" smtClean="0"/>
          </a:p>
          <a:p>
            <a:pPr marL="0" indent="0" algn="just">
              <a:buNone/>
            </a:pPr>
            <a:endParaRPr lang="en-US" altLang="zh-HK" sz="8400" b="1" dirty="0"/>
          </a:p>
          <a:p>
            <a:pPr marL="0" indent="0" algn="just">
              <a:buNone/>
            </a:pPr>
            <a:r>
              <a:rPr lang="en-US" altLang="zh-HK" sz="8400" b="1" dirty="0" smtClean="0">
                <a:solidFill>
                  <a:schemeClr val="bg2">
                    <a:lumMod val="75000"/>
                  </a:schemeClr>
                </a:solidFill>
              </a:rPr>
              <a:t>3.</a:t>
            </a:r>
            <a:r>
              <a:rPr lang="en-US" altLang="zh-HK" sz="8400" b="1" dirty="0" smtClean="0"/>
              <a:t>   </a:t>
            </a:r>
            <a:r>
              <a:rPr lang="zh-HK" altLang="en-US" sz="8400" b="1" dirty="0" smtClean="0"/>
              <a:t>腦皮層 </a:t>
            </a:r>
            <a:r>
              <a:rPr lang="en-US" altLang="zh-HK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HK" altLang="en-US" sz="8400" b="1" dirty="0" smtClean="0"/>
              <a:t>思考腦袋</a:t>
            </a:r>
            <a:r>
              <a:rPr lang="en-US" altLang="zh-HK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zh-HK" altLang="en-US" sz="8400" b="1" dirty="0" smtClean="0"/>
              <a:t>      思考、判斷、</a:t>
            </a:r>
            <a:r>
              <a:rPr lang="zh-HK" altLang="en-US" sz="8400" b="1" dirty="0"/>
              <a:t>計劃</a:t>
            </a:r>
            <a:r>
              <a:rPr lang="zh-HK" altLang="en-US" sz="8400" b="1" dirty="0" smtClean="0"/>
              <a:t>、解決問題</a:t>
            </a:r>
            <a:r>
              <a:rPr lang="zh-HK" altLang="en-US" sz="8400" b="1" dirty="0"/>
              <a:t>、</a:t>
            </a:r>
            <a:r>
              <a:rPr lang="zh-HK" altLang="en-US" sz="8400" b="1" dirty="0" smtClean="0"/>
              <a:t>學習</a:t>
            </a:r>
            <a:endParaRPr lang="en-US" altLang="zh-HK" sz="8400" b="1" dirty="0" smtClean="0"/>
          </a:p>
          <a:p>
            <a:pPr marL="0" indent="0" algn="just">
              <a:buNone/>
            </a:pPr>
            <a:r>
              <a:rPr lang="en-US" altLang="zh-HK" sz="11200" b="1" dirty="0"/>
              <a:t> </a:t>
            </a:r>
            <a:r>
              <a:rPr lang="en-US" altLang="zh-HK" sz="11200" b="1" dirty="0" smtClean="0"/>
              <a:t>    </a:t>
            </a:r>
          </a:p>
          <a:p>
            <a:pPr marL="0" indent="0" algn="just">
              <a:buNone/>
            </a:pPr>
            <a:endParaRPr lang="en-US" altLang="zh-HK" sz="11200" dirty="0" smtClean="0"/>
          </a:p>
          <a:p>
            <a:pPr marL="514350" indent="-514350" algn="just">
              <a:buFont typeface="+mj-lt"/>
              <a:buAutoNum type="arabicPeriod"/>
            </a:pPr>
            <a:endParaRPr lang="zh-HK" altLang="en-US" sz="11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516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b="1" dirty="0" smtClean="0"/>
              <a:t>受</a:t>
            </a:r>
            <a:r>
              <a:rPr lang="zh-HK" altLang="en-US" b="1" dirty="0"/>
              <a:t>虐對兒童腦</a:t>
            </a:r>
            <a:r>
              <a:rPr lang="zh-HK" altLang="en-US" b="1" dirty="0" smtClean="0"/>
              <a:t>部的</a:t>
            </a:r>
            <a:r>
              <a:rPr lang="zh-HK" altLang="en-US" b="1" dirty="0"/>
              <a:t>影響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HK" sz="3200" b="1" dirty="0" smtClean="0"/>
          </a:p>
          <a:p>
            <a:pPr marL="0" indent="0" algn="ctr">
              <a:buNone/>
            </a:pPr>
            <a:r>
              <a:rPr lang="zh-HK" altLang="en-US" sz="3200" b="1" dirty="0" smtClean="0"/>
              <a:t>情緒</a:t>
            </a:r>
            <a:r>
              <a:rPr lang="zh-HK" altLang="en-US" sz="3200" b="1" dirty="0"/>
              <a:t>腦袋反應</a:t>
            </a:r>
            <a:r>
              <a:rPr lang="zh-HK" altLang="en-US" sz="3200" b="1" dirty="0" smtClean="0"/>
              <a:t>過敏</a:t>
            </a:r>
            <a:endParaRPr lang="en-US" altLang="zh-HK" sz="3200" b="1" dirty="0" smtClean="0"/>
          </a:p>
          <a:p>
            <a:pPr marL="0" indent="0" algn="ctr">
              <a:buNone/>
            </a:pPr>
            <a:r>
              <a:rPr lang="zh-HK" altLang="en-US" sz="3200" b="1" dirty="0"/>
              <a:t>腦</a:t>
            </a:r>
            <a:r>
              <a:rPr lang="zh-HK" altLang="en-US" sz="3200" b="1" dirty="0" smtClean="0"/>
              <a:t>皮層</a:t>
            </a:r>
            <a:r>
              <a:rPr lang="zh-HK" altLang="en-US" sz="3200" b="1" dirty="0"/>
              <a:t>反應過</a:t>
            </a:r>
            <a:r>
              <a:rPr lang="zh-HK" altLang="en-US" sz="3200" b="1" dirty="0" smtClean="0"/>
              <a:t>低</a:t>
            </a:r>
            <a:r>
              <a:rPr lang="zh-HK" altLang="en-US" sz="3200" dirty="0" smtClean="0"/>
              <a:t> </a:t>
            </a:r>
            <a:endParaRPr lang="en-US" altLang="zh-HK" sz="3200" dirty="0" smtClean="0"/>
          </a:p>
          <a:p>
            <a:pPr marL="0" indent="0" algn="ctr">
              <a:buNone/>
            </a:pPr>
            <a:endParaRPr lang="en-US" altLang="zh-HK" sz="3000" b="1" dirty="0" smtClean="0"/>
          </a:p>
          <a:p>
            <a:pPr marL="0" indent="0" algn="ctr">
              <a:buNone/>
            </a:pPr>
            <a:r>
              <a:rPr lang="zh-HK" altLang="en-US" sz="3000" b="1" dirty="0" smtClean="0"/>
              <a:t>過多</a:t>
            </a:r>
            <a:r>
              <a:rPr lang="zh-HK" altLang="en-US" sz="3000" b="1" dirty="0"/>
              <a:t>皮質醇和糖</a:t>
            </a:r>
            <a:r>
              <a:rPr lang="zh-HK" altLang="en-US" sz="3000" b="1" dirty="0" smtClean="0"/>
              <a:t>份</a:t>
            </a:r>
            <a:endParaRPr lang="en-US" altLang="zh-HK" sz="3000" b="1" dirty="0" smtClean="0"/>
          </a:p>
          <a:p>
            <a:pPr marL="0" indent="0" algn="ctr">
              <a:buNone/>
            </a:pPr>
            <a:r>
              <a:rPr lang="en-US" altLang="zh-HK" sz="3000" b="1" dirty="0" smtClean="0">
                <a:sym typeface="Wingdings" panose="05000000000000000000" pitchFamily="2" charset="2"/>
              </a:rPr>
              <a:t> </a:t>
            </a:r>
            <a:r>
              <a:rPr lang="zh-HK" altLang="en-US" sz="3000" b="1" dirty="0" smtClean="0"/>
              <a:t>過份</a:t>
            </a:r>
            <a:r>
              <a:rPr lang="zh-HK" altLang="en-US" sz="3000" b="1" dirty="0"/>
              <a:t>活躍、衝動</a:t>
            </a:r>
            <a:r>
              <a:rPr lang="zh-HK" altLang="en-US" sz="3000" b="1" dirty="0" smtClean="0"/>
              <a:t>、</a:t>
            </a:r>
            <a:r>
              <a:rPr lang="zh-HK" altLang="en-US" sz="3000" b="1" dirty="0"/>
              <a:t>情緒</a:t>
            </a:r>
            <a:r>
              <a:rPr lang="zh-HK" altLang="en-US" sz="3000" b="1" dirty="0" smtClean="0"/>
              <a:t>波動</a:t>
            </a:r>
            <a:endParaRPr lang="en-US" altLang="zh-HK" sz="3000" dirty="0" smtClean="0"/>
          </a:p>
          <a:p>
            <a:pPr marL="0" indent="0">
              <a:buNone/>
            </a:pPr>
            <a:endParaRPr lang="en-US" altLang="zh-HK" dirty="0" smtClean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endParaRPr lang="en-US" altLang="zh-HK" dirty="0"/>
          </a:p>
          <a:p>
            <a:pPr marL="0" indent="0">
              <a:buNone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8</a:t>
            </a:fld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2982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HK" sz="3200" b="1" dirty="0" smtClean="0"/>
          </a:p>
          <a:p>
            <a:pPr marL="0" indent="0" algn="ctr">
              <a:buNone/>
            </a:pPr>
            <a:endParaRPr lang="en-US" altLang="zh-HK" sz="3200" b="1" dirty="0"/>
          </a:p>
          <a:p>
            <a:pPr marL="0" indent="0" algn="ctr">
              <a:buNone/>
            </a:pPr>
            <a:r>
              <a:rPr lang="zh-HK" altLang="en-US" sz="3200" b="1" dirty="0" smtClean="0"/>
              <a:t>情緒</a:t>
            </a:r>
            <a:r>
              <a:rPr lang="zh-HK" altLang="en-US" sz="3200" b="1" dirty="0"/>
              <a:t>腦袋反應過敏後，或會反應過</a:t>
            </a:r>
            <a:r>
              <a:rPr lang="zh-HK" altLang="en-US" sz="3200" b="1" dirty="0" smtClean="0"/>
              <a:t>低</a:t>
            </a:r>
            <a:endParaRPr lang="en-US" altLang="zh-HK" sz="3200" b="1" dirty="0" smtClean="0"/>
          </a:p>
          <a:p>
            <a:pPr marL="0" indent="0" algn="ctr">
              <a:buNone/>
            </a:pPr>
            <a:endParaRPr lang="en-US" altLang="zh-HK" sz="3000" b="1" dirty="0" smtClean="0"/>
          </a:p>
          <a:p>
            <a:pPr marL="0" indent="0" algn="ctr">
              <a:buNone/>
            </a:pPr>
            <a:r>
              <a:rPr lang="zh-HK" altLang="en-US" sz="3000" b="1" dirty="0" smtClean="0"/>
              <a:t>退縮</a:t>
            </a:r>
            <a:r>
              <a:rPr lang="zh-HK" altLang="en-US" sz="3000" b="1" dirty="0"/>
              <a:t>封閉，影響</a:t>
            </a:r>
            <a:r>
              <a:rPr lang="zh-HK" altLang="en-US" sz="3000" b="1" dirty="0" smtClean="0"/>
              <a:t>學習和社交</a:t>
            </a:r>
            <a:endParaRPr lang="en-US" altLang="zh-HK" sz="3000" b="1" dirty="0"/>
          </a:p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66C98-2E65-4B72-AF9C-91F1541C4DDD}" type="slidenum">
              <a:rPr lang="zh-HK" altLang="en-US" smtClean="0"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05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82E2C4-0D0E-4575-80B6-6D552962B1B8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998012D-DDA9-4DD9-8418-0D0E3F4847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88E922-A996-4269-B419-5CA7949654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3951</TotalTime>
  <Words>765</Words>
  <Application>Microsoft Office PowerPoint</Application>
  <PresentationFormat>如螢幕大小 (4:3)</PresentationFormat>
  <Paragraphs>374</Paragraphs>
  <Slides>39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39</vt:i4>
      </vt:variant>
    </vt:vector>
  </HeadingPairs>
  <TitlesOfParts>
    <vt:vector size="48" baseType="lpstr">
      <vt:lpstr>細明體</vt:lpstr>
      <vt:lpstr>微軟正黑體</vt:lpstr>
      <vt:lpstr>新細明體</vt:lpstr>
      <vt:lpstr>Calibri</vt:lpstr>
      <vt:lpstr>Constantia</vt:lpstr>
      <vt:lpstr>Times New Roman</vt:lpstr>
      <vt:lpstr>Wingdings</vt:lpstr>
      <vt:lpstr>Wingdings 2</vt:lpstr>
      <vt:lpstr>流線</vt:lpstr>
      <vt:lpstr> 受虐兒童 心理與成長的影響</vt:lpstr>
      <vt:lpstr>受虐兒童好比是…？</vt:lpstr>
      <vt:lpstr>PowerPoint 簡報</vt:lpstr>
      <vt:lpstr> 木無表情實驗的啓示</vt:lpstr>
      <vt:lpstr>三個腦袋</vt:lpstr>
      <vt:lpstr>PowerPoint 簡報</vt:lpstr>
      <vt:lpstr> </vt:lpstr>
      <vt:lpstr>受虐對兒童腦部的影響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創傷後壓力症</vt:lpstr>
      <vt:lpstr>PowerPoint 簡報</vt:lpstr>
      <vt:lpstr>PowerPoint 簡報</vt:lpstr>
      <vt:lpstr>PowerPoint 簡報</vt:lpstr>
      <vt:lpstr>PowerPoint 簡報</vt:lpstr>
      <vt:lpstr>PowerPoint 簡報</vt:lpstr>
      <vt:lpstr>依附關係</vt:lpstr>
      <vt:lpstr>PowerPoint 簡報</vt:lpstr>
      <vt:lpstr>PowerPoint 簡報</vt:lpstr>
      <vt:lpstr>「依附創傷」</vt:lpstr>
      <vt:lpstr>PowerPoint 簡報</vt:lpstr>
      <vt:lpstr>受虐兒童看自己</vt:lpstr>
      <vt:lpstr>PowerPoint 簡報</vt:lpstr>
      <vt:lpstr>PowerPoint 簡報</vt:lpstr>
      <vt:lpstr>PowerPoint 簡報</vt:lpstr>
      <vt:lpstr>受虐兒童看世界</vt:lpstr>
      <vt:lpstr>PowerPoint 簡報</vt:lpstr>
      <vt:lpstr>PowerPoint 簡報</vt:lpstr>
      <vt:lpstr>PowerPoint 簡報</vt:lpstr>
      <vt:lpstr>受虐兒童可能有的情緒</vt:lpstr>
      <vt:lpstr>受虐兒童可能有的行為</vt:lpstr>
      <vt:lpstr>PowerPoint 簡報</vt:lpstr>
      <vt:lpstr>「孩子，為甚麼你不說出來？」</vt:lpstr>
      <vt:lpstr>受虐兒童的心聲：</vt:lpstr>
      <vt:lpstr>受虐兒童的希望</vt:lpstr>
    </vt:vector>
  </TitlesOfParts>
  <Company>SWD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LIM, Amanda KT</dc:creator>
  <cp:lastModifiedBy>TSE, Ngar-yee Ivy</cp:lastModifiedBy>
  <cp:revision>202</cp:revision>
  <cp:lastPrinted>2019-01-24T11:22:31Z</cp:lastPrinted>
  <dcterms:created xsi:type="dcterms:W3CDTF">2019-01-15T08:51:30Z</dcterms:created>
  <dcterms:modified xsi:type="dcterms:W3CDTF">2019-02-15T06:39:21Z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