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notesMasterIdLst>
    <p:notesMasterId r:id="rId25"/>
  </p:notesMasterIdLst>
  <p:handoutMasterIdLst>
    <p:handoutMasterId r:id="rId26"/>
  </p:handoutMasterIdLst>
  <p:sldIdLst>
    <p:sldId id="256" r:id="rId2"/>
    <p:sldId id="350" r:id="rId3"/>
    <p:sldId id="268" r:id="rId4"/>
    <p:sldId id="376" r:id="rId5"/>
    <p:sldId id="330" r:id="rId6"/>
    <p:sldId id="367" r:id="rId7"/>
    <p:sldId id="368" r:id="rId8"/>
    <p:sldId id="374" r:id="rId9"/>
    <p:sldId id="375" r:id="rId10"/>
    <p:sldId id="331" r:id="rId11"/>
    <p:sldId id="269" r:id="rId12"/>
    <p:sldId id="352" r:id="rId13"/>
    <p:sldId id="319" r:id="rId14"/>
    <p:sldId id="297" r:id="rId15"/>
    <p:sldId id="270" r:id="rId16"/>
    <p:sldId id="298" r:id="rId17"/>
    <p:sldId id="353" r:id="rId18"/>
    <p:sldId id="377" r:id="rId19"/>
    <p:sldId id="378" r:id="rId20"/>
    <p:sldId id="379" r:id="rId21"/>
    <p:sldId id="380" r:id="rId22"/>
    <p:sldId id="382" r:id="rId23"/>
    <p:sldId id="381" r:id="rId24"/>
  </p:sldIdLst>
  <p:sldSz cx="9144000" cy="6858000" type="screen4x3"/>
  <p:notesSz cx="6735763" cy="9866313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0000FF"/>
    <a:srgbClr val="0515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31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CF14B-01C0-409B-98CD-20EEB2FC1A11}" type="datetimeFigureOut">
              <a:rPr lang="zh-HK" altLang="en-US" smtClean="0"/>
              <a:t>23/5/2019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9C94E-7678-467B-9257-97033795B62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39496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0590C-0463-4C68-8D59-9C367B7BD1E4}" type="datetimeFigureOut">
              <a:rPr lang="zh-TW" altLang="en-US" smtClean="0"/>
              <a:t>2019/5/23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76E29-3F6D-4440-950F-C0537872FE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948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19F27C77-AA20-46BB-A4E3-113BA03B42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7B606A25-FCCB-4333-8210-ECDA8899E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988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圖像版面配置區 1">
            <a:extLst>
              <a:ext uri="{FF2B5EF4-FFF2-40B4-BE49-F238E27FC236}">
                <a16:creationId xmlns:a16="http://schemas.microsoft.com/office/drawing/2014/main" xmlns="" id="{3BEBF60B-9E6A-4DA0-86BD-EA6A70EB2B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備忘稿版面配置區 2">
            <a:extLst>
              <a:ext uri="{FF2B5EF4-FFF2-40B4-BE49-F238E27FC236}">
                <a16:creationId xmlns:a16="http://schemas.microsoft.com/office/drawing/2014/main" xmlns="" id="{3221DEC2-ED55-4680-A575-ECC8F27C27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Calibri" panose="020F0502020204030204" pitchFamily="34" charset="0"/>
              <a:buAutoNum type="arabicPeriod"/>
            </a:pPr>
            <a:r>
              <a:rPr lang="zh-TW" altLang="en-US"/>
              <a:t>派發</a:t>
            </a:r>
            <a:r>
              <a:rPr lang="en-US" altLang="zh-TW"/>
              <a:t>p55</a:t>
            </a:r>
            <a:r>
              <a:rPr lang="zh-TW" altLang="en-US"/>
              <a:t>的映印本予學員</a:t>
            </a: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en-US" altLang="zh-HK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zh-HK" altLang="en-US"/>
          </a:p>
        </p:txBody>
      </p:sp>
      <p:sp>
        <p:nvSpPr>
          <p:cNvPr id="67588" name="投影片編號版面配置區 3">
            <a:extLst>
              <a:ext uri="{FF2B5EF4-FFF2-40B4-BE49-F238E27FC236}">
                <a16:creationId xmlns:a16="http://schemas.microsoft.com/office/drawing/2014/main" xmlns="" id="{BAC35FB8-9F8D-4E47-A159-1863F07841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56DFD47-4AE5-4119-B7D9-3DCB92918800}" type="slidenum">
              <a:rPr kumimoji="0" lang="zh-TW" altLang="en-US" smtClean="0">
                <a:latin typeface="Calibri" panose="020F0502020204030204" pitchFamily="34" charset="0"/>
              </a:rPr>
              <a:pPr/>
              <a:t>16</a:t>
            </a:fld>
            <a:endParaRPr kumimoji="0" lang="en-US" altLang="zh-TW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45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FAA4A449-8DE8-4355-A1E3-A451683D67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FC3D70DB-0A34-4120-AF2B-3680B9FD5A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Tx/>
              <a:buAutoNum type="arabicPeriod"/>
            </a:pPr>
            <a:r>
              <a:rPr lang="zh-TW" altLang="en-US"/>
              <a:t>介紹培訓流程</a:t>
            </a:r>
          </a:p>
          <a:p>
            <a:pPr marL="228600" indent="-228600">
              <a:buFontTx/>
              <a:buAutoNum type="arabicPeriod"/>
            </a:pPr>
            <a:r>
              <a:rPr lang="zh-TW" altLang="en-US"/>
              <a:t>要求學員有認真的學習態度：</a:t>
            </a:r>
          </a:p>
          <a:p>
            <a:pPr marL="228600" indent="-228600">
              <a:buFontTx/>
              <a:buChar char="•"/>
            </a:pPr>
            <a:r>
              <a:rPr lang="zh-TW" altLang="en-US"/>
              <a:t>關懷</a:t>
            </a:r>
            <a:r>
              <a:rPr lang="en-US" altLang="zh-TW"/>
              <a:t>—</a:t>
            </a:r>
            <a:r>
              <a:rPr lang="zh-TW" altLang="en-US"/>
              <a:t>以人為本地不展示尊重，尊嚴</a:t>
            </a:r>
          </a:p>
          <a:p>
            <a:pPr marL="228600" indent="-228600">
              <a:buFontTx/>
              <a:buChar char="•"/>
            </a:pPr>
            <a:r>
              <a:rPr lang="zh-TW" altLang="en-US"/>
              <a:t>福利</a:t>
            </a:r>
            <a:r>
              <a:rPr lang="en-US" altLang="zh-TW"/>
              <a:t>—</a:t>
            </a:r>
            <a:r>
              <a:rPr lang="zh-TW" altLang="en-US"/>
              <a:t>提供感情及物質支援</a:t>
            </a:r>
          </a:p>
          <a:p>
            <a:pPr marL="228600" indent="-228600">
              <a:buFontTx/>
              <a:buChar char="•"/>
            </a:pPr>
            <a:r>
              <a:rPr lang="zh-TW" altLang="en-US"/>
              <a:t>安全</a:t>
            </a:r>
            <a:r>
              <a:rPr lang="en-US" altLang="zh-TW"/>
              <a:t>—</a:t>
            </a:r>
            <a:r>
              <a:rPr lang="zh-TW" altLang="en-US"/>
              <a:t>保護雙方的權利及維護弱勢人群的安全，減少管理風險</a:t>
            </a:r>
          </a:p>
          <a:p>
            <a:pPr marL="228600" indent="-228600">
              <a:buFontTx/>
              <a:buChar char="•"/>
            </a:pPr>
            <a:r>
              <a:rPr lang="zh-TW" altLang="en-US"/>
              <a:t>保障</a:t>
            </a:r>
            <a:r>
              <a:rPr lang="en-US" altLang="zh-TW"/>
              <a:t>—</a:t>
            </a:r>
            <a:r>
              <a:rPr lang="zh-TW" altLang="en-US"/>
              <a:t>有效及和諧的治療關係</a:t>
            </a:r>
          </a:p>
          <a:p>
            <a:pPr marL="228600" indent="-228600">
              <a:buFont typeface="Calibri" panose="020F0502020204030204" pitchFamily="34" charset="0"/>
              <a:buAutoNum type="arabicPeriod"/>
            </a:pPr>
            <a:r>
              <a:rPr lang="zh-TW" altLang="en-US"/>
              <a:t>注意安全和聽從培訓員的指示</a:t>
            </a:r>
          </a:p>
          <a:p>
            <a:pPr marL="228600" indent="-228600">
              <a:buFontTx/>
              <a:buAutoNum type="arabicPeriod"/>
            </a:pPr>
            <a:r>
              <a:rPr lang="zh-TW" altLang="en-US"/>
              <a:t>培訓員會分享到一些真實及似曾相識的例子，懇請只學員保密</a:t>
            </a:r>
          </a:p>
          <a:p>
            <a:pPr marL="228600" indent="-228600">
              <a:buFontTx/>
              <a:buAutoNum type="arabicPeriod"/>
            </a:pPr>
            <a:r>
              <a:rPr lang="zh-TW" altLang="en-US"/>
              <a:t>進行前測</a:t>
            </a:r>
          </a:p>
        </p:txBody>
      </p:sp>
    </p:spTree>
    <p:extLst>
      <p:ext uri="{BB962C8B-B14F-4D97-AF65-F5344CB8AC3E}">
        <p14:creationId xmlns:p14="http://schemas.microsoft.com/office/powerpoint/2010/main" val="203870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94005719-F990-4DB2-9018-A3A54997D5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43082FDD-5F80-4FBD-A4FA-5FD0F36A32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3012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/>
              <a:t>MYTH:</a:t>
            </a:r>
            <a:r>
              <a:rPr lang="zh-TW" altLang="en-US"/>
              <a:t>企埋</a:t>
            </a:r>
            <a:r>
              <a:rPr lang="en-US" altLang="zh-TW"/>
              <a:t>D</a:t>
            </a:r>
            <a:r>
              <a:rPr lang="zh-TW" altLang="en-US"/>
              <a:t>好似尊重</a:t>
            </a:r>
            <a:r>
              <a:rPr lang="en-US" altLang="zh-TW"/>
              <a:t>D</a:t>
            </a:r>
          </a:p>
          <a:p>
            <a:r>
              <a:rPr lang="zh-TW" altLang="en-US"/>
              <a:t>            企埋</a:t>
            </a:r>
            <a:r>
              <a:rPr lang="en-US" altLang="zh-TW"/>
              <a:t>D</a:t>
            </a:r>
            <a:r>
              <a:rPr lang="zh-TW" altLang="en-US"/>
              <a:t>細聲講好</a:t>
            </a:r>
            <a:r>
              <a:rPr lang="en-US" altLang="zh-TW"/>
              <a:t>D</a:t>
            </a:r>
            <a:endParaRPr lang="zh-HK" altLang="en-US"/>
          </a:p>
        </p:txBody>
      </p:sp>
      <p:sp>
        <p:nvSpPr>
          <p:cNvPr id="450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FB566C83-5899-4A28-847C-CF19F6A93282}" type="slidenum">
              <a:rPr kumimoji="0" lang="en-US" altLang="zh-HK" smtClean="0">
                <a:latin typeface="Calibri" panose="020F0502020204030204" pitchFamily="34" charset="0"/>
              </a:rPr>
              <a:pPr/>
              <a:t>6</a:t>
            </a:fld>
            <a:endParaRPr kumimoji="0" lang="zh-HK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574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Calibri" panose="020F0502020204030204" pitchFamily="34" charset="0"/>
              <a:buAutoNum type="arabicPeriod"/>
            </a:pPr>
            <a:r>
              <a:rPr lang="zh-TW" altLang="en-US"/>
              <a:t>經驗焦慮較講解焦慮更容易明白</a:t>
            </a: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r>
              <a:rPr lang="zh-TW" altLang="en-US"/>
              <a:t>指耍要清楚</a:t>
            </a: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r>
              <a:rPr lang="zh-TW" altLang="en-US"/>
              <a:t>導師指南</a:t>
            </a:r>
            <a:r>
              <a:rPr lang="en-US" altLang="zh-TW"/>
              <a:t>p34</a:t>
            </a:r>
            <a:r>
              <a:rPr lang="zh-TW" altLang="en-US"/>
              <a:t>及</a:t>
            </a:r>
            <a:r>
              <a:rPr lang="en-US" altLang="zh-TW"/>
              <a:t>35</a:t>
            </a:r>
            <a:r>
              <a:rPr lang="zh-TW" altLang="en-US"/>
              <a:t>，</a:t>
            </a:r>
            <a:r>
              <a:rPr lang="en-US" altLang="zh-TW"/>
              <a:t>36</a:t>
            </a:r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r>
              <a:rPr lang="zh-TW" altLang="en-US"/>
              <a:t>玩完乎出此</a:t>
            </a:r>
            <a:r>
              <a:rPr lang="en-US" altLang="zh-TW"/>
              <a:t>ppt</a:t>
            </a:r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r>
              <a:rPr lang="zh-TW" altLang="en-US"/>
              <a:t>要留神學員是否依從導師的指示，愈早依從對後期活動有幫助</a:t>
            </a: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zh-HK" altLang="en-US"/>
          </a:p>
        </p:txBody>
      </p:sp>
      <p:sp>
        <p:nvSpPr>
          <p:cNvPr id="4710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A168339-EF63-4B73-B887-2B8491545142}" type="slidenum">
              <a:rPr kumimoji="0" lang="zh-TW" altLang="en-US" smtClean="0">
                <a:latin typeface="Calibri" panose="020F0502020204030204" pitchFamily="34" charset="0"/>
              </a:rPr>
              <a:pPr/>
              <a:t>7</a:t>
            </a:fld>
            <a:endParaRPr kumimoji="0" lang="en-US" altLang="zh-TW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864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圖像版面配置區 1">
            <a:extLst>
              <a:ext uri="{FF2B5EF4-FFF2-40B4-BE49-F238E27FC236}">
                <a16:creationId xmlns:a16="http://schemas.microsoft.com/office/drawing/2014/main" xmlns="" id="{83AA2016-20C5-4DA8-A59B-AA08CD4D4D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備忘稿版面配置區 2">
            <a:extLst>
              <a:ext uri="{FF2B5EF4-FFF2-40B4-BE49-F238E27FC236}">
                <a16:creationId xmlns:a16="http://schemas.microsoft.com/office/drawing/2014/main" xmlns="" id="{0DCC8FFF-65C9-410C-94E6-04CCB60ACE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Calibri" panose="020F0502020204030204" pitchFamily="34" charset="0"/>
              <a:buAutoNum type="arabicPeriod"/>
            </a:pPr>
            <a:r>
              <a:rPr lang="zh-TW" altLang="en-US"/>
              <a:t>解段</a:t>
            </a:r>
            <a:r>
              <a:rPr lang="en-US" altLang="zh-TW"/>
              <a:t>1</a:t>
            </a:r>
            <a:r>
              <a:rPr lang="zh-TW" altLang="en-US"/>
              <a:t>，導師指南</a:t>
            </a:r>
            <a:r>
              <a:rPr lang="en-US" altLang="zh-TW"/>
              <a:t>p48</a:t>
            </a:r>
            <a:r>
              <a:rPr lang="zh-TW" altLang="en-US"/>
              <a:t>活動</a:t>
            </a: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r>
              <a:rPr lang="zh-TW" altLang="en-US"/>
              <a:t>陼段</a:t>
            </a:r>
            <a:r>
              <a:rPr lang="en-US" altLang="zh-TW"/>
              <a:t>2</a:t>
            </a:r>
            <a:r>
              <a:rPr lang="zh-TW" altLang="en-US"/>
              <a:t>，導師指南</a:t>
            </a:r>
            <a:r>
              <a:rPr lang="en-US" altLang="zh-TW"/>
              <a:t>p50</a:t>
            </a:r>
            <a:r>
              <a:rPr lang="zh-TW" altLang="en-US"/>
              <a:t>活動</a:t>
            </a: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en-US" altLang="zh-HK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zh-HK" altLang="en-US"/>
          </a:p>
        </p:txBody>
      </p:sp>
      <p:sp>
        <p:nvSpPr>
          <p:cNvPr id="60420" name="投影片編號版面配置區 3">
            <a:extLst>
              <a:ext uri="{FF2B5EF4-FFF2-40B4-BE49-F238E27FC236}">
                <a16:creationId xmlns:a16="http://schemas.microsoft.com/office/drawing/2014/main" xmlns="" id="{8450B2F0-4F43-4AAA-BA15-9BE2BE682A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FB6041E-8C65-4088-A306-3DBB38BF0A11}" type="slidenum">
              <a:rPr kumimoji="0" lang="zh-TW" altLang="en-US" smtClean="0">
                <a:latin typeface="Calibri" panose="020F0502020204030204" pitchFamily="34" charset="0"/>
              </a:rPr>
              <a:pPr/>
              <a:t>11</a:t>
            </a:fld>
            <a:endParaRPr kumimoji="0" lang="en-US" altLang="zh-TW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775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投影片圖像版面配置區 1">
            <a:extLst>
              <a:ext uri="{FF2B5EF4-FFF2-40B4-BE49-F238E27FC236}">
                <a16:creationId xmlns:a16="http://schemas.microsoft.com/office/drawing/2014/main" xmlns="" id="{C69ED230-E4D4-44E3-B527-7C49FE6B4C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備忘稿版面配置區 2">
            <a:extLst>
              <a:ext uri="{FF2B5EF4-FFF2-40B4-BE49-F238E27FC236}">
                <a16:creationId xmlns:a16="http://schemas.microsoft.com/office/drawing/2014/main" xmlns="" id="{F11266D6-DB1F-4E0F-B8B2-963F9E5335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Calibri" panose="020F0502020204030204" pitchFamily="34" charset="0"/>
              <a:buAutoNum type="arabicPeriod"/>
            </a:pPr>
            <a:r>
              <a:rPr lang="zh-TW" altLang="en-US"/>
              <a:t>導師指南</a:t>
            </a:r>
            <a:r>
              <a:rPr lang="en-US" altLang="zh-TW"/>
              <a:t>p58</a:t>
            </a:r>
            <a:r>
              <a:rPr lang="zh-TW" altLang="en-US"/>
              <a:t>活動</a:t>
            </a: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en-US" altLang="zh-HK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zh-HK" altLang="en-US"/>
          </a:p>
        </p:txBody>
      </p:sp>
      <p:sp>
        <p:nvSpPr>
          <p:cNvPr id="71684" name="投影片編號版面配置區 3">
            <a:extLst>
              <a:ext uri="{FF2B5EF4-FFF2-40B4-BE49-F238E27FC236}">
                <a16:creationId xmlns:a16="http://schemas.microsoft.com/office/drawing/2014/main" xmlns="" id="{EAD813F2-15A9-4891-936B-DE7A4E91E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D7142F4-DF48-4177-9A2E-CE899E2DC549}" type="slidenum">
              <a:rPr kumimoji="0" lang="zh-TW" altLang="en-US" smtClean="0">
                <a:latin typeface="Calibri" panose="020F0502020204030204" pitchFamily="34" charset="0"/>
              </a:rPr>
              <a:pPr/>
              <a:t>13</a:t>
            </a:fld>
            <a:endParaRPr kumimoji="0" lang="en-US" altLang="zh-TW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506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投影片圖像版面配置區 1">
            <a:extLst>
              <a:ext uri="{FF2B5EF4-FFF2-40B4-BE49-F238E27FC236}">
                <a16:creationId xmlns:a16="http://schemas.microsoft.com/office/drawing/2014/main" xmlns="" id="{47A2E0BF-1B8E-40AD-B980-DEFD3BB4D3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備忘稿版面配置區 2">
            <a:extLst>
              <a:ext uri="{FF2B5EF4-FFF2-40B4-BE49-F238E27FC236}">
                <a16:creationId xmlns:a16="http://schemas.microsoft.com/office/drawing/2014/main" xmlns="" id="{0ED54ACF-9053-40AE-AEF7-4067EC688D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Calibri" panose="020F0502020204030204" pitchFamily="34" charset="0"/>
              <a:buAutoNum type="arabicPeriod"/>
            </a:pPr>
            <a:r>
              <a:rPr lang="zh-TW" altLang="en-US"/>
              <a:t>導師指南</a:t>
            </a:r>
            <a:r>
              <a:rPr lang="en-US" altLang="zh-TW"/>
              <a:t>p51</a:t>
            </a:r>
            <a:r>
              <a:rPr lang="zh-TW" altLang="en-US"/>
              <a:t>活動</a:t>
            </a: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en-US" altLang="zh-HK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zh-HK" altLang="en-US"/>
          </a:p>
        </p:txBody>
      </p:sp>
      <p:sp>
        <p:nvSpPr>
          <p:cNvPr id="63492" name="投影片編號版面配置區 3">
            <a:extLst>
              <a:ext uri="{FF2B5EF4-FFF2-40B4-BE49-F238E27FC236}">
                <a16:creationId xmlns:a16="http://schemas.microsoft.com/office/drawing/2014/main" xmlns="" id="{19AEA324-E264-4255-837C-04759B6182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E41CAA2-9AB7-4224-AD09-DB63036FDF6F}" type="slidenum">
              <a:rPr kumimoji="0" lang="zh-TW" altLang="en-US" smtClean="0">
                <a:latin typeface="Calibri" panose="020F0502020204030204" pitchFamily="34" charset="0"/>
              </a:rPr>
              <a:pPr/>
              <a:t>14</a:t>
            </a:fld>
            <a:endParaRPr kumimoji="0" lang="en-US" altLang="zh-TW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68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投影片圖像版面配置區 1">
            <a:extLst>
              <a:ext uri="{FF2B5EF4-FFF2-40B4-BE49-F238E27FC236}">
                <a16:creationId xmlns:a16="http://schemas.microsoft.com/office/drawing/2014/main" xmlns="" id="{143D35D4-A3D6-44C6-9D8A-B68896E7BC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備忘稿版面配置區 2">
            <a:extLst>
              <a:ext uri="{FF2B5EF4-FFF2-40B4-BE49-F238E27FC236}">
                <a16:creationId xmlns:a16="http://schemas.microsoft.com/office/drawing/2014/main" xmlns="" id="{CF7D51EA-BC3C-4AFB-BE8C-5D1FA7790E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Calibri" panose="020F0502020204030204" pitchFamily="34" charset="0"/>
              <a:buAutoNum type="arabicPeriod"/>
            </a:pPr>
            <a:r>
              <a:rPr lang="zh-TW" altLang="en-US"/>
              <a:t>導師指南</a:t>
            </a:r>
            <a:r>
              <a:rPr lang="en-US" altLang="zh-TW"/>
              <a:t>p52</a:t>
            </a:r>
            <a:r>
              <a:rPr lang="zh-TW" altLang="en-US"/>
              <a:t>活動</a:t>
            </a:r>
            <a:endParaRPr lang="en-US" altLang="zh-TW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en-US" altLang="zh-HK"/>
          </a:p>
          <a:p>
            <a:pPr marL="228600" indent="-228600">
              <a:buFont typeface="Calibri" panose="020F0502020204030204" pitchFamily="34" charset="0"/>
              <a:buAutoNum type="arabicPeriod"/>
            </a:pPr>
            <a:endParaRPr lang="zh-HK" altLang="en-US"/>
          </a:p>
        </p:txBody>
      </p:sp>
      <p:sp>
        <p:nvSpPr>
          <p:cNvPr id="65540" name="投影片編號版面配置區 3">
            <a:extLst>
              <a:ext uri="{FF2B5EF4-FFF2-40B4-BE49-F238E27FC236}">
                <a16:creationId xmlns:a16="http://schemas.microsoft.com/office/drawing/2014/main" xmlns="" id="{81DE70A3-422E-446B-821A-1A63CEA9B4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FC1D19E-B7B5-4662-9975-18ABC935F673}" type="slidenum">
              <a:rPr kumimoji="0" lang="zh-TW" altLang="en-US" smtClean="0">
                <a:latin typeface="Calibri" panose="020F0502020204030204" pitchFamily="34" charset="0"/>
              </a:rPr>
              <a:pPr/>
              <a:t>15</a:t>
            </a:fld>
            <a:endParaRPr kumimoji="0" lang="en-US" altLang="zh-TW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132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743BB10-7091-41D3-8F01-D330C9B82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D809341C-17F7-4E1A-84F6-3929837D6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60A912B-2440-4CDE-9851-327DD3128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25AA7C22-4DC7-4976-88BB-A2097CCC7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3491BD0-33AD-4D41-B560-9ACEC4D11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24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12B3DDF-D227-49B0-ABAF-2E460B078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2E3117B3-5AF0-4800-8ECE-29D86EAD2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9F88B2F0-FA05-4884-AB46-15F5E6BD1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6C1487D-85B0-4BBA-B415-85B4D9D0E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E29B75E-71D8-4DC0-B3E0-9ECA6E941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37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B8C3672D-5477-4658-ABE7-A99C01309C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B177C443-49CA-469C-B7F4-637DFFCB0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3BE9A12-85BE-4217-ABC5-818919F54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9956F6C2-3C05-4CD5-81F7-ADB8752BA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8ABC4A6E-EBC0-49A6-AF28-C30804D5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21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0445382-F64E-4A6C-91FF-B3298E88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D1310C6-9151-4BC2-9B86-E1D9A67DB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A4B76EF1-14A1-430F-BBA2-152785FF5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3FE5F7DE-3FC2-48A5-9BE6-F897193E1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76BF7DB4-FE6F-41C0-8D3F-905B933D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7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F33B1C5-0EE6-4A93-8D3B-DA9C9EF91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84C205BF-9F5D-4EC3-81E9-3951A0394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FE51DE78-748B-4222-B21B-9C8A1284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CEBDDAD2-CFA4-4F67-9148-22A7CAC2E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947E638D-2689-4666-A1BA-D53AF97E2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94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FEC5461-2217-4D26-ACC2-DB8768B72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13F7E7E-610D-48A5-8973-22122BD47C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5B7E0812-6AEF-4709-BF9B-3FC7AD27B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DB30E808-2639-44E8-B8A2-16F50464C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32B668CC-95B9-4303-AA0A-26F9D7B8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F99E08B9-8FBF-4ECF-9C4E-D547855E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8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E67FD27-868C-46CD-9924-B33C3DCC1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DEF137A2-5AD0-4AC2-BC23-3C6C9A93C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5B0D9CCF-1CE2-4A64-82C3-D851A1CC9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E105A262-0205-4FAD-BCD4-1922F444D0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05402F0D-F7CF-40D4-9211-7B21668A98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8D055336-955C-42DC-8EC6-CC653474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50560D77-D13F-4F7C-BBEF-36B1BE3F4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6EAEEA40-7820-4950-82B9-C182048DF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90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8C1D7FA-FCFD-4664-83D6-190E78A93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BCEBFD27-D4CA-4678-8E5D-74E5C4C10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B72B341D-1F98-446D-92C5-27254EA38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11480378-A257-4ECC-ACE7-290DD9EC4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48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0A6C5FC1-27E0-49DD-87BF-298915A98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30A0DA28-2A1A-4395-AA84-2B157DA0E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16BCB3BB-9D1F-4F73-BE62-4F8089552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19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C80F10-27B3-4D00-B571-CDD30B537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287EB61-0FBA-48F9-BFD9-A55C2B162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48035500-37F5-499D-9761-20D94AB58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82278982-1661-43B8-852A-E957A99DD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519DF0A7-7B50-4D28-A3B2-355AB7B27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B8C9E6E1-30FD-4A9F-9551-232E34EBC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68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560240D-67FF-432E-B4F6-D1E964836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CF3E0465-0EFF-494E-9807-57A0DD3C86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7E20BEC0-BE41-4E38-8E5D-E4D547200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B8BDB189-6647-46E9-9D99-D7CD6C470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592A7501-28FD-4D43-9D2A-9CCD745F2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3E768075-D8FF-441B-98A6-FAA20840C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4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8AA35109-316E-4630-9B4B-EDCBD1ABE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056EFD56-670F-4DDD-BD3E-D1CD5FE40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FF88E41-9198-4668-9062-8CFD080500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0AD75AE-9A4A-45D4-B733-1447201A0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55FB3F6D-D1F7-4250-99E5-28373C6CB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19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aikwok@bokss.org.h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CA2580C-5E3C-4044-94D6-AB56A693C3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2416" y="1204275"/>
            <a:ext cx="6600451" cy="2262781"/>
          </a:xfrm>
        </p:spPr>
        <p:txBody>
          <a:bodyPr>
            <a:normAutofit/>
          </a:bodyPr>
          <a:lstStyle/>
          <a:p>
            <a:r>
              <a:rPr lang="zh-TW" altLang="en-US" sz="6600" b="1" dirty="0">
                <a:solidFill>
                  <a:srgbClr val="7030A0"/>
                </a:solidFill>
              </a:rPr>
              <a:t>非暴力危機介入</a:t>
            </a:r>
            <a:endParaRPr lang="zh-TW" altLang="en-US" sz="66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5B9D9778-9174-4400-A2D1-E50BEEC89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415" y="3721578"/>
            <a:ext cx="6600451" cy="1991065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solidFill>
                  <a:srgbClr val="7030A0"/>
                </a:solidFill>
              </a:rPr>
              <a:t>體驗工作坊</a:t>
            </a:r>
            <a:endParaRPr lang="en-US" altLang="zh-TW" sz="4400" dirty="0">
              <a:solidFill>
                <a:srgbClr val="7030A0"/>
              </a:solidFill>
            </a:endParaRPr>
          </a:p>
          <a:p>
            <a:r>
              <a:rPr lang="en-US" altLang="zh-TW" sz="4400" dirty="0">
                <a:solidFill>
                  <a:srgbClr val="7030A0"/>
                </a:solidFill>
              </a:rPr>
              <a:t>2019.05.07</a:t>
            </a:r>
            <a:endParaRPr lang="zh-TW" altLang="en-US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089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F79592D-DDD9-44BC-92A1-52E16EFF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638" y="475978"/>
            <a:ext cx="7467600" cy="10080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4400" b="1" u="sng" dirty="0">
                <a:solidFill>
                  <a:srgbClr val="0000FF"/>
                </a:solidFill>
              </a:rPr>
              <a:t>語言暴力的進程</a:t>
            </a:r>
          </a:p>
        </p:txBody>
      </p:sp>
      <p:sp>
        <p:nvSpPr>
          <p:cNvPr id="58378" name="投影片編號版面配置區 12">
            <a:extLst>
              <a:ext uri="{FF2B5EF4-FFF2-40B4-BE49-F238E27FC236}">
                <a16:creationId xmlns:a16="http://schemas.microsoft.com/office/drawing/2014/main" xmlns="" id="{FABDA7F8-D77B-4805-8135-5C849DCC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9748401-6A3A-4797-8EA8-FCDB6185C62D}" type="slidenum">
              <a:rPr lang="zh-TW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zh-TW" sz="1400">
              <a:solidFill>
                <a:srgbClr val="FFFFFF"/>
              </a:solidFill>
            </a:endParaRPr>
          </a:p>
        </p:txBody>
      </p:sp>
      <p:sp>
        <p:nvSpPr>
          <p:cNvPr id="4" name="流程圖: 排序 3">
            <a:extLst>
              <a:ext uri="{FF2B5EF4-FFF2-40B4-BE49-F238E27FC236}">
                <a16:creationId xmlns:a16="http://schemas.microsoft.com/office/drawing/2014/main" xmlns="" id="{C4401CEE-2F74-4C3A-88A4-2234ADF372C4}"/>
              </a:ext>
            </a:extLst>
          </p:cNvPr>
          <p:cNvSpPr/>
          <p:nvPr/>
        </p:nvSpPr>
        <p:spPr>
          <a:xfrm>
            <a:off x="2700338" y="1916113"/>
            <a:ext cx="3600450" cy="3744912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xmlns="" id="{5E2FE42F-2149-47A0-B12B-0A656AEA56EC}"/>
              </a:ext>
            </a:extLst>
          </p:cNvPr>
          <p:cNvCxnSpPr/>
          <p:nvPr/>
        </p:nvCxnSpPr>
        <p:spPr>
          <a:xfrm>
            <a:off x="4500563" y="1916113"/>
            <a:ext cx="0" cy="37449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8500A7DF-BB7A-4A4E-BA08-34BAF6F2BFC2}"/>
              </a:ext>
            </a:extLst>
          </p:cNvPr>
          <p:cNvSpPr/>
          <p:nvPr/>
        </p:nvSpPr>
        <p:spPr>
          <a:xfrm>
            <a:off x="4769042" y="5589240"/>
            <a:ext cx="2424062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1.</a:t>
            </a:r>
            <a:r>
              <a:rPr kumimoji="0" lang="zh-TW" alt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提出疑問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A4913E12-D998-40A2-8F7F-391584E59BF6}"/>
              </a:ext>
            </a:extLst>
          </p:cNvPr>
          <p:cNvSpPr/>
          <p:nvPr/>
        </p:nvSpPr>
        <p:spPr>
          <a:xfrm>
            <a:off x="6353219" y="3356992"/>
            <a:ext cx="242406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ea"/>
              </a:rPr>
              <a:t>2.</a:t>
            </a:r>
            <a:r>
              <a:rPr kumimoji="0" lang="zh-TW" alt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ea"/>
              </a:rPr>
              <a:t>拒絕合作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635F1851-6EFC-4F22-AF25-941F173DB7A6}"/>
              </a:ext>
            </a:extLst>
          </p:cNvPr>
          <p:cNvSpPr/>
          <p:nvPr/>
        </p:nvSpPr>
        <p:spPr>
          <a:xfrm>
            <a:off x="4903147" y="1429944"/>
            <a:ext cx="2621101" cy="203132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3600" b="1" dirty="0">
                <a:ln/>
                <a:solidFill>
                  <a:schemeClr val="accent3"/>
                </a:solidFill>
                <a:latin typeface="+mn-ea"/>
              </a:rPr>
              <a:t>3.</a:t>
            </a:r>
            <a:r>
              <a:rPr kumimoji="0" lang="zh-TW" altLang="en-US" sz="3600" b="1" dirty="0">
                <a:ln/>
                <a:solidFill>
                  <a:schemeClr val="accent3"/>
                </a:solidFill>
                <a:latin typeface="+mn-ea"/>
              </a:rPr>
              <a:t>情緒釋放</a:t>
            </a:r>
            <a:r>
              <a:rPr kumimoji="0" lang="en-US" altLang="zh-TW" sz="3600" b="1" dirty="0">
                <a:ln/>
                <a:solidFill>
                  <a:schemeClr val="accent3"/>
                </a:solidFill>
                <a:latin typeface="+mn-ea"/>
              </a:rPr>
              <a:t>/</a:t>
            </a:r>
            <a:r>
              <a:rPr kumimoji="0" lang="zh-TW" altLang="en-US" sz="3600" b="1" dirty="0">
                <a:ln/>
                <a:solidFill>
                  <a:schemeClr val="accent3"/>
                </a:solidFill>
                <a:latin typeface="+mn-ea"/>
              </a:rPr>
              <a:t>爆發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5400" b="1" dirty="0">
              <a:ln/>
              <a:solidFill>
                <a:schemeClr val="accent3"/>
              </a:solidFill>
              <a:latin typeface="+mn-lt"/>
              <a:ea typeface="+mn-ea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B9BBEA49-0E9B-4190-87AA-5C6A2F03AE5D}"/>
              </a:ext>
            </a:extLst>
          </p:cNvPr>
          <p:cNvSpPr/>
          <p:nvPr/>
        </p:nvSpPr>
        <p:spPr>
          <a:xfrm>
            <a:off x="217197" y="2782669"/>
            <a:ext cx="2885725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ea"/>
              </a:rPr>
              <a:t>4.</a:t>
            </a:r>
            <a:r>
              <a:rPr kumimoji="0" lang="zh-TW" altLang="en-US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ea"/>
              </a:rPr>
              <a:t>恐嚇或威脅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42C90A5F-2542-4E78-8F95-57D4EE376D2E}"/>
              </a:ext>
            </a:extLst>
          </p:cNvPr>
          <p:cNvSpPr/>
          <p:nvPr/>
        </p:nvSpPr>
        <p:spPr>
          <a:xfrm>
            <a:off x="1764583" y="5659090"/>
            <a:ext cx="242406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ea"/>
                <a:ea typeface="+mj-ea"/>
              </a:rPr>
              <a:t>5.</a:t>
            </a:r>
            <a:r>
              <a:rPr kumimoji="0" lang="zh-TW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ea"/>
                <a:ea typeface="+mj-ea"/>
              </a:rPr>
              <a:t>情緒平伏</a:t>
            </a:r>
          </a:p>
        </p:txBody>
      </p:sp>
    </p:spTree>
    <p:extLst>
      <p:ext uri="{BB962C8B-B14F-4D97-AF65-F5344CB8AC3E}">
        <p14:creationId xmlns:p14="http://schemas.microsoft.com/office/powerpoint/2010/main" val="2917571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標題 1">
            <a:extLst>
              <a:ext uri="{FF2B5EF4-FFF2-40B4-BE49-F238E27FC236}">
                <a16:creationId xmlns:a16="http://schemas.microsoft.com/office/drawing/2014/main" xmlns="" id="{5A10F024-A9B3-4CEB-9A88-280AFC89B81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335601" y="624110"/>
            <a:ext cx="6589199" cy="86179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zh-TW" sz="4800" b="1" dirty="0">
                <a:solidFill>
                  <a:srgbClr val="FF0000"/>
                </a:solidFill>
              </a:rPr>
              <a:t>1.</a:t>
            </a:r>
            <a:r>
              <a:rPr lang="zh-TW" altLang="en-US" sz="4800" b="1" dirty="0">
                <a:solidFill>
                  <a:srgbClr val="FF0000"/>
                </a:solidFill>
              </a:rPr>
              <a:t>提出疑問的階段</a:t>
            </a:r>
            <a:endParaRPr lang="zh-TW" altLang="en-US" sz="4800" b="1" u="sng" cap="none" dirty="0"/>
          </a:p>
        </p:txBody>
      </p:sp>
      <p:sp>
        <p:nvSpPr>
          <p:cNvPr id="59395" name="內容版面配置區 2">
            <a:extLst>
              <a:ext uri="{FF2B5EF4-FFF2-40B4-BE49-F238E27FC236}">
                <a16:creationId xmlns:a16="http://schemas.microsoft.com/office/drawing/2014/main" xmlns="" id="{3C4CE82F-153E-45D3-85C4-FB7DB6CBF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463369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zh-TW" altLang="en-US" sz="2800" b="1" dirty="0"/>
              <a:t>資料性問題，提供理性的答案。</a:t>
            </a:r>
            <a:endParaRPr lang="en-US" altLang="zh-TW" sz="2800" b="1" dirty="0"/>
          </a:p>
          <a:p>
            <a:pPr marL="457200" indent="-457200" eaLnBrk="1" hangingPunct="1">
              <a:defRPr/>
            </a:pPr>
            <a:endParaRPr lang="en-US" altLang="zh-TW" sz="2800" b="1" dirty="0"/>
          </a:p>
          <a:p>
            <a:pPr marL="457200" indent="-457200" eaLnBrk="1" hangingPunct="1">
              <a:defRPr/>
            </a:pPr>
            <a:r>
              <a:rPr lang="zh-TW" altLang="en-US" sz="2800" b="1" dirty="0"/>
              <a:t>挑戰性問題，容易引起同工捲入權力的角力</a:t>
            </a:r>
            <a:endParaRPr lang="en-US" altLang="zh-TW" sz="2800" b="1" dirty="0"/>
          </a:p>
          <a:p>
            <a:pPr marL="457200" indent="-457200" eaLnBrk="1" hangingPunct="1">
              <a:defRPr/>
            </a:pPr>
            <a:r>
              <a:rPr lang="zh-TW" altLang="en-US" sz="2800" b="1" dirty="0"/>
              <a:t>聆聽當事人真正的意思，並適當地回應對方的情緒需要。</a:t>
            </a:r>
            <a:endParaRPr lang="en-US" altLang="zh-TW" sz="2800" b="1" dirty="0"/>
          </a:p>
          <a:p>
            <a:pPr marL="457200" indent="-457200" eaLnBrk="1" hangingPunct="1">
              <a:defRPr/>
            </a:pPr>
            <a:r>
              <a:rPr lang="zh-TW" altLang="en-US" sz="2800" b="1" dirty="0"/>
              <a:t>言歸重點，盡量避免捲入權力鬥爭的角力。</a:t>
            </a:r>
            <a:endParaRPr lang="en-US" altLang="zh-TW" sz="2800" b="1" dirty="0"/>
          </a:p>
          <a:p>
            <a:pPr marL="457200" indent="-457200" eaLnBrk="1" hangingPunct="1">
              <a:defRPr/>
            </a:pPr>
            <a:endParaRPr lang="en-US" altLang="zh-TW" sz="2800" b="1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zh-TW" sz="2800" b="1" dirty="0"/>
          </a:p>
          <a:p>
            <a:pPr marL="457200" indent="-457200" eaLnBrk="1" hangingPunct="1">
              <a:buFont typeface="Wingdings" panose="05000000000000000000" pitchFamily="2" charset="2"/>
              <a:buNone/>
              <a:defRPr/>
            </a:pPr>
            <a:endParaRPr lang="en-US" altLang="zh-TW" dirty="0"/>
          </a:p>
          <a:p>
            <a:pPr marL="457200" indent="-457200" eaLnBrk="1" hangingPunct="1">
              <a:defRPr/>
            </a:pPr>
            <a:endParaRPr lang="zh-TW" altLang="en-US" dirty="0"/>
          </a:p>
        </p:txBody>
      </p:sp>
      <p:sp>
        <p:nvSpPr>
          <p:cNvPr id="59396" name="投影片編號版面配置區 3">
            <a:extLst>
              <a:ext uri="{FF2B5EF4-FFF2-40B4-BE49-F238E27FC236}">
                <a16:creationId xmlns:a16="http://schemas.microsoft.com/office/drawing/2014/main" xmlns="" id="{D0E24354-ABCF-430A-ADE8-6031E1A82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B17099-5B65-4B7D-ABB4-686D4001685F}" type="slidenum">
              <a:rPr lang="zh-TW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zh-TW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52533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xmlns="" id="{B7BAD1E2-A41A-4FAB-9AAD-2BAF866A9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7400" y="614585"/>
            <a:ext cx="6589200" cy="79511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zh-TW" sz="4400" b="1" dirty="0">
                <a:solidFill>
                  <a:srgbClr val="FF0000"/>
                </a:solidFill>
              </a:rPr>
              <a:t>2.</a:t>
            </a:r>
            <a:r>
              <a:rPr lang="zh-TW" altLang="en-US" sz="4400" b="1" dirty="0">
                <a:solidFill>
                  <a:srgbClr val="FF0000"/>
                </a:solidFill>
              </a:rPr>
              <a:t>拒絕合作的階段</a:t>
            </a:r>
            <a:endParaRPr lang="zh-TW" altLang="en-US" sz="4400" cap="none" dirty="0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xmlns="" id="{F7F519D5-1D35-46D9-89FA-2876951A4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4615" y="1533525"/>
            <a:ext cx="6983560" cy="470989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zh-TW" altLang="en-US" sz="3600" b="1" dirty="0"/>
              <a:t>當事人開始缺乏理性，應設限及定立有效的界線。</a:t>
            </a:r>
            <a:endParaRPr lang="en-US" altLang="zh-TW" sz="3600" b="1" dirty="0"/>
          </a:p>
          <a:p>
            <a:pPr eaLnBrk="1" hangingPunct="1"/>
            <a:endParaRPr lang="en-US" altLang="zh-TW" sz="3600" b="1" dirty="0"/>
          </a:p>
          <a:p>
            <a:pPr marL="457200" indent="-457200">
              <a:buFont typeface="Century Schoolbook" panose="02040604050505020304" pitchFamily="18" charset="0"/>
              <a:buAutoNum type="arabicPeriod"/>
            </a:pPr>
            <a:r>
              <a:rPr lang="zh-TW" altLang="en-US" sz="3600" b="1" dirty="0"/>
              <a:t>向當事人確認他</a:t>
            </a:r>
            <a:r>
              <a:rPr lang="en-US" altLang="zh-TW" sz="3600" b="1" dirty="0"/>
              <a:t>/</a:t>
            </a:r>
            <a:r>
              <a:rPr lang="zh-TW" altLang="en-US" sz="3600" b="1" dirty="0"/>
              <a:t>她清楚你的底線</a:t>
            </a:r>
            <a:r>
              <a:rPr lang="en-US" altLang="zh-TW" sz="3600" b="1" dirty="0"/>
              <a:t>(Clear)</a:t>
            </a:r>
            <a:r>
              <a:rPr lang="zh-TW" altLang="en-US" sz="3600" b="1" dirty="0"/>
              <a:t>。</a:t>
            </a:r>
            <a:endParaRPr lang="en-US" altLang="zh-TW" sz="3600" b="1" dirty="0"/>
          </a:p>
          <a:p>
            <a:pPr marL="457200" indent="-457200">
              <a:buFont typeface="Century Schoolbook" panose="02040604050505020304" pitchFamily="18" charset="0"/>
              <a:buAutoNum type="arabicPeriod"/>
            </a:pPr>
            <a:endParaRPr lang="en-US" altLang="zh-TW" sz="3600" b="1" dirty="0"/>
          </a:p>
          <a:p>
            <a:pPr marL="457200" indent="-457200">
              <a:buFont typeface="Century Schoolbook" panose="02040604050505020304" pitchFamily="18" charset="0"/>
              <a:buAutoNum type="arabicPeriod"/>
            </a:pPr>
            <a:r>
              <a:rPr lang="zh-TW" altLang="en-US" sz="3600" b="1" dirty="0"/>
              <a:t>確定所發出的底線是簡單的</a:t>
            </a:r>
            <a:r>
              <a:rPr lang="en-US" altLang="zh-TW" sz="3600" b="1" dirty="0"/>
              <a:t>(Simple)</a:t>
            </a:r>
            <a:r>
              <a:rPr lang="zh-TW" altLang="en-US" sz="3600" b="1" dirty="0"/>
              <a:t>。</a:t>
            </a:r>
            <a:endParaRPr lang="en-US" altLang="zh-TW" sz="3600" b="1" dirty="0"/>
          </a:p>
          <a:p>
            <a:pPr marL="457200" indent="-457200">
              <a:buFont typeface="Century Schoolbook" panose="02040604050505020304" pitchFamily="18" charset="0"/>
              <a:buAutoNum type="arabicPeriod"/>
            </a:pPr>
            <a:endParaRPr lang="en-US" altLang="zh-TW" sz="3600" b="1" dirty="0"/>
          </a:p>
          <a:p>
            <a:pPr marL="457200" indent="-457200">
              <a:buFont typeface="Century Schoolbook" panose="02040604050505020304" pitchFamily="18" charset="0"/>
              <a:buAutoNum type="arabicPeriod"/>
            </a:pPr>
            <a:r>
              <a:rPr lang="zh-TW" altLang="en-US" sz="3600" b="1" dirty="0"/>
              <a:t>確保所發出任何界限都是合理及可行的</a:t>
            </a:r>
            <a:r>
              <a:rPr lang="en-US" altLang="zh-TW" sz="3600" b="1" dirty="0"/>
              <a:t>(Reasonable &amp; Enforceable)</a:t>
            </a:r>
            <a:r>
              <a:rPr lang="zh-TW" altLang="en-US" sz="3600" b="1" dirty="0"/>
              <a:t>。</a:t>
            </a:r>
          </a:p>
          <a:p>
            <a:pPr eaLnBrk="1" hangingPunct="1"/>
            <a:endParaRPr lang="en-US" altLang="zh-TW" sz="3600" b="1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7234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4159A3F-F30C-4D7A-A53D-6E42566AB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151" y="624110"/>
            <a:ext cx="6953250" cy="842740"/>
          </a:xfrm>
        </p:spPr>
        <p:txBody>
          <a:bodyPr/>
          <a:lstStyle/>
          <a:p>
            <a:pPr algn="ctr">
              <a:defRPr/>
            </a:pPr>
            <a:r>
              <a:rPr lang="en-US" altLang="zh-TW" sz="4800" b="1" dirty="0">
                <a:solidFill>
                  <a:srgbClr val="FF0000"/>
                </a:solidFill>
              </a:rPr>
              <a:t>3</a:t>
            </a:r>
            <a:r>
              <a:rPr lang="zh-TW" altLang="en-US" sz="4800" b="1" dirty="0">
                <a:solidFill>
                  <a:srgbClr val="FF0000"/>
                </a:solidFill>
              </a:rPr>
              <a:t>種</a:t>
            </a:r>
            <a:r>
              <a:rPr lang="zh-TW" altLang="en-US" sz="4800" b="1" cap="none" dirty="0">
                <a:solidFill>
                  <a:srgbClr val="FF0000"/>
                </a:solidFill>
              </a:rPr>
              <a:t>設置限制</a:t>
            </a:r>
            <a:r>
              <a:rPr lang="zh-TW" altLang="en-US" sz="4800" b="1" dirty="0">
                <a:solidFill>
                  <a:srgbClr val="FF0000"/>
                </a:solidFill>
              </a:rPr>
              <a:t>說話方式</a:t>
            </a:r>
            <a:endParaRPr lang="zh-HK" alt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1CA900B-A4E8-4D6C-88D6-02EC7E605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4" y="1466851"/>
            <a:ext cx="7243763" cy="5106988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400" dirty="0"/>
              <a:t>1.</a:t>
            </a:r>
            <a:r>
              <a:rPr lang="zh-TW" altLang="en-US" sz="2400" dirty="0"/>
              <a:t>  中斷和重新定向</a:t>
            </a:r>
            <a:endParaRPr lang="en-US" altLang="zh-TW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400" dirty="0"/>
              <a:t>      </a:t>
            </a:r>
            <a:r>
              <a:rPr lang="en-US" altLang="zh-TW" sz="2400" dirty="0"/>
              <a:t>Peter</a:t>
            </a:r>
            <a:r>
              <a:rPr lang="zh-TW" altLang="en-US" sz="2400" dirty="0"/>
              <a:t>，你正在吵什麼</a:t>
            </a:r>
            <a:r>
              <a:rPr lang="en-US" altLang="zh-TW" sz="2400" dirty="0"/>
              <a:t>(</a:t>
            </a:r>
            <a:r>
              <a:rPr lang="zh-TW" altLang="en-US" sz="2400" dirty="0"/>
              <a:t>中斷</a:t>
            </a:r>
            <a:r>
              <a:rPr lang="en-US" altLang="zh-TW" sz="2400" dirty="0"/>
              <a:t>)</a:t>
            </a:r>
            <a:r>
              <a:rPr lang="zh-TW" altLang="en-US" sz="2400" dirty="0"/>
              <a:t>，請你細聲</a:t>
            </a:r>
            <a:r>
              <a:rPr lang="en-US" altLang="zh-TW" sz="2400" dirty="0"/>
              <a:t>d(</a:t>
            </a:r>
            <a:r>
              <a:rPr lang="zh-TW" altLang="en-US" sz="2400" dirty="0"/>
              <a:t>重新</a:t>
            </a:r>
            <a:endParaRPr lang="en-US" altLang="zh-TW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400" dirty="0"/>
              <a:t>      </a:t>
            </a:r>
            <a:r>
              <a:rPr lang="zh-TW" altLang="en-US" sz="2400" dirty="0"/>
              <a:t>定向</a:t>
            </a:r>
            <a:r>
              <a:rPr lang="en-US" altLang="zh-TW" sz="2400" dirty="0"/>
              <a:t>)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altLang="zh-HK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400" dirty="0"/>
              <a:t>2.</a:t>
            </a:r>
            <a:r>
              <a:rPr lang="zh-TW" altLang="en-US" sz="2400" dirty="0"/>
              <a:t>  時間先後</a:t>
            </a:r>
            <a:endParaRPr lang="en-US" altLang="zh-TW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400" dirty="0"/>
              <a:t>     </a:t>
            </a:r>
            <a:r>
              <a:rPr lang="en-US" altLang="zh-TW" sz="2400" dirty="0"/>
              <a:t>Peter</a:t>
            </a:r>
            <a:r>
              <a:rPr lang="zh-TW" altLang="en-US" sz="2400" dirty="0"/>
              <a:t>，你完成收拾桌子後，我地就可以去</a:t>
            </a:r>
            <a:r>
              <a:rPr lang="en-US" altLang="zh-TW" sz="2400" dirty="0"/>
              <a:t>…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altLang="zh-HK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400" dirty="0"/>
              <a:t>3.</a:t>
            </a:r>
            <a:r>
              <a:rPr lang="zh-TW" altLang="en-US" sz="2400" dirty="0"/>
              <a:t>   因果模式</a:t>
            </a:r>
            <a:endParaRPr lang="en-US" altLang="zh-TW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400" dirty="0"/>
              <a:t>      </a:t>
            </a:r>
            <a:r>
              <a:rPr lang="en-US" altLang="zh-TW" sz="2400" dirty="0"/>
              <a:t>Peter</a:t>
            </a:r>
            <a:r>
              <a:rPr lang="zh-TW" altLang="en-US" sz="2400" dirty="0"/>
              <a:t>你完成收拾後，我們就出發。如果你未完</a:t>
            </a:r>
            <a:endParaRPr lang="en-US" altLang="zh-TW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400" dirty="0"/>
              <a:t>      </a:t>
            </a:r>
            <a:r>
              <a:rPr lang="zh-TW" altLang="en-US" sz="2400" dirty="0"/>
              <a:t>成，我地就去唔成了</a:t>
            </a:r>
            <a:endParaRPr lang="en-US" altLang="zh-TW" sz="2400" dirty="0"/>
          </a:p>
        </p:txBody>
      </p:sp>
      <p:sp>
        <p:nvSpPr>
          <p:cNvPr id="70660" name="投影片編號版面配置區 3">
            <a:extLst>
              <a:ext uri="{FF2B5EF4-FFF2-40B4-BE49-F238E27FC236}">
                <a16:creationId xmlns:a16="http://schemas.microsoft.com/office/drawing/2014/main" xmlns="" id="{DF38AF1B-650D-4C9E-8943-1ADD7BE5D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CC5F0F2-34D1-42AB-93FC-E3D738A9DCF8}" type="slidenum">
              <a:rPr kumimoji="0" lang="zh-TW" altLang="en-US" smtClean="0">
                <a:solidFill>
                  <a:srgbClr val="FFFFFF"/>
                </a:solidFill>
                <a:latin typeface="Century Schoolbook" panose="02040604050505020304" pitchFamily="18" charset="0"/>
              </a:rPr>
              <a:pPr/>
              <a:t>13</a:t>
            </a:fld>
            <a:endParaRPr kumimoji="0" lang="en-US" altLang="zh-TW">
              <a:solidFill>
                <a:srgbClr val="FFFFFF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54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標題 1">
            <a:extLst>
              <a:ext uri="{FF2B5EF4-FFF2-40B4-BE49-F238E27FC236}">
                <a16:creationId xmlns:a16="http://schemas.microsoft.com/office/drawing/2014/main" xmlns="" id="{6516BBA5-230C-40C4-BB0B-8E7EA845F18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371601" y="624110"/>
            <a:ext cx="7162800" cy="97609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zh-TW" sz="4800" b="1" dirty="0">
                <a:solidFill>
                  <a:srgbClr val="FF0000"/>
                </a:solidFill>
              </a:rPr>
              <a:t>3.</a:t>
            </a:r>
            <a:r>
              <a:rPr lang="zh-TW" altLang="en-US" sz="4800" b="1" dirty="0">
                <a:solidFill>
                  <a:srgbClr val="FF0000"/>
                </a:solidFill>
              </a:rPr>
              <a:t>情緒宣洩的階段</a:t>
            </a:r>
            <a:endParaRPr lang="zh-TW" altLang="en-US" sz="4800" b="1" u="sng" cap="none" dirty="0"/>
          </a:p>
        </p:txBody>
      </p:sp>
      <p:sp>
        <p:nvSpPr>
          <p:cNvPr id="62467" name="內容版面配置區 2">
            <a:extLst>
              <a:ext uri="{FF2B5EF4-FFF2-40B4-BE49-F238E27FC236}">
                <a16:creationId xmlns:a16="http://schemas.microsoft.com/office/drawing/2014/main" xmlns="" id="{FDA6F487-A6B8-4F0B-877B-5F12B6FF9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0" y="1600200"/>
            <a:ext cx="7162800" cy="4873625"/>
          </a:xfrm>
        </p:spPr>
        <p:txBody>
          <a:bodyPr/>
          <a:lstStyle/>
          <a:p>
            <a:pPr marL="457200" indent="-457200" eaLnBrk="1" hangingPunct="1"/>
            <a:r>
              <a:rPr lang="zh-TW" altLang="en-US" sz="2800" b="1" dirty="0"/>
              <a:t>當事人情緒失控</a:t>
            </a:r>
            <a:r>
              <a:rPr lang="en-US" altLang="zh-TW" sz="2800" b="1" dirty="0"/>
              <a:t>﹑</a:t>
            </a:r>
            <a:r>
              <a:rPr lang="zh-TW" altLang="en-US" sz="2800" b="1" dirty="0"/>
              <a:t>出現言語攻擊</a:t>
            </a:r>
            <a:r>
              <a:rPr lang="en-US" altLang="zh-TW" sz="2800" b="1" dirty="0"/>
              <a:t>﹑</a:t>
            </a:r>
            <a:r>
              <a:rPr lang="zh-TW" altLang="en-US" sz="2800" b="1" dirty="0"/>
              <a:t>或尖叫等情況，在安全的情況下，讓當事人自然表達其情緒需要。</a:t>
            </a:r>
            <a:endParaRPr lang="en-US" altLang="zh-TW" sz="2800" b="1" dirty="0"/>
          </a:p>
          <a:p>
            <a:pPr marL="457200" indent="-457200" eaLnBrk="1" hangingPunct="1"/>
            <a:endParaRPr lang="en-US" altLang="zh-TW" sz="2800" b="1" dirty="0"/>
          </a:p>
          <a:p>
            <a:pPr marL="457200" indent="-457200" eaLnBrk="1" hangingPunct="1"/>
            <a:r>
              <a:rPr lang="zh-TW" altLang="en-US" sz="2800" b="1" dirty="0"/>
              <a:t>有需要時清理在場圍觀的人士。</a:t>
            </a:r>
            <a:endParaRPr lang="en-US" altLang="zh-TW" sz="2800" b="1" dirty="0"/>
          </a:p>
          <a:p>
            <a:pPr marL="457200" indent="-457200" eaLnBrk="1" hangingPunct="1"/>
            <a:endParaRPr lang="en-US" altLang="zh-TW" sz="2800" b="1" dirty="0"/>
          </a:p>
          <a:p>
            <a:pPr marL="457200" indent="-457200" eaLnBrk="1" hangingPunct="1"/>
            <a:r>
              <a:rPr lang="zh-TW" altLang="en-US" sz="2800" b="1" dirty="0"/>
              <a:t>持續設限及定立有效的界線。</a:t>
            </a:r>
            <a:endParaRPr lang="en-US" altLang="zh-TW" sz="2800" b="1" dirty="0"/>
          </a:p>
          <a:p>
            <a:pPr marL="457200" indent="-457200" eaLnBrk="1" hangingPunct="1">
              <a:buFont typeface="Wingdings" panose="05000000000000000000" pitchFamily="2" charset="2"/>
              <a:buNone/>
            </a:pPr>
            <a:endParaRPr lang="en-US" altLang="zh-TW" dirty="0"/>
          </a:p>
          <a:p>
            <a:pPr marL="457200" indent="-457200" eaLnBrk="1" hangingPunct="1"/>
            <a:endParaRPr lang="zh-TW" altLang="en-US" dirty="0"/>
          </a:p>
        </p:txBody>
      </p:sp>
      <p:sp>
        <p:nvSpPr>
          <p:cNvPr id="62468" name="投影片編號版面配置區 3">
            <a:extLst>
              <a:ext uri="{FF2B5EF4-FFF2-40B4-BE49-F238E27FC236}">
                <a16:creationId xmlns:a16="http://schemas.microsoft.com/office/drawing/2014/main" xmlns="" id="{9697B8AF-E3DD-4EFE-8F1A-61618CBAB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2A0B67-E658-478D-8A5F-99760346ABAC}" type="slidenum">
              <a:rPr lang="zh-TW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zh-TW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76248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標題 1">
            <a:extLst>
              <a:ext uri="{FF2B5EF4-FFF2-40B4-BE49-F238E27FC236}">
                <a16:creationId xmlns:a16="http://schemas.microsoft.com/office/drawing/2014/main" xmlns="" id="{8D67C2CE-4A09-44DC-A04F-B116544994E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516576" y="624110"/>
            <a:ext cx="6589199" cy="948981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zh-TW" sz="4800" b="1" dirty="0">
                <a:solidFill>
                  <a:srgbClr val="FF0000"/>
                </a:solidFill>
              </a:rPr>
              <a:t>4.</a:t>
            </a:r>
            <a:r>
              <a:rPr lang="zh-TW" altLang="en-US" sz="4800" b="1" dirty="0">
                <a:solidFill>
                  <a:srgbClr val="FF0000"/>
                </a:solidFill>
              </a:rPr>
              <a:t>恐嚇或威脅的階段</a:t>
            </a:r>
            <a:endParaRPr lang="zh-TW" altLang="en-US" sz="4800" cap="none" dirty="0"/>
          </a:p>
        </p:txBody>
      </p:sp>
      <p:sp>
        <p:nvSpPr>
          <p:cNvPr id="64515" name="內容版面配置區 2">
            <a:extLst>
              <a:ext uri="{FF2B5EF4-FFF2-40B4-BE49-F238E27FC236}">
                <a16:creationId xmlns:a16="http://schemas.microsoft.com/office/drawing/2014/main" xmlns="" id="{5DC6217C-C1A4-4164-9F69-7616DE9C6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4" y="1600200"/>
            <a:ext cx="7591426" cy="4873625"/>
          </a:xfrm>
        </p:spPr>
        <p:txBody>
          <a:bodyPr/>
          <a:lstStyle/>
          <a:p>
            <a:pPr eaLnBrk="1" hangingPunct="1"/>
            <a:r>
              <a:rPr lang="zh-TW" altLang="en-US" sz="3200" b="1" dirty="0"/>
              <a:t>當事人開始用言語</a:t>
            </a:r>
            <a:r>
              <a:rPr lang="en-US" altLang="zh-TW" sz="3200" b="1" dirty="0"/>
              <a:t>﹑</a:t>
            </a:r>
            <a:r>
              <a:rPr lang="zh-TW" altLang="en-US" sz="3200" b="1" dirty="0"/>
              <a:t>或肢體動作的恐嚇或威脅，準備有可能出現的肢體暴力危機。</a:t>
            </a:r>
            <a:endParaRPr lang="en-US" altLang="zh-TW" sz="3200" b="1" dirty="0"/>
          </a:p>
          <a:p>
            <a:pPr eaLnBrk="1" hangingPunct="1"/>
            <a:endParaRPr lang="en-US" altLang="zh-TW" sz="3200" b="1" dirty="0"/>
          </a:p>
          <a:p>
            <a:pPr eaLnBrk="1" hangingPunct="1"/>
            <a:r>
              <a:rPr lang="zh-TW" altLang="en-US" sz="3200" b="1" dirty="0"/>
              <a:t>如有可能找同伴支援。</a:t>
            </a:r>
            <a:endParaRPr lang="en-US" altLang="zh-TW" sz="3200" b="1" dirty="0"/>
          </a:p>
          <a:p>
            <a:pPr eaLnBrk="1" hangingPunct="1"/>
            <a:endParaRPr lang="en-US" altLang="zh-TW" sz="3200" b="1" dirty="0"/>
          </a:p>
          <a:p>
            <a:pPr eaLnBrk="1" hangingPunct="1"/>
            <a:r>
              <a:rPr lang="zh-TW" altLang="en-US" sz="3200" b="1" dirty="0"/>
              <a:t>有需要考慮離開現場，及保護在場的其他人士。</a:t>
            </a:r>
            <a:endParaRPr lang="en-US" altLang="zh-TW" sz="3200" b="1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b="1" dirty="0"/>
          </a:p>
        </p:txBody>
      </p:sp>
      <p:sp>
        <p:nvSpPr>
          <p:cNvPr id="64516" name="投影片編號版面配置區 3">
            <a:extLst>
              <a:ext uri="{FF2B5EF4-FFF2-40B4-BE49-F238E27FC236}">
                <a16:creationId xmlns:a16="http://schemas.microsoft.com/office/drawing/2014/main" xmlns="" id="{9B397F52-8394-4912-BD28-70053919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D58E94-9D43-4E27-B908-ED0B851E9A16}" type="slidenum">
              <a:rPr lang="zh-TW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zh-TW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63519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標題 1">
            <a:extLst>
              <a:ext uri="{FF2B5EF4-FFF2-40B4-BE49-F238E27FC236}">
                <a16:creationId xmlns:a16="http://schemas.microsoft.com/office/drawing/2014/main" xmlns="" id="{A571D2F2-D297-439B-92FD-FF64304C4D5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392751" y="566960"/>
            <a:ext cx="6589199" cy="84274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zh-TW" sz="4800" b="1" dirty="0">
                <a:solidFill>
                  <a:srgbClr val="FF0000"/>
                </a:solidFill>
              </a:rPr>
              <a:t>5.</a:t>
            </a:r>
            <a:r>
              <a:rPr lang="zh-TW" altLang="en-US" sz="4800" b="1" dirty="0">
                <a:solidFill>
                  <a:srgbClr val="FF0000"/>
                </a:solidFill>
              </a:rPr>
              <a:t>情緒平伏的階段</a:t>
            </a:r>
            <a:endParaRPr lang="zh-TW" altLang="en-US" sz="4800" cap="none" dirty="0"/>
          </a:p>
        </p:txBody>
      </p:sp>
      <p:sp>
        <p:nvSpPr>
          <p:cNvPr id="66563" name="內容版面配置區 2">
            <a:extLst>
              <a:ext uri="{FF2B5EF4-FFF2-40B4-BE49-F238E27FC236}">
                <a16:creationId xmlns:a16="http://schemas.microsoft.com/office/drawing/2014/main" xmlns="" id="{6242E652-087A-43CC-8B99-643481BE6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299" y="1600200"/>
            <a:ext cx="7534275" cy="4873625"/>
          </a:xfrm>
        </p:spPr>
        <p:txBody>
          <a:bodyPr/>
          <a:lstStyle/>
          <a:p>
            <a:pPr eaLnBrk="1" hangingPunct="1"/>
            <a:r>
              <a:rPr lang="zh-TW" altLang="en-US" sz="3200" b="1" dirty="0"/>
              <a:t>當事人的精力下降，可適當安慰當事人的情緒。</a:t>
            </a:r>
            <a:endParaRPr lang="en-US" altLang="zh-TW" sz="3200" b="1" dirty="0"/>
          </a:p>
          <a:p>
            <a:pPr marL="0" indent="0" eaLnBrk="1" hangingPunct="1">
              <a:buNone/>
            </a:pPr>
            <a:endParaRPr lang="en-US" altLang="zh-TW" sz="3200" b="1" dirty="0"/>
          </a:p>
          <a:p>
            <a:pPr eaLnBrk="1" hangingPunct="1"/>
            <a:r>
              <a:rPr lang="zh-TW" altLang="en-US" sz="3200" b="1" dirty="0"/>
              <a:t>重建溝通，清楚指示目前的情況，與當事人進行口頭承諾。</a:t>
            </a:r>
            <a:endParaRPr lang="en-US" altLang="zh-TW" sz="3200" b="1" dirty="0"/>
          </a:p>
          <a:p>
            <a:pPr marL="0" indent="0" eaLnBrk="1" hangingPunct="1">
              <a:buNone/>
            </a:pPr>
            <a:endParaRPr lang="en-US" altLang="zh-TW" sz="3200" b="1" dirty="0"/>
          </a:p>
          <a:p>
            <a:pPr eaLnBrk="1" hangingPunct="1"/>
            <a:r>
              <a:rPr lang="zh-TW" altLang="en-US" sz="3200" b="1" dirty="0"/>
              <a:t>持續保持警惕，防止危機進一步發展。</a:t>
            </a:r>
            <a:endParaRPr lang="en-US" altLang="zh-TW" sz="3200" b="1" dirty="0"/>
          </a:p>
        </p:txBody>
      </p:sp>
      <p:sp>
        <p:nvSpPr>
          <p:cNvPr id="66564" name="投影片編號版面配置區 3">
            <a:extLst>
              <a:ext uri="{FF2B5EF4-FFF2-40B4-BE49-F238E27FC236}">
                <a16:creationId xmlns:a16="http://schemas.microsoft.com/office/drawing/2014/main" xmlns="" id="{7CF495D6-5BFA-4854-9C69-2F21E920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14CDEC-3192-4BDD-833E-76B36B856AE6}" type="slidenum">
              <a:rPr lang="zh-TW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zh-TW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32956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888" name="Group 32">
            <a:extLst>
              <a:ext uri="{FF2B5EF4-FFF2-40B4-BE49-F238E27FC236}">
                <a16:creationId xmlns:a16="http://schemas.microsoft.com/office/drawing/2014/main" xmlns="" id="{B0E8E8A0-FA3B-4707-8D52-D7449065CC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960643"/>
              </p:ext>
            </p:extLst>
          </p:nvPr>
        </p:nvGraphicFramePr>
        <p:xfrm>
          <a:off x="1600200" y="619125"/>
          <a:ext cx="6648450" cy="5453793"/>
        </p:xfrm>
        <a:graphic>
          <a:graphicData uri="http://schemas.openxmlformats.org/drawingml/2006/table">
            <a:tbl>
              <a:tblPr/>
              <a:tblGrid>
                <a:gridCol w="33056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428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6832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1pPr>
                      <a:lvl2pPr marL="3667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2pPr>
                      <a:lvl3pPr marL="731838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3pPr>
                      <a:lvl4pPr marL="1004888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4pPr>
                      <a:lvl5pPr marL="1279525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5pPr>
                      <a:lvl6pPr marL="17367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6pPr>
                      <a:lvl7pPr marL="21939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7pPr>
                      <a:lvl8pPr marL="26511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8pPr>
                      <a:lvl9pPr marL="3108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危機發展</a:t>
                      </a:r>
                      <a:endParaRPr kumimoji="0" lang="en-US" altLang="zh-TW" sz="4400" b="1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entury Schoolbook" pitchFamily="18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模式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1pPr>
                      <a:lvl2pPr marL="3667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2pPr>
                      <a:lvl3pPr marL="731838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3pPr>
                      <a:lvl4pPr marL="1004888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4pPr>
                      <a:lvl5pPr marL="1279525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5pPr>
                      <a:lvl6pPr marL="17367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6pPr>
                      <a:lvl7pPr marL="21939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7pPr>
                      <a:lvl8pPr marL="26511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8pPr>
                      <a:lvl9pPr marL="3108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語言暴力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1074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1pPr>
                      <a:lvl2pPr marL="3667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2pPr>
                      <a:lvl3pPr marL="731838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3pPr>
                      <a:lvl4pPr marL="1004888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4pPr>
                      <a:lvl5pPr marL="1279525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5pPr>
                      <a:lvl6pPr marL="17367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6pPr>
                      <a:lvl7pPr marL="21939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7pPr>
                      <a:lvl8pPr marL="26511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8pPr>
                      <a:lvl9pPr marL="3108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焦慮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1pPr>
                      <a:lvl2pPr marL="3667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2pPr>
                      <a:lvl3pPr marL="731838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3pPr>
                      <a:lvl4pPr marL="1004888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4pPr>
                      <a:lvl5pPr marL="1279525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5pPr>
                      <a:lvl6pPr marL="17367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6pPr>
                      <a:lvl7pPr marL="21939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7pPr>
                      <a:lvl8pPr marL="26511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8pPr>
                      <a:lvl9pPr marL="3108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1 </a:t>
                      </a:r>
                      <a:r>
                        <a:rPr kumimoji="0" lang="zh-TW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提出疑問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2 </a:t>
                      </a:r>
                      <a:r>
                        <a:rPr kumimoji="0" lang="zh-TW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拒絕合作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465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1pPr>
                      <a:lvl2pPr marL="3667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2pPr>
                      <a:lvl3pPr marL="731838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3pPr>
                      <a:lvl4pPr marL="1004888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4pPr>
                      <a:lvl5pPr marL="1279525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5pPr>
                      <a:lvl6pPr marL="17367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6pPr>
                      <a:lvl7pPr marL="21939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7pPr>
                      <a:lvl8pPr marL="26511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8pPr>
                      <a:lvl9pPr marL="3108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防禦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1pPr>
                      <a:lvl2pPr marL="3667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2pPr>
                      <a:lvl3pPr marL="731838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3pPr>
                      <a:lvl4pPr marL="1004888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4pPr>
                      <a:lvl5pPr marL="1279525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5pPr>
                      <a:lvl6pPr marL="17367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6pPr>
                      <a:lvl7pPr marL="21939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7pPr>
                      <a:lvl8pPr marL="26511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8pPr>
                      <a:lvl9pPr marL="3108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3 </a:t>
                      </a:r>
                      <a:r>
                        <a:rPr kumimoji="0" lang="zh-TW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情緒宣洩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465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1pPr>
                      <a:lvl2pPr marL="3667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2pPr>
                      <a:lvl3pPr marL="731838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3pPr>
                      <a:lvl4pPr marL="1004888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4pPr>
                      <a:lvl5pPr marL="1279525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5pPr>
                      <a:lvl6pPr marL="17367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6pPr>
                      <a:lvl7pPr marL="21939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7pPr>
                      <a:lvl8pPr marL="26511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8pPr>
                      <a:lvl9pPr marL="3108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威嚇行為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1pPr>
                      <a:lvl2pPr marL="3667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2pPr>
                      <a:lvl3pPr marL="731838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3pPr>
                      <a:lvl4pPr marL="1004888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4pPr>
                      <a:lvl5pPr marL="1279525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5pPr>
                      <a:lvl6pPr marL="17367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6pPr>
                      <a:lvl7pPr marL="21939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7pPr>
                      <a:lvl8pPr marL="26511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8pPr>
                      <a:lvl9pPr marL="3108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4 </a:t>
                      </a:r>
                      <a:r>
                        <a:rPr kumimoji="0" lang="zh-TW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恐嚇或威脅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7465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1pPr>
                      <a:lvl2pPr marL="3667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2pPr>
                      <a:lvl3pPr marL="731838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3pPr>
                      <a:lvl4pPr marL="1004888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4pPr>
                      <a:lvl5pPr marL="1279525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5pPr>
                      <a:lvl6pPr marL="17367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6pPr>
                      <a:lvl7pPr marL="21939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7pPr>
                      <a:lvl8pPr marL="26511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8pPr>
                      <a:lvl9pPr marL="3108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情緒平伏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1pPr>
                      <a:lvl2pPr marL="3667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2pPr>
                      <a:lvl3pPr marL="731838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3pPr>
                      <a:lvl4pPr marL="1004888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4pPr>
                      <a:lvl5pPr marL="1279525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5pPr>
                      <a:lvl6pPr marL="17367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6pPr>
                      <a:lvl7pPr marL="21939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7pPr>
                      <a:lvl8pPr marL="26511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8pPr>
                      <a:lvl9pPr marL="3108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anose="05020102010507070707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5 </a:t>
                      </a:r>
                      <a:r>
                        <a:rPr kumimoji="0" lang="zh-TW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panose="02020500000000000000" pitchFamily="18" charset="-120"/>
                        </a:rPr>
                        <a:t>情緒平伏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26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標題 1">
            <a:extLst>
              <a:ext uri="{FF2B5EF4-FFF2-40B4-BE49-F238E27FC236}">
                <a16:creationId xmlns:a16="http://schemas.microsoft.com/office/drawing/2014/main" xmlns="" id="{EFFE7001-A6FD-431B-A87A-87D91D3E49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73726" y="547910"/>
            <a:ext cx="6589199" cy="85226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zh-TW" altLang="en-US" sz="4800" b="1" u="sng" cap="none" dirty="0">
                <a:solidFill>
                  <a:srgbClr val="FF0000"/>
                </a:solidFill>
              </a:rPr>
              <a:t>言語介入的技巧與提示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EE21BF8-4E0F-4B50-9A5B-0A02901B4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1600200"/>
            <a:ext cx="676275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zh-TW" altLang="en-US" sz="3200" b="1" dirty="0"/>
              <a:t>宜：</a:t>
            </a:r>
            <a:endParaRPr lang="en-US" altLang="zh-TW" sz="3200" b="1" dirty="0"/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zh-TW" altLang="en-US" sz="3200" b="1" dirty="0"/>
              <a:t>保持冷靜</a:t>
            </a:r>
            <a:endParaRPr lang="en-US" altLang="zh-TW" sz="3200" b="1" dirty="0"/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zh-TW" altLang="en-US" sz="3200" b="1" dirty="0"/>
              <a:t>與環境保持適當的抽離</a:t>
            </a:r>
            <a:endParaRPr lang="en-US" altLang="zh-TW" sz="3200" b="1" dirty="0"/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zh-TW" altLang="en-US" sz="3200" b="1" dirty="0"/>
              <a:t>設置合適的界限</a:t>
            </a:r>
            <a:endParaRPr lang="en-US" altLang="zh-TW" sz="3200" b="1" dirty="0"/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zh-TW" altLang="en-US" sz="3200" b="1" dirty="0"/>
              <a:t>專心聆聽</a:t>
            </a:r>
            <a:endParaRPr lang="en-US" altLang="zh-TW" sz="3200" b="1" dirty="0"/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zh-TW" altLang="en-US" sz="3200" b="1" dirty="0"/>
              <a:t>留意當事人的非語言表現</a:t>
            </a:r>
            <a:endParaRPr lang="en-US" altLang="zh-TW" sz="3200" b="1" dirty="0"/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zh-TW" altLang="en-US" sz="3200" b="1" dirty="0"/>
              <a:t>保持一致性</a:t>
            </a:r>
            <a:endParaRPr lang="en-US" altLang="zh-TW" sz="3200" b="1" dirty="0"/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endParaRPr lang="zh-TW" altLang="en-US" dirty="0"/>
          </a:p>
        </p:txBody>
      </p:sp>
      <p:sp>
        <p:nvSpPr>
          <p:cNvPr id="72708" name="投影片編號版面配置區 3">
            <a:extLst>
              <a:ext uri="{FF2B5EF4-FFF2-40B4-BE49-F238E27FC236}">
                <a16:creationId xmlns:a16="http://schemas.microsoft.com/office/drawing/2014/main" xmlns="" id="{2D4DF677-4B59-496D-9F8D-3D40E1BB8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6533CF-F3D0-44C5-A206-0976E68C59E5}" type="slidenum">
              <a:rPr lang="zh-TW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zh-TW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869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標題 1">
            <a:extLst>
              <a:ext uri="{FF2B5EF4-FFF2-40B4-BE49-F238E27FC236}">
                <a16:creationId xmlns:a16="http://schemas.microsoft.com/office/drawing/2014/main" xmlns="" id="{5BDF3317-0E90-4607-8F0F-000BF23F6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73751" y="490760"/>
            <a:ext cx="6589199" cy="97609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zh-TW" altLang="en-US" sz="4800" b="1" u="sng" cap="none" dirty="0">
                <a:solidFill>
                  <a:srgbClr val="FF0000"/>
                </a:solidFill>
              </a:rPr>
              <a:t>言語介入的技巧與提示</a:t>
            </a:r>
          </a:p>
        </p:txBody>
      </p:sp>
      <p:sp>
        <p:nvSpPr>
          <p:cNvPr id="73731" name="內容版面配置區 2">
            <a:extLst>
              <a:ext uri="{FF2B5EF4-FFF2-40B4-BE49-F238E27FC236}">
                <a16:creationId xmlns:a16="http://schemas.microsoft.com/office/drawing/2014/main" xmlns="" id="{7C1E63C6-2DB7-42E0-A388-C06C35A1B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524" y="1600200"/>
            <a:ext cx="6772275" cy="4873625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None/>
            </a:pPr>
            <a:r>
              <a:rPr lang="zh-TW" altLang="en-US" sz="3200" b="1" dirty="0"/>
              <a:t>忌</a:t>
            </a:r>
            <a:r>
              <a:rPr lang="en-US" altLang="zh-TW" sz="3200" b="1" dirty="0"/>
              <a:t>:</a:t>
            </a:r>
          </a:p>
          <a:p>
            <a:pPr marL="457200" indent="-457200" eaLnBrk="1" hangingPunct="1">
              <a:buFont typeface="Century Schoolbook" panose="02040604050505020304" pitchFamily="18" charset="0"/>
              <a:buAutoNum type="arabicPeriod"/>
            </a:pPr>
            <a:r>
              <a:rPr lang="zh-TW" altLang="en-US" sz="3200" b="1" dirty="0"/>
              <a:t>過份反應</a:t>
            </a:r>
            <a:endParaRPr lang="en-US" altLang="zh-TW" sz="3200" b="1" dirty="0"/>
          </a:p>
          <a:p>
            <a:pPr marL="457200" indent="-457200" eaLnBrk="1" hangingPunct="1">
              <a:buFont typeface="Century Schoolbook" panose="02040604050505020304" pitchFamily="18" charset="0"/>
              <a:buAutoNum type="arabicPeriod"/>
            </a:pPr>
            <a:r>
              <a:rPr lang="zh-TW" altLang="en-US" sz="3200" b="1" dirty="0"/>
              <a:t>捲入權力爭鬥</a:t>
            </a:r>
            <a:endParaRPr lang="en-US" altLang="zh-TW" sz="3200" b="1" dirty="0"/>
          </a:p>
          <a:p>
            <a:pPr marL="457200" indent="-457200" eaLnBrk="1" hangingPunct="1">
              <a:buFont typeface="Century Schoolbook" panose="02040604050505020304" pitchFamily="18" charset="0"/>
              <a:buAutoNum type="arabicPeriod"/>
            </a:pPr>
            <a:r>
              <a:rPr lang="zh-TW" altLang="en-US" sz="3200" b="1" dirty="0"/>
              <a:t>提出不當的承諾</a:t>
            </a:r>
            <a:endParaRPr lang="en-US" altLang="zh-TW" sz="3200" b="1" dirty="0"/>
          </a:p>
          <a:p>
            <a:pPr marL="457200" indent="-457200" eaLnBrk="1" hangingPunct="1">
              <a:buFont typeface="Century Schoolbook" panose="02040604050505020304" pitchFamily="18" charset="0"/>
              <a:buAutoNum type="arabicPeriod"/>
            </a:pPr>
            <a:r>
              <a:rPr lang="zh-TW" altLang="en-US" sz="3200" b="1" dirty="0"/>
              <a:t>假裝留意</a:t>
            </a:r>
            <a:endParaRPr lang="en-US" altLang="zh-TW" sz="3200" b="1" dirty="0"/>
          </a:p>
          <a:p>
            <a:pPr marL="457200" indent="-457200" eaLnBrk="1" hangingPunct="1">
              <a:buFont typeface="Century Schoolbook" panose="02040604050505020304" pitchFamily="18" charset="0"/>
              <a:buAutoNum type="arabicPeriod"/>
            </a:pPr>
            <a:r>
              <a:rPr lang="zh-TW" altLang="en-US" sz="3200" b="1" dirty="0"/>
              <a:t>帶有恐嚇性或威脅</a:t>
            </a:r>
            <a:endParaRPr lang="en-US" altLang="zh-TW" sz="3200" b="1" dirty="0"/>
          </a:p>
          <a:p>
            <a:pPr marL="457200" indent="-457200" eaLnBrk="1" hangingPunct="1">
              <a:buFont typeface="Century Schoolbook" panose="02040604050505020304" pitchFamily="18" charset="0"/>
              <a:buAutoNum type="arabicPeriod"/>
            </a:pPr>
            <a:r>
              <a:rPr lang="zh-TW" altLang="en-US" sz="3200" b="1" dirty="0"/>
              <a:t>運用專業用語</a:t>
            </a:r>
            <a:endParaRPr lang="en-US" altLang="zh-TW" sz="3200" b="1" dirty="0"/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endParaRPr lang="zh-TW" altLang="en-US" dirty="0"/>
          </a:p>
        </p:txBody>
      </p:sp>
      <p:sp>
        <p:nvSpPr>
          <p:cNvPr id="73732" name="投影片編號版面配置區 3">
            <a:extLst>
              <a:ext uri="{FF2B5EF4-FFF2-40B4-BE49-F238E27FC236}">
                <a16:creationId xmlns:a16="http://schemas.microsoft.com/office/drawing/2014/main" xmlns="" id="{0D2A8A61-DF64-4293-A848-C181523C6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FC836C-C9CA-425D-B399-7FB08CB48294}" type="slidenum">
              <a:rPr lang="zh-TW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zh-TW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9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>
            <a:extLst>
              <a:ext uri="{FF2B5EF4-FFF2-40B4-BE49-F238E27FC236}">
                <a16:creationId xmlns:a16="http://schemas.microsoft.com/office/drawing/2014/main" xmlns="" id="{AA4E10E6-5C35-43A0-9DB7-83D1577E9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09699" y="609599"/>
            <a:ext cx="6526213" cy="72231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zh-TW" altLang="en-US" sz="4300" b="1" dirty="0">
                <a:solidFill>
                  <a:srgbClr val="CC6600"/>
                </a:solidFill>
              </a:rPr>
              <a:t>浸信會愛羣社會服務處</a:t>
            </a:r>
            <a:endParaRPr lang="zh-HK" altLang="en-US" sz="4300" b="1" cap="none" dirty="0">
              <a:solidFill>
                <a:srgbClr val="CC6600"/>
              </a:solidFill>
            </a:endParaRPr>
          </a:p>
        </p:txBody>
      </p:sp>
      <p:sp>
        <p:nvSpPr>
          <p:cNvPr id="16387" name="內容版面配置區 2">
            <a:extLst>
              <a:ext uri="{FF2B5EF4-FFF2-40B4-BE49-F238E27FC236}">
                <a16:creationId xmlns:a16="http://schemas.microsoft.com/office/drawing/2014/main" xmlns="" id="{9E13124B-09EA-4BE9-82B4-02DE52EE6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375" y="1341438"/>
            <a:ext cx="7867649" cy="5516562"/>
          </a:xfrm>
        </p:spPr>
        <p:txBody>
          <a:bodyPr>
            <a:noAutofit/>
          </a:bodyPr>
          <a:lstStyle/>
          <a:p>
            <a:pPr marL="0" indent="0"/>
            <a:r>
              <a:rPr lang="zh-TW" altLang="en-US" sz="2400" dirty="0"/>
              <a:t>  郭廣輝先生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zh-TW" altLang="en-US" sz="2400" dirty="0"/>
              <a:t>     資深青少年及家庭社工，</a:t>
            </a:r>
            <a:r>
              <a:rPr lang="en-US" altLang="zh-TW" sz="2400" dirty="0"/>
              <a:t>CPI</a:t>
            </a:r>
            <a:r>
              <a:rPr lang="zh-TW" altLang="en-US" sz="2400" dirty="0"/>
              <a:t>教練，</a:t>
            </a:r>
            <a:r>
              <a:rPr lang="en-US" altLang="zh-TW" sz="2400" dirty="0"/>
              <a:t>CISM</a:t>
            </a:r>
            <a:r>
              <a:rPr lang="zh-TW" altLang="en-US" sz="2400" dirty="0"/>
              <a:t>執行者</a:t>
            </a:r>
            <a:endParaRPr lang="en-US" altLang="zh-TW" sz="240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2400" dirty="0"/>
              <a:t>   </a:t>
            </a:r>
            <a:r>
              <a:rPr lang="zh-TW" altLang="en-US" sz="2400" dirty="0"/>
              <a:t> </a:t>
            </a:r>
            <a:r>
              <a:rPr lang="en-US" altLang="zh-TW" sz="2400" dirty="0"/>
              <a:t> NLP</a:t>
            </a:r>
            <a:r>
              <a:rPr lang="zh-TW" altLang="en-US" sz="2400" dirty="0"/>
              <a:t>培訓師，</a:t>
            </a:r>
            <a:r>
              <a:rPr lang="en-US" altLang="zh-TW" sz="2400" dirty="0"/>
              <a:t>MBTI</a:t>
            </a:r>
            <a:r>
              <a:rPr lang="zh-TW" altLang="en-US" sz="2400" dirty="0"/>
              <a:t>執行師，九型性格及教師培訓導師</a:t>
            </a:r>
            <a:endParaRPr lang="en-US" altLang="zh-TW" sz="2400" dirty="0"/>
          </a:p>
          <a:p>
            <a:r>
              <a:rPr lang="zh-TW" altLang="en-US" sz="2400" dirty="0"/>
              <a:t> 鄭翠玲女士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	</a:t>
            </a:r>
            <a:r>
              <a:rPr lang="zh-TW" altLang="en-US" sz="2400" dirty="0"/>
              <a:t>資深小學駐校社工，遊戲治療員</a:t>
            </a:r>
            <a:endParaRPr lang="en-US" altLang="zh-TW" sz="2400" dirty="0"/>
          </a:p>
          <a:p>
            <a:pPr marL="0" indent="0">
              <a:buNone/>
            </a:pPr>
            <a:endParaRPr lang="en-US" altLang="zh-TW" sz="2400" dirty="0"/>
          </a:p>
          <a:p>
            <a:r>
              <a:rPr lang="zh-TW" altLang="en-US" sz="2400" dirty="0"/>
              <a:t> 危機介入經驗：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2400" dirty="0"/>
              <a:t>	</a:t>
            </a:r>
            <a:r>
              <a:rPr lang="zh-TW" altLang="en-US" sz="2400" dirty="0"/>
              <a:t>虐兒、交通意外、學童受傷、家長投訴、地盤意外等</a:t>
            </a:r>
            <a:endParaRPr lang="en-US" altLang="zh-TW" sz="24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zh-TW" sz="2400" dirty="0"/>
          </a:p>
          <a:p>
            <a:pPr marL="0" indent="0" algn="ctr">
              <a:buNone/>
            </a:pPr>
            <a:r>
              <a:rPr lang="en-US" altLang="zh-TW" sz="2400" dirty="0">
                <a:hlinkClick r:id="rId3"/>
              </a:rPr>
              <a:t>faikwok@bokss.org.hk</a:t>
            </a:r>
            <a:r>
              <a:rPr lang="en-US" altLang="zh-TW" sz="2400" dirty="0"/>
              <a:t>     2360-0055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1714196964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1313"/>
          </a:xfrm>
        </p:spPr>
        <p:txBody>
          <a:bodyPr>
            <a:normAutofit/>
          </a:bodyPr>
          <a:lstStyle/>
          <a:p>
            <a:r>
              <a:rPr lang="zh-TW" altLang="en-US" sz="4400" b="1" dirty="0"/>
              <a:t>分組個案討論</a:t>
            </a:r>
            <a:endParaRPr lang="zh-HK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45201" y="1540189"/>
            <a:ext cx="6591985" cy="4851086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800" dirty="0"/>
              <a:t>個案</a:t>
            </a:r>
            <a:r>
              <a:rPr lang="en-US" altLang="zh-TW" sz="2800" dirty="0"/>
              <a:t>1. </a:t>
            </a:r>
            <a:r>
              <a:rPr lang="zh-TW" altLang="en-US" sz="2800" dirty="0"/>
              <a:t>歧視我個仔</a:t>
            </a:r>
            <a:endParaRPr lang="en-US" altLang="zh-TW" sz="2800" dirty="0"/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/>
              <a:t>個案</a:t>
            </a:r>
            <a:r>
              <a:rPr lang="en-US" altLang="zh-TW" sz="2800" dirty="0"/>
              <a:t>2. </a:t>
            </a:r>
            <a:r>
              <a:rPr lang="zh-TW" altLang="en-US" sz="2800" dirty="0"/>
              <a:t>有心掟過來</a:t>
            </a:r>
            <a:endParaRPr lang="en-US" altLang="zh-TW" sz="2800" dirty="0"/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/>
              <a:t>個案</a:t>
            </a:r>
            <a:r>
              <a:rPr lang="en-US" altLang="zh-TW" sz="2800" dirty="0"/>
              <a:t>3. </a:t>
            </a:r>
            <a:r>
              <a:rPr lang="zh-TW" altLang="en-US" sz="2800" dirty="0"/>
              <a:t>為個女出頭</a:t>
            </a:r>
            <a:endParaRPr lang="en-US" altLang="zh-TW" sz="2800" dirty="0"/>
          </a:p>
          <a:p>
            <a:endParaRPr lang="en-US" altLang="zh-HK" sz="2800" dirty="0"/>
          </a:p>
          <a:p>
            <a:r>
              <a:rPr lang="zh-TW" altLang="en-US" sz="2800" dirty="0"/>
              <a:t>每個個案大約有</a:t>
            </a:r>
            <a:r>
              <a:rPr lang="en-US" altLang="zh-TW" sz="2800" dirty="0"/>
              <a:t>12</a:t>
            </a:r>
            <a:r>
              <a:rPr lang="zh-TW" altLang="en-US" sz="2800" dirty="0"/>
              <a:t>個小小組</a:t>
            </a:r>
            <a:r>
              <a:rPr lang="en-US" altLang="zh-TW" sz="2800" dirty="0"/>
              <a:t>(3</a:t>
            </a:r>
            <a:r>
              <a:rPr lang="zh-TW" altLang="en-US" sz="2800" dirty="0"/>
              <a:t>人一組</a:t>
            </a:r>
            <a:r>
              <a:rPr lang="en-US" altLang="zh-TW" sz="2800" dirty="0"/>
              <a:t>)</a:t>
            </a:r>
          </a:p>
          <a:p>
            <a:r>
              <a:rPr lang="zh-TW" altLang="en-US" sz="2800" dirty="0"/>
              <a:t>每組分</a:t>
            </a:r>
            <a:r>
              <a:rPr lang="en-US" altLang="zh-TW" sz="2800" dirty="0"/>
              <a:t>ABC</a:t>
            </a:r>
            <a:r>
              <a:rPr lang="zh-TW" altLang="en-US" sz="2800" dirty="0"/>
              <a:t>三人，</a:t>
            </a:r>
            <a:r>
              <a:rPr lang="en-US" altLang="zh-TW" sz="2800" dirty="0"/>
              <a:t>C</a:t>
            </a:r>
            <a:r>
              <a:rPr lang="zh-TW" altLang="en-US" sz="2800" dirty="0"/>
              <a:t>協助分發資料</a:t>
            </a:r>
            <a:endParaRPr lang="en-US" altLang="zh-HK" sz="2800" dirty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18399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35025" y="696404"/>
            <a:ext cx="6589199" cy="921886"/>
          </a:xfrm>
        </p:spPr>
        <p:txBody>
          <a:bodyPr>
            <a:normAutofit/>
          </a:bodyPr>
          <a:lstStyle/>
          <a:p>
            <a:r>
              <a:rPr lang="zh-TW" altLang="en-US" sz="4400" b="1" dirty="0"/>
              <a:t>個案討論安排</a:t>
            </a:r>
            <a:endParaRPr lang="zh-HK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32239" y="2170740"/>
            <a:ext cx="6591985" cy="272511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zh-TW" altLang="en-US" sz="2800" dirty="0"/>
              <a:t> </a:t>
            </a:r>
            <a:r>
              <a:rPr lang="en-US" altLang="zh-TW" sz="2800" dirty="0"/>
              <a:t>3</a:t>
            </a:r>
            <a:r>
              <a:rPr lang="zh-TW" altLang="en-US" sz="2800" dirty="0"/>
              <a:t>人一組，</a:t>
            </a:r>
            <a:r>
              <a:rPr lang="en-US" altLang="zh-TW" sz="2800" dirty="0"/>
              <a:t>A</a:t>
            </a:r>
            <a:r>
              <a:rPr lang="zh-TW" altLang="en-US" sz="2800" dirty="0"/>
              <a:t>老師、</a:t>
            </a:r>
            <a:r>
              <a:rPr lang="en-US" altLang="zh-TW" sz="2800" dirty="0"/>
              <a:t>B</a:t>
            </a:r>
            <a:r>
              <a:rPr lang="zh-TW" altLang="en-US" sz="2800" dirty="0"/>
              <a:t>家長、</a:t>
            </a:r>
            <a:r>
              <a:rPr lang="en-US" altLang="zh-TW" sz="2800" dirty="0"/>
              <a:t>C</a:t>
            </a:r>
            <a:r>
              <a:rPr lang="zh-TW" altLang="en-US" sz="2800" dirty="0"/>
              <a:t>觀察員</a:t>
            </a:r>
            <a:endParaRPr lang="en-US" altLang="zh-TW" sz="2800" dirty="0"/>
          </a:p>
          <a:p>
            <a:pPr>
              <a:buFont typeface="+mj-lt"/>
              <a:buAutoNum type="arabicPeriod"/>
            </a:pPr>
            <a:r>
              <a:rPr lang="zh-TW" altLang="en-US" sz="2800" dirty="0"/>
              <a:t> 老師獲發事件及學生資料</a:t>
            </a:r>
            <a:endParaRPr lang="en-US" altLang="zh-TW" sz="2800" dirty="0"/>
          </a:p>
          <a:p>
            <a:pPr>
              <a:buFont typeface="+mj-lt"/>
              <a:buAutoNum type="arabicPeriod"/>
            </a:pPr>
            <a:r>
              <a:rPr lang="zh-TW" altLang="en-US" sz="2800" dirty="0"/>
              <a:t> 家長獲發事件、子女及家長背景、投訴行為等資料</a:t>
            </a:r>
            <a:endParaRPr lang="en-US" altLang="zh-TW" sz="2800" dirty="0"/>
          </a:p>
          <a:p>
            <a:pPr marL="514350" indent="-514350">
              <a:buAutoNum type="alphaUcPeriod"/>
            </a:pP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574022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2666196-9CD8-4B0E-9BC5-5F6E84F75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1E6527D-1808-44EF-9236-364E817C0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5651" y="1455055"/>
            <a:ext cx="6591985" cy="5183870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800" dirty="0"/>
              <a:t>4. </a:t>
            </a:r>
            <a:r>
              <a:rPr lang="zh-TW" altLang="en-US" sz="2800" dirty="0"/>
              <a:t> 規則：</a:t>
            </a:r>
            <a:endParaRPr lang="en-US" altLang="zh-TW" sz="2800" dirty="0"/>
          </a:p>
          <a:p>
            <a:pPr marL="514350" indent="-514350">
              <a:buAutoNum type="alphaUcPeriod"/>
            </a:pPr>
            <a:r>
              <a:rPr lang="zh-TW" altLang="en-US" sz="2800" dirty="0"/>
              <a:t>不可讓對方知道你手上有的資料</a:t>
            </a:r>
            <a:endParaRPr lang="en-US" altLang="zh-TW" sz="2800" dirty="0"/>
          </a:p>
          <a:p>
            <a:pPr marL="514350" indent="-514350">
              <a:buAutoNum type="alphaUcPeriod"/>
            </a:pPr>
            <a:r>
              <a:rPr lang="zh-TW" altLang="en-US" sz="2800" dirty="0"/>
              <a:t>危機是沒有多大準備下發生的，請即時開始扮演家長及老師的角色</a:t>
            </a:r>
            <a:endParaRPr lang="en-US" altLang="zh-TW" sz="2800" dirty="0"/>
          </a:p>
          <a:p>
            <a:pPr marL="514350" indent="-514350">
              <a:buAutoNum type="alphaUcPeriod"/>
            </a:pPr>
            <a:r>
              <a:rPr lang="en-US" altLang="zh-TW" sz="2800" dirty="0"/>
              <a:t>10</a:t>
            </a:r>
            <a:r>
              <a:rPr lang="zh-TW" altLang="en-US" sz="2800" dirty="0"/>
              <a:t>分鐘扮演後，</a:t>
            </a:r>
            <a:r>
              <a:rPr lang="en-US" altLang="zh-TW" sz="2800" dirty="0"/>
              <a:t>A</a:t>
            </a:r>
            <a:r>
              <a:rPr lang="zh-TW" altLang="en-US" sz="2800" dirty="0"/>
              <a:t>與</a:t>
            </a:r>
            <a:r>
              <a:rPr lang="en-US" altLang="zh-TW" sz="2800" dirty="0"/>
              <a:t>B</a:t>
            </a:r>
            <a:r>
              <a:rPr lang="zh-TW" altLang="en-US" sz="2800" dirty="0"/>
              <a:t>交換角色</a:t>
            </a:r>
            <a:endParaRPr lang="en-US" altLang="zh-TW" sz="2800" dirty="0"/>
          </a:p>
          <a:p>
            <a:pPr marL="514350" indent="-514350">
              <a:buAutoNum type="alphaUcPeriod"/>
            </a:pPr>
            <a:r>
              <a:rPr lang="en-US" altLang="zh-TW" sz="2800" dirty="0"/>
              <a:t>10</a:t>
            </a:r>
            <a:r>
              <a:rPr lang="zh-TW" altLang="en-US" sz="2800" dirty="0"/>
              <a:t>分鐘後，</a:t>
            </a:r>
            <a:r>
              <a:rPr lang="en-US" altLang="zh-TW" sz="2800" dirty="0"/>
              <a:t>C</a:t>
            </a:r>
            <a:r>
              <a:rPr lang="zh-TW" altLang="en-US" sz="2800" dirty="0"/>
              <a:t>分享兩回合的不同</a:t>
            </a:r>
            <a:endParaRPr lang="en-US" altLang="zh-TW" sz="2800" dirty="0"/>
          </a:p>
          <a:p>
            <a:pPr marL="0" indent="0">
              <a:buNone/>
            </a:pPr>
            <a:endParaRPr lang="en-US" altLang="zh-TW" sz="2800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155229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40758" y="567550"/>
            <a:ext cx="6589199" cy="827618"/>
          </a:xfrm>
        </p:spPr>
        <p:txBody>
          <a:bodyPr>
            <a:normAutofit/>
          </a:bodyPr>
          <a:lstStyle/>
          <a:p>
            <a:r>
              <a:rPr lang="zh-TW" altLang="en-US" sz="4400" b="1" dirty="0"/>
              <a:t>學習經驗</a:t>
            </a:r>
            <a:endParaRPr lang="zh-HK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40758" y="1539710"/>
            <a:ext cx="6893642" cy="4747967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zh-TW" altLang="en-US" sz="2800" dirty="0"/>
              <a:t> 辨識家長正在談事實</a:t>
            </a:r>
            <a:r>
              <a:rPr lang="en-US" altLang="zh-TW" sz="2800" dirty="0"/>
              <a:t>/</a:t>
            </a:r>
            <a:r>
              <a:rPr lang="zh-TW" altLang="en-US" sz="2800" dirty="0"/>
              <a:t>情緒</a:t>
            </a:r>
            <a:r>
              <a:rPr lang="en-US" altLang="zh-TW" sz="2800" dirty="0"/>
              <a:t>/</a:t>
            </a:r>
            <a:r>
              <a:rPr lang="zh-TW" altLang="en-US" sz="2800" dirty="0"/>
              <a:t>尊嚴</a:t>
            </a:r>
            <a:endParaRPr lang="en-US" altLang="zh-TW" sz="2800" dirty="0"/>
          </a:p>
          <a:p>
            <a:pPr>
              <a:buFont typeface="+mj-lt"/>
              <a:buAutoNum type="arabicPeriod"/>
            </a:pPr>
            <a:r>
              <a:rPr lang="zh-TW" altLang="en-US" sz="2800" dirty="0"/>
              <a:t> 老師如何開場及引導下去</a:t>
            </a:r>
            <a:endParaRPr lang="en-US" altLang="zh-TW" sz="2800" dirty="0"/>
          </a:p>
          <a:p>
            <a:pPr>
              <a:buFont typeface="+mj-lt"/>
              <a:buAutoNum type="arabicPeriod"/>
            </a:pPr>
            <a:r>
              <a:rPr lang="zh-TW" altLang="en-US" sz="2800" dirty="0"/>
              <a:t> 老師何時中立，何時有立場</a:t>
            </a:r>
            <a:endParaRPr lang="en-US" altLang="zh-TW" sz="2800" dirty="0"/>
          </a:p>
          <a:p>
            <a:pPr>
              <a:buFont typeface="+mj-lt"/>
              <a:buAutoNum type="arabicPeriod"/>
            </a:pPr>
            <a:r>
              <a:rPr lang="zh-TW" altLang="en-US" sz="2800" dirty="0"/>
              <a:t> 雙方情緒是怎樣升高和下降</a:t>
            </a:r>
            <a:endParaRPr lang="en-US" altLang="zh-TW" sz="2800" dirty="0"/>
          </a:p>
          <a:p>
            <a:pPr>
              <a:buFont typeface="+mj-lt"/>
              <a:buAutoNum type="arabicPeriod"/>
            </a:pPr>
            <a:r>
              <a:rPr lang="zh-TW" altLang="en-US" sz="2800" dirty="0"/>
              <a:t> 家長感到老師有多少明白家長心聲</a:t>
            </a:r>
            <a:endParaRPr lang="en-US" altLang="zh-TW" sz="2800" dirty="0"/>
          </a:p>
          <a:p>
            <a:pPr>
              <a:buFont typeface="+mj-lt"/>
              <a:buAutoNum type="arabicPeriod"/>
            </a:pPr>
            <a:r>
              <a:rPr lang="zh-TW" altLang="en-US" sz="2800" dirty="0"/>
              <a:t> 處理難纏家長的原則</a:t>
            </a:r>
            <a:endParaRPr lang="en-US" altLang="zh-TW" sz="2800" dirty="0"/>
          </a:p>
          <a:p>
            <a:pPr>
              <a:buFont typeface="+mj-lt"/>
              <a:buAutoNum type="arabicPeriod"/>
            </a:pPr>
            <a:r>
              <a:rPr lang="zh-TW" altLang="en-US" sz="2800" dirty="0"/>
              <a:t> 老師是如何保持正面積極的態度</a:t>
            </a:r>
            <a:endParaRPr lang="en-US" altLang="zh-TW" sz="2800" dirty="0"/>
          </a:p>
          <a:p>
            <a:pPr>
              <a:buFont typeface="+mj-lt"/>
              <a:buAutoNum type="arabicPeriod"/>
            </a:pPr>
            <a:r>
              <a:rPr lang="zh-TW" altLang="en-US" sz="2800" dirty="0"/>
              <a:t> 理想是讓阻力變成助力</a:t>
            </a:r>
            <a:endParaRPr lang="en-US" altLang="zh-TW" sz="2800" dirty="0"/>
          </a:p>
          <a:p>
            <a:pPr>
              <a:buFont typeface="+mj-lt"/>
              <a:buAutoNum type="arabicPeriod"/>
            </a:pP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7291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3AB45F1-F808-40AD-BE3F-BD7230817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53353"/>
            <a:ext cx="7467600" cy="8874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4400" b="1" u="sng" dirty="0">
                <a:solidFill>
                  <a:srgbClr val="7030A0"/>
                </a:solidFill>
              </a:rPr>
              <a:t>非暴力危機介入</a:t>
            </a:r>
            <a:endParaRPr lang="zh-TW" altLang="en-US" sz="4400" b="1" u="sng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D4835FD-7F29-44FC-9863-DFC4868F0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755" y="1262184"/>
            <a:ext cx="8171001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zh-TW" altLang="en-US" sz="3000" b="1" dirty="0"/>
              <a:t>目的：</a:t>
            </a:r>
            <a:endParaRPr lang="en-US" altLang="zh-TW" sz="3000" b="1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altLang="zh-TW" sz="2400" b="1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3000" b="1" dirty="0"/>
              <a:t>確保大家安全</a:t>
            </a:r>
            <a:endParaRPr lang="en-US" altLang="zh-TW" sz="3000" b="1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altLang="zh-TW" sz="3000" b="1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3000" b="1" dirty="0"/>
              <a:t>保持專業及正面溝通的態度</a:t>
            </a:r>
            <a:endParaRPr lang="en-US" altLang="zh-TW" sz="3000" b="1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altLang="zh-TW" sz="3000" b="1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3000" b="1" dirty="0"/>
              <a:t>以良好的表現來處理好當下的危機</a:t>
            </a:r>
            <a:endParaRPr lang="en-US" altLang="zh-TW" sz="3000" b="1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altLang="zh-TW" sz="2400" b="1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400" b="1" dirty="0"/>
              <a:t>		</a:t>
            </a:r>
            <a:r>
              <a:rPr lang="en-US" altLang="zh-TW" sz="2800" b="1" dirty="0"/>
              <a:t>Verbal</a:t>
            </a:r>
            <a:r>
              <a:rPr lang="zh-TW" altLang="en-US" sz="2800" b="1" dirty="0"/>
              <a:t> </a:t>
            </a:r>
            <a:r>
              <a:rPr lang="en-US" altLang="zh-TW" sz="2800" b="1" dirty="0"/>
              <a:t>Judo</a:t>
            </a:r>
            <a:r>
              <a:rPr lang="zh-TW" altLang="en-US" sz="2800" b="1" dirty="0"/>
              <a:t>，觸動人心的柔話術</a:t>
            </a:r>
            <a:endParaRPr lang="en-US" altLang="zh-TW" sz="2800" b="1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800" b="1" dirty="0"/>
              <a:t>		by Jerry B. Jenkins &amp; George J. Thompson</a:t>
            </a:r>
          </a:p>
        </p:txBody>
      </p:sp>
      <p:sp>
        <p:nvSpPr>
          <p:cNvPr id="26632" name="投影片編號版面配置區 7">
            <a:extLst>
              <a:ext uri="{FF2B5EF4-FFF2-40B4-BE49-F238E27FC236}">
                <a16:creationId xmlns:a16="http://schemas.microsoft.com/office/drawing/2014/main" xmlns="" id="{3117EADC-1C2E-495D-8263-60650CC9E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D966ED-EC3A-47F2-BF4D-0CDA2840872E}" type="slidenum">
              <a:rPr lang="zh-TW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zh-TW" sz="1400">
              <a:solidFill>
                <a:srgbClr val="FFFFFF"/>
              </a:solidFill>
            </a:endParaRPr>
          </a:p>
        </p:txBody>
      </p:sp>
      <p:sp>
        <p:nvSpPr>
          <p:cNvPr id="4" name="WordArt 7">
            <a:extLst>
              <a:ext uri="{FF2B5EF4-FFF2-40B4-BE49-F238E27FC236}">
                <a16:creationId xmlns:a16="http://schemas.microsoft.com/office/drawing/2014/main" xmlns="" id="{66312088-6B55-4E7D-B2BA-5AE9DC6B4F0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44788" y="5289671"/>
            <a:ext cx="9144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endParaRPr lang="zh-TW" altLang="en-US" sz="3600" kern="10" dirty="0">
              <a:ln w="9525">
                <a:solidFill>
                  <a:schemeClr val="accent2"/>
                </a:solidFill>
                <a:round/>
                <a:headEnd/>
                <a:tailEnd/>
              </a:ln>
              <a:solidFill>
                <a:schemeClr val="accent2"/>
              </a:solidFill>
              <a:latin typeface="新細明體" panose="02020500000000000000" pitchFamily="18" charset="-120"/>
            </a:endParaRPr>
          </a:p>
        </p:txBody>
      </p:sp>
      <p:sp>
        <p:nvSpPr>
          <p:cNvPr id="5" name="WordArt 8">
            <a:extLst>
              <a:ext uri="{FF2B5EF4-FFF2-40B4-BE49-F238E27FC236}">
                <a16:creationId xmlns:a16="http://schemas.microsoft.com/office/drawing/2014/main" xmlns="" id="{9F6DEEDF-DA2C-49C6-9C53-0AB3A4F56A5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725139" y="5251512"/>
            <a:ext cx="9144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endParaRPr lang="zh-TW" altLang="en-US" sz="3600" kern="10" dirty="0">
              <a:ln w="9525">
                <a:solidFill>
                  <a:srgbClr val="00FF00"/>
                </a:solidFill>
                <a:round/>
                <a:headEnd/>
                <a:tailEnd/>
              </a:ln>
              <a:solidFill>
                <a:srgbClr val="00FF00"/>
              </a:solidFill>
              <a:latin typeface="新細明體" panose="02020500000000000000" pitchFamily="18" charset="-120"/>
            </a:endParaRPr>
          </a:p>
        </p:txBody>
      </p:sp>
      <p:sp>
        <p:nvSpPr>
          <p:cNvPr id="6" name="WordArt 9">
            <a:extLst>
              <a:ext uri="{FF2B5EF4-FFF2-40B4-BE49-F238E27FC236}">
                <a16:creationId xmlns:a16="http://schemas.microsoft.com/office/drawing/2014/main" xmlns="" id="{E6329043-F708-47BA-AB57-3D40A1FA86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05690" y="5251512"/>
            <a:ext cx="9144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endParaRPr lang="zh-TW" alt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7" name="WordArt 10">
            <a:extLst>
              <a:ext uri="{FF2B5EF4-FFF2-40B4-BE49-F238E27FC236}">
                <a16:creationId xmlns:a16="http://schemas.microsoft.com/office/drawing/2014/main" xmlns="" id="{6005E41B-3932-4A36-9C5D-06F7E4DF266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44588" y="5216708"/>
            <a:ext cx="9144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endParaRPr lang="zh-TW" altLang="en-US" sz="3600" kern="10" dirty="0">
              <a:ln w="9525">
                <a:solidFill>
                  <a:schemeClr val="hlink"/>
                </a:solidFill>
                <a:round/>
                <a:headEnd/>
                <a:tailEnd/>
              </a:ln>
              <a:solidFill>
                <a:schemeClr val="hlink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42529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5007" y="558123"/>
            <a:ext cx="6589199" cy="921886"/>
          </a:xfrm>
        </p:spPr>
        <p:txBody>
          <a:bodyPr>
            <a:normAutofit/>
          </a:bodyPr>
          <a:lstStyle/>
          <a:p>
            <a:r>
              <a:rPr lang="zh-TW" altLang="zh-HK" sz="4800" b="1" dirty="0"/>
              <a:t>五大</a:t>
            </a:r>
            <a:r>
              <a:rPr lang="zh-TW" altLang="zh-HK" sz="4800" b="1"/>
              <a:t>溝通</a:t>
            </a:r>
            <a:r>
              <a:rPr lang="zh-TW" altLang="en-US" sz="4800" b="1"/>
              <a:t>原則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52221" y="1643405"/>
            <a:ext cx="6591985" cy="4512297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zh-TW" altLang="zh-HK" sz="2800" dirty="0"/>
              <a:t>所有人都希望得到尊重和尊嚴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2800" dirty="0"/>
              <a:t>所有人都希望他人用請求，而非命令的方式提出要求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2800" dirty="0"/>
              <a:t>所有人都希望在被要求或命令去做某事時，被告知原因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2800" dirty="0"/>
              <a:t>所有人都希望能自主選擇，而非被迫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2800" dirty="0"/>
              <a:t>所有人犯錯時都希望有第二次機會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997113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99C7DA1-311C-43EB-98E7-C1F7A19D1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544" y="524097"/>
            <a:ext cx="7023100" cy="1280890"/>
          </a:xfrm>
        </p:spPr>
        <p:txBody>
          <a:bodyPr/>
          <a:lstStyle/>
          <a:p>
            <a:pPr>
              <a:defRPr/>
            </a:pPr>
            <a:r>
              <a:rPr lang="en-US" altLang="zh-HK" dirty="0"/>
              <a:t>Nonviolent Crisis Intervention®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3122FB7-8819-414B-A5B4-37DB71C19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923" y="1573167"/>
            <a:ext cx="7023100" cy="4948237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HK" sz="4000" dirty="0">
                <a:solidFill>
                  <a:srgbClr val="FF0066"/>
                </a:solidFill>
              </a:rPr>
              <a:t>Crisis Prevention Institute</a:t>
            </a:r>
            <a:r>
              <a:rPr lang="en-US" altLang="zh-HK" sz="4000" dirty="0"/>
              <a:t> </a:t>
            </a:r>
            <a:r>
              <a:rPr lang="en-US" altLang="zh-HK" sz="2400" dirty="0"/>
              <a:t>(CPI) </a:t>
            </a:r>
            <a:r>
              <a:rPr lang="zh-TW" altLang="en-US" sz="2400" dirty="0"/>
              <a:t>是</a:t>
            </a:r>
            <a:r>
              <a:rPr lang="zh-TW" altLang="zh-HK" sz="2400" dirty="0"/>
              <a:t>行為管理</a:t>
            </a:r>
            <a:r>
              <a:rPr lang="zh-TW" altLang="zh-HK" dirty="0"/>
              <a:t>和</a:t>
            </a:r>
            <a:r>
              <a:rPr lang="zh-TW" altLang="zh-HK" sz="2400" dirty="0"/>
              <a:t>危機介入培訓的機構。自</a:t>
            </a:r>
            <a:r>
              <a:rPr lang="en-US" altLang="zh-HK" sz="2400" dirty="0"/>
              <a:t>1980</a:t>
            </a:r>
            <a:r>
              <a:rPr lang="zh-TW" altLang="zh-HK" sz="2400" dirty="0"/>
              <a:t>年創立以來，全球已有一千一百萬專業人士學習了</a:t>
            </a:r>
            <a:r>
              <a:rPr lang="en-US" altLang="zh-HK" sz="2400" dirty="0"/>
              <a:t>CPI</a:t>
            </a:r>
            <a:r>
              <a:rPr lang="zh-TW" altLang="zh-HK" sz="2400" dirty="0"/>
              <a:t>的核心</a:t>
            </a:r>
            <a:endParaRPr lang="en-US" altLang="zh-TW" sz="2400" dirty="0"/>
          </a:p>
          <a:p>
            <a:pPr marL="0" indent="0">
              <a:defRPr/>
            </a:pPr>
            <a:endParaRPr lang="en-US" altLang="zh-TW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400" b="1" dirty="0">
                <a:solidFill>
                  <a:srgbClr val="5A160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非暴力危機介入</a:t>
            </a:r>
            <a:r>
              <a:rPr lang="zh-TW" altLang="en-US" sz="2400" dirty="0"/>
              <a:t>是一套無傷害、安全的行為管理系統，設計目的在於協助公眾有效地管理具有破壞、擊性和失控行為當事人在其最暴力的時刻提供最合適的關懷、福利、安全和保障。</a:t>
            </a:r>
            <a:endParaRPr lang="en-US" altLang="zh-TW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HK" sz="2400" dirty="0"/>
              <a:t>                             </a:t>
            </a:r>
            <a:r>
              <a:rPr lang="en-US" altLang="zh-TW" sz="2400" dirty="0"/>
              <a:t>                             (http://www.crisisprevention.com/)</a:t>
            </a:r>
          </a:p>
          <a:p>
            <a:pPr marL="0" indent="0">
              <a:defRPr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41816975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3"/>
          <p:cNvSpPr>
            <a:spLocks noGrp="1"/>
          </p:cNvSpPr>
          <p:nvPr>
            <p:ph type="title"/>
          </p:nvPr>
        </p:nvSpPr>
        <p:spPr>
          <a:xfrm>
            <a:off x="1384300" y="523696"/>
            <a:ext cx="5602288" cy="12890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>
                <a:solidFill>
                  <a:srgbClr val="FF0000"/>
                </a:solidFill>
              </a:rPr>
              <a:t>活動 </a:t>
            </a:r>
            <a:r>
              <a:rPr lang="en-US" altLang="zh-TW" b="1" dirty="0">
                <a:solidFill>
                  <a:srgbClr val="FF0000"/>
                </a:solidFill>
              </a:rPr>
              <a:t>– </a:t>
            </a:r>
            <a:br>
              <a:rPr lang="en-US" altLang="zh-TW" b="1" dirty="0">
                <a:solidFill>
                  <a:srgbClr val="FF0000"/>
                </a:solidFill>
              </a:rPr>
            </a:br>
            <a:r>
              <a:rPr lang="en-US" altLang="zh-TW" b="1" dirty="0">
                <a:solidFill>
                  <a:srgbClr val="FF0000"/>
                </a:solidFill>
              </a:rPr>
              <a:t>Comfort Distance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2856767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536357" y="581408"/>
            <a:ext cx="7467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400" b="1" dirty="0"/>
              <a:t>A.</a:t>
            </a:r>
            <a:r>
              <a:rPr lang="zh-TW" altLang="en-US" sz="4400" b="1" dirty="0"/>
              <a:t>非語言溝通</a:t>
            </a:r>
            <a:r>
              <a:rPr lang="en-US" altLang="zh-TW" sz="3200" b="1" dirty="0"/>
              <a:t/>
            </a:r>
            <a:br>
              <a:rPr lang="en-US" altLang="zh-TW" sz="3200" b="1" dirty="0"/>
            </a:br>
            <a:endParaRPr lang="zh-TW" altLang="en-US" dirty="0"/>
          </a:p>
        </p:txBody>
      </p:sp>
      <p:sp>
        <p:nvSpPr>
          <p:cNvPr id="48130" name="內容版面配置區 2"/>
          <p:cNvSpPr>
            <a:spLocks noGrp="1"/>
          </p:cNvSpPr>
          <p:nvPr>
            <p:ph idx="1"/>
          </p:nvPr>
        </p:nvSpPr>
        <p:spPr>
          <a:xfrm>
            <a:off x="1029600" y="1330194"/>
            <a:ext cx="7634287" cy="4976338"/>
          </a:xfrm>
        </p:spPr>
        <p:txBody>
          <a:bodyPr rtlCol="0">
            <a:normAutofit/>
          </a:bodyPr>
          <a:lstStyle/>
          <a:p>
            <a:pPr marL="457200" indent="-4572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zh-TW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</a:t>
            </a:r>
            <a:r>
              <a:rPr lang="zh-TW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個人空間</a:t>
            </a:r>
            <a:endParaRPr lang="en-US" altLang="zh-TW" sz="28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zh-TW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defRPr/>
            </a:pP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一般較舒適的人際距離是</a:t>
            </a:r>
            <a:r>
              <a:rPr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1.5-3</a:t>
            </a: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尺</a:t>
            </a:r>
            <a:endParaRPr lang="en-US" altLang="zh-TW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defRPr/>
            </a:pP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關係</a:t>
            </a:r>
            <a:r>
              <a:rPr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﹑</a:t>
            </a: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性別及文化背景都會影響個人空間的需要</a:t>
            </a:r>
            <a:endParaRPr lang="en-US" altLang="zh-TW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defRPr/>
            </a:pP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過度侵入個人空間，會增加當事人的危機感及焦慮</a:t>
            </a:r>
            <a:endParaRPr lang="en-US" altLang="zh-TW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defRPr/>
            </a:pPr>
            <a:endParaRPr lang="en-US" altLang="zh-TW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zh-TW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zh-TW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zh-TW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084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5pPr>
            <a:lvl6pPr marL="2514600" indent="-22860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6pPr>
            <a:lvl7pPr marL="2971800" indent="-22860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7pPr>
            <a:lvl8pPr marL="3429000" indent="-22860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8pPr>
            <a:lvl9pPr marL="3886200" indent="-22860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726C51EB-616E-4994-BE57-EAF0E1E8EDA2}" type="slidenum">
              <a:rPr lang="zh-TW" altLang="en-US" sz="1400">
                <a:solidFill>
                  <a:srgbClr val="FFFFFF"/>
                </a:solidFill>
                <a:latin typeface="Century Schoolbook" panose="02040604050505020304" pitchFamily="18" charset="0"/>
                <a:ea typeface="新細明體" panose="02020500000000000000" pitchFamily="18" charset="-12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zh-TW" sz="1400">
              <a:solidFill>
                <a:srgbClr val="FFFFFF"/>
              </a:solidFill>
              <a:latin typeface="Century Schoolbook" panose="020406040505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769904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34513" y="329900"/>
            <a:ext cx="6589199" cy="92386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sz="4400" b="1" u="sng" dirty="0">
                <a:solidFill>
                  <a:srgbClr val="0070C0"/>
                </a:solidFill>
              </a:rPr>
              <a:t>支持性姿態及態度</a:t>
            </a:r>
            <a:endParaRPr lang="zh-TW" altLang="en-US" sz="4400" dirty="0">
              <a:solidFill>
                <a:srgbClr val="0070C0"/>
              </a:solidFill>
            </a:endParaRPr>
          </a:p>
        </p:txBody>
      </p:sp>
      <p:sp>
        <p:nvSpPr>
          <p:cNvPr id="57347" name="內容版面配置區 2"/>
          <p:cNvSpPr>
            <a:spLocks noGrp="1"/>
          </p:cNvSpPr>
          <p:nvPr>
            <p:ph idx="1"/>
          </p:nvPr>
        </p:nvSpPr>
        <p:spPr>
          <a:xfrm>
            <a:off x="938211" y="1253765"/>
            <a:ext cx="7634287" cy="5111389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0070C0"/>
                </a:solidFill>
              </a:rPr>
              <a:t>與當事人保持約一條小腿長的距離，並以靠側或並排的角度溝通</a:t>
            </a:r>
            <a:endParaRPr lang="en-US" altLang="zh-TW" sz="2400" b="1" dirty="0">
              <a:solidFill>
                <a:srgbClr val="0070C0"/>
              </a:solidFill>
            </a:endParaRPr>
          </a:p>
          <a:p>
            <a:endParaRPr lang="en-US" altLang="zh-TW" sz="2400" b="1" dirty="0">
              <a:solidFill>
                <a:srgbClr val="0070C0"/>
              </a:solidFill>
            </a:endParaRPr>
          </a:p>
          <a:p>
            <a:r>
              <a:rPr lang="zh-TW" altLang="en-US" sz="2400" b="1" dirty="0">
                <a:solidFill>
                  <a:srgbClr val="0070C0"/>
                </a:solidFill>
              </a:rPr>
              <a:t>溝通時，讓雙手擺放於對方可見的地方，以支持的態度，再配合合適的語氣</a:t>
            </a:r>
            <a:r>
              <a:rPr lang="en-US" altLang="zh-TW" sz="2400" b="1" dirty="0">
                <a:solidFill>
                  <a:srgbClr val="0070C0"/>
                </a:solidFill>
              </a:rPr>
              <a:t>﹑</a:t>
            </a:r>
            <a:r>
              <a:rPr lang="zh-TW" altLang="en-US" sz="2400" b="1" dirty="0">
                <a:solidFill>
                  <a:srgbClr val="0070C0"/>
                </a:solidFill>
              </a:rPr>
              <a:t>聲量及語節進行對話</a:t>
            </a:r>
            <a:endParaRPr lang="en-US" altLang="zh-TW" sz="2400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zh-TW" sz="2400" b="1" dirty="0">
              <a:solidFill>
                <a:srgbClr val="0070C0"/>
              </a:solidFill>
            </a:endParaRPr>
          </a:p>
          <a:p>
            <a:r>
              <a:rPr lang="zh-TW" altLang="en-US" sz="2400" b="1" u="sng" dirty="0">
                <a:solidFill>
                  <a:srgbClr val="0070C0"/>
                </a:solidFill>
              </a:rPr>
              <a:t>採用</a:t>
            </a:r>
            <a:r>
              <a:rPr lang="en-US" altLang="zh-TW" sz="2400" b="1" u="sng" dirty="0">
                <a:solidFill>
                  <a:srgbClr val="0070C0"/>
                </a:solidFill>
              </a:rPr>
              <a:t>CPI</a:t>
            </a:r>
            <a:r>
              <a:rPr lang="zh-TW" altLang="en-US" sz="2400" b="1" u="sng" dirty="0">
                <a:solidFill>
                  <a:srgbClr val="0070C0"/>
                </a:solidFill>
              </a:rPr>
              <a:t>支持性姿態的原因：</a:t>
            </a:r>
            <a:endParaRPr lang="en-US" altLang="zh-TW" sz="2400" b="1" u="sng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2400" b="1" dirty="0">
                <a:solidFill>
                  <a:srgbClr val="0070C0"/>
                </a:solidFill>
                <a:sym typeface="Wingdings" panose="05000000000000000000" pitchFamily="2" charset="2"/>
              </a:rPr>
              <a:t>   </a:t>
            </a:r>
            <a:r>
              <a:rPr lang="en-US" altLang="zh-TW" sz="2400" b="1" dirty="0">
                <a:solidFill>
                  <a:srgbClr val="0070C0"/>
                </a:solidFill>
                <a:sym typeface="Wingdings" panose="05000000000000000000" pitchFamily="2" charset="2"/>
              </a:rPr>
              <a:t>1.</a:t>
            </a:r>
            <a:r>
              <a:rPr lang="zh-TW" altLang="en-US" sz="2400" b="1" dirty="0">
                <a:solidFill>
                  <a:srgbClr val="0070C0"/>
                </a:solidFill>
              </a:rPr>
              <a:t>尊重個人空間</a:t>
            </a:r>
            <a:endParaRPr lang="en-US" altLang="zh-TW" sz="2400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2400" b="1" dirty="0">
                <a:solidFill>
                  <a:srgbClr val="0070C0"/>
                </a:solidFill>
              </a:rPr>
              <a:t>   </a:t>
            </a:r>
            <a:r>
              <a:rPr lang="en-US" altLang="zh-TW" sz="2400" b="1" dirty="0">
                <a:solidFill>
                  <a:srgbClr val="0070C0"/>
                </a:solidFill>
                <a:sym typeface="Wingdings" panose="05000000000000000000" pitchFamily="2" charset="2"/>
              </a:rPr>
              <a:t>2.</a:t>
            </a:r>
            <a:r>
              <a:rPr lang="zh-TW" altLang="en-US" sz="2400" b="1" dirty="0">
                <a:solidFill>
                  <a:srgbClr val="0070C0"/>
                </a:solidFill>
              </a:rPr>
              <a:t>減少當事人表現對抗性態度及行為</a:t>
            </a:r>
            <a:endParaRPr lang="en-US" altLang="zh-TW" sz="2400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2400" b="1" dirty="0">
                <a:solidFill>
                  <a:srgbClr val="0070C0"/>
                </a:solidFill>
              </a:rPr>
              <a:t>   </a:t>
            </a:r>
            <a:r>
              <a:rPr lang="en-US" altLang="zh-TW" sz="2400" b="1" dirty="0">
                <a:solidFill>
                  <a:srgbClr val="0070C0"/>
                </a:solidFill>
                <a:sym typeface="Wingdings" panose="05000000000000000000" pitchFamily="2" charset="2"/>
              </a:rPr>
              <a:t>3.</a:t>
            </a:r>
            <a:r>
              <a:rPr lang="zh-TW" altLang="en-US" sz="2400" b="1" dirty="0">
                <a:solidFill>
                  <a:srgbClr val="0070C0"/>
                </a:solidFill>
              </a:rPr>
              <a:t>在危機發展時，讓彼此有空間作出閃避</a:t>
            </a:r>
          </a:p>
        </p:txBody>
      </p:sp>
      <p:sp>
        <p:nvSpPr>
          <p:cNvPr id="57348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5pPr>
            <a:lvl6pPr marL="2514600" indent="-22860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6pPr>
            <a:lvl7pPr marL="2971800" indent="-22860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7pPr>
            <a:lvl8pPr marL="3429000" indent="-22860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8pPr>
            <a:lvl9pPr marL="3886200" indent="-22860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3BAB42A9-411B-42BF-9FFC-31EF8C117649}" type="slidenum">
              <a:rPr lang="zh-TW" altLang="en-US" sz="1400">
                <a:solidFill>
                  <a:srgbClr val="FFFFFF"/>
                </a:solidFill>
                <a:latin typeface="Century Schoolbook" panose="02040604050505020304" pitchFamily="18" charset="0"/>
                <a:ea typeface="新細明體" panose="02020500000000000000" pitchFamily="18" charset="-12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zh-TW" sz="1400">
              <a:solidFill>
                <a:srgbClr val="FFFFFF"/>
              </a:solidFill>
              <a:latin typeface="Century Schoolbook" panose="020406040505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315933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59593"/>
          </a:xfrm>
        </p:spPr>
        <p:txBody>
          <a:bodyPr>
            <a:normAutofit/>
          </a:bodyPr>
          <a:lstStyle/>
          <a:p>
            <a:r>
              <a:rPr lang="zh-TW" altLang="en-US" sz="4000" b="1" dirty="0"/>
              <a:t>溝通百分百</a:t>
            </a:r>
            <a:endParaRPr lang="zh-HK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45201" y="1502004"/>
            <a:ext cx="6591985" cy="4597138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語言內容          </a:t>
            </a:r>
            <a:r>
              <a:rPr lang="en-US" altLang="zh-TW" sz="2800" dirty="0"/>
              <a:t>7%</a:t>
            </a:r>
          </a:p>
          <a:p>
            <a:endParaRPr lang="en-US" altLang="zh-HK" sz="2800" dirty="0"/>
          </a:p>
          <a:p>
            <a:r>
              <a:rPr lang="zh-TW" altLang="en-US" sz="2800" dirty="0"/>
              <a:t>語調                 </a:t>
            </a:r>
            <a:r>
              <a:rPr lang="en-US" altLang="zh-TW" sz="2800" dirty="0"/>
              <a:t>38%</a:t>
            </a:r>
          </a:p>
          <a:p>
            <a:endParaRPr lang="en-US" altLang="zh-HK" sz="2800" dirty="0"/>
          </a:p>
          <a:p>
            <a:r>
              <a:rPr lang="zh-TW" altLang="en-US" sz="2800" dirty="0"/>
              <a:t>身體行為          </a:t>
            </a:r>
            <a:r>
              <a:rPr lang="en-US" altLang="zh-TW" sz="2800" dirty="0"/>
              <a:t>55%</a:t>
            </a:r>
          </a:p>
          <a:p>
            <a:endParaRPr lang="en-US" altLang="zh-HK" sz="2800" dirty="0"/>
          </a:p>
          <a:p>
            <a:pPr marL="0" indent="0">
              <a:buNone/>
            </a:pPr>
            <a:r>
              <a:rPr lang="en-US" altLang="zh-HK" sz="2800" dirty="0" err="1"/>
              <a:t>Mehrabian</a:t>
            </a:r>
            <a:r>
              <a:rPr lang="en-US" altLang="zh-HK" sz="2800" dirty="0"/>
              <a:t> 1971 </a:t>
            </a:r>
            <a:r>
              <a:rPr lang="en-US" altLang="zh-TW" sz="2800" dirty="0"/>
              <a:t>“Silent Message”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23939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1245</Words>
  <Application>Microsoft Office PowerPoint</Application>
  <PresentationFormat>如螢幕大小 (4:3)</PresentationFormat>
  <Paragraphs>214</Paragraphs>
  <Slides>23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0" baseType="lpstr">
      <vt:lpstr>新細明體</vt:lpstr>
      <vt:lpstr>Arial</vt:lpstr>
      <vt:lpstr>Calibri</vt:lpstr>
      <vt:lpstr>Calibri Light</vt:lpstr>
      <vt:lpstr>Century Schoolbook</vt:lpstr>
      <vt:lpstr>Wingdings</vt:lpstr>
      <vt:lpstr>Office 佈景主題</vt:lpstr>
      <vt:lpstr>非暴力危機介入</vt:lpstr>
      <vt:lpstr>浸信會愛羣社會服務處</vt:lpstr>
      <vt:lpstr>非暴力危機介入</vt:lpstr>
      <vt:lpstr>五大溝通原則</vt:lpstr>
      <vt:lpstr>Nonviolent Crisis Intervention®</vt:lpstr>
      <vt:lpstr>活動 –  Comfort Distance </vt:lpstr>
      <vt:lpstr>A.非語言溝通 </vt:lpstr>
      <vt:lpstr>支持性姿態及態度</vt:lpstr>
      <vt:lpstr>溝通百分百</vt:lpstr>
      <vt:lpstr>語言暴力的進程</vt:lpstr>
      <vt:lpstr>1.提出疑問的階段</vt:lpstr>
      <vt:lpstr>2.拒絕合作的階段</vt:lpstr>
      <vt:lpstr>3種設置限制說話方式</vt:lpstr>
      <vt:lpstr>3.情緒宣洩的階段</vt:lpstr>
      <vt:lpstr>4.恐嚇或威脅的階段</vt:lpstr>
      <vt:lpstr>5.情緒平伏的階段</vt:lpstr>
      <vt:lpstr>PowerPoint 簡報</vt:lpstr>
      <vt:lpstr>言語介入的技巧與提示</vt:lpstr>
      <vt:lpstr>言語介入的技巧與提示</vt:lpstr>
      <vt:lpstr>分組個案討論</vt:lpstr>
      <vt:lpstr>個案討論安排</vt:lpstr>
      <vt:lpstr>PowerPoint 簡報</vt:lpstr>
      <vt:lpstr>學習經驗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KWOK Hei Elpis</dc:creator>
  <cp:lastModifiedBy>LI, Ka-man Carman</cp:lastModifiedBy>
  <cp:revision>39</cp:revision>
  <cp:lastPrinted>2019-04-29T08:47:42Z</cp:lastPrinted>
  <dcterms:created xsi:type="dcterms:W3CDTF">2018-06-02T13:15:48Z</dcterms:created>
  <dcterms:modified xsi:type="dcterms:W3CDTF">2019-05-23T07:04:42Z</dcterms:modified>
</cp:coreProperties>
</file>