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5" r:id="rId5"/>
    <p:sldId id="260" r:id="rId6"/>
    <p:sldId id="259" r:id="rId7"/>
    <p:sldId id="264" r:id="rId8"/>
    <p:sldId id="269" r:id="rId9"/>
    <p:sldId id="267" r:id="rId10"/>
    <p:sldId id="278" r:id="rId11"/>
    <p:sldId id="276" r:id="rId12"/>
    <p:sldId id="270" r:id="rId13"/>
    <p:sldId id="271" r:id="rId14"/>
    <p:sldId id="272" r:id="rId15"/>
    <p:sldId id="273" r:id="rId16"/>
    <p:sldId id="286" r:id="rId17"/>
    <p:sldId id="288" r:id="rId18"/>
    <p:sldId id="279" r:id="rId19"/>
    <p:sldId id="280" r:id="rId20"/>
    <p:sldId id="285" r:id="rId21"/>
    <p:sldId id="283" r:id="rId22"/>
    <p:sldId id="289" r:id="rId23"/>
    <p:sldId id="290" r:id="rId24"/>
    <p:sldId id="291" r:id="rId25"/>
    <p:sldId id="261" r:id="rId26"/>
    <p:sldId id="262" r:id="rId27"/>
    <p:sldId id="263" r:id="rId28"/>
    <p:sldId id="265" r:id="rId29"/>
    <p:sldId id="284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DE4CC-229A-4920-910B-46A1E6E5997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59574CB-5A5A-422E-B4D0-2C320BA420E9}">
      <dgm:prSet phldrT="[Text]"/>
      <dgm:spPr/>
      <dgm:t>
        <a:bodyPr/>
        <a:lstStyle/>
        <a:p>
          <a:r>
            <a:rPr lang="en-US" altLang="zh-TW" dirty="0"/>
            <a:t>A</a:t>
          </a:r>
          <a:endParaRPr lang="zh-TW" altLang="en-US" dirty="0"/>
        </a:p>
      </dgm:t>
    </dgm:pt>
    <dgm:pt modelId="{966C390A-5CC4-4882-ACB9-E281389AD93A}" type="parTrans" cxnId="{A5ECA887-EE82-4E6D-AAED-3C9437B4F1E5}">
      <dgm:prSet/>
      <dgm:spPr/>
      <dgm:t>
        <a:bodyPr/>
        <a:lstStyle/>
        <a:p>
          <a:endParaRPr lang="zh-TW" altLang="en-US"/>
        </a:p>
      </dgm:t>
    </dgm:pt>
    <dgm:pt modelId="{19A63B7D-F096-40C3-8CAA-BB1624994648}" type="sibTrans" cxnId="{A5ECA887-EE82-4E6D-AAED-3C9437B4F1E5}">
      <dgm:prSet/>
      <dgm:spPr/>
      <dgm:t>
        <a:bodyPr/>
        <a:lstStyle/>
        <a:p>
          <a:endParaRPr lang="zh-TW" altLang="en-US"/>
        </a:p>
      </dgm:t>
    </dgm:pt>
    <dgm:pt modelId="{0C32F535-2664-489B-A83B-D8FC08AF35F3}">
      <dgm:prSet phldrT="[Text]" custT="1"/>
      <dgm:spPr/>
      <dgm:t>
        <a:bodyPr/>
        <a:lstStyle/>
        <a:p>
          <a:r>
            <a:rPr lang="zh-TW" altLang="en-US" sz="2400" dirty="0"/>
            <a:t>事件</a:t>
          </a:r>
        </a:p>
      </dgm:t>
    </dgm:pt>
    <dgm:pt modelId="{1FE15615-8C2F-4168-8D54-CAB1CE1289F2}" type="parTrans" cxnId="{AE2D5A26-BDE0-4E7F-8183-9FC8609908B4}">
      <dgm:prSet/>
      <dgm:spPr/>
      <dgm:t>
        <a:bodyPr/>
        <a:lstStyle/>
        <a:p>
          <a:endParaRPr lang="zh-TW" altLang="en-US"/>
        </a:p>
      </dgm:t>
    </dgm:pt>
    <dgm:pt modelId="{9D7974D6-2B38-4465-8D32-9C213DBC5469}" type="sibTrans" cxnId="{AE2D5A26-BDE0-4E7F-8183-9FC8609908B4}">
      <dgm:prSet/>
      <dgm:spPr/>
      <dgm:t>
        <a:bodyPr/>
        <a:lstStyle/>
        <a:p>
          <a:endParaRPr lang="zh-TW" altLang="en-US"/>
        </a:p>
      </dgm:t>
    </dgm:pt>
    <dgm:pt modelId="{46F815F1-86B9-47BE-B044-354B043484AC}">
      <dgm:prSet phldrT="[Text]" custT="1"/>
      <dgm:spPr/>
      <dgm:t>
        <a:bodyPr/>
        <a:lstStyle/>
        <a:p>
          <a:r>
            <a:rPr lang="zh-TW" altLang="en-US" sz="2400" dirty="0"/>
            <a:t>例如</a:t>
          </a:r>
          <a:r>
            <a:rPr lang="en-US" altLang="zh-TW" sz="2400" dirty="0"/>
            <a:t>:</a:t>
          </a:r>
          <a:r>
            <a:rPr lang="zh-TW" altLang="en-US" sz="2400" dirty="0"/>
            <a:t>「我行過踫到一個朋友</a:t>
          </a:r>
          <a:r>
            <a:rPr lang="en-US" altLang="zh-TW" sz="2400" dirty="0"/>
            <a:t>, </a:t>
          </a:r>
          <a:r>
            <a:rPr lang="zh-TW" altLang="en-US" sz="2400" dirty="0"/>
            <a:t>但他直行直過</a:t>
          </a:r>
          <a:r>
            <a:rPr lang="en-US" altLang="zh-TW" sz="2400" dirty="0"/>
            <a:t>, </a:t>
          </a:r>
          <a:r>
            <a:rPr lang="zh-TW" altLang="en-US" sz="2400" dirty="0"/>
            <a:t>好像沒看見我一樣</a:t>
          </a:r>
          <a:r>
            <a:rPr lang="en-US" altLang="zh-TW" sz="2400" dirty="0"/>
            <a:t>….</a:t>
          </a:r>
          <a:r>
            <a:rPr lang="zh-TW" altLang="en-US" sz="2400" dirty="0"/>
            <a:t>」</a:t>
          </a:r>
        </a:p>
      </dgm:t>
    </dgm:pt>
    <dgm:pt modelId="{33E4A8A0-0F58-40B3-B462-4D2930ECC111}" type="parTrans" cxnId="{C9A845D9-5BE5-4BE2-9389-A412771A8D4D}">
      <dgm:prSet/>
      <dgm:spPr/>
      <dgm:t>
        <a:bodyPr/>
        <a:lstStyle/>
        <a:p>
          <a:endParaRPr lang="zh-TW" altLang="en-US"/>
        </a:p>
      </dgm:t>
    </dgm:pt>
    <dgm:pt modelId="{54F878C3-EC99-4E30-9468-F5F6628440AA}" type="sibTrans" cxnId="{C9A845D9-5BE5-4BE2-9389-A412771A8D4D}">
      <dgm:prSet/>
      <dgm:spPr/>
      <dgm:t>
        <a:bodyPr/>
        <a:lstStyle/>
        <a:p>
          <a:endParaRPr lang="zh-TW" altLang="en-US"/>
        </a:p>
      </dgm:t>
    </dgm:pt>
    <dgm:pt modelId="{A95F72C8-43FB-4BDB-B7EE-01D0865447A5}">
      <dgm:prSet phldrT="[Text]"/>
      <dgm:spPr/>
      <dgm:t>
        <a:bodyPr/>
        <a:lstStyle/>
        <a:p>
          <a:r>
            <a:rPr lang="en-US" altLang="zh-TW" dirty="0"/>
            <a:t>B</a:t>
          </a:r>
          <a:endParaRPr lang="zh-TW" altLang="en-US" dirty="0"/>
        </a:p>
      </dgm:t>
    </dgm:pt>
    <dgm:pt modelId="{F2AB7304-0B4E-4FD2-95BE-2174F60362AF}" type="parTrans" cxnId="{010CD8DD-02B1-405D-B2B9-2D4FF8158D88}">
      <dgm:prSet/>
      <dgm:spPr/>
      <dgm:t>
        <a:bodyPr/>
        <a:lstStyle/>
        <a:p>
          <a:endParaRPr lang="zh-TW" altLang="en-US"/>
        </a:p>
      </dgm:t>
    </dgm:pt>
    <dgm:pt modelId="{94677689-C983-4EFD-B296-3253C697DF13}" type="sibTrans" cxnId="{010CD8DD-02B1-405D-B2B9-2D4FF8158D88}">
      <dgm:prSet/>
      <dgm:spPr/>
      <dgm:t>
        <a:bodyPr/>
        <a:lstStyle/>
        <a:p>
          <a:endParaRPr lang="zh-TW" altLang="en-US"/>
        </a:p>
      </dgm:t>
    </dgm:pt>
    <dgm:pt modelId="{1277FA1D-828C-4709-A4D0-90839B9E838F}">
      <dgm:prSet phldrT="[Text]"/>
      <dgm:spPr/>
      <dgm:t>
        <a:bodyPr/>
        <a:lstStyle/>
        <a:p>
          <a:r>
            <a:rPr lang="en-US" altLang="zh-TW" dirty="0"/>
            <a:t>C</a:t>
          </a:r>
          <a:endParaRPr lang="zh-TW" altLang="en-US" dirty="0"/>
        </a:p>
      </dgm:t>
    </dgm:pt>
    <dgm:pt modelId="{31791A24-DEB0-4E78-AE61-5F1108930C44}" type="parTrans" cxnId="{FE2C3A4A-06C6-4FD9-90C3-4F5351C2CACD}">
      <dgm:prSet/>
      <dgm:spPr/>
      <dgm:t>
        <a:bodyPr/>
        <a:lstStyle/>
        <a:p>
          <a:endParaRPr lang="zh-TW" altLang="en-US"/>
        </a:p>
      </dgm:t>
    </dgm:pt>
    <dgm:pt modelId="{8FD9690A-EF7F-42A7-BDBF-8896D81B5629}" type="sibTrans" cxnId="{FE2C3A4A-06C6-4FD9-90C3-4F5351C2CACD}">
      <dgm:prSet/>
      <dgm:spPr/>
      <dgm:t>
        <a:bodyPr/>
        <a:lstStyle/>
        <a:p>
          <a:endParaRPr lang="zh-TW" altLang="en-US"/>
        </a:p>
      </dgm:t>
    </dgm:pt>
    <dgm:pt modelId="{9EC92590-6750-40F3-A612-5D18D03C2D93}">
      <dgm:prSet phldrT="[Text]"/>
      <dgm:spPr/>
      <dgm:t>
        <a:bodyPr/>
        <a:lstStyle/>
        <a:p>
          <a:r>
            <a:rPr lang="zh-TW" altLang="en-US" dirty="0"/>
            <a:t>結果</a:t>
          </a:r>
        </a:p>
      </dgm:t>
    </dgm:pt>
    <dgm:pt modelId="{60252097-6884-4115-8866-92433A2D5C28}" type="parTrans" cxnId="{B8BD2397-8D0D-454D-8622-D835BFD3E9EB}">
      <dgm:prSet/>
      <dgm:spPr/>
      <dgm:t>
        <a:bodyPr/>
        <a:lstStyle/>
        <a:p>
          <a:endParaRPr lang="zh-TW" altLang="en-US"/>
        </a:p>
      </dgm:t>
    </dgm:pt>
    <dgm:pt modelId="{FC35F039-B8FD-4D0B-9F9B-8B02F748B650}" type="sibTrans" cxnId="{B8BD2397-8D0D-454D-8622-D835BFD3E9EB}">
      <dgm:prSet/>
      <dgm:spPr/>
      <dgm:t>
        <a:bodyPr/>
        <a:lstStyle/>
        <a:p>
          <a:endParaRPr lang="zh-TW" altLang="en-US"/>
        </a:p>
      </dgm:t>
    </dgm:pt>
    <dgm:pt modelId="{3E220C78-59D2-4D32-8723-CBE22FDBF73A}">
      <dgm:prSet phldrT="[Text]"/>
      <dgm:spPr/>
      <dgm:t>
        <a:bodyPr/>
        <a:lstStyle/>
        <a:p>
          <a:r>
            <a:rPr lang="zh-TW" altLang="en-US" dirty="0"/>
            <a:t>心情</a:t>
          </a:r>
        </a:p>
      </dgm:t>
    </dgm:pt>
    <dgm:pt modelId="{748406CB-FAAC-48D8-A4C1-01AF1AFC79B6}" type="parTrans" cxnId="{80900420-2797-4295-8A0F-1191BA23F67A}">
      <dgm:prSet/>
      <dgm:spPr/>
      <dgm:t>
        <a:bodyPr/>
        <a:lstStyle/>
        <a:p>
          <a:endParaRPr lang="zh-TW" altLang="en-US"/>
        </a:p>
      </dgm:t>
    </dgm:pt>
    <dgm:pt modelId="{69BA7089-DF49-484D-A145-E38F6F2B04C7}" type="sibTrans" cxnId="{80900420-2797-4295-8A0F-1191BA23F67A}">
      <dgm:prSet/>
      <dgm:spPr/>
      <dgm:t>
        <a:bodyPr/>
        <a:lstStyle/>
        <a:p>
          <a:endParaRPr lang="zh-TW" altLang="en-US"/>
        </a:p>
      </dgm:t>
    </dgm:pt>
    <dgm:pt modelId="{B0B09162-AE51-4715-8F7D-1095235F2EDF}">
      <dgm:prSet phldrT="[Text]"/>
      <dgm:spPr/>
      <dgm:t>
        <a:bodyPr/>
        <a:lstStyle/>
        <a:p>
          <a:endParaRPr lang="zh-TW" altLang="en-US" sz="1600" dirty="0"/>
        </a:p>
      </dgm:t>
    </dgm:pt>
    <dgm:pt modelId="{32BA4373-AECF-4C3A-B5E0-44D86BF1DDF3}" type="sibTrans" cxnId="{6907950C-F00D-49E6-B516-BEB2AB0AADF5}">
      <dgm:prSet/>
      <dgm:spPr/>
      <dgm:t>
        <a:bodyPr/>
        <a:lstStyle/>
        <a:p>
          <a:endParaRPr lang="zh-TW" altLang="en-US"/>
        </a:p>
      </dgm:t>
    </dgm:pt>
    <dgm:pt modelId="{41539176-2615-40DA-8794-5889629C4AEE}" type="parTrans" cxnId="{6907950C-F00D-49E6-B516-BEB2AB0AADF5}">
      <dgm:prSet/>
      <dgm:spPr/>
      <dgm:t>
        <a:bodyPr/>
        <a:lstStyle/>
        <a:p>
          <a:endParaRPr lang="zh-TW" altLang="en-US"/>
        </a:p>
      </dgm:t>
    </dgm:pt>
    <dgm:pt modelId="{5A3CBDA4-FCDF-4877-B328-887663A8BD97}">
      <dgm:prSet phldrT="[Text]" custT="1"/>
      <dgm:spPr/>
      <dgm:t>
        <a:bodyPr/>
        <a:lstStyle/>
        <a:p>
          <a:r>
            <a:rPr lang="zh-TW" altLang="en-US" sz="2400" dirty="0"/>
            <a:t>理解</a:t>
          </a:r>
        </a:p>
      </dgm:t>
    </dgm:pt>
    <dgm:pt modelId="{A1579757-FB4D-42F2-9DCA-12EFE39CADA8}" type="sibTrans" cxnId="{A999C09C-D332-4AC0-B3FB-14DA1492D878}">
      <dgm:prSet/>
      <dgm:spPr/>
      <dgm:t>
        <a:bodyPr/>
        <a:lstStyle/>
        <a:p>
          <a:endParaRPr lang="zh-TW" altLang="en-US"/>
        </a:p>
      </dgm:t>
    </dgm:pt>
    <dgm:pt modelId="{9E768F39-16E2-45A8-BAF7-D4E2AE4AE200}" type="parTrans" cxnId="{A999C09C-D332-4AC0-B3FB-14DA1492D878}">
      <dgm:prSet/>
      <dgm:spPr/>
      <dgm:t>
        <a:bodyPr/>
        <a:lstStyle/>
        <a:p>
          <a:endParaRPr lang="zh-TW" altLang="en-US"/>
        </a:p>
      </dgm:t>
    </dgm:pt>
    <dgm:pt modelId="{94CD9F15-9FA0-4441-A6AF-12676E78D1F4}">
      <dgm:prSet phldrT="[Text]" custT="1"/>
      <dgm:spPr/>
      <dgm:t>
        <a:bodyPr/>
        <a:lstStyle/>
        <a:p>
          <a:r>
            <a:rPr lang="zh-TW" altLang="en-US" sz="2400" dirty="0"/>
            <a:t>想法</a:t>
          </a:r>
        </a:p>
      </dgm:t>
    </dgm:pt>
    <dgm:pt modelId="{E34BB9DB-CC41-4BC6-96E7-CF81913CF705}" type="sibTrans" cxnId="{68A1BD0C-98F7-4354-B78C-00E6889A9B63}">
      <dgm:prSet/>
      <dgm:spPr/>
      <dgm:t>
        <a:bodyPr/>
        <a:lstStyle/>
        <a:p>
          <a:endParaRPr lang="zh-TW" altLang="en-US"/>
        </a:p>
      </dgm:t>
    </dgm:pt>
    <dgm:pt modelId="{AC92979B-0B95-41B3-A36E-2F5975DF902A}" type="parTrans" cxnId="{68A1BD0C-98F7-4354-B78C-00E6889A9B63}">
      <dgm:prSet/>
      <dgm:spPr/>
      <dgm:t>
        <a:bodyPr/>
        <a:lstStyle/>
        <a:p>
          <a:endParaRPr lang="zh-TW" altLang="en-US"/>
        </a:p>
      </dgm:t>
    </dgm:pt>
    <dgm:pt modelId="{72663365-7BD5-4286-8DFA-AF7E0FE75562}" type="pres">
      <dgm:prSet presAssocID="{C86DE4CC-229A-4920-910B-46A1E6E59973}" presName="linearFlow" presStyleCnt="0">
        <dgm:presLayoutVars>
          <dgm:dir/>
          <dgm:animLvl val="lvl"/>
          <dgm:resizeHandles val="exact"/>
        </dgm:presLayoutVars>
      </dgm:prSet>
      <dgm:spPr/>
    </dgm:pt>
    <dgm:pt modelId="{824E530C-469E-4D7E-99FC-7D20127BECBB}" type="pres">
      <dgm:prSet presAssocID="{759574CB-5A5A-422E-B4D0-2C320BA420E9}" presName="composite" presStyleCnt="0"/>
      <dgm:spPr/>
    </dgm:pt>
    <dgm:pt modelId="{4BDDDF07-9EB5-4B6E-9861-DB495CB14583}" type="pres">
      <dgm:prSet presAssocID="{759574CB-5A5A-422E-B4D0-2C320BA420E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A76D774-83A8-4A6A-AD16-CCC839900555}" type="pres">
      <dgm:prSet presAssocID="{759574CB-5A5A-422E-B4D0-2C320BA420E9}" presName="descendantText" presStyleLbl="alignAcc1" presStyleIdx="0" presStyleCnt="3" custScaleY="136674">
        <dgm:presLayoutVars>
          <dgm:bulletEnabled val="1"/>
        </dgm:presLayoutVars>
      </dgm:prSet>
      <dgm:spPr/>
    </dgm:pt>
    <dgm:pt modelId="{E1B72341-9C5C-4189-BA73-FA185FF4190F}" type="pres">
      <dgm:prSet presAssocID="{19A63B7D-F096-40C3-8CAA-BB1624994648}" presName="sp" presStyleCnt="0"/>
      <dgm:spPr/>
    </dgm:pt>
    <dgm:pt modelId="{A581DBA0-DE83-4A0E-BF1B-2420BED9519F}" type="pres">
      <dgm:prSet presAssocID="{A95F72C8-43FB-4BDB-B7EE-01D0865447A5}" presName="composite" presStyleCnt="0"/>
      <dgm:spPr/>
    </dgm:pt>
    <dgm:pt modelId="{D99A09C8-A999-4CB0-B6E0-9D35A1F2B31B}" type="pres">
      <dgm:prSet presAssocID="{A95F72C8-43FB-4BDB-B7EE-01D0865447A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3B65A84-7F6B-4979-8888-B5E074BAE3A0}" type="pres">
      <dgm:prSet presAssocID="{A95F72C8-43FB-4BDB-B7EE-01D0865447A5}" presName="descendantText" presStyleLbl="alignAcc1" presStyleIdx="1" presStyleCnt="3" custScaleY="136013">
        <dgm:presLayoutVars>
          <dgm:bulletEnabled val="1"/>
        </dgm:presLayoutVars>
      </dgm:prSet>
      <dgm:spPr/>
    </dgm:pt>
    <dgm:pt modelId="{A241AC6D-7DBF-4D2F-977C-67D997EDDFF7}" type="pres">
      <dgm:prSet presAssocID="{94677689-C983-4EFD-B296-3253C697DF13}" presName="sp" presStyleCnt="0"/>
      <dgm:spPr/>
    </dgm:pt>
    <dgm:pt modelId="{7A20EAC4-BA69-456E-9E48-562A238C6BDC}" type="pres">
      <dgm:prSet presAssocID="{1277FA1D-828C-4709-A4D0-90839B9E838F}" presName="composite" presStyleCnt="0"/>
      <dgm:spPr/>
    </dgm:pt>
    <dgm:pt modelId="{83C8732B-2D50-44EA-B8F3-67A136D221CA}" type="pres">
      <dgm:prSet presAssocID="{1277FA1D-828C-4709-A4D0-90839B9E838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E50CC6F-DF3B-4A38-BBFC-5D63023E7CED}" type="pres">
      <dgm:prSet presAssocID="{1277FA1D-828C-4709-A4D0-90839B9E838F}" presName="descendantText" presStyleLbl="alignAcc1" presStyleIdx="2" presStyleCnt="3" custScaleY="126871">
        <dgm:presLayoutVars>
          <dgm:bulletEnabled val="1"/>
        </dgm:presLayoutVars>
      </dgm:prSet>
      <dgm:spPr/>
    </dgm:pt>
  </dgm:ptLst>
  <dgm:cxnLst>
    <dgm:cxn modelId="{6907950C-F00D-49E6-B516-BEB2AB0AADF5}" srcId="{A95F72C8-43FB-4BDB-B7EE-01D0865447A5}" destId="{B0B09162-AE51-4715-8F7D-1095235F2EDF}" srcOrd="2" destOrd="0" parTransId="{41539176-2615-40DA-8794-5889629C4AEE}" sibTransId="{32BA4373-AECF-4C3A-B5E0-44D86BF1DDF3}"/>
    <dgm:cxn modelId="{68A1BD0C-98F7-4354-B78C-00E6889A9B63}" srcId="{A95F72C8-43FB-4BDB-B7EE-01D0865447A5}" destId="{94CD9F15-9FA0-4441-A6AF-12676E78D1F4}" srcOrd="0" destOrd="0" parTransId="{AC92979B-0B95-41B3-A36E-2F5975DF902A}" sibTransId="{E34BB9DB-CC41-4BC6-96E7-CF81913CF705}"/>
    <dgm:cxn modelId="{650F0614-52A8-43B2-9BF2-C257EF9245C3}" type="presOf" srcId="{9EC92590-6750-40F3-A612-5D18D03C2D93}" destId="{CE50CC6F-DF3B-4A38-BBFC-5D63023E7CED}" srcOrd="0" destOrd="0" presId="urn:microsoft.com/office/officeart/2005/8/layout/chevron2"/>
    <dgm:cxn modelId="{80900420-2797-4295-8A0F-1191BA23F67A}" srcId="{1277FA1D-828C-4709-A4D0-90839B9E838F}" destId="{3E220C78-59D2-4D32-8723-CBE22FDBF73A}" srcOrd="1" destOrd="0" parTransId="{748406CB-FAAC-48D8-A4C1-01AF1AFC79B6}" sibTransId="{69BA7089-DF49-484D-A145-E38F6F2B04C7}"/>
    <dgm:cxn modelId="{AE2D5A26-BDE0-4E7F-8183-9FC8609908B4}" srcId="{759574CB-5A5A-422E-B4D0-2C320BA420E9}" destId="{0C32F535-2664-489B-A83B-D8FC08AF35F3}" srcOrd="0" destOrd="0" parTransId="{1FE15615-8C2F-4168-8D54-CAB1CE1289F2}" sibTransId="{9D7974D6-2B38-4465-8D32-9C213DBC5469}"/>
    <dgm:cxn modelId="{BB41D73C-FA73-4058-AC49-889F75689B04}" type="presOf" srcId="{0C32F535-2664-489B-A83B-D8FC08AF35F3}" destId="{9A76D774-83A8-4A6A-AD16-CCC839900555}" srcOrd="0" destOrd="0" presId="urn:microsoft.com/office/officeart/2005/8/layout/chevron2"/>
    <dgm:cxn modelId="{AAD8B864-CD77-4A45-A265-1C2AB1F2CD34}" type="presOf" srcId="{B0B09162-AE51-4715-8F7D-1095235F2EDF}" destId="{83B65A84-7F6B-4979-8888-B5E074BAE3A0}" srcOrd="0" destOrd="2" presId="urn:microsoft.com/office/officeart/2005/8/layout/chevron2"/>
    <dgm:cxn modelId="{0F86B567-2597-4671-8895-9C6C35E76B22}" type="presOf" srcId="{94CD9F15-9FA0-4441-A6AF-12676E78D1F4}" destId="{83B65A84-7F6B-4979-8888-B5E074BAE3A0}" srcOrd="0" destOrd="0" presId="urn:microsoft.com/office/officeart/2005/8/layout/chevron2"/>
    <dgm:cxn modelId="{FE2C3A4A-06C6-4FD9-90C3-4F5351C2CACD}" srcId="{C86DE4CC-229A-4920-910B-46A1E6E59973}" destId="{1277FA1D-828C-4709-A4D0-90839B9E838F}" srcOrd="2" destOrd="0" parTransId="{31791A24-DEB0-4E78-AE61-5F1108930C44}" sibTransId="{8FD9690A-EF7F-42A7-BDBF-8896D81B5629}"/>
    <dgm:cxn modelId="{276A886B-1A9C-4E9D-9196-31E926A25B9E}" type="presOf" srcId="{C86DE4CC-229A-4920-910B-46A1E6E59973}" destId="{72663365-7BD5-4286-8DFA-AF7E0FE75562}" srcOrd="0" destOrd="0" presId="urn:microsoft.com/office/officeart/2005/8/layout/chevron2"/>
    <dgm:cxn modelId="{B370364F-FEEE-49FF-8B68-A6151E102750}" type="presOf" srcId="{1277FA1D-828C-4709-A4D0-90839B9E838F}" destId="{83C8732B-2D50-44EA-B8F3-67A136D221CA}" srcOrd="0" destOrd="0" presId="urn:microsoft.com/office/officeart/2005/8/layout/chevron2"/>
    <dgm:cxn modelId="{A5ECA887-EE82-4E6D-AAED-3C9437B4F1E5}" srcId="{C86DE4CC-229A-4920-910B-46A1E6E59973}" destId="{759574CB-5A5A-422E-B4D0-2C320BA420E9}" srcOrd="0" destOrd="0" parTransId="{966C390A-5CC4-4882-ACB9-E281389AD93A}" sibTransId="{19A63B7D-F096-40C3-8CAA-BB1624994648}"/>
    <dgm:cxn modelId="{B8BD2397-8D0D-454D-8622-D835BFD3E9EB}" srcId="{1277FA1D-828C-4709-A4D0-90839B9E838F}" destId="{9EC92590-6750-40F3-A612-5D18D03C2D93}" srcOrd="0" destOrd="0" parTransId="{60252097-6884-4115-8866-92433A2D5C28}" sibTransId="{FC35F039-B8FD-4D0B-9F9B-8B02F748B650}"/>
    <dgm:cxn modelId="{A999C09C-D332-4AC0-B3FB-14DA1492D878}" srcId="{A95F72C8-43FB-4BDB-B7EE-01D0865447A5}" destId="{5A3CBDA4-FCDF-4877-B328-887663A8BD97}" srcOrd="1" destOrd="0" parTransId="{9E768F39-16E2-45A8-BAF7-D4E2AE4AE200}" sibTransId="{A1579757-FB4D-42F2-9DCA-12EFE39CADA8}"/>
    <dgm:cxn modelId="{9C7747BB-F31C-4593-B8BD-9EB72FF778D1}" type="presOf" srcId="{759574CB-5A5A-422E-B4D0-2C320BA420E9}" destId="{4BDDDF07-9EB5-4B6E-9861-DB495CB14583}" srcOrd="0" destOrd="0" presId="urn:microsoft.com/office/officeart/2005/8/layout/chevron2"/>
    <dgm:cxn modelId="{50B534D9-5E77-4228-8705-59AE0324E8C1}" type="presOf" srcId="{5A3CBDA4-FCDF-4877-B328-887663A8BD97}" destId="{83B65A84-7F6B-4979-8888-B5E074BAE3A0}" srcOrd="0" destOrd="1" presId="urn:microsoft.com/office/officeart/2005/8/layout/chevron2"/>
    <dgm:cxn modelId="{C9A845D9-5BE5-4BE2-9389-A412771A8D4D}" srcId="{759574CB-5A5A-422E-B4D0-2C320BA420E9}" destId="{46F815F1-86B9-47BE-B044-354B043484AC}" srcOrd="1" destOrd="0" parTransId="{33E4A8A0-0F58-40B3-B462-4D2930ECC111}" sibTransId="{54F878C3-EC99-4E30-9468-F5F6628440AA}"/>
    <dgm:cxn modelId="{9037D8D9-8171-4C63-848E-D9968A329E54}" type="presOf" srcId="{A95F72C8-43FB-4BDB-B7EE-01D0865447A5}" destId="{D99A09C8-A999-4CB0-B6E0-9D35A1F2B31B}" srcOrd="0" destOrd="0" presId="urn:microsoft.com/office/officeart/2005/8/layout/chevron2"/>
    <dgm:cxn modelId="{010CD8DD-02B1-405D-B2B9-2D4FF8158D88}" srcId="{C86DE4CC-229A-4920-910B-46A1E6E59973}" destId="{A95F72C8-43FB-4BDB-B7EE-01D0865447A5}" srcOrd="1" destOrd="0" parTransId="{F2AB7304-0B4E-4FD2-95BE-2174F60362AF}" sibTransId="{94677689-C983-4EFD-B296-3253C697DF13}"/>
    <dgm:cxn modelId="{7285ECEE-2D58-4D32-A711-349CFE781FB6}" type="presOf" srcId="{46F815F1-86B9-47BE-B044-354B043484AC}" destId="{9A76D774-83A8-4A6A-AD16-CCC839900555}" srcOrd="0" destOrd="1" presId="urn:microsoft.com/office/officeart/2005/8/layout/chevron2"/>
    <dgm:cxn modelId="{42DB90F3-7A2F-44A6-9286-BB133D819B94}" type="presOf" srcId="{3E220C78-59D2-4D32-8723-CBE22FDBF73A}" destId="{CE50CC6F-DF3B-4A38-BBFC-5D63023E7CED}" srcOrd="0" destOrd="1" presId="urn:microsoft.com/office/officeart/2005/8/layout/chevron2"/>
    <dgm:cxn modelId="{A79D6508-EA63-4DFE-989D-590835FDA5D8}" type="presParOf" srcId="{72663365-7BD5-4286-8DFA-AF7E0FE75562}" destId="{824E530C-469E-4D7E-99FC-7D20127BECBB}" srcOrd="0" destOrd="0" presId="urn:microsoft.com/office/officeart/2005/8/layout/chevron2"/>
    <dgm:cxn modelId="{4521C1E4-E8E0-4DA4-A2F5-CC74A1655DE2}" type="presParOf" srcId="{824E530C-469E-4D7E-99FC-7D20127BECBB}" destId="{4BDDDF07-9EB5-4B6E-9861-DB495CB14583}" srcOrd="0" destOrd="0" presId="urn:microsoft.com/office/officeart/2005/8/layout/chevron2"/>
    <dgm:cxn modelId="{BDD6DB3A-EC14-45C0-9263-60CFEF4415F8}" type="presParOf" srcId="{824E530C-469E-4D7E-99FC-7D20127BECBB}" destId="{9A76D774-83A8-4A6A-AD16-CCC839900555}" srcOrd="1" destOrd="0" presId="urn:microsoft.com/office/officeart/2005/8/layout/chevron2"/>
    <dgm:cxn modelId="{F270B9F5-E73F-421B-8904-F9241498BE43}" type="presParOf" srcId="{72663365-7BD5-4286-8DFA-AF7E0FE75562}" destId="{E1B72341-9C5C-4189-BA73-FA185FF4190F}" srcOrd="1" destOrd="0" presId="urn:microsoft.com/office/officeart/2005/8/layout/chevron2"/>
    <dgm:cxn modelId="{5FCDEFF7-1877-45F9-A344-59BA5211A491}" type="presParOf" srcId="{72663365-7BD5-4286-8DFA-AF7E0FE75562}" destId="{A581DBA0-DE83-4A0E-BF1B-2420BED9519F}" srcOrd="2" destOrd="0" presId="urn:microsoft.com/office/officeart/2005/8/layout/chevron2"/>
    <dgm:cxn modelId="{01D3DF5A-7363-4999-AB68-1EC91F577186}" type="presParOf" srcId="{A581DBA0-DE83-4A0E-BF1B-2420BED9519F}" destId="{D99A09C8-A999-4CB0-B6E0-9D35A1F2B31B}" srcOrd="0" destOrd="0" presId="urn:microsoft.com/office/officeart/2005/8/layout/chevron2"/>
    <dgm:cxn modelId="{3D5EAC1A-6B0C-4410-8D11-0F39939670D1}" type="presParOf" srcId="{A581DBA0-DE83-4A0E-BF1B-2420BED9519F}" destId="{83B65A84-7F6B-4979-8888-B5E074BAE3A0}" srcOrd="1" destOrd="0" presId="urn:microsoft.com/office/officeart/2005/8/layout/chevron2"/>
    <dgm:cxn modelId="{1926BF80-6FF3-4BF7-A945-1A97556BF4EE}" type="presParOf" srcId="{72663365-7BD5-4286-8DFA-AF7E0FE75562}" destId="{A241AC6D-7DBF-4D2F-977C-67D997EDDFF7}" srcOrd="3" destOrd="0" presId="urn:microsoft.com/office/officeart/2005/8/layout/chevron2"/>
    <dgm:cxn modelId="{3B728CB8-3488-4C87-A93F-7B4CFB117D39}" type="presParOf" srcId="{72663365-7BD5-4286-8DFA-AF7E0FE75562}" destId="{7A20EAC4-BA69-456E-9E48-562A238C6BDC}" srcOrd="4" destOrd="0" presId="urn:microsoft.com/office/officeart/2005/8/layout/chevron2"/>
    <dgm:cxn modelId="{A995DD82-2FC3-43B1-A240-1CB5482C45DE}" type="presParOf" srcId="{7A20EAC4-BA69-456E-9E48-562A238C6BDC}" destId="{83C8732B-2D50-44EA-B8F3-67A136D221CA}" srcOrd="0" destOrd="0" presId="urn:microsoft.com/office/officeart/2005/8/layout/chevron2"/>
    <dgm:cxn modelId="{B4B83C22-9A8C-4426-9AC9-C48E6422F205}" type="presParOf" srcId="{7A20EAC4-BA69-456E-9E48-562A238C6BDC}" destId="{CE50CC6F-DF3B-4A38-BBFC-5D63023E7C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DDF07-9EB5-4B6E-9861-DB495CB14583}">
      <dsp:nvSpPr>
        <dsp:cNvPr id="0" name=""/>
        <dsp:cNvSpPr/>
      </dsp:nvSpPr>
      <dsp:spPr>
        <a:xfrm rot="5400000">
          <a:off x="-242703" y="446336"/>
          <a:ext cx="1618025" cy="11326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400" kern="1200" dirty="0"/>
            <a:t>A</a:t>
          </a:r>
          <a:endParaRPr lang="zh-TW" altLang="en-US" sz="3400" kern="1200" dirty="0"/>
        </a:p>
      </dsp:txBody>
      <dsp:txXfrm rot="-5400000">
        <a:off x="1" y="769941"/>
        <a:ext cx="1132618" cy="485407"/>
      </dsp:txXfrm>
    </dsp:sp>
    <dsp:sp modelId="{9A76D774-83A8-4A6A-AD16-CCC839900555}">
      <dsp:nvSpPr>
        <dsp:cNvPr id="0" name=""/>
        <dsp:cNvSpPr/>
      </dsp:nvSpPr>
      <dsp:spPr>
        <a:xfrm rot="5400000">
          <a:off x="4096069" y="-2952671"/>
          <a:ext cx="1437423" cy="73643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/>
            <a:t>事件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/>
            <a:t>例如</a:t>
          </a:r>
          <a:r>
            <a:rPr lang="en-US" altLang="zh-TW" sz="2400" kern="1200" dirty="0"/>
            <a:t>:</a:t>
          </a:r>
          <a:r>
            <a:rPr lang="zh-TW" altLang="en-US" sz="2400" kern="1200" dirty="0"/>
            <a:t>「我行過踫到一個朋友</a:t>
          </a:r>
          <a:r>
            <a:rPr lang="en-US" altLang="zh-TW" sz="2400" kern="1200" dirty="0"/>
            <a:t>, </a:t>
          </a:r>
          <a:r>
            <a:rPr lang="zh-TW" altLang="en-US" sz="2400" kern="1200" dirty="0"/>
            <a:t>但他直行直過</a:t>
          </a:r>
          <a:r>
            <a:rPr lang="en-US" altLang="zh-TW" sz="2400" kern="1200" dirty="0"/>
            <a:t>, </a:t>
          </a:r>
          <a:r>
            <a:rPr lang="zh-TW" altLang="en-US" sz="2400" kern="1200" dirty="0"/>
            <a:t>好像沒看見我一樣</a:t>
          </a:r>
          <a:r>
            <a:rPr lang="en-US" altLang="zh-TW" sz="2400" kern="1200" dirty="0"/>
            <a:t>….</a:t>
          </a:r>
          <a:r>
            <a:rPr lang="zh-TW" altLang="en-US" sz="2400" kern="1200" dirty="0"/>
            <a:t>」</a:t>
          </a:r>
        </a:p>
      </dsp:txBody>
      <dsp:txXfrm rot="-5400000">
        <a:off x="1132619" y="80948"/>
        <a:ext cx="7294156" cy="1297085"/>
      </dsp:txXfrm>
    </dsp:sp>
    <dsp:sp modelId="{D99A09C8-A999-4CB0-B6E0-9D35A1F2B31B}">
      <dsp:nvSpPr>
        <dsp:cNvPr id="0" name=""/>
        <dsp:cNvSpPr/>
      </dsp:nvSpPr>
      <dsp:spPr>
        <a:xfrm rot="5400000">
          <a:off x="-242703" y="2082322"/>
          <a:ext cx="1618025" cy="11326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400" kern="1200" dirty="0"/>
            <a:t>B</a:t>
          </a:r>
          <a:endParaRPr lang="zh-TW" altLang="en-US" sz="3400" kern="1200" dirty="0"/>
        </a:p>
      </dsp:txBody>
      <dsp:txXfrm rot="-5400000">
        <a:off x="1" y="2405927"/>
        <a:ext cx="1132618" cy="485407"/>
      </dsp:txXfrm>
    </dsp:sp>
    <dsp:sp modelId="{83B65A84-7F6B-4979-8888-B5E074BAE3A0}">
      <dsp:nvSpPr>
        <dsp:cNvPr id="0" name=""/>
        <dsp:cNvSpPr/>
      </dsp:nvSpPr>
      <dsp:spPr>
        <a:xfrm rot="5400000">
          <a:off x="4099545" y="-1316685"/>
          <a:ext cx="1430471" cy="73643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/>
            <a:t>想法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400" kern="1200" dirty="0"/>
            <a:t>理解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1600" kern="1200" dirty="0"/>
        </a:p>
      </dsp:txBody>
      <dsp:txXfrm rot="-5400000">
        <a:off x="1132618" y="1720072"/>
        <a:ext cx="7294495" cy="1290811"/>
      </dsp:txXfrm>
    </dsp:sp>
    <dsp:sp modelId="{83C8732B-2D50-44EA-B8F3-67A136D221CA}">
      <dsp:nvSpPr>
        <dsp:cNvPr id="0" name=""/>
        <dsp:cNvSpPr/>
      </dsp:nvSpPr>
      <dsp:spPr>
        <a:xfrm rot="5400000">
          <a:off x="-242703" y="3670234"/>
          <a:ext cx="1618025" cy="11326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400" kern="1200" dirty="0"/>
            <a:t>C</a:t>
          </a:r>
          <a:endParaRPr lang="zh-TW" altLang="en-US" sz="3400" kern="1200" dirty="0"/>
        </a:p>
      </dsp:txBody>
      <dsp:txXfrm rot="-5400000">
        <a:off x="1" y="3993839"/>
        <a:ext cx="1132618" cy="485407"/>
      </dsp:txXfrm>
    </dsp:sp>
    <dsp:sp modelId="{CE50CC6F-DF3B-4A38-BBFC-5D63023E7CED}">
      <dsp:nvSpPr>
        <dsp:cNvPr id="0" name=""/>
        <dsp:cNvSpPr/>
      </dsp:nvSpPr>
      <dsp:spPr>
        <a:xfrm rot="5400000">
          <a:off x="4147619" y="271226"/>
          <a:ext cx="1334323" cy="73643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結果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心情</a:t>
          </a:r>
        </a:p>
      </dsp:txBody>
      <dsp:txXfrm rot="-5400000">
        <a:off x="1132618" y="3351363"/>
        <a:ext cx="7299189" cy="1204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/>
              <a:t>Click to edit Master text styles</a:t>
            </a:r>
          </a:p>
          <a:p>
            <a:pPr lvl="1" eaLnBrk="1" latinLnBrk="0" hangingPunct="1"/>
            <a:r>
              <a:rPr kumimoji="0" lang="en-US" altLang="zh-TW"/>
              <a:t>Second level</a:t>
            </a:r>
          </a:p>
          <a:p>
            <a:pPr lvl="2" eaLnBrk="1" latinLnBrk="0" hangingPunct="1"/>
            <a:r>
              <a:rPr kumimoji="0" lang="en-US" altLang="zh-TW"/>
              <a:t>Third level</a:t>
            </a:r>
          </a:p>
          <a:p>
            <a:pPr lvl="3" eaLnBrk="1" latinLnBrk="0" hangingPunct="1"/>
            <a:r>
              <a:rPr kumimoji="0" lang="en-US" altLang="zh-TW"/>
              <a:t>Fourth level</a:t>
            </a:r>
          </a:p>
          <a:p>
            <a:pPr lvl="4" eaLnBrk="1" latinLnBrk="0" hangingPunct="1"/>
            <a:r>
              <a:rPr kumimoji="0" lang="en-US" altLang="zh-TW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07B6E9-FD57-4A3F-A70A-085638CCAC6A}" type="datetimeFigureOut">
              <a:rPr lang="zh-TW" altLang="en-US" smtClean="0"/>
              <a:pPr/>
              <a:t>2020/4/8</a:t>
            </a:fld>
            <a:endParaRPr lang="zh-TW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452E67-E950-4FC3-8EF7-6F6A240673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topics/medicine-and-dentistry/socioeconomic-statu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fully.hk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76/appi.ajp.160.12.211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journal/08908567/49/11" TargetMode="External"/><Relationship Id="rId2" Type="http://schemas.openxmlformats.org/officeDocument/2006/relationships/hyperlink" Target="https://www.sciencedirect.com/science/journal/0890856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encedirect.com/science/journal/08908567/41/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en-US" altLang="zh-TW" dirty="0"/>
              <a:t>Mood disorders in Primary School students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847056"/>
          </a:xfrm>
        </p:spPr>
        <p:txBody>
          <a:bodyPr>
            <a:normAutofit/>
          </a:bodyPr>
          <a:lstStyle/>
          <a:p>
            <a:r>
              <a:rPr lang="en-US" altLang="zh-TW" dirty="0"/>
              <a:t>Registered Clinical Psychologist </a:t>
            </a:r>
          </a:p>
          <a:p>
            <a:r>
              <a:rPr lang="en-US" altLang="zh-TW" dirty="0"/>
              <a:t>Certified Mindfulness trainer</a:t>
            </a:r>
          </a:p>
          <a:p>
            <a:r>
              <a:rPr lang="en-US" altLang="zh-TW" dirty="0"/>
              <a:t>Beatrice Ng-Kessler </a:t>
            </a:r>
            <a:r>
              <a:rPr lang="zh-TW" altLang="en-US" dirty="0"/>
              <a:t>吳崇欣</a:t>
            </a:r>
            <a:endParaRPr lang="en-US" altLang="zh-TW" dirty="0"/>
          </a:p>
          <a:p>
            <a:r>
              <a:rPr lang="en-US" altLang="zh-TW" dirty="0"/>
              <a:t>10 Jan 2020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面對正面事件時的歸因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暫時的、個別的、不關個人的</a:t>
            </a:r>
            <a:endParaRPr lang="en-US" altLang="zh-TW" dirty="0"/>
          </a:p>
          <a:p>
            <a:r>
              <a:rPr lang="zh-TW" altLang="en-US" dirty="0"/>
              <a:t>「我好彩啫」</a:t>
            </a:r>
            <a:r>
              <a:rPr lang="en-US" altLang="zh-TW" dirty="0">
                <a:sym typeface="Wingdings" pitchFamily="2" charset="2"/>
              </a:rPr>
              <a:t> </a:t>
            </a:r>
            <a:r>
              <a:rPr lang="zh-TW" altLang="en-US" dirty="0">
                <a:sym typeface="Wingdings" pitchFamily="2" charset="2"/>
              </a:rPr>
              <a:t>無下次</a:t>
            </a:r>
            <a:endParaRPr lang="en-US" altLang="zh-TW" dirty="0"/>
          </a:p>
          <a:p>
            <a:r>
              <a:rPr lang="zh-TW" altLang="en-US" dirty="0"/>
              <a:t>「咁啱出正我識既野」</a:t>
            </a:r>
            <a:r>
              <a:rPr lang="en-US" altLang="zh-TW" dirty="0">
                <a:sym typeface="Wingdings" pitchFamily="2" charset="2"/>
              </a:rPr>
              <a:t> </a:t>
            </a:r>
            <a:r>
              <a:rPr lang="zh-TW" altLang="en-US" dirty="0">
                <a:sym typeface="Wingdings" pitchFamily="2" charset="2"/>
              </a:rPr>
              <a:t>同個人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能力</a:t>
            </a:r>
            <a:r>
              <a:rPr lang="en-US" altLang="zh-TW" dirty="0">
                <a:sym typeface="Wingdings" pitchFamily="2" charset="2"/>
              </a:rPr>
              <a:t>)</a:t>
            </a:r>
            <a:r>
              <a:rPr lang="zh-TW" altLang="en-US" dirty="0">
                <a:sym typeface="Wingdings" pitchFamily="2" charset="2"/>
              </a:rPr>
              <a:t>無關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Treatment: Cognition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30" y="260648"/>
            <a:ext cx="8686800" cy="838200"/>
          </a:xfrm>
        </p:spPr>
        <p:txBody>
          <a:bodyPr/>
          <a:lstStyle/>
          <a:p>
            <a:r>
              <a:rPr lang="zh-TW" altLang="en-US" dirty="0"/>
              <a:t>分析、歸因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「她們不讓我畫壁報板</a:t>
            </a:r>
            <a:r>
              <a:rPr lang="en-US" altLang="zh-TW" dirty="0"/>
              <a:t>, </a:t>
            </a:r>
            <a:r>
              <a:rPr lang="zh-TW" altLang="en-US" dirty="0"/>
              <a:t>是因為她們覺得我畫得不夠好。」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Round Single Corner Rectangle 3"/>
          <p:cNvSpPr/>
          <p:nvPr/>
        </p:nvSpPr>
        <p:spPr>
          <a:xfrm>
            <a:off x="755576" y="2852936"/>
            <a:ext cx="3240360" cy="324036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</a:rPr>
              <a:t>支持證據</a:t>
            </a:r>
            <a:endParaRPr lang="en-US" altLang="zh-TW" sz="2400" b="1" dirty="0">
              <a:solidFill>
                <a:schemeClr val="tx1"/>
              </a:solidFill>
            </a:endParaRPr>
          </a:p>
          <a:p>
            <a:pPr algn="ctr"/>
            <a:endParaRPr lang="en-US" altLang="zh-TW" sz="2400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她們叫我不要畫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她們找另一個同學畫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 Single Corner Rectangle 4"/>
          <p:cNvSpPr/>
          <p:nvPr/>
        </p:nvSpPr>
        <p:spPr>
          <a:xfrm>
            <a:off x="5220072" y="2852936"/>
            <a:ext cx="3168352" cy="3456384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</a:rPr>
              <a:t>不支持證據</a:t>
            </a:r>
            <a:endParaRPr lang="en-US" altLang="zh-TW" sz="2400" b="1" dirty="0">
              <a:solidFill>
                <a:schemeClr val="tx1"/>
              </a:solidFill>
            </a:endParaRPr>
          </a:p>
          <a:p>
            <a:pPr algn="ctr"/>
            <a:endParaRPr lang="en-US" altLang="zh-TW" sz="2400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大家一向都讚我畫畫叻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這些女同學向來不喜歡我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她們叫她們自己好朋友畫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其他男同學都支持我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焦慮症 </a:t>
            </a:r>
            <a:r>
              <a:rPr lang="en-US" altLang="zh-TW" dirty="0"/>
              <a:t>(Anxiety Disorder)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Separation Anxiety</a:t>
            </a:r>
            <a:r>
              <a:rPr lang="zh-TW" altLang="en-US" dirty="0"/>
              <a:t>分離焦慮</a:t>
            </a:r>
            <a:endParaRPr lang="en-US" altLang="zh-TW" dirty="0"/>
          </a:p>
          <a:p>
            <a:r>
              <a:rPr lang="en-US" altLang="zh-TW" dirty="0"/>
              <a:t>Selective Mutism </a:t>
            </a:r>
            <a:r>
              <a:rPr lang="zh-TW" altLang="en-US" dirty="0"/>
              <a:t>選擇性緘默症</a:t>
            </a:r>
            <a:endParaRPr lang="en-US" altLang="zh-TW" dirty="0"/>
          </a:p>
          <a:p>
            <a:r>
              <a:rPr lang="en-US" altLang="zh-TW" dirty="0"/>
              <a:t>Social Anxiety Disorder</a:t>
            </a:r>
            <a:r>
              <a:rPr lang="zh-TW" altLang="en-US" dirty="0"/>
              <a:t>社交焦慮症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273"/>
            <a:ext cx="8686800" cy="838200"/>
          </a:xfrm>
        </p:spPr>
        <p:txBody>
          <a:bodyPr/>
          <a:lstStyle/>
          <a:p>
            <a:r>
              <a:rPr lang="en-US" altLang="zh-TW" dirty="0"/>
              <a:t>Separation Anxiety </a:t>
            </a:r>
            <a:r>
              <a:rPr lang="zh-TW" altLang="en-US" dirty="0"/>
              <a:t>分離焦慮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/>
              <a:t>有以下其中</a:t>
            </a:r>
            <a:r>
              <a:rPr lang="en-US" altLang="zh-TW" dirty="0"/>
              <a:t>3</a:t>
            </a:r>
            <a:r>
              <a:rPr lang="zh-TW" altLang="en-US" dirty="0"/>
              <a:t>個徵狀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預想到</a:t>
            </a:r>
            <a:r>
              <a:rPr lang="en-US" altLang="zh-TW" dirty="0"/>
              <a:t>/</a:t>
            </a:r>
            <a:r>
              <a:rPr lang="zh-TW" altLang="en-US" dirty="0"/>
              <a:t>要離開家裡</a:t>
            </a:r>
            <a:r>
              <a:rPr lang="en-US" altLang="zh-TW" dirty="0"/>
              <a:t>, </a:t>
            </a:r>
            <a:r>
              <a:rPr lang="zh-TW" altLang="en-US" dirty="0"/>
              <a:t>或依附人物</a:t>
            </a:r>
            <a:r>
              <a:rPr lang="en-US" altLang="zh-TW" dirty="0"/>
              <a:t>(attachment figure)</a:t>
            </a:r>
            <a:r>
              <a:rPr lang="zh-TW" altLang="en-US" dirty="0"/>
              <a:t>時感到過份焦慮</a:t>
            </a:r>
            <a:endParaRPr lang="en-US" altLang="zh-TW" dirty="0"/>
          </a:p>
          <a:p>
            <a:r>
              <a:rPr lang="zh-TW" altLang="en-US" dirty="0"/>
              <a:t>怕失去依附人物</a:t>
            </a:r>
            <a:r>
              <a:rPr lang="en-US" altLang="zh-TW" dirty="0"/>
              <a:t>, </a:t>
            </a:r>
            <a:r>
              <a:rPr lang="zh-TW" altLang="en-US" dirty="0"/>
              <a:t>或怕他被傷害 </a:t>
            </a:r>
            <a:r>
              <a:rPr lang="en-US" altLang="zh-TW" dirty="0"/>
              <a:t>(</a:t>
            </a:r>
            <a:r>
              <a:rPr lang="zh-TW" altLang="en-US" dirty="0"/>
              <a:t>意外、死亡、天災、疾病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害怕有事情發生最終導致要和依附人物分離</a:t>
            </a:r>
            <a:r>
              <a:rPr lang="en-US" altLang="zh-TW" dirty="0"/>
              <a:t>(</a:t>
            </a:r>
            <a:r>
              <a:rPr lang="zh-TW" altLang="en-US" dirty="0"/>
              <a:t>迷路、被綁架、患病、意外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不願離開依附人物</a:t>
            </a:r>
            <a:r>
              <a:rPr lang="en-US" altLang="zh-TW" dirty="0"/>
              <a:t>(</a:t>
            </a:r>
            <a:r>
              <a:rPr lang="zh-TW" altLang="en-US" dirty="0"/>
              <a:t>不上學或外出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害怕獨處</a:t>
            </a:r>
            <a:r>
              <a:rPr lang="en-US" altLang="zh-TW" dirty="0"/>
              <a:t>/</a:t>
            </a:r>
            <a:r>
              <a:rPr lang="zh-TW" altLang="en-US" dirty="0"/>
              <a:t>逗留在沒有依附人物的地方</a:t>
            </a:r>
            <a:endParaRPr lang="en-US" altLang="zh-TW" dirty="0"/>
          </a:p>
          <a:p>
            <a:r>
              <a:rPr lang="zh-TW" altLang="en-US" dirty="0"/>
              <a:t>害怕在沒有依附人物的地方睡</a:t>
            </a:r>
            <a:endParaRPr lang="en-US" altLang="zh-TW" dirty="0"/>
          </a:p>
          <a:p>
            <a:r>
              <a:rPr lang="zh-TW" altLang="en-US" dirty="0"/>
              <a:t>發有關和依附人物分離的惡夢</a:t>
            </a:r>
            <a:endParaRPr lang="en-US" altLang="zh-TW" dirty="0"/>
          </a:p>
          <a:p>
            <a:r>
              <a:rPr lang="zh-TW" altLang="en-US" dirty="0"/>
              <a:t>預想到</a:t>
            </a:r>
            <a:r>
              <a:rPr lang="en-US" altLang="zh-TW" dirty="0"/>
              <a:t>/</a:t>
            </a:r>
            <a:r>
              <a:rPr lang="zh-TW" altLang="en-US" dirty="0"/>
              <a:t>要和依附人物分開時</a:t>
            </a:r>
            <a:r>
              <a:rPr lang="en-US" altLang="zh-TW" dirty="0"/>
              <a:t>, </a:t>
            </a:r>
            <a:r>
              <a:rPr lang="zh-TW" altLang="en-US" dirty="0"/>
              <a:t>有痛症</a:t>
            </a:r>
            <a:r>
              <a:rPr lang="en-US" altLang="zh-TW" dirty="0"/>
              <a:t>(</a:t>
            </a:r>
            <a:r>
              <a:rPr lang="zh-TW" altLang="en-US" dirty="0"/>
              <a:t>頭痛、胃痛、作嘔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徵狀持續超過</a:t>
            </a:r>
            <a:r>
              <a:rPr lang="en-US" altLang="zh-TW" dirty="0"/>
              <a:t>4</a:t>
            </a:r>
            <a:r>
              <a:rPr lang="zh-TW" altLang="en-US" dirty="0"/>
              <a:t>星期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4% prevalence rate in Children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929" y="358775"/>
            <a:ext cx="8686800" cy="838200"/>
          </a:xfrm>
        </p:spPr>
        <p:txBody>
          <a:bodyPr>
            <a:normAutofit/>
          </a:bodyPr>
          <a:lstStyle/>
          <a:p>
            <a:r>
              <a:rPr lang="en-US" altLang="zh-TW" dirty="0"/>
              <a:t>Selective </a:t>
            </a:r>
            <a:r>
              <a:rPr lang="en-US" altLang="zh-TW" dirty="0" err="1"/>
              <a:t>Mutism</a:t>
            </a:r>
            <a:r>
              <a:rPr lang="en-US" altLang="zh-TW" dirty="0"/>
              <a:t> </a:t>
            </a:r>
            <a:r>
              <a:rPr lang="zh-TW" altLang="en-US" dirty="0"/>
              <a:t>選擇性緘默症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在某些場合不能說話</a:t>
            </a:r>
            <a:r>
              <a:rPr lang="en-US" altLang="zh-TW" dirty="0"/>
              <a:t>(</a:t>
            </a:r>
            <a:r>
              <a:rPr lang="zh-TW" altLang="en-US" dirty="0"/>
              <a:t>如學校</a:t>
            </a:r>
            <a:r>
              <a:rPr lang="en-US" altLang="zh-TW" dirty="0"/>
              <a:t>), </a:t>
            </a:r>
            <a:r>
              <a:rPr lang="zh-TW" altLang="en-US" dirty="0"/>
              <a:t>但在家完全沒問題</a:t>
            </a:r>
            <a:endParaRPr lang="en-US" altLang="zh-TW" dirty="0"/>
          </a:p>
          <a:p>
            <a:r>
              <a:rPr lang="zh-TW" altLang="en-US" dirty="0"/>
              <a:t>對其構成影響 </a:t>
            </a:r>
            <a:r>
              <a:rPr lang="en-US" altLang="zh-TW" dirty="0"/>
              <a:t>(</a:t>
            </a:r>
            <a:r>
              <a:rPr lang="zh-TW" altLang="en-US" dirty="0"/>
              <a:t>如學習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維持至少一個月</a:t>
            </a:r>
            <a:r>
              <a:rPr lang="en-US" altLang="zh-TW" dirty="0"/>
              <a:t>(</a:t>
            </a:r>
            <a:r>
              <a:rPr lang="zh-TW" altLang="en-US" dirty="0"/>
              <a:t>不止是剛上學的第一個月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有關問題並不源於言語不通</a:t>
            </a:r>
            <a:endParaRPr lang="en-US" altLang="zh-TW" dirty="0"/>
          </a:p>
          <a:p>
            <a:r>
              <a:rPr lang="zh-TW" altLang="en-US" dirty="0"/>
              <a:t>始於</a:t>
            </a:r>
            <a:r>
              <a:rPr lang="en-US" altLang="zh-TW" dirty="0"/>
              <a:t>5</a:t>
            </a:r>
            <a:r>
              <a:rPr lang="zh-TW" altLang="en-US" dirty="0"/>
              <a:t>歲之前</a:t>
            </a:r>
            <a:endParaRPr lang="en-US" altLang="zh-TW" dirty="0"/>
          </a:p>
          <a:p>
            <a:r>
              <a:rPr lang="zh-TW" altLang="en-US" dirty="0"/>
              <a:t>常與社交焦慮有關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8775"/>
            <a:ext cx="8686800" cy="838200"/>
          </a:xfrm>
        </p:spPr>
        <p:txBody>
          <a:bodyPr/>
          <a:lstStyle/>
          <a:p>
            <a:r>
              <a:rPr lang="en-US" altLang="zh-TW" dirty="0"/>
              <a:t>Social Anxiety </a:t>
            </a:r>
            <a:r>
              <a:rPr lang="zh-TW" altLang="en-US" dirty="0"/>
              <a:t>社交焦慮症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在超過一個社交場合感到焦慮 </a:t>
            </a:r>
            <a:r>
              <a:rPr lang="en-US" altLang="zh-TW" dirty="0"/>
              <a:t>(</a:t>
            </a:r>
            <a:r>
              <a:rPr lang="zh-TW" altLang="en-US" dirty="0"/>
              <a:t>如食肆、和人對話、見陌生人</a:t>
            </a:r>
            <a:r>
              <a:rPr lang="en-US" altLang="zh-TW" dirty="0"/>
              <a:t>…), </a:t>
            </a:r>
            <a:r>
              <a:rPr lang="zh-TW" altLang="en-US" dirty="0"/>
              <a:t>對小孩來說</a:t>
            </a:r>
            <a:r>
              <a:rPr lang="en-US" altLang="zh-TW" dirty="0"/>
              <a:t>, </a:t>
            </a:r>
            <a:r>
              <a:rPr lang="zh-TW" altLang="en-US" dirty="0"/>
              <a:t>必須是指和同伴的場合</a:t>
            </a:r>
            <a:endParaRPr lang="en-US" altLang="zh-TW" dirty="0"/>
          </a:p>
          <a:p>
            <a:r>
              <a:rPr lang="zh-TW" altLang="en-US" dirty="0"/>
              <a:t>怕被批評、被拒絕、不小心開罪他人</a:t>
            </a:r>
            <a:endParaRPr lang="en-US" altLang="zh-TW" dirty="0"/>
          </a:p>
          <a:p>
            <a:r>
              <a:rPr lang="zh-TW" altLang="en-US" dirty="0"/>
              <a:t>孩子一般表現是哭、發脾氣、不願離開父母、呆滯</a:t>
            </a:r>
            <a:r>
              <a:rPr lang="en-US" altLang="zh-TW" dirty="0"/>
              <a:t>(freeze)</a:t>
            </a:r>
            <a:r>
              <a:rPr lang="zh-TW" altLang="en-US" dirty="0"/>
              <a:t>和不說話</a:t>
            </a:r>
            <a:endParaRPr lang="en-US" altLang="zh-TW" dirty="0"/>
          </a:p>
          <a:p>
            <a:r>
              <a:rPr lang="zh-TW" altLang="en-US" dirty="0"/>
              <a:t>孩子傾向避免這些場合</a:t>
            </a:r>
            <a:endParaRPr lang="en-US" altLang="zh-TW" dirty="0"/>
          </a:p>
          <a:p>
            <a:r>
              <a:rPr lang="zh-TW" altLang="en-US" dirty="0"/>
              <a:t>持續至少</a:t>
            </a:r>
            <a:r>
              <a:rPr lang="en-US" altLang="zh-TW" dirty="0"/>
              <a:t>6</a:t>
            </a:r>
            <a:r>
              <a:rPr lang="zh-TW" altLang="en-US" dirty="0"/>
              <a:t>個月</a:t>
            </a:r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zh-TW" altLang="en-US" dirty="0"/>
              <a:t>從何入手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協助孩子「明白」他的焦慮感</a:t>
            </a:r>
            <a:endParaRPr lang="en-US" altLang="zh-TW" dirty="0"/>
          </a:p>
          <a:p>
            <a:r>
              <a:rPr lang="zh-TW" altLang="en-US" dirty="0"/>
              <a:t>觸發點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zh-TW" altLang="en-US" dirty="0"/>
              <a:t>內心的對話</a:t>
            </a:r>
            <a:r>
              <a:rPr lang="en-US" altLang="zh-TW" dirty="0"/>
              <a:t>/</a:t>
            </a:r>
            <a:r>
              <a:rPr lang="zh-TW" altLang="en-US" dirty="0"/>
              <a:t>想法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zh-TW" altLang="en-US" dirty="0"/>
              <a:t>身體感覺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較小的孩子</a:t>
            </a:r>
            <a:r>
              <a:rPr lang="en-US" altLang="zh-TW" dirty="0"/>
              <a:t>: </a:t>
            </a:r>
            <a:r>
              <a:rPr lang="zh-TW" altLang="en-US" dirty="0"/>
              <a:t>觸發點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zh-TW" altLang="en-US" dirty="0">
                <a:sym typeface="Wingdings" pitchFamily="2" charset="2"/>
              </a:rPr>
              <a:t>身體感覺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zh-TW" altLang="en-US" dirty="0">
                <a:sym typeface="Wingdings" pitchFamily="2" charset="2"/>
              </a:rPr>
              <a:t>想法</a:t>
            </a:r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/>
          </a:bodyPr>
          <a:lstStyle/>
          <a:p>
            <a:r>
              <a:rPr lang="en-US" altLang="zh-TW" dirty="0"/>
              <a:t>Stress Inoculation Training</a:t>
            </a:r>
          </a:p>
          <a:p>
            <a:r>
              <a:rPr lang="en-US" altLang="zh-TW" dirty="0"/>
              <a:t>Understanding anxiety -&gt; Skills acquisition (Deep breathing, self-instructions)-&gt; rehearsal (imagery and in-session) -&gt; application and review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預防勝於治療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/>
              <a:t>Longitudinal study 2003</a:t>
            </a:r>
          </a:p>
          <a:p>
            <a:endParaRPr lang="en-US" altLang="zh-TW" dirty="0"/>
          </a:p>
          <a:p>
            <a:r>
              <a:rPr lang="en-US" altLang="zh-TW" dirty="0"/>
              <a:t>Mood disorders were significantly predicted by high scores on the </a:t>
            </a:r>
            <a:r>
              <a:rPr lang="en-US" altLang="zh-TW" dirty="0">
                <a:solidFill>
                  <a:srgbClr val="FF0000"/>
                </a:solidFill>
              </a:rPr>
              <a:t>anxious/depressed scale </a:t>
            </a:r>
            <a:r>
              <a:rPr lang="en-US" altLang="zh-TW" dirty="0"/>
              <a:t>and on the internalizing composite (</a:t>
            </a:r>
            <a:r>
              <a:rPr lang="en-US" altLang="zh-TW" dirty="0">
                <a:solidFill>
                  <a:srgbClr val="FF0000"/>
                </a:solidFill>
              </a:rPr>
              <a:t>withdrawn, somatic complaints, and anxious/depressed</a:t>
            </a:r>
            <a:r>
              <a:rPr lang="en-US" altLang="zh-TW" dirty="0"/>
              <a:t>). </a:t>
            </a:r>
          </a:p>
          <a:p>
            <a:r>
              <a:rPr lang="en-US" altLang="zh-TW" dirty="0"/>
              <a:t>Anxiety disorders were significantly predicted by the </a:t>
            </a:r>
            <a:r>
              <a:rPr lang="en-US" altLang="zh-TW" dirty="0">
                <a:solidFill>
                  <a:srgbClr val="FF0000"/>
                </a:solidFill>
              </a:rPr>
              <a:t>social problems scale </a:t>
            </a:r>
            <a:r>
              <a:rPr lang="en-US" altLang="zh-TW" dirty="0"/>
              <a:t>and the externalizing composite (</a:t>
            </a:r>
            <a:r>
              <a:rPr lang="en-US" altLang="zh-TW" dirty="0">
                <a:solidFill>
                  <a:srgbClr val="FF0000"/>
                </a:solidFill>
              </a:rPr>
              <a:t>delinquent behavior and aggressive behavior</a:t>
            </a:r>
            <a:r>
              <a:rPr lang="en-US" altLang="zh-TW" dirty="0"/>
              <a:t>). </a:t>
            </a:r>
          </a:p>
          <a:p>
            <a:r>
              <a:rPr lang="en-US" altLang="zh-TW" dirty="0"/>
              <a:t>Anxiety disorders predominantly started in childhood and early adolescence, whereas the incidence of mood disorders increased sharply in adolescence and young adulthood. </a:t>
            </a:r>
          </a:p>
          <a:p>
            <a:r>
              <a:rPr lang="zh-TW" altLang="en-US" dirty="0"/>
              <a:t>及早的協助可防範未來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zh-TW" altLang="en-US" dirty="0"/>
              <a:t>預防勝於治療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Childhood externalizing behavior was associated with adult depression.</a:t>
            </a:r>
          </a:p>
          <a:p>
            <a:endParaRPr lang="en-US" altLang="zh-TW" dirty="0"/>
          </a:p>
          <a:p>
            <a:r>
              <a:rPr lang="en-US" altLang="zh-TW" dirty="0"/>
              <a:t>Externalizing behavior: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 Oppositional Defiant Disorder or Conduct Disorder, </a:t>
            </a:r>
            <a:r>
              <a:rPr lang="en-US" altLang="zh-TW" dirty="0"/>
              <a:t>or disruptive behaviors like </a:t>
            </a:r>
            <a:r>
              <a:rPr lang="en-US" altLang="zh-TW" dirty="0">
                <a:solidFill>
                  <a:srgbClr val="FF0000"/>
                </a:solidFill>
              </a:rPr>
              <a:t>aggression, hostile behavior, or conduct problems.</a:t>
            </a:r>
          </a:p>
          <a:p>
            <a:pPr lvl="2"/>
            <a:r>
              <a:rPr lang="en-US" altLang="zh-TW" dirty="0">
                <a:solidFill>
                  <a:srgbClr val="FF0000"/>
                </a:solidFill>
              </a:rPr>
              <a:t>                                                                         </a:t>
            </a:r>
            <a:r>
              <a:rPr lang="en-US" altLang="zh-TW" dirty="0"/>
              <a:t>(2002, 2014)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Prevalence rate of mood disorders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Australia, 3.7% of boys and 2.1% of girls aged 6-12 years had experienced a depressive (</a:t>
            </a:r>
            <a:r>
              <a:rPr lang="zh-TW" altLang="en-US" dirty="0"/>
              <a:t>抑鬱</a:t>
            </a:r>
            <a:r>
              <a:rPr lang="en-US" altLang="zh-TW" dirty="0"/>
              <a:t>)episode in the previous 12 months. (2002, Australia)</a:t>
            </a:r>
          </a:p>
          <a:p>
            <a:endParaRPr lang="en-US" altLang="zh-TW" dirty="0"/>
          </a:p>
          <a:p>
            <a:r>
              <a:rPr lang="en-US" altLang="zh-TW" dirty="0"/>
              <a:t>The rates of diagnosis of any Anxiety disorder in children &lt; 12 years old is 2.6% - 41.2%. (2005, UK)</a:t>
            </a:r>
          </a:p>
          <a:p>
            <a:pPr lvl="1"/>
            <a:r>
              <a:rPr lang="en-US" altLang="zh-TW" dirty="0"/>
              <a:t>Separation Anxiety Disorder (</a:t>
            </a:r>
            <a:r>
              <a:rPr lang="zh-TW" altLang="en-US" dirty="0"/>
              <a:t>分離焦慮症</a:t>
            </a:r>
            <a:r>
              <a:rPr lang="en-US" altLang="zh-TW" dirty="0"/>
              <a:t>) appeared to be the most common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預防勝於治療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14 years follow up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Social Problems in girls </a:t>
            </a:r>
            <a:r>
              <a:rPr lang="en-US" altLang="zh-TW" dirty="0"/>
              <a:t>predicted later </a:t>
            </a:r>
            <a:r>
              <a:rPr lang="en-US" altLang="zh-TW" i="1" dirty="0"/>
              <a:t>DSM-IV</a:t>
            </a:r>
            <a:r>
              <a:rPr lang="en-US" altLang="zh-TW" dirty="0"/>
              <a:t> disorder. 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Rule-breaking behavior in boys </a:t>
            </a:r>
            <a:r>
              <a:rPr lang="en-US" altLang="zh-TW" dirty="0"/>
              <a:t>predicted both mood disorders and disruptive disorders in adulthood.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預防勝於治療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/>
              <a:t>1983 </a:t>
            </a:r>
            <a:r>
              <a:rPr lang="en-US" altLang="zh-TW" dirty="0">
                <a:sym typeface="Wingdings" pitchFamily="2" charset="2"/>
              </a:rPr>
              <a:t> 2007, 24 years later</a:t>
            </a:r>
          </a:p>
          <a:p>
            <a:r>
              <a:rPr lang="en-US" altLang="zh-TW" dirty="0"/>
              <a:t> </a:t>
            </a:r>
          </a:p>
          <a:p>
            <a:r>
              <a:rPr lang="en-US" altLang="zh-TW" dirty="0"/>
              <a:t>Adjusted for sex, age, and </a:t>
            </a:r>
            <a:r>
              <a:rPr lang="en-US" altLang="zh-TW" u="sng" dirty="0">
                <a:solidFill>
                  <a:schemeClr val="tx1"/>
                </a:solidFill>
                <a:hlinkClick r:id="rId2" tooltip="Learn more about Socioeconomic Status from ScienceDirect's AI-generated Topic Pages"/>
              </a:rPr>
              <a:t>socioeconomic status</a:t>
            </a:r>
            <a:r>
              <a:rPr lang="en-US" altLang="zh-TW" u="sng" dirty="0">
                <a:solidFill>
                  <a:schemeClr val="tx1"/>
                </a:solidFill>
              </a:rPr>
              <a:t> </a:t>
            </a:r>
            <a:r>
              <a:rPr lang="en-US" altLang="zh-TW" dirty="0"/>
              <a:t>in all analyses, </a:t>
            </a:r>
            <a:r>
              <a:rPr lang="en-US" altLang="zh-TW" dirty="0">
                <a:solidFill>
                  <a:srgbClr val="FF0000"/>
                </a:solidFill>
              </a:rPr>
              <a:t>childhood anxiety predicted anxiety disorders in middle adulthood.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Conduct problems </a:t>
            </a:r>
            <a:r>
              <a:rPr lang="en-US" altLang="zh-TW" dirty="0"/>
              <a:t>(i.e., cruelty to animals, lies) predicted both mood disorders and disruptive disorders 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oppositional defiant problems </a:t>
            </a:r>
            <a:r>
              <a:rPr lang="en-US" altLang="zh-TW" dirty="0"/>
              <a:t>predicted only mood disorders </a:t>
            </a:r>
          </a:p>
          <a:p>
            <a:r>
              <a:rPr lang="en-US" altLang="zh-TW" dirty="0"/>
              <a:t>Attention-deficit/hyperactivity problems </a:t>
            </a:r>
            <a:r>
              <a:rPr lang="en-US" altLang="zh-TW" dirty="0">
                <a:solidFill>
                  <a:srgbClr val="FF0000"/>
                </a:solidFill>
              </a:rPr>
              <a:t>did not </a:t>
            </a:r>
            <a:r>
              <a:rPr lang="en-US" altLang="zh-TW" dirty="0"/>
              <a:t>predict any of the </a:t>
            </a:r>
            <a:r>
              <a:rPr lang="en-US" altLang="zh-TW" i="1" dirty="0"/>
              <a:t>DSM-IV</a:t>
            </a:r>
            <a:r>
              <a:rPr lang="en-US" altLang="zh-TW" dirty="0"/>
              <a:t> disorders in adulthood</a:t>
            </a:r>
          </a:p>
          <a:p>
            <a:pPr lvl="2"/>
            <a:r>
              <a:rPr lang="en-US" altLang="zh-TW" dirty="0"/>
              <a:t>                                                                                             (2010)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96" y="332656"/>
            <a:ext cx="8686800" cy="838200"/>
          </a:xfrm>
        </p:spPr>
        <p:txBody>
          <a:bodyPr>
            <a:normAutofit/>
          </a:bodyPr>
          <a:lstStyle/>
          <a:p>
            <a:r>
              <a:rPr lang="en-US" altLang="zh-TW" dirty="0"/>
              <a:t>Oppositional Defiant Disorder</a:t>
            </a:r>
            <a:r>
              <a:rPr lang="zh-TW" altLang="en-US" dirty="0"/>
              <a:t>對抗性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96" y="1554162"/>
            <a:ext cx="8686800" cy="530383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以下病徵至少四個</a:t>
            </a:r>
            <a:r>
              <a:rPr lang="en-US" altLang="zh-TW" dirty="0"/>
              <a:t>, </a:t>
            </a:r>
            <a:r>
              <a:rPr lang="zh-TW" altLang="en-US" dirty="0"/>
              <a:t>每周出現一次</a:t>
            </a:r>
            <a:r>
              <a:rPr lang="en-US" altLang="zh-TW" dirty="0"/>
              <a:t>, </a:t>
            </a:r>
            <a:r>
              <a:rPr lang="zh-TW" altLang="en-US" dirty="0"/>
              <a:t>持續六個月</a:t>
            </a:r>
            <a:r>
              <a:rPr lang="en-US" altLang="zh-TW" dirty="0"/>
              <a:t>:</a:t>
            </a:r>
          </a:p>
          <a:p>
            <a:endParaRPr lang="en-US" altLang="zh-TW" dirty="0"/>
          </a:p>
          <a:p>
            <a:r>
              <a:rPr lang="zh-TW" altLang="en-US" dirty="0"/>
              <a:t>常發脾氣</a:t>
            </a:r>
            <a:endParaRPr lang="en-US" altLang="zh-TW" dirty="0"/>
          </a:p>
          <a:p>
            <a:r>
              <a:rPr lang="zh-TW" altLang="en-US" dirty="0"/>
              <a:t>容易覺得忟憎</a:t>
            </a:r>
            <a:endParaRPr lang="en-US" altLang="zh-TW" dirty="0"/>
          </a:p>
          <a:p>
            <a:r>
              <a:rPr lang="zh-TW" altLang="en-US" dirty="0"/>
              <a:t>容易生氣或怨恨</a:t>
            </a:r>
            <a:endParaRPr lang="en-US" altLang="zh-TW" dirty="0"/>
          </a:p>
          <a:p>
            <a:r>
              <a:rPr lang="zh-TW" altLang="en-US" dirty="0"/>
              <a:t>常和成人</a:t>
            </a:r>
            <a:r>
              <a:rPr lang="en-US" altLang="zh-TW" dirty="0"/>
              <a:t>/</a:t>
            </a:r>
            <a:r>
              <a:rPr lang="zh-TW" altLang="en-US" dirty="0"/>
              <a:t>權威人物爭執</a:t>
            </a:r>
            <a:endParaRPr lang="en-US" altLang="zh-TW" dirty="0"/>
          </a:p>
          <a:p>
            <a:r>
              <a:rPr lang="zh-TW" altLang="en-US" dirty="0"/>
              <a:t>常主動不服從要求</a:t>
            </a:r>
            <a:r>
              <a:rPr lang="en-US" altLang="zh-TW" dirty="0"/>
              <a:t>/</a:t>
            </a:r>
            <a:r>
              <a:rPr lang="zh-TW" altLang="en-US" dirty="0"/>
              <a:t>規則</a:t>
            </a:r>
            <a:endParaRPr lang="en-US" altLang="zh-TW" dirty="0"/>
          </a:p>
          <a:p>
            <a:r>
              <a:rPr lang="zh-TW" altLang="en-US" dirty="0"/>
              <a:t>常刻意干擾他人</a:t>
            </a:r>
            <a:endParaRPr lang="en-US" altLang="zh-TW" dirty="0"/>
          </a:p>
          <a:p>
            <a:r>
              <a:rPr lang="zh-TW" altLang="en-US" dirty="0"/>
              <a:t>常把自己的錯怪責他人</a:t>
            </a:r>
            <a:r>
              <a:rPr lang="en-US" altLang="zh-TW" dirty="0"/>
              <a:t>, </a:t>
            </a:r>
            <a:r>
              <a:rPr lang="zh-TW" altLang="en-US" dirty="0"/>
              <a:t>推卸責住</a:t>
            </a:r>
            <a:endParaRPr lang="en-US" altLang="zh-TW" dirty="0"/>
          </a:p>
          <a:p>
            <a:r>
              <a:rPr lang="zh-TW" altLang="en-US" dirty="0"/>
              <a:t>至少兩次表現出「恨意」「報復性行為」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56992"/>
            <a:ext cx="8686800" cy="838200"/>
          </a:xfrm>
        </p:spPr>
        <p:txBody>
          <a:bodyPr/>
          <a:lstStyle/>
          <a:p>
            <a:r>
              <a:rPr lang="zh-TW" altLang="en-US" dirty="0"/>
              <a:t>問答時間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吳崇欣</a:t>
            </a:r>
            <a:endParaRPr lang="en-US" altLang="zh-TW" dirty="0"/>
          </a:p>
          <a:p>
            <a:r>
              <a:rPr lang="en-US" altLang="zh-TW" dirty="0"/>
              <a:t>Beatrice Ng-Kessler</a:t>
            </a:r>
          </a:p>
          <a:p>
            <a:r>
              <a:rPr lang="en-US" altLang="zh-TW" dirty="0"/>
              <a:t>Registered CP and Certified Mindfulness Trainer</a:t>
            </a:r>
          </a:p>
          <a:p>
            <a:r>
              <a:rPr lang="en-US" altLang="zh-TW" dirty="0">
                <a:hlinkClick r:id="rId2"/>
              </a:rPr>
              <a:t>www.mindfully.hk</a:t>
            </a:r>
            <a:endParaRPr lang="en-US" altLang="zh-TW" dirty="0"/>
          </a:p>
          <a:p>
            <a:r>
              <a:rPr lang="en-US" altLang="zh-TW" dirty="0"/>
              <a:t>9198 7264 / 2122 9204</a:t>
            </a: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Reference: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dirty="0"/>
              <a:t>1 Shaffer D, Gould MS, Fisher P, </a:t>
            </a:r>
            <a:r>
              <a:rPr lang="en-US" altLang="zh-TW" dirty="0" err="1"/>
              <a:t>Trautman</a:t>
            </a:r>
            <a:r>
              <a:rPr lang="en-US" altLang="zh-TW" dirty="0"/>
              <a:t> P, Moreau D, </a:t>
            </a:r>
            <a:r>
              <a:rPr lang="en-US" altLang="zh-TW" dirty="0" err="1"/>
              <a:t>Kleinman</a:t>
            </a:r>
            <a:r>
              <a:rPr lang="en-US" altLang="zh-TW" dirty="0"/>
              <a:t> M, et al. Psychiatric diagnosis in child and adolescent suicide. Arch Gen Psychiatry 1996;53:339-48.</a:t>
            </a:r>
          </a:p>
          <a:p>
            <a:r>
              <a:rPr lang="en-US" altLang="zh-TW" dirty="0"/>
              <a:t> 2. </a:t>
            </a:r>
            <a:r>
              <a:rPr lang="en-US" altLang="zh-TW" dirty="0" err="1"/>
              <a:t>Birmaher</a:t>
            </a:r>
            <a:r>
              <a:rPr lang="en-US" altLang="zh-TW" dirty="0"/>
              <a:t> B, Ryan ND, Williamson DE, Brent DA, Kaufman J, Dahl RE, et al. Childhood and adolescent depression: a review of the past 10 years. Part I. J Am </a:t>
            </a:r>
            <a:r>
              <a:rPr lang="en-US" altLang="zh-TW" dirty="0" err="1"/>
              <a:t>Acad</a:t>
            </a:r>
            <a:r>
              <a:rPr lang="en-US" altLang="zh-TW" dirty="0"/>
              <a:t> Child </a:t>
            </a:r>
            <a:r>
              <a:rPr lang="en-US" altLang="zh-TW" dirty="0" err="1"/>
              <a:t>Adolesc</a:t>
            </a:r>
            <a:r>
              <a:rPr lang="en-US" altLang="zh-TW" dirty="0"/>
              <a:t> Psychiatry 1996;35:1427-39. </a:t>
            </a:r>
          </a:p>
          <a:p>
            <a:r>
              <a:rPr lang="en-US" altLang="zh-TW" dirty="0"/>
              <a:t>3. Garrison CZ, Waller JL, </a:t>
            </a:r>
            <a:r>
              <a:rPr lang="en-US" altLang="zh-TW" dirty="0" err="1"/>
              <a:t>Cuffe</a:t>
            </a:r>
            <a:r>
              <a:rPr lang="en-US" altLang="zh-TW" dirty="0"/>
              <a:t> SP, </a:t>
            </a:r>
            <a:r>
              <a:rPr lang="en-US" altLang="zh-TW" dirty="0" err="1"/>
              <a:t>McKeown</a:t>
            </a:r>
            <a:r>
              <a:rPr lang="en-US" altLang="zh-TW" dirty="0"/>
              <a:t> RE, </a:t>
            </a:r>
            <a:r>
              <a:rPr lang="en-US" altLang="zh-TW" dirty="0" err="1"/>
              <a:t>Addy</a:t>
            </a:r>
            <a:r>
              <a:rPr lang="en-US" altLang="zh-TW" dirty="0"/>
              <a:t> CL, Jackson KL. Incidence of major depressive disorder and </a:t>
            </a:r>
            <a:r>
              <a:rPr lang="en-US" altLang="zh-TW" dirty="0" err="1"/>
              <a:t>dysthymia</a:t>
            </a:r>
            <a:r>
              <a:rPr lang="en-US" altLang="zh-TW" dirty="0"/>
              <a:t> in young adolescents. J Am </a:t>
            </a:r>
            <a:r>
              <a:rPr lang="en-US" altLang="zh-TW" dirty="0" err="1"/>
              <a:t>Acad</a:t>
            </a:r>
            <a:r>
              <a:rPr lang="en-US" altLang="zh-TW" dirty="0"/>
              <a:t> Child </a:t>
            </a:r>
            <a:r>
              <a:rPr lang="en-US" altLang="zh-TW" dirty="0" err="1"/>
              <a:t>Adolesc</a:t>
            </a:r>
            <a:r>
              <a:rPr lang="en-US" altLang="zh-TW" dirty="0"/>
              <a:t> Psychiatry 1997;36:458-65. </a:t>
            </a:r>
          </a:p>
          <a:p>
            <a:r>
              <a:rPr lang="en-US" altLang="zh-TW" dirty="0"/>
              <a:t>4. </a:t>
            </a:r>
            <a:r>
              <a:rPr lang="en-US" altLang="zh-TW" dirty="0" err="1"/>
              <a:t>Angold</a:t>
            </a:r>
            <a:r>
              <a:rPr lang="en-US" altLang="zh-TW" dirty="0"/>
              <a:t> A, Costello EJ, </a:t>
            </a:r>
            <a:r>
              <a:rPr lang="en-US" altLang="zh-TW" dirty="0" err="1"/>
              <a:t>Erkanli</a:t>
            </a:r>
            <a:r>
              <a:rPr lang="en-US" altLang="zh-TW" dirty="0"/>
              <a:t> A, </a:t>
            </a:r>
            <a:r>
              <a:rPr lang="en-US" altLang="zh-TW" dirty="0" err="1"/>
              <a:t>Worthman</a:t>
            </a:r>
            <a:r>
              <a:rPr lang="en-US" altLang="zh-TW" dirty="0"/>
              <a:t> CM. Pubertal changes in hormone levels and depression in girls. </a:t>
            </a:r>
            <a:r>
              <a:rPr lang="en-US" altLang="zh-TW" dirty="0" err="1"/>
              <a:t>Psychol</a:t>
            </a:r>
            <a:r>
              <a:rPr lang="en-US" altLang="zh-TW" dirty="0"/>
              <a:t> Med 1999;29:1043-53. </a:t>
            </a:r>
          </a:p>
          <a:p>
            <a:r>
              <a:rPr lang="en-US" altLang="zh-TW" dirty="0"/>
              <a:t>5. Pine DS, Cohen E, Cohen P, Brook J. Adolescent depressive symptoms as predictors of adult depression: moodiness or mood disorder? Am J Psychiatry 1999;156:133-5. </a:t>
            </a:r>
          </a:p>
          <a:p>
            <a:r>
              <a:rPr lang="en-US" altLang="zh-TW" dirty="0"/>
              <a:t>6. Pine DS, Cohen P, Gurley D, Brook J, Ma Y. The risk for early-adulthood anxiety and depressive disorders in adolescents with anxiety and depressive disorders. Arch Gen Psychiatry 1998;55:56-64..</a:t>
            </a:r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45224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/>
              <a:t>7. </a:t>
            </a:r>
            <a:r>
              <a:rPr lang="en-US" altLang="zh-TW" dirty="0" err="1"/>
              <a:t>Kann</a:t>
            </a:r>
            <a:r>
              <a:rPr lang="en-US" altLang="zh-TW" dirty="0"/>
              <a:t> L, </a:t>
            </a:r>
            <a:r>
              <a:rPr lang="en-US" altLang="zh-TW" dirty="0" err="1"/>
              <a:t>Kinchen</a:t>
            </a:r>
            <a:r>
              <a:rPr lang="en-US" altLang="zh-TW" dirty="0"/>
              <a:t> SA, Williams BI, Ross JG, Lowry R, </a:t>
            </a:r>
            <a:r>
              <a:rPr lang="en-US" altLang="zh-TW" dirty="0" err="1"/>
              <a:t>Grunbaum</a:t>
            </a:r>
            <a:r>
              <a:rPr lang="en-US" altLang="zh-TW" dirty="0"/>
              <a:t> JA, et al. Youth Risk Behavior Surveillance—United States, 1999. State and local YRBSS Coordinators. J </a:t>
            </a:r>
            <a:r>
              <a:rPr lang="en-US" altLang="zh-TW" dirty="0" err="1"/>
              <a:t>Sch</a:t>
            </a:r>
            <a:r>
              <a:rPr lang="en-US" altLang="zh-TW" dirty="0"/>
              <a:t> Health 2000;70:271-85.</a:t>
            </a:r>
          </a:p>
          <a:p>
            <a:r>
              <a:rPr lang="en-US" altLang="zh-TW" dirty="0"/>
              <a:t>8. Brent DA. Assessment and treatment of the youthful suicidal patient. Ann N Y </a:t>
            </a:r>
            <a:r>
              <a:rPr lang="en-US" altLang="zh-TW" dirty="0" err="1"/>
              <a:t>Acad</a:t>
            </a:r>
            <a:r>
              <a:rPr lang="en-US" altLang="zh-TW" dirty="0"/>
              <a:t> </a:t>
            </a:r>
            <a:r>
              <a:rPr lang="en-US" altLang="zh-TW" dirty="0" err="1"/>
              <a:t>Sci</a:t>
            </a:r>
            <a:r>
              <a:rPr lang="en-US" altLang="zh-TW" dirty="0"/>
              <a:t> 2001;932:106-28. </a:t>
            </a:r>
          </a:p>
          <a:p>
            <a:r>
              <a:rPr lang="en-US" altLang="zh-TW" dirty="0"/>
              <a:t>9. National Institute of Mental Health. Blueprint for change: research on child and adolescent mental health. Bethesda, Md.: National Advisory Mental Health Council’s Workgroup on Child and Adolescent Mental Health Intervention, Prevention, and Deployment, 2001. Accessed September 21, 2006, at: http://www.nimh.nih.gov/publicat/nimhblue print.pdf. </a:t>
            </a:r>
          </a:p>
          <a:p>
            <a:r>
              <a:rPr lang="en-US" altLang="zh-TW" dirty="0"/>
              <a:t>10. National Institute of Mental Health. Depression in children and adolescents: a fact sheet for physicians. Bethesda, Md.: National Institute of Mental Health. Accessed September 21, 2006, at: http://www.mentalhealth-matters.com/articles/article.php?artID=320. </a:t>
            </a:r>
            <a:endParaRPr lang="zh-TW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/>
              <a:t>11. Hariri AR, </a:t>
            </a:r>
            <a:r>
              <a:rPr lang="en-US" altLang="zh-TW" dirty="0" err="1"/>
              <a:t>Mattay</a:t>
            </a:r>
            <a:r>
              <a:rPr lang="en-US" altLang="zh-TW" dirty="0"/>
              <a:t> VS, </a:t>
            </a:r>
            <a:r>
              <a:rPr lang="en-US" altLang="zh-TW" dirty="0" err="1"/>
              <a:t>Tessitore</a:t>
            </a:r>
            <a:r>
              <a:rPr lang="en-US" altLang="zh-TW" dirty="0"/>
              <a:t> A, </a:t>
            </a:r>
            <a:r>
              <a:rPr lang="en-US" altLang="zh-TW" dirty="0" err="1"/>
              <a:t>Kolachana</a:t>
            </a:r>
            <a:r>
              <a:rPr lang="en-US" altLang="zh-TW" dirty="0"/>
              <a:t> B, </a:t>
            </a:r>
            <a:r>
              <a:rPr lang="en-US" altLang="zh-TW" dirty="0" err="1"/>
              <a:t>Fera</a:t>
            </a:r>
            <a:r>
              <a:rPr lang="en-US" altLang="zh-TW" dirty="0"/>
              <a:t> F, Goldman D, et al. Serotonin transporter genetic variation and the response of the human </a:t>
            </a:r>
            <a:r>
              <a:rPr lang="en-US" altLang="zh-TW" dirty="0" err="1"/>
              <a:t>amygdala</a:t>
            </a:r>
            <a:r>
              <a:rPr lang="en-US" altLang="zh-TW" dirty="0"/>
              <a:t>. Science 2002;297:400-3. </a:t>
            </a:r>
          </a:p>
          <a:p>
            <a:r>
              <a:rPr lang="en-US" altLang="zh-TW" dirty="0"/>
              <a:t>12. Warner V, </a:t>
            </a:r>
            <a:r>
              <a:rPr lang="en-US" altLang="zh-TW" dirty="0" err="1"/>
              <a:t>Weissman</a:t>
            </a:r>
            <a:r>
              <a:rPr lang="en-US" altLang="zh-TW" dirty="0"/>
              <a:t> MM, </a:t>
            </a:r>
            <a:r>
              <a:rPr lang="en-US" altLang="zh-TW" dirty="0" err="1"/>
              <a:t>Mufson</a:t>
            </a:r>
            <a:r>
              <a:rPr lang="en-US" altLang="zh-TW" dirty="0"/>
              <a:t> L, </a:t>
            </a:r>
            <a:r>
              <a:rPr lang="en-US" altLang="zh-TW" dirty="0" err="1"/>
              <a:t>Wickramaratne</a:t>
            </a:r>
            <a:r>
              <a:rPr lang="en-US" altLang="zh-TW" dirty="0"/>
              <a:t> PJ. Grandparents, parents, and grandchildren at high risk for depression: a three-generation study. J Am </a:t>
            </a:r>
            <a:r>
              <a:rPr lang="en-US" altLang="zh-TW" dirty="0" err="1"/>
              <a:t>Acad</a:t>
            </a:r>
            <a:r>
              <a:rPr lang="en-US" altLang="zh-TW" dirty="0"/>
              <a:t> Child </a:t>
            </a:r>
            <a:r>
              <a:rPr lang="en-US" altLang="zh-TW" dirty="0" err="1"/>
              <a:t>Adolesc</a:t>
            </a:r>
            <a:r>
              <a:rPr lang="en-US" altLang="zh-TW" dirty="0"/>
              <a:t> Psychiatry 1999;38:289-96. </a:t>
            </a:r>
          </a:p>
          <a:p>
            <a:r>
              <a:rPr lang="en-US" altLang="zh-TW" dirty="0"/>
              <a:t>13. </a:t>
            </a:r>
            <a:r>
              <a:rPr lang="en-US" altLang="zh-TW" dirty="0" err="1"/>
              <a:t>Wysowski</a:t>
            </a:r>
            <a:r>
              <a:rPr lang="en-US" altLang="zh-TW" dirty="0"/>
              <a:t> DK, Pitts M, </a:t>
            </a:r>
            <a:r>
              <a:rPr lang="en-US" altLang="zh-TW" dirty="0" err="1"/>
              <a:t>Beitz</a:t>
            </a:r>
            <a:r>
              <a:rPr lang="en-US" altLang="zh-TW" dirty="0"/>
              <a:t> J. An analysis of reports of depression and suicide in patients treated with </a:t>
            </a:r>
            <a:r>
              <a:rPr lang="en-US" altLang="zh-TW" dirty="0" err="1"/>
              <a:t>isotretinoin</a:t>
            </a:r>
            <a:r>
              <a:rPr lang="en-US" altLang="zh-TW" dirty="0"/>
              <a:t>. J Am </a:t>
            </a:r>
            <a:r>
              <a:rPr lang="en-US" altLang="zh-TW" dirty="0" err="1"/>
              <a:t>Acad</a:t>
            </a:r>
            <a:r>
              <a:rPr lang="en-US" altLang="zh-TW" dirty="0"/>
              <a:t> </a:t>
            </a:r>
            <a:r>
              <a:rPr lang="en-US" altLang="zh-TW" dirty="0" err="1"/>
              <a:t>Dermatol</a:t>
            </a:r>
            <a:r>
              <a:rPr lang="en-US" altLang="zh-TW" dirty="0"/>
              <a:t> 2001;45:515-9. </a:t>
            </a:r>
          </a:p>
          <a:p>
            <a:r>
              <a:rPr lang="en-US" altLang="zh-TW" dirty="0"/>
              <a:t>14. Pine DS, Cohen P, Brook J. Adolescent fears as predictors of depression. </a:t>
            </a:r>
            <a:r>
              <a:rPr lang="en-US" altLang="zh-TW" dirty="0" err="1"/>
              <a:t>Biol</a:t>
            </a:r>
            <a:r>
              <a:rPr lang="en-US" altLang="zh-TW" dirty="0"/>
              <a:t> Psychiatry 2001;50;721-4. </a:t>
            </a:r>
          </a:p>
          <a:p>
            <a:r>
              <a:rPr lang="en-US" altLang="zh-TW" dirty="0"/>
              <a:t>15. </a:t>
            </a:r>
            <a:r>
              <a:rPr lang="en-US" altLang="zh-TW" dirty="0" err="1"/>
              <a:t>Angold</a:t>
            </a:r>
            <a:r>
              <a:rPr lang="en-US" altLang="zh-TW" dirty="0"/>
              <a:t> A, Costello EJ, </a:t>
            </a:r>
            <a:r>
              <a:rPr lang="en-US" altLang="zh-TW" dirty="0" err="1"/>
              <a:t>Erkanli</a:t>
            </a:r>
            <a:r>
              <a:rPr lang="en-US" altLang="zh-TW" dirty="0"/>
              <a:t> A. </a:t>
            </a:r>
            <a:r>
              <a:rPr lang="en-US" altLang="zh-TW" dirty="0" err="1"/>
              <a:t>Comorbidity</a:t>
            </a:r>
            <a:r>
              <a:rPr lang="en-US" altLang="zh-TW" dirty="0"/>
              <a:t>. J Child </a:t>
            </a:r>
            <a:r>
              <a:rPr lang="en-US" altLang="zh-TW" dirty="0" err="1"/>
              <a:t>Psychol</a:t>
            </a:r>
            <a:r>
              <a:rPr lang="en-US" altLang="zh-TW" dirty="0"/>
              <a:t> Psychiatry 1999;40:57-87</a:t>
            </a:r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/>
              <a:t>16 Kovacs M, </a:t>
            </a:r>
            <a:r>
              <a:rPr lang="en-US" altLang="zh-TW" dirty="0" err="1"/>
              <a:t>Akiskal</a:t>
            </a:r>
            <a:r>
              <a:rPr lang="en-US" altLang="zh-TW" dirty="0"/>
              <a:t> HS, </a:t>
            </a:r>
            <a:r>
              <a:rPr lang="en-US" altLang="zh-TW" dirty="0" err="1"/>
              <a:t>Gatsonis</a:t>
            </a:r>
            <a:r>
              <a:rPr lang="en-US" altLang="zh-TW" dirty="0"/>
              <a:t> C, </a:t>
            </a:r>
            <a:r>
              <a:rPr lang="en-US" altLang="zh-TW" dirty="0" err="1"/>
              <a:t>Parrone</a:t>
            </a:r>
            <a:r>
              <a:rPr lang="en-US" altLang="zh-TW" dirty="0"/>
              <a:t> PL. Childhood-onset </a:t>
            </a:r>
            <a:r>
              <a:rPr lang="en-US" altLang="zh-TW" dirty="0" err="1"/>
              <a:t>dysthymic</a:t>
            </a:r>
            <a:r>
              <a:rPr lang="en-US" altLang="zh-TW" dirty="0"/>
              <a:t> disorder. Clinical features and prospective naturalistic outcome. Arch Gen Psychiatry 1994;51:365-74.</a:t>
            </a:r>
          </a:p>
          <a:p>
            <a:r>
              <a:rPr lang="en-US" altLang="zh-TW" dirty="0"/>
              <a:t>17 Gould MS, Fisher P, </a:t>
            </a:r>
            <a:r>
              <a:rPr lang="en-US" altLang="zh-TW" dirty="0" err="1"/>
              <a:t>Parides</a:t>
            </a:r>
            <a:r>
              <a:rPr lang="en-US" altLang="zh-TW" dirty="0"/>
              <a:t> M, Flory M, Shaffer D. Psychosocial risk factors of child and adolescent completed suicide. Arch Gen Psychiatry 1996;53:1155-62.</a:t>
            </a:r>
          </a:p>
          <a:p>
            <a:r>
              <a:rPr lang="en-US" altLang="zh-TW" dirty="0"/>
              <a:t>18 Bhatia &amp; Bhatia, Childhood and Adolescent Depression. Am </a:t>
            </a:r>
            <a:r>
              <a:rPr lang="en-US" altLang="zh-TW" dirty="0" err="1"/>
              <a:t>Fam</a:t>
            </a:r>
            <a:r>
              <a:rPr lang="en-US" altLang="zh-TW" dirty="0"/>
              <a:t> Physician 2007;75:73-80, 83-4.</a:t>
            </a:r>
          </a:p>
          <a:p>
            <a:r>
              <a:rPr lang="en-US" altLang="zh-TW" dirty="0"/>
              <a:t>19  </a:t>
            </a:r>
            <a:r>
              <a:rPr lang="en-US" altLang="zh-TW" dirty="0" err="1"/>
              <a:t>Roza</a:t>
            </a:r>
            <a:r>
              <a:rPr lang="en-US" altLang="zh-TW" dirty="0"/>
              <a:t> et al. (2003). Stable Prediction of Mood and Anxiety Disorders Based on Behavioral and Emotional Problems in Childhood: A 14-Year Follow-Up During Childhood, Adolescence, and Young Adulthood. </a:t>
            </a:r>
            <a:r>
              <a:rPr lang="en-US" altLang="zh-TW" dirty="0">
                <a:hlinkClick r:id="rId2"/>
              </a:rPr>
              <a:t>https://doi.org/10.1176/appi.ajp.160.12.2116</a:t>
            </a: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700" dirty="0"/>
              <a:t>20. Reef et al. (2010). Children's Problems Predict Adults' DSM-IV Disorders Across 24 Years. </a:t>
            </a:r>
            <a:r>
              <a:rPr lang="fr-FR" altLang="zh-TW" sz="2700" dirty="0">
                <a:hlinkClick r:id="rId2" tooltip="Go to Journal of the American Academy of Child &amp; Adolescent Psychiatry on ScienceDirect"/>
              </a:rPr>
              <a:t>Adolescent </a:t>
            </a:r>
            <a:r>
              <a:rPr lang="fr-FR" altLang="zh-TW" sz="2700" dirty="0" err="1">
                <a:hlinkClick r:id="rId2" tooltip="Go to Journal of the American Academy of Child &amp; Adolescent Psychiatry on ScienceDirect"/>
              </a:rPr>
              <a:t>Psychiatry</a:t>
            </a:r>
            <a:r>
              <a:rPr lang="fr-FR" altLang="zh-TW" sz="2700" dirty="0"/>
              <a:t>. </a:t>
            </a:r>
            <a:r>
              <a:rPr lang="fr-FR" altLang="zh-TW" sz="2700" dirty="0">
                <a:hlinkClick r:id="rId3" tooltip="Go to table of contents for this volume/issue"/>
              </a:rPr>
              <a:t>49, 11</a:t>
            </a:r>
            <a:r>
              <a:rPr lang="fr-FR" altLang="zh-TW" sz="2700" dirty="0"/>
              <a:t>, p. 1117-1124</a:t>
            </a:r>
          </a:p>
          <a:p>
            <a:r>
              <a:rPr lang="fr-FR" altLang="zh-TW" sz="2700" dirty="0"/>
              <a:t>21 </a:t>
            </a:r>
            <a:r>
              <a:rPr lang="fr-FR" altLang="zh-TW" sz="2700" dirty="0" err="1"/>
              <a:t>Hofstra</a:t>
            </a:r>
            <a:r>
              <a:rPr lang="fr-FR" altLang="zh-TW" sz="2700" dirty="0"/>
              <a:t> et al. (2002). </a:t>
            </a:r>
            <a:r>
              <a:rPr lang="en-US" altLang="zh-TW" sz="2700" dirty="0"/>
              <a:t>Child and Adolescent Problems Predict DSM-IV Disorders in Adulthood: A 14-Year Follow-up of a Dutch Epidemiological Sample. </a:t>
            </a:r>
            <a:r>
              <a:rPr lang="en-US" altLang="zh-TW" sz="2700" dirty="0">
                <a:hlinkClick r:id="rId2" tooltip="Go to Journal of the American Academy of Child &amp; Adolescent Psychiatry on ScienceDirect"/>
              </a:rPr>
              <a:t>Journal of the American Academy of Child &amp; Adolescent Psychiatry</a:t>
            </a:r>
            <a:r>
              <a:rPr lang="en-US" altLang="zh-TW" sz="2700" dirty="0"/>
              <a:t>. </a:t>
            </a:r>
            <a:r>
              <a:rPr lang="en-US" altLang="zh-TW" sz="2700" dirty="0">
                <a:hlinkClick r:id="rId4" tooltip="Go to table of contents for this volume/issue"/>
              </a:rPr>
              <a:t>41, I2</a:t>
            </a:r>
            <a:r>
              <a:rPr lang="en-US" altLang="zh-TW" sz="2700" dirty="0"/>
              <a:t>, p. 182-189</a:t>
            </a:r>
          </a:p>
          <a:p>
            <a:endParaRPr lang="fr-FR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TW" altLang="en-US" dirty="0"/>
              <a:t>抑鬱症</a:t>
            </a:r>
            <a:r>
              <a:rPr lang="en-US" altLang="zh-TW" dirty="0"/>
              <a:t>Depression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26" y="1052736"/>
            <a:ext cx="8229600" cy="5877272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/>
              <a:t>抑鬱症自評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小組討論</a:t>
            </a:r>
            <a:r>
              <a:rPr lang="en-US" altLang="zh-TW" dirty="0"/>
              <a:t>: </a:t>
            </a:r>
            <a:r>
              <a:rPr lang="zh-TW" altLang="en-US" dirty="0"/>
              <a:t>這些徵狀會如何在孩子身上出現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r>
              <a:rPr lang="en-US" altLang="zh-TW" dirty="0"/>
              <a:t>1) </a:t>
            </a:r>
            <a:r>
              <a:rPr lang="zh-TW" altLang="en-US" dirty="0"/>
              <a:t>表現安靜、難過、易怒</a:t>
            </a:r>
            <a:endParaRPr lang="en-US" altLang="zh-TW" dirty="0"/>
          </a:p>
          <a:p>
            <a:r>
              <a:rPr lang="en-US" altLang="zh-TW" dirty="0"/>
              <a:t>2) </a:t>
            </a:r>
            <a:r>
              <a:rPr lang="zh-TW" altLang="en-US" dirty="0"/>
              <a:t>對原本喜歡做的事都提不起勁</a:t>
            </a:r>
            <a:r>
              <a:rPr lang="en-US" altLang="zh-TW" dirty="0"/>
              <a:t>, </a:t>
            </a:r>
            <a:r>
              <a:rPr lang="zh-TW" altLang="en-US" dirty="0"/>
              <a:t>如當同學跟他們接近時他們會走開</a:t>
            </a:r>
            <a:r>
              <a:rPr lang="en-US" altLang="zh-TW" dirty="0"/>
              <a:t>…</a:t>
            </a:r>
            <a:r>
              <a:rPr lang="zh-TW" altLang="en-US" dirty="0"/>
              <a:t>拒絕和人溝通</a:t>
            </a:r>
            <a:endParaRPr lang="en-US" altLang="zh-TW" dirty="0"/>
          </a:p>
          <a:p>
            <a:r>
              <a:rPr lang="en-US" altLang="zh-TW" dirty="0"/>
              <a:t>3) </a:t>
            </a:r>
            <a:r>
              <a:rPr lang="zh-TW" altLang="en-US" dirty="0"/>
              <a:t>經常質怪自己 </a:t>
            </a:r>
            <a:r>
              <a:rPr lang="en-US" altLang="zh-TW" dirty="0"/>
              <a:t>(</a:t>
            </a:r>
            <a:r>
              <a:rPr lang="zh-TW" altLang="en-US" dirty="0"/>
              <a:t>我真笨</a:t>
            </a:r>
            <a:r>
              <a:rPr lang="en-US" altLang="zh-TW" dirty="0"/>
              <a:t>), </a:t>
            </a:r>
            <a:r>
              <a:rPr lang="zh-TW" altLang="en-US" dirty="0"/>
              <a:t>悲觀</a:t>
            </a:r>
            <a:r>
              <a:rPr lang="en-US" altLang="zh-TW" dirty="0"/>
              <a:t>, </a:t>
            </a:r>
            <a:r>
              <a:rPr lang="zh-TW" altLang="en-US" dirty="0"/>
              <a:t>對未來沒希望</a:t>
            </a:r>
            <a:endParaRPr lang="en-US" altLang="zh-TW" dirty="0"/>
          </a:p>
          <a:p>
            <a:r>
              <a:rPr lang="en-US" altLang="zh-TW" dirty="0"/>
              <a:t>4) </a:t>
            </a:r>
            <a:r>
              <a:rPr lang="zh-TW" altLang="en-US" dirty="0"/>
              <a:t>難下決定</a:t>
            </a:r>
            <a:endParaRPr lang="en-US" altLang="zh-TW" dirty="0"/>
          </a:p>
          <a:p>
            <a:r>
              <a:rPr lang="en-US" altLang="zh-TW" dirty="0"/>
              <a:t>5) </a:t>
            </a:r>
            <a:r>
              <a:rPr lang="zh-TW" altLang="en-US" dirty="0"/>
              <a:t>難以集中精神 </a:t>
            </a:r>
            <a:r>
              <a:rPr lang="en-US" altLang="zh-TW" dirty="0"/>
              <a:t>(</a:t>
            </a:r>
            <a:r>
              <a:rPr lang="zh-TW" altLang="en-US" dirty="0"/>
              <a:t>成績下滑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6) </a:t>
            </a:r>
            <a:r>
              <a:rPr lang="zh-TW" altLang="en-US" dirty="0"/>
              <a:t>沒神氣、沒精打采</a:t>
            </a:r>
            <a:r>
              <a:rPr lang="en-US" altLang="zh-TW" dirty="0"/>
              <a:t>, </a:t>
            </a:r>
            <a:r>
              <a:rPr lang="zh-TW" altLang="en-US" dirty="0"/>
              <a:t>如沒興趣和同學玩</a:t>
            </a:r>
            <a:r>
              <a:rPr lang="en-US" altLang="zh-TW" dirty="0"/>
              <a:t>, </a:t>
            </a:r>
            <a:r>
              <a:rPr lang="zh-TW" altLang="en-US" dirty="0"/>
              <a:t>、缺課</a:t>
            </a:r>
            <a:endParaRPr lang="en-US" altLang="zh-TW" dirty="0"/>
          </a:p>
          <a:p>
            <a:r>
              <a:rPr lang="en-US" altLang="zh-TW" dirty="0"/>
              <a:t>7) </a:t>
            </a:r>
            <a:r>
              <a:rPr lang="zh-TW" altLang="en-US" dirty="0"/>
              <a:t>頭痛、胃痛</a:t>
            </a:r>
            <a:endParaRPr lang="en-US" altLang="zh-TW" dirty="0"/>
          </a:p>
          <a:p>
            <a:r>
              <a:rPr lang="en-US" altLang="zh-TW" dirty="0"/>
              <a:t>8) </a:t>
            </a:r>
            <a:r>
              <a:rPr lang="zh-TW" altLang="en-US" dirty="0"/>
              <a:t>食慾不振或多吃 </a:t>
            </a:r>
            <a:r>
              <a:rPr lang="en-US" altLang="zh-TW" dirty="0"/>
              <a:t>(</a:t>
            </a:r>
            <a:r>
              <a:rPr lang="zh-TW" altLang="en-US" dirty="0"/>
              <a:t>體重沒增長 </a:t>
            </a:r>
            <a:r>
              <a:rPr lang="en-US" altLang="zh-TW" dirty="0"/>
              <a:t>/ </a:t>
            </a:r>
            <a:r>
              <a:rPr lang="zh-TW" altLang="en-US" dirty="0"/>
              <a:t>大增</a:t>
            </a:r>
            <a:r>
              <a:rPr lang="en-US" altLang="zh-TW" dirty="0"/>
              <a:t>)</a:t>
            </a:r>
          </a:p>
          <a:p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zh-TW" altLang="en-US" dirty="0"/>
              <a:t>注意</a:t>
            </a:r>
            <a:r>
              <a:rPr lang="en-US" altLang="zh-TW" dirty="0"/>
              <a:t>!!!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/>
              <a:t>孩子不懂直接回答一些問題</a:t>
            </a:r>
            <a:r>
              <a:rPr lang="en-US" altLang="zh-TW" dirty="0"/>
              <a:t>: </a:t>
            </a:r>
            <a:r>
              <a:rPr lang="zh-TW" altLang="en-US" dirty="0"/>
              <a:t>「例如</a:t>
            </a:r>
            <a:r>
              <a:rPr lang="en-US" altLang="zh-TW" dirty="0"/>
              <a:t>, </a:t>
            </a:r>
            <a:r>
              <a:rPr lang="zh-TW" altLang="en-US" dirty="0"/>
              <a:t>你最近心情怎樣</a:t>
            </a:r>
            <a:r>
              <a:rPr lang="en-US" altLang="zh-TW" dirty="0"/>
              <a:t>?</a:t>
            </a:r>
            <a:r>
              <a:rPr lang="zh-TW" altLang="en-US" dirty="0"/>
              <a:t>」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孩子的談話重點可以經常改變。今天他願意談的事和昨天可以很不同</a:t>
            </a:r>
            <a:r>
              <a:rPr lang="en-US" altLang="zh-TW" dirty="0"/>
              <a:t>, </a:t>
            </a:r>
            <a:r>
              <a:rPr lang="zh-TW" altLang="en-US" dirty="0"/>
              <a:t>所以有時他們看來「很快又無事</a:t>
            </a:r>
            <a:r>
              <a:rPr lang="en-US" altLang="zh-TW" dirty="0"/>
              <a:t>….</a:t>
            </a:r>
            <a:r>
              <a:rPr lang="zh-TW" altLang="en-US" dirty="0"/>
              <a:t>」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孩子的心情很容易被環境所影響 </a:t>
            </a:r>
            <a:r>
              <a:rPr lang="en-US" altLang="zh-TW" dirty="0"/>
              <a:t>: </a:t>
            </a:r>
          </a:p>
          <a:p>
            <a:r>
              <a:rPr lang="zh-TW" altLang="en-US" dirty="0"/>
              <a:t>小息他跟好朋友玩時 </a:t>
            </a:r>
            <a:r>
              <a:rPr lang="en-US" altLang="zh-TW" dirty="0"/>
              <a:t>VS </a:t>
            </a:r>
            <a:r>
              <a:rPr lang="zh-TW" altLang="en-US" dirty="0"/>
              <a:t>剛回到學校時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他們對自己的看法很重要</a:t>
            </a:r>
            <a:r>
              <a:rPr lang="en-US" altLang="zh-TW" dirty="0"/>
              <a:t>! </a:t>
            </a:r>
            <a:r>
              <a:rPr lang="zh-TW" altLang="en-US" dirty="0"/>
              <a:t>一般都是很「具體的」</a:t>
            </a:r>
            <a:endParaRPr lang="en-US" altLang="zh-TW" dirty="0"/>
          </a:p>
          <a:p>
            <a:r>
              <a:rPr lang="zh-TW" altLang="en-US" dirty="0"/>
              <a:t>我很肥、我很蠢</a:t>
            </a:r>
            <a:r>
              <a:rPr lang="en-US" altLang="zh-TW" dirty="0"/>
              <a:t>….</a:t>
            </a:r>
            <a:r>
              <a:rPr lang="zh-TW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zh-TW" altLang="en-US" dirty="0"/>
              <a:t>高風險群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013807"/>
            <a:ext cx="8856984" cy="5832648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zh-TW" altLang="en-US" sz="2400" dirty="0"/>
              <a:t>長期病患</a:t>
            </a:r>
            <a:r>
              <a:rPr lang="en-US" altLang="zh-TW" sz="2400" dirty="0"/>
              <a:t>: </a:t>
            </a:r>
          </a:p>
          <a:p>
            <a:pPr lvl="1"/>
            <a:r>
              <a:rPr lang="zh-TW" altLang="en-US" sz="2400" dirty="0"/>
              <a:t>糖尿病、癌症</a:t>
            </a:r>
            <a:r>
              <a:rPr lang="en-US" altLang="zh-TW" sz="2400" dirty="0"/>
              <a:t>…</a:t>
            </a:r>
          </a:p>
          <a:p>
            <a:pPr lvl="1"/>
            <a:r>
              <a:rPr lang="zh-TW" altLang="en-US" sz="2400" dirty="0"/>
              <a:t>專注力不足</a:t>
            </a:r>
            <a:r>
              <a:rPr lang="en-US" altLang="zh-TW" sz="2400" dirty="0"/>
              <a:t>/</a:t>
            </a:r>
            <a:r>
              <a:rPr lang="zh-TW" altLang="en-US" sz="2400" dirty="0"/>
              <a:t>過度活躍</a:t>
            </a:r>
            <a:endParaRPr lang="en-US" altLang="zh-TW" sz="2400" dirty="0"/>
          </a:p>
          <a:p>
            <a:pPr lvl="1"/>
            <a:r>
              <a:rPr lang="zh-TW" altLang="en-US" sz="2400" dirty="0"/>
              <a:t>學習障礙</a:t>
            </a:r>
            <a:endParaRPr lang="en-US" altLang="zh-TW" sz="2400" dirty="0"/>
          </a:p>
          <a:p>
            <a:r>
              <a:rPr lang="zh-TW" altLang="en-US" sz="2400" dirty="0"/>
              <a:t>家庭背景</a:t>
            </a:r>
            <a:r>
              <a:rPr lang="en-US" altLang="zh-TW" sz="2400" dirty="0"/>
              <a:t>:</a:t>
            </a:r>
          </a:p>
          <a:p>
            <a:pPr lvl="1"/>
            <a:r>
              <a:rPr lang="zh-TW" altLang="en-US" sz="2400" dirty="0"/>
              <a:t>家族病史</a:t>
            </a:r>
            <a:r>
              <a:rPr lang="en-US" altLang="zh-TW" sz="2400" dirty="0"/>
              <a:t>, </a:t>
            </a:r>
            <a:r>
              <a:rPr lang="zh-TW" altLang="en-US" sz="2400" dirty="0"/>
              <a:t>如父或母抑鬱 </a:t>
            </a:r>
            <a:endParaRPr lang="en-US" altLang="zh-TW" sz="2400" dirty="0"/>
          </a:p>
          <a:p>
            <a:pPr lvl="1"/>
            <a:r>
              <a:rPr lang="zh-TW" altLang="en-US" sz="2400" dirty="0"/>
              <a:t>被虐待或被忽視 </a:t>
            </a:r>
            <a:r>
              <a:rPr lang="en-US" altLang="zh-TW" sz="2400" dirty="0"/>
              <a:t>(</a:t>
            </a:r>
            <a:r>
              <a:rPr lang="zh-TW" altLang="en-US" sz="2400" dirty="0"/>
              <a:t>家人或朋友</a:t>
            </a:r>
            <a:r>
              <a:rPr lang="en-US" altLang="zh-TW" sz="2400" dirty="0"/>
              <a:t>)</a:t>
            </a:r>
          </a:p>
          <a:p>
            <a:pPr lvl="1"/>
            <a:r>
              <a:rPr lang="zh-TW" altLang="en-US" sz="2400" dirty="0"/>
              <a:t>大壓力事件</a:t>
            </a:r>
            <a:r>
              <a:rPr lang="en-US" altLang="zh-TW" sz="2400" dirty="0"/>
              <a:t>: </a:t>
            </a:r>
            <a:r>
              <a:rPr lang="zh-TW" altLang="en-US" sz="2400" dirty="0"/>
              <a:t>如父母離異</a:t>
            </a:r>
            <a:r>
              <a:rPr lang="en-US" altLang="zh-TW" sz="2400" dirty="0"/>
              <a:t>(</a:t>
            </a:r>
            <a:r>
              <a:rPr lang="zh-TW" altLang="en-US" sz="2400" dirty="0"/>
              <a:t>三個月後持續</a:t>
            </a:r>
            <a:r>
              <a:rPr lang="en-US" altLang="zh-TW" sz="2400" dirty="0"/>
              <a:t>)</a:t>
            </a:r>
            <a:r>
              <a:rPr lang="zh-TW" altLang="en-US" sz="2400" dirty="0"/>
              <a:t>、死亡 </a:t>
            </a:r>
            <a:r>
              <a:rPr lang="en-US" altLang="zh-TW" sz="2400" dirty="0"/>
              <a:t>(</a:t>
            </a:r>
            <a:r>
              <a:rPr lang="zh-TW" altLang="en-US" sz="2400" dirty="0"/>
              <a:t>半年後持續</a:t>
            </a:r>
            <a:r>
              <a:rPr lang="en-US" altLang="zh-TW" sz="2400" dirty="0"/>
              <a:t>)</a:t>
            </a:r>
            <a:r>
              <a:rPr lang="zh-TW" altLang="en-US" sz="2400" dirty="0"/>
              <a:t> </a:t>
            </a:r>
            <a:endParaRPr lang="en-US" altLang="zh-TW" sz="2400" dirty="0"/>
          </a:p>
          <a:p>
            <a:pPr lvl="1"/>
            <a:r>
              <a:rPr lang="zh-TW" altLang="en-US" sz="2400" dirty="0"/>
              <a:t>父母長期不在</a:t>
            </a:r>
            <a:endParaRPr lang="en-US" altLang="zh-TW" sz="2400" dirty="0"/>
          </a:p>
          <a:p>
            <a:r>
              <a:rPr lang="zh-TW" altLang="en-US" sz="2400" dirty="0"/>
              <a:t>其他</a:t>
            </a:r>
            <a:r>
              <a:rPr lang="en-US" altLang="zh-TW" sz="2400" dirty="0"/>
              <a:t>:</a:t>
            </a:r>
          </a:p>
          <a:p>
            <a:pPr lvl="1"/>
            <a:r>
              <a:rPr lang="zh-TW" altLang="en-US" sz="2400" dirty="0"/>
              <a:t>女性</a:t>
            </a:r>
            <a:endParaRPr lang="en-US" altLang="zh-TW" sz="2400" dirty="0"/>
          </a:p>
          <a:p>
            <a:pPr lvl="1"/>
            <a:r>
              <a:rPr lang="zh-TW" altLang="en-US" sz="2400" dirty="0"/>
              <a:t>青春期賀爾蒙轉變</a:t>
            </a:r>
            <a:endParaRPr lang="en-US" altLang="zh-TW" sz="2400" dirty="0"/>
          </a:p>
          <a:p>
            <a:pPr lvl="1"/>
            <a:r>
              <a:rPr lang="zh-TW" altLang="en-US" sz="2400" dirty="0"/>
              <a:t>吸煙 </a:t>
            </a:r>
            <a:r>
              <a:rPr lang="en-US" altLang="zh-TW" sz="2400" dirty="0"/>
              <a:t>/ </a:t>
            </a:r>
            <a:r>
              <a:rPr lang="zh-TW" altLang="en-US" sz="2400" dirty="0"/>
              <a:t>濫藥 </a:t>
            </a:r>
            <a:endParaRPr lang="en-US" altLang="zh-TW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8775"/>
            <a:ext cx="8686800" cy="838200"/>
          </a:xfrm>
        </p:spPr>
        <p:txBody>
          <a:bodyPr/>
          <a:lstStyle/>
          <a:p>
            <a:r>
              <a:rPr lang="zh-TW" altLang="en-US" dirty="0"/>
              <a:t>自殺機率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在嚴重抑鬱的孩子當中</a:t>
            </a:r>
            <a:r>
              <a:rPr lang="en-US" altLang="zh-TW" dirty="0"/>
              <a:t>, (</a:t>
            </a:r>
            <a:r>
              <a:rPr lang="zh-TW" altLang="en-US" dirty="0"/>
              <a:t>平均年齡</a:t>
            </a:r>
            <a:r>
              <a:rPr lang="en-US" altLang="zh-TW" dirty="0"/>
              <a:t>12</a:t>
            </a:r>
            <a:r>
              <a:rPr lang="zh-TW" altLang="en-US" dirty="0"/>
              <a:t>歲</a:t>
            </a:r>
            <a:r>
              <a:rPr lang="en-US" altLang="zh-TW" dirty="0"/>
              <a:t>) 66.4%</a:t>
            </a:r>
            <a:r>
              <a:rPr lang="zh-TW" altLang="en-US" dirty="0"/>
              <a:t>有睡眠質素不佳問題</a:t>
            </a:r>
            <a:endParaRPr lang="en-US" altLang="zh-TW" dirty="0"/>
          </a:p>
          <a:p>
            <a:r>
              <a:rPr lang="en-US" altLang="zh-TW" dirty="0"/>
              <a:t>52.4%</a:t>
            </a:r>
            <a:r>
              <a:rPr lang="zh-TW" altLang="en-US" dirty="0"/>
              <a:t>自殺傾向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睡眠質素是其中一個自殺的風險因素。</a:t>
            </a:r>
            <a:endParaRPr lang="en-US" altLang="zh-TW" dirty="0"/>
          </a:p>
          <a:p>
            <a:pPr lvl="1"/>
            <a:r>
              <a:rPr lang="zh-TW" altLang="en-US" dirty="0"/>
              <a:t>失眠</a:t>
            </a:r>
            <a:r>
              <a:rPr lang="en-US" altLang="zh-TW" dirty="0"/>
              <a:t>&gt;&gt; </a:t>
            </a:r>
            <a:r>
              <a:rPr lang="zh-TW" altLang="en-US" dirty="0"/>
              <a:t>晚上常醒</a:t>
            </a:r>
            <a:r>
              <a:rPr lang="en-US" altLang="zh-TW" dirty="0"/>
              <a:t>&gt;&gt;</a:t>
            </a:r>
            <a:r>
              <a:rPr lang="zh-TW" altLang="en-US" dirty="0"/>
              <a:t>早上疲倦</a:t>
            </a:r>
            <a:r>
              <a:rPr lang="en-US" altLang="zh-TW" dirty="0"/>
              <a:t>&gt;&gt;</a:t>
            </a:r>
            <a:r>
              <a:rPr lang="zh-TW" altLang="en-US" dirty="0"/>
              <a:t>很早醒來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855" y="332656"/>
            <a:ext cx="8686800" cy="838200"/>
          </a:xfrm>
        </p:spPr>
        <p:txBody>
          <a:bodyPr/>
          <a:lstStyle/>
          <a:p>
            <a:r>
              <a:rPr lang="en-US" altLang="zh-TW" dirty="0" err="1"/>
              <a:t>Dysthymic</a:t>
            </a:r>
            <a:r>
              <a:rPr lang="en-US" altLang="zh-TW" dirty="0"/>
              <a:t> disorder </a:t>
            </a:r>
            <a:r>
              <a:rPr lang="zh-TW" altLang="en-US" dirty="0"/>
              <a:t>輕度抑鬱症</a:t>
            </a: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輕度而長期的抑鬱徵狀</a:t>
            </a:r>
            <a:r>
              <a:rPr lang="en-US" altLang="zh-TW" dirty="0"/>
              <a:t>	</a:t>
            </a:r>
          </a:p>
          <a:p>
            <a:pPr lvl="1"/>
            <a:r>
              <a:rPr lang="zh-TW" altLang="en-US" dirty="0"/>
              <a:t>在過去一年當中</a:t>
            </a:r>
            <a:r>
              <a:rPr lang="en-US" altLang="zh-TW" dirty="0"/>
              <a:t>, </a:t>
            </a:r>
            <a:r>
              <a:rPr lang="zh-TW" altLang="en-US" dirty="0"/>
              <a:t>大部份時間都抑鬱或易怒</a:t>
            </a:r>
            <a:endParaRPr lang="en-US" altLang="zh-TW" dirty="0"/>
          </a:p>
          <a:p>
            <a:pPr lvl="1">
              <a:buNone/>
            </a:pPr>
            <a:r>
              <a:rPr lang="zh-TW" altLang="en-US" sz="3200" dirty="0"/>
              <a:t>加上以下</a:t>
            </a:r>
            <a:r>
              <a:rPr lang="zh-TW" altLang="en-US" sz="3200" b="1" dirty="0"/>
              <a:t>兩個</a:t>
            </a:r>
            <a:r>
              <a:rPr lang="zh-TW" altLang="en-US" sz="3200" dirty="0"/>
              <a:t>徵狀</a:t>
            </a:r>
            <a:endParaRPr lang="en-US" altLang="zh-TW" sz="3200" dirty="0"/>
          </a:p>
          <a:p>
            <a:pPr lvl="1"/>
            <a:r>
              <a:rPr lang="zh-TW" altLang="en-US" dirty="0"/>
              <a:t>食慾下降</a:t>
            </a:r>
            <a:r>
              <a:rPr lang="en-US" altLang="zh-TW" dirty="0"/>
              <a:t>/</a:t>
            </a:r>
            <a:r>
              <a:rPr lang="zh-TW" altLang="en-US" dirty="0"/>
              <a:t>上升 </a:t>
            </a:r>
            <a:r>
              <a:rPr lang="en-US" altLang="zh-TW" dirty="0"/>
              <a:t>(</a:t>
            </a:r>
            <a:r>
              <a:rPr lang="zh-TW" altLang="en-US" dirty="0"/>
              <a:t>體重沒增長</a:t>
            </a:r>
            <a:r>
              <a:rPr lang="en-US" altLang="zh-TW" dirty="0"/>
              <a:t>/</a:t>
            </a:r>
            <a:r>
              <a:rPr lang="zh-TW" altLang="en-US" dirty="0"/>
              <a:t>大增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睡眠困難</a:t>
            </a:r>
            <a:endParaRPr lang="en-US" altLang="zh-TW" dirty="0"/>
          </a:p>
          <a:p>
            <a:pPr lvl="1"/>
            <a:r>
              <a:rPr lang="zh-TW" altLang="en-US" dirty="0"/>
              <a:t>倦怠</a:t>
            </a:r>
            <a:endParaRPr lang="en-US" altLang="zh-TW" dirty="0"/>
          </a:p>
          <a:p>
            <a:pPr lvl="1"/>
            <a:r>
              <a:rPr lang="zh-TW" altLang="en-US" dirty="0"/>
              <a:t>自信心低</a:t>
            </a:r>
            <a:endParaRPr lang="en-US" altLang="zh-TW" dirty="0"/>
          </a:p>
          <a:p>
            <a:pPr lvl="1"/>
            <a:r>
              <a:rPr lang="zh-TW" altLang="en-US" dirty="0"/>
              <a:t>集中力弱或難以下決定</a:t>
            </a:r>
            <a:endParaRPr lang="en-US" altLang="zh-TW" dirty="0"/>
          </a:p>
          <a:p>
            <a:pPr lvl="1"/>
            <a:r>
              <a:rPr lang="zh-TW" altLang="en-US" dirty="0"/>
              <a:t>感覺無希望</a:t>
            </a:r>
            <a:endParaRPr lang="en-US" altLang="zh-TW" dirty="0"/>
          </a:p>
          <a:p>
            <a:pPr lvl="1">
              <a:buNone/>
            </a:pPr>
            <a:r>
              <a:rPr lang="zh-TW" altLang="en-US" dirty="0"/>
              <a:t>在過去一年當中</a:t>
            </a:r>
            <a:r>
              <a:rPr lang="en-US" altLang="zh-TW" dirty="0"/>
              <a:t>, </a:t>
            </a:r>
            <a:r>
              <a:rPr lang="zh-TW" altLang="en-US" dirty="0"/>
              <a:t>脫離以上徵狀不超過兩個月</a:t>
            </a:r>
            <a:endParaRPr lang="en-US" altLang="zh-TW" dirty="0"/>
          </a:p>
          <a:p>
            <a:pPr lvl="1">
              <a:buNone/>
            </a:pPr>
            <a:r>
              <a:rPr lang="zh-TW" altLang="en-US" b="1" dirty="0"/>
              <a:t>*約</a:t>
            </a:r>
            <a:r>
              <a:rPr lang="en-US" altLang="zh-TW" b="1" dirty="0"/>
              <a:t>70% </a:t>
            </a:r>
            <a:r>
              <a:rPr lang="zh-TW" altLang="en-US" b="1" dirty="0"/>
              <a:t>有 </a:t>
            </a:r>
            <a:r>
              <a:rPr lang="en-US" altLang="zh-TW" b="1" dirty="0"/>
              <a:t>Dysthymic Disorder</a:t>
            </a:r>
            <a:r>
              <a:rPr lang="zh-TW" altLang="en-US" b="1" dirty="0"/>
              <a:t>的孩子會演變成抑鬱症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ABC Model</a:t>
            </a:r>
            <a:endParaRPr lang="zh-TW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51520" y="1397000"/>
          <a:ext cx="849694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Treatment: Cognition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面對負面事件的</a:t>
            </a:r>
            <a:r>
              <a:rPr lang="en-US" altLang="zh-TW" dirty="0"/>
              <a:t>3 P </a:t>
            </a:r>
            <a:r>
              <a:rPr lang="zh-TW" altLang="en-US" dirty="0"/>
              <a:t>歸因</a:t>
            </a:r>
            <a:r>
              <a:rPr lang="en-US" altLang="zh-TW" dirty="0"/>
              <a:t>:</a:t>
            </a:r>
          </a:p>
          <a:p>
            <a:endParaRPr lang="en-US" altLang="zh-TW" dirty="0"/>
          </a:p>
          <a:p>
            <a:r>
              <a:rPr lang="en-US" altLang="zh-TW" dirty="0"/>
              <a:t>Pervasive, Permanent, Personal</a:t>
            </a:r>
          </a:p>
          <a:p>
            <a:r>
              <a:rPr lang="zh-TW" altLang="en-US" dirty="0"/>
              <a:t>廣泛的、永遠的、個人的</a:t>
            </a:r>
            <a:endParaRPr lang="en-US" altLang="zh-TW" dirty="0"/>
          </a:p>
          <a:p>
            <a:r>
              <a:rPr lang="zh-TW" altLang="en-US" dirty="0"/>
              <a:t>「因為我</a:t>
            </a:r>
            <a:r>
              <a:rPr lang="zh-TW" altLang="en-US" dirty="0">
                <a:solidFill>
                  <a:srgbClr val="FF0000"/>
                </a:solidFill>
              </a:rPr>
              <a:t>懶</a:t>
            </a:r>
            <a:r>
              <a:rPr lang="en-US" altLang="zh-TW" dirty="0">
                <a:solidFill>
                  <a:srgbClr val="FF0000"/>
                </a:solidFill>
              </a:rPr>
              <a:t>/</a:t>
            </a:r>
            <a:r>
              <a:rPr lang="zh-TW" altLang="en-US" dirty="0">
                <a:solidFill>
                  <a:srgbClr val="FF0000"/>
                </a:solidFill>
              </a:rPr>
              <a:t>蠢</a:t>
            </a:r>
            <a:r>
              <a:rPr lang="zh-TW" altLang="en-US" dirty="0"/>
              <a:t>」</a:t>
            </a:r>
            <a:endParaRPr lang="en-US" altLang="zh-TW" dirty="0"/>
          </a:p>
          <a:p>
            <a:r>
              <a:rPr lang="zh-TW" altLang="en-US" dirty="0"/>
              <a:t>「我</a:t>
            </a:r>
            <a:r>
              <a:rPr lang="zh-TW" altLang="en-US" dirty="0">
                <a:solidFill>
                  <a:srgbClr val="FF0000"/>
                </a:solidFill>
              </a:rPr>
              <a:t>樣樣野</a:t>
            </a:r>
            <a:r>
              <a:rPr lang="zh-TW" altLang="en-US" dirty="0"/>
              <a:t>都做吾好」</a:t>
            </a:r>
            <a:endParaRPr lang="en-US" altLang="zh-TW" dirty="0"/>
          </a:p>
          <a:p>
            <a:r>
              <a:rPr lang="zh-TW" altLang="en-US" dirty="0"/>
              <a:t>「我真</a:t>
            </a:r>
            <a:r>
              <a:rPr lang="zh-TW" altLang="en-US" dirty="0">
                <a:solidFill>
                  <a:srgbClr val="FF0000"/>
                </a:solidFill>
              </a:rPr>
              <a:t>無用</a:t>
            </a:r>
            <a:r>
              <a:rPr lang="zh-TW" altLang="en-US" dirty="0"/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</TotalTime>
  <Words>2165</Words>
  <Application>Microsoft Office PowerPoint</Application>
  <PresentationFormat>如螢幕大小 (4:3)</PresentationFormat>
  <Paragraphs>209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4" baseType="lpstr">
      <vt:lpstr>Arial</vt:lpstr>
      <vt:lpstr>Franklin Gothic Book</vt:lpstr>
      <vt:lpstr>Franklin Gothic Medium</vt:lpstr>
      <vt:lpstr>Wingdings 2</vt:lpstr>
      <vt:lpstr>Trek</vt:lpstr>
      <vt:lpstr>Mood disorders in Primary School students</vt:lpstr>
      <vt:lpstr>Prevalence rate of mood disorders</vt:lpstr>
      <vt:lpstr>抑鬱症Depression</vt:lpstr>
      <vt:lpstr>注意!!!</vt:lpstr>
      <vt:lpstr>高風險群</vt:lpstr>
      <vt:lpstr>自殺機率</vt:lpstr>
      <vt:lpstr>Dysthymic disorder 輕度抑鬱症 </vt:lpstr>
      <vt:lpstr>ABC Model</vt:lpstr>
      <vt:lpstr>Treatment: Cognition</vt:lpstr>
      <vt:lpstr>Treatment: Cognition</vt:lpstr>
      <vt:lpstr>分析、歸因</vt:lpstr>
      <vt:lpstr>焦慮症 (Anxiety Disorder)</vt:lpstr>
      <vt:lpstr>Separation Anxiety 分離焦慮</vt:lpstr>
      <vt:lpstr>Selective Mutism 選擇性緘默症</vt:lpstr>
      <vt:lpstr>Social Anxiety 社交焦慮症</vt:lpstr>
      <vt:lpstr>從何入手</vt:lpstr>
      <vt:lpstr>PowerPoint 簡報</vt:lpstr>
      <vt:lpstr>預防勝於治療</vt:lpstr>
      <vt:lpstr>預防勝於治療 </vt:lpstr>
      <vt:lpstr>預防勝於治療 </vt:lpstr>
      <vt:lpstr>預防勝於治療 </vt:lpstr>
      <vt:lpstr>Oppositional Defiant Disorder對抗性</vt:lpstr>
      <vt:lpstr>問答時間</vt:lpstr>
      <vt:lpstr>PowerPoint 簡報</vt:lpstr>
      <vt:lpstr>Reference:</vt:lpstr>
      <vt:lpstr>Reference</vt:lpstr>
      <vt:lpstr>Reference</vt:lpstr>
      <vt:lpstr>Reference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 disorders in Primary School students</dc:title>
  <dc:creator>Beatrice</dc:creator>
  <cp:lastModifiedBy>Chin Leung Wong</cp:lastModifiedBy>
  <cp:revision>67</cp:revision>
  <dcterms:created xsi:type="dcterms:W3CDTF">2020-01-02T12:58:22Z</dcterms:created>
  <dcterms:modified xsi:type="dcterms:W3CDTF">2020-04-08T09:00:41Z</dcterms:modified>
</cp:coreProperties>
</file>