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1"/>
  </p:notesMasterIdLst>
  <p:sldIdLst>
    <p:sldId id="274" r:id="rId5"/>
    <p:sldId id="257" r:id="rId6"/>
    <p:sldId id="275" r:id="rId7"/>
    <p:sldId id="272" r:id="rId8"/>
    <p:sldId id="282" r:id="rId9"/>
    <p:sldId id="273" r:id="rId10"/>
    <p:sldId id="258" r:id="rId11"/>
    <p:sldId id="259" r:id="rId12"/>
    <p:sldId id="276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9" r:id="rId27"/>
    <p:sldId id="298" r:id="rId28"/>
    <p:sldId id="260" r:id="rId29"/>
    <p:sldId id="265" r:id="rId30"/>
    <p:sldId id="261" r:id="rId31"/>
    <p:sldId id="262" r:id="rId32"/>
    <p:sldId id="263" r:id="rId33"/>
    <p:sldId id="264" r:id="rId34"/>
    <p:sldId id="267" r:id="rId35"/>
    <p:sldId id="270" r:id="rId36"/>
    <p:sldId id="278" r:id="rId37"/>
    <p:sldId id="277" r:id="rId38"/>
    <p:sldId id="279" r:id="rId39"/>
    <p:sldId id="280" r:id="rId4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06" autoAdjust="0"/>
  </p:normalViewPr>
  <p:slideViewPr>
    <p:cSldViewPr snapToGrid="0">
      <p:cViewPr varScale="1">
        <p:scale>
          <a:sx n="84" d="100"/>
          <a:sy n="84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078A9-5657-42B3-9928-A3898DAAEA13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9FB665-CE36-4EBA-B1C0-52B78392820F}">
      <dgm:prSet phldrT="[文字]" custT="1"/>
      <dgm:spPr/>
      <dgm:t>
        <a:bodyPr/>
        <a:lstStyle/>
        <a:p>
          <a:r>
            <a:rPr lang="zh-TW" altLang="en-US" sz="3600" dirty="0" smtClean="0"/>
            <a:t>個人層面</a:t>
          </a:r>
          <a:endParaRPr lang="zh-TW" altLang="en-US" sz="3600" dirty="0"/>
        </a:p>
      </dgm:t>
    </dgm:pt>
    <dgm:pt modelId="{C79918FB-D879-455C-B40B-EF526B4DF555}" type="parTrans" cxnId="{77E98EA9-2516-4A5A-8D20-08EC975D0344}">
      <dgm:prSet/>
      <dgm:spPr/>
      <dgm:t>
        <a:bodyPr/>
        <a:lstStyle/>
        <a:p>
          <a:endParaRPr lang="zh-TW" altLang="en-US" sz="4000"/>
        </a:p>
      </dgm:t>
    </dgm:pt>
    <dgm:pt modelId="{E8464B01-D9CD-4C02-ABA9-2AE255BB231D}" type="sibTrans" cxnId="{77E98EA9-2516-4A5A-8D20-08EC975D0344}">
      <dgm:prSet/>
      <dgm:spPr/>
      <dgm:t>
        <a:bodyPr/>
        <a:lstStyle/>
        <a:p>
          <a:endParaRPr lang="zh-TW" altLang="en-US" sz="4000"/>
        </a:p>
      </dgm:t>
    </dgm:pt>
    <dgm:pt modelId="{F9EFC7DF-343D-4228-B1A5-C34050BE11F0}">
      <dgm:prSet phldrT="[文字]" custT="1"/>
      <dgm:spPr/>
      <dgm:t>
        <a:bodyPr/>
        <a:lstStyle/>
        <a:p>
          <a:r>
            <a:rPr lang="zh-TW" altLang="en-US" sz="4000" dirty="0" smtClean="0"/>
            <a:t>班層面</a:t>
          </a:r>
          <a:endParaRPr lang="zh-TW" altLang="en-US" sz="4000" dirty="0"/>
        </a:p>
      </dgm:t>
    </dgm:pt>
    <dgm:pt modelId="{D3FA8046-2A91-46BE-AEB1-4085F4FA25E6}" type="parTrans" cxnId="{57069167-0E52-4F70-901F-3D233A902E6B}">
      <dgm:prSet/>
      <dgm:spPr/>
      <dgm:t>
        <a:bodyPr/>
        <a:lstStyle/>
        <a:p>
          <a:endParaRPr lang="zh-TW" altLang="en-US" sz="4000"/>
        </a:p>
      </dgm:t>
    </dgm:pt>
    <dgm:pt modelId="{C60B8A92-B8BB-4CD3-915D-A4412F7857B6}" type="sibTrans" cxnId="{57069167-0E52-4F70-901F-3D233A902E6B}">
      <dgm:prSet/>
      <dgm:spPr/>
      <dgm:t>
        <a:bodyPr/>
        <a:lstStyle/>
        <a:p>
          <a:endParaRPr lang="zh-TW" altLang="en-US" sz="4000"/>
        </a:p>
      </dgm:t>
    </dgm:pt>
    <dgm:pt modelId="{6FF2F839-C306-4D8A-A0E4-2F5FF5B841C9}">
      <dgm:prSet phldrT="[文字]" custT="1"/>
      <dgm:spPr/>
      <dgm:t>
        <a:bodyPr/>
        <a:lstStyle/>
        <a:p>
          <a:r>
            <a:rPr lang="zh-TW" altLang="en-US" sz="4000" dirty="0" smtClean="0"/>
            <a:t>級層面</a:t>
          </a:r>
          <a:endParaRPr lang="zh-TW" altLang="en-US" sz="4000" dirty="0"/>
        </a:p>
      </dgm:t>
    </dgm:pt>
    <dgm:pt modelId="{140A769C-5793-4966-9B65-8F5DE676CE27}" type="parTrans" cxnId="{38D7C5FC-777C-4A72-8632-20D50CA41A3E}">
      <dgm:prSet/>
      <dgm:spPr/>
      <dgm:t>
        <a:bodyPr/>
        <a:lstStyle/>
        <a:p>
          <a:endParaRPr lang="zh-TW" altLang="en-US" sz="4000"/>
        </a:p>
      </dgm:t>
    </dgm:pt>
    <dgm:pt modelId="{2590EBB7-5062-4434-BBB2-1A4AF71392D1}" type="sibTrans" cxnId="{38D7C5FC-777C-4A72-8632-20D50CA41A3E}">
      <dgm:prSet/>
      <dgm:spPr/>
      <dgm:t>
        <a:bodyPr/>
        <a:lstStyle/>
        <a:p>
          <a:endParaRPr lang="zh-TW" altLang="en-US" sz="4000"/>
        </a:p>
      </dgm:t>
    </dgm:pt>
    <dgm:pt modelId="{2E2B3EAE-D878-46C6-B44F-4DB69020CDF8}">
      <dgm:prSet custT="1"/>
      <dgm:spPr/>
      <dgm:t>
        <a:bodyPr/>
        <a:lstStyle/>
        <a:p>
          <a:r>
            <a:rPr lang="zh-TW" altLang="en-US" sz="4000" dirty="0" smtClean="0"/>
            <a:t>學校層面</a:t>
          </a:r>
          <a:endParaRPr lang="zh-TW" altLang="en-US" sz="4000" dirty="0"/>
        </a:p>
      </dgm:t>
    </dgm:pt>
    <dgm:pt modelId="{3038601B-B3CD-4E99-BFFA-288DBC4093F2}" type="parTrans" cxnId="{0D9A2DBE-7065-4680-A0E8-3A57924AC8D6}">
      <dgm:prSet/>
      <dgm:spPr/>
      <dgm:t>
        <a:bodyPr/>
        <a:lstStyle/>
        <a:p>
          <a:endParaRPr lang="zh-TW" altLang="en-US" sz="4000"/>
        </a:p>
      </dgm:t>
    </dgm:pt>
    <dgm:pt modelId="{CB2B09E3-F719-4197-8631-E9EAF267BF1D}" type="sibTrans" cxnId="{0D9A2DBE-7065-4680-A0E8-3A57924AC8D6}">
      <dgm:prSet/>
      <dgm:spPr/>
      <dgm:t>
        <a:bodyPr/>
        <a:lstStyle/>
        <a:p>
          <a:endParaRPr lang="zh-TW" altLang="en-US" sz="4000"/>
        </a:p>
      </dgm:t>
    </dgm:pt>
    <dgm:pt modelId="{C664C1B6-FA80-452C-ACCF-B8833EF38624}" type="pres">
      <dgm:prSet presAssocID="{23F078A9-5657-42B3-9928-A3898DAAEA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07A045-8AA1-40D1-93B7-03C78A8D800E}" type="pres">
      <dgm:prSet presAssocID="{8B9FB665-CE36-4EBA-B1C0-52B78392820F}" presName="Name8" presStyleCnt="0"/>
      <dgm:spPr/>
    </dgm:pt>
    <dgm:pt modelId="{914ECD39-FBCA-4007-B9EF-835DD5B39FC4}" type="pres">
      <dgm:prSet presAssocID="{8B9FB665-CE36-4EBA-B1C0-52B78392820F}" presName="level" presStyleLbl="node1" presStyleIdx="0" presStyleCnt="4" custScaleX="1012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76460B-DDC7-43FA-BCF8-56C55D51448D}" type="pres">
      <dgm:prSet presAssocID="{8B9FB665-CE36-4EBA-B1C0-52B7839282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B99866-4A7C-4AB3-9F69-FB57132A241F}" type="pres">
      <dgm:prSet presAssocID="{F9EFC7DF-343D-4228-B1A5-C34050BE11F0}" presName="Name8" presStyleCnt="0"/>
      <dgm:spPr/>
    </dgm:pt>
    <dgm:pt modelId="{96A12B6B-E1F2-47C5-B350-9FFCAFD3EE05}" type="pres">
      <dgm:prSet presAssocID="{F9EFC7DF-343D-4228-B1A5-C34050BE11F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F28B18-1DA8-401C-9216-6F38D34827F2}" type="pres">
      <dgm:prSet presAssocID="{F9EFC7DF-343D-4228-B1A5-C34050BE11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B5DB8-B21B-4242-8FD2-7EB5E3E09DB7}" type="pres">
      <dgm:prSet presAssocID="{6FF2F839-C306-4D8A-A0E4-2F5FF5B841C9}" presName="Name8" presStyleCnt="0"/>
      <dgm:spPr/>
    </dgm:pt>
    <dgm:pt modelId="{BE651436-4A63-4FE8-9272-1A129CEDD2EB}" type="pres">
      <dgm:prSet presAssocID="{6FF2F839-C306-4D8A-A0E4-2F5FF5B841C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06C2A-2F30-406D-9B26-15F27147BA05}" type="pres">
      <dgm:prSet presAssocID="{6FF2F839-C306-4D8A-A0E4-2F5FF5B841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9741AE-81D8-419A-BCD3-A61A3A98A6C3}" type="pres">
      <dgm:prSet presAssocID="{2E2B3EAE-D878-46C6-B44F-4DB69020CDF8}" presName="Name8" presStyleCnt="0"/>
      <dgm:spPr/>
    </dgm:pt>
    <dgm:pt modelId="{8735078A-EA9A-490D-A9A6-28D6495AC762}" type="pres">
      <dgm:prSet presAssocID="{2E2B3EAE-D878-46C6-B44F-4DB69020CDF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C40E1-0A80-41D9-98F9-10EA1F999EA7}" type="pres">
      <dgm:prSet presAssocID="{2E2B3EAE-D878-46C6-B44F-4DB69020CD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069167-0E52-4F70-901F-3D233A902E6B}" srcId="{23F078A9-5657-42B3-9928-A3898DAAEA13}" destId="{F9EFC7DF-343D-4228-B1A5-C34050BE11F0}" srcOrd="1" destOrd="0" parTransId="{D3FA8046-2A91-46BE-AEB1-4085F4FA25E6}" sibTransId="{C60B8A92-B8BB-4CD3-915D-A4412F7857B6}"/>
    <dgm:cxn modelId="{806F67EA-D147-43B4-9A53-05C1E725FC2F}" type="presOf" srcId="{2E2B3EAE-D878-46C6-B44F-4DB69020CDF8}" destId="{8735078A-EA9A-490D-A9A6-28D6495AC762}" srcOrd="0" destOrd="0" presId="urn:microsoft.com/office/officeart/2005/8/layout/pyramid1"/>
    <dgm:cxn modelId="{E6D56E0C-2933-4E98-B25D-A16CEA2EBE67}" type="presOf" srcId="{8B9FB665-CE36-4EBA-B1C0-52B78392820F}" destId="{914ECD39-FBCA-4007-B9EF-835DD5B39FC4}" srcOrd="0" destOrd="0" presId="urn:microsoft.com/office/officeart/2005/8/layout/pyramid1"/>
    <dgm:cxn modelId="{55B8C7B3-2143-4E62-BA89-1AE9A737CBEF}" type="presOf" srcId="{2E2B3EAE-D878-46C6-B44F-4DB69020CDF8}" destId="{AEAC40E1-0A80-41D9-98F9-10EA1F999EA7}" srcOrd="1" destOrd="0" presId="urn:microsoft.com/office/officeart/2005/8/layout/pyramid1"/>
    <dgm:cxn modelId="{0D9A2DBE-7065-4680-A0E8-3A57924AC8D6}" srcId="{23F078A9-5657-42B3-9928-A3898DAAEA13}" destId="{2E2B3EAE-D878-46C6-B44F-4DB69020CDF8}" srcOrd="3" destOrd="0" parTransId="{3038601B-B3CD-4E99-BFFA-288DBC4093F2}" sibTransId="{CB2B09E3-F719-4197-8631-E9EAF267BF1D}"/>
    <dgm:cxn modelId="{38D7C5FC-777C-4A72-8632-20D50CA41A3E}" srcId="{23F078A9-5657-42B3-9928-A3898DAAEA13}" destId="{6FF2F839-C306-4D8A-A0E4-2F5FF5B841C9}" srcOrd="2" destOrd="0" parTransId="{140A769C-5793-4966-9B65-8F5DE676CE27}" sibTransId="{2590EBB7-5062-4434-BBB2-1A4AF71392D1}"/>
    <dgm:cxn modelId="{30231DC3-839B-4E3B-A7AE-1D04AB830CEE}" type="presOf" srcId="{6FF2F839-C306-4D8A-A0E4-2F5FF5B841C9}" destId="{BE651436-4A63-4FE8-9272-1A129CEDD2EB}" srcOrd="0" destOrd="0" presId="urn:microsoft.com/office/officeart/2005/8/layout/pyramid1"/>
    <dgm:cxn modelId="{19E39A8B-1CB5-4BFE-8801-6BD65E89EC1C}" type="presOf" srcId="{8B9FB665-CE36-4EBA-B1C0-52B78392820F}" destId="{E576460B-DDC7-43FA-BCF8-56C55D51448D}" srcOrd="1" destOrd="0" presId="urn:microsoft.com/office/officeart/2005/8/layout/pyramid1"/>
    <dgm:cxn modelId="{CAA8A5E1-4F71-4C78-A438-3DAA801BA03E}" type="presOf" srcId="{F9EFC7DF-343D-4228-B1A5-C34050BE11F0}" destId="{60F28B18-1DA8-401C-9216-6F38D34827F2}" srcOrd="1" destOrd="0" presId="urn:microsoft.com/office/officeart/2005/8/layout/pyramid1"/>
    <dgm:cxn modelId="{AA03B66D-E828-4CB0-BE2C-2E568D4829CD}" type="presOf" srcId="{6FF2F839-C306-4D8A-A0E4-2F5FF5B841C9}" destId="{20206C2A-2F30-406D-9B26-15F27147BA05}" srcOrd="1" destOrd="0" presId="urn:microsoft.com/office/officeart/2005/8/layout/pyramid1"/>
    <dgm:cxn modelId="{E42A652B-DE80-4D3E-AFF4-0688D3C75A1C}" type="presOf" srcId="{23F078A9-5657-42B3-9928-A3898DAAEA13}" destId="{C664C1B6-FA80-452C-ACCF-B8833EF38624}" srcOrd="0" destOrd="0" presId="urn:microsoft.com/office/officeart/2005/8/layout/pyramid1"/>
    <dgm:cxn modelId="{77E98EA9-2516-4A5A-8D20-08EC975D0344}" srcId="{23F078A9-5657-42B3-9928-A3898DAAEA13}" destId="{8B9FB665-CE36-4EBA-B1C0-52B78392820F}" srcOrd="0" destOrd="0" parTransId="{C79918FB-D879-455C-B40B-EF526B4DF555}" sibTransId="{E8464B01-D9CD-4C02-ABA9-2AE255BB231D}"/>
    <dgm:cxn modelId="{4BDE922E-3959-44E3-9584-6973EA9D7FE2}" type="presOf" srcId="{F9EFC7DF-343D-4228-B1A5-C34050BE11F0}" destId="{96A12B6B-E1F2-47C5-B350-9FFCAFD3EE05}" srcOrd="0" destOrd="0" presId="urn:microsoft.com/office/officeart/2005/8/layout/pyramid1"/>
    <dgm:cxn modelId="{D0F4EB94-36C6-4090-AD63-93948FB382BD}" type="presParOf" srcId="{C664C1B6-FA80-452C-ACCF-B8833EF38624}" destId="{7D07A045-8AA1-40D1-93B7-03C78A8D800E}" srcOrd="0" destOrd="0" presId="urn:microsoft.com/office/officeart/2005/8/layout/pyramid1"/>
    <dgm:cxn modelId="{158AC7E8-5B04-4B83-91C0-FB8FC050D947}" type="presParOf" srcId="{7D07A045-8AA1-40D1-93B7-03C78A8D800E}" destId="{914ECD39-FBCA-4007-B9EF-835DD5B39FC4}" srcOrd="0" destOrd="0" presId="urn:microsoft.com/office/officeart/2005/8/layout/pyramid1"/>
    <dgm:cxn modelId="{9C1FF41E-1752-49AB-AFC6-EA489973F5F3}" type="presParOf" srcId="{7D07A045-8AA1-40D1-93B7-03C78A8D800E}" destId="{E576460B-DDC7-43FA-BCF8-56C55D51448D}" srcOrd="1" destOrd="0" presId="urn:microsoft.com/office/officeart/2005/8/layout/pyramid1"/>
    <dgm:cxn modelId="{323A2494-FA7C-4C3C-AFA6-BF4F699B57DB}" type="presParOf" srcId="{C664C1B6-FA80-452C-ACCF-B8833EF38624}" destId="{84B99866-4A7C-4AB3-9F69-FB57132A241F}" srcOrd="1" destOrd="0" presId="urn:microsoft.com/office/officeart/2005/8/layout/pyramid1"/>
    <dgm:cxn modelId="{AAC2BC3C-201E-4935-9ABA-78E52862A495}" type="presParOf" srcId="{84B99866-4A7C-4AB3-9F69-FB57132A241F}" destId="{96A12B6B-E1F2-47C5-B350-9FFCAFD3EE05}" srcOrd="0" destOrd="0" presId="urn:microsoft.com/office/officeart/2005/8/layout/pyramid1"/>
    <dgm:cxn modelId="{3A0C7D80-3E60-4818-A009-4B4CE0CA945C}" type="presParOf" srcId="{84B99866-4A7C-4AB3-9F69-FB57132A241F}" destId="{60F28B18-1DA8-401C-9216-6F38D34827F2}" srcOrd="1" destOrd="0" presId="urn:microsoft.com/office/officeart/2005/8/layout/pyramid1"/>
    <dgm:cxn modelId="{2DF531BD-A1D8-445C-8C97-EAD848EDFC81}" type="presParOf" srcId="{C664C1B6-FA80-452C-ACCF-B8833EF38624}" destId="{E33B5DB8-B21B-4242-8FD2-7EB5E3E09DB7}" srcOrd="2" destOrd="0" presId="urn:microsoft.com/office/officeart/2005/8/layout/pyramid1"/>
    <dgm:cxn modelId="{08A9254A-1499-418E-AB0B-AD63C7AE2586}" type="presParOf" srcId="{E33B5DB8-B21B-4242-8FD2-7EB5E3E09DB7}" destId="{BE651436-4A63-4FE8-9272-1A129CEDD2EB}" srcOrd="0" destOrd="0" presId="urn:microsoft.com/office/officeart/2005/8/layout/pyramid1"/>
    <dgm:cxn modelId="{5BB480F7-8649-4F11-857D-5996E80A11FD}" type="presParOf" srcId="{E33B5DB8-B21B-4242-8FD2-7EB5E3E09DB7}" destId="{20206C2A-2F30-406D-9B26-15F27147BA05}" srcOrd="1" destOrd="0" presId="urn:microsoft.com/office/officeart/2005/8/layout/pyramid1"/>
    <dgm:cxn modelId="{AA8E30F4-DF09-45B6-948A-8FF8B229CA84}" type="presParOf" srcId="{C664C1B6-FA80-452C-ACCF-B8833EF38624}" destId="{979741AE-81D8-419A-BCD3-A61A3A98A6C3}" srcOrd="3" destOrd="0" presId="urn:microsoft.com/office/officeart/2005/8/layout/pyramid1"/>
    <dgm:cxn modelId="{39F23BE7-19CF-48DB-991F-E591004E7C0A}" type="presParOf" srcId="{979741AE-81D8-419A-BCD3-A61A3A98A6C3}" destId="{8735078A-EA9A-490D-A9A6-28D6495AC762}" srcOrd="0" destOrd="0" presId="urn:microsoft.com/office/officeart/2005/8/layout/pyramid1"/>
    <dgm:cxn modelId="{8B1A9262-ECE3-49DB-B8C9-56280D34752B}" type="presParOf" srcId="{979741AE-81D8-419A-BCD3-A61A3A98A6C3}" destId="{AEAC40E1-0A80-41D9-98F9-10EA1F999E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184BA-4CA8-4F3D-8F22-07B09D98B69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A87614F4-7E20-447C-BDAB-749C23ABD13A}">
      <dgm:prSet phldrT="[Text]" custT="1"/>
      <dgm:spPr/>
      <dgm:t>
        <a:bodyPr/>
        <a:lstStyle/>
        <a:p>
          <a:r>
            <a:rPr lang="zh-TW" altLang="en-US" sz="4400" dirty="0" smtClean="0"/>
            <a:t>抗逆力</a:t>
          </a:r>
          <a:endParaRPr lang="en-US" altLang="zh-HK" sz="4400" dirty="0"/>
        </a:p>
      </dgm:t>
    </dgm:pt>
    <dgm:pt modelId="{B219271C-2461-4F7C-B618-987978DF6A06}" type="parTrans" cxnId="{014B14CB-4C12-404B-8DCE-DC65D2E64A3F}">
      <dgm:prSet/>
      <dgm:spPr/>
      <dgm:t>
        <a:bodyPr/>
        <a:lstStyle/>
        <a:p>
          <a:endParaRPr lang="en-US" altLang="zh-HK"/>
        </a:p>
      </dgm:t>
    </dgm:pt>
    <dgm:pt modelId="{78B55C95-EB73-410A-92D2-FF712E637DA3}" type="sibTrans" cxnId="{014B14CB-4C12-404B-8DCE-DC65D2E64A3F}">
      <dgm:prSet/>
      <dgm:spPr/>
      <dgm:t>
        <a:bodyPr/>
        <a:lstStyle/>
        <a:p>
          <a:endParaRPr lang="en-US" altLang="zh-HK"/>
        </a:p>
      </dgm:t>
    </dgm:pt>
    <dgm:pt modelId="{798E15A9-2E06-4296-BECB-A4E9859E72D2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zh-HK" altLang="zh-HK" sz="3600" dirty="0" smtClean="0"/>
            <a:t>效能感</a:t>
          </a:r>
          <a:endParaRPr lang="en-US" altLang="zh-HK" sz="3600" dirty="0"/>
        </a:p>
      </dgm:t>
    </dgm:pt>
    <dgm:pt modelId="{28F7C9A1-BA84-4B33-88CF-9FA00A065561}" type="parTrans" cxnId="{CA6AF9AC-4F05-4EBE-B6DE-ABA08F8CD93F}">
      <dgm:prSet/>
      <dgm:spPr/>
      <dgm:t>
        <a:bodyPr/>
        <a:lstStyle/>
        <a:p>
          <a:endParaRPr lang="en-US" altLang="zh-HK"/>
        </a:p>
      </dgm:t>
    </dgm:pt>
    <dgm:pt modelId="{24FB5126-6A71-4C41-B5E0-5E2F67714088}" type="sibTrans" cxnId="{CA6AF9AC-4F05-4EBE-B6DE-ABA08F8CD93F}">
      <dgm:prSet/>
      <dgm:spPr/>
      <dgm:t>
        <a:bodyPr/>
        <a:lstStyle/>
        <a:p>
          <a:endParaRPr lang="en-US" altLang="zh-HK"/>
        </a:p>
      </dgm:t>
    </dgm:pt>
    <dgm:pt modelId="{5CD820FB-167E-4540-8486-4C9179693B5B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HK" altLang="zh-HK" sz="3600" dirty="0" smtClean="0"/>
            <a:t>樂觀</a:t>
          </a:r>
          <a:r>
            <a:rPr lang="zh-TW" altLang="en-US" sz="3600" dirty="0" smtClean="0"/>
            <a:t>感</a:t>
          </a:r>
          <a:endParaRPr lang="en-US" altLang="zh-HK" sz="3600" dirty="0" smtClean="0"/>
        </a:p>
      </dgm:t>
    </dgm:pt>
    <dgm:pt modelId="{20A95F4C-745C-45F6-87A0-1D15D21CD45D}" type="parTrans" cxnId="{18A1C0DC-39CE-43D1-9493-7A7BFD14A28A}">
      <dgm:prSet/>
      <dgm:spPr/>
      <dgm:t>
        <a:bodyPr/>
        <a:lstStyle/>
        <a:p>
          <a:endParaRPr lang="en-US" altLang="zh-HK"/>
        </a:p>
      </dgm:t>
    </dgm:pt>
    <dgm:pt modelId="{C02A0DCC-B11D-40AE-8BFF-4C08D89D41B4}" type="sibTrans" cxnId="{18A1C0DC-39CE-43D1-9493-7A7BFD14A28A}">
      <dgm:prSet/>
      <dgm:spPr/>
      <dgm:t>
        <a:bodyPr/>
        <a:lstStyle/>
        <a:p>
          <a:endParaRPr lang="en-US" altLang="zh-HK"/>
        </a:p>
      </dgm:t>
    </dgm:pt>
    <dgm:pt modelId="{5950DC42-3CD8-4B58-9B1E-187CEFC92BC0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zh-HK" altLang="zh-HK" sz="3600" dirty="0" smtClean="0"/>
            <a:t>歸屬感</a:t>
          </a:r>
          <a:endParaRPr lang="en-US" altLang="zh-HK" sz="3600" dirty="0"/>
        </a:p>
      </dgm:t>
    </dgm:pt>
    <dgm:pt modelId="{34A6BEC8-48C2-483A-9324-2676D32BB0B7}" type="parTrans" cxnId="{36E966E9-9624-464A-9F6C-9FCC012F311D}">
      <dgm:prSet/>
      <dgm:spPr/>
      <dgm:t>
        <a:bodyPr/>
        <a:lstStyle/>
        <a:p>
          <a:endParaRPr lang="en-US" altLang="zh-HK"/>
        </a:p>
      </dgm:t>
    </dgm:pt>
    <dgm:pt modelId="{670DED35-6351-4BCE-8C08-CD045BD8FCA0}" type="sibTrans" cxnId="{36E966E9-9624-464A-9F6C-9FCC012F311D}">
      <dgm:prSet/>
      <dgm:spPr/>
      <dgm:t>
        <a:bodyPr/>
        <a:lstStyle/>
        <a:p>
          <a:endParaRPr lang="en-US" altLang="zh-HK"/>
        </a:p>
      </dgm:t>
    </dgm:pt>
    <dgm:pt modelId="{6C64CAE6-4CDB-4275-9426-FC3452E7BA73}" type="pres">
      <dgm:prSet presAssocID="{B08184BA-4CA8-4F3D-8F22-07B09D98B6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61759AC9-906A-4B97-81D6-E96D8CE39C68}" type="pres">
      <dgm:prSet presAssocID="{B08184BA-4CA8-4F3D-8F22-07B09D98B69E}" presName="radial" presStyleCnt="0">
        <dgm:presLayoutVars>
          <dgm:animLvl val="ctr"/>
        </dgm:presLayoutVars>
      </dgm:prSet>
      <dgm:spPr/>
    </dgm:pt>
    <dgm:pt modelId="{AF8FE42D-5566-4CD1-A5C7-8A1658F6CC79}" type="pres">
      <dgm:prSet presAssocID="{A87614F4-7E20-447C-BDAB-749C23ABD13A}" presName="centerShape" presStyleLbl="vennNode1" presStyleIdx="0" presStyleCnt="4" custScaleX="95768" custScaleY="92772"/>
      <dgm:spPr/>
      <dgm:t>
        <a:bodyPr/>
        <a:lstStyle/>
        <a:p>
          <a:endParaRPr lang="en-US" altLang="zh-HK"/>
        </a:p>
      </dgm:t>
    </dgm:pt>
    <dgm:pt modelId="{B2BAF684-15EA-4C41-AB87-DB514DDCFD4B}" type="pres">
      <dgm:prSet presAssocID="{798E15A9-2E06-4296-BECB-A4E9859E72D2}" presName="node" presStyleLbl="vennNode1" presStyleIdx="1" presStyleCnt="4" custScaleX="113859" custScaleY="114847" custRadScaleRad="75472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9E58972C-29A3-40BB-AB01-D1C667DC328A}" type="pres">
      <dgm:prSet presAssocID="{5CD820FB-167E-4540-8486-4C9179693B5B}" presName="node" presStyleLbl="vennNode1" presStyleIdx="2" presStyleCnt="4" custScaleX="111128" custScaleY="103976" custRadScaleRad="89410" custRadScaleInc="-7727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94FF2ED-AC36-4A62-A674-8413407F9819}" type="pres">
      <dgm:prSet presAssocID="{5950DC42-3CD8-4B58-9B1E-187CEFC92BC0}" presName="node" presStyleLbl="vennNode1" presStyleIdx="3" presStyleCnt="4" custScaleX="119563" custScaleY="113983" custRadScaleRad="80434" custRadScaleInc="2512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7BC8881F-39EC-4B5F-B592-4D42057F99EC}" type="presOf" srcId="{5CD820FB-167E-4540-8486-4C9179693B5B}" destId="{9E58972C-29A3-40BB-AB01-D1C667DC328A}" srcOrd="0" destOrd="0" presId="urn:microsoft.com/office/officeart/2005/8/layout/radial3"/>
    <dgm:cxn modelId="{24C3EB21-3102-423D-85A5-85547484A13A}" type="presOf" srcId="{5950DC42-3CD8-4B58-9B1E-187CEFC92BC0}" destId="{094FF2ED-AC36-4A62-A674-8413407F9819}" srcOrd="0" destOrd="0" presId="urn:microsoft.com/office/officeart/2005/8/layout/radial3"/>
    <dgm:cxn modelId="{36E966E9-9624-464A-9F6C-9FCC012F311D}" srcId="{A87614F4-7E20-447C-BDAB-749C23ABD13A}" destId="{5950DC42-3CD8-4B58-9B1E-187CEFC92BC0}" srcOrd="2" destOrd="0" parTransId="{34A6BEC8-48C2-483A-9324-2676D32BB0B7}" sibTransId="{670DED35-6351-4BCE-8C08-CD045BD8FCA0}"/>
    <dgm:cxn modelId="{014B14CB-4C12-404B-8DCE-DC65D2E64A3F}" srcId="{B08184BA-4CA8-4F3D-8F22-07B09D98B69E}" destId="{A87614F4-7E20-447C-BDAB-749C23ABD13A}" srcOrd="0" destOrd="0" parTransId="{B219271C-2461-4F7C-B618-987978DF6A06}" sibTransId="{78B55C95-EB73-410A-92D2-FF712E637DA3}"/>
    <dgm:cxn modelId="{72084F4E-4812-4891-A377-E5AE69C2082B}" type="presOf" srcId="{B08184BA-4CA8-4F3D-8F22-07B09D98B69E}" destId="{6C64CAE6-4CDB-4275-9426-FC3452E7BA73}" srcOrd="0" destOrd="0" presId="urn:microsoft.com/office/officeart/2005/8/layout/radial3"/>
    <dgm:cxn modelId="{CA6AF9AC-4F05-4EBE-B6DE-ABA08F8CD93F}" srcId="{A87614F4-7E20-447C-BDAB-749C23ABD13A}" destId="{798E15A9-2E06-4296-BECB-A4E9859E72D2}" srcOrd="0" destOrd="0" parTransId="{28F7C9A1-BA84-4B33-88CF-9FA00A065561}" sibTransId="{24FB5126-6A71-4C41-B5E0-5E2F67714088}"/>
    <dgm:cxn modelId="{18A1C0DC-39CE-43D1-9493-7A7BFD14A28A}" srcId="{A87614F4-7E20-447C-BDAB-749C23ABD13A}" destId="{5CD820FB-167E-4540-8486-4C9179693B5B}" srcOrd="1" destOrd="0" parTransId="{20A95F4C-745C-45F6-87A0-1D15D21CD45D}" sibTransId="{C02A0DCC-B11D-40AE-8BFF-4C08D89D41B4}"/>
    <dgm:cxn modelId="{EC99278F-DE96-40B0-A265-ABC95F5A388B}" type="presOf" srcId="{798E15A9-2E06-4296-BECB-A4E9859E72D2}" destId="{B2BAF684-15EA-4C41-AB87-DB514DDCFD4B}" srcOrd="0" destOrd="0" presId="urn:microsoft.com/office/officeart/2005/8/layout/radial3"/>
    <dgm:cxn modelId="{8A444CF8-668F-4D12-BA98-DB3826D88BEC}" type="presOf" srcId="{A87614F4-7E20-447C-BDAB-749C23ABD13A}" destId="{AF8FE42D-5566-4CD1-A5C7-8A1658F6CC79}" srcOrd="0" destOrd="0" presId="urn:microsoft.com/office/officeart/2005/8/layout/radial3"/>
    <dgm:cxn modelId="{8FF1FB92-20A6-4824-A17E-F5326D53A23C}" type="presParOf" srcId="{6C64CAE6-4CDB-4275-9426-FC3452E7BA73}" destId="{61759AC9-906A-4B97-81D6-E96D8CE39C68}" srcOrd="0" destOrd="0" presId="urn:microsoft.com/office/officeart/2005/8/layout/radial3"/>
    <dgm:cxn modelId="{BAF7D624-FF3C-4FAF-B4AA-B7AB21B78841}" type="presParOf" srcId="{61759AC9-906A-4B97-81D6-E96D8CE39C68}" destId="{AF8FE42D-5566-4CD1-A5C7-8A1658F6CC79}" srcOrd="0" destOrd="0" presId="urn:microsoft.com/office/officeart/2005/8/layout/radial3"/>
    <dgm:cxn modelId="{1E105E49-D076-42F4-AF61-015C9CB0AADE}" type="presParOf" srcId="{61759AC9-906A-4B97-81D6-E96D8CE39C68}" destId="{B2BAF684-15EA-4C41-AB87-DB514DDCFD4B}" srcOrd="1" destOrd="0" presId="urn:microsoft.com/office/officeart/2005/8/layout/radial3"/>
    <dgm:cxn modelId="{F9369639-223D-4539-9248-0148CD4AC508}" type="presParOf" srcId="{61759AC9-906A-4B97-81D6-E96D8CE39C68}" destId="{9E58972C-29A3-40BB-AB01-D1C667DC328A}" srcOrd="2" destOrd="0" presId="urn:microsoft.com/office/officeart/2005/8/layout/radial3"/>
    <dgm:cxn modelId="{0D958B0B-76F9-41A1-8C69-6349A50C52AF}" type="presParOf" srcId="{61759AC9-906A-4B97-81D6-E96D8CE39C68}" destId="{094FF2ED-AC36-4A62-A674-8413407F981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1346A-4689-4EDB-AF37-F874D5004419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HK" altLang="en-US"/>
        </a:p>
      </dgm:t>
    </dgm:pt>
    <dgm:pt modelId="{585423D3-EED5-4215-A634-F6F9F087436A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「正面」的校園環境</a:t>
          </a:r>
          <a:endParaRPr lang="zh-HK" altLang="en-US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D8EC7B6F-15F2-47FD-809D-FF082E5873F8}" type="parTrans" cxnId="{C6861CB9-7673-4956-A799-81395CD12C15}">
      <dgm:prSet/>
      <dgm:spPr/>
      <dgm:t>
        <a:bodyPr/>
        <a:lstStyle/>
        <a:p>
          <a:endParaRPr lang="zh-HK" altLang="en-US"/>
        </a:p>
      </dgm:t>
    </dgm:pt>
    <dgm:pt modelId="{27E19656-4812-4AE1-8B06-308269227A76}" type="sibTrans" cxnId="{C6861CB9-7673-4956-A799-81395CD12C15}">
      <dgm:prSet/>
      <dgm:spPr/>
      <dgm:t>
        <a:bodyPr/>
        <a:lstStyle/>
        <a:p>
          <a:endParaRPr lang="zh-HK" altLang="en-US"/>
        </a:p>
      </dgm:t>
    </dgm:pt>
    <dgm:pt modelId="{56F23D1E-5867-472E-A2B9-5397D4FF7E94}">
      <dgm:prSet phldrT="[文字]"/>
      <dgm:spPr/>
      <dgm:t>
        <a:bodyPr/>
        <a:lstStyle/>
        <a:p>
          <a:r>
            <a:rPr lang="zh-TW" altLang="en-US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學校</a:t>
          </a:r>
          <a:endParaRPr lang="zh-HK" altLang="en-US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DFAA8198-471A-426C-BE39-B7E691EBF8D2}" type="parTrans" cxnId="{72700F1F-B8BD-4F4B-A733-7D55C92F51C3}">
      <dgm:prSet/>
      <dgm:spPr/>
      <dgm:t>
        <a:bodyPr/>
        <a:lstStyle/>
        <a:p>
          <a:endParaRPr lang="zh-HK" altLang="en-US"/>
        </a:p>
      </dgm:t>
    </dgm:pt>
    <dgm:pt modelId="{D5BCD0E1-DF2B-438F-B189-AD69173D404E}" type="sibTrans" cxnId="{72700F1F-B8BD-4F4B-A733-7D55C92F51C3}">
      <dgm:prSet/>
      <dgm:spPr/>
      <dgm:t>
        <a:bodyPr/>
        <a:lstStyle/>
        <a:p>
          <a:endParaRPr lang="zh-HK" altLang="en-US"/>
        </a:p>
      </dgm:t>
    </dgm:pt>
    <dgm:pt modelId="{18FC3784-9182-4640-885F-91461762D128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老師</a:t>
          </a:r>
          <a:endParaRPr lang="zh-HK" altLang="en-US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85CA5A34-4625-423B-B7B2-DEF56B8B3971}" type="parTrans" cxnId="{B6C0798F-2A4A-4065-B1EF-B9C6EBF21FF3}">
      <dgm:prSet/>
      <dgm:spPr/>
      <dgm:t>
        <a:bodyPr/>
        <a:lstStyle/>
        <a:p>
          <a:endParaRPr lang="zh-HK" altLang="en-US"/>
        </a:p>
      </dgm:t>
    </dgm:pt>
    <dgm:pt modelId="{AC903785-280F-4F67-961D-6F254018B18E}" type="sibTrans" cxnId="{B6C0798F-2A4A-4065-B1EF-B9C6EBF21FF3}">
      <dgm:prSet/>
      <dgm:spPr/>
      <dgm:t>
        <a:bodyPr/>
        <a:lstStyle/>
        <a:p>
          <a:endParaRPr lang="zh-HK" altLang="en-US"/>
        </a:p>
      </dgm:t>
    </dgm:pt>
    <dgm:pt modelId="{A708A087-EE79-4B4D-B5A8-20D14C075AA3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家長</a:t>
          </a:r>
          <a:endParaRPr lang="zh-HK" altLang="en-US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C8A1A15-8588-42E6-ABA3-F01CD2B23C72}" type="parTrans" cxnId="{0B3C1B63-B560-4C88-9426-219861643A62}">
      <dgm:prSet/>
      <dgm:spPr/>
      <dgm:t>
        <a:bodyPr/>
        <a:lstStyle/>
        <a:p>
          <a:endParaRPr lang="zh-HK" altLang="en-US"/>
        </a:p>
      </dgm:t>
    </dgm:pt>
    <dgm:pt modelId="{68EF8049-A072-4691-8B2B-7C7F5D13DD9E}" type="sibTrans" cxnId="{0B3C1B63-B560-4C88-9426-219861643A62}">
      <dgm:prSet/>
      <dgm:spPr/>
      <dgm:t>
        <a:bodyPr/>
        <a:lstStyle/>
        <a:p>
          <a:endParaRPr lang="zh-HK" altLang="en-US"/>
        </a:p>
      </dgm:t>
    </dgm:pt>
    <dgm:pt modelId="{8EDFBA54-E0B0-40F8-92CF-E869C6F5E213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學生</a:t>
          </a:r>
          <a:endParaRPr lang="zh-HK" altLang="en-US" dirty="0" smtClean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endParaRPr lang="zh-HK" altLang="en-US" dirty="0"/>
        </a:p>
      </dgm:t>
    </dgm:pt>
    <dgm:pt modelId="{6C5CF925-E659-43AD-AC00-8D50998F06D8}" type="parTrans" cxnId="{62108210-5204-44CE-A8A8-90A4EEF3534C}">
      <dgm:prSet/>
      <dgm:spPr/>
      <dgm:t>
        <a:bodyPr/>
        <a:lstStyle/>
        <a:p>
          <a:endParaRPr lang="zh-HK" altLang="en-US"/>
        </a:p>
      </dgm:t>
    </dgm:pt>
    <dgm:pt modelId="{65303338-34C5-4622-9E82-149D18A436B7}" type="sibTrans" cxnId="{62108210-5204-44CE-A8A8-90A4EEF3534C}">
      <dgm:prSet/>
      <dgm:spPr/>
      <dgm:t>
        <a:bodyPr/>
        <a:lstStyle/>
        <a:p>
          <a:endParaRPr lang="zh-HK" altLang="en-US"/>
        </a:p>
      </dgm:t>
    </dgm:pt>
    <dgm:pt modelId="{23844BEB-D489-439E-8576-2E11AD6F1C59}" type="pres">
      <dgm:prSet presAssocID="{63A1346A-4689-4EDB-AF37-F874D50044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93DE1FD-7011-4B87-8C02-C2F4A5AA0EBA}" type="pres">
      <dgm:prSet presAssocID="{63A1346A-4689-4EDB-AF37-F874D5004419}" presName="radial" presStyleCnt="0">
        <dgm:presLayoutVars>
          <dgm:animLvl val="ctr"/>
        </dgm:presLayoutVars>
      </dgm:prSet>
      <dgm:spPr/>
    </dgm:pt>
    <dgm:pt modelId="{0C819AF1-E3EC-4D01-A607-AA073A7C7B39}" type="pres">
      <dgm:prSet presAssocID="{585423D3-EED5-4215-A634-F6F9F087436A}" presName="centerShape" presStyleLbl="vennNode1" presStyleIdx="0" presStyleCnt="5"/>
      <dgm:spPr/>
      <dgm:t>
        <a:bodyPr/>
        <a:lstStyle/>
        <a:p>
          <a:endParaRPr lang="zh-HK" altLang="en-US"/>
        </a:p>
      </dgm:t>
    </dgm:pt>
    <dgm:pt modelId="{FC8A11CE-CDD6-4C75-A81B-E4C52381AAFE}" type="pres">
      <dgm:prSet presAssocID="{56F23D1E-5867-472E-A2B9-5397D4FF7E9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84BBBEC-A9B1-47EB-B0B8-F88152F0E5F4}" type="pres">
      <dgm:prSet presAssocID="{18FC3784-9182-4640-885F-91461762D12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3DA8529-8C3E-488B-9BDC-2D8736214488}" type="pres">
      <dgm:prSet presAssocID="{A708A087-EE79-4B4D-B5A8-20D14C075AA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F97B6D3-C135-4DA2-83F4-02ECC4296819}" type="pres">
      <dgm:prSet presAssocID="{8EDFBA54-E0B0-40F8-92CF-E869C6F5E21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6EC2166B-C7CB-425D-800B-53BA9F5B0A7D}" type="presOf" srcId="{8EDFBA54-E0B0-40F8-92CF-E869C6F5E213}" destId="{EF97B6D3-C135-4DA2-83F4-02ECC4296819}" srcOrd="0" destOrd="0" presId="urn:microsoft.com/office/officeart/2005/8/layout/radial3"/>
    <dgm:cxn modelId="{72700F1F-B8BD-4F4B-A733-7D55C92F51C3}" srcId="{585423D3-EED5-4215-A634-F6F9F087436A}" destId="{56F23D1E-5867-472E-A2B9-5397D4FF7E94}" srcOrd="0" destOrd="0" parTransId="{DFAA8198-471A-426C-BE39-B7E691EBF8D2}" sibTransId="{D5BCD0E1-DF2B-438F-B189-AD69173D404E}"/>
    <dgm:cxn modelId="{D6DCFD11-1DCC-4050-9669-992F8453B8FC}" type="presOf" srcId="{56F23D1E-5867-472E-A2B9-5397D4FF7E94}" destId="{FC8A11CE-CDD6-4C75-A81B-E4C52381AAFE}" srcOrd="0" destOrd="0" presId="urn:microsoft.com/office/officeart/2005/8/layout/radial3"/>
    <dgm:cxn modelId="{21B89000-1CDF-42BC-B010-94B679F664C2}" type="presOf" srcId="{585423D3-EED5-4215-A634-F6F9F087436A}" destId="{0C819AF1-E3EC-4D01-A607-AA073A7C7B39}" srcOrd="0" destOrd="0" presId="urn:microsoft.com/office/officeart/2005/8/layout/radial3"/>
    <dgm:cxn modelId="{08F71172-50E8-4A9D-B157-B2D9EFE5007C}" type="presOf" srcId="{A708A087-EE79-4B4D-B5A8-20D14C075AA3}" destId="{03DA8529-8C3E-488B-9BDC-2D8736214488}" srcOrd="0" destOrd="0" presId="urn:microsoft.com/office/officeart/2005/8/layout/radial3"/>
    <dgm:cxn modelId="{0B3C1B63-B560-4C88-9426-219861643A62}" srcId="{585423D3-EED5-4215-A634-F6F9F087436A}" destId="{A708A087-EE79-4B4D-B5A8-20D14C075AA3}" srcOrd="2" destOrd="0" parTransId="{1C8A1A15-8588-42E6-ABA3-F01CD2B23C72}" sibTransId="{68EF8049-A072-4691-8B2B-7C7F5D13DD9E}"/>
    <dgm:cxn modelId="{62108210-5204-44CE-A8A8-90A4EEF3534C}" srcId="{585423D3-EED5-4215-A634-F6F9F087436A}" destId="{8EDFBA54-E0B0-40F8-92CF-E869C6F5E213}" srcOrd="3" destOrd="0" parTransId="{6C5CF925-E659-43AD-AC00-8D50998F06D8}" sibTransId="{65303338-34C5-4622-9E82-149D18A436B7}"/>
    <dgm:cxn modelId="{C6861CB9-7673-4956-A799-81395CD12C15}" srcId="{63A1346A-4689-4EDB-AF37-F874D5004419}" destId="{585423D3-EED5-4215-A634-F6F9F087436A}" srcOrd="0" destOrd="0" parTransId="{D8EC7B6F-15F2-47FD-809D-FF082E5873F8}" sibTransId="{27E19656-4812-4AE1-8B06-308269227A76}"/>
    <dgm:cxn modelId="{B6C0798F-2A4A-4065-B1EF-B9C6EBF21FF3}" srcId="{585423D3-EED5-4215-A634-F6F9F087436A}" destId="{18FC3784-9182-4640-885F-91461762D128}" srcOrd="1" destOrd="0" parTransId="{85CA5A34-4625-423B-B7B2-DEF56B8B3971}" sibTransId="{AC903785-280F-4F67-961D-6F254018B18E}"/>
    <dgm:cxn modelId="{28FA577F-49A3-4FBC-8578-5CEC4BD82401}" type="presOf" srcId="{18FC3784-9182-4640-885F-91461762D128}" destId="{384BBBEC-A9B1-47EB-B0B8-F88152F0E5F4}" srcOrd="0" destOrd="0" presId="urn:microsoft.com/office/officeart/2005/8/layout/radial3"/>
    <dgm:cxn modelId="{7B3242DC-2148-4259-AB0F-AB0E39A82293}" type="presOf" srcId="{63A1346A-4689-4EDB-AF37-F874D5004419}" destId="{23844BEB-D489-439E-8576-2E11AD6F1C59}" srcOrd="0" destOrd="0" presId="urn:microsoft.com/office/officeart/2005/8/layout/radial3"/>
    <dgm:cxn modelId="{A391830B-4C4B-4D1D-A2A2-1DA85F454DAB}" type="presParOf" srcId="{23844BEB-D489-439E-8576-2E11AD6F1C59}" destId="{493DE1FD-7011-4B87-8C02-C2F4A5AA0EBA}" srcOrd="0" destOrd="0" presId="urn:microsoft.com/office/officeart/2005/8/layout/radial3"/>
    <dgm:cxn modelId="{CFE874C9-EA9C-4567-B33D-EFB641ED454A}" type="presParOf" srcId="{493DE1FD-7011-4B87-8C02-C2F4A5AA0EBA}" destId="{0C819AF1-E3EC-4D01-A607-AA073A7C7B39}" srcOrd="0" destOrd="0" presId="urn:microsoft.com/office/officeart/2005/8/layout/radial3"/>
    <dgm:cxn modelId="{EAADCE02-C513-403A-8CBD-B7A4710ABEAA}" type="presParOf" srcId="{493DE1FD-7011-4B87-8C02-C2F4A5AA0EBA}" destId="{FC8A11CE-CDD6-4C75-A81B-E4C52381AAFE}" srcOrd="1" destOrd="0" presId="urn:microsoft.com/office/officeart/2005/8/layout/radial3"/>
    <dgm:cxn modelId="{4A16FFCA-CE3A-4F22-94D1-E346A730F21F}" type="presParOf" srcId="{493DE1FD-7011-4B87-8C02-C2F4A5AA0EBA}" destId="{384BBBEC-A9B1-47EB-B0B8-F88152F0E5F4}" srcOrd="2" destOrd="0" presId="urn:microsoft.com/office/officeart/2005/8/layout/radial3"/>
    <dgm:cxn modelId="{3DF52756-FF66-4A07-AC82-AF8CE6F6DE2A}" type="presParOf" srcId="{493DE1FD-7011-4B87-8C02-C2F4A5AA0EBA}" destId="{03DA8529-8C3E-488B-9BDC-2D8736214488}" srcOrd="3" destOrd="0" presId="urn:microsoft.com/office/officeart/2005/8/layout/radial3"/>
    <dgm:cxn modelId="{7BC2E568-D4AC-4496-B8BD-91737AC8C002}" type="presParOf" srcId="{493DE1FD-7011-4B87-8C02-C2F4A5AA0EBA}" destId="{EF97B6D3-C135-4DA2-83F4-02ECC429681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ECD39-FBCA-4007-B9EF-835DD5B39FC4}">
      <dsp:nvSpPr>
        <dsp:cNvPr id="0" name=""/>
        <dsp:cNvSpPr/>
      </dsp:nvSpPr>
      <dsp:spPr>
        <a:xfrm>
          <a:off x="2944864" y="0"/>
          <a:ext cx="1996971" cy="1350579"/>
        </a:xfrm>
        <a:prstGeom prst="trapezoid">
          <a:avLst>
            <a:gd name="adj" fmla="val 729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個人層面</a:t>
          </a:r>
          <a:endParaRPr lang="zh-TW" altLang="en-US" sz="3600" kern="1200" dirty="0"/>
        </a:p>
      </dsp:txBody>
      <dsp:txXfrm>
        <a:off x="2944864" y="0"/>
        <a:ext cx="1996971" cy="1350579"/>
      </dsp:txXfrm>
    </dsp:sp>
    <dsp:sp modelId="{96A12B6B-E1F2-47C5-B350-9FFCAFD3EE05}">
      <dsp:nvSpPr>
        <dsp:cNvPr id="0" name=""/>
        <dsp:cNvSpPr/>
      </dsp:nvSpPr>
      <dsp:spPr>
        <a:xfrm>
          <a:off x="1971675" y="1350579"/>
          <a:ext cx="3943350" cy="1350579"/>
        </a:xfrm>
        <a:prstGeom prst="trapezoid">
          <a:avLst>
            <a:gd name="adj" fmla="val 72994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班層面</a:t>
          </a:r>
          <a:endParaRPr lang="zh-TW" altLang="en-US" sz="4000" kern="1200" dirty="0"/>
        </a:p>
      </dsp:txBody>
      <dsp:txXfrm>
        <a:off x="2661761" y="1350579"/>
        <a:ext cx="2563177" cy="1350579"/>
      </dsp:txXfrm>
    </dsp:sp>
    <dsp:sp modelId="{BE651436-4A63-4FE8-9272-1A129CEDD2EB}">
      <dsp:nvSpPr>
        <dsp:cNvPr id="0" name=""/>
        <dsp:cNvSpPr/>
      </dsp:nvSpPr>
      <dsp:spPr>
        <a:xfrm>
          <a:off x="985837" y="2701158"/>
          <a:ext cx="5915024" cy="1350579"/>
        </a:xfrm>
        <a:prstGeom prst="trapezoid">
          <a:avLst>
            <a:gd name="adj" fmla="val 72994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級層面</a:t>
          </a:r>
          <a:endParaRPr lang="zh-TW" altLang="en-US" sz="4000" kern="1200" dirty="0"/>
        </a:p>
      </dsp:txBody>
      <dsp:txXfrm>
        <a:off x="2020966" y="2701158"/>
        <a:ext cx="3844766" cy="1350579"/>
      </dsp:txXfrm>
    </dsp:sp>
    <dsp:sp modelId="{8735078A-EA9A-490D-A9A6-28D6495AC762}">
      <dsp:nvSpPr>
        <dsp:cNvPr id="0" name=""/>
        <dsp:cNvSpPr/>
      </dsp:nvSpPr>
      <dsp:spPr>
        <a:xfrm>
          <a:off x="0" y="4051737"/>
          <a:ext cx="7886700" cy="1350579"/>
        </a:xfrm>
        <a:prstGeom prst="trapezoid">
          <a:avLst>
            <a:gd name="adj" fmla="val 72994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學校層面</a:t>
          </a:r>
          <a:endParaRPr lang="zh-TW" altLang="en-US" sz="4000" kern="1200" dirty="0"/>
        </a:p>
      </dsp:txBody>
      <dsp:txXfrm>
        <a:off x="1380172" y="4051737"/>
        <a:ext cx="5126355" cy="135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E42D-5566-4CD1-A5C7-8A1658F6CC79}">
      <dsp:nvSpPr>
        <dsp:cNvPr id="0" name=""/>
        <dsp:cNvSpPr/>
      </dsp:nvSpPr>
      <dsp:spPr>
        <a:xfrm>
          <a:off x="2505295" y="1710357"/>
          <a:ext cx="3187598" cy="30878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抗逆力</a:t>
          </a:r>
          <a:endParaRPr lang="en-US" altLang="zh-HK" sz="4400" kern="1200" dirty="0"/>
        </a:p>
      </dsp:txBody>
      <dsp:txXfrm>
        <a:off x="2972108" y="2162566"/>
        <a:ext cx="2253972" cy="2183459"/>
      </dsp:txXfrm>
    </dsp:sp>
    <dsp:sp modelId="{B2BAF684-15EA-4C41-AB87-DB514DDCFD4B}">
      <dsp:nvSpPr>
        <dsp:cNvPr id="0" name=""/>
        <dsp:cNvSpPr/>
      </dsp:nvSpPr>
      <dsp:spPr>
        <a:xfrm>
          <a:off x="3151657" y="664311"/>
          <a:ext cx="1894874" cy="191131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3600" kern="1200" dirty="0" smtClean="0"/>
            <a:t>效能感</a:t>
          </a:r>
          <a:endParaRPr lang="en-US" altLang="zh-HK" sz="3600" kern="1200" dirty="0"/>
        </a:p>
      </dsp:txBody>
      <dsp:txXfrm>
        <a:off x="3429155" y="944217"/>
        <a:ext cx="1339878" cy="1351505"/>
      </dsp:txXfrm>
    </dsp:sp>
    <dsp:sp modelId="{9E58972C-29A3-40BB-AB01-D1C667DC328A}">
      <dsp:nvSpPr>
        <dsp:cNvPr id="0" name=""/>
        <dsp:cNvSpPr/>
      </dsp:nvSpPr>
      <dsp:spPr>
        <a:xfrm>
          <a:off x="4985211" y="3074349"/>
          <a:ext cx="1849424" cy="173039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3600" kern="1200" dirty="0" smtClean="0"/>
            <a:t>樂觀</a:t>
          </a:r>
          <a:r>
            <a:rPr lang="zh-TW" altLang="en-US" sz="3600" kern="1200" dirty="0" smtClean="0"/>
            <a:t>感</a:t>
          </a:r>
          <a:endParaRPr lang="en-US" altLang="zh-HK" sz="3600" kern="1200" dirty="0" smtClean="0"/>
        </a:p>
      </dsp:txBody>
      <dsp:txXfrm>
        <a:off x="5256053" y="3327760"/>
        <a:ext cx="1307740" cy="1223577"/>
      </dsp:txXfrm>
    </dsp:sp>
    <dsp:sp modelId="{094FF2ED-AC36-4A62-A674-8413407F9819}">
      <dsp:nvSpPr>
        <dsp:cNvPr id="0" name=""/>
        <dsp:cNvSpPr/>
      </dsp:nvSpPr>
      <dsp:spPr>
        <a:xfrm>
          <a:off x="1552060" y="3096187"/>
          <a:ext cx="1989802" cy="1896938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3600" kern="1200" dirty="0" smtClean="0"/>
            <a:t>歸屬感</a:t>
          </a:r>
          <a:endParaRPr lang="en-US" altLang="zh-HK" sz="3600" kern="1200" dirty="0"/>
        </a:p>
      </dsp:txBody>
      <dsp:txXfrm>
        <a:off x="1843460" y="3373987"/>
        <a:ext cx="1407002" cy="1341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9AF1-E3EC-4D01-A607-AA073A7C7B39}">
      <dsp:nvSpPr>
        <dsp:cNvPr id="0" name=""/>
        <dsp:cNvSpPr/>
      </dsp:nvSpPr>
      <dsp:spPr>
        <a:xfrm>
          <a:off x="1062036" y="416838"/>
          <a:ext cx="1038441" cy="103844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「正面」的校園環境</a:t>
          </a:r>
          <a:endParaRPr lang="zh-HK" altLang="en-US" sz="1500" kern="1200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214112" y="568914"/>
        <a:ext cx="734289" cy="734289"/>
      </dsp:txXfrm>
    </dsp:sp>
    <dsp:sp modelId="{FC8A11CE-CDD6-4C75-A81B-E4C52381AAFE}">
      <dsp:nvSpPr>
        <dsp:cNvPr id="0" name=""/>
        <dsp:cNvSpPr/>
      </dsp:nvSpPr>
      <dsp:spPr>
        <a:xfrm>
          <a:off x="1321646" y="185"/>
          <a:ext cx="519220" cy="5192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學校</a:t>
          </a:r>
          <a:endParaRPr lang="zh-HK" altLang="en-US" sz="1000" kern="1200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397684" y="76223"/>
        <a:ext cx="367144" cy="367144"/>
      </dsp:txXfrm>
    </dsp:sp>
    <dsp:sp modelId="{384BBBEC-A9B1-47EB-B0B8-F88152F0E5F4}">
      <dsp:nvSpPr>
        <dsp:cNvPr id="0" name=""/>
        <dsp:cNvSpPr/>
      </dsp:nvSpPr>
      <dsp:spPr>
        <a:xfrm>
          <a:off x="1997910" y="676449"/>
          <a:ext cx="519220" cy="5192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000" kern="12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老師</a:t>
          </a:r>
          <a:endParaRPr lang="zh-HK" altLang="en-US" sz="1000" kern="1200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073948" y="752487"/>
        <a:ext cx="367144" cy="367144"/>
      </dsp:txXfrm>
    </dsp:sp>
    <dsp:sp modelId="{03DA8529-8C3E-488B-9BDC-2D8736214488}">
      <dsp:nvSpPr>
        <dsp:cNvPr id="0" name=""/>
        <dsp:cNvSpPr/>
      </dsp:nvSpPr>
      <dsp:spPr>
        <a:xfrm>
          <a:off x="1321646" y="1352713"/>
          <a:ext cx="519220" cy="5192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000" kern="12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家長</a:t>
          </a:r>
          <a:endParaRPr lang="zh-HK" altLang="en-US" sz="1000" kern="1200" dirty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397684" y="1428751"/>
        <a:ext cx="367144" cy="367144"/>
      </dsp:txXfrm>
    </dsp:sp>
    <dsp:sp modelId="{EF97B6D3-C135-4DA2-83F4-02ECC4296819}">
      <dsp:nvSpPr>
        <dsp:cNvPr id="0" name=""/>
        <dsp:cNvSpPr/>
      </dsp:nvSpPr>
      <dsp:spPr>
        <a:xfrm>
          <a:off x="645382" y="676449"/>
          <a:ext cx="519220" cy="5192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000" kern="12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學生</a:t>
          </a:r>
          <a:endParaRPr lang="zh-HK" altLang="en-US" sz="1000" kern="1200" dirty="0" smtClean="0">
            <a:solidFill>
              <a:srgbClr val="0070C0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ctr">
            <a:spcBef>
              <a:spcPct val="0"/>
            </a:spcBef>
          </a:pPr>
          <a:endParaRPr lang="zh-HK" altLang="en-US" sz="1000" kern="1200" dirty="0"/>
        </a:p>
      </dsp:txBody>
      <dsp:txXfrm>
        <a:off x="721420" y="752487"/>
        <a:ext cx="367144" cy="36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2AD2C-60BF-4396-A774-547F947C657D}" type="datetimeFigureOut">
              <a:rPr lang="zh-HK" altLang="en-US" smtClean="0"/>
              <a:t>27/10/2020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96F66-002D-494B-BF41-8807414E2D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26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全校層面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按學校願景制訂全校參與訓輔政策及計劃，取得全體教職員的共識，建構關愛文化，實踐培育學生的共同信念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建立有效團隊，界定不同教職員在訓輔工作上的角色及職能，推動全校參與的訓輔模式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iii) 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成立訓輔架構組織，包括教師支援網絡及危機小組等，協調校內各科組共同推展訓輔工作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設立訓輔工作檢討機制，調適校內訓輔系統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因應學校的傳統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文化和學生的需要，設計及推行適切的訓輔活動，培養學生正確的價值觀，建立互相尊重，樸實純良的校風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訂立有效的校內及校外個案轉介機制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制訂合情合理的校規，輔以建設性的獎懲制度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發展個人成長教育，在各科組編排課程時，加入個人成長教育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生活教育的應用元素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成立學生會等組織，鼓勵學生積極參與校內活動及事務，向學校表達意見，並培養學生投入校園生活的歸屬感，共同建構關愛校園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建立學習型組織，推行有關訓輔工作的教師發展活動及促進教師互相交流和支援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引進社區資源，強化學校的訓輔功能</a:t>
            </a:r>
          </a:p>
          <a:p>
            <a:pPr rtl="0" eaLnBrk="1" fontAlgn="t" latinLnBrk="0" hangingPunct="1"/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級層面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按學生成長階段引入具級別特色的訓輔重點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設級訓輔支援制度，推動級教職員在共同的理念下互相支援及分享訓輔工作經驗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級訓輔教師定期舉行會議，了解每級學生的需要，並一起策劃適切的訓輔活動及訂定獎懲準則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為級訓輔教師舉行有關培訓及小組交流，以便他們支援級內其他教師和協助處理學生的問題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在級的專題研習或課程設計方面與各科組合作，融入個人成長教育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生活教育的應用元素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舉行跨級別的訓輔活動，例如友輩支援計劃等，讓不同級別的學生互助互愛，和諧共處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舉行級層面的家校合作活動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例如：小一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中一家長會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，讓家長了解子女在不同成長階段的需要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班層面</a:t>
            </a:r>
            <a:endParaRPr lang="en-US" altLang="zh-TW" dirty="0" smtClean="0"/>
          </a:p>
          <a:p>
            <a:pPr rtl="0" eaLnBrk="1" fontAlgn="t" latinLnBrk="0" hangingPunct="1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推行個人成長教育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生活教育，協助學生掌握各種生活技能和培育他們正確的價值觀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在課堂教學過程中加強個人成長教育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生活教育的應用和實踐元素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師生共同訂定班規，協助學生訂立及實踐短期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長期的班本目標，樹立正面友愛的班風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設立班制學生組織，讓學生體驗和實踐自主及承擔責任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發展友輩支援，鼓勵班內同學互相接納和彼此幫助，以建立和諧的人際關係及提升學生的歸屬感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情理兼備，協助學生反思不良行為對同學的影響及衍生的後果，並給予學生改過自新的機會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鼓勵學生善用班內資源，運用群體的解難策略，提升他們的歸屬感和自決能力</a:t>
            </a:r>
          </a:p>
          <a:p>
            <a:r>
              <a:rPr lang="zh-TW" altLang="en-US" dirty="0" smtClean="0"/>
              <a:t>學生個人層面</a:t>
            </a:r>
            <a:endParaRPr lang="en-US" altLang="zh-TW" dirty="0" smtClean="0"/>
          </a:p>
          <a:p>
            <a:pPr rtl="0" eaLnBrk="1" fontAlgn="t" latinLnBrk="0" hangingPunct="1"/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了解班中每一個學生的生活狀況、學習情形及行為表現，並適時地表達關懷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協助學生在每一個學年訂立自我成長的目標和實踐的方法，並定時檢討進展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及早識別及轉介有需要的學生接受適切的校內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校外專業服務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如小學學生輔導服務、中學社工提供的輔導服務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推行個別及小組輔導，協助學生處理個人、社交和學習等問題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接納和欣賞每位同學的進步，並給予適切的鼓勵和讚賞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舉行個案會議，讓校內訓輔人員、社工、班主任和家長共同檢視個案的進展及成效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善用社區資源，向有需要的學生和家長提供資料及協助他們尋求適切的服務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viii)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鼓勵學生積極面對成長的挑戰，並主動尋求老師及家長的協助 </a:t>
            </a: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ix)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與家長保持緊密的連繫，讓家長了解子女在校內的情況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0E1-EACB-4BD0-A8C9-574048688F97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310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35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6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D0E1-EACB-4BD0-A8C9-574048688F97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179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6F66-002D-494B-BF41-8807414E2D0B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210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香港懲教署</a:t>
            </a:r>
          </a:p>
          <a:p>
            <a:r>
              <a:rPr lang="en-US" altLang="zh-TW" dirty="0" smtClean="0"/>
              <a:t>- </a:t>
            </a:r>
            <a:r>
              <a:rPr lang="zh-TW" altLang="en-US" dirty="0" smtClean="0"/>
              <a:t>香港懲教博物館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6F66-002D-494B-BF41-8807414E2D0B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383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8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7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274638"/>
            <a:ext cx="10752667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AF6F-3757-4BBA-9E74-759C4378D891}" type="datetime1">
              <a:rPr lang="zh-HK" altLang="en-US" smtClean="0"/>
              <a:t>27/10/2020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香港特別行政區政府教育局 訓育及輔導組</a:t>
            </a: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565D-E238-43ED-89D1-3752D7431D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83524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99456" y="1738299"/>
            <a:ext cx="3360000" cy="3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63925" y="1738299"/>
            <a:ext cx="3360000" cy="3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77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33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10676433" y="5252936"/>
            <a:ext cx="1372231" cy="1448563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42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82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08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13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652726"/>
            <a:ext cx="12192000" cy="4485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2354875"/>
            <a:ext cx="5622863" cy="30809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487221" y="2478935"/>
            <a:ext cx="3696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371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28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6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63552" y="0"/>
            <a:ext cx="101284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68619" y="4771871"/>
            <a:ext cx="1728192" cy="1824325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787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291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0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0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teacher/student-guidance-discipline-services/projects-service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106" y="2042231"/>
            <a:ext cx="706475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/>
              <a:t>「關顧學生 </a:t>
            </a:r>
            <a:r>
              <a:rPr lang="en-US" altLang="zh-TW" sz="4800" b="1" dirty="0" smtClean="0"/>
              <a:t>– </a:t>
            </a:r>
            <a:r>
              <a:rPr lang="zh-TW" altLang="en-US" sz="4800" b="1" dirty="0" smtClean="0"/>
              <a:t>重回正軌 </a:t>
            </a:r>
            <a:r>
              <a:rPr lang="zh-TW" altLang="en-US" sz="4800" b="1" dirty="0" smtClean="0"/>
              <a:t>」</a:t>
            </a:r>
            <a:endParaRPr lang="en-US" altLang="zh-TW" sz="4800" b="1" dirty="0" smtClean="0"/>
          </a:p>
          <a:p>
            <a:endParaRPr lang="en-US" altLang="zh-HK" sz="4800" b="1" dirty="0"/>
          </a:p>
          <a:p>
            <a:r>
              <a:rPr lang="zh-TW" altLang="en-US" sz="2400" b="1" dirty="0" smtClean="0"/>
              <a:t>高級項目主任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訓育及輔導</a:t>
            </a:r>
            <a:r>
              <a:rPr lang="en-US" altLang="zh-TW" sz="2400" b="1" dirty="0" smtClean="0"/>
              <a:t>)2</a:t>
            </a:r>
          </a:p>
          <a:p>
            <a:r>
              <a:rPr lang="zh-TW" altLang="en-US" sz="2400" b="1" dirty="0" smtClean="0"/>
              <a:t> 陳淑薇女士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/>
              <a:t>學校發展主任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訓育及輔導</a:t>
            </a:r>
            <a:r>
              <a:rPr lang="en-US" altLang="zh-TW" sz="2400" b="1" dirty="0" smtClean="0"/>
              <a:t>)41</a:t>
            </a:r>
          </a:p>
          <a:p>
            <a:r>
              <a:rPr lang="zh-TW" altLang="en-US" sz="2400" b="1" dirty="0" smtClean="0"/>
              <a:t>李婉明女士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endParaRPr lang="en-US" altLang="zh-TW" sz="2400" b="1" dirty="0" smtClean="0"/>
          </a:p>
          <a:p>
            <a:r>
              <a:rPr lang="en-US" altLang="zh-HK" sz="1600" b="1" dirty="0" smtClean="0"/>
              <a:t>2020</a:t>
            </a:r>
            <a:r>
              <a:rPr lang="zh-TW" altLang="en-US" sz="1600" b="1" dirty="0" smtClean="0"/>
              <a:t>年</a:t>
            </a:r>
            <a:r>
              <a:rPr lang="en-US" altLang="zh-TW" sz="1600" b="1" dirty="0" smtClean="0"/>
              <a:t>10</a:t>
            </a:r>
            <a:r>
              <a:rPr lang="zh-TW" altLang="en-US" sz="1600" b="1" dirty="0" smtClean="0"/>
              <a:t>月</a:t>
            </a:r>
            <a:r>
              <a:rPr lang="en-US" altLang="zh-TW" sz="1600" b="1" dirty="0" smtClean="0"/>
              <a:t>7</a:t>
            </a:r>
            <a:r>
              <a:rPr lang="zh-TW" altLang="en-US" sz="1600" b="1" dirty="0" smtClean="0"/>
              <a:t>日</a:t>
            </a:r>
            <a:endParaRPr lang="zh-HK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8649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25532" y="2660915"/>
            <a:ext cx="3334473" cy="3309375"/>
            <a:chOff x="3321574" y="2001789"/>
            <a:chExt cx="2500855" cy="2482031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81559142-4B86-4B65-8393-05E023E24D12}"/>
                </a:ext>
              </a:extLst>
            </p:cNvPr>
            <p:cNvGrpSpPr/>
            <p:nvPr/>
          </p:nvGrpSpPr>
          <p:grpSpPr>
            <a:xfrm>
              <a:off x="3457227" y="3683523"/>
              <a:ext cx="2365202" cy="349856"/>
              <a:chOff x="2078720" y="4209096"/>
              <a:chExt cx="2920538" cy="432000"/>
            </a:xfrm>
          </p:grpSpPr>
          <p:grpSp>
            <p:nvGrpSpPr>
              <p:cNvPr id="34" name="Group 31">
                <a:extLst>
                  <a:ext uri="{FF2B5EF4-FFF2-40B4-BE49-F238E27FC236}">
                    <a16:creationId xmlns:a16="http://schemas.microsoft.com/office/drawing/2014/main" id="{CCA96863-E967-45B7-A030-DFDB36BD23E1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2" name="Rectangle 39">
                  <a:extLst>
                    <a:ext uri="{FF2B5EF4-FFF2-40B4-BE49-F238E27FC236}">
                      <a16:creationId xmlns:a16="http://schemas.microsoft.com/office/drawing/2014/main" id="{B1C88D0D-CAFD-42E3-8DD0-2E908463F6A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3" name="Rectangle 40">
                  <a:extLst>
                    <a:ext uri="{FF2B5EF4-FFF2-40B4-BE49-F238E27FC236}">
                      <a16:creationId xmlns:a16="http://schemas.microsoft.com/office/drawing/2014/main" id="{495B3CCC-61BA-479A-827B-5426CC0FA02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3F6585A4-E516-4BE9-919D-72CE59AD2993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5" name="Rectangle 42">
                  <a:extLst>
                    <a:ext uri="{FF2B5EF4-FFF2-40B4-BE49-F238E27FC236}">
                      <a16:creationId xmlns:a16="http://schemas.microsoft.com/office/drawing/2014/main" id="{0054AAA1-466C-4D9A-B242-B21D1FACD230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35" name="Group 32">
                <a:extLst>
                  <a:ext uri="{FF2B5EF4-FFF2-40B4-BE49-F238E27FC236}">
                    <a16:creationId xmlns:a16="http://schemas.microsoft.com/office/drawing/2014/main" id="{3E58CBFF-96B3-4E4F-8287-D9BDC22BF0D4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6" name="Rectangle 33">
                  <a:extLst>
                    <a:ext uri="{FF2B5EF4-FFF2-40B4-BE49-F238E27FC236}">
                      <a16:creationId xmlns:a16="http://schemas.microsoft.com/office/drawing/2014/main" id="{58BD9EAF-1F9B-4241-9B3E-01AD62CEADDA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7" name="Rectangle 34">
                  <a:extLst>
                    <a:ext uri="{FF2B5EF4-FFF2-40B4-BE49-F238E27FC236}">
                      <a16:creationId xmlns:a16="http://schemas.microsoft.com/office/drawing/2014/main" id="{FFDFF65F-2DD9-48E0-B7C5-9C09C384D219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8" name="Rectangle 35">
                  <a:extLst>
                    <a:ext uri="{FF2B5EF4-FFF2-40B4-BE49-F238E27FC236}">
                      <a16:creationId xmlns:a16="http://schemas.microsoft.com/office/drawing/2014/main" id="{53270107-E2AF-41CF-9912-BC3CE26FEAD6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9" name="Rectangle 36">
                  <a:extLst>
                    <a:ext uri="{FF2B5EF4-FFF2-40B4-BE49-F238E27FC236}">
                      <a16:creationId xmlns:a16="http://schemas.microsoft.com/office/drawing/2014/main" id="{86B7BEAF-7CCA-4F5E-85BF-CEE8D4866BCA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0" name="Rectangle 37">
                  <a:extLst>
                    <a:ext uri="{FF2B5EF4-FFF2-40B4-BE49-F238E27FC236}">
                      <a16:creationId xmlns:a16="http://schemas.microsoft.com/office/drawing/2014/main" id="{63A6E862-764F-4A24-B531-6899D2404C58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1" name="Rectangle 38">
                  <a:extLst>
                    <a:ext uri="{FF2B5EF4-FFF2-40B4-BE49-F238E27FC236}">
                      <a16:creationId xmlns:a16="http://schemas.microsoft.com/office/drawing/2014/main" id="{110478D7-8FED-4141-BAA7-66D948F8A9CB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CA8D7E74-6E2B-4B47-B1C7-448F6C8FD48A}"/>
                </a:ext>
              </a:extLst>
            </p:cNvPr>
            <p:cNvGrpSpPr/>
            <p:nvPr/>
          </p:nvGrpSpPr>
          <p:grpSpPr>
            <a:xfrm flipH="1">
              <a:off x="3321574" y="4133964"/>
              <a:ext cx="2365202" cy="349856"/>
              <a:chOff x="2078720" y="4209096"/>
              <a:chExt cx="2920538" cy="432000"/>
            </a:xfrm>
          </p:grpSpPr>
          <p:grpSp>
            <p:nvGrpSpPr>
              <p:cNvPr id="21" name="Group 18">
                <a:extLst>
                  <a:ext uri="{FF2B5EF4-FFF2-40B4-BE49-F238E27FC236}">
                    <a16:creationId xmlns:a16="http://schemas.microsoft.com/office/drawing/2014/main" id="{9391C5BD-B79C-4ED8-A727-99B19539BBA2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id="{54742C8B-5EF3-44F7-ABCB-70A8EADDDDDE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0" name="Rectangle 27">
                  <a:extLst>
                    <a:ext uri="{FF2B5EF4-FFF2-40B4-BE49-F238E27FC236}">
                      <a16:creationId xmlns:a16="http://schemas.microsoft.com/office/drawing/2014/main" id="{A9529410-1A74-457E-B2A3-6E8136C58B6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3DF16A19-38EB-4756-9D18-1EAC9CC1C4AC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2" name="Rectangle 29">
                  <a:extLst>
                    <a:ext uri="{FF2B5EF4-FFF2-40B4-BE49-F238E27FC236}">
                      <a16:creationId xmlns:a16="http://schemas.microsoft.com/office/drawing/2014/main" id="{EEF0E906-DCA1-4AEF-B002-5E21B6E4C7C3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22" name="Group 19">
                <a:extLst>
                  <a:ext uri="{FF2B5EF4-FFF2-40B4-BE49-F238E27FC236}">
                    <a16:creationId xmlns:a16="http://schemas.microsoft.com/office/drawing/2014/main" id="{3E0449C5-7873-47BC-86EB-E2D6353AFA45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8C5EA349-7E4C-4425-BD21-AECA5AE66126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3BD2E5D6-FF64-4BF0-B049-8B93A74C8FB3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75EF3713-9CC5-4B80-86A4-5A8DD7596E5D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EFC6A19C-F69A-41A8-AED0-8BFC1B05E212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CF44260D-F89B-4653-B6F4-65663F2F7FFA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8" name="Rectangle 25">
                  <a:extLst>
                    <a:ext uri="{FF2B5EF4-FFF2-40B4-BE49-F238E27FC236}">
                      <a16:creationId xmlns:a16="http://schemas.microsoft.com/office/drawing/2014/main" id="{2B03EF24-6A3A-430E-A2EA-EB8AEB1AC63D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0700E131-BC2C-475C-933A-501C8C8AD20A}"/>
                </a:ext>
              </a:extLst>
            </p:cNvPr>
            <p:cNvSpPr/>
            <p:nvPr/>
          </p:nvSpPr>
          <p:spPr>
            <a:xfrm>
              <a:off x="3336713" y="2106385"/>
              <a:ext cx="583158" cy="58315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62A74F36-368F-4492-B53D-18F4746F3617}"/>
                </a:ext>
              </a:extLst>
            </p:cNvPr>
            <p:cNvSpPr/>
            <p:nvPr/>
          </p:nvSpPr>
          <p:spPr>
            <a:xfrm>
              <a:off x="5035031" y="2105197"/>
              <a:ext cx="583158" cy="58315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1030B55-86BD-4549-BA61-3687C3EBA31A}"/>
                </a:ext>
              </a:extLst>
            </p:cNvPr>
            <p:cNvSpPr/>
            <p:nvPr/>
          </p:nvSpPr>
          <p:spPr>
            <a:xfrm>
              <a:off x="4213684" y="2095571"/>
              <a:ext cx="583158" cy="5831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367621" y="2012038"/>
              <a:ext cx="305632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867" b="1" dirty="0"/>
                <a:t>P</a:t>
              </a:r>
              <a:endParaRPr lang="zh-TW" altLang="en-US" sz="5867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01326" y="2002429"/>
              <a:ext cx="305632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867" b="1" dirty="0"/>
                <a:t>G</a:t>
              </a:r>
              <a:endParaRPr lang="zh-TW" altLang="en-US" sz="5867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047259" y="2001789"/>
              <a:ext cx="305632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867" b="1" dirty="0"/>
                <a:t>E</a:t>
              </a:r>
              <a:endParaRPr lang="zh-TW" altLang="en-US" sz="5867" b="1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596558" y="1637357"/>
            <a:ext cx="6700612" cy="36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atin typeface="+mj-ea"/>
                <a:ea typeface="+mj-ea"/>
              </a:rPr>
              <a:t>個人成長教育</a:t>
            </a:r>
            <a:r>
              <a:rPr lang="zh-TW" altLang="en-US" sz="5333" b="1" dirty="0">
                <a:latin typeface="+mj-ea"/>
                <a:ea typeface="+mj-ea"/>
              </a:rPr>
              <a:t/>
            </a:r>
            <a:br>
              <a:rPr lang="zh-TW" altLang="en-US" sz="5333" b="1" dirty="0">
                <a:latin typeface="+mj-ea"/>
                <a:ea typeface="+mj-ea"/>
              </a:rPr>
            </a:br>
            <a:r>
              <a:rPr lang="zh-TW" altLang="en-US" sz="5333" b="1" dirty="0">
                <a:latin typeface="+mj-ea"/>
                <a:ea typeface="+mj-ea"/>
              </a:rPr>
              <a:t>「自律守規」教案</a:t>
            </a:r>
            <a:endParaRPr lang="en-US" altLang="zh-TW" sz="5333" b="1" dirty="0">
              <a:latin typeface="+mj-ea"/>
              <a:ea typeface="+mj-ea"/>
            </a:endParaRPr>
          </a:p>
          <a:p>
            <a:pPr algn="ctr"/>
            <a:r>
              <a:rPr lang="zh-CN" altLang="en-US" sz="3200" b="1" dirty="0">
                <a:latin typeface="+mj-ea"/>
                <a:ea typeface="+mj-ea"/>
              </a:rPr>
              <a:t>高小範例</a:t>
            </a:r>
            <a:endParaRPr lang="en-US" altLang="zh-CN" sz="3200" b="1" dirty="0">
              <a:latin typeface="+mj-ea"/>
              <a:ea typeface="+mj-ea"/>
            </a:endParaRPr>
          </a:p>
          <a:p>
            <a:pPr algn="ctr"/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1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1571" y="451153"/>
            <a:ext cx="96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701578" y="1066700"/>
            <a:ext cx="3057473" cy="9858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他律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572" y="2070625"/>
            <a:ext cx="478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孩子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會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受外在的規則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而影響自身的行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為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。行爲本身帶來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好</a:t>
            </a:r>
            <a:r>
              <a: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/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壞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結果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也會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影響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孩子後續的行爲。</a:t>
            </a:r>
            <a:endParaRPr lang="en-US" altLang="ko-KR" sz="2400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181" y="3565405"/>
            <a:ext cx="96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32" y="5264827"/>
            <a:ext cx="5231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在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沒有外在規則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的情況下，孩子需要運用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高層次的</a:t>
            </a:r>
            <a:r>
              <a:rPr lang="zh-TW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思考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能力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來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進行思辨，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從而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建立自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身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的道德價值觀點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。</a:t>
            </a:r>
            <a:endPara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2967286" y="4279022"/>
            <a:ext cx="3057473" cy="9858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自律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31638" y="3460619"/>
            <a:ext cx="6816757" cy="9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0835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48" y="1986372"/>
            <a:ext cx="9577441" cy="479228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24" y="70041"/>
            <a:ext cx="9577441" cy="344143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6896" y="552001"/>
            <a:ext cx="1374672" cy="54655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333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「自律守規」教案</a:t>
            </a:r>
            <a:endParaRPr lang="zh-TW" altLang="en-US" sz="5333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639617" y="2492718"/>
            <a:ext cx="9387172" cy="4285935"/>
            <a:chOff x="1979712" y="1869538"/>
            <a:chExt cx="7040379" cy="3214451"/>
          </a:xfrm>
        </p:grpSpPr>
        <p:sp>
          <p:nvSpPr>
            <p:cNvPr id="7" name="橢圓 6"/>
            <p:cNvSpPr/>
            <p:nvPr/>
          </p:nvSpPr>
          <p:spPr>
            <a:xfrm>
              <a:off x="1979712" y="4384447"/>
              <a:ext cx="2088232" cy="6995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0240" y="1869538"/>
              <a:ext cx="3059851" cy="160277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14" name="直線單箭頭接點 13"/>
            <p:cNvCxnSpPr/>
            <p:nvPr/>
          </p:nvCxnSpPr>
          <p:spPr>
            <a:xfrm flipV="1">
              <a:off x="3923928" y="2915782"/>
              <a:ext cx="1939584" cy="14917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2445024" y="1105414"/>
            <a:ext cx="957744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EDB</a:t>
            </a:r>
            <a:r>
              <a:rPr lang="zh-CN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主頁 </a:t>
            </a:r>
            <a:r>
              <a:rPr lang="en-US" altLang="zh-CN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教師相關 </a:t>
            </a:r>
            <a:r>
              <a:rPr lang="en-US" altLang="zh-CN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 </a:t>
            </a:r>
            <a:r>
              <a:rPr lang="zh-CN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學生訓育及輔導服務 </a:t>
            </a:r>
            <a:r>
              <a:rPr lang="en-US" altLang="zh-CN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資源</a:t>
            </a:r>
            <a:endParaRPr lang="zh-TW" altLang="en-US" sz="3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9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4"/>
            <a:ext cx="12023397" cy="66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" y="372970"/>
            <a:ext cx="12192000" cy="1035373"/>
          </a:xfrm>
        </p:spPr>
        <p:txBody>
          <a:bodyPr/>
          <a:lstStyle/>
          <a:p>
            <a:r>
              <a:rPr lang="zh-CN" altLang="en-US" sz="5333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自律守規</a:t>
            </a:r>
            <a:r>
              <a:rPr lang="zh-CN" altLang="en-US" sz="5333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的培養</a:t>
            </a:r>
            <a:endParaRPr lang="ko-KR" altLang="en-US" sz="5333" dirty="0">
              <a:latin typeface="新細明體" panose="02020500000000000000" pitchFamily="18" charset="-12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960037" y="1577059"/>
            <a:ext cx="2854260" cy="2908059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666865" y="3225703"/>
            <a:ext cx="2854260" cy="2908059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" name="Isosceles Triangle 14"/>
          <p:cNvSpPr/>
          <p:nvPr/>
        </p:nvSpPr>
        <p:spPr>
          <a:xfrm>
            <a:off x="8382278" y="1577059"/>
            <a:ext cx="2854260" cy="2908059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14" name="Group 13"/>
          <p:cNvGrpSpPr/>
          <p:nvPr/>
        </p:nvGrpSpPr>
        <p:grpSpPr>
          <a:xfrm>
            <a:off x="940163" y="4543901"/>
            <a:ext cx="2874132" cy="765289"/>
            <a:chOff x="4300423" y="1173677"/>
            <a:chExt cx="2894426" cy="57396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0423" y="1173677"/>
              <a:ext cx="287445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knowledge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30176" y="2726708"/>
            <a:ext cx="285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6267" y="4537514"/>
            <a:ext cx="285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Attitude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43566" y="3382389"/>
            <a:ext cx="2421461" cy="1077217"/>
            <a:chOff x="3233965" y="1954419"/>
            <a:chExt cx="1482730" cy="807913"/>
          </a:xfrm>
        </p:grpSpPr>
        <p:sp>
          <p:nvSpPr>
            <p:cNvPr id="28" name="TextBox 27"/>
            <p:cNvSpPr txBox="1"/>
            <p:nvPr/>
          </p:nvSpPr>
          <p:spPr>
            <a:xfrm>
              <a:off x="3233965" y="1954419"/>
              <a:ext cx="1400519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4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知識</a:t>
              </a:r>
              <a:endParaRPr lang="ko-KR" altLang="en-US" sz="6400" b="1" dirty="0">
                <a:solidFill>
                  <a:schemeClr val="bg1"/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16176" y="2104459"/>
              <a:ext cx="14005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50389" y="3382395"/>
            <a:ext cx="228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技能</a:t>
            </a:r>
            <a:endParaRPr lang="ko-KR" altLang="en-US" sz="6400" b="1" dirty="0">
              <a:solidFill>
                <a:schemeClr val="bg1"/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8661368" y="3180771"/>
            <a:ext cx="228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態度</a:t>
            </a:r>
            <a:endParaRPr lang="ko-KR" altLang="en-US" sz="6400" b="1" dirty="0">
              <a:solidFill>
                <a:schemeClr val="bg1"/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6715" y="68635"/>
            <a:ext cx="12192000" cy="1035373"/>
          </a:xfrm>
        </p:spPr>
        <p:txBody>
          <a:bodyPr/>
          <a:lstStyle/>
          <a:p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訓練的</a:t>
            </a:r>
            <a:r>
              <a:rPr lang="zh-CN" altLang="en-US" sz="5333" dirty="0">
                <a:latin typeface="新細明體" panose="02020500000000000000" pitchFamily="18" charset="-120"/>
                <a:ea typeface="新細明體" panose="02020500000000000000" pitchFamily="18" charset="-120"/>
              </a:rPr>
              <a:t>層次</a:t>
            </a:r>
            <a:endParaRPr lang="ko-KR" altLang="en-US" sz="5333" dirty="0">
              <a:latin typeface="新細明體" panose="02020500000000000000" pitchFamily="18" charset="-12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4147047" y="3882815"/>
            <a:ext cx="4800000" cy="864096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entagon 7"/>
          <p:cNvSpPr/>
          <p:nvPr/>
        </p:nvSpPr>
        <p:spPr>
          <a:xfrm rot="16200000">
            <a:off x="3548135" y="4343452"/>
            <a:ext cx="3840000" cy="86409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" name="Rounded Rectangle 7"/>
          <p:cNvSpPr/>
          <p:nvPr/>
        </p:nvSpPr>
        <p:spPr>
          <a:xfrm>
            <a:off x="3383400" y="5906901"/>
            <a:ext cx="452963" cy="39089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Rounded Rectangle 27"/>
          <p:cNvSpPr/>
          <p:nvPr/>
        </p:nvSpPr>
        <p:spPr>
          <a:xfrm>
            <a:off x="4528674" y="5953871"/>
            <a:ext cx="386601" cy="2969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9"/>
          <p:cNvSpPr/>
          <p:nvPr/>
        </p:nvSpPr>
        <p:spPr>
          <a:xfrm>
            <a:off x="1211997" y="5939741"/>
            <a:ext cx="347428" cy="3252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2292542" y="5895381"/>
            <a:ext cx="410509" cy="4139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965001" y="1401901"/>
            <a:ext cx="193148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b="1" dirty="0">
                <a:solidFill>
                  <a:schemeClr val="accent4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自律</a:t>
            </a:r>
            <a:endParaRPr lang="ko-KR" altLang="en-US" sz="5867" b="1" dirty="0">
              <a:solidFill>
                <a:schemeClr val="accent4">
                  <a:lumMod val="75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186217" y="3391252"/>
            <a:ext cx="2703736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39212" y="2372883"/>
            <a:ext cx="4509328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6"/>
          <p:cNvSpPr txBox="1"/>
          <p:nvPr/>
        </p:nvSpPr>
        <p:spPr>
          <a:xfrm>
            <a:off x="3282673" y="2365331"/>
            <a:ext cx="203577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67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他律</a:t>
            </a:r>
            <a:endParaRPr lang="ko-KR" altLang="en-US" sz="5867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8" name="TextBox 34"/>
          <p:cNvSpPr txBox="1"/>
          <p:nvPr/>
        </p:nvSpPr>
        <p:spPr>
          <a:xfrm>
            <a:off x="-215441" y="3534880"/>
            <a:ext cx="5655159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r">
              <a:buFont typeface="Wingdings" panose="05000000000000000000" pitchFamily="2" charset="2"/>
              <a:buChar char="l"/>
            </a:pPr>
            <a:r>
              <a:rPr lang="zh-TW" altLang="en-US" sz="2667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明白</a:t>
            </a:r>
            <a:r>
              <a:rPr lang="zh-CN" altLang="en-US" sz="2667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不同</a:t>
            </a: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場合會有不同的規則</a:t>
            </a:r>
            <a:endParaRPr lang="en-US" altLang="zh-CN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 algn="r">
              <a:buFont typeface="Wingdings" panose="05000000000000000000" pitchFamily="2" charset="2"/>
              <a:buChar char="l"/>
            </a:pP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思考不遵守規則帶來的後果</a:t>
            </a:r>
            <a:endParaRPr lang="en-US" altLang="zh-CN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 algn="r">
              <a:buFont typeface="Wingdings" panose="05000000000000000000" pitchFamily="2" charset="2"/>
              <a:buChar char="l"/>
            </a:pP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明白場合訂立不同規則的原因</a:t>
            </a:r>
            <a:endParaRPr lang="en-US" altLang="zh-CN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 algn="r">
              <a:buFont typeface="Wingdings" panose="05000000000000000000" pitchFamily="2" charset="2"/>
              <a:buChar char="l"/>
            </a:pP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行爲轉化 </a:t>
            </a:r>
            <a:r>
              <a:rPr lang="en-US" altLang="zh-CN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– </a:t>
            </a: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「他律」的生活應用</a:t>
            </a:r>
            <a:r>
              <a:rPr lang="en-US" altLang="zh-CN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</a:t>
            </a:r>
            <a:endParaRPr lang="ko-KR" altLang="en-US" sz="2667" b="1" dirty="0"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6696737" y="2472265"/>
            <a:ext cx="5495263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l"/>
            </a:pPr>
            <a:r>
              <a:rPr lang="zh-TW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不自律的</a:t>
            </a: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對自身帶來的影響</a:t>
            </a:r>
            <a:endParaRPr lang="en-US" altLang="zh-TW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l"/>
            </a:pPr>
            <a:r>
              <a:rPr lang="zh-TW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不自律的</a:t>
            </a: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對他人帶來的影響</a:t>
            </a:r>
            <a:endParaRPr lang="en-US" altLang="zh-TW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l"/>
            </a:pP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爲什麽需要自律</a:t>
            </a:r>
            <a:endParaRPr lang="en-US" altLang="zh-TW" sz="2667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l"/>
            </a:pP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行爲轉化 </a:t>
            </a:r>
            <a:r>
              <a:rPr lang="en-US" altLang="zh-CN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- </a:t>
            </a:r>
            <a:r>
              <a:rPr lang="zh-CN" altLang="en-US" sz="26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「自律」的生活應用</a:t>
            </a:r>
            <a:endParaRPr lang="ko-KR" altLang="en-US" sz="2667" b="1" dirty="0">
              <a:latin typeface="新細明體" panose="02020500000000000000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423"/>
            <a:ext cx="12192000" cy="1035373"/>
          </a:xfrm>
        </p:spPr>
        <p:txBody>
          <a:bodyPr/>
          <a:lstStyle/>
          <a:p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多元化的</a:t>
            </a:r>
            <a:r>
              <a:rPr lang="zh-CN" altLang="en-US" sz="5333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課堂活動設計</a:t>
            </a:r>
            <a:endParaRPr lang="ko-KR" altLang="en-US" sz="5333" dirty="0">
              <a:solidFill>
                <a:schemeClr val="accent4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67316" y="2704640"/>
            <a:ext cx="1940578" cy="2867350"/>
            <a:chOff x="425486" y="2028479"/>
            <a:chExt cx="1455433" cy="2150512"/>
          </a:xfrm>
        </p:grpSpPr>
        <p:sp>
          <p:nvSpPr>
            <p:cNvPr id="12" name="TextBox 11"/>
            <p:cNvSpPr txBox="1"/>
            <p:nvPr/>
          </p:nvSpPr>
          <p:spPr>
            <a:xfrm>
              <a:off x="425486" y="3616914"/>
              <a:ext cx="1455433" cy="5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270" b="1" dirty="0"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故事</a:t>
              </a:r>
              <a:r>
                <a:rPr lang="en-US" altLang="ko-KR" sz="1600" dirty="0">
                  <a:cs typeface="Arial" pitchFamily="34" charset="0"/>
                </a:rPr>
                <a:t>.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890600" y="2028479"/>
              <a:ext cx="442951" cy="41464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349242" y="2749209"/>
            <a:ext cx="1940578" cy="2874183"/>
            <a:chOff x="1761930" y="2061907"/>
            <a:chExt cx="1455433" cy="2155637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B5A177C8-7AB0-4E40-873A-70F231B3FA06}"/>
                </a:ext>
              </a:extLst>
            </p:cNvPr>
            <p:cNvSpPr/>
            <p:nvPr/>
          </p:nvSpPr>
          <p:spPr>
            <a:xfrm flipH="1">
              <a:off x="2333096" y="2061907"/>
              <a:ext cx="447005" cy="349485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761930" y="3655467"/>
              <a:ext cx="1455433" cy="56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270" b="1" dirty="0"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辯論</a:t>
              </a:r>
              <a:endParaRPr lang="ko-KR" altLang="en-US" sz="4270" b="1" dirty="0">
                <a:latin typeface="新細明體" panose="02020500000000000000" pitchFamily="18" charset="-120"/>
                <a:cs typeface="Arial" pitchFamily="34" charset="0"/>
              </a:endParaRPr>
            </a:p>
          </p:txBody>
        </p:sp>
      </p:grpSp>
      <p:sp>
        <p:nvSpPr>
          <p:cNvPr id="30" name="TextBox 11"/>
          <p:cNvSpPr txBox="1"/>
          <p:nvPr/>
        </p:nvSpPr>
        <p:spPr>
          <a:xfrm>
            <a:off x="4480493" y="4831737"/>
            <a:ext cx="172767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2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短片播放</a:t>
            </a:r>
            <a:r>
              <a:rPr lang="en-US" altLang="ko-KR" sz="1600" dirty="0">
                <a:cs typeface="Arial" pitchFamily="34" charset="0"/>
              </a:rPr>
              <a:t>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118970" y="4821841"/>
            <a:ext cx="207055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2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人生交叉點</a:t>
            </a:r>
            <a:endParaRPr lang="ko-KR" altLang="en-US" sz="4267" b="1" dirty="0">
              <a:latin typeface="新細明體" panose="02020500000000000000" pitchFamily="18" charset="-120"/>
              <a:cs typeface="Arial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217174" y="2776915"/>
            <a:ext cx="1715614" cy="3450566"/>
            <a:chOff x="6162878" y="2082686"/>
            <a:chExt cx="1286710" cy="2587925"/>
          </a:xfrm>
        </p:grpSpPr>
        <p:sp>
          <p:nvSpPr>
            <p:cNvPr id="18" name="TextBox 11"/>
            <p:cNvSpPr txBox="1"/>
            <p:nvPr/>
          </p:nvSpPr>
          <p:spPr>
            <a:xfrm>
              <a:off x="6162878" y="3616380"/>
              <a:ext cx="1286710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267" b="1" dirty="0"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生活應用</a:t>
              </a:r>
              <a:endParaRPr lang="ko-KR" altLang="en-US" sz="4267" b="1" dirty="0"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E87F8649-8323-4D6A-8352-7D5C525ED499}"/>
                </a:ext>
              </a:extLst>
            </p:cNvPr>
            <p:cNvSpPr/>
            <p:nvPr/>
          </p:nvSpPr>
          <p:spPr>
            <a:xfrm>
              <a:off x="6537654" y="2082686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10072918" y="4821839"/>
            <a:ext cx="172767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267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新聞分析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52"/>
            <a:ext cx="12192000" cy="10353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自律應用</a:t>
            </a:r>
            <a:r>
              <a:rPr lang="en-US" altLang="zh-CN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情境題一（日常生活）</a:t>
            </a:r>
            <a:endParaRPr lang="ko-KR" altLang="en-US" sz="5333" dirty="0">
              <a:solidFill>
                <a:srgbClr val="1CBBB4"/>
              </a:solidFill>
              <a:latin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1796819"/>
            <a:ext cx="5662467" cy="448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73"/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現在很多超市都設有自助付款服務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在沒有收銀員協助的情況下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顧客只要自行掃描貨品的條碼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機器便能夠計算金額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顧客使用電子</a:t>
            </a:r>
            <a:r>
              <a:rPr lang="zh-TW" altLang="zh-TW" sz="3733" b="1" kern="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貨幣便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可以完成付款。</a:t>
            </a:r>
            <a:endParaRPr lang="zh-TW" altLang="zh-TW" sz="3733" b="1" kern="1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4473"/>
            <a:r>
              <a:rPr lang="en-US" altLang="zh-TW" sz="24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400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990" y="2152185"/>
            <a:ext cx="5820937" cy="3579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03979" y="2197893"/>
            <a:ext cx="6096000" cy="2964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473"/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有一天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你和爸爸一同去超市購物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籃子裡有十五件貨品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你們一同走到自助付款機</a:t>
            </a:r>
            <a:r>
              <a:rPr lang="zh-TW" altLang="zh-TW" sz="3733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爸爸讓你掃描貨品的條碼。</a:t>
            </a:r>
            <a:endParaRPr lang="zh-TW" altLang="zh-TW" sz="3733" b="1" kern="1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3452"/>
            <a:ext cx="12192000" cy="10353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自律應用</a:t>
            </a:r>
            <a:r>
              <a:rPr lang="en-US" altLang="zh-CN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情境題一（日常生活）</a:t>
            </a:r>
            <a:r>
              <a:rPr lang="en-US" altLang="zh-CN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CN" altLang="en-US" sz="5333" dirty="0">
                <a:solidFill>
                  <a:srgbClr val="1CBBB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續</a:t>
            </a:r>
            <a:endParaRPr lang="ko-KR" altLang="en-US" sz="5333" dirty="0">
              <a:solidFill>
                <a:srgbClr val="1CBBB4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4098" name="Picture 2" descr="Stainless Steel Food Shopping basket - Smyths Toys U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b="149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67990" y="2152185"/>
            <a:ext cx="5820937" cy="3579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5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1584" y="209012"/>
            <a:ext cx="9840416" cy="1035373"/>
          </a:xfrm>
          <a:prstGeom prst="rect">
            <a:avLst/>
          </a:prstGeom>
        </p:spPr>
        <p:txBody>
          <a:bodyPr/>
          <a:lstStyle/>
          <a:p>
            <a:r>
              <a:rPr lang="zh-CN" altLang="en-US" sz="53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這個時候，你</a:t>
            </a:r>
            <a:r>
              <a:rPr lang="en-US" altLang="zh-CN" sz="53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--</a:t>
            </a:r>
            <a:endParaRPr lang="ko-KR" altLang="en-US" sz="5333" b="1" dirty="0">
              <a:solidFill>
                <a:schemeClr val="accent4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023552" y="1556718"/>
            <a:ext cx="3936544" cy="4581287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5361" y="1879136"/>
            <a:ext cx="3279543" cy="393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14772" y="1556718"/>
            <a:ext cx="3936544" cy="4581287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279" y="1879136"/>
            <a:ext cx="3279543" cy="393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43279" y="2885737"/>
            <a:ext cx="3013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73"/>
            <a:r>
              <a:rPr lang="en-US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不會把所有貨品掃描</a:t>
            </a:r>
            <a:r>
              <a:rPr lang="zh-TW" altLang="zh-TW" sz="3200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在沒有人知道的情況下</a:t>
            </a:r>
            <a:r>
              <a:rPr lang="zh-TW" altLang="zh-TW" sz="3200" b="1" kern="1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偷偷帶走一兩件貨品</a:t>
            </a:r>
            <a:endParaRPr lang="zh-TW" altLang="zh-TW" sz="3200" b="1" kern="1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95080" y="2635020"/>
            <a:ext cx="2976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73"/>
            <a:r>
              <a:rPr lang="en-US" altLang="zh-TW" sz="24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400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4473"/>
            <a:r>
              <a:rPr lang="en-US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3200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會把十五件貨品通通都掃描結算</a:t>
            </a:r>
            <a:endParaRPr lang="zh-TW" altLang="zh-TW" sz="3200" b="1" kern="1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3468552" y="1995973"/>
            <a:ext cx="30131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選擇</a:t>
            </a:r>
            <a:r>
              <a:rPr lang="en-US" altLang="ko-KR" sz="37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</a:t>
            </a:r>
            <a:r>
              <a:rPr lang="en-US" altLang="zh-CN" sz="37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A</a:t>
            </a:r>
            <a:endParaRPr lang="ko-KR" altLang="en-US" sz="3733" b="1" dirty="0">
              <a:solidFill>
                <a:schemeClr val="accent4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776466" y="1996288"/>
            <a:ext cx="30131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選擇 </a:t>
            </a:r>
            <a:r>
              <a:rPr lang="en-US" altLang="zh-CN" sz="3733" b="1" dirty="0">
                <a:solidFill>
                  <a:schemeClr val="accent4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B</a:t>
            </a:r>
            <a:endParaRPr lang="ko-KR" altLang="en-US" sz="3733" b="1" dirty="0">
              <a:solidFill>
                <a:schemeClr val="accent4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2051824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8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4628" y="-6874"/>
            <a:ext cx="12286628" cy="6864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1" y="133815"/>
            <a:ext cx="765365" cy="85864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069551" y="6055112"/>
            <a:ext cx="176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資料來源：香港警務處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9708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659"/>
            <a:ext cx="12192000" cy="10353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自律應用</a:t>
            </a:r>
            <a:r>
              <a:rPr lang="en-US" altLang="zh-CN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情境題二（社交關係）</a:t>
            </a:r>
            <a:endParaRPr lang="ko-KR" altLang="en-US" sz="5333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1652440"/>
            <a:ext cx="5662467" cy="612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73"/>
            <a:r>
              <a:rPr lang="zh-TW" altLang="en-US" sz="2667" b="1" u="sng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陳大明</a:t>
            </a:r>
            <a:r>
              <a:rPr lang="zh-TW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是個不太守校規的同學，他沒有很多朋友，也常常對老師和同學不太禮貌。</a:t>
            </a:r>
          </a:p>
          <a:p>
            <a:pPr marL="284473"/>
            <a:endParaRPr lang="zh-TW" altLang="en-US" sz="2667" b="1" kern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4473"/>
            <a:r>
              <a:rPr lang="zh-TW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有一天在課室裡，一位同學走到</a:t>
            </a:r>
            <a:r>
              <a:rPr lang="zh-TW" altLang="en-US" sz="2667" b="1" u="sng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陳大明</a:t>
            </a:r>
            <a:r>
              <a:rPr lang="zh-TW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的座位旁，</a:t>
            </a:r>
            <a:r>
              <a:rPr lang="zh-CN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一</a:t>
            </a:r>
            <a:r>
              <a:rPr lang="zh-TW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不小心失去平衡，差點跌倒。然而，當時</a:t>
            </a:r>
            <a:r>
              <a:rPr lang="zh-TW" altLang="en-US" sz="2667" b="1" u="sng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陳大明</a:t>
            </a:r>
            <a:r>
              <a:rPr lang="zh-TW" altLang="en-US" sz="2667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正坐在椅子上專心抄手冊，可是來不及主動伸手扶起快要跌倒的同學。此時， 所有同學都起哄，說是陳大明故意絆倒同學的。</a:t>
            </a:r>
          </a:p>
          <a:p>
            <a:pPr marL="284473"/>
            <a:endParaRPr lang="zh-TW" altLang="en-US" sz="3733" b="1" kern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4473"/>
            <a:endParaRPr lang="zh-TW" altLang="en-US" sz="3733" b="1" kern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4473"/>
            <a:r>
              <a:rPr lang="en-US" altLang="zh-TW" sz="24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400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促進社交技巧改善人際關係？不可不知的三大原則！（狗屁）. 近來因為工作關係，大概得知哪些文章、哪類題材容易受歡迎和點擊率會比較高，當中，有… | by  清君|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r="99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67990" y="2152185"/>
            <a:ext cx="5820937" cy="3579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03979" y="1892829"/>
            <a:ext cx="6096000" cy="4113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473"/>
            <a:r>
              <a:rPr lang="zh-TW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當時</a:t>
            </a:r>
            <a:r>
              <a:rPr lang="zh-CN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只有你</a:t>
            </a:r>
            <a:r>
              <a:rPr lang="zh-TW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目睹整件事，只有你知道事情的真相。</a:t>
            </a:r>
          </a:p>
          <a:p>
            <a:pPr marL="284473"/>
            <a:endParaRPr lang="zh-TW" altLang="en-US" sz="3733" b="1" kern="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4473"/>
            <a:r>
              <a:rPr lang="zh-CN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然而，</a:t>
            </a:r>
            <a:r>
              <a:rPr lang="zh-TW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你的好同學</a:t>
            </a:r>
            <a:r>
              <a:rPr lang="zh-TW" altLang="en-US" sz="3733" b="1" u="sng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李小文</a:t>
            </a:r>
            <a:r>
              <a:rPr lang="zh-TW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認為</a:t>
            </a:r>
            <a:r>
              <a:rPr lang="zh-TW" altLang="en-US" sz="3733" b="1" u="sng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陳大明</a:t>
            </a:r>
            <a:r>
              <a:rPr lang="zh-TW" altLang="en-US" sz="3733" b="1" kern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故意絆倒同學，並希望你一同杯葛他，拉你到老師那裡一起投訴他。</a:t>
            </a:r>
            <a:endParaRPr lang="zh-TW" altLang="en-US" sz="3733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074" name="Picture 2" descr="Stumble Vector Images (over 420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4" b="166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6659"/>
            <a:ext cx="12192000" cy="10353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自律應用</a:t>
            </a:r>
            <a:r>
              <a:rPr lang="en-US" altLang="zh-CN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情境題二（社交關係）</a:t>
            </a:r>
            <a:r>
              <a:rPr lang="en-US" altLang="zh-CN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CN" altLang="en-US" sz="5333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續</a:t>
            </a:r>
            <a:endParaRPr lang="ko-KR" altLang="en-US" sz="5333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990" y="2152185"/>
            <a:ext cx="5820937" cy="3579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7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1584" y="209012"/>
            <a:ext cx="9840416" cy="1035373"/>
          </a:xfrm>
          <a:prstGeom prst="rect">
            <a:avLst/>
          </a:prstGeom>
        </p:spPr>
        <p:txBody>
          <a:bodyPr/>
          <a:lstStyle/>
          <a:p>
            <a:r>
              <a:rPr lang="zh-CN" altLang="en-US" sz="53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這個時候，你</a:t>
            </a:r>
            <a:r>
              <a:rPr lang="en-US" altLang="zh-CN" sz="53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</a:t>
            </a:r>
            <a:endParaRPr lang="ko-KR" altLang="en-US" sz="5333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023552" y="1556718"/>
            <a:ext cx="3936544" cy="4581287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5361" y="1879136"/>
            <a:ext cx="3279543" cy="393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14772" y="1556718"/>
            <a:ext cx="3936544" cy="4581287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279" y="1879136"/>
            <a:ext cx="3279543" cy="393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11824" y="2985580"/>
            <a:ext cx="301315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73"/>
            <a:r>
              <a:rPr lang="en-US" altLang="zh-TW" sz="32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933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不會投訴</a:t>
            </a:r>
            <a:r>
              <a:rPr lang="zh-TW" altLang="en-US" sz="2933" b="1" u="sng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陳大明</a:t>
            </a:r>
            <a:r>
              <a:rPr lang="zh-TW" altLang="en-US" sz="2933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，因為他當時根本沒有刻意做任何事把同學絆倒。</a:t>
            </a:r>
            <a:endParaRPr lang="zh-TW" altLang="zh-TW" sz="2933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95080" y="2635019"/>
            <a:ext cx="2976331" cy="292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73"/>
            <a:r>
              <a:rPr lang="en-US" altLang="zh-TW" sz="2400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400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4473"/>
            <a:r>
              <a:rPr lang="en-US" altLang="zh-TW" sz="26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6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會和</a:t>
            </a:r>
            <a:r>
              <a:rPr lang="zh-TW" altLang="en-US" sz="2667" b="1" u="sng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李小文</a:t>
            </a:r>
            <a:r>
              <a:rPr lang="zh-TW" altLang="en-US" sz="26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一同投訴</a:t>
            </a:r>
            <a:r>
              <a:rPr lang="zh-TW" altLang="en-US" sz="2667" b="1" u="sng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陳大明</a:t>
            </a:r>
            <a:r>
              <a:rPr lang="zh-TW" altLang="en-US" sz="26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，反正他平時也常常欺負同學，這次可以趁機讓老師重重地懲罰他。</a:t>
            </a:r>
            <a:endParaRPr lang="zh-TW" altLang="zh-TW" sz="2667" b="1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3468552" y="1995973"/>
            <a:ext cx="30131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選擇</a:t>
            </a:r>
            <a:r>
              <a:rPr lang="en-US" altLang="ko-KR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 </a:t>
            </a:r>
            <a:r>
              <a:rPr lang="en-US" altLang="zh-CN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A</a:t>
            </a:r>
            <a:endParaRPr lang="ko-KR" altLang="en-US" sz="3733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cs typeface="Arial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776466" y="1996288"/>
            <a:ext cx="30131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選擇</a:t>
            </a:r>
            <a:r>
              <a:rPr lang="en-US" altLang="ko-KR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 </a:t>
            </a:r>
            <a:r>
              <a:rPr lang="en-US" altLang="zh-CN" sz="3733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itchFamily="34" charset="0"/>
              </a:rPr>
              <a:t>B</a:t>
            </a:r>
            <a:endParaRPr lang="ko-KR" altLang="en-US" sz="3733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2051824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3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1571" y="451153"/>
            <a:ext cx="96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701578" y="1066700"/>
            <a:ext cx="3057473" cy="9858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他律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829" y="2207268"/>
            <a:ext cx="478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孩子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會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受外在的規則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而影響自身的行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為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。行爲本身帶來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好</a:t>
            </a:r>
            <a:r>
              <a: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/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壞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結果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也會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影響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孩子後續的行爲。</a:t>
            </a:r>
            <a:endParaRPr lang="en-US" altLang="ko-KR" sz="2400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181" y="3565405"/>
            <a:ext cx="96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31" y="5319365"/>
            <a:ext cx="5231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在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沒有外在規則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的情況下，孩子需要運用</a:t>
            </a:r>
            <a:r>
              <a:rPr lang="zh-CN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高層次的</a:t>
            </a:r>
            <a:r>
              <a:rPr lang="zh-TW" altLang="en-US" sz="24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思考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能力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來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進行思辨，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從而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建立自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身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的道德價值觀點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。</a:t>
            </a:r>
            <a:endPara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3005303" y="4144743"/>
            <a:ext cx="3057473" cy="9858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自律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31638" y="3460619"/>
            <a:ext cx="6816757" cy="9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8959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8" y="304706"/>
            <a:ext cx="12192000" cy="1035373"/>
          </a:xfrm>
        </p:spPr>
        <p:txBody>
          <a:bodyPr/>
          <a:lstStyle/>
          <a:p>
            <a:r>
              <a:rPr lang="zh-CN" altLang="en-US" sz="5333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教材運用</a:t>
            </a:r>
            <a:r>
              <a:rPr lang="zh-CN" altLang="en-US" sz="5333" dirty="0">
                <a:latin typeface="新細明體" panose="02020500000000000000" pitchFamily="18" charset="-120"/>
                <a:ea typeface="新細明體" panose="02020500000000000000" pitchFamily="18" charset="-120"/>
              </a:rPr>
              <a:t>建議</a:t>
            </a:r>
            <a:endParaRPr lang="ko-KR" altLang="en-US" sz="5333" dirty="0">
              <a:latin typeface="新細明體" panose="02020500000000000000" pitchFamily="18" charset="-120"/>
            </a:endParaRPr>
          </a:p>
        </p:txBody>
      </p:sp>
      <p:sp>
        <p:nvSpPr>
          <p:cNvPr id="47" name="Block Arc 46"/>
          <p:cNvSpPr/>
          <p:nvPr/>
        </p:nvSpPr>
        <p:spPr>
          <a:xfrm>
            <a:off x="6109409" y="2059954"/>
            <a:ext cx="4672436" cy="4672436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363752" y="2070060"/>
            <a:ext cx="708961" cy="708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9" name="Oval 48"/>
          <p:cNvSpPr/>
          <p:nvPr/>
        </p:nvSpPr>
        <p:spPr>
          <a:xfrm>
            <a:off x="5797005" y="3805590"/>
            <a:ext cx="708961" cy="708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1" name="Oval 50"/>
          <p:cNvSpPr/>
          <p:nvPr/>
        </p:nvSpPr>
        <p:spPr>
          <a:xfrm>
            <a:off x="10336933" y="3752158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2" name="Oval 51"/>
          <p:cNvSpPr/>
          <p:nvPr/>
        </p:nvSpPr>
        <p:spPr>
          <a:xfrm>
            <a:off x="6749049" y="2153317"/>
            <a:ext cx="708961" cy="708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1775521" y="3658279"/>
            <a:ext cx="407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12729" y="1545116"/>
            <a:ext cx="4987548" cy="708960"/>
            <a:chOff x="727826" y="1185126"/>
            <a:chExt cx="3740661" cy="531721"/>
          </a:xfrm>
        </p:grpSpPr>
        <p:sp>
          <p:nvSpPr>
            <p:cNvPr id="62" name="TextBox 61"/>
            <p:cNvSpPr txBox="1"/>
            <p:nvPr/>
          </p:nvSpPr>
          <p:spPr>
            <a:xfrm>
              <a:off x="1408576" y="1257634"/>
              <a:ext cx="305991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現有設計：每節</a:t>
              </a:r>
              <a:r>
                <a:rPr lang="en-US" altLang="zh-CN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40</a:t>
              </a:r>
              <a:r>
                <a:rPr lang="zh-CN" altLang="en-US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分鐘</a:t>
              </a:r>
              <a:endParaRPr lang="ko-KR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27826" y="1185126"/>
              <a:ext cx="531721" cy="5317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84732" y="2449636"/>
            <a:ext cx="5015544" cy="708960"/>
            <a:chOff x="727826" y="1889385"/>
            <a:chExt cx="3761658" cy="531721"/>
          </a:xfrm>
        </p:grpSpPr>
        <p:sp>
          <p:nvSpPr>
            <p:cNvPr id="74" name="TextBox 73"/>
            <p:cNvSpPr txBox="1"/>
            <p:nvPr/>
          </p:nvSpPr>
          <p:spPr>
            <a:xfrm>
              <a:off x="1429573" y="1991174"/>
              <a:ext cx="305991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靈活運用</a:t>
              </a:r>
              <a:endParaRPr lang="ko-KR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27826" y="1889385"/>
              <a:ext cx="531721" cy="5317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88" name="Rectangle 16"/>
          <p:cNvSpPr/>
          <p:nvPr/>
        </p:nvSpPr>
        <p:spPr>
          <a:xfrm rot="2700000">
            <a:off x="1191209" y="5476367"/>
            <a:ext cx="267415" cy="4794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群組 4"/>
          <p:cNvGrpSpPr/>
          <p:nvPr/>
        </p:nvGrpSpPr>
        <p:grpSpPr>
          <a:xfrm>
            <a:off x="424081" y="3444360"/>
            <a:ext cx="4976195" cy="708961"/>
            <a:chOff x="727826" y="2608207"/>
            <a:chExt cx="3732146" cy="531721"/>
          </a:xfrm>
        </p:grpSpPr>
        <p:sp>
          <p:nvSpPr>
            <p:cNvPr id="83" name="Oval 82"/>
            <p:cNvSpPr/>
            <p:nvPr/>
          </p:nvSpPr>
          <p:spPr>
            <a:xfrm>
              <a:off x="727826" y="2608207"/>
              <a:ext cx="531721" cy="5317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90" name="TextBox 73"/>
            <p:cNvSpPr txBox="1"/>
            <p:nvPr/>
          </p:nvSpPr>
          <p:spPr>
            <a:xfrm>
              <a:off x="1400061" y="2728887"/>
              <a:ext cx="305991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7" b="1" dirty="0"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結合校本成長課的課程</a:t>
              </a:r>
              <a:endParaRPr lang="ko-KR" altLang="en-US" sz="2667" b="1" dirty="0">
                <a:latin typeface="新細明體" panose="02020500000000000000" pitchFamily="18" charset="-120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48655" y="4521388"/>
            <a:ext cx="4951621" cy="708961"/>
            <a:chOff x="727826" y="3318045"/>
            <a:chExt cx="3713716" cy="531721"/>
          </a:xfrm>
        </p:grpSpPr>
        <p:sp>
          <p:nvSpPr>
            <p:cNvPr id="85" name="Oval 84"/>
            <p:cNvSpPr/>
            <p:nvPr/>
          </p:nvSpPr>
          <p:spPr>
            <a:xfrm>
              <a:off x="727826" y="3318045"/>
              <a:ext cx="531721" cy="5317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91" name="TextBox 73"/>
            <p:cNvSpPr txBox="1"/>
            <p:nvPr/>
          </p:nvSpPr>
          <p:spPr>
            <a:xfrm>
              <a:off x="1381631" y="3418357"/>
              <a:ext cx="305991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高效能的解説 </a:t>
              </a:r>
              <a:r>
                <a:rPr lang="en-US" altLang="zh-CN" sz="26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debriefing</a:t>
              </a:r>
              <a:endParaRPr lang="ko-KR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80039" y="162968"/>
            <a:ext cx="6048375" cy="85725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  <a:ea typeface="新細明體" panose="02020500000000000000" pitchFamily="18" charset="-120"/>
              </a:rPr>
              <a:t>教育局訓育及輔導組</a:t>
            </a:r>
            <a:endParaRPr lang="en-US" altLang="zh-TW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097D7C-AC68-4B22-AC07-B5566A63A016}" type="slidenum">
              <a:rPr lang="en-US" altLang="zh-TW" sz="105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TW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1" name="Text Box 9"/>
          <p:cNvSpPr txBox="1">
            <a:spLocks noChangeArrowheads="1"/>
          </p:cNvSpPr>
          <p:nvPr/>
        </p:nvSpPr>
        <p:spPr bwMode="black">
          <a:xfrm>
            <a:off x="4808055" y="4653494"/>
            <a:ext cx="5857620" cy="18774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0"/>
              </a:spcBef>
              <a:buClrTx/>
              <a:buSzTx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「和諧校園 </a:t>
            </a:r>
            <a:r>
              <a:rPr lang="en-US" altLang="zh-TW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zh-HK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反欺凌</a:t>
            </a: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」</a:t>
            </a:r>
            <a:r>
              <a:rPr lang="zh-HK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運動</a:t>
            </a:r>
            <a:endParaRPr lang="en-US" altLang="zh-HK" sz="2800" b="1" dirty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>
              <a:spcBef>
                <a:spcPts val="0"/>
              </a:spcBef>
              <a:buClrTx/>
              <a:buSzTx/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「愈感恩、愈寬恕、愈</a:t>
            </a: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快樂</a:t>
            </a:r>
            <a:r>
              <a:rPr lang="zh-TW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」計劃</a:t>
            </a:r>
            <a:endParaRPr lang="en-US" altLang="zh-TW" sz="2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Tx/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「</a:t>
            </a: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和諧大使朋輩調解」計劃</a:t>
            </a:r>
            <a:endParaRPr lang="en-US" altLang="zh-TW" sz="2800" b="1" dirty="0" smtClean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>
              <a:spcBef>
                <a:spcPts val="0"/>
              </a:spcBef>
              <a:buClrTx/>
              <a:buSzTx/>
              <a:buNone/>
            </a:pPr>
            <a:endParaRPr lang="zh-HK" altLang="en-US" sz="3200" b="1" dirty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0246" name="群組 23"/>
          <p:cNvGrpSpPr>
            <a:grpSpLocks/>
          </p:cNvGrpSpPr>
          <p:nvPr/>
        </p:nvGrpSpPr>
        <p:grpSpPr bwMode="auto">
          <a:xfrm>
            <a:off x="4807228" y="1775285"/>
            <a:ext cx="4702531" cy="523220"/>
            <a:chOff x="4818063" y="3946217"/>
            <a:chExt cx="6271540" cy="697577"/>
          </a:xfrm>
        </p:grpSpPr>
        <p:sp>
          <p:nvSpPr>
            <p:cNvPr id="10263" name="Text Box 13"/>
            <p:cNvSpPr txBox="1">
              <a:spLocks noChangeArrowheads="1"/>
            </p:cNvSpPr>
            <p:nvPr/>
          </p:nvSpPr>
          <p:spPr bwMode="black">
            <a:xfrm>
              <a:off x="5388098" y="3946217"/>
              <a:ext cx="5701505" cy="69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EDA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成長的天空計劃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小學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)</a:t>
              </a:r>
              <a:endParaRPr lang="en-US" altLang="zh-TW" sz="28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grpSp>
          <p:nvGrpSpPr>
            <p:cNvPr id="10264" name="Group 20"/>
            <p:cNvGrpSpPr>
              <a:grpSpLocks/>
            </p:cNvGrpSpPr>
            <p:nvPr/>
          </p:nvGrpSpPr>
          <p:grpSpPr bwMode="auto">
            <a:xfrm>
              <a:off x="4818063" y="4017963"/>
              <a:ext cx="457200" cy="457200"/>
              <a:chOff x="384" y="1776"/>
              <a:chExt cx="1488" cy="1488"/>
            </a:xfrm>
          </p:grpSpPr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384" y="1775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10196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z="1350">
                  <a:solidFill>
                    <a:srgbClr val="FF00FF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66" name="Oval 22"/>
              <p:cNvSpPr>
                <a:spLocks noChangeArrowheads="1"/>
              </p:cNvSpPr>
              <p:nvPr/>
            </p:nvSpPr>
            <p:spPr bwMode="gray">
              <a:xfrm>
                <a:off x="405" y="1796"/>
                <a:ext cx="1437" cy="1436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/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HK" altLang="en-US" sz="1350">
                  <a:solidFill>
                    <a:srgbClr val="FF00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10247" name="群組 4"/>
          <p:cNvGrpSpPr>
            <a:grpSpLocks/>
          </p:cNvGrpSpPr>
          <p:nvPr/>
        </p:nvGrpSpPr>
        <p:grpSpPr bwMode="auto">
          <a:xfrm>
            <a:off x="4752055" y="6112035"/>
            <a:ext cx="4283868" cy="525860"/>
            <a:chOff x="3954711" y="4217566"/>
            <a:chExt cx="5710974" cy="701533"/>
          </a:xfrm>
        </p:grpSpPr>
        <p:sp>
          <p:nvSpPr>
            <p:cNvPr id="10259" name="Text Box 11"/>
            <p:cNvSpPr txBox="1">
              <a:spLocks noChangeArrowheads="1"/>
            </p:cNvSpPr>
            <p:nvPr/>
          </p:nvSpPr>
          <p:spPr bwMode="black">
            <a:xfrm>
              <a:off x="4170734" y="4221088"/>
              <a:ext cx="5494951" cy="69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EDA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關愛校園獎勵計劃</a:t>
              </a:r>
            </a:p>
          </p:txBody>
        </p:sp>
        <p:grpSp>
          <p:nvGrpSpPr>
            <p:cNvPr id="10260" name="Group 23"/>
            <p:cNvGrpSpPr>
              <a:grpSpLocks/>
            </p:cNvGrpSpPr>
            <p:nvPr/>
          </p:nvGrpSpPr>
          <p:grpSpPr bwMode="auto">
            <a:xfrm>
              <a:off x="3954711" y="4217566"/>
              <a:ext cx="457200" cy="457200"/>
              <a:chOff x="384" y="1776"/>
              <a:chExt cx="1488" cy="1488"/>
            </a:xfrm>
          </p:grpSpPr>
          <p:sp>
            <p:nvSpPr>
              <p:cNvPr id="29" name="Oval 24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1019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z="1350">
                  <a:ea typeface="新細明體" pitchFamily="18" charset="-120"/>
                </a:endParaRPr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gray">
              <a:xfrm>
                <a:off x="405" y="1797"/>
                <a:ext cx="1436" cy="14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HK" altLang="en-US" sz="1350">
                  <a:ea typeface="新細明體" pitchFamily="18" charset="-120"/>
                </a:endParaRPr>
              </a:p>
            </p:txBody>
          </p:sp>
        </p:grpSp>
      </p:grpSp>
      <p:grpSp>
        <p:nvGrpSpPr>
          <p:cNvPr id="10248" name="群組 6"/>
          <p:cNvGrpSpPr>
            <a:grpSpLocks/>
          </p:cNvGrpSpPr>
          <p:nvPr/>
        </p:nvGrpSpPr>
        <p:grpSpPr bwMode="auto">
          <a:xfrm>
            <a:off x="4807228" y="2666439"/>
            <a:ext cx="5357798" cy="523220"/>
            <a:chOff x="3275856" y="5660784"/>
            <a:chExt cx="7142954" cy="697578"/>
          </a:xfrm>
        </p:grpSpPr>
        <p:sp>
          <p:nvSpPr>
            <p:cNvPr id="7183" name="Text Box 10"/>
            <p:cNvSpPr txBox="1">
              <a:spLocks noChangeArrowheads="1"/>
            </p:cNvSpPr>
            <p:nvPr/>
          </p:nvSpPr>
          <p:spPr bwMode="black">
            <a:xfrm>
              <a:off x="3698230" y="5660784"/>
              <a:ext cx="6720580" cy="69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EDA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TW" altLang="en-US" sz="2800" b="1" dirty="0">
                  <a:ea typeface="新細明體" panose="02020500000000000000" pitchFamily="18" charset="-120"/>
                </a:rPr>
                <a:t>「</a:t>
              </a:r>
              <a:r>
                <a:rPr lang="en-US" altLang="zh-TW" sz="2800" b="1" dirty="0">
                  <a:ea typeface="新細明體" panose="02020500000000000000" pitchFamily="18" charset="-120"/>
                </a:rPr>
                <a:t>WE</a:t>
              </a:r>
              <a:r>
                <a:rPr lang="zh-TW" altLang="en-US" sz="2800" b="1" dirty="0">
                  <a:ea typeface="新細明體" panose="02020500000000000000" pitchFamily="18" charset="-120"/>
                </a:rPr>
                <a:t>」正向動力計劃</a:t>
              </a:r>
            </a:p>
          </p:txBody>
        </p:sp>
        <p:grpSp>
          <p:nvGrpSpPr>
            <p:cNvPr id="10256" name="Group 26"/>
            <p:cNvGrpSpPr>
              <a:grpSpLocks/>
            </p:cNvGrpSpPr>
            <p:nvPr/>
          </p:nvGrpSpPr>
          <p:grpSpPr bwMode="auto">
            <a:xfrm>
              <a:off x="3275856" y="5708104"/>
              <a:ext cx="457200" cy="457200"/>
              <a:chOff x="384" y="1776"/>
              <a:chExt cx="1488" cy="1488"/>
            </a:xfrm>
          </p:grpSpPr>
          <p:sp>
            <p:nvSpPr>
              <p:cNvPr id="7185" name="Oval 27"/>
              <p:cNvSpPr>
                <a:spLocks noChangeArrowheads="1"/>
              </p:cNvSpPr>
              <p:nvPr/>
            </p:nvSpPr>
            <p:spPr bwMode="ltGray">
              <a:xfrm>
                <a:off x="384" y="1778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rgbClr val="FAECF4"/>
                  </a:gs>
                  <a:gs pos="50000">
                    <a:srgbClr val="D04896"/>
                  </a:gs>
                  <a:gs pos="100000">
                    <a:srgbClr val="FAECF4"/>
                  </a:gs>
                </a:gsLst>
                <a:lin ang="5400000" scaled="1"/>
              </a:gradFill>
              <a:ln w="12700">
                <a:solidFill>
                  <a:srgbClr val="E391C0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HK" altLang="en-US" sz="1350">
                  <a:solidFill>
                    <a:schemeClr val="accent4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7186" name="Oval 28"/>
              <p:cNvSpPr>
                <a:spLocks noChangeArrowheads="1"/>
              </p:cNvSpPr>
              <p:nvPr/>
            </p:nvSpPr>
            <p:spPr bwMode="ltGray">
              <a:xfrm>
                <a:off x="405" y="1799"/>
                <a:ext cx="1436" cy="1436"/>
              </a:xfrm>
              <a:prstGeom prst="ellipse">
                <a:avLst/>
              </a:prstGeom>
              <a:gradFill rotWithShape="1">
                <a:gsLst>
                  <a:gs pos="0">
                    <a:srgbClr val="F5D9E9"/>
                  </a:gs>
                  <a:gs pos="50000">
                    <a:srgbClr val="E391C0"/>
                  </a:gs>
                  <a:gs pos="100000">
                    <a:srgbClr val="F5D9E9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HK" altLang="en-US" sz="1350">
                  <a:solidFill>
                    <a:schemeClr val="accent4"/>
                  </a:solidFill>
                  <a:ea typeface="新細明體" panose="02020500000000000000" pitchFamily="18" charset="-120"/>
                </a:endParaRPr>
              </a:p>
            </p:txBody>
          </p:sp>
        </p:grpSp>
      </p:grpSp>
      <p:sp>
        <p:nvSpPr>
          <p:cNvPr id="10249" name="Rectangle 2"/>
          <p:cNvSpPr txBox="1">
            <a:spLocks noChangeArrowheads="1"/>
          </p:cNvSpPr>
          <p:nvPr/>
        </p:nvSpPr>
        <p:spPr bwMode="auto">
          <a:xfrm>
            <a:off x="4224916" y="974268"/>
            <a:ext cx="2591991" cy="54054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700" b="1" dirty="0">
                <a:solidFill>
                  <a:srgbClr val="FF0000"/>
                </a:solidFill>
                <a:latin typeface="Corbel" panose="020B0503020204020204" pitchFamily="34" charset="0"/>
                <a:ea typeface="新細明體" panose="02020500000000000000" pitchFamily="18" charset="-120"/>
              </a:rPr>
              <a:t>專題計劃及資源</a:t>
            </a:r>
            <a:endParaRPr lang="en-US" altLang="zh-TW" sz="2700" b="1" dirty="0">
              <a:solidFill>
                <a:srgbClr val="FF0000"/>
              </a:solidFill>
              <a:latin typeface="Corbel" panose="020B0503020204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0250" name="群組 3"/>
          <p:cNvGrpSpPr>
            <a:grpSpLocks/>
          </p:cNvGrpSpPr>
          <p:nvPr/>
        </p:nvGrpSpPr>
        <p:grpSpPr bwMode="auto">
          <a:xfrm>
            <a:off x="4752055" y="3667582"/>
            <a:ext cx="6125130" cy="523220"/>
            <a:chOff x="3491880" y="4941168"/>
            <a:chExt cx="8167265" cy="697577"/>
          </a:xfrm>
        </p:grpSpPr>
        <p:sp>
          <p:nvSpPr>
            <p:cNvPr id="10251" name="Text Box 12"/>
            <p:cNvSpPr txBox="1">
              <a:spLocks noChangeArrowheads="1"/>
            </p:cNvSpPr>
            <p:nvPr/>
          </p:nvSpPr>
          <p:spPr bwMode="black">
            <a:xfrm>
              <a:off x="3852260" y="4941168"/>
              <a:ext cx="7806885" cy="697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EDA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「學生大使 </a:t>
              </a:r>
              <a:r>
                <a:rPr lang="en-US" altLang="zh-TW" sz="2800" b="1" dirty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– </a:t>
              </a:r>
              <a:r>
                <a:rPr lang="zh-TW" alt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積極人生」計劃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gray">
            <a:xfrm>
              <a:off x="3491880" y="4998437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zh-HK" altLang="en-US" sz="1350">
                <a:ea typeface="新細明體" pitchFamily="18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655776" y="1730937"/>
            <a:ext cx="2565495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抗逆力</a:t>
            </a:r>
            <a:endParaRPr lang="en-US" altLang="zh-TW" sz="3200" b="1" dirty="0"/>
          </a:p>
          <a:p>
            <a:endParaRPr lang="en-US" altLang="zh-HK" sz="3200" b="1" dirty="0"/>
          </a:p>
          <a:p>
            <a:r>
              <a:rPr lang="zh-TW" altLang="en-US" sz="3200" b="1" dirty="0"/>
              <a:t>正向教育</a:t>
            </a:r>
            <a:endParaRPr lang="en-US" altLang="zh-TW" sz="3200" b="1" dirty="0"/>
          </a:p>
          <a:p>
            <a:endParaRPr lang="en-US" altLang="zh-HK" sz="3200" b="1" dirty="0"/>
          </a:p>
          <a:p>
            <a:r>
              <a:rPr lang="zh-TW" altLang="en-US" sz="3200" b="1" dirty="0"/>
              <a:t>生命教育</a:t>
            </a:r>
            <a:endParaRPr lang="en-US" altLang="zh-TW" sz="3200" b="1" dirty="0"/>
          </a:p>
          <a:p>
            <a:endParaRPr lang="en-US" altLang="zh-HK" sz="3200" b="1" dirty="0"/>
          </a:p>
          <a:p>
            <a:r>
              <a:rPr lang="zh-TW" altLang="en-US" sz="3200" b="1" dirty="0"/>
              <a:t>和諧</a:t>
            </a:r>
            <a:r>
              <a:rPr lang="en-US" altLang="zh-TW" sz="3200" b="1" dirty="0"/>
              <a:t>/</a:t>
            </a:r>
          </a:p>
          <a:p>
            <a:r>
              <a:rPr lang="zh-TW" altLang="en-US" sz="3200" b="1" dirty="0"/>
              <a:t>調解復和</a:t>
            </a:r>
            <a:endParaRPr lang="en-US" altLang="zh-TW" sz="3200" b="1" dirty="0"/>
          </a:p>
          <a:p>
            <a:endParaRPr lang="en-US" altLang="zh-HK" sz="3200" b="1" dirty="0"/>
          </a:p>
          <a:p>
            <a:r>
              <a:rPr lang="zh-TW" altLang="en-US" sz="3200" b="1" dirty="0"/>
              <a:t>關愛</a:t>
            </a:r>
            <a:endParaRPr lang="zh-HK" altLang="en-US" sz="3200" b="1" dirty="0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gray">
          <a:xfrm>
            <a:off x="4807228" y="4745470"/>
            <a:ext cx="330966" cy="330965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HK" altLang="en-US" sz="135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1059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120" y="365125"/>
            <a:ext cx="862882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b="1" dirty="0" smtClean="0"/>
              <a:t>成長的天空計劃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小學</a:t>
            </a:r>
            <a:r>
              <a:rPr lang="en-US" altLang="zh-TW" b="1" dirty="0" smtClean="0"/>
              <a:t>)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HK" dirty="0" smtClean="0"/>
          </a:p>
          <a:p>
            <a:pPr marL="0" indent="0" algn="ctr">
              <a:buNone/>
            </a:pPr>
            <a:endParaRPr lang="zh-HK" altLang="en-US" dirty="0" smtClean="0"/>
          </a:p>
          <a:p>
            <a:endParaRPr lang="zh-HK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0327629"/>
              </p:ext>
            </p:extLst>
          </p:nvPr>
        </p:nvGraphicFramePr>
        <p:xfrm>
          <a:off x="1849120" y="15723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3652" y="1698271"/>
            <a:ext cx="255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dirty="0" smtClean="0"/>
              <a:t>Competence</a:t>
            </a:r>
            <a:endParaRPr lang="zh-HK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50922" y="4001294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dirty="0" smtClean="0"/>
              <a:t>Belonging</a:t>
            </a:r>
            <a:endParaRPr lang="zh-HK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6780" y="4011501"/>
            <a:ext cx="201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dirty="0" smtClean="0"/>
              <a:t>Optimism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64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9348466" y="3745046"/>
            <a:ext cx="15607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135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自信心</a:t>
            </a:r>
            <a:endParaRPr lang="en-US" altLang="zh-TW" sz="135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35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抗</a:t>
            </a:r>
            <a:r>
              <a:rPr lang="zh-TW" altLang="zh-HK" sz="135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逆</a:t>
            </a:r>
            <a:r>
              <a:rPr lang="zh-TW" altLang="en-US" sz="135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力</a:t>
            </a:r>
            <a:endParaRPr lang="en-US" altLang="zh-TW" sz="135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en-US" sz="135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樂觀感</a:t>
            </a:r>
          </a:p>
        </p:txBody>
      </p:sp>
      <p:sp>
        <p:nvSpPr>
          <p:cNvPr id="8" name="矩形 7"/>
          <p:cNvSpPr/>
          <p:nvPr/>
        </p:nvSpPr>
        <p:spPr>
          <a:xfrm>
            <a:off x="1707680" y="2441368"/>
            <a:ext cx="2140169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5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「優勢觀點」理論 </a:t>
            </a:r>
            <a:r>
              <a:rPr lang="en-US" altLang="zh-TW" sz="135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(Strength Perspective):</a:t>
            </a:r>
            <a:r>
              <a:rPr lang="zh-TW" altLang="en-US" sz="1350" dirty="0">
                <a:latin typeface="標楷體" panose="03000509000000000000" pitchFamily="65" charset="-120"/>
                <a:ea typeface="標楷體" panose="03000509000000000000" pitchFamily="65" charset="-120"/>
              </a:rPr>
              <a:t>「復元」和「找回自己」，</a:t>
            </a:r>
            <a:r>
              <a:rPr lang="zh-TW" altLang="en-US" sz="135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相信人是擁有成長的力量，可以運用自己內在的資源和能力，解決當前困難</a:t>
            </a:r>
            <a:r>
              <a:rPr lang="zh-TW" altLang="en-US" sz="13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35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sz="135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sz="135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135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135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「正向心理學」理論 </a:t>
            </a:r>
            <a:r>
              <a:rPr lang="en-US" altLang="zh-HK" sz="135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(Positive Psychology) </a:t>
            </a:r>
            <a:r>
              <a:rPr lang="en-US" altLang="zh-HK" sz="135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1350" dirty="0">
                <a:latin typeface="標楷體" panose="03000509000000000000" pitchFamily="65" charset="-120"/>
                <a:ea typeface="標楷體" panose="03000509000000000000" pitchFamily="65" charset="-120"/>
              </a:rPr>
              <a:t>透過不同</a:t>
            </a:r>
            <a:r>
              <a:rPr lang="zh-HK" altLang="en-US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「正向介入方法」（</a:t>
            </a:r>
            <a:r>
              <a:rPr lang="en-US" altLang="zh-HK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Positive interventions</a:t>
            </a:r>
            <a:r>
              <a:rPr lang="zh-HK" altLang="en-US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  <a:r>
              <a:rPr lang="zh-HK" altLang="en-US" sz="135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135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令人的生活變得更快樂、更有意義及更有滿足感。</a:t>
            </a:r>
          </a:p>
          <a:p>
            <a:endParaRPr lang="zh-HK" altLang="en-US" sz="13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7680" y="1605036"/>
            <a:ext cx="8730544" cy="4995599"/>
            <a:chOff x="239086" y="1010828"/>
            <a:chExt cx="8730544" cy="4995599"/>
          </a:xfrm>
        </p:grpSpPr>
        <p:sp>
          <p:nvSpPr>
            <p:cNvPr id="11" name="矩形 10"/>
            <p:cNvSpPr/>
            <p:nvPr/>
          </p:nvSpPr>
          <p:spPr>
            <a:xfrm>
              <a:off x="5136385" y="3146005"/>
              <a:ext cx="2443655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K" altLang="en-US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「被關注」</a:t>
              </a:r>
              <a:r>
                <a:rPr lang="en-US" altLang="zh-HK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(Being seen)</a:t>
              </a:r>
            </a:p>
            <a:p>
              <a:r>
                <a:rPr lang="zh-HK" altLang="en-US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「被認同」</a:t>
              </a:r>
              <a:r>
                <a:rPr lang="en-US" altLang="zh-HK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(Being recognized</a:t>
              </a:r>
              <a:r>
                <a:rPr lang="en-US" altLang="zh-HK" sz="135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HK" altLang="en-US" sz="135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HK" altLang="en-US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「被重視」</a:t>
              </a:r>
              <a:r>
                <a:rPr lang="en-US" altLang="zh-HK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(Being wanted)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39086" y="1010828"/>
              <a:ext cx="421861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K" altLang="en-US" sz="33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理論基礎及活動推展</a:t>
              </a:r>
              <a:endParaRPr lang="zh-HK" altLang="en-US" sz="33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39087" y="1740712"/>
              <a:ext cx="2185972" cy="38816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5164709" y="3090448"/>
              <a:ext cx="2354874" cy="9459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7810864" y="3014682"/>
              <a:ext cx="1158766" cy="10216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9" name="向上箭號 18"/>
            <p:cNvSpPr/>
            <p:nvPr/>
          </p:nvSpPr>
          <p:spPr>
            <a:xfrm>
              <a:off x="8486707" y="3203743"/>
              <a:ext cx="403364" cy="577022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2472492" y="3433231"/>
              <a:ext cx="355666" cy="308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4669600" y="3380937"/>
              <a:ext cx="416531" cy="3462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7362478" y="3357195"/>
              <a:ext cx="429629" cy="3462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733341" y="3989979"/>
              <a:ext cx="2054998" cy="2016448"/>
            </a:xfrm>
            <a:prstGeom prst="round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5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en-US" altLang="zh-TW" sz="135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WE</a:t>
              </a:r>
              <a:r>
                <a:rPr lang="zh-TW" altLang="en-US" sz="135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」正</a:t>
              </a:r>
              <a:r>
                <a:rPr lang="zh-TW" altLang="en-US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向動力計劃的資源提供</a:t>
              </a:r>
              <a:r>
                <a:rPr lang="en-US" altLang="zh-TW" sz="1350" b="1" dirty="0">
                  <a:solidFill>
                    <a:srgbClr val="0070C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:</a:t>
              </a:r>
            </a:p>
            <a:p>
              <a:r>
                <a:rPr lang="en-US" altLang="zh-HK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TW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教師</a:t>
              </a:r>
              <a:r>
                <a:rPr lang="zh-HK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工作坊</a:t>
              </a:r>
              <a:endParaRPr lang="en-US" altLang="zh-HK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en-US" altLang="zh-HK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HK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學生研討會</a:t>
              </a:r>
              <a:endParaRPr lang="en-US" altLang="zh-HK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en-US" altLang="zh-TW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TW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家長講座</a:t>
              </a:r>
              <a:endParaRPr lang="en-US" altLang="zh-TW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en-US" altLang="zh-HK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TW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班級經營活動</a:t>
              </a:r>
              <a:endParaRPr lang="en-US" altLang="zh-TW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en-US" altLang="zh-HK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TW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個人</a:t>
              </a:r>
              <a:r>
                <a:rPr lang="zh-HK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成長課</a:t>
              </a:r>
              <a:endParaRPr lang="en-US" altLang="zh-HK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algn="ctr"/>
              <a:r>
                <a:rPr lang="en-US" altLang="zh-TW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-</a:t>
              </a:r>
              <a:r>
                <a:rPr lang="zh-TW" altLang="en-US" sz="1350" dirty="0">
                  <a:solidFill>
                    <a:schemeClr val="tx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校園讚賞文化活動等</a:t>
              </a:r>
              <a:endParaRPr lang="zh-HK" altLang="en-US" sz="135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algn="ctr"/>
              <a:endParaRPr lang="zh-HK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" name="加號 2"/>
            <p:cNvSpPr/>
            <p:nvPr/>
          </p:nvSpPr>
          <p:spPr>
            <a:xfrm>
              <a:off x="3577897" y="3402060"/>
              <a:ext cx="396608" cy="42959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V="1">
              <a:off x="3275286" y="3203743"/>
              <a:ext cx="0" cy="643576"/>
            </a:xfrm>
            <a:prstGeom prst="straightConnector1">
              <a:avLst/>
            </a:prstGeom>
            <a:ln w="76200">
              <a:solidFill>
                <a:srgbClr val="FF66C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V="1">
              <a:off x="4288221" y="3212559"/>
              <a:ext cx="0" cy="634760"/>
            </a:xfrm>
            <a:prstGeom prst="straightConnector1">
              <a:avLst/>
            </a:prstGeom>
            <a:ln w="76200">
              <a:solidFill>
                <a:srgbClr val="FF66C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資料庫圖表 25"/>
            <p:cNvGraphicFramePr/>
            <p:nvPr>
              <p:extLst>
                <p:ext uri="{D42A27DB-BD31-4B8C-83A1-F6EECF244321}">
                  <p14:modId xmlns:p14="http://schemas.microsoft.com/office/powerpoint/2010/main" val="1394955859"/>
                </p:ext>
              </p:extLst>
            </p:nvPr>
          </p:nvGraphicFramePr>
          <p:xfrm>
            <a:off x="2194627" y="1533333"/>
            <a:ext cx="3162514" cy="18721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245-F48A-4BC8-A823-AF4BC73ECE77}" type="slidenum">
              <a:rPr lang="zh-HK" altLang="en-US" smtClean="0"/>
              <a:t>27</a:t>
            </a:fld>
            <a:endParaRPr lang="zh-HK" altLang="en-US"/>
          </a:p>
        </p:txBody>
      </p:sp>
      <p:sp>
        <p:nvSpPr>
          <p:cNvPr id="21" name="標題 7"/>
          <p:cNvSpPr txBox="1">
            <a:spLocks/>
          </p:cNvSpPr>
          <p:nvPr/>
        </p:nvSpPr>
        <p:spPr>
          <a:xfrm>
            <a:off x="1725436" y="165340"/>
            <a:ext cx="8590024" cy="1234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100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TW" sz="4100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WE</a:t>
            </a:r>
            <a:r>
              <a:rPr lang="zh-TW" altLang="en-US" sz="4100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」正向動力計劃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TW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“WE” Positive Dynamic Scheme</a:t>
            </a:r>
            <a:endParaRPr lang="zh-HK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154238" y="654051"/>
            <a:ext cx="80645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「學生大使 </a:t>
            </a:r>
            <a:r>
              <a:rPr lang="en-US" altLang="zh-TW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—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積極</a:t>
            </a:r>
            <a:r>
              <a:rPr lang="zh-TW" altLang="en-US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人生」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計劃</a:t>
            </a:r>
            <a: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中、小學</a:t>
            </a:r>
            <a:r>
              <a:rPr lang="en-US" altLang="zh-TW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b="1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459" name="Slide Number Placeholder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769EB4-990E-4279-8E31-428043A8EAB9}" type="slidenum">
              <a:rPr lang="en-US" altLang="zh-TW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>
              <a:latin typeface="Arial" panose="020B0604020202020204" pitchFamily="34" charset="0"/>
            </a:endParaRPr>
          </a:p>
        </p:txBody>
      </p:sp>
      <p:sp>
        <p:nvSpPr>
          <p:cNvPr id="19463" name="矩形 37"/>
          <p:cNvSpPr>
            <a:spLocks noChangeArrowheads="1"/>
          </p:cNvSpPr>
          <p:nvPr/>
        </p:nvSpPr>
        <p:spPr bwMode="auto">
          <a:xfrm>
            <a:off x="2241550" y="3857127"/>
            <a:ext cx="676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主題：積極的人生觀 </a:t>
            </a:r>
            <a:r>
              <a:rPr lang="en-US" altLang="zh-TW" sz="2800" b="1" dirty="0">
                <a:solidFill>
                  <a:srgbClr val="00B0F0"/>
                </a:solidFill>
                <a:latin typeface="Arial" panose="020B0604020202020204" pitchFamily="34" charset="0"/>
              </a:rPr>
              <a:t>: </a:t>
            </a:r>
            <a:r>
              <a:rPr lang="zh-TW" alt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尊重和愛惜生命</a:t>
            </a:r>
          </a:p>
        </p:txBody>
      </p:sp>
      <p:sp>
        <p:nvSpPr>
          <p:cNvPr id="19464" name="矩形 1"/>
          <p:cNvSpPr>
            <a:spLocks noChangeArrowheads="1"/>
          </p:cNvSpPr>
          <p:nvPr/>
        </p:nvSpPr>
        <p:spPr bwMode="auto">
          <a:xfrm>
            <a:off x="4470400" y="2058195"/>
            <a:ext cx="341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HK" sz="2800" b="1" dirty="0">
                <a:solidFill>
                  <a:srgbClr val="990099"/>
                </a:solidFill>
                <a:latin typeface="Arial" panose="020B0604020202020204" pitchFamily="34" charset="0"/>
              </a:rPr>
              <a:t>學生大使肩負的使命</a:t>
            </a:r>
            <a:endParaRPr lang="en-US" altLang="zh-TW" sz="2800" b="1" dirty="0">
              <a:solidFill>
                <a:srgbClr val="990099"/>
              </a:solidFill>
              <a:latin typeface="Corbel" panose="020B0503020204020204" pitchFamily="34" charset="0"/>
            </a:endParaRPr>
          </a:p>
        </p:txBody>
      </p:sp>
      <p:sp>
        <p:nvSpPr>
          <p:cNvPr id="19465" name="矩形 1"/>
          <p:cNvSpPr>
            <a:spLocks noChangeArrowheads="1"/>
          </p:cNvSpPr>
          <p:nvPr/>
        </p:nvSpPr>
        <p:spPr bwMode="auto">
          <a:xfrm>
            <a:off x="2478088" y="2657476"/>
            <a:ext cx="7416800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HK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透過</a:t>
            </a:r>
            <a:r>
              <a:rPr lang="zh-HK" altLang="en-US" sz="2200" b="1" dirty="0">
                <a:solidFill>
                  <a:srgbClr val="990099"/>
                </a:solidFill>
                <a:latin typeface="Arial" panose="020B0604020202020204" pitchFamily="34" charset="0"/>
              </a:rPr>
              <a:t>推廣</a:t>
            </a:r>
            <a:r>
              <a:rPr lang="zh-HK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「愛自己、愛別人、愛校園、愛社區」四個發展重點</a:t>
            </a:r>
            <a:r>
              <a:rPr lang="zh-HK" altLang="en-US" sz="2200" b="1" dirty="0">
                <a:solidFill>
                  <a:srgbClr val="990099"/>
                </a:solidFill>
                <a:latin typeface="Arial" panose="020B0604020202020204" pitchFamily="34" charset="0"/>
              </a:rPr>
              <a:t>和活動</a:t>
            </a:r>
            <a:r>
              <a:rPr lang="zh-HK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，認識</a:t>
            </a:r>
            <a:r>
              <a:rPr lang="zh-HK" altLang="en-US" sz="2200" b="1" dirty="0">
                <a:solidFill>
                  <a:srgbClr val="990099"/>
                </a:solidFill>
                <a:latin typeface="Arial" panose="020B0604020202020204" pitchFamily="34" charset="0"/>
              </a:rPr>
              <a:t>及</a:t>
            </a:r>
            <a:r>
              <a:rPr lang="zh-HK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發揮自己的潛能</a:t>
            </a:r>
            <a:r>
              <a:rPr lang="zh-HK" altLang="en-US" sz="2200" b="1" dirty="0">
                <a:solidFill>
                  <a:srgbClr val="990099"/>
                </a:solidFill>
                <a:latin typeface="Arial" panose="020B0604020202020204" pitchFamily="34" charset="0"/>
              </a:rPr>
              <a:t>，助人助己，協助促進</a:t>
            </a:r>
            <a:r>
              <a:rPr lang="zh-TW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積極</a:t>
            </a:r>
            <a:r>
              <a:rPr lang="zh-TW" altLang="en-US" sz="2200" b="1" dirty="0">
                <a:solidFill>
                  <a:srgbClr val="990099"/>
                </a:solidFill>
                <a:latin typeface="Arial" panose="020B0604020202020204" pitchFamily="34" charset="0"/>
              </a:rPr>
              <a:t>及正面</a:t>
            </a:r>
            <a:r>
              <a:rPr lang="zh-TW" altLang="zh-HK" sz="2200" b="1" dirty="0">
                <a:solidFill>
                  <a:srgbClr val="990099"/>
                </a:solidFill>
                <a:latin typeface="Arial" panose="020B0604020202020204" pitchFamily="34" charset="0"/>
              </a:rPr>
              <a:t>的校園氣氛</a:t>
            </a:r>
            <a:endParaRPr lang="zh-HK" altLang="en-US" sz="2200" b="1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09" y="4379413"/>
            <a:ext cx="3322883" cy="20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4866" y="311038"/>
            <a:ext cx="7469906" cy="66218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「和諧校園</a:t>
            </a:r>
            <a:r>
              <a:rPr lang="en-US" altLang="zh-TW" sz="36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36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反欺凌」運動</a:t>
            </a:r>
            <a:endParaRPr lang="zh-HK" altLang="en-US" sz="3600" b="1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DBDA0A1-CEA5-4D3E-B976-BEFB32B5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023" y="4576177"/>
            <a:ext cx="7567749" cy="65101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「和諧大使朋輩調解」計劃</a:t>
            </a:r>
            <a:endParaRPr lang="zh-HK" altLang="en-US" sz="3600" b="1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D5C0C6B-F9B7-4A50-9393-DB4360312FB9}"/>
              </a:ext>
            </a:extLst>
          </p:cNvPr>
          <p:cNvSpPr txBox="1">
            <a:spLocks/>
          </p:cNvSpPr>
          <p:nvPr/>
        </p:nvSpPr>
        <p:spPr>
          <a:xfrm>
            <a:off x="2566763" y="1084049"/>
            <a:ext cx="7346112" cy="1202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透過提供活動建議及宣傳品，協助學校建構和諧校園及推動反欺凌工作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協助參與「和諧校園網絡計劃」的學校培訓學生領袖推動和諧校園</a:t>
            </a: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8C01197-3D9A-469F-BB38-4D71FC599C0D}"/>
              </a:ext>
            </a:extLst>
          </p:cNvPr>
          <p:cNvSpPr txBox="1">
            <a:spLocks/>
          </p:cNvSpPr>
          <p:nvPr/>
        </p:nvSpPr>
        <p:spPr>
          <a:xfrm>
            <a:off x="2442969" y="5337934"/>
            <a:ext cx="7469906" cy="13212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培訓學生成為校園的朋輩調解員，以朋輩調解方式協助處理同學間的糾紛，讓學生明白同學間和諧共處的重要性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048" y="2607662"/>
            <a:ext cx="75677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「愈感恩、愈寬恕、愈快樂」計劃</a:t>
            </a:r>
            <a:endParaRPr lang="zh-HK" alt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969" y="3382575"/>
            <a:ext cx="8032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培養學生感恩惜福的價值觀，提升幸福感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提升學生對寬恕的認識及意願，締造包容和諧校園文化</a:t>
            </a: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5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b="1" dirty="0" smtClean="0"/>
              <a:t>相關法例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刑事毀壞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200</a:t>
            </a:r>
            <a:r>
              <a:rPr lang="zh-TW" altLang="en-US" dirty="0" smtClean="0"/>
              <a:t>章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刑事罪行條例</a:t>
            </a:r>
            <a:r>
              <a:rPr lang="en-US" altLang="zh-TW" dirty="0" smtClean="0"/>
              <a:t>》60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管有攻擊性武器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管有適合非法用途的工具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228</a:t>
            </a:r>
            <a:r>
              <a:rPr lang="zh-TW" altLang="en-US" dirty="0" smtClean="0"/>
              <a:t>章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簡易程序治罪條例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17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在公眾地方管有攻擊性武器 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245</a:t>
            </a:r>
            <a:r>
              <a:rPr lang="zh-TW" altLang="en-US" dirty="0" smtClean="0"/>
              <a:t>章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公安條例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</a:t>
            </a:r>
            <a:r>
              <a:rPr lang="en-US" altLang="zh-TW" dirty="0" smtClean="0"/>
              <a:t>33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r>
              <a:rPr lang="zh-TW" altLang="en-US" dirty="0" smtClean="0"/>
              <a:t>製造或管有炸藥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200</a:t>
            </a:r>
            <a:r>
              <a:rPr lang="zh-TW" altLang="en-US" dirty="0" smtClean="0"/>
              <a:t>章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刑事罪行條例</a:t>
            </a:r>
            <a:r>
              <a:rPr lang="en-US" altLang="zh-TW" dirty="0" smtClean="0"/>
              <a:t>》55</a:t>
            </a:r>
            <a:r>
              <a:rPr lang="zh-TW" altLang="en-US" dirty="0" smtClean="0"/>
              <a:t>條</a:t>
            </a:r>
            <a:br>
              <a:rPr lang="zh-TW" altLang="en-US" dirty="0" smtClean="0"/>
            </a:b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935736" y="6173400"/>
            <a:ext cx="176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資料來源：香港警務處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812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245-F48A-4BC8-A823-AF4BC73ECE77}" type="slidenum">
              <a:rPr lang="zh-HK" altLang="en-US" smtClean="0"/>
              <a:t>30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11" y="1433154"/>
            <a:ext cx="1623897" cy="9633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401173" y="3900886"/>
            <a:ext cx="8112599" cy="250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4"/>
          <p:cNvSpPr/>
          <p:nvPr/>
        </p:nvSpPr>
        <p:spPr>
          <a:xfrm>
            <a:off x="1401173" y="762033"/>
            <a:ext cx="766122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「關愛校園」獎勵計劃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1173" y="1609728"/>
            <a:ext cx="5329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香港基督教服務處主辦</a:t>
            </a:r>
            <a:endParaRPr lang="en-US" altLang="zh-TW" dirty="0"/>
          </a:p>
          <a:p>
            <a:r>
              <a:rPr lang="zh-TW" altLang="en-US" dirty="0"/>
              <a:t>教育局與香港輔導教師協會協辦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01173" y="2641824"/>
            <a:ext cx="7977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藉着公開表揚積極推廣及實踐關愛文化及表現卓越的學校，將關愛文化訊息推展至更多的校園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12134">
            <a:off x="6972879" y="1201505"/>
            <a:ext cx="5471370" cy="64633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「逆境無懼  校園顯關愛」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80978">
            <a:off x="8190349" y="4089822"/>
            <a:ext cx="389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截止報名：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2D2460-8706-4443-8A81-BADEA3E3D187}" type="slidenum">
              <a:rPr lang="en-US" altLang="zh-TW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>
              <a:latin typeface="Arial" panose="020B0604020202020204" pitchFamily="34" charset="0"/>
            </a:endParaRPr>
          </a:p>
        </p:txBody>
      </p:sp>
      <p:sp>
        <p:nvSpPr>
          <p:cNvPr id="22532" name="文字方塊 2"/>
          <p:cNvSpPr txBox="1">
            <a:spLocks noChangeArrowheads="1"/>
          </p:cNvSpPr>
          <p:nvPr/>
        </p:nvSpPr>
        <p:spPr bwMode="auto">
          <a:xfrm>
            <a:off x="2135188" y="558958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Arial" panose="020B0604020202020204" pitchFamily="34" charset="0"/>
                <a:hlinkClick r:id="rId3"/>
              </a:rPr>
              <a:t>教育局主頁</a:t>
            </a:r>
            <a:r>
              <a:rPr lang="en-US" altLang="zh-TW" sz="1800" dirty="0">
                <a:latin typeface="Arial" panose="020B0604020202020204" pitchFamily="34" charset="0"/>
                <a:hlinkClick r:id="rId3"/>
              </a:rPr>
              <a:t>&gt;</a:t>
            </a:r>
            <a:r>
              <a:rPr lang="zh-TW" altLang="en-US" sz="1800" dirty="0">
                <a:latin typeface="Arial" panose="020B0604020202020204" pitchFamily="34" charset="0"/>
                <a:hlinkClick r:id="rId3"/>
              </a:rPr>
              <a:t>教師相關</a:t>
            </a:r>
            <a:r>
              <a:rPr lang="en-US" altLang="zh-TW" sz="1800" dirty="0">
                <a:latin typeface="Arial" panose="020B0604020202020204" pitchFamily="34" charset="0"/>
                <a:hlinkClick r:id="rId3"/>
              </a:rPr>
              <a:t>&gt;</a:t>
            </a:r>
            <a:r>
              <a:rPr lang="zh-TW" altLang="en-US" sz="1800" dirty="0">
                <a:latin typeface="Arial" panose="020B0604020202020204" pitchFamily="34" charset="0"/>
                <a:hlinkClick r:id="rId3"/>
              </a:rPr>
              <a:t>學生訓育及輔導服務</a:t>
            </a:r>
            <a:r>
              <a:rPr lang="en-US" altLang="zh-TW" sz="1800" dirty="0">
                <a:latin typeface="Arial" panose="020B0604020202020204" pitchFamily="34" charset="0"/>
                <a:hlinkClick r:id="rId3"/>
              </a:rPr>
              <a:t>&gt;</a:t>
            </a:r>
            <a:r>
              <a:rPr lang="zh-TW" altLang="en-US" sz="1800" dirty="0">
                <a:latin typeface="Arial" panose="020B0604020202020204" pitchFamily="34" charset="0"/>
                <a:hlinkClick r:id="rId3"/>
              </a:rPr>
              <a:t>專題及服務</a:t>
            </a:r>
            <a:endParaRPr lang="zh-HK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t="10963" b="4860"/>
          <a:stretch/>
        </p:blipFill>
        <p:spPr>
          <a:xfrm>
            <a:off x="1676617" y="497712"/>
            <a:ext cx="8910205" cy="48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4" t="736" r="22234" b="-1404"/>
          <a:stretch/>
        </p:blipFill>
        <p:spPr>
          <a:xfrm>
            <a:off x="2185639" y="26433"/>
            <a:ext cx="6757639" cy="5490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6667" y="5731056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</a:rPr>
              <a:t>教育局主頁</a:t>
            </a:r>
            <a:r>
              <a:rPr lang="en-US" altLang="zh-TW" sz="2400" dirty="0" smtClean="0">
                <a:solidFill>
                  <a:srgbClr val="0070C0"/>
                </a:solidFill>
              </a:rPr>
              <a:t>&gt;</a:t>
            </a:r>
            <a:r>
              <a:rPr lang="zh-TW" altLang="en-US" sz="2400" dirty="0" smtClean="0">
                <a:solidFill>
                  <a:srgbClr val="0070C0"/>
                </a:solidFill>
              </a:rPr>
              <a:t>教師相關</a:t>
            </a:r>
            <a:r>
              <a:rPr lang="en-US" altLang="zh-TW" sz="2400" dirty="0" smtClean="0">
                <a:solidFill>
                  <a:srgbClr val="0070C0"/>
                </a:solidFill>
              </a:rPr>
              <a:t>&gt;</a:t>
            </a:r>
            <a:r>
              <a:rPr lang="zh-TW" altLang="en-US" sz="2400" dirty="0" smtClean="0">
                <a:solidFill>
                  <a:srgbClr val="0070C0"/>
                </a:solidFill>
              </a:rPr>
              <a:t>學生訓育及輔導服務</a:t>
            </a:r>
            <a:r>
              <a:rPr lang="en-US" altLang="zh-TW" sz="2400" dirty="0" smtClean="0">
                <a:solidFill>
                  <a:srgbClr val="0070C0"/>
                </a:solidFill>
              </a:rPr>
              <a:t>&gt;</a:t>
            </a:r>
            <a:r>
              <a:rPr lang="zh-TW" altLang="en-US" sz="2400" dirty="0" smtClean="0">
                <a:solidFill>
                  <a:srgbClr val="0070C0"/>
                </a:solidFill>
              </a:rPr>
              <a:t>資源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059" y="2854711"/>
            <a:ext cx="9144000" cy="1290871"/>
          </a:xfrm>
        </p:spPr>
        <p:txBody>
          <a:bodyPr/>
          <a:lstStyle/>
          <a:p>
            <a:r>
              <a:rPr lang="zh-TW" altLang="en-US" dirty="0" smtClean="0"/>
              <a:t>其他資源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1426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824" y="167269"/>
            <a:ext cx="11598678" cy="6354898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7211345" y="6054441"/>
            <a:ext cx="24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http://www.csd.gov.hk  </a:t>
            </a:r>
            <a:endParaRPr lang="zh-HK" alt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9498911" y="6054441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香港懲教署</a:t>
            </a:r>
          </a:p>
          <a:p>
            <a:r>
              <a:rPr lang="en-US" altLang="zh-TW" dirty="0"/>
              <a:t>- </a:t>
            </a:r>
            <a:r>
              <a:rPr lang="zh-TW" altLang="en-US" dirty="0"/>
              <a:t>香港懲教博物館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6524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" y="407716"/>
            <a:ext cx="10470995" cy="58899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1345" y="6054441"/>
            <a:ext cx="24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http://www.csd.gov.hk  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98911" y="6054441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香港懲教署</a:t>
            </a:r>
          </a:p>
          <a:p>
            <a:r>
              <a:rPr lang="en-US" altLang="zh-TW" dirty="0"/>
              <a:t>- </a:t>
            </a:r>
            <a:r>
              <a:rPr lang="zh-TW" altLang="en-US" dirty="0"/>
              <a:t>香港懲教博物館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26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401444"/>
            <a:ext cx="10427627" cy="5865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1345" y="6054441"/>
            <a:ext cx="24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http://www.csd.gov.hk  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98911" y="6054441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香港懲教署</a:t>
            </a:r>
          </a:p>
          <a:p>
            <a:r>
              <a:rPr lang="en-US" altLang="zh-TW" dirty="0"/>
              <a:t>- </a:t>
            </a:r>
            <a:r>
              <a:rPr lang="zh-TW" altLang="en-US" dirty="0"/>
              <a:t>香港懲教博物館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090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9" y="0"/>
            <a:ext cx="9986895" cy="5617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431" y="561763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(2019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月至</a:t>
            </a:r>
            <a:r>
              <a:rPr lang="en-US" altLang="zh-TW" sz="2400" dirty="0"/>
              <a:t>2020</a:t>
            </a:r>
            <a:r>
              <a:rPr lang="zh-TW" altLang="en-US" sz="2400" dirty="0"/>
              <a:t>年</a:t>
            </a:r>
            <a:r>
              <a:rPr lang="en-US" altLang="zh-TW" sz="2400" dirty="0"/>
              <a:t>7</a:t>
            </a:r>
            <a:r>
              <a:rPr lang="zh-TW" altLang="en-US" sz="2400" dirty="0"/>
              <a:t>月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 smtClean="0"/>
              <a:t>公眾活動中被捕學生人數亦有數名小學生</a:t>
            </a:r>
            <a:endParaRPr lang="en-US" altLang="zh-TW" sz="24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0058399" y="6171628"/>
            <a:ext cx="176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資料來源：香港警務處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11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18" y="1550019"/>
            <a:ext cx="9082785" cy="3442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9087" y="646100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網絡安全及科技罪案調查科網絡安全組</a:t>
            </a:r>
            <a:endParaRPr lang="zh-HK" alt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3" y="3125882"/>
            <a:ext cx="1676545" cy="104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0" y="4956519"/>
            <a:ext cx="1213209" cy="49991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473" y="2981944"/>
            <a:ext cx="1540082" cy="1338147"/>
          </a:xfrm>
          <a:prstGeom prst="wedgeRoundRectCallout">
            <a:avLst>
              <a:gd name="adj1" fmla="val 62435"/>
              <a:gd name="adj2" fmla="val 258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Oval Callout 7"/>
          <p:cNvSpPr/>
          <p:nvPr/>
        </p:nvSpPr>
        <p:spPr>
          <a:xfrm>
            <a:off x="235045" y="4668735"/>
            <a:ext cx="1517741" cy="1103970"/>
          </a:xfrm>
          <a:prstGeom prst="wedgeEllipseCallout">
            <a:avLst>
              <a:gd name="adj1" fmla="val 54109"/>
              <a:gd name="adj2" fmla="val -496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9219591" y="6274510"/>
            <a:ext cx="1604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 smtClean="0"/>
              <a:t>明報新聞網</a:t>
            </a:r>
            <a:r>
              <a:rPr lang="en-US" altLang="zh-HK" sz="1000" dirty="0" smtClean="0"/>
              <a:t>2020</a:t>
            </a:r>
            <a:r>
              <a:rPr lang="zh-HK" altLang="en-US" sz="1000" dirty="0" smtClean="0"/>
              <a:t>年</a:t>
            </a:r>
            <a:r>
              <a:rPr lang="en-US" altLang="zh-HK" sz="1000" dirty="0" smtClean="0"/>
              <a:t>9</a:t>
            </a:r>
            <a:r>
              <a:rPr lang="zh-HK" altLang="en-US" sz="1000" dirty="0" smtClean="0"/>
              <a:t>月</a:t>
            </a:r>
            <a:r>
              <a:rPr lang="en-US" altLang="zh-HK" sz="1000" dirty="0" smtClean="0"/>
              <a:t>8</a:t>
            </a:r>
            <a:r>
              <a:rPr lang="zh-HK" altLang="en-US" sz="1000" dirty="0" smtClean="0"/>
              <a:t>日</a:t>
            </a:r>
            <a:endParaRPr lang="zh-HK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2174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64" y="189571"/>
            <a:ext cx="9303019" cy="523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19"/>
          <a:stretch/>
        </p:blipFill>
        <p:spPr>
          <a:xfrm>
            <a:off x="2537523" y="4176976"/>
            <a:ext cx="5291357" cy="2298663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>
            <a:off x="-259401" y="3930632"/>
            <a:ext cx="3218640" cy="464634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1" y="5772270"/>
            <a:ext cx="141992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58073" y="2538414"/>
            <a:ext cx="633141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9865536" y="6066263"/>
            <a:ext cx="176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資料來源：香港警務處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522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學校的</a:t>
            </a:r>
            <a:r>
              <a:rPr lang="zh-TW" altLang="en-US" b="1" u="sng" dirty="0" smtClean="0">
                <a:effectLst/>
              </a:rPr>
              <a:t>共同</a:t>
            </a:r>
            <a:r>
              <a:rPr lang="zh-HK" altLang="en-US" b="1" u="sng" dirty="0" smtClean="0">
                <a:effectLst/>
              </a:rPr>
              <a:t>信念</a:t>
            </a:r>
            <a:r>
              <a:rPr lang="zh-HK" altLang="en-US" dirty="0" smtClean="0">
                <a:effectLst/>
              </a:rPr>
              <a:t/>
            </a:r>
            <a:br>
              <a:rPr lang="zh-HK" altLang="en-US" dirty="0" smtClean="0">
                <a:effectLst/>
              </a:rPr>
            </a:br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2330409" y="1619672"/>
            <a:ext cx="7551870" cy="3570673"/>
          </a:xfrm>
          <a:prstGeom prst="cloudCallout">
            <a:avLst>
              <a:gd name="adj1" fmla="val -36127"/>
              <a:gd name="adj2" fmla="val 6305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我們相信</a:t>
            </a:r>
            <a:endParaRPr lang="en-US" altLang="zh-TW" sz="4000" b="1" dirty="0"/>
          </a:p>
          <a:p>
            <a:pPr algn="ctr"/>
            <a:r>
              <a:rPr lang="en-US" altLang="zh-TW" sz="4000" b="1" dirty="0"/>
              <a:t>    </a:t>
            </a:r>
            <a:r>
              <a:rPr lang="zh-TW" altLang="en-US" sz="4000" b="1" dirty="0">
                <a:solidFill>
                  <a:srgbClr val="FF0000"/>
                </a:solidFill>
              </a:rPr>
              <a:t>每一個學生都是值得教導和可教導的</a:t>
            </a:r>
            <a:endParaRPr lang="zh-TW" altLang="en-US" sz="4000" dirty="0">
              <a:solidFill>
                <a:srgbClr val="FF0000"/>
              </a:solidFill>
            </a:endParaRPr>
          </a:p>
          <a:p>
            <a:pPr algn="ctr"/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717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u="sng" dirty="0" smtClean="0">
                <a:effectLst/>
              </a:rPr>
              <a:t>訓輔工作發展重點</a:t>
            </a:r>
            <a:endParaRPr lang="zh-HK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24258"/>
              </p:ext>
            </p:extLst>
          </p:nvPr>
        </p:nvGraphicFramePr>
        <p:xfrm>
          <a:off x="2152650" y="1074416"/>
          <a:ext cx="7886700" cy="5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97590" y="107441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全校參與</a:t>
            </a:r>
            <a:endParaRPr lang="zh-HK" altLang="en-US" sz="3600" dirty="0"/>
          </a:p>
        </p:txBody>
      </p:sp>
      <p:sp>
        <p:nvSpPr>
          <p:cNvPr id="4" name="Cloud Callout 3"/>
          <p:cNvSpPr/>
          <p:nvPr/>
        </p:nvSpPr>
        <p:spPr>
          <a:xfrm>
            <a:off x="8285356" y="691376"/>
            <a:ext cx="2798956" cy="1353847"/>
          </a:xfrm>
          <a:prstGeom prst="cloudCallout">
            <a:avLst>
              <a:gd name="adj1" fmla="val -48323"/>
              <a:gd name="adj2" fmla="val 600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9207" y="13988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學生為本</a:t>
            </a:r>
            <a:endParaRPr lang="zh-HK" altLang="en-US" sz="3600" dirty="0"/>
          </a:p>
        </p:txBody>
      </p:sp>
      <p:sp>
        <p:nvSpPr>
          <p:cNvPr id="7" name="Cloud Callout 6"/>
          <p:cNvSpPr/>
          <p:nvPr/>
        </p:nvSpPr>
        <p:spPr>
          <a:xfrm>
            <a:off x="396269" y="908720"/>
            <a:ext cx="3169861" cy="1693820"/>
          </a:xfrm>
          <a:prstGeom prst="cloudCallout">
            <a:avLst>
              <a:gd name="adj1" fmla="val 50228"/>
              <a:gd name="adj2" fmla="val 618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702040" y="402810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建立關愛校園</a:t>
            </a:r>
            <a:endParaRPr lang="zh-HK" altLang="en-US" sz="3600" dirty="0"/>
          </a:p>
        </p:txBody>
      </p:sp>
      <p:sp>
        <p:nvSpPr>
          <p:cNvPr id="9" name="Cloud Callout 8"/>
          <p:cNvSpPr/>
          <p:nvPr/>
        </p:nvSpPr>
        <p:spPr>
          <a:xfrm>
            <a:off x="8702040" y="3456878"/>
            <a:ext cx="3051345" cy="1784195"/>
          </a:xfrm>
          <a:prstGeom prst="cloudCallout">
            <a:avLst>
              <a:gd name="adj1" fmla="val -21198"/>
              <a:gd name="adj2" fmla="val 756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7269" y="393638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引入社區資源</a:t>
            </a:r>
            <a:endParaRPr lang="zh-HK" altLang="en-US" sz="3600" dirty="0"/>
          </a:p>
        </p:txBody>
      </p:sp>
      <p:sp>
        <p:nvSpPr>
          <p:cNvPr id="11" name="Cloud Callout 10"/>
          <p:cNvSpPr/>
          <p:nvPr/>
        </p:nvSpPr>
        <p:spPr>
          <a:xfrm>
            <a:off x="167269" y="3236622"/>
            <a:ext cx="2873264" cy="2004451"/>
          </a:xfrm>
          <a:prstGeom prst="cloudCallout">
            <a:avLst>
              <a:gd name="adj1" fmla="val 35230"/>
              <a:gd name="adj2" fmla="val 6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48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r>
              <a:rPr lang="zh-TW" altLang="en-US" b="1" dirty="0" smtClean="0"/>
              <a:t>訓輔工作發展目標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717"/>
            <a:ext cx="10515600" cy="4671549"/>
          </a:xfrm>
        </p:spPr>
        <p:txBody>
          <a:bodyPr>
            <a:normAutofit/>
          </a:bodyPr>
          <a:lstStyle/>
          <a:p>
            <a:pPr lvl="1"/>
            <a:r>
              <a:rPr lang="zh-TW" altLang="en-US" sz="2800" dirty="0" smtClean="0"/>
              <a:t>幫助學生建立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自尊自律</a:t>
            </a:r>
            <a:r>
              <a:rPr lang="zh-TW" altLang="en-US" sz="2800" dirty="0" smtClean="0"/>
              <a:t>的精神和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積極樂觀</a:t>
            </a:r>
            <a:r>
              <a:rPr lang="zh-TW" altLang="en-US" sz="2800" dirty="0" smtClean="0"/>
              <a:t>的態度</a:t>
            </a:r>
          </a:p>
          <a:p>
            <a:pPr lvl="1"/>
            <a:r>
              <a:rPr lang="zh-TW" altLang="en-US" sz="2800" dirty="0" smtClean="0"/>
              <a:t>協助學生培養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尊重他人</a:t>
            </a:r>
            <a:r>
              <a:rPr lang="zh-TW" altLang="en-US" sz="2800" dirty="0" smtClean="0"/>
              <a:t>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勇於承擔</a:t>
            </a:r>
            <a:r>
              <a:rPr lang="zh-TW" altLang="en-US" sz="2800" dirty="0" smtClean="0"/>
              <a:t>的態度</a:t>
            </a:r>
          </a:p>
          <a:p>
            <a:pPr lvl="1"/>
            <a:r>
              <a:rPr lang="zh-TW" altLang="en-US" sz="2800" dirty="0" smtClean="0"/>
              <a:t>提升學生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面對成長的應變</a:t>
            </a:r>
            <a:r>
              <a:rPr lang="zh-TW" altLang="en-US" sz="2800" dirty="0" smtClean="0"/>
              <a:t>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自主能力</a:t>
            </a:r>
            <a:endParaRPr lang="en-US" altLang="zh-HK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訓育的藝術 </a:t>
            </a:r>
            <a:r>
              <a:rPr lang="en-US" altLang="zh-TW" dirty="0" smtClean="0"/>
              <a:t>- </a:t>
            </a:r>
            <a:r>
              <a:rPr lang="zh-TW" altLang="en-US" dirty="0" smtClean="0"/>
              <a:t>自律精神共培養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「自律守規」教案</a:t>
            </a:r>
          </a:p>
          <a:p>
            <a:pPr lvl="1"/>
            <a:r>
              <a:rPr lang="zh-TW" altLang="en-US" dirty="0" smtClean="0"/>
              <a:t>初中教案範例 </a:t>
            </a:r>
            <a:r>
              <a:rPr lang="en-US" altLang="zh-TW" dirty="0" smtClean="0"/>
              <a:t>(3)</a:t>
            </a:r>
          </a:p>
          <a:p>
            <a:pPr lvl="1"/>
            <a:r>
              <a:rPr lang="zh-TW" altLang="en-US" dirty="0" smtClean="0"/>
              <a:t>高小教案範例 </a:t>
            </a:r>
            <a:r>
              <a:rPr lang="en-US" altLang="zh-TW" dirty="0" smtClean="0"/>
              <a:t>(3)</a:t>
            </a:r>
          </a:p>
          <a:p>
            <a:endParaRPr lang="zh-HK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894731" y="3401826"/>
            <a:ext cx="1236237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HK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HK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NEW</a:t>
            </a:r>
            <a:endParaRPr lang="en-US" altLang="zh-HK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32583" y="2977859"/>
            <a:ext cx="1967511" cy="1494264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67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140405B7A4D4DB671BC55BC966BAA" ma:contentTypeVersion="1" ma:contentTypeDescription="Create a new document." ma:contentTypeScope="" ma:versionID="c2274655c5726ba7a440b893b44fa716">
  <xsd:schema xmlns:xsd="http://www.w3.org/2001/XMLSchema" xmlns:xs="http://www.w3.org/2001/XMLSchema" xmlns:p="http://schemas.microsoft.com/office/2006/metadata/properties" xmlns:ns2="3ccbbd28-599d-48f0-8deb-b2a1bc3f350b" targetNamespace="http://schemas.microsoft.com/office/2006/metadata/properties" ma:root="true" ma:fieldsID="5642d717a70a2432387f147171cedb0b" ns2:_="">
    <xsd:import namespace="3ccbbd28-599d-48f0-8deb-b2a1bc3f350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bd28-599d-48f0-8deb-b2a1bc3f35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F397D-A713-4EDD-8F60-D579B601C1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ccbbd28-599d-48f0-8deb-b2a1bc3f35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093674-F9FD-4722-B62E-9BD23E8D3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EEC41-1265-46BB-9F33-211AEF91F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bbd28-599d-48f0-8deb-b2a1bc3f3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2352</Words>
  <Application>Microsoft Office PowerPoint</Application>
  <PresentationFormat>寬螢幕</PresentationFormat>
  <Paragraphs>297</Paragraphs>
  <Slides>36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0" baseType="lpstr">
      <vt:lpstr>等线</vt:lpstr>
      <vt:lpstr>等线 Light</vt:lpstr>
      <vt:lpstr>標楷體</vt:lpstr>
      <vt:lpstr>맑은 고딕</vt:lpstr>
      <vt:lpstr>Microsoft JhengHei</vt:lpstr>
      <vt:lpstr>新細明體</vt:lpstr>
      <vt:lpstr>Arial</vt:lpstr>
      <vt:lpstr>Calibri</vt:lpstr>
      <vt:lpstr>Calibri Light</vt:lpstr>
      <vt:lpstr>Corbel</vt:lpstr>
      <vt:lpstr>Times New Roman</vt:lpstr>
      <vt:lpstr>Wingdings</vt:lpstr>
      <vt:lpstr>Wingdings 3</vt:lpstr>
      <vt:lpstr>Office Theme</vt:lpstr>
      <vt:lpstr>PowerPoint 簡報</vt:lpstr>
      <vt:lpstr>PowerPoint 簡報</vt:lpstr>
      <vt:lpstr>相關法例</vt:lpstr>
      <vt:lpstr>PowerPoint 簡報</vt:lpstr>
      <vt:lpstr>PowerPoint 簡報</vt:lpstr>
      <vt:lpstr>PowerPoint 簡報</vt:lpstr>
      <vt:lpstr>學校的共同信念 </vt:lpstr>
      <vt:lpstr>訓輔工作發展重點</vt:lpstr>
      <vt:lpstr>  訓輔工作發展目標</vt:lpstr>
      <vt:lpstr>PowerPoint 簡報</vt:lpstr>
      <vt:lpstr>PowerPoint 簡報</vt:lpstr>
      <vt:lpstr>PowerPoint 簡報</vt:lpstr>
      <vt:lpstr>PowerPoint 簡報</vt:lpstr>
      <vt:lpstr>自律守規的培養</vt:lpstr>
      <vt:lpstr>訓練的層次</vt:lpstr>
      <vt:lpstr>多元化的課堂活動設計</vt:lpstr>
      <vt:lpstr>自律應用 情境題一（日常生活）</vt:lpstr>
      <vt:lpstr>自律應用 情境題一（日常生活）- 續</vt:lpstr>
      <vt:lpstr>這個時候，你--</vt:lpstr>
      <vt:lpstr>自律應用 情境題二（社交關係）</vt:lpstr>
      <vt:lpstr>自律應用 情境題二（社交關係）- 續</vt:lpstr>
      <vt:lpstr>這個時候，你--</vt:lpstr>
      <vt:lpstr>PowerPoint 簡報</vt:lpstr>
      <vt:lpstr>教材運用建議</vt:lpstr>
      <vt:lpstr>教育局訓育及輔導組</vt:lpstr>
      <vt:lpstr>成長的天空計劃(小學)</vt:lpstr>
      <vt:lpstr>PowerPoint 簡報</vt:lpstr>
      <vt:lpstr>「學生大使 —積極人生」計劃  (中、小學)</vt:lpstr>
      <vt:lpstr>「和諧校園-反欺凌」運動</vt:lpstr>
      <vt:lpstr>PowerPoint 簡報</vt:lpstr>
      <vt:lpstr>PowerPoint 簡報</vt:lpstr>
      <vt:lpstr>PowerPoint 簡報</vt:lpstr>
      <vt:lpstr>其他資源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Shuk-mei Pearl</dc:creator>
  <cp:lastModifiedBy>CHAN, Lai-kwan Cynthia</cp:lastModifiedBy>
  <cp:revision>50</cp:revision>
  <dcterms:created xsi:type="dcterms:W3CDTF">2020-09-03T01:13:15Z</dcterms:created>
  <dcterms:modified xsi:type="dcterms:W3CDTF">2020-10-27T02:48:52Z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0x01010026A140405B7A4D4DB671BC55BC966BAA</vt:lpwstr>
  </property>
</Properties>
</file>